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tiff" ContentType="image/tiff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61" r:id="rId1"/>
  </p:sldMasterIdLst>
  <p:notesMasterIdLst>
    <p:notesMasterId r:id="rId25"/>
  </p:notesMasterIdLst>
  <p:handoutMasterIdLst>
    <p:handoutMasterId r:id="rId26"/>
  </p:handoutMasterIdLst>
  <p:sldIdLst>
    <p:sldId id="285" r:id="rId2"/>
    <p:sldId id="286" r:id="rId3"/>
    <p:sldId id="287" r:id="rId4"/>
    <p:sldId id="288" r:id="rId5"/>
    <p:sldId id="289" r:id="rId6"/>
    <p:sldId id="290" r:id="rId7"/>
    <p:sldId id="291" r:id="rId8"/>
    <p:sldId id="292" r:id="rId9"/>
    <p:sldId id="293" r:id="rId10"/>
    <p:sldId id="294" r:id="rId11"/>
    <p:sldId id="306" r:id="rId12"/>
    <p:sldId id="295" r:id="rId13"/>
    <p:sldId id="304" r:id="rId14"/>
    <p:sldId id="296" r:id="rId15"/>
    <p:sldId id="298" r:id="rId16"/>
    <p:sldId id="299" r:id="rId17"/>
    <p:sldId id="300" r:id="rId18"/>
    <p:sldId id="301" r:id="rId19"/>
    <p:sldId id="302" r:id="rId20"/>
    <p:sldId id="303" r:id="rId21"/>
    <p:sldId id="305" r:id="rId22"/>
    <p:sldId id="275" r:id="rId23"/>
    <p:sldId id="307" r:id="rId24"/>
  </p:sldIdLst>
  <p:sldSz cx="9144000" cy="6858000" type="screen4x3"/>
  <p:notesSz cx="9928225" cy="6797675"/>
  <p:defaultTextStyle>
    <a:defPPr>
      <a:defRPr lang="en-US"/>
    </a:defPPr>
    <a:lvl1pPr algn="l" rtl="0" eaLnBrk="0" fontAlgn="base" hangingPunct="0">
      <a:lnSpc>
        <a:spcPct val="120000"/>
      </a:lnSpc>
      <a:spcBef>
        <a:spcPct val="30000"/>
      </a:spcBef>
      <a:spcAft>
        <a:spcPct val="0"/>
      </a:spcAft>
      <a:buClr>
        <a:srgbClr val="FF0000"/>
      </a:buClr>
      <a:buSzPct val="100000"/>
      <a:buFont typeface="Wingdings" pitchFamily="2" charset="2"/>
      <a:defRPr sz="2000" kern="1200">
        <a:solidFill>
          <a:srgbClr val="000000"/>
        </a:solidFill>
        <a:latin typeface="Arial" charset="0"/>
        <a:ea typeface="+mn-ea"/>
        <a:cs typeface="+mn-cs"/>
      </a:defRPr>
    </a:lvl1pPr>
    <a:lvl2pPr marL="457200" algn="l" rtl="0" eaLnBrk="0" fontAlgn="base" hangingPunct="0">
      <a:lnSpc>
        <a:spcPct val="120000"/>
      </a:lnSpc>
      <a:spcBef>
        <a:spcPct val="30000"/>
      </a:spcBef>
      <a:spcAft>
        <a:spcPct val="0"/>
      </a:spcAft>
      <a:buClr>
        <a:srgbClr val="FF0000"/>
      </a:buClr>
      <a:buSzPct val="100000"/>
      <a:buFont typeface="Wingdings" pitchFamily="2" charset="2"/>
      <a:defRPr sz="2000" kern="1200">
        <a:solidFill>
          <a:srgbClr val="000000"/>
        </a:solidFill>
        <a:latin typeface="Arial" charset="0"/>
        <a:ea typeface="+mn-ea"/>
        <a:cs typeface="+mn-cs"/>
      </a:defRPr>
    </a:lvl2pPr>
    <a:lvl3pPr marL="914400" algn="l" rtl="0" eaLnBrk="0" fontAlgn="base" hangingPunct="0">
      <a:lnSpc>
        <a:spcPct val="120000"/>
      </a:lnSpc>
      <a:spcBef>
        <a:spcPct val="30000"/>
      </a:spcBef>
      <a:spcAft>
        <a:spcPct val="0"/>
      </a:spcAft>
      <a:buClr>
        <a:srgbClr val="FF0000"/>
      </a:buClr>
      <a:buSzPct val="100000"/>
      <a:buFont typeface="Wingdings" pitchFamily="2" charset="2"/>
      <a:defRPr sz="2000" kern="1200">
        <a:solidFill>
          <a:srgbClr val="000000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lnSpc>
        <a:spcPct val="120000"/>
      </a:lnSpc>
      <a:spcBef>
        <a:spcPct val="30000"/>
      </a:spcBef>
      <a:spcAft>
        <a:spcPct val="0"/>
      </a:spcAft>
      <a:buClr>
        <a:srgbClr val="FF0000"/>
      </a:buClr>
      <a:buSzPct val="100000"/>
      <a:buFont typeface="Wingdings" pitchFamily="2" charset="2"/>
      <a:defRPr sz="2000" kern="1200">
        <a:solidFill>
          <a:srgbClr val="000000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lnSpc>
        <a:spcPct val="120000"/>
      </a:lnSpc>
      <a:spcBef>
        <a:spcPct val="30000"/>
      </a:spcBef>
      <a:spcAft>
        <a:spcPct val="0"/>
      </a:spcAft>
      <a:buClr>
        <a:srgbClr val="FF0000"/>
      </a:buClr>
      <a:buSzPct val="100000"/>
      <a:buFont typeface="Wingdings" pitchFamily="2" charset="2"/>
      <a:defRPr sz="2000" kern="1200">
        <a:solidFill>
          <a:srgbClr val="000000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rgbClr val="000000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rgbClr val="000000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rgbClr val="000000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rgbClr val="000000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  <p15:guide id="3" orient="horz" pos="2142">
          <p15:clr>
            <a:srgbClr val="A4A3A4"/>
          </p15:clr>
        </p15:guide>
        <p15:guide id="4" pos="3127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66"/>
    <a:srgbClr val="00004C"/>
    <a:srgbClr val="000000"/>
    <a:srgbClr val="000099"/>
    <a:srgbClr val="FFCC00"/>
    <a:srgbClr val="99FF33"/>
    <a:srgbClr val="808080"/>
    <a:srgbClr val="66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012" autoAdjust="0"/>
    <p:restoredTop sz="94581" autoAdjust="0"/>
  </p:normalViewPr>
  <p:slideViewPr>
    <p:cSldViewPr>
      <p:cViewPr varScale="1">
        <p:scale>
          <a:sx n="85" d="100"/>
          <a:sy n="85" d="100"/>
        </p:scale>
        <p:origin x="1454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01" d="100"/>
          <a:sy n="101" d="100"/>
        </p:scale>
        <p:origin x="3552" y="102"/>
      </p:cViewPr>
      <p:guideLst>
        <p:guide orient="horz" pos="2880"/>
        <p:guide pos="2160"/>
        <p:guide orient="horz" pos="2142"/>
        <p:guide pos="3127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4302231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2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23699" y="0"/>
            <a:ext cx="4302231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2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6456612"/>
            <a:ext cx="4302231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2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23699" y="6456612"/>
            <a:ext cx="4302231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7B992B75-179F-438C-927E-948DAC2CF0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08908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4302231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4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623699" y="0"/>
            <a:ext cx="4302231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4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63900" y="509588"/>
            <a:ext cx="3400425" cy="25495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4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2823" y="3228896"/>
            <a:ext cx="7942580" cy="30589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34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6456612"/>
            <a:ext cx="4302231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4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23699" y="6456612"/>
            <a:ext cx="4302231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31B2DBCD-D16C-4320-92D5-C1FD697A02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726862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ctrTitle" sz="quarter"/>
          </p:nvPr>
        </p:nvSpPr>
        <p:spPr bwMode="auto">
          <a:xfrm>
            <a:off x="685800" y="1676400"/>
            <a:ext cx="7772400" cy="18288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subTitle" sz="quarter" idx="1"/>
          </p:nvPr>
        </p:nvSpPr>
        <p:spPr bwMode="auto">
          <a:xfrm>
            <a:off x="1371600" y="3886200"/>
            <a:ext cx="6400800" cy="17526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quarter" idx="10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4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4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4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fld id="{8DD2436A-79CF-43F7-89CB-C1546FC1665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>
            <a:duotone>
              <a:schemeClr val="bg1"/>
              <a:srgbClr val="FFFFFF"/>
            </a:duotone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3" name="Text Box 9"/>
          <p:cNvSpPr txBox="1">
            <a:spLocks noChangeArrowheads="1"/>
          </p:cNvSpPr>
          <p:nvPr userDrawn="1"/>
        </p:nvSpPr>
        <p:spPr bwMode="auto">
          <a:xfrm>
            <a:off x="2743200" y="161925"/>
            <a:ext cx="6224588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sr-Latn-CS" sz="1500">
                <a:solidFill>
                  <a:srgbClr val="3B3470"/>
                </a:solidFill>
              </a:rPr>
              <a:t>Elementi Transportnih Sredstava i Uređaj</a:t>
            </a:r>
            <a:r>
              <a:rPr lang="en-US" sz="1500">
                <a:solidFill>
                  <a:srgbClr val="3B3470"/>
                </a:solidFill>
              </a:rPr>
              <a:t>a</a:t>
            </a:r>
          </a:p>
        </p:txBody>
      </p:sp>
      <p:sp>
        <p:nvSpPr>
          <p:cNvPr id="16394" name="Line 10"/>
          <p:cNvSpPr>
            <a:spLocks noChangeShapeType="1"/>
          </p:cNvSpPr>
          <p:nvPr userDrawn="1"/>
        </p:nvSpPr>
        <p:spPr bwMode="auto">
          <a:xfrm>
            <a:off x="228600" y="6400800"/>
            <a:ext cx="8683625" cy="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6399" name="Line 15"/>
          <p:cNvSpPr>
            <a:spLocks noChangeShapeType="1"/>
          </p:cNvSpPr>
          <p:nvPr userDrawn="1"/>
        </p:nvSpPr>
        <p:spPr bwMode="auto">
          <a:xfrm>
            <a:off x="228600" y="533400"/>
            <a:ext cx="8683625" cy="0"/>
          </a:xfrm>
          <a:prstGeom prst="line">
            <a:avLst/>
          </a:prstGeom>
          <a:noFill/>
          <a:ln w="57150" cmpd="thickThin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8" name="Text Box 8"/>
          <p:cNvSpPr txBox="1">
            <a:spLocks noChangeArrowheads="1"/>
          </p:cNvSpPr>
          <p:nvPr userDrawn="1"/>
        </p:nvSpPr>
        <p:spPr bwMode="auto">
          <a:xfrm>
            <a:off x="6557920" y="6363301"/>
            <a:ext cx="225414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400" i="1" dirty="0">
                <a:solidFill>
                  <a:srgbClr val="3B347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sr-Latn-RS" sz="1400" i="1" dirty="0">
                <a:solidFill>
                  <a:srgbClr val="3B347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rof. </a:t>
            </a:r>
            <a:r>
              <a:rPr lang="en-US" sz="1400" i="1" dirty="0" err="1">
                <a:solidFill>
                  <a:srgbClr val="3B347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dr</a:t>
            </a:r>
            <a:r>
              <a:rPr lang="en-US" sz="1400" i="1" dirty="0">
                <a:solidFill>
                  <a:srgbClr val="3B347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i="1" dirty="0" err="1">
                <a:solidFill>
                  <a:srgbClr val="3B347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Radomir</a:t>
            </a:r>
            <a:r>
              <a:rPr lang="en-US" sz="1400" i="1" dirty="0">
                <a:solidFill>
                  <a:srgbClr val="3B347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i="1" dirty="0" err="1">
                <a:solidFill>
                  <a:srgbClr val="3B347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Mijailovi</a:t>
            </a:r>
            <a:r>
              <a:rPr lang="sr-Latn-CS" sz="1400" i="1" dirty="0">
                <a:solidFill>
                  <a:srgbClr val="3B347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ć</a:t>
            </a:r>
          </a:p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sr-Latn-CS" sz="1400" i="1" dirty="0">
                <a:solidFill>
                  <a:srgbClr val="3B347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doc. dr Đorđe Petrović</a:t>
            </a:r>
            <a:endParaRPr lang="en-US" sz="1400" i="1" dirty="0">
              <a:solidFill>
                <a:srgbClr val="3B347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 Box 11"/>
          <p:cNvSpPr txBox="1">
            <a:spLocks noChangeArrowheads="1"/>
          </p:cNvSpPr>
          <p:nvPr userDrawn="1"/>
        </p:nvSpPr>
        <p:spPr bwMode="auto">
          <a:xfrm>
            <a:off x="133350" y="6437313"/>
            <a:ext cx="3491661" cy="3283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tabLst>
                <a:tab pos="409575" algn="l"/>
              </a:tabLst>
              <a:defRPr/>
            </a:pPr>
            <a:r>
              <a:rPr lang="sr-Latn-RS" sz="1400" dirty="0">
                <a:solidFill>
                  <a:srgbClr val="3B347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Univerzitet u Beogradu – Saobraćajni fakultet</a:t>
            </a:r>
            <a:endParaRPr lang="en-US" sz="1400" dirty="0">
              <a:solidFill>
                <a:srgbClr val="3B347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 Box 11"/>
          <p:cNvSpPr txBox="1">
            <a:spLocks noChangeArrowheads="1"/>
          </p:cNvSpPr>
          <p:nvPr userDrawn="1"/>
        </p:nvSpPr>
        <p:spPr bwMode="auto">
          <a:xfrm>
            <a:off x="4170302" y="6430935"/>
            <a:ext cx="752129" cy="3283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defPPr>
              <a:defRPr lang="en-US"/>
            </a:defPPr>
            <a:lvl1pPr algn="l" rtl="0" eaLnBrk="0" fontAlgn="base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defRPr sz="2000" kern="1200">
                <a:solidFill>
                  <a:srgbClr val="000000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eaLnBrk="0" fontAlgn="base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defRPr sz="2000" kern="1200">
                <a:solidFill>
                  <a:srgbClr val="000000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eaLnBrk="0" fontAlgn="base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defRPr sz="2000" kern="1200">
                <a:solidFill>
                  <a:srgbClr val="000000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eaLnBrk="0" fontAlgn="base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defRPr sz="2000" kern="1200">
                <a:solidFill>
                  <a:srgbClr val="000000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eaLnBrk="0" fontAlgn="base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defRPr sz="2000" kern="1200">
                <a:solidFill>
                  <a:srgbClr val="000000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000" kern="1200">
                <a:solidFill>
                  <a:srgbClr val="000000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000" kern="1200">
                <a:solidFill>
                  <a:srgbClr val="000000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000" kern="1200">
                <a:solidFill>
                  <a:srgbClr val="000000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000" kern="1200">
                <a:solidFill>
                  <a:srgbClr val="000000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>
              <a:tabLst>
                <a:tab pos="409575" algn="l"/>
              </a:tabLst>
              <a:defRPr/>
            </a:pPr>
            <a:r>
              <a:rPr lang="en-US" sz="1400" dirty="0">
                <a:solidFill>
                  <a:srgbClr val="3B347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1400">
                <a:solidFill>
                  <a:srgbClr val="3B347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</a:t>
            </a:r>
            <a:r>
              <a:rPr lang="sr-Latn-RS" sz="1400">
                <a:solidFill>
                  <a:srgbClr val="3B347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GB" sz="1400">
                <a:solidFill>
                  <a:srgbClr val="3B347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en-US" sz="1400">
                <a:solidFill>
                  <a:srgbClr val="3B347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>
                <a:solidFill>
                  <a:srgbClr val="3B347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endParaRPr lang="en-US" dirty="0">
              <a:solidFill>
                <a:srgbClr val="3B347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44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oleObject" Target="../embeddings/oleObject13.bin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9.tif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wmf"/><Relationship Id="rId3" Type="http://schemas.openxmlformats.org/officeDocument/2006/relationships/oleObject" Target="../embeddings/oleObject14.bin"/><Relationship Id="rId7" Type="http://schemas.openxmlformats.org/officeDocument/2006/relationships/oleObject" Target="../embeddings/oleObject16.bin"/><Relationship Id="rId2" Type="http://schemas.openxmlformats.org/officeDocument/2006/relationships/image" Target="../media/image20.tif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2.wmf"/><Relationship Id="rId5" Type="http://schemas.openxmlformats.org/officeDocument/2006/relationships/oleObject" Target="../embeddings/oleObject15.bin"/><Relationship Id="rId10" Type="http://schemas.openxmlformats.org/officeDocument/2006/relationships/image" Target="../media/image24.wmf"/><Relationship Id="rId4" Type="http://schemas.openxmlformats.org/officeDocument/2006/relationships/image" Target="../media/image21.wmf"/><Relationship Id="rId9" Type="http://schemas.openxmlformats.org/officeDocument/2006/relationships/oleObject" Target="../embeddings/oleObject17.bin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wmf"/><Relationship Id="rId3" Type="http://schemas.openxmlformats.org/officeDocument/2006/relationships/oleObject" Target="../embeddings/oleObject18.bin"/><Relationship Id="rId7" Type="http://schemas.openxmlformats.org/officeDocument/2006/relationships/oleObject" Target="../embeddings/oleObject20.bin"/><Relationship Id="rId2" Type="http://schemas.openxmlformats.org/officeDocument/2006/relationships/image" Target="../media/image20.tif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6.wmf"/><Relationship Id="rId5" Type="http://schemas.openxmlformats.org/officeDocument/2006/relationships/oleObject" Target="../embeddings/oleObject19.bin"/><Relationship Id="rId10" Type="http://schemas.openxmlformats.org/officeDocument/2006/relationships/image" Target="../media/image28.wmf"/><Relationship Id="rId4" Type="http://schemas.openxmlformats.org/officeDocument/2006/relationships/image" Target="../media/image25.wmf"/><Relationship Id="rId9" Type="http://schemas.openxmlformats.org/officeDocument/2006/relationships/oleObject" Target="../embeddings/oleObject21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2.bin"/><Relationship Id="rId2" Type="http://schemas.openxmlformats.org/officeDocument/2006/relationships/image" Target="../media/image29.tif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0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wmf"/><Relationship Id="rId2" Type="http://schemas.openxmlformats.org/officeDocument/2006/relationships/oleObject" Target="../embeddings/oleObject23.bin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2.wmf"/><Relationship Id="rId4" Type="http://schemas.openxmlformats.org/officeDocument/2006/relationships/oleObject" Target="../embeddings/oleObject24.bin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5.bin"/><Relationship Id="rId2" Type="http://schemas.openxmlformats.org/officeDocument/2006/relationships/image" Target="../media/image33.tif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4.w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6.bin"/><Relationship Id="rId2" Type="http://schemas.openxmlformats.org/officeDocument/2006/relationships/image" Target="../media/image33.tif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5.wmf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0.bin"/><Relationship Id="rId3" Type="http://schemas.openxmlformats.org/officeDocument/2006/relationships/image" Target="../media/image36.wmf"/><Relationship Id="rId7" Type="http://schemas.openxmlformats.org/officeDocument/2006/relationships/image" Target="../media/image38.wmf"/><Relationship Id="rId2" Type="http://schemas.openxmlformats.org/officeDocument/2006/relationships/oleObject" Target="../embeddings/oleObject27.bin"/><Relationship Id="rId1" Type="http://schemas.openxmlformats.org/officeDocument/2006/relationships/slideLayout" Target="../slideLayouts/slideLayout7.xml"/><Relationship Id="rId6" Type="http://schemas.openxmlformats.org/officeDocument/2006/relationships/oleObject" Target="../embeddings/oleObject29.bin"/><Relationship Id="rId5" Type="http://schemas.openxmlformats.org/officeDocument/2006/relationships/image" Target="../media/image37.wmf"/><Relationship Id="rId4" Type="http://schemas.openxmlformats.org/officeDocument/2006/relationships/oleObject" Target="../embeddings/oleObject28.bin"/><Relationship Id="rId9" Type="http://schemas.openxmlformats.org/officeDocument/2006/relationships/image" Target="../media/image39.w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wmf"/><Relationship Id="rId2" Type="http://schemas.openxmlformats.org/officeDocument/2006/relationships/oleObject" Target="../embeddings/oleObject31.bin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.wmf"/><Relationship Id="rId2" Type="http://schemas.openxmlformats.org/officeDocument/2006/relationships/oleObject" Target="../embeddings/oleObject32.bin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2.wmf"/><Relationship Id="rId4" Type="http://schemas.openxmlformats.org/officeDocument/2006/relationships/oleObject" Target="../embeddings/oleObject33.bin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3.wmf"/><Relationship Id="rId2" Type="http://schemas.openxmlformats.org/officeDocument/2006/relationships/oleObject" Target="../embeddings/oleObject34.bin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if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if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image" Target="../media/image5.tif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w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.bin"/><Relationship Id="rId13" Type="http://schemas.openxmlformats.org/officeDocument/2006/relationships/image" Target="../media/image12.wmf"/><Relationship Id="rId3" Type="http://schemas.openxmlformats.org/officeDocument/2006/relationships/image" Target="../media/image7.wmf"/><Relationship Id="rId7" Type="http://schemas.openxmlformats.org/officeDocument/2006/relationships/image" Target="../media/image9.wmf"/><Relationship Id="rId12" Type="http://schemas.openxmlformats.org/officeDocument/2006/relationships/oleObject" Target="../embeddings/oleObject7.bin"/><Relationship Id="rId2" Type="http://schemas.openxmlformats.org/officeDocument/2006/relationships/oleObject" Target="../embeddings/oleObject2.bin"/><Relationship Id="rId1" Type="http://schemas.openxmlformats.org/officeDocument/2006/relationships/slideLayout" Target="../slideLayouts/slideLayout7.xml"/><Relationship Id="rId6" Type="http://schemas.openxmlformats.org/officeDocument/2006/relationships/oleObject" Target="../embeddings/oleObject4.bin"/><Relationship Id="rId11" Type="http://schemas.openxmlformats.org/officeDocument/2006/relationships/image" Target="../media/image11.wmf"/><Relationship Id="rId5" Type="http://schemas.openxmlformats.org/officeDocument/2006/relationships/image" Target="../media/image8.wmf"/><Relationship Id="rId10" Type="http://schemas.openxmlformats.org/officeDocument/2006/relationships/oleObject" Target="../embeddings/oleObject6.bin"/><Relationship Id="rId4" Type="http://schemas.openxmlformats.org/officeDocument/2006/relationships/oleObject" Target="../embeddings/oleObject3.bin"/><Relationship Id="rId9" Type="http://schemas.openxmlformats.org/officeDocument/2006/relationships/image" Target="../media/image10.w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1.bin"/><Relationship Id="rId3" Type="http://schemas.openxmlformats.org/officeDocument/2006/relationships/image" Target="../media/image13.wmf"/><Relationship Id="rId7" Type="http://schemas.openxmlformats.org/officeDocument/2006/relationships/image" Target="../media/image15.wmf"/><Relationship Id="rId2" Type="http://schemas.openxmlformats.org/officeDocument/2006/relationships/oleObject" Target="../embeddings/oleObject8.bin"/><Relationship Id="rId1" Type="http://schemas.openxmlformats.org/officeDocument/2006/relationships/slideLayout" Target="../slideLayouts/slideLayout7.xml"/><Relationship Id="rId6" Type="http://schemas.openxmlformats.org/officeDocument/2006/relationships/oleObject" Target="../embeddings/oleObject10.bin"/><Relationship Id="rId11" Type="http://schemas.openxmlformats.org/officeDocument/2006/relationships/image" Target="../media/image17.wmf"/><Relationship Id="rId5" Type="http://schemas.openxmlformats.org/officeDocument/2006/relationships/image" Target="../media/image14.wmf"/><Relationship Id="rId10" Type="http://schemas.openxmlformats.org/officeDocument/2006/relationships/oleObject" Target="../embeddings/oleObject12.bin"/><Relationship Id="rId4" Type="http://schemas.openxmlformats.org/officeDocument/2006/relationships/oleObject" Target="../embeddings/oleObject9.bin"/><Relationship Id="rId9" Type="http://schemas.openxmlformats.org/officeDocument/2006/relationships/image" Target="../media/image16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WordArt 2"/>
          <p:cNvSpPr>
            <a:spLocks noChangeArrowheads="1" noChangeShapeType="1" noTextEdit="1"/>
          </p:cNvSpPr>
          <p:nvPr/>
        </p:nvSpPr>
        <p:spPr bwMode="auto">
          <a:xfrm>
            <a:off x="914400" y="1371600"/>
            <a:ext cx="7315200" cy="7620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sr-Latn-RS" sz="3600" kern="10">
                <a:solidFill>
                  <a:srgbClr val="3B347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Metoda analitičkog</a:t>
            </a:r>
            <a:r>
              <a:rPr lang="en-US" sz="3600" kern="10">
                <a:solidFill>
                  <a:srgbClr val="3B347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Latn-RS" sz="3600" kern="10">
                <a:solidFill>
                  <a:srgbClr val="3B347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hijerarhijskog procesa</a:t>
            </a: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4191000" y="38100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sr-Latn-RS"/>
          </a:p>
        </p:txBody>
      </p:sp>
      <p:sp>
        <p:nvSpPr>
          <p:cNvPr id="5" name="TextBox 4"/>
          <p:cNvSpPr txBox="1"/>
          <p:nvPr/>
        </p:nvSpPr>
        <p:spPr>
          <a:xfrm>
            <a:off x="304800" y="2895600"/>
            <a:ext cx="8534400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/>
              <a:t>Metoda analitičkog hijerarhijskog procesa predstavlja metodu višekriterijumske analize scenarija i donošenje odluka vrednovanjem hijerarhija čije elemente čine ciljevi, kriterijumi, podkriterijumi i alternative.</a:t>
            </a:r>
            <a:endParaRPr lang="en-US"/>
          </a:p>
          <a:p>
            <a:endParaRPr lang="en-US"/>
          </a:p>
          <a:p>
            <a:r>
              <a:rPr lang="sr-Latn-RS"/>
              <a:t>Metoda analitičkog hijerarhijskog procesa </a:t>
            </a:r>
            <a:r>
              <a:rPr lang="en-US"/>
              <a:t>- </a:t>
            </a:r>
            <a:r>
              <a:rPr lang="sr-Latn-RS"/>
              <a:t>AHP</a:t>
            </a:r>
            <a:r>
              <a:rPr lang="en-US"/>
              <a:t> </a:t>
            </a:r>
            <a:r>
              <a:rPr lang="sr-Latn-RS"/>
              <a:t>(Analytic Hierarchy Process).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4191000" y="38100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sr-Latn-RS"/>
          </a:p>
        </p:txBody>
      </p:sp>
      <p:sp>
        <p:nvSpPr>
          <p:cNvPr id="2" name="TextBox 1"/>
          <p:cNvSpPr txBox="1"/>
          <p:nvPr/>
        </p:nvSpPr>
        <p:spPr>
          <a:xfrm>
            <a:off x="228600" y="838200"/>
            <a:ext cx="8458200" cy="4277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CS"/>
              <a:t>Vektor težinskih koeficijenata za </a:t>
            </a:r>
            <a:r>
              <a:rPr lang="sr-Latn-CS" i="1"/>
              <a:t>n</a:t>
            </a:r>
            <a:r>
              <a:rPr lang="sr-Latn-CS"/>
              <a:t>=4 glavnih kriterijuma je oblika:</a:t>
            </a:r>
            <a:endParaRPr lang="sr-Latn-RS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31316608"/>
              </p:ext>
            </p:extLst>
          </p:nvPr>
        </p:nvGraphicFramePr>
        <p:xfrm>
          <a:off x="304800" y="1524000"/>
          <a:ext cx="3911600" cy="172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85" name="Equation" r:id="rId2" imgW="1955800" imgH="863600" progId="Equation.3">
                  <p:embed/>
                </p:oleObj>
              </mc:Choice>
              <mc:Fallback>
                <p:oleObj name="Equation" r:id="rId2" imgW="1955800" imgH="863600" progId="Equation.3">
                  <p:embed/>
                  <p:pic>
                    <p:nvPicPr>
                      <p:cNvPr id="0" name="Picture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1524000"/>
                        <a:ext cx="3911600" cy="1727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410200" y="1524000"/>
            <a:ext cx="358877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CS"/>
              <a:t>Vektor težinskih koeficijenata se takođe naziva i vektor prioriteta.</a:t>
            </a:r>
            <a:endParaRPr lang="sr-Latn-R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46" y="3949342"/>
            <a:ext cx="6934108" cy="1384658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228600" y="5715000"/>
            <a:ext cx="502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/>
              <a:t>Stepen konzistentnosti - </a:t>
            </a:r>
            <a:r>
              <a:rPr lang="sr-Latn-RS" i="1"/>
              <a:t>potrebno proveriti</a:t>
            </a:r>
            <a:r>
              <a:rPr lang="sr-Latn-RS"/>
              <a:t>.</a:t>
            </a:r>
            <a:endParaRPr lang="sr-Latn-RS" i="1"/>
          </a:p>
        </p:txBody>
      </p:sp>
    </p:spTree>
    <p:extLst>
      <p:ext uri="{BB962C8B-B14F-4D97-AF65-F5344CB8AC3E}">
        <p14:creationId xmlns:p14="http://schemas.microsoft.com/office/powerpoint/2010/main" val="38511060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838200"/>
            <a:ext cx="6157455" cy="507831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RS" dirty="0"/>
              <a:t>Izračunavanje </a:t>
            </a:r>
            <a:r>
              <a:rPr lang="sr-Latn-RS" b="1" dirty="0"/>
              <a:t>stepena konzistentnosti</a:t>
            </a:r>
            <a:r>
              <a:rPr lang="sr-Latn-RS" dirty="0"/>
              <a:t>:</a:t>
            </a:r>
          </a:p>
          <a:p>
            <a:r>
              <a:rPr lang="sr-Latn-RS" dirty="0"/>
              <a:t>lambda = Sk1*x1+ Sk1*x1+ Sk1*x1+ Sk1*x1 = 4,201</a:t>
            </a:r>
          </a:p>
          <a:p>
            <a:endParaRPr lang="sr-Latn-RS" dirty="0"/>
          </a:p>
          <a:p>
            <a:r>
              <a:rPr lang="sr-Latn-RS" dirty="0"/>
              <a:t>Indeks konzistentnosti:</a:t>
            </a:r>
          </a:p>
          <a:p>
            <a:r>
              <a:rPr lang="sr-Latn-RS" dirty="0"/>
              <a:t>CI = (lambda – n)/(n – 1) = 0,067</a:t>
            </a:r>
          </a:p>
          <a:p>
            <a:endParaRPr lang="sr-Latn-RS" dirty="0"/>
          </a:p>
          <a:p>
            <a:r>
              <a:rPr lang="sr-Latn-RS" dirty="0"/>
              <a:t>Slučajni indeks (RI) zavisi od n. Za n = 4, RI = 0,9.</a:t>
            </a:r>
          </a:p>
          <a:p>
            <a:endParaRPr lang="sr-Latn-RS" dirty="0"/>
          </a:p>
          <a:p>
            <a:r>
              <a:rPr lang="sr-Latn-RS" dirty="0"/>
              <a:t>Stepen konzistentnosi:</a:t>
            </a:r>
          </a:p>
          <a:p>
            <a:r>
              <a:rPr lang="sr-Latn-RS" dirty="0"/>
              <a:t>CR = CI/RI = 0,074</a:t>
            </a:r>
          </a:p>
          <a:p>
            <a:r>
              <a:rPr lang="sr-Latn-RS" dirty="0"/>
              <a:t>Maksimalna dozvoljena vrednost je 0,1.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4191000" y="38100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sr-Latn-RS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0200" y="838200"/>
            <a:ext cx="5741442" cy="2426208"/>
          </a:xfrm>
          <a:prstGeom prst="rect">
            <a:avLst/>
          </a:prstGeom>
        </p:spPr>
      </p:pic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96351340"/>
              </p:ext>
            </p:extLst>
          </p:nvPr>
        </p:nvGraphicFramePr>
        <p:xfrm>
          <a:off x="304800" y="3429000"/>
          <a:ext cx="2387600" cy="1295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069" name="Equation" r:id="rId3" imgW="1193800" imgH="647700" progId="Equation.3">
                  <p:embed/>
                </p:oleObj>
              </mc:Choice>
              <mc:Fallback>
                <p:oleObj name="Equation" r:id="rId3" imgW="1193800" imgH="647700" progId="Equation.3">
                  <p:embed/>
                  <p:pic>
                    <p:nvPicPr>
                      <p:cNvPr id="0" name="Picture 8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3429000"/>
                        <a:ext cx="2387600" cy="1295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01976910"/>
              </p:ext>
            </p:extLst>
          </p:nvPr>
        </p:nvGraphicFramePr>
        <p:xfrm>
          <a:off x="297543" y="4888992"/>
          <a:ext cx="1624894" cy="1294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070" name="Equation" r:id="rId5" imgW="812447" imgH="647419" progId="Equation.3">
                  <p:embed/>
                </p:oleObj>
              </mc:Choice>
              <mc:Fallback>
                <p:oleObj name="Equation" r:id="rId5" imgW="812447" imgH="647419" progId="Equation.3">
                  <p:embed/>
                  <p:pic>
                    <p:nvPicPr>
                      <p:cNvPr id="0" name="Picture 8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543" y="4888992"/>
                        <a:ext cx="1624894" cy="12948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78400720"/>
              </p:ext>
            </p:extLst>
          </p:nvPr>
        </p:nvGraphicFramePr>
        <p:xfrm>
          <a:off x="3124200" y="3461657"/>
          <a:ext cx="2413000" cy="1295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071" name="Equation" r:id="rId7" imgW="1206500" imgH="647700" progId="Equation.3">
                  <p:embed/>
                </p:oleObj>
              </mc:Choice>
              <mc:Fallback>
                <p:oleObj name="Equation" r:id="rId7" imgW="1206500" imgH="647700" progId="Equation.3">
                  <p:embed/>
                  <p:pic>
                    <p:nvPicPr>
                      <p:cNvPr id="0" name="Picture 8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24200" y="3461657"/>
                        <a:ext cx="2413000" cy="1295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71956020"/>
              </p:ext>
            </p:extLst>
          </p:nvPr>
        </p:nvGraphicFramePr>
        <p:xfrm>
          <a:off x="3124200" y="4867221"/>
          <a:ext cx="1600200" cy="1295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072" name="Equation" r:id="rId9" imgW="800100" imgH="647700" progId="Equation.3">
                  <p:embed/>
                </p:oleObj>
              </mc:Choice>
              <mc:Fallback>
                <p:oleObj name="Equation" r:id="rId9" imgW="800100" imgH="647700" progId="Equation.3">
                  <p:embed/>
                  <p:pic>
                    <p:nvPicPr>
                      <p:cNvPr id="0" name="Picture 8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24200" y="4867221"/>
                        <a:ext cx="1600200" cy="1295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3898104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4191000" y="38100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sr-Latn-RS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0200" y="838200"/>
            <a:ext cx="5741442" cy="2426208"/>
          </a:xfrm>
          <a:prstGeom prst="rect">
            <a:avLst/>
          </a:prstGeom>
        </p:spPr>
      </p:pic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61604180"/>
              </p:ext>
            </p:extLst>
          </p:nvPr>
        </p:nvGraphicFramePr>
        <p:xfrm>
          <a:off x="3581400" y="3581400"/>
          <a:ext cx="2336800" cy="1295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87" name="Equation" r:id="rId3" imgW="1168400" imgH="647700" progId="Equation.3">
                  <p:embed/>
                </p:oleObj>
              </mc:Choice>
              <mc:Fallback>
                <p:oleObj name="Equation" r:id="rId3" imgW="1168400" imgH="647700" progId="Equation.3">
                  <p:embed/>
                  <p:pic>
                    <p:nvPicPr>
                      <p:cNvPr id="0" name="Picture 7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81400" y="3581400"/>
                        <a:ext cx="2336800" cy="1295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75466020"/>
              </p:ext>
            </p:extLst>
          </p:nvPr>
        </p:nvGraphicFramePr>
        <p:xfrm>
          <a:off x="3559629" y="4953000"/>
          <a:ext cx="1600200" cy="1295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88" name="Equation" r:id="rId5" imgW="800100" imgH="647700" progId="Equation.3">
                  <p:embed/>
                </p:oleObj>
              </mc:Choice>
              <mc:Fallback>
                <p:oleObj name="Equation" r:id="rId5" imgW="800100" imgH="647700" progId="Equation.3">
                  <p:embed/>
                  <p:pic>
                    <p:nvPicPr>
                      <p:cNvPr id="0" name="Picture 8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59629" y="4953000"/>
                        <a:ext cx="1600200" cy="1295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80724036"/>
              </p:ext>
            </p:extLst>
          </p:nvPr>
        </p:nvGraphicFramePr>
        <p:xfrm>
          <a:off x="6477000" y="3733800"/>
          <a:ext cx="1752600" cy="86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89" name="Equation" r:id="rId7" imgW="876300" imgH="431800" progId="Equation.3">
                  <p:embed/>
                </p:oleObj>
              </mc:Choice>
              <mc:Fallback>
                <p:oleObj name="Equation" r:id="rId7" imgW="876300" imgH="431800" progId="Equation.3">
                  <p:embed/>
                  <p:pic>
                    <p:nvPicPr>
                      <p:cNvPr id="0" name="Picture 8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77000" y="3733800"/>
                        <a:ext cx="1752600" cy="863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00444668"/>
              </p:ext>
            </p:extLst>
          </p:nvPr>
        </p:nvGraphicFramePr>
        <p:xfrm>
          <a:off x="6477000" y="5029200"/>
          <a:ext cx="1320226" cy="86322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90" name="Equation" r:id="rId9" imgW="660113" imgH="431613" progId="Equation.3">
                  <p:embed/>
                </p:oleObj>
              </mc:Choice>
              <mc:Fallback>
                <p:oleObj name="Equation" r:id="rId9" imgW="660113" imgH="431613" progId="Equation.3">
                  <p:embed/>
                  <p:pic>
                    <p:nvPicPr>
                      <p:cNvPr id="0" name="Picture 8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77000" y="5029200"/>
                        <a:ext cx="1320226" cy="86322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461893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4191000" y="38100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sr-Latn-RS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685800"/>
            <a:ext cx="5362936" cy="48768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5867400" y="914400"/>
            <a:ext cx="3124200" cy="14219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sz="1800" i="1"/>
              <a:t>Izračunavanje težinskih koeficijenata drugog hijerarhijskog nivoa u odnosu na cilj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61946101"/>
              </p:ext>
            </p:extLst>
          </p:nvPr>
        </p:nvGraphicFramePr>
        <p:xfrm>
          <a:off x="228600" y="5791200"/>
          <a:ext cx="8077200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051" name="Equation" r:id="rId3" imgW="5384800" imgH="228600" progId="Equation.3">
                  <p:embed/>
                </p:oleObj>
              </mc:Choice>
              <mc:Fallback>
                <p:oleObj name="Equation" r:id="rId3" imgW="5384800" imgH="228600" progId="Equation.3">
                  <p:embed/>
                  <p:pic>
                    <p:nvPicPr>
                      <p:cNvPr id="0" name="Picture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5791200"/>
                        <a:ext cx="8077200" cy="342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3748972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762000"/>
            <a:ext cx="8534400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CS"/>
              <a:t>Potrošnja goriva:</a:t>
            </a:r>
            <a:endParaRPr lang="sr-Latn-RS"/>
          </a:p>
          <a:p>
            <a:pPr marL="342900" lvl="0" indent="-342900">
              <a:buClrTx/>
              <a:buFont typeface="Wingdings" panose="05000000000000000000" pitchFamily="2" charset="2"/>
              <a:buChar char="q"/>
            </a:pPr>
            <a:r>
              <a:rPr lang="sr-Latn-CS" i="1"/>
              <a:t>Renault</a:t>
            </a:r>
            <a:r>
              <a:rPr lang="sr-Latn-CS"/>
              <a:t> – </a:t>
            </a:r>
            <a:r>
              <a:rPr lang="sr-Latn-CS" i="1"/>
              <a:t>q</a:t>
            </a:r>
            <a:r>
              <a:rPr lang="sr-Latn-CS" i="1" baseline="-25000"/>
              <a:t>r</a:t>
            </a:r>
            <a:r>
              <a:rPr lang="sr-Latn-CS"/>
              <a:t>=5,5 </a:t>
            </a:r>
            <a:r>
              <a:rPr lang="sr-Latn-CS" i="1"/>
              <a:t>l/100km</a:t>
            </a:r>
            <a:r>
              <a:rPr lang="sr-Latn-CS"/>
              <a:t>,</a:t>
            </a:r>
            <a:endParaRPr lang="sr-Latn-RS"/>
          </a:p>
          <a:p>
            <a:pPr marL="342900" lvl="0" indent="-342900">
              <a:buClrTx/>
              <a:buFont typeface="Wingdings" panose="05000000000000000000" pitchFamily="2" charset="2"/>
              <a:buChar char="q"/>
            </a:pPr>
            <a:r>
              <a:rPr lang="sr-Latn-CS" i="1"/>
              <a:t>Hyundai</a:t>
            </a:r>
            <a:r>
              <a:rPr lang="sr-Latn-CS"/>
              <a:t> – </a:t>
            </a:r>
            <a:r>
              <a:rPr lang="sr-Latn-CS" i="1"/>
              <a:t>q</a:t>
            </a:r>
            <a:r>
              <a:rPr lang="sr-Latn-CS" i="1" baseline="-25000"/>
              <a:t>h</a:t>
            </a:r>
            <a:r>
              <a:rPr lang="sr-Latn-CS"/>
              <a:t>=6,4 </a:t>
            </a:r>
            <a:r>
              <a:rPr lang="sr-Latn-CS" i="1"/>
              <a:t>l/100km</a:t>
            </a:r>
            <a:r>
              <a:rPr lang="sr-Latn-CS"/>
              <a:t>,</a:t>
            </a:r>
            <a:endParaRPr lang="sr-Latn-RS"/>
          </a:p>
          <a:p>
            <a:pPr marL="342900" lvl="0" indent="-342900">
              <a:buClrTx/>
              <a:buFont typeface="Wingdings" panose="05000000000000000000" pitchFamily="2" charset="2"/>
              <a:buChar char="q"/>
            </a:pPr>
            <a:r>
              <a:rPr lang="sr-Latn-CS" i="1"/>
              <a:t>Opel</a:t>
            </a:r>
            <a:r>
              <a:rPr lang="sr-Latn-CS"/>
              <a:t> – </a:t>
            </a:r>
            <a:r>
              <a:rPr lang="sr-Latn-CS" i="1"/>
              <a:t>q</a:t>
            </a:r>
            <a:r>
              <a:rPr lang="sr-Latn-CS" i="1" baseline="-25000"/>
              <a:t>o</a:t>
            </a:r>
            <a:r>
              <a:rPr lang="sr-Latn-CS"/>
              <a:t>=6,3 </a:t>
            </a:r>
            <a:r>
              <a:rPr lang="sr-Latn-CS" i="1"/>
              <a:t>l/100km</a:t>
            </a:r>
            <a:r>
              <a:rPr lang="sr-Latn-CS"/>
              <a:t>.</a:t>
            </a:r>
            <a:endParaRPr lang="sr-Latn-RS"/>
          </a:p>
          <a:p>
            <a:endParaRPr lang="sr-Latn-CS"/>
          </a:p>
          <a:p>
            <a:endParaRPr lang="sr-Latn-CS"/>
          </a:p>
          <a:p>
            <a:r>
              <a:rPr lang="sr-Latn-CS"/>
              <a:t>Matrica odlučivanja i vektor težinskih koeficijenata u ovom slučaju su oblika:</a:t>
            </a:r>
            <a:endParaRPr lang="sr-Latn-RS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61498916"/>
              </p:ext>
            </p:extLst>
          </p:nvPr>
        </p:nvGraphicFramePr>
        <p:xfrm>
          <a:off x="304799" y="4343400"/>
          <a:ext cx="4089400" cy="1295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091" name="Equation" r:id="rId2" imgW="2044700" imgH="647700" progId="Equation.3">
                  <p:embed/>
                </p:oleObj>
              </mc:Choice>
              <mc:Fallback>
                <p:oleObj name="Equation" r:id="rId2" imgW="2044700" imgH="647700" progId="Equation.3">
                  <p:embed/>
                  <p:pic>
                    <p:nvPicPr>
                      <p:cNvPr id="0" name="Picture 3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799" y="4343400"/>
                        <a:ext cx="4089400" cy="1295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2133600" y="3901321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sr-Latn-RS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98586580"/>
              </p:ext>
            </p:extLst>
          </p:nvPr>
        </p:nvGraphicFramePr>
        <p:xfrm>
          <a:off x="5410200" y="4343962"/>
          <a:ext cx="1726450" cy="1294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092" name="Equation" r:id="rId4" imgW="863225" imgH="647419" progId="Equation.3">
                  <p:embed/>
                </p:oleObj>
              </mc:Choice>
              <mc:Fallback>
                <p:oleObj name="Equation" r:id="rId4" imgW="863225" imgH="647419" progId="Equation.3">
                  <p:embed/>
                  <p:pic>
                    <p:nvPicPr>
                      <p:cNvPr id="0" name="Picture 3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10200" y="4343962"/>
                        <a:ext cx="1726450" cy="12948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446536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4191000" y="38100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sr-Latn-RS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800" y="1219200"/>
            <a:ext cx="7071644" cy="2389632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990600" y="3769232"/>
            <a:ext cx="3279744" cy="4247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RS" sz="1800" i="1"/>
              <a:t>Težinski koeficijenti alternativa</a:t>
            </a: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18013457"/>
              </p:ext>
            </p:extLst>
          </p:nvPr>
        </p:nvGraphicFramePr>
        <p:xfrm>
          <a:off x="5029200" y="4667671"/>
          <a:ext cx="1294838" cy="97112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096" name="Equation" r:id="rId3" imgW="863225" imgH="647419" progId="Equation.3">
                  <p:embed/>
                </p:oleObj>
              </mc:Choice>
              <mc:Fallback>
                <p:oleObj name="Equation" r:id="rId3" imgW="863225" imgH="647419" progId="Equation.3">
                  <p:embed/>
                  <p:pic>
                    <p:nvPicPr>
                      <p:cNvPr id="0" name="Picture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29200" y="4667671"/>
                        <a:ext cx="1294838" cy="97112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7" name="Straight Arrow Connector 6"/>
          <p:cNvCxnSpPr/>
          <p:nvPr/>
        </p:nvCxnSpPr>
        <p:spPr bwMode="auto">
          <a:xfrm flipV="1">
            <a:off x="5943600" y="3657601"/>
            <a:ext cx="0" cy="1010070"/>
          </a:xfrm>
          <a:prstGeom prst="straightConnector1">
            <a:avLst/>
          </a:prstGeom>
          <a:noFill/>
          <a:ln w="15875" cap="flat" cmpd="sng" algn="ctr">
            <a:solidFill>
              <a:schemeClr val="bg2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245492127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4191000" y="38100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sr-Latn-R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800" y="1219200"/>
            <a:ext cx="7071644" cy="2389632"/>
          </a:xfrm>
          <a:prstGeom prst="rect">
            <a:avLst/>
          </a:prstGeom>
        </p:spPr>
      </p:pic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89168550"/>
              </p:ext>
            </p:extLst>
          </p:nvPr>
        </p:nvGraphicFramePr>
        <p:xfrm>
          <a:off x="533400" y="4191000"/>
          <a:ext cx="7696200" cy="95774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120" name="Equation" r:id="rId3" imgW="5245100" imgH="647700" progId="Equation.3">
                  <p:embed/>
                </p:oleObj>
              </mc:Choice>
              <mc:Fallback>
                <p:oleObj name="Equation" r:id="rId3" imgW="5245100" imgH="647700" progId="Equation.3">
                  <p:embed/>
                  <p:pic>
                    <p:nvPicPr>
                      <p:cNvPr id="0" name="Picture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4191000"/>
                        <a:ext cx="7696200" cy="95774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7921653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4191000" y="38100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sr-Latn-RS"/>
          </a:p>
        </p:txBody>
      </p:sp>
      <p:sp>
        <p:nvSpPr>
          <p:cNvPr id="2" name="TextBox 1"/>
          <p:cNvSpPr txBox="1"/>
          <p:nvPr/>
        </p:nvSpPr>
        <p:spPr>
          <a:xfrm>
            <a:off x="304800" y="838200"/>
            <a:ext cx="8458200" cy="11664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CS" b="1"/>
              <a:t>Vektor značaja cilja</a:t>
            </a:r>
            <a:r>
              <a:rPr lang="sr-Latn-CS"/>
              <a:t> predstavlja proizvod matrice značaja alternativa i vektora težinskih koeficijenata grupe elemenata koji pripadaju drugom nivou odlučivanja</a:t>
            </a:r>
            <a:r>
              <a:rPr lang="sr-Latn-RS"/>
              <a:t>:</a:t>
            </a: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76742087"/>
              </p:ext>
            </p:extLst>
          </p:nvPr>
        </p:nvGraphicFramePr>
        <p:xfrm>
          <a:off x="235857" y="2237112"/>
          <a:ext cx="21590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181" name="Equation" r:id="rId2" imgW="1079500" imgH="228600" progId="Equation.3">
                  <p:embed/>
                </p:oleObj>
              </mc:Choice>
              <mc:Fallback>
                <p:oleObj name="Equation" r:id="rId2" imgW="1079500" imgH="228600" progId="Equation.3">
                  <p:embed/>
                  <p:pic>
                    <p:nvPicPr>
                      <p:cNvPr id="0" name="Picture 5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5857" y="2237112"/>
                        <a:ext cx="2159000" cy="457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74363596"/>
              </p:ext>
            </p:extLst>
          </p:nvPr>
        </p:nvGraphicFramePr>
        <p:xfrm>
          <a:off x="272143" y="3922758"/>
          <a:ext cx="8077200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182" name="Equation" r:id="rId4" imgW="5384800" imgH="228600" progId="Equation.3">
                  <p:embed/>
                </p:oleObj>
              </mc:Choice>
              <mc:Fallback>
                <p:oleObj name="Equation" r:id="rId4" imgW="5384800" imgH="228600" progId="Equation.3">
                  <p:embed/>
                  <p:pic>
                    <p:nvPicPr>
                      <p:cNvPr id="0" name="Picture 5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2143" y="3922758"/>
                        <a:ext cx="8077200" cy="342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24935847"/>
              </p:ext>
            </p:extLst>
          </p:nvPr>
        </p:nvGraphicFramePr>
        <p:xfrm>
          <a:off x="272143" y="2743393"/>
          <a:ext cx="7696200" cy="95774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183" name="Equation" r:id="rId6" imgW="5245100" imgH="647700" progId="Equation.3">
                  <p:embed/>
                </p:oleObj>
              </mc:Choice>
              <mc:Fallback>
                <p:oleObj name="Equation" r:id="rId6" imgW="5245100" imgH="647700" progId="Equation.3">
                  <p:embed/>
                  <p:pic>
                    <p:nvPicPr>
                      <p:cNvPr id="0" name="Picture 5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2143" y="2743393"/>
                        <a:ext cx="7696200" cy="95774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74327369"/>
              </p:ext>
            </p:extLst>
          </p:nvPr>
        </p:nvGraphicFramePr>
        <p:xfrm>
          <a:off x="2057400" y="4649282"/>
          <a:ext cx="4159250" cy="171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184" name="Equation" r:id="rId8" imgW="1663700" imgH="685800" progId="Equation.3">
                  <p:embed/>
                </p:oleObj>
              </mc:Choice>
              <mc:Fallback>
                <p:oleObj name="Equation" r:id="rId8" imgW="1663700" imgH="685800" progId="Equation.3">
                  <p:embed/>
                  <p:pic>
                    <p:nvPicPr>
                      <p:cNvPr id="0" name="Picture 5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7400" y="4649282"/>
                        <a:ext cx="4159250" cy="1714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Freeform 9"/>
          <p:cNvSpPr/>
          <p:nvPr/>
        </p:nvSpPr>
        <p:spPr bwMode="auto">
          <a:xfrm>
            <a:off x="5094514" y="4630057"/>
            <a:ext cx="925286" cy="602343"/>
          </a:xfrm>
          <a:custGeom>
            <a:avLst/>
            <a:gdLst>
              <a:gd name="connsiteX0" fmla="*/ 544286 w 1270024"/>
              <a:gd name="connsiteY0" fmla="*/ 72572 h 602343"/>
              <a:gd name="connsiteX1" fmla="*/ 217715 w 1270024"/>
              <a:gd name="connsiteY1" fmla="*/ 79829 h 602343"/>
              <a:gd name="connsiteX2" fmla="*/ 195943 w 1270024"/>
              <a:gd name="connsiteY2" fmla="*/ 94343 h 602343"/>
              <a:gd name="connsiteX3" fmla="*/ 159657 w 1270024"/>
              <a:gd name="connsiteY3" fmla="*/ 108857 h 602343"/>
              <a:gd name="connsiteX4" fmla="*/ 116115 w 1270024"/>
              <a:gd name="connsiteY4" fmla="*/ 137886 h 602343"/>
              <a:gd name="connsiteX5" fmla="*/ 101600 w 1270024"/>
              <a:gd name="connsiteY5" fmla="*/ 152400 h 602343"/>
              <a:gd name="connsiteX6" fmla="*/ 58057 w 1270024"/>
              <a:gd name="connsiteY6" fmla="*/ 188686 h 602343"/>
              <a:gd name="connsiteX7" fmla="*/ 43543 w 1270024"/>
              <a:gd name="connsiteY7" fmla="*/ 232229 h 602343"/>
              <a:gd name="connsiteX8" fmla="*/ 29029 w 1270024"/>
              <a:gd name="connsiteY8" fmla="*/ 261257 h 602343"/>
              <a:gd name="connsiteX9" fmla="*/ 0 w 1270024"/>
              <a:gd name="connsiteY9" fmla="*/ 312057 h 602343"/>
              <a:gd name="connsiteX10" fmla="*/ 7257 w 1270024"/>
              <a:gd name="connsiteY10" fmla="*/ 413657 h 602343"/>
              <a:gd name="connsiteX11" fmla="*/ 21772 w 1270024"/>
              <a:gd name="connsiteY11" fmla="*/ 435429 h 602343"/>
              <a:gd name="connsiteX12" fmla="*/ 87086 w 1270024"/>
              <a:gd name="connsiteY12" fmla="*/ 493486 h 602343"/>
              <a:gd name="connsiteX13" fmla="*/ 116115 w 1270024"/>
              <a:gd name="connsiteY13" fmla="*/ 515257 h 602343"/>
              <a:gd name="connsiteX14" fmla="*/ 217715 w 1270024"/>
              <a:gd name="connsiteY14" fmla="*/ 551543 h 602343"/>
              <a:gd name="connsiteX15" fmla="*/ 261257 w 1270024"/>
              <a:gd name="connsiteY15" fmla="*/ 566057 h 602343"/>
              <a:gd name="connsiteX16" fmla="*/ 326572 w 1270024"/>
              <a:gd name="connsiteY16" fmla="*/ 580572 h 602343"/>
              <a:gd name="connsiteX17" fmla="*/ 493486 w 1270024"/>
              <a:gd name="connsiteY17" fmla="*/ 602343 h 602343"/>
              <a:gd name="connsiteX18" fmla="*/ 921657 w 1270024"/>
              <a:gd name="connsiteY18" fmla="*/ 595086 h 602343"/>
              <a:gd name="connsiteX19" fmla="*/ 965200 w 1270024"/>
              <a:gd name="connsiteY19" fmla="*/ 587829 h 602343"/>
              <a:gd name="connsiteX20" fmla="*/ 1023257 w 1270024"/>
              <a:gd name="connsiteY20" fmla="*/ 573314 h 602343"/>
              <a:gd name="connsiteX21" fmla="*/ 1095829 w 1270024"/>
              <a:gd name="connsiteY21" fmla="*/ 551543 h 602343"/>
              <a:gd name="connsiteX22" fmla="*/ 1190172 w 1270024"/>
              <a:gd name="connsiteY22" fmla="*/ 500743 h 602343"/>
              <a:gd name="connsiteX23" fmla="*/ 1219200 w 1270024"/>
              <a:gd name="connsiteY23" fmla="*/ 486229 h 602343"/>
              <a:gd name="connsiteX24" fmla="*/ 1255486 w 1270024"/>
              <a:gd name="connsiteY24" fmla="*/ 442686 h 602343"/>
              <a:gd name="connsiteX25" fmla="*/ 1270000 w 1270024"/>
              <a:gd name="connsiteY25" fmla="*/ 384629 h 602343"/>
              <a:gd name="connsiteX26" fmla="*/ 1262743 w 1270024"/>
              <a:gd name="connsiteY26" fmla="*/ 232229 h 602343"/>
              <a:gd name="connsiteX27" fmla="*/ 1233715 w 1270024"/>
              <a:gd name="connsiteY27" fmla="*/ 159657 h 602343"/>
              <a:gd name="connsiteX28" fmla="*/ 1219200 w 1270024"/>
              <a:gd name="connsiteY28" fmla="*/ 130629 h 602343"/>
              <a:gd name="connsiteX29" fmla="*/ 1197429 w 1270024"/>
              <a:gd name="connsiteY29" fmla="*/ 108857 h 602343"/>
              <a:gd name="connsiteX30" fmla="*/ 1153886 w 1270024"/>
              <a:gd name="connsiteY30" fmla="*/ 72572 h 602343"/>
              <a:gd name="connsiteX31" fmla="*/ 1059543 w 1270024"/>
              <a:gd name="connsiteY31" fmla="*/ 29029 h 602343"/>
              <a:gd name="connsiteX32" fmla="*/ 1001486 w 1270024"/>
              <a:gd name="connsiteY32" fmla="*/ 7257 h 602343"/>
              <a:gd name="connsiteX33" fmla="*/ 950686 w 1270024"/>
              <a:gd name="connsiteY33" fmla="*/ 0 h 602343"/>
              <a:gd name="connsiteX34" fmla="*/ 631372 w 1270024"/>
              <a:gd name="connsiteY34" fmla="*/ 14514 h 602343"/>
              <a:gd name="connsiteX35" fmla="*/ 609600 w 1270024"/>
              <a:gd name="connsiteY35" fmla="*/ 21772 h 602343"/>
              <a:gd name="connsiteX36" fmla="*/ 537029 w 1270024"/>
              <a:gd name="connsiteY36" fmla="*/ 43543 h 602343"/>
              <a:gd name="connsiteX37" fmla="*/ 544286 w 1270024"/>
              <a:gd name="connsiteY37" fmla="*/ 72572 h 6023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1270024" h="602343">
                <a:moveTo>
                  <a:pt x="544286" y="72572"/>
                </a:moveTo>
                <a:cubicBezTo>
                  <a:pt x="435429" y="74991"/>
                  <a:pt x="326387" y="73037"/>
                  <a:pt x="217715" y="79829"/>
                </a:cubicBezTo>
                <a:cubicBezTo>
                  <a:pt x="209010" y="80373"/>
                  <a:pt x="203744" y="90442"/>
                  <a:pt x="195943" y="94343"/>
                </a:cubicBezTo>
                <a:cubicBezTo>
                  <a:pt x="184291" y="100169"/>
                  <a:pt x="171752" y="104019"/>
                  <a:pt x="159657" y="108857"/>
                </a:cubicBezTo>
                <a:cubicBezTo>
                  <a:pt x="126382" y="142134"/>
                  <a:pt x="168831" y="102743"/>
                  <a:pt x="116115" y="137886"/>
                </a:cubicBezTo>
                <a:cubicBezTo>
                  <a:pt x="110422" y="141681"/>
                  <a:pt x="106856" y="148020"/>
                  <a:pt x="101600" y="152400"/>
                </a:cubicBezTo>
                <a:cubicBezTo>
                  <a:pt x="49846" y="195528"/>
                  <a:pt x="90884" y="155861"/>
                  <a:pt x="58057" y="188686"/>
                </a:cubicBezTo>
                <a:cubicBezTo>
                  <a:pt x="53219" y="203200"/>
                  <a:pt x="50385" y="218545"/>
                  <a:pt x="43543" y="232229"/>
                </a:cubicBezTo>
                <a:cubicBezTo>
                  <a:pt x="38705" y="241905"/>
                  <a:pt x="34396" y="251864"/>
                  <a:pt x="29029" y="261257"/>
                </a:cubicBezTo>
                <a:cubicBezTo>
                  <a:pt x="-12012" y="333080"/>
                  <a:pt x="43875" y="224313"/>
                  <a:pt x="0" y="312057"/>
                </a:cubicBezTo>
                <a:cubicBezTo>
                  <a:pt x="2419" y="345924"/>
                  <a:pt x="1356" y="380221"/>
                  <a:pt x="7257" y="413657"/>
                </a:cubicBezTo>
                <a:cubicBezTo>
                  <a:pt x="8773" y="422247"/>
                  <a:pt x="15977" y="428910"/>
                  <a:pt x="21772" y="435429"/>
                </a:cubicBezTo>
                <a:cubicBezTo>
                  <a:pt x="66951" y="486256"/>
                  <a:pt x="50161" y="467112"/>
                  <a:pt x="87086" y="493486"/>
                </a:cubicBezTo>
                <a:cubicBezTo>
                  <a:pt x="96928" y="500516"/>
                  <a:pt x="105858" y="508846"/>
                  <a:pt x="116115" y="515257"/>
                </a:cubicBezTo>
                <a:cubicBezTo>
                  <a:pt x="147154" y="534657"/>
                  <a:pt x="183298" y="540953"/>
                  <a:pt x="217715" y="551543"/>
                </a:cubicBezTo>
                <a:cubicBezTo>
                  <a:pt x="232338" y="556042"/>
                  <a:pt x="246603" y="561661"/>
                  <a:pt x="261257" y="566057"/>
                </a:cubicBezTo>
                <a:cubicBezTo>
                  <a:pt x="274569" y="570051"/>
                  <a:pt x="314741" y="579093"/>
                  <a:pt x="326572" y="580572"/>
                </a:cubicBezTo>
                <a:cubicBezTo>
                  <a:pt x="525043" y="605382"/>
                  <a:pt x="281648" y="567038"/>
                  <a:pt x="493486" y="602343"/>
                </a:cubicBezTo>
                <a:lnTo>
                  <a:pt x="921657" y="595086"/>
                </a:lnTo>
                <a:cubicBezTo>
                  <a:pt x="936365" y="594633"/>
                  <a:pt x="950812" y="590912"/>
                  <a:pt x="965200" y="587829"/>
                </a:cubicBezTo>
                <a:cubicBezTo>
                  <a:pt x="984705" y="583649"/>
                  <a:pt x="1004333" y="579622"/>
                  <a:pt x="1023257" y="573314"/>
                </a:cubicBezTo>
                <a:cubicBezTo>
                  <a:pt x="1076262" y="555646"/>
                  <a:pt x="1051957" y="562511"/>
                  <a:pt x="1095829" y="551543"/>
                </a:cubicBezTo>
                <a:cubicBezTo>
                  <a:pt x="1233807" y="482553"/>
                  <a:pt x="1091455" y="555585"/>
                  <a:pt x="1190172" y="500743"/>
                </a:cubicBezTo>
                <a:cubicBezTo>
                  <a:pt x="1199629" y="495489"/>
                  <a:pt x="1210199" y="492230"/>
                  <a:pt x="1219200" y="486229"/>
                </a:cubicBezTo>
                <a:cubicBezTo>
                  <a:pt x="1230734" y="478540"/>
                  <a:pt x="1249997" y="450005"/>
                  <a:pt x="1255486" y="442686"/>
                </a:cubicBezTo>
                <a:cubicBezTo>
                  <a:pt x="1261212" y="425507"/>
                  <a:pt x="1270000" y="402142"/>
                  <a:pt x="1270000" y="384629"/>
                </a:cubicBezTo>
                <a:cubicBezTo>
                  <a:pt x="1270000" y="333771"/>
                  <a:pt x="1270841" y="282438"/>
                  <a:pt x="1262743" y="232229"/>
                </a:cubicBezTo>
                <a:cubicBezTo>
                  <a:pt x="1258594" y="206507"/>
                  <a:pt x="1245367" y="182960"/>
                  <a:pt x="1233715" y="159657"/>
                </a:cubicBezTo>
                <a:cubicBezTo>
                  <a:pt x="1228877" y="149981"/>
                  <a:pt x="1225488" y="139432"/>
                  <a:pt x="1219200" y="130629"/>
                </a:cubicBezTo>
                <a:cubicBezTo>
                  <a:pt x="1213235" y="122278"/>
                  <a:pt x="1204108" y="116649"/>
                  <a:pt x="1197429" y="108857"/>
                </a:cubicBezTo>
                <a:cubicBezTo>
                  <a:pt x="1165797" y="71953"/>
                  <a:pt x="1190465" y="84765"/>
                  <a:pt x="1153886" y="72572"/>
                </a:cubicBezTo>
                <a:cubicBezTo>
                  <a:pt x="1110436" y="43604"/>
                  <a:pt x="1140216" y="61298"/>
                  <a:pt x="1059543" y="29029"/>
                </a:cubicBezTo>
                <a:cubicBezTo>
                  <a:pt x="1054900" y="27172"/>
                  <a:pt x="1012865" y="9533"/>
                  <a:pt x="1001486" y="7257"/>
                </a:cubicBezTo>
                <a:cubicBezTo>
                  <a:pt x="984713" y="3902"/>
                  <a:pt x="967619" y="2419"/>
                  <a:pt x="950686" y="0"/>
                </a:cubicBezTo>
                <a:cubicBezTo>
                  <a:pt x="906230" y="1201"/>
                  <a:pt x="724739" y="-4160"/>
                  <a:pt x="631372" y="14514"/>
                </a:cubicBezTo>
                <a:cubicBezTo>
                  <a:pt x="623871" y="16014"/>
                  <a:pt x="616956" y="19670"/>
                  <a:pt x="609600" y="21772"/>
                </a:cubicBezTo>
                <a:cubicBezTo>
                  <a:pt x="591851" y="26843"/>
                  <a:pt x="549965" y="34920"/>
                  <a:pt x="537029" y="43543"/>
                </a:cubicBezTo>
                <a:lnTo>
                  <a:pt x="544286" y="72572"/>
                </a:lnTo>
                <a:close/>
              </a:path>
            </a:pathLst>
          </a:custGeom>
          <a:noFill/>
          <a:ln w="12700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sr-Latn-R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1" name="Freeform 10"/>
          <p:cNvSpPr/>
          <p:nvPr/>
        </p:nvSpPr>
        <p:spPr bwMode="auto">
          <a:xfrm>
            <a:off x="5128078" y="5195747"/>
            <a:ext cx="925286" cy="602343"/>
          </a:xfrm>
          <a:custGeom>
            <a:avLst/>
            <a:gdLst>
              <a:gd name="connsiteX0" fmla="*/ 544286 w 1270024"/>
              <a:gd name="connsiteY0" fmla="*/ 72572 h 602343"/>
              <a:gd name="connsiteX1" fmla="*/ 217715 w 1270024"/>
              <a:gd name="connsiteY1" fmla="*/ 79829 h 602343"/>
              <a:gd name="connsiteX2" fmla="*/ 195943 w 1270024"/>
              <a:gd name="connsiteY2" fmla="*/ 94343 h 602343"/>
              <a:gd name="connsiteX3" fmla="*/ 159657 w 1270024"/>
              <a:gd name="connsiteY3" fmla="*/ 108857 h 602343"/>
              <a:gd name="connsiteX4" fmla="*/ 116115 w 1270024"/>
              <a:gd name="connsiteY4" fmla="*/ 137886 h 602343"/>
              <a:gd name="connsiteX5" fmla="*/ 101600 w 1270024"/>
              <a:gd name="connsiteY5" fmla="*/ 152400 h 602343"/>
              <a:gd name="connsiteX6" fmla="*/ 58057 w 1270024"/>
              <a:gd name="connsiteY6" fmla="*/ 188686 h 602343"/>
              <a:gd name="connsiteX7" fmla="*/ 43543 w 1270024"/>
              <a:gd name="connsiteY7" fmla="*/ 232229 h 602343"/>
              <a:gd name="connsiteX8" fmla="*/ 29029 w 1270024"/>
              <a:gd name="connsiteY8" fmla="*/ 261257 h 602343"/>
              <a:gd name="connsiteX9" fmla="*/ 0 w 1270024"/>
              <a:gd name="connsiteY9" fmla="*/ 312057 h 602343"/>
              <a:gd name="connsiteX10" fmla="*/ 7257 w 1270024"/>
              <a:gd name="connsiteY10" fmla="*/ 413657 h 602343"/>
              <a:gd name="connsiteX11" fmla="*/ 21772 w 1270024"/>
              <a:gd name="connsiteY11" fmla="*/ 435429 h 602343"/>
              <a:gd name="connsiteX12" fmla="*/ 87086 w 1270024"/>
              <a:gd name="connsiteY12" fmla="*/ 493486 h 602343"/>
              <a:gd name="connsiteX13" fmla="*/ 116115 w 1270024"/>
              <a:gd name="connsiteY13" fmla="*/ 515257 h 602343"/>
              <a:gd name="connsiteX14" fmla="*/ 217715 w 1270024"/>
              <a:gd name="connsiteY14" fmla="*/ 551543 h 602343"/>
              <a:gd name="connsiteX15" fmla="*/ 261257 w 1270024"/>
              <a:gd name="connsiteY15" fmla="*/ 566057 h 602343"/>
              <a:gd name="connsiteX16" fmla="*/ 326572 w 1270024"/>
              <a:gd name="connsiteY16" fmla="*/ 580572 h 602343"/>
              <a:gd name="connsiteX17" fmla="*/ 493486 w 1270024"/>
              <a:gd name="connsiteY17" fmla="*/ 602343 h 602343"/>
              <a:gd name="connsiteX18" fmla="*/ 921657 w 1270024"/>
              <a:gd name="connsiteY18" fmla="*/ 595086 h 602343"/>
              <a:gd name="connsiteX19" fmla="*/ 965200 w 1270024"/>
              <a:gd name="connsiteY19" fmla="*/ 587829 h 602343"/>
              <a:gd name="connsiteX20" fmla="*/ 1023257 w 1270024"/>
              <a:gd name="connsiteY20" fmla="*/ 573314 h 602343"/>
              <a:gd name="connsiteX21" fmla="*/ 1095829 w 1270024"/>
              <a:gd name="connsiteY21" fmla="*/ 551543 h 602343"/>
              <a:gd name="connsiteX22" fmla="*/ 1190172 w 1270024"/>
              <a:gd name="connsiteY22" fmla="*/ 500743 h 602343"/>
              <a:gd name="connsiteX23" fmla="*/ 1219200 w 1270024"/>
              <a:gd name="connsiteY23" fmla="*/ 486229 h 602343"/>
              <a:gd name="connsiteX24" fmla="*/ 1255486 w 1270024"/>
              <a:gd name="connsiteY24" fmla="*/ 442686 h 602343"/>
              <a:gd name="connsiteX25" fmla="*/ 1270000 w 1270024"/>
              <a:gd name="connsiteY25" fmla="*/ 384629 h 602343"/>
              <a:gd name="connsiteX26" fmla="*/ 1262743 w 1270024"/>
              <a:gd name="connsiteY26" fmla="*/ 232229 h 602343"/>
              <a:gd name="connsiteX27" fmla="*/ 1233715 w 1270024"/>
              <a:gd name="connsiteY27" fmla="*/ 159657 h 602343"/>
              <a:gd name="connsiteX28" fmla="*/ 1219200 w 1270024"/>
              <a:gd name="connsiteY28" fmla="*/ 130629 h 602343"/>
              <a:gd name="connsiteX29" fmla="*/ 1197429 w 1270024"/>
              <a:gd name="connsiteY29" fmla="*/ 108857 h 602343"/>
              <a:gd name="connsiteX30" fmla="*/ 1153886 w 1270024"/>
              <a:gd name="connsiteY30" fmla="*/ 72572 h 602343"/>
              <a:gd name="connsiteX31" fmla="*/ 1059543 w 1270024"/>
              <a:gd name="connsiteY31" fmla="*/ 29029 h 602343"/>
              <a:gd name="connsiteX32" fmla="*/ 1001486 w 1270024"/>
              <a:gd name="connsiteY32" fmla="*/ 7257 h 602343"/>
              <a:gd name="connsiteX33" fmla="*/ 950686 w 1270024"/>
              <a:gd name="connsiteY33" fmla="*/ 0 h 602343"/>
              <a:gd name="connsiteX34" fmla="*/ 631372 w 1270024"/>
              <a:gd name="connsiteY34" fmla="*/ 14514 h 602343"/>
              <a:gd name="connsiteX35" fmla="*/ 609600 w 1270024"/>
              <a:gd name="connsiteY35" fmla="*/ 21772 h 602343"/>
              <a:gd name="connsiteX36" fmla="*/ 537029 w 1270024"/>
              <a:gd name="connsiteY36" fmla="*/ 43543 h 602343"/>
              <a:gd name="connsiteX37" fmla="*/ 544286 w 1270024"/>
              <a:gd name="connsiteY37" fmla="*/ 72572 h 6023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1270024" h="602343">
                <a:moveTo>
                  <a:pt x="544286" y="72572"/>
                </a:moveTo>
                <a:cubicBezTo>
                  <a:pt x="435429" y="74991"/>
                  <a:pt x="326387" y="73037"/>
                  <a:pt x="217715" y="79829"/>
                </a:cubicBezTo>
                <a:cubicBezTo>
                  <a:pt x="209010" y="80373"/>
                  <a:pt x="203744" y="90442"/>
                  <a:pt x="195943" y="94343"/>
                </a:cubicBezTo>
                <a:cubicBezTo>
                  <a:pt x="184291" y="100169"/>
                  <a:pt x="171752" y="104019"/>
                  <a:pt x="159657" y="108857"/>
                </a:cubicBezTo>
                <a:cubicBezTo>
                  <a:pt x="126382" y="142134"/>
                  <a:pt x="168831" y="102743"/>
                  <a:pt x="116115" y="137886"/>
                </a:cubicBezTo>
                <a:cubicBezTo>
                  <a:pt x="110422" y="141681"/>
                  <a:pt x="106856" y="148020"/>
                  <a:pt x="101600" y="152400"/>
                </a:cubicBezTo>
                <a:cubicBezTo>
                  <a:pt x="49846" y="195528"/>
                  <a:pt x="90884" y="155861"/>
                  <a:pt x="58057" y="188686"/>
                </a:cubicBezTo>
                <a:cubicBezTo>
                  <a:pt x="53219" y="203200"/>
                  <a:pt x="50385" y="218545"/>
                  <a:pt x="43543" y="232229"/>
                </a:cubicBezTo>
                <a:cubicBezTo>
                  <a:pt x="38705" y="241905"/>
                  <a:pt x="34396" y="251864"/>
                  <a:pt x="29029" y="261257"/>
                </a:cubicBezTo>
                <a:cubicBezTo>
                  <a:pt x="-12012" y="333080"/>
                  <a:pt x="43875" y="224313"/>
                  <a:pt x="0" y="312057"/>
                </a:cubicBezTo>
                <a:cubicBezTo>
                  <a:pt x="2419" y="345924"/>
                  <a:pt x="1356" y="380221"/>
                  <a:pt x="7257" y="413657"/>
                </a:cubicBezTo>
                <a:cubicBezTo>
                  <a:pt x="8773" y="422247"/>
                  <a:pt x="15977" y="428910"/>
                  <a:pt x="21772" y="435429"/>
                </a:cubicBezTo>
                <a:cubicBezTo>
                  <a:pt x="66951" y="486256"/>
                  <a:pt x="50161" y="467112"/>
                  <a:pt x="87086" y="493486"/>
                </a:cubicBezTo>
                <a:cubicBezTo>
                  <a:pt x="96928" y="500516"/>
                  <a:pt x="105858" y="508846"/>
                  <a:pt x="116115" y="515257"/>
                </a:cubicBezTo>
                <a:cubicBezTo>
                  <a:pt x="147154" y="534657"/>
                  <a:pt x="183298" y="540953"/>
                  <a:pt x="217715" y="551543"/>
                </a:cubicBezTo>
                <a:cubicBezTo>
                  <a:pt x="232338" y="556042"/>
                  <a:pt x="246603" y="561661"/>
                  <a:pt x="261257" y="566057"/>
                </a:cubicBezTo>
                <a:cubicBezTo>
                  <a:pt x="274569" y="570051"/>
                  <a:pt x="314741" y="579093"/>
                  <a:pt x="326572" y="580572"/>
                </a:cubicBezTo>
                <a:cubicBezTo>
                  <a:pt x="525043" y="605382"/>
                  <a:pt x="281648" y="567038"/>
                  <a:pt x="493486" y="602343"/>
                </a:cubicBezTo>
                <a:lnTo>
                  <a:pt x="921657" y="595086"/>
                </a:lnTo>
                <a:cubicBezTo>
                  <a:pt x="936365" y="594633"/>
                  <a:pt x="950812" y="590912"/>
                  <a:pt x="965200" y="587829"/>
                </a:cubicBezTo>
                <a:cubicBezTo>
                  <a:pt x="984705" y="583649"/>
                  <a:pt x="1004333" y="579622"/>
                  <a:pt x="1023257" y="573314"/>
                </a:cubicBezTo>
                <a:cubicBezTo>
                  <a:pt x="1076262" y="555646"/>
                  <a:pt x="1051957" y="562511"/>
                  <a:pt x="1095829" y="551543"/>
                </a:cubicBezTo>
                <a:cubicBezTo>
                  <a:pt x="1233807" y="482553"/>
                  <a:pt x="1091455" y="555585"/>
                  <a:pt x="1190172" y="500743"/>
                </a:cubicBezTo>
                <a:cubicBezTo>
                  <a:pt x="1199629" y="495489"/>
                  <a:pt x="1210199" y="492230"/>
                  <a:pt x="1219200" y="486229"/>
                </a:cubicBezTo>
                <a:cubicBezTo>
                  <a:pt x="1230734" y="478540"/>
                  <a:pt x="1249997" y="450005"/>
                  <a:pt x="1255486" y="442686"/>
                </a:cubicBezTo>
                <a:cubicBezTo>
                  <a:pt x="1261212" y="425507"/>
                  <a:pt x="1270000" y="402142"/>
                  <a:pt x="1270000" y="384629"/>
                </a:cubicBezTo>
                <a:cubicBezTo>
                  <a:pt x="1270000" y="333771"/>
                  <a:pt x="1270841" y="282438"/>
                  <a:pt x="1262743" y="232229"/>
                </a:cubicBezTo>
                <a:cubicBezTo>
                  <a:pt x="1258594" y="206507"/>
                  <a:pt x="1245367" y="182960"/>
                  <a:pt x="1233715" y="159657"/>
                </a:cubicBezTo>
                <a:cubicBezTo>
                  <a:pt x="1228877" y="149981"/>
                  <a:pt x="1225488" y="139432"/>
                  <a:pt x="1219200" y="130629"/>
                </a:cubicBezTo>
                <a:cubicBezTo>
                  <a:pt x="1213235" y="122278"/>
                  <a:pt x="1204108" y="116649"/>
                  <a:pt x="1197429" y="108857"/>
                </a:cubicBezTo>
                <a:cubicBezTo>
                  <a:pt x="1165797" y="71953"/>
                  <a:pt x="1190465" y="84765"/>
                  <a:pt x="1153886" y="72572"/>
                </a:cubicBezTo>
                <a:cubicBezTo>
                  <a:pt x="1110436" y="43604"/>
                  <a:pt x="1140216" y="61298"/>
                  <a:pt x="1059543" y="29029"/>
                </a:cubicBezTo>
                <a:cubicBezTo>
                  <a:pt x="1054900" y="27172"/>
                  <a:pt x="1012865" y="9533"/>
                  <a:pt x="1001486" y="7257"/>
                </a:cubicBezTo>
                <a:cubicBezTo>
                  <a:pt x="984713" y="3902"/>
                  <a:pt x="967619" y="2419"/>
                  <a:pt x="950686" y="0"/>
                </a:cubicBezTo>
                <a:cubicBezTo>
                  <a:pt x="906230" y="1201"/>
                  <a:pt x="724739" y="-4160"/>
                  <a:pt x="631372" y="14514"/>
                </a:cubicBezTo>
                <a:cubicBezTo>
                  <a:pt x="623871" y="16014"/>
                  <a:pt x="616956" y="19670"/>
                  <a:pt x="609600" y="21772"/>
                </a:cubicBezTo>
                <a:cubicBezTo>
                  <a:pt x="591851" y="26843"/>
                  <a:pt x="549965" y="34920"/>
                  <a:pt x="537029" y="43543"/>
                </a:cubicBezTo>
                <a:lnTo>
                  <a:pt x="544286" y="72572"/>
                </a:lnTo>
                <a:close/>
              </a:path>
            </a:pathLst>
          </a:custGeom>
          <a:noFill/>
          <a:ln w="12700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sr-Latn-R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560984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4191000" y="38100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sr-Latn-RS"/>
          </a:p>
        </p:txBody>
      </p:sp>
      <p:sp>
        <p:nvSpPr>
          <p:cNvPr id="3" name="WordArt 2"/>
          <p:cNvSpPr>
            <a:spLocks noChangeArrowheads="1" noChangeShapeType="1" noTextEdit="1"/>
          </p:cNvSpPr>
          <p:nvPr/>
        </p:nvSpPr>
        <p:spPr bwMode="auto">
          <a:xfrm>
            <a:off x="381000" y="1219200"/>
            <a:ext cx="8382000" cy="9144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sr-Latn-RS" sz="3600" kern="10">
                <a:solidFill>
                  <a:srgbClr val="3B347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Proširenje metode analitičkog hijerarhijskog procesa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28600" y="2806281"/>
            <a:ext cx="26212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RS"/>
              <a:t>Troškovi alternativa?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28600" y="3733800"/>
            <a:ext cx="55114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RS"/>
              <a:t>Nabavne cene čine </a:t>
            </a:r>
            <a:r>
              <a:rPr lang="sr-Latn-RS" i="1"/>
              <a:t>vektor troškova alternativa</a:t>
            </a:r>
            <a:r>
              <a:rPr lang="sr-Latn-RS"/>
              <a:t>:</a:t>
            </a: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45299765"/>
              </p:ext>
            </p:extLst>
          </p:nvPr>
        </p:nvGraphicFramePr>
        <p:xfrm>
          <a:off x="304800" y="4267200"/>
          <a:ext cx="2768600" cy="1371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162" name="Equation" r:id="rId2" imgW="1384300" imgH="685800" progId="Equation.3">
                  <p:embed/>
                </p:oleObj>
              </mc:Choice>
              <mc:Fallback>
                <p:oleObj name="Equation" r:id="rId2" imgW="1384300" imgH="685800" progId="Equation.3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4267200"/>
                        <a:ext cx="2768600" cy="1371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082754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4191000" y="38100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sr-Latn-RS"/>
          </a:p>
        </p:txBody>
      </p:sp>
      <p:sp>
        <p:nvSpPr>
          <p:cNvPr id="3" name="TextBox 2"/>
          <p:cNvSpPr txBox="1"/>
          <p:nvPr/>
        </p:nvSpPr>
        <p:spPr>
          <a:xfrm>
            <a:off x="304800" y="1219200"/>
            <a:ext cx="84582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/>
              <a:t>Thomas L. Saaty</a:t>
            </a:r>
          </a:p>
          <a:p>
            <a:pPr marL="342900" indent="-342900">
              <a:buClrTx/>
              <a:buFont typeface="Wingdings" panose="05000000000000000000" pitchFamily="2" charset="2"/>
              <a:buChar char="q"/>
            </a:pPr>
            <a:r>
              <a:rPr lang="sr-Latn-RS"/>
              <a:t>matematičar,</a:t>
            </a:r>
          </a:p>
          <a:p>
            <a:pPr marL="342900" indent="-342900">
              <a:buClrTx/>
              <a:buFont typeface="Wingdings" panose="05000000000000000000" pitchFamily="2" charset="2"/>
              <a:buChar char="q"/>
            </a:pPr>
            <a:r>
              <a:rPr lang="sr-Latn-RS"/>
              <a:t>bavi se razvojem matematičkih teorija u oblasti donošenja poslovnih odluka.</a:t>
            </a:r>
          </a:p>
          <a:p>
            <a:pPr>
              <a:buClrTx/>
            </a:pPr>
            <a:endParaRPr lang="sr-Latn-RS"/>
          </a:p>
          <a:p>
            <a:pPr>
              <a:buClrTx/>
            </a:pPr>
            <a:r>
              <a:rPr lang="sr-Latn-RS"/>
              <a:t>Primena AHP-a: IBM, Ford, Ministarstvo za energetiku...</a:t>
            </a:r>
          </a:p>
        </p:txBody>
      </p:sp>
    </p:spTree>
    <p:extLst>
      <p:ext uri="{BB962C8B-B14F-4D97-AF65-F5344CB8AC3E}">
        <p14:creationId xmlns:p14="http://schemas.microsoft.com/office/powerpoint/2010/main" val="228395101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2743200"/>
            <a:ext cx="3118418" cy="42774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Vektor relativnih troškova</a:t>
            </a:r>
            <a:r>
              <a:rPr lang="sr-Latn-RS"/>
              <a:t>:</a:t>
            </a: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01726291"/>
              </p:ext>
            </p:extLst>
          </p:nvPr>
        </p:nvGraphicFramePr>
        <p:xfrm>
          <a:off x="304800" y="990600"/>
          <a:ext cx="2768600" cy="1371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191" name="Equation" r:id="rId2" imgW="1384300" imgH="685800" progId="Equation.3">
                  <p:embed/>
                </p:oleObj>
              </mc:Choice>
              <mc:Fallback>
                <p:oleObj name="Equation" r:id="rId2" imgW="1384300" imgH="685800" progId="Equation.3">
                  <p:embed/>
                  <p:pic>
                    <p:nvPicPr>
                      <p:cNvPr id="0" name="Picture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990600"/>
                        <a:ext cx="2768600" cy="1371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304800" y="38100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sr-Latn-RS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38665223"/>
              </p:ext>
            </p:extLst>
          </p:nvPr>
        </p:nvGraphicFramePr>
        <p:xfrm>
          <a:off x="349818" y="3276600"/>
          <a:ext cx="6146800" cy="2590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192" name="Equation" r:id="rId4" imgW="3073400" imgH="1295400" progId="Equation.3">
                  <p:embed/>
                </p:oleObj>
              </mc:Choice>
              <mc:Fallback>
                <p:oleObj name="Equation" r:id="rId4" imgW="3073400" imgH="1295400" progId="Equation.3">
                  <p:embed/>
                  <p:pic>
                    <p:nvPicPr>
                      <p:cNvPr id="0" name="Picture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9818" y="3276600"/>
                        <a:ext cx="6146800" cy="2590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352108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4191000" y="38100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sr-Latn-RS"/>
          </a:p>
        </p:txBody>
      </p:sp>
      <p:sp>
        <p:nvSpPr>
          <p:cNvPr id="2" name="TextBox 1"/>
          <p:cNvSpPr txBox="1"/>
          <p:nvPr/>
        </p:nvSpPr>
        <p:spPr>
          <a:xfrm>
            <a:off x="304800" y="1143000"/>
            <a:ext cx="6755632" cy="42774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RS"/>
              <a:t>Vektor količnika koeficijenata značaja i relativnih troškova:</a:t>
            </a: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9196838"/>
              </p:ext>
            </p:extLst>
          </p:nvPr>
        </p:nvGraphicFramePr>
        <p:xfrm>
          <a:off x="2209799" y="2285999"/>
          <a:ext cx="3530600" cy="2565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08" name="Equation" r:id="rId2" imgW="1765300" imgH="1282700" progId="Equation.3">
                  <p:embed/>
                </p:oleObj>
              </mc:Choice>
              <mc:Fallback>
                <p:oleObj name="Equation" r:id="rId2" imgW="1765300" imgH="1282700" progId="Equation.3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9799" y="2285999"/>
                        <a:ext cx="3530600" cy="2565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Freeform 5"/>
          <p:cNvSpPr/>
          <p:nvPr/>
        </p:nvSpPr>
        <p:spPr bwMode="auto">
          <a:xfrm>
            <a:off x="4800599" y="2895599"/>
            <a:ext cx="838201" cy="457201"/>
          </a:xfrm>
          <a:custGeom>
            <a:avLst/>
            <a:gdLst>
              <a:gd name="connsiteX0" fmla="*/ 544286 w 1270024"/>
              <a:gd name="connsiteY0" fmla="*/ 72572 h 602343"/>
              <a:gd name="connsiteX1" fmla="*/ 217715 w 1270024"/>
              <a:gd name="connsiteY1" fmla="*/ 79829 h 602343"/>
              <a:gd name="connsiteX2" fmla="*/ 195943 w 1270024"/>
              <a:gd name="connsiteY2" fmla="*/ 94343 h 602343"/>
              <a:gd name="connsiteX3" fmla="*/ 159657 w 1270024"/>
              <a:gd name="connsiteY3" fmla="*/ 108857 h 602343"/>
              <a:gd name="connsiteX4" fmla="*/ 116115 w 1270024"/>
              <a:gd name="connsiteY4" fmla="*/ 137886 h 602343"/>
              <a:gd name="connsiteX5" fmla="*/ 101600 w 1270024"/>
              <a:gd name="connsiteY5" fmla="*/ 152400 h 602343"/>
              <a:gd name="connsiteX6" fmla="*/ 58057 w 1270024"/>
              <a:gd name="connsiteY6" fmla="*/ 188686 h 602343"/>
              <a:gd name="connsiteX7" fmla="*/ 43543 w 1270024"/>
              <a:gd name="connsiteY7" fmla="*/ 232229 h 602343"/>
              <a:gd name="connsiteX8" fmla="*/ 29029 w 1270024"/>
              <a:gd name="connsiteY8" fmla="*/ 261257 h 602343"/>
              <a:gd name="connsiteX9" fmla="*/ 0 w 1270024"/>
              <a:gd name="connsiteY9" fmla="*/ 312057 h 602343"/>
              <a:gd name="connsiteX10" fmla="*/ 7257 w 1270024"/>
              <a:gd name="connsiteY10" fmla="*/ 413657 h 602343"/>
              <a:gd name="connsiteX11" fmla="*/ 21772 w 1270024"/>
              <a:gd name="connsiteY11" fmla="*/ 435429 h 602343"/>
              <a:gd name="connsiteX12" fmla="*/ 87086 w 1270024"/>
              <a:gd name="connsiteY12" fmla="*/ 493486 h 602343"/>
              <a:gd name="connsiteX13" fmla="*/ 116115 w 1270024"/>
              <a:gd name="connsiteY13" fmla="*/ 515257 h 602343"/>
              <a:gd name="connsiteX14" fmla="*/ 217715 w 1270024"/>
              <a:gd name="connsiteY14" fmla="*/ 551543 h 602343"/>
              <a:gd name="connsiteX15" fmla="*/ 261257 w 1270024"/>
              <a:gd name="connsiteY15" fmla="*/ 566057 h 602343"/>
              <a:gd name="connsiteX16" fmla="*/ 326572 w 1270024"/>
              <a:gd name="connsiteY16" fmla="*/ 580572 h 602343"/>
              <a:gd name="connsiteX17" fmla="*/ 493486 w 1270024"/>
              <a:gd name="connsiteY17" fmla="*/ 602343 h 602343"/>
              <a:gd name="connsiteX18" fmla="*/ 921657 w 1270024"/>
              <a:gd name="connsiteY18" fmla="*/ 595086 h 602343"/>
              <a:gd name="connsiteX19" fmla="*/ 965200 w 1270024"/>
              <a:gd name="connsiteY19" fmla="*/ 587829 h 602343"/>
              <a:gd name="connsiteX20" fmla="*/ 1023257 w 1270024"/>
              <a:gd name="connsiteY20" fmla="*/ 573314 h 602343"/>
              <a:gd name="connsiteX21" fmla="*/ 1095829 w 1270024"/>
              <a:gd name="connsiteY21" fmla="*/ 551543 h 602343"/>
              <a:gd name="connsiteX22" fmla="*/ 1190172 w 1270024"/>
              <a:gd name="connsiteY22" fmla="*/ 500743 h 602343"/>
              <a:gd name="connsiteX23" fmla="*/ 1219200 w 1270024"/>
              <a:gd name="connsiteY23" fmla="*/ 486229 h 602343"/>
              <a:gd name="connsiteX24" fmla="*/ 1255486 w 1270024"/>
              <a:gd name="connsiteY24" fmla="*/ 442686 h 602343"/>
              <a:gd name="connsiteX25" fmla="*/ 1270000 w 1270024"/>
              <a:gd name="connsiteY25" fmla="*/ 384629 h 602343"/>
              <a:gd name="connsiteX26" fmla="*/ 1262743 w 1270024"/>
              <a:gd name="connsiteY26" fmla="*/ 232229 h 602343"/>
              <a:gd name="connsiteX27" fmla="*/ 1233715 w 1270024"/>
              <a:gd name="connsiteY27" fmla="*/ 159657 h 602343"/>
              <a:gd name="connsiteX28" fmla="*/ 1219200 w 1270024"/>
              <a:gd name="connsiteY28" fmla="*/ 130629 h 602343"/>
              <a:gd name="connsiteX29" fmla="*/ 1197429 w 1270024"/>
              <a:gd name="connsiteY29" fmla="*/ 108857 h 602343"/>
              <a:gd name="connsiteX30" fmla="*/ 1153886 w 1270024"/>
              <a:gd name="connsiteY30" fmla="*/ 72572 h 602343"/>
              <a:gd name="connsiteX31" fmla="*/ 1059543 w 1270024"/>
              <a:gd name="connsiteY31" fmla="*/ 29029 h 602343"/>
              <a:gd name="connsiteX32" fmla="*/ 1001486 w 1270024"/>
              <a:gd name="connsiteY32" fmla="*/ 7257 h 602343"/>
              <a:gd name="connsiteX33" fmla="*/ 950686 w 1270024"/>
              <a:gd name="connsiteY33" fmla="*/ 0 h 602343"/>
              <a:gd name="connsiteX34" fmla="*/ 631372 w 1270024"/>
              <a:gd name="connsiteY34" fmla="*/ 14514 h 602343"/>
              <a:gd name="connsiteX35" fmla="*/ 609600 w 1270024"/>
              <a:gd name="connsiteY35" fmla="*/ 21772 h 602343"/>
              <a:gd name="connsiteX36" fmla="*/ 537029 w 1270024"/>
              <a:gd name="connsiteY36" fmla="*/ 43543 h 602343"/>
              <a:gd name="connsiteX37" fmla="*/ 544286 w 1270024"/>
              <a:gd name="connsiteY37" fmla="*/ 72572 h 6023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1270024" h="602343">
                <a:moveTo>
                  <a:pt x="544286" y="72572"/>
                </a:moveTo>
                <a:cubicBezTo>
                  <a:pt x="435429" y="74991"/>
                  <a:pt x="326387" y="73037"/>
                  <a:pt x="217715" y="79829"/>
                </a:cubicBezTo>
                <a:cubicBezTo>
                  <a:pt x="209010" y="80373"/>
                  <a:pt x="203744" y="90442"/>
                  <a:pt x="195943" y="94343"/>
                </a:cubicBezTo>
                <a:cubicBezTo>
                  <a:pt x="184291" y="100169"/>
                  <a:pt x="171752" y="104019"/>
                  <a:pt x="159657" y="108857"/>
                </a:cubicBezTo>
                <a:cubicBezTo>
                  <a:pt x="126382" y="142134"/>
                  <a:pt x="168831" y="102743"/>
                  <a:pt x="116115" y="137886"/>
                </a:cubicBezTo>
                <a:cubicBezTo>
                  <a:pt x="110422" y="141681"/>
                  <a:pt x="106856" y="148020"/>
                  <a:pt x="101600" y="152400"/>
                </a:cubicBezTo>
                <a:cubicBezTo>
                  <a:pt x="49846" y="195528"/>
                  <a:pt x="90884" y="155861"/>
                  <a:pt x="58057" y="188686"/>
                </a:cubicBezTo>
                <a:cubicBezTo>
                  <a:pt x="53219" y="203200"/>
                  <a:pt x="50385" y="218545"/>
                  <a:pt x="43543" y="232229"/>
                </a:cubicBezTo>
                <a:cubicBezTo>
                  <a:pt x="38705" y="241905"/>
                  <a:pt x="34396" y="251864"/>
                  <a:pt x="29029" y="261257"/>
                </a:cubicBezTo>
                <a:cubicBezTo>
                  <a:pt x="-12012" y="333080"/>
                  <a:pt x="43875" y="224313"/>
                  <a:pt x="0" y="312057"/>
                </a:cubicBezTo>
                <a:cubicBezTo>
                  <a:pt x="2419" y="345924"/>
                  <a:pt x="1356" y="380221"/>
                  <a:pt x="7257" y="413657"/>
                </a:cubicBezTo>
                <a:cubicBezTo>
                  <a:pt x="8773" y="422247"/>
                  <a:pt x="15977" y="428910"/>
                  <a:pt x="21772" y="435429"/>
                </a:cubicBezTo>
                <a:cubicBezTo>
                  <a:pt x="66951" y="486256"/>
                  <a:pt x="50161" y="467112"/>
                  <a:pt x="87086" y="493486"/>
                </a:cubicBezTo>
                <a:cubicBezTo>
                  <a:pt x="96928" y="500516"/>
                  <a:pt x="105858" y="508846"/>
                  <a:pt x="116115" y="515257"/>
                </a:cubicBezTo>
                <a:cubicBezTo>
                  <a:pt x="147154" y="534657"/>
                  <a:pt x="183298" y="540953"/>
                  <a:pt x="217715" y="551543"/>
                </a:cubicBezTo>
                <a:cubicBezTo>
                  <a:pt x="232338" y="556042"/>
                  <a:pt x="246603" y="561661"/>
                  <a:pt x="261257" y="566057"/>
                </a:cubicBezTo>
                <a:cubicBezTo>
                  <a:pt x="274569" y="570051"/>
                  <a:pt x="314741" y="579093"/>
                  <a:pt x="326572" y="580572"/>
                </a:cubicBezTo>
                <a:cubicBezTo>
                  <a:pt x="525043" y="605382"/>
                  <a:pt x="281648" y="567038"/>
                  <a:pt x="493486" y="602343"/>
                </a:cubicBezTo>
                <a:lnTo>
                  <a:pt x="921657" y="595086"/>
                </a:lnTo>
                <a:cubicBezTo>
                  <a:pt x="936365" y="594633"/>
                  <a:pt x="950812" y="590912"/>
                  <a:pt x="965200" y="587829"/>
                </a:cubicBezTo>
                <a:cubicBezTo>
                  <a:pt x="984705" y="583649"/>
                  <a:pt x="1004333" y="579622"/>
                  <a:pt x="1023257" y="573314"/>
                </a:cubicBezTo>
                <a:cubicBezTo>
                  <a:pt x="1076262" y="555646"/>
                  <a:pt x="1051957" y="562511"/>
                  <a:pt x="1095829" y="551543"/>
                </a:cubicBezTo>
                <a:cubicBezTo>
                  <a:pt x="1233807" y="482553"/>
                  <a:pt x="1091455" y="555585"/>
                  <a:pt x="1190172" y="500743"/>
                </a:cubicBezTo>
                <a:cubicBezTo>
                  <a:pt x="1199629" y="495489"/>
                  <a:pt x="1210199" y="492230"/>
                  <a:pt x="1219200" y="486229"/>
                </a:cubicBezTo>
                <a:cubicBezTo>
                  <a:pt x="1230734" y="478540"/>
                  <a:pt x="1249997" y="450005"/>
                  <a:pt x="1255486" y="442686"/>
                </a:cubicBezTo>
                <a:cubicBezTo>
                  <a:pt x="1261212" y="425507"/>
                  <a:pt x="1270000" y="402142"/>
                  <a:pt x="1270000" y="384629"/>
                </a:cubicBezTo>
                <a:cubicBezTo>
                  <a:pt x="1270000" y="333771"/>
                  <a:pt x="1270841" y="282438"/>
                  <a:pt x="1262743" y="232229"/>
                </a:cubicBezTo>
                <a:cubicBezTo>
                  <a:pt x="1258594" y="206507"/>
                  <a:pt x="1245367" y="182960"/>
                  <a:pt x="1233715" y="159657"/>
                </a:cubicBezTo>
                <a:cubicBezTo>
                  <a:pt x="1228877" y="149981"/>
                  <a:pt x="1225488" y="139432"/>
                  <a:pt x="1219200" y="130629"/>
                </a:cubicBezTo>
                <a:cubicBezTo>
                  <a:pt x="1213235" y="122278"/>
                  <a:pt x="1204108" y="116649"/>
                  <a:pt x="1197429" y="108857"/>
                </a:cubicBezTo>
                <a:cubicBezTo>
                  <a:pt x="1165797" y="71953"/>
                  <a:pt x="1190465" y="84765"/>
                  <a:pt x="1153886" y="72572"/>
                </a:cubicBezTo>
                <a:cubicBezTo>
                  <a:pt x="1110436" y="43604"/>
                  <a:pt x="1140216" y="61298"/>
                  <a:pt x="1059543" y="29029"/>
                </a:cubicBezTo>
                <a:cubicBezTo>
                  <a:pt x="1054900" y="27172"/>
                  <a:pt x="1012865" y="9533"/>
                  <a:pt x="1001486" y="7257"/>
                </a:cubicBezTo>
                <a:cubicBezTo>
                  <a:pt x="984713" y="3902"/>
                  <a:pt x="967619" y="2419"/>
                  <a:pt x="950686" y="0"/>
                </a:cubicBezTo>
                <a:cubicBezTo>
                  <a:pt x="906230" y="1201"/>
                  <a:pt x="724739" y="-4160"/>
                  <a:pt x="631372" y="14514"/>
                </a:cubicBezTo>
                <a:cubicBezTo>
                  <a:pt x="623871" y="16014"/>
                  <a:pt x="616956" y="19670"/>
                  <a:pt x="609600" y="21772"/>
                </a:cubicBezTo>
                <a:cubicBezTo>
                  <a:pt x="591851" y="26843"/>
                  <a:pt x="549965" y="34920"/>
                  <a:pt x="537029" y="43543"/>
                </a:cubicBezTo>
                <a:lnTo>
                  <a:pt x="544286" y="72572"/>
                </a:lnTo>
                <a:close/>
              </a:path>
            </a:pathLst>
          </a:custGeom>
          <a:noFill/>
          <a:ln w="12700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sr-Latn-R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24485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81000" y="1973898"/>
            <a:ext cx="3429000" cy="1455102"/>
          </a:xfrm>
          <a:prstGeom prst="rect">
            <a:avLst/>
          </a:prstGeom>
          <a:noFill/>
        </p:spPr>
        <p:txBody>
          <a:bodyPr wrap="none">
            <a:prstTxWarp prst="textChevronInverted">
              <a:avLst/>
            </a:prstTxWarp>
            <a:spAutoFit/>
            <a:scene3d>
              <a:camera prst="orthographicFront">
                <a:rot lat="0" lon="21299999" rev="0"/>
              </a:camera>
              <a:lightRig rig="threePt" dir="t"/>
            </a:scene3d>
          </a:bodyPr>
          <a:lstStyle/>
          <a:p>
            <a:pPr algn="ctr">
              <a:defRPr/>
            </a:pPr>
            <a:r>
              <a:rPr lang="sr-Latn-RS" sz="5400" b="1">
                <a:ln w="12700">
                  <a:solidFill>
                    <a:schemeClr val="bg2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Pitanja?</a:t>
            </a:r>
            <a:endParaRPr lang="en-US" sz="5400" b="1">
              <a:ln w="12700">
                <a:solidFill>
                  <a:schemeClr val="bg2"/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876800" y="3810000"/>
            <a:ext cx="3657600" cy="1452265"/>
          </a:xfrm>
          <a:prstGeom prst="rect">
            <a:avLst/>
          </a:prstGeom>
          <a:noFill/>
        </p:spPr>
        <p:txBody>
          <a:bodyPr wrap="none">
            <a:prstTxWarp prst="textCascadeDown">
              <a:avLst/>
            </a:prstTxWarp>
            <a:spAutoFit/>
          </a:bodyPr>
          <a:lstStyle/>
          <a:p>
            <a:pPr>
              <a:defRPr/>
            </a:pPr>
            <a:r>
              <a:rPr lang="sr-Latn-RS" b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Hvala na pažnji!</a:t>
            </a:r>
            <a:endParaRPr lang="en-US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09600" y="1536174"/>
            <a:ext cx="79248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r-Latn-RS" i="1"/>
              <a:t>S</a:t>
            </a:r>
            <a:r>
              <a:rPr lang="en-US" i="1"/>
              <a:t>va autorska prava autora prezenatacije i video snimaka </a:t>
            </a:r>
            <a:r>
              <a:rPr lang="sr-Latn-RS" i="1"/>
              <a:t>su </a:t>
            </a:r>
            <a:r>
              <a:rPr lang="en-US" i="1"/>
              <a:t>zaštićena</a:t>
            </a:r>
            <a:r>
              <a:rPr lang="sr-Latn-RS" i="1"/>
              <a:t>. Prezentacija i video </a:t>
            </a:r>
            <a:r>
              <a:rPr lang="en-US" i="1"/>
              <a:t>snimak mogu</a:t>
            </a:r>
            <a:r>
              <a:rPr lang="sr-Latn-RS" i="1"/>
              <a:t> se</a:t>
            </a:r>
            <a:r>
              <a:rPr lang="en-US" i="1"/>
              <a:t> koristiti samo za nastavu na daljini studen</a:t>
            </a:r>
            <a:r>
              <a:rPr lang="sr-Cyrl-RS" i="1"/>
              <a:t>а</a:t>
            </a:r>
            <a:r>
              <a:rPr lang="en-US" i="1"/>
              <a:t>ta Saobraćajnog fakulteta Univerziteta u Beogradu u školskoj 2020/21 i ne mogu </a:t>
            </a:r>
            <a:r>
              <a:rPr lang="sr-Latn-RS" i="1"/>
              <a:t>se </a:t>
            </a:r>
            <a:r>
              <a:rPr lang="en-US" i="1"/>
              <a:t>koristiti za druge svrhe bez pismene saglasnosti autora materijala</a:t>
            </a:r>
            <a:r>
              <a:rPr lang="sr-Latn-RS" i="1"/>
              <a:t>.</a:t>
            </a:r>
            <a:endParaRPr lang="en-US" i="1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4191000" y="38100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sr-Latn-RS"/>
          </a:p>
        </p:txBody>
      </p:sp>
      <p:sp>
        <p:nvSpPr>
          <p:cNvPr id="2" name="TextBox 1"/>
          <p:cNvSpPr txBox="1"/>
          <p:nvPr/>
        </p:nvSpPr>
        <p:spPr>
          <a:xfrm>
            <a:off x="304800" y="1136735"/>
            <a:ext cx="8458200" cy="41210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Aksiome m</a:t>
            </a:r>
            <a:r>
              <a:rPr lang="sr-Latn-CS"/>
              <a:t>etode analitičkog hijerarhijskog procesa</a:t>
            </a:r>
            <a:r>
              <a:rPr lang="en-US"/>
              <a:t> su:</a:t>
            </a:r>
            <a:endParaRPr lang="sr-Latn-RS"/>
          </a:p>
          <a:p>
            <a:pPr marL="342900" lvl="0" indent="-342900">
              <a:buClrTx/>
              <a:buFont typeface="Wingdings" panose="05000000000000000000" pitchFamily="2" charset="2"/>
              <a:buChar char="q"/>
            </a:pPr>
            <a:r>
              <a:rPr lang="en-US" i="1"/>
              <a:t>Aksiom reciprocnosti</a:t>
            </a:r>
            <a:r>
              <a:rPr lang="en-US"/>
              <a:t>: ako je element A  </a:t>
            </a:r>
            <a:r>
              <a:rPr lang="en-US" i="1"/>
              <a:t>n</a:t>
            </a:r>
            <a:r>
              <a:rPr lang="en-US"/>
              <a:t>  puta zna</a:t>
            </a:r>
            <a:r>
              <a:rPr lang="sr-Latn-RS"/>
              <a:t>č</a:t>
            </a:r>
            <a:r>
              <a:rPr lang="en-US"/>
              <a:t>ajniji od elementa B, tada je element B  1/</a:t>
            </a:r>
            <a:r>
              <a:rPr lang="en-US" i="1"/>
              <a:t>n</a:t>
            </a:r>
            <a:r>
              <a:rPr lang="en-US"/>
              <a:t>  puta značajniji od elementa A.</a:t>
            </a:r>
            <a:endParaRPr lang="sr-Latn-RS"/>
          </a:p>
          <a:p>
            <a:pPr marL="342900" lvl="0" indent="-342900">
              <a:buClrTx/>
              <a:buFont typeface="Wingdings" panose="05000000000000000000" pitchFamily="2" charset="2"/>
              <a:buChar char="q"/>
            </a:pPr>
            <a:r>
              <a:rPr lang="en-US" i="1"/>
              <a:t>Aksiom homogenosti</a:t>
            </a:r>
            <a:r>
              <a:rPr lang="en-US"/>
              <a:t>: poređenje ima smisla jedino ako su elementi međusobno uporedivi.</a:t>
            </a:r>
            <a:endParaRPr lang="sr-Latn-RS"/>
          </a:p>
          <a:p>
            <a:pPr marL="342900" lvl="0" indent="-342900">
              <a:buClrTx/>
              <a:buFont typeface="Wingdings" panose="05000000000000000000" pitchFamily="2" charset="2"/>
              <a:buChar char="q"/>
            </a:pPr>
            <a:r>
              <a:rPr lang="en-US" i="1"/>
              <a:t>Aksiom zavisnosti</a:t>
            </a:r>
            <a:r>
              <a:rPr lang="en-US"/>
              <a:t>: dozvoljava se poređenje među grupom elemenata jednog nivoa u odnosu na element višeg nivoa, tj. poređenja na nižem nivou zavise od elementa višeg nivoa.</a:t>
            </a:r>
            <a:endParaRPr lang="sr-Latn-RS"/>
          </a:p>
          <a:p>
            <a:pPr marL="342900" lvl="0" indent="-342900">
              <a:buClrTx/>
              <a:buFont typeface="Wingdings" panose="05000000000000000000" pitchFamily="2" charset="2"/>
              <a:buChar char="q"/>
            </a:pPr>
            <a:r>
              <a:rPr lang="en-US" i="1"/>
              <a:t>Aksiom očekivanja</a:t>
            </a:r>
            <a:r>
              <a:rPr lang="en-US"/>
              <a:t>: svaka promena u strukturi hijerarhije zahteva ponovno računanje prioriteta u novoj hijerarhiji.</a:t>
            </a:r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16647419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4191000" y="38100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sr-Latn-R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4626" y="1096254"/>
            <a:ext cx="7734748" cy="41148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438400" y="5287254"/>
            <a:ext cx="4006225" cy="4247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RS" sz="1800" i="1"/>
              <a:t>Opšta struktura hijerarhijskog modela</a:t>
            </a:r>
          </a:p>
        </p:txBody>
      </p:sp>
    </p:spTree>
    <p:extLst>
      <p:ext uri="{BB962C8B-B14F-4D97-AF65-F5344CB8AC3E}">
        <p14:creationId xmlns:p14="http://schemas.microsoft.com/office/powerpoint/2010/main" val="26603867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4191000" y="38100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sr-Latn-RS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800" y="914400"/>
            <a:ext cx="7010400" cy="4012916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452742" y="5105400"/>
            <a:ext cx="4326826" cy="8402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sr-Latn-RS" sz="1800" i="1"/>
              <a:t>Struktura hijerarhijskog modela za slučaj</a:t>
            </a:r>
          </a:p>
          <a:p>
            <a:pPr algn="ctr"/>
            <a:r>
              <a:rPr lang="sr-Latn-RS" sz="1800" i="1"/>
              <a:t>kupovine novog putničkog automobila</a:t>
            </a:r>
          </a:p>
        </p:txBody>
      </p:sp>
    </p:spTree>
    <p:extLst>
      <p:ext uri="{BB962C8B-B14F-4D97-AF65-F5344CB8AC3E}">
        <p14:creationId xmlns:p14="http://schemas.microsoft.com/office/powerpoint/2010/main" val="22401690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4191000" y="38100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sr-Latn-R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11554" y="685800"/>
            <a:ext cx="5055846" cy="56388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172200" y="4953000"/>
            <a:ext cx="2514600" cy="10895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800" i="1"/>
              <a:t>Osnovna skala apsolutnih brojeva</a:t>
            </a:r>
            <a:r>
              <a:rPr lang="sr-Latn-RS" sz="1800" i="1"/>
              <a:t> </a:t>
            </a:r>
            <a:r>
              <a:rPr lang="sv-SE" sz="1800" i="1"/>
              <a:t>(Satijeva skala)</a:t>
            </a:r>
            <a:endParaRPr lang="sr-Latn-RS" sz="1800" i="1"/>
          </a:p>
        </p:txBody>
      </p:sp>
    </p:spTree>
    <p:extLst>
      <p:ext uri="{BB962C8B-B14F-4D97-AF65-F5344CB8AC3E}">
        <p14:creationId xmlns:p14="http://schemas.microsoft.com/office/powerpoint/2010/main" val="30801594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4191000" y="38100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sr-Latn-RS"/>
          </a:p>
        </p:txBody>
      </p:sp>
      <p:sp>
        <p:nvSpPr>
          <p:cNvPr id="2" name="TextBox 1"/>
          <p:cNvSpPr txBox="1"/>
          <p:nvPr/>
        </p:nvSpPr>
        <p:spPr>
          <a:xfrm>
            <a:off x="4180114" y="685800"/>
            <a:ext cx="4659086" cy="10895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sz="1800" i="1"/>
              <a:t>Kvantifikovanje međusobnog značaja glavnih kriterijuma i odgovarajuća matrica odlučivanja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685800"/>
            <a:ext cx="3835400" cy="5644102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267201" y="2849940"/>
            <a:ext cx="388619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Matrica odlučivanja formira se korišćenjem rezultata ocena me</a:t>
            </a:r>
            <a:r>
              <a:rPr lang="sr-Latn-CS"/>
              <a:t>đusobnog značaja glavnih kriterijuma:</a:t>
            </a:r>
            <a:endParaRPr lang="sr-Latn-RS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13300157"/>
              </p:ext>
            </p:extLst>
          </p:nvPr>
        </p:nvGraphicFramePr>
        <p:xfrm>
          <a:off x="4267200" y="4495800"/>
          <a:ext cx="4495799" cy="136479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914" name="Equation" r:id="rId3" imgW="2844800" imgH="863600" progId="Equation.3">
                  <p:embed/>
                </p:oleObj>
              </mc:Choice>
              <mc:Fallback>
                <p:oleObj name="Equation" r:id="rId3" imgW="2844800" imgH="863600" progId="Equation.3">
                  <p:embed/>
                  <p:pic>
                    <p:nvPicPr>
                      <p:cNvPr id="0" name="Picture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67200" y="4495800"/>
                        <a:ext cx="4495799" cy="136479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145934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75770" y="2590332"/>
            <a:ext cx="315323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CS"/>
              <a:t>Zbir članova za svaku od kolona matrice </a:t>
            </a:r>
            <a:r>
              <a:rPr lang="sr-Latn-CS" i="1"/>
              <a:t>N</a:t>
            </a:r>
            <a:r>
              <a:rPr lang="sr-Latn-CS"/>
              <a:t>:</a:t>
            </a:r>
            <a:endParaRPr lang="sr-Latn-RS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12104096"/>
              </p:ext>
            </p:extLst>
          </p:nvPr>
        </p:nvGraphicFramePr>
        <p:xfrm>
          <a:off x="275770" y="609600"/>
          <a:ext cx="5689600" cy="172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060" name="Equation" r:id="rId2" imgW="2844800" imgH="863600" progId="Equation.3">
                  <p:embed/>
                </p:oleObj>
              </mc:Choice>
              <mc:Fallback>
                <p:oleObj name="Equation" r:id="rId2" imgW="2844800" imgH="863600" progId="Equation.3">
                  <p:embed/>
                  <p:pic>
                    <p:nvPicPr>
                      <p:cNvPr id="0" name="Picture 14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5770" y="609600"/>
                        <a:ext cx="5689600" cy="1727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14950625"/>
              </p:ext>
            </p:extLst>
          </p:nvPr>
        </p:nvGraphicFramePr>
        <p:xfrm>
          <a:off x="316587" y="3357170"/>
          <a:ext cx="1555075" cy="5077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061" name="Equation" r:id="rId4" imgW="622030" imgH="203112" progId="Equation.3">
                  <p:embed/>
                </p:oleObj>
              </mc:Choice>
              <mc:Fallback>
                <p:oleObj name="Equation" r:id="rId4" imgW="622030" imgH="203112" progId="Equation.3">
                  <p:embed/>
                  <p:pic>
                    <p:nvPicPr>
                      <p:cNvPr id="0" name="Picture 14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6587" y="3357170"/>
                        <a:ext cx="1555075" cy="50778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24779548"/>
              </p:ext>
            </p:extLst>
          </p:nvPr>
        </p:nvGraphicFramePr>
        <p:xfrm>
          <a:off x="302423" y="3864950"/>
          <a:ext cx="1714500" cy="50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062" name="Equation" r:id="rId6" imgW="685800" imgH="203200" progId="Equation.3">
                  <p:embed/>
                </p:oleObj>
              </mc:Choice>
              <mc:Fallback>
                <p:oleObj name="Equation" r:id="rId6" imgW="685800" imgH="203200" progId="Equation.3">
                  <p:embed/>
                  <p:pic>
                    <p:nvPicPr>
                      <p:cNvPr id="0" name="Picture 15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2423" y="3864950"/>
                        <a:ext cx="1714500" cy="508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1871662" y="3817257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sr-Latn-RS"/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97746466"/>
              </p:ext>
            </p:extLst>
          </p:nvPr>
        </p:nvGraphicFramePr>
        <p:xfrm>
          <a:off x="297541" y="4419132"/>
          <a:ext cx="1714500" cy="50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063" name="Equation" r:id="rId8" imgW="685800" imgH="203200" progId="Equation.3">
                  <p:embed/>
                </p:oleObj>
              </mc:Choice>
              <mc:Fallback>
                <p:oleObj name="Equation" r:id="rId8" imgW="685800" imgH="203200" progId="Equation.3">
                  <p:embed/>
                  <p:pic>
                    <p:nvPicPr>
                      <p:cNvPr id="0" name="Picture 15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541" y="4419132"/>
                        <a:ext cx="1714500" cy="508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8035465"/>
              </p:ext>
            </p:extLst>
          </p:nvPr>
        </p:nvGraphicFramePr>
        <p:xfrm>
          <a:off x="275770" y="4902420"/>
          <a:ext cx="1301185" cy="5077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064" name="Equation" r:id="rId10" imgW="520474" imgH="203112" progId="Equation.3">
                  <p:embed/>
                </p:oleObj>
              </mc:Choice>
              <mc:Fallback>
                <p:oleObj name="Equation" r:id="rId10" imgW="520474" imgH="203112" progId="Equation.3">
                  <p:embed/>
                  <p:pic>
                    <p:nvPicPr>
                      <p:cNvPr id="0" name="Picture 15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5770" y="4902420"/>
                        <a:ext cx="1301185" cy="50778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4876800" y="2514600"/>
            <a:ext cx="411522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CS"/>
              <a:t>Normalizovana matrica matrice </a:t>
            </a:r>
            <a:r>
              <a:rPr lang="sr-Latn-CS" i="1"/>
              <a:t>N</a:t>
            </a:r>
            <a:r>
              <a:rPr lang="sr-Latn-CS"/>
              <a:t>:</a:t>
            </a:r>
            <a:endParaRPr lang="sr-Latn-RS"/>
          </a:p>
        </p:txBody>
      </p:sp>
      <p:graphicFrame>
        <p:nvGraphicFramePr>
          <p:cNvPr id="1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23094769"/>
              </p:ext>
            </p:extLst>
          </p:nvPr>
        </p:nvGraphicFramePr>
        <p:xfrm>
          <a:off x="4894943" y="2976265"/>
          <a:ext cx="3581400" cy="3200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065" name="Equation" r:id="rId12" imgW="1790700" imgH="1600200" progId="Equation.3">
                  <p:embed/>
                </p:oleObj>
              </mc:Choice>
              <mc:Fallback>
                <p:oleObj name="Equation" r:id="rId12" imgW="1790700" imgH="1600200" progId="Equation.3">
                  <p:embed/>
                  <p:pic>
                    <p:nvPicPr>
                      <p:cNvPr id="0" name="Picture 15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94943" y="2976265"/>
                        <a:ext cx="3581400" cy="3200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056332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4191000" y="38100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sr-Latn-RS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91837300"/>
              </p:ext>
            </p:extLst>
          </p:nvPr>
        </p:nvGraphicFramePr>
        <p:xfrm>
          <a:off x="5257800" y="881522"/>
          <a:ext cx="3581400" cy="3200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055" name="Equation" r:id="rId2" imgW="1790700" imgH="1600200" progId="Equation.3">
                  <p:embed/>
                </p:oleObj>
              </mc:Choice>
              <mc:Fallback>
                <p:oleObj name="Equation" r:id="rId2" imgW="1790700" imgH="1600200" progId="Equation.3">
                  <p:embed/>
                  <p:pic>
                    <p:nvPicPr>
                      <p:cNvPr id="0" name="Picture 1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57800" y="881522"/>
                        <a:ext cx="3581400" cy="3200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228600" y="1371600"/>
            <a:ext cx="4343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CS"/>
              <a:t>Zbir članova za svaki od redova normalizovane matrice:</a:t>
            </a:r>
            <a:endParaRPr lang="sr-Latn-RS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19998072"/>
              </p:ext>
            </p:extLst>
          </p:nvPr>
        </p:nvGraphicFramePr>
        <p:xfrm>
          <a:off x="304800" y="2362200"/>
          <a:ext cx="1650283" cy="5077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056" name="Equation" r:id="rId4" imgW="660113" imgH="203112" progId="Equation.3">
                  <p:embed/>
                </p:oleObj>
              </mc:Choice>
              <mc:Fallback>
                <p:oleObj name="Equation" r:id="rId4" imgW="660113" imgH="203112" progId="Equation.3">
                  <p:embed/>
                  <p:pic>
                    <p:nvPicPr>
                      <p:cNvPr id="0" name="Picture 1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2362200"/>
                        <a:ext cx="1650283" cy="50778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46685583"/>
              </p:ext>
            </p:extLst>
          </p:nvPr>
        </p:nvGraphicFramePr>
        <p:xfrm>
          <a:off x="304800" y="2971799"/>
          <a:ext cx="1714500" cy="50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057" name="Equation" r:id="rId6" imgW="685800" imgH="203200" progId="Equation.3">
                  <p:embed/>
                </p:oleObj>
              </mc:Choice>
              <mc:Fallback>
                <p:oleObj name="Equation" r:id="rId6" imgW="685800" imgH="203200" progId="Equation.3">
                  <p:embed/>
                  <p:pic>
                    <p:nvPicPr>
                      <p:cNvPr id="0" name="Picture 1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2971799"/>
                        <a:ext cx="1714500" cy="508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25553934"/>
              </p:ext>
            </p:extLst>
          </p:nvPr>
        </p:nvGraphicFramePr>
        <p:xfrm>
          <a:off x="304799" y="3555999"/>
          <a:ext cx="1682020" cy="5077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058" name="Equation" r:id="rId8" imgW="672808" imgH="203112" progId="Equation.3">
                  <p:embed/>
                </p:oleObj>
              </mc:Choice>
              <mc:Fallback>
                <p:oleObj name="Equation" r:id="rId8" imgW="672808" imgH="203112" progId="Equation.3">
                  <p:embed/>
                  <p:pic>
                    <p:nvPicPr>
                      <p:cNvPr id="0" name="Picture 1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799" y="3555999"/>
                        <a:ext cx="1682020" cy="50778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01088624"/>
              </p:ext>
            </p:extLst>
          </p:nvPr>
        </p:nvGraphicFramePr>
        <p:xfrm>
          <a:off x="304800" y="4140199"/>
          <a:ext cx="1714500" cy="50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059" name="Equation" r:id="rId10" imgW="685800" imgH="203200" progId="Equation.3">
                  <p:embed/>
                </p:oleObj>
              </mc:Choice>
              <mc:Fallback>
                <p:oleObj name="Equation" r:id="rId10" imgW="685800" imgH="203200" progId="Equation.3">
                  <p:embed/>
                  <p:pic>
                    <p:nvPicPr>
                      <p:cNvPr id="0" name="Picture 1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4140199"/>
                        <a:ext cx="1714500" cy="508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78442005"/>
      </p:ext>
    </p:extLst>
  </p:cSld>
  <p:clrMapOvr>
    <a:masterClrMapping/>
  </p:clrMapOvr>
</p:sld>
</file>

<file path=ppt/theme/theme1.xml><?xml version="1.0" encoding="utf-8"?>
<a:theme xmlns:a="http://schemas.openxmlformats.org/drawingml/2006/main" name="Textured">
  <a:themeElements>
    <a:clrScheme name="Textured 5">
      <a:dk1>
        <a:srgbClr val="003366"/>
      </a:dk1>
      <a:lt1>
        <a:srgbClr val="FFFFFF"/>
      </a:lt1>
      <a:dk2>
        <a:srgbClr val="2B5481"/>
      </a:dk2>
      <a:lt2>
        <a:srgbClr val="E5FFFF"/>
      </a:lt2>
      <a:accent1>
        <a:srgbClr val="009999"/>
      </a:accent1>
      <a:accent2>
        <a:srgbClr val="336699"/>
      </a:accent2>
      <a:accent3>
        <a:srgbClr val="ACB3C1"/>
      </a:accent3>
      <a:accent4>
        <a:srgbClr val="DADADA"/>
      </a:accent4>
      <a:accent5>
        <a:srgbClr val="AACACA"/>
      </a:accent5>
      <a:accent6>
        <a:srgbClr val="2D5C8A"/>
      </a:accent6>
      <a:hlink>
        <a:srgbClr val="00CCFF"/>
      </a:hlink>
      <a:folHlink>
        <a:srgbClr val="FF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20000"/>
          </a:lnSpc>
          <a:spcBef>
            <a:spcPct val="30000"/>
          </a:spcBef>
          <a:spcAft>
            <a:spcPct val="0"/>
          </a:spcAft>
          <a:buClr>
            <a:srgbClr val="FF0000"/>
          </a:buClr>
          <a:buSzPct val="100000"/>
          <a:buFont typeface="Wingdings" pitchFamily="2" charset="2"/>
          <a:buNone/>
          <a:tabLst>
            <a:tab pos="409575" algn="l"/>
          </a:tabLst>
          <a:defRPr kumimoji="0" lang="en-US" sz="20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20000"/>
          </a:lnSpc>
          <a:spcBef>
            <a:spcPct val="30000"/>
          </a:spcBef>
          <a:spcAft>
            <a:spcPct val="0"/>
          </a:spcAft>
          <a:buClr>
            <a:srgbClr val="FF0000"/>
          </a:buClr>
          <a:buSzPct val="100000"/>
          <a:buFont typeface="Wingdings" pitchFamily="2" charset="2"/>
          <a:buNone/>
          <a:tabLst>
            <a:tab pos="409575" algn="l"/>
          </a:tabLst>
          <a:defRPr kumimoji="0" lang="en-US" sz="20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Textured 1">
        <a:dk1>
          <a:srgbClr val="660000"/>
        </a:dk1>
        <a:lt1>
          <a:srgbClr val="FFFFFF"/>
        </a:lt1>
        <a:dk2>
          <a:srgbClr val="800000"/>
        </a:dk2>
        <a:lt2>
          <a:srgbClr val="FFFFCC"/>
        </a:lt2>
        <a:accent1>
          <a:srgbClr val="BE7960"/>
        </a:accent1>
        <a:accent2>
          <a:srgbClr val="CC6600"/>
        </a:accent2>
        <a:accent3>
          <a:srgbClr val="C0AAAA"/>
        </a:accent3>
        <a:accent4>
          <a:srgbClr val="DADADA"/>
        </a:accent4>
        <a:accent5>
          <a:srgbClr val="DBBEB6"/>
        </a:accent5>
        <a:accent6>
          <a:srgbClr val="B95C00"/>
        </a:accent6>
        <a:hlink>
          <a:srgbClr val="FFCC66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2">
        <a:dk1>
          <a:srgbClr val="003300"/>
        </a:dk1>
        <a:lt1>
          <a:srgbClr val="FFFFFF"/>
        </a:lt1>
        <a:dk2>
          <a:srgbClr val="4D6A2A"/>
        </a:dk2>
        <a:lt2>
          <a:srgbClr val="CCFF99"/>
        </a:lt2>
        <a:accent1>
          <a:srgbClr val="33CC33"/>
        </a:accent1>
        <a:accent2>
          <a:srgbClr val="46562A"/>
        </a:accent2>
        <a:accent3>
          <a:srgbClr val="B2B9AC"/>
        </a:accent3>
        <a:accent4>
          <a:srgbClr val="DADADA"/>
        </a:accent4>
        <a:accent5>
          <a:srgbClr val="ADE2AD"/>
        </a:accent5>
        <a:accent6>
          <a:srgbClr val="3F4D25"/>
        </a:accent6>
        <a:hlink>
          <a:srgbClr val="0099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3">
        <a:dk1>
          <a:srgbClr val="4E4E74"/>
        </a:dk1>
        <a:lt1>
          <a:srgbClr val="FFFFFF"/>
        </a:lt1>
        <a:dk2>
          <a:srgbClr val="666699"/>
        </a:dk2>
        <a:lt2>
          <a:srgbClr val="FFFFCC"/>
        </a:lt2>
        <a:accent1>
          <a:srgbClr val="5E5884"/>
        </a:accent1>
        <a:accent2>
          <a:srgbClr val="8AB29D"/>
        </a:accent2>
        <a:accent3>
          <a:srgbClr val="B8B8CA"/>
        </a:accent3>
        <a:accent4>
          <a:srgbClr val="DADADA"/>
        </a:accent4>
        <a:accent5>
          <a:srgbClr val="B6B4C2"/>
        </a:accent5>
        <a:accent6>
          <a:srgbClr val="7DA18E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4">
        <a:dk1>
          <a:srgbClr val="004E4C"/>
        </a:dk1>
        <a:lt1>
          <a:srgbClr val="FFFFFF"/>
        </a:lt1>
        <a:dk2>
          <a:srgbClr val="006666"/>
        </a:dk2>
        <a:lt2>
          <a:srgbClr val="FFFFCC"/>
        </a:lt2>
        <a:accent1>
          <a:srgbClr val="FFCC00"/>
        </a:accent1>
        <a:accent2>
          <a:srgbClr val="00B0AC"/>
        </a:accent2>
        <a:accent3>
          <a:srgbClr val="AAB8B8"/>
        </a:accent3>
        <a:accent4>
          <a:srgbClr val="DADADA"/>
        </a:accent4>
        <a:accent5>
          <a:srgbClr val="FFE2AA"/>
        </a:accent5>
        <a:accent6>
          <a:srgbClr val="009F9B"/>
        </a:accent6>
        <a:hlink>
          <a:srgbClr val="BA7C3E"/>
        </a:hlink>
        <a:folHlink>
          <a:srgbClr val="724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5">
        <a:dk1>
          <a:srgbClr val="003366"/>
        </a:dk1>
        <a:lt1>
          <a:srgbClr val="FFFFFF"/>
        </a:lt1>
        <a:dk2>
          <a:srgbClr val="2B5481"/>
        </a:dk2>
        <a:lt2>
          <a:srgbClr val="E5FFFF"/>
        </a:lt2>
        <a:accent1>
          <a:srgbClr val="009999"/>
        </a:accent1>
        <a:accent2>
          <a:srgbClr val="336699"/>
        </a:accent2>
        <a:accent3>
          <a:srgbClr val="ACB3C1"/>
        </a:accent3>
        <a:accent4>
          <a:srgbClr val="DADADA"/>
        </a:accent4>
        <a:accent5>
          <a:srgbClr val="AACACA"/>
        </a:accent5>
        <a:accent6>
          <a:srgbClr val="2D5C8A"/>
        </a:accent6>
        <a:hlink>
          <a:srgbClr val="00CCFF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6">
        <a:dk1>
          <a:srgbClr val="080808"/>
        </a:dk1>
        <a:lt1>
          <a:srgbClr val="FFFFFF"/>
        </a:lt1>
        <a:dk2>
          <a:srgbClr val="4D4D4D"/>
        </a:dk2>
        <a:lt2>
          <a:srgbClr val="FFFFFF"/>
        </a:lt2>
        <a:accent1>
          <a:srgbClr val="666699"/>
        </a:accent1>
        <a:accent2>
          <a:srgbClr val="3366CC"/>
        </a:accent2>
        <a:accent3>
          <a:srgbClr val="B2B2B2"/>
        </a:accent3>
        <a:accent4>
          <a:srgbClr val="DADADA"/>
        </a:accent4>
        <a:accent5>
          <a:srgbClr val="B8B8CA"/>
        </a:accent5>
        <a:accent6>
          <a:srgbClr val="2D5CB9"/>
        </a:accent6>
        <a:hlink>
          <a:srgbClr val="00C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7">
        <a:dk1>
          <a:srgbClr val="000000"/>
        </a:dk1>
        <a:lt1>
          <a:srgbClr val="DBDAC2"/>
        </a:lt1>
        <a:dk2>
          <a:srgbClr val="827F4C"/>
        </a:dk2>
        <a:lt2>
          <a:srgbClr val="C0BC94"/>
        </a:lt2>
        <a:accent1>
          <a:srgbClr val="AAA578"/>
        </a:accent1>
        <a:accent2>
          <a:srgbClr val="A2A4AC"/>
        </a:accent2>
        <a:accent3>
          <a:srgbClr val="EAEADD"/>
        </a:accent3>
        <a:accent4>
          <a:srgbClr val="000000"/>
        </a:accent4>
        <a:accent5>
          <a:srgbClr val="D2CFBE"/>
        </a:accent5>
        <a:accent6>
          <a:srgbClr val="92949B"/>
        </a:accent6>
        <a:hlink>
          <a:srgbClr val="5B8800"/>
        </a:hlink>
        <a:folHlink>
          <a:srgbClr val="68653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xtured 8">
        <a:dk1>
          <a:srgbClr val="000000"/>
        </a:dk1>
        <a:lt1>
          <a:srgbClr val="DCE8F4"/>
        </a:lt1>
        <a:dk2>
          <a:srgbClr val="7B9CB5"/>
        </a:dk2>
        <a:lt2>
          <a:srgbClr val="969696"/>
        </a:lt2>
        <a:accent1>
          <a:srgbClr val="FFFFFF"/>
        </a:accent1>
        <a:accent2>
          <a:srgbClr val="00BAB6"/>
        </a:accent2>
        <a:accent3>
          <a:srgbClr val="EBF2F8"/>
        </a:accent3>
        <a:accent4>
          <a:srgbClr val="000000"/>
        </a:accent4>
        <a:accent5>
          <a:srgbClr val="FFFFFF"/>
        </a:accent5>
        <a:accent6>
          <a:srgbClr val="00A8A5"/>
        </a:accent6>
        <a:hlink>
          <a:srgbClr val="8A8AD8"/>
        </a:hlink>
        <a:folHlink>
          <a:srgbClr val="24249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Fading Grid</Template>
  <TotalTime>1761</TotalTime>
  <Words>488</Words>
  <Application>Microsoft Office PowerPoint</Application>
  <PresentationFormat>On-screen Show (4:3)</PresentationFormat>
  <Paragraphs>55</Paragraphs>
  <Slides>23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30" baseType="lpstr">
      <vt:lpstr>Arial</vt:lpstr>
      <vt:lpstr>Calibri</vt:lpstr>
      <vt:lpstr>Tahoma</vt:lpstr>
      <vt:lpstr>Times New Roman</vt:lpstr>
      <vt:lpstr>Wingdings</vt:lpstr>
      <vt:lpstr>Textured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saobracajni fakultet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nastavnik</dc:creator>
  <cp:lastModifiedBy>MRB</cp:lastModifiedBy>
  <cp:revision>302</cp:revision>
  <dcterms:created xsi:type="dcterms:W3CDTF">2006-01-31T15:10:17Z</dcterms:created>
  <dcterms:modified xsi:type="dcterms:W3CDTF">2025-06-21T07:11:28Z</dcterms:modified>
</cp:coreProperties>
</file>