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86" r:id="rId2"/>
    <p:sldId id="287" r:id="rId3"/>
    <p:sldId id="315" r:id="rId4"/>
    <p:sldId id="289" r:id="rId5"/>
    <p:sldId id="316" r:id="rId6"/>
    <p:sldId id="317" r:id="rId7"/>
    <p:sldId id="318" r:id="rId8"/>
    <p:sldId id="295" r:id="rId9"/>
    <p:sldId id="296" r:id="rId10"/>
    <p:sldId id="319" r:id="rId11"/>
    <p:sldId id="304" r:id="rId12"/>
    <p:sldId id="305" r:id="rId13"/>
    <p:sldId id="320" r:id="rId14"/>
    <p:sldId id="307" r:id="rId15"/>
    <p:sldId id="308" r:id="rId16"/>
    <p:sldId id="309" r:id="rId17"/>
    <p:sldId id="321" r:id="rId18"/>
    <p:sldId id="311" r:id="rId19"/>
    <p:sldId id="312" r:id="rId20"/>
    <p:sldId id="313" r:id="rId21"/>
    <p:sldId id="314" r:id="rId22"/>
    <p:sldId id="27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>
        <p:scale>
          <a:sx n="80" d="100"/>
          <a:sy n="80" d="100"/>
        </p:scale>
        <p:origin x="1522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6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1917700" y="1947862"/>
            <a:ext cx="5272088" cy="155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ISTICANjE GASOVA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108812" y="2403336"/>
            <a:ext cx="1827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b</a:t>
            </a:r>
            <a:r>
              <a:rPr lang="sr-Cyrl-CS">
                <a:solidFill>
                  <a:srgbClr val="000066"/>
                </a:solidFill>
              </a:rPr>
              <a:t>rzin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zvuka</a:t>
            </a:r>
            <a:endParaRPr lang="sr-Latn-RS">
              <a:solidFill>
                <a:srgbClr val="000066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65412" y="2390636"/>
            <a:ext cx="4724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        =     p v  =    R T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2300580" y="2658606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2380590" y="2327136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498700" y="2334756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H="1">
            <a:off x="2778400" y="269931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702200" y="2231593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702200" y="261056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3617072" y="2658606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3697082" y="2327136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 flipH="1">
            <a:off x="3815192" y="2334756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935332" y="2658606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 flipH="1">
            <a:off x="5015342" y="2327136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5133452" y="2334756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04800" y="2036395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 flipH="1">
            <a:off x="990600" y="22965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914400" y="18288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914400" y="22077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228600" y="1143000"/>
            <a:ext cx="1827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Mah</a:t>
            </a:r>
            <a:r>
              <a:rPr lang="en-US">
                <a:solidFill>
                  <a:srgbClr val="000066"/>
                </a:solidFill>
              </a:rPr>
              <a:t>ov broj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1752600" y="1733044"/>
            <a:ext cx="286488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w</a:t>
            </a:r>
            <a:r>
              <a:rPr lang="sr-Latn-CS">
                <a:solidFill>
                  <a:srgbClr val="000066"/>
                </a:solidFill>
              </a:rPr>
              <a:t> – </a:t>
            </a:r>
            <a:r>
              <a:rPr lang="sr-Cyrl-CS">
                <a:solidFill>
                  <a:srgbClr val="000066"/>
                </a:solidFill>
              </a:rPr>
              <a:t>lokalna brzina gasa</a:t>
            </a:r>
            <a:endParaRPr lang="sr-Latn-CS">
              <a:solidFill>
                <a:srgbClr val="000066"/>
              </a:solidFill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252876" y="3733800"/>
            <a:ext cx="50292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Mahov broj</a:t>
            </a: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kriterijum stišljivosti gasa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3" name="Text Box 10"/>
          <p:cNvSpPr txBox="1">
            <a:spLocks noChangeArrowheads="1"/>
          </p:cNvSpPr>
          <p:nvPr/>
        </p:nvSpPr>
        <p:spPr bwMode="auto">
          <a:xfrm>
            <a:off x="620713" y="4296654"/>
            <a:ext cx="181171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N</a:t>
            </a:r>
            <a:r>
              <a:rPr lang="sr-Cyrl-CS">
                <a:solidFill>
                  <a:srgbClr val="000066"/>
                </a:solidFill>
              </a:rPr>
              <a:t>estišljiv fluid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620713" y="4828248"/>
            <a:ext cx="269496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psolutno stišljiv fluid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308968" y="4262480"/>
            <a:ext cx="49968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d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= 0       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   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 0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308968" y="4798469"/>
            <a:ext cx="49968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d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      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 0   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 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ounded Rectangle 88"/>
          <p:cNvSpPr/>
          <p:nvPr/>
        </p:nvSpPr>
        <p:spPr bwMode="auto">
          <a:xfrm>
            <a:off x="5588224" y="5486400"/>
            <a:ext cx="2651760" cy="83820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810000" y="628471"/>
            <a:ext cx="466322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tabLst>
                <a:tab pos="409575" algn="l"/>
              </a:tabLst>
            </a:pPr>
            <a:r>
              <a:rPr lang="sr-Latn-CS" b="1">
                <a:solidFill>
                  <a:srgbClr val="000066"/>
                </a:solidFill>
              </a:rPr>
              <a:t>Izentropsko strujanje kroz kanale</a:t>
            </a:r>
            <a:r>
              <a:rPr lang="en-US" b="1">
                <a:solidFill>
                  <a:srgbClr val="000066"/>
                </a:solidFill>
              </a:rPr>
              <a:t> </a:t>
            </a:r>
            <a:r>
              <a:rPr lang="sr-Latn-CS" b="1">
                <a:solidFill>
                  <a:srgbClr val="000066"/>
                </a:solidFill>
              </a:rPr>
              <a:t>promenljivog poprečnog preseka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33363" y="914400"/>
            <a:ext cx="2433637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Ojlerova </a:t>
            </a:r>
            <a:r>
              <a:rPr lang="sr-Cyrl-CS">
                <a:solidFill>
                  <a:srgbClr val="000066"/>
                </a:solidFill>
              </a:rPr>
              <a:t>jednačin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kretanja idealnog fluida</a:t>
            </a:r>
            <a:r>
              <a:rPr lang="sr-Latn-R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252413" y="2819400"/>
            <a:ext cx="1723549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Brzina zvuka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2746572" y="3231420"/>
            <a:ext cx="273664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jednačina kontinuiteta: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8600" y="1882073"/>
            <a:ext cx="2438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1295400" y="1676400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flipH="1">
            <a:off x="1490284" y="2173116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04800" y="3359443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839968" y="36274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919978" y="32959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>
            <a:off x="1038088" y="3303563"/>
            <a:ext cx="731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H="1">
            <a:off x="1123580" y="36681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047380" y="32004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047380" y="35793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 bwMode="auto">
          <a:xfrm>
            <a:off x="6629400" y="4101988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1" name="Right Brace 40"/>
          <p:cNvSpPr/>
          <p:nvPr/>
        </p:nvSpPr>
        <p:spPr bwMode="auto">
          <a:xfrm>
            <a:off x="2514600" y="990600"/>
            <a:ext cx="152400" cy="301752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237642" y="2226392"/>
            <a:ext cx="1676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=</a:t>
            </a:r>
            <a:r>
              <a:rPr lang="sr-Latn-RS" sz="2400">
                <a:solidFill>
                  <a:schemeClr val="bg1"/>
                </a:solidFill>
              </a:rPr>
              <a:t> – </a:t>
            </a: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3750814" y="2020719"/>
            <a:ext cx="9144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 baseline="30000">
                <a:solidFill>
                  <a:schemeClr val="bg1"/>
                </a:solidFill>
                <a:sym typeface="Symbol"/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3835106" y="2517435"/>
            <a:ext cx="73152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H="1">
            <a:off x="2826298" y="2488439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750098" y="202071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750098" y="2399695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2842482" y="3929301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2766282" y="3493949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66282" y="384055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3223482" y="3652880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+      +       =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0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 flipH="1">
            <a:off x="3528282" y="392774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452082" y="34923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3452082" y="383899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 flipH="1">
            <a:off x="4214082" y="392774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137882" y="3492388"/>
            <a:ext cx="6096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137882" y="383899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8" name="Right Brace 57"/>
          <p:cNvSpPr/>
          <p:nvPr/>
        </p:nvSpPr>
        <p:spPr bwMode="auto">
          <a:xfrm>
            <a:off x="5345464" y="2137646"/>
            <a:ext cx="152400" cy="219456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67" name="Straight Connector 66"/>
          <p:cNvCxnSpPr/>
          <p:nvPr/>
        </p:nvCxnSpPr>
        <p:spPr bwMode="auto">
          <a:xfrm flipH="1">
            <a:off x="6131740" y="37087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6055540" y="32734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6055540" y="36200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562600" y="3432372"/>
            <a:ext cx="3200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2400" baseline="30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+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wdw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 flipH="1">
            <a:off x="6817540" y="37072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6741340" y="32718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6741340" y="36184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681324" y="4628537"/>
            <a:ext cx="1371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 flipH="1">
            <a:off x="7367124" y="488866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7290924" y="4420942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7290924" y="482171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81" name="Text Box 8"/>
          <p:cNvSpPr txBox="1">
            <a:spLocks noChangeArrowheads="1"/>
          </p:cNvSpPr>
          <p:nvPr/>
        </p:nvSpPr>
        <p:spPr bwMode="auto">
          <a:xfrm>
            <a:off x="6704252" y="4200221"/>
            <a:ext cx="1827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Mah</a:t>
            </a:r>
            <a:r>
              <a:rPr lang="en-US">
                <a:solidFill>
                  <a:srgbClr val="000066"/>
                </a:solidFill>
              </a:rPr>
              <a:t>ov broj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</p:txBody>
      </p:sp>
      <p:cxnSp>
        <p:nvCxnSpPr>
          <p:cNvPr id="82" name="Straight Connector 81"/>
          <p:cNvCxnSpPr/>
          <p:nvPr/>
        </p:nvCxnSpPr>
        <p:spPr bwMode="auto">
          <a:xfrm flipH="1">
            <a:off x="5740624" y="59185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5664424" y="54832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5664424" y="58298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6136460" y="5642172"/>
            <a:ext cx="189016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= 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 baseline="30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1)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 flipH="1">
            <a:off x="7601792" y="59170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7525592" y="54816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7525592" y="58282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3" name="Picture 12" descr="Tabela 8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4300" y="2505075"/>
            <a:ext cx="6121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 bwMode="auto">
          <a:xfrm flipH="1">
            <a:off x="3200400" y="16513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4200" y="12160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24200" y="15626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96236" y="1374972"/>
            <a:ext cx="189016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= 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 baseline="30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1)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H="1">
            <a:off x="5061568" y="16498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85368" y="12144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985368" y="15610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915406" y="2203731"/>
            <a:ext cx="3018329" cy="274320"/>
          </a:xfrm>
          <a:custGeom>
            <a:avLst/>
            <a:gdLst>
              <a:gd name="connsiteX0" fmla="*/ 0 w 3018329"/>
              <a:gd name="connsiteY0" fmla="*/ 80920 h 474733"/>
              <a:gd name="connsiteX1" fmla="*/ 1084333 w 3018329"/>
              <a:gd name="connsiteY1" fmla="*/ 461246 h 474733"/>
              <a:gd name="connsiteX2" fmla="*/ 3018329 w 3018329"/>
              <a:gd name="connsiteY2" fmla="*/ 0 h 474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8329" h="474733">
                <a:moveTo>
                  <a:pt x="0" y="80920"/>
                </a:moveTo>
                <a:cubicBezTo>
                  <a:pt x="290639" y="277826"/>
                  <a:pt x="581278" y="474733"/>
                  <a:pt x="1084333" y="461246"/>
                </a:cubicBezTo>
                <a:cubicBezTo>
                  <a:pt x="1587388" y="447759"/>
                  <a:pt x="2302858" y="223879"/>
                  <a:pt x="3018329" y="0"/>
                </a:cubicBezTo>
              </a:path>
            </a:pathLst>
          </a:cu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" name="Freeform 3"/>
          <p:cNvSpPr/>
          <p:nvPr/>
        </p:nvSpPr>
        <p:spPr bwMode="auto">
          <a:xfrm flipV="1">
            <a:off x="913383" y="2986096"/>
            <a:ext cx="3018329" cy="274320"/>
          </a:xfrm>
          <a:custGeom>
            <a:avLst/>
            <a:gdLst>
              <a:gd name="connsiteX0" fmla="*/ 0 w 3018329"/>
              <a:gd name="connsiteY0" fmla="*/ 80920 h 474733"/>
              <a:gd name="connsiteX1" fmla="*/ 1084333 w 3018329"/>
              <a:gd name="connsiteY1" fmla="*/ 461246 h 474733"/>
              <a:gd name="connsiteX2" fmla="*/ 3018329 w 3018329"/>
              <a:gd name="connsiteY2" fmla="*/ 0 h 474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18329" h="474733">
                <a:moveTo>
                  <a:pt x="0" y="80920"/>
                </a:moveTo>
                <a:cubicBezTo>
                  <a:pt x="290639" y="277826"/>
                  <a:pt x="581278" y="474733"/>
                  <a:pt x="1084333" y="461246"/>
                </a:cubicBezTo>
                <a:cubicBezTo>
                  <a:pt x="1587388" y="447759"/>
                  <a:pt x="2302858" y="223879"/>
                  <a:pt x="3018329" y="0"/>
                </a:cubicBezTo>
              </a:path>
            </a:pathLst>
          </a:cu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H="1" flipV="1">
            <a:off x="3950571" y="281591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 flipV="1">
            <a:off x="3945491" y="267875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H="1" flipV="1">
            <a:off x="3950571" y="253143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H="1" flipV="1">
            <a:off x="3950571" y="238919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 flipV="1">
            <a:off x="3940411" y="224695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26423" y="2470984"/>
            <a:ext cx="43633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w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322943" y="2547184"/>
            <a:ext cx="228600" cy="0"/>
          </a:xfrm>
          <a:prstGeom prst="straightConnector1">
            <a:avLst/>
          </a:prstGeom>
          <a:noFill/>
          <a:ln w="63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10159" y="2544136"/>
            <a:ext cx="436338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w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</a:p>
        </p:txBody>
      </p:sp>
      <p:cxnSp>
        <p:nvCxnSpPr>
          <p:cNvPr id="27" name="Straight Arrow Connector 26"/>
          <p:cNvCxnSpPr/>
          <p:nvPr/>
        </p:nvCxnSpPr>
        <p:spPr bwMode="auto">
          <a:xfrm flipH="1">
            <a:off x="4306679" y="2620336"/>
            <a:ext cx="228600" cy="0"/>
          </a:xfrm>
          <a:prstGeom prst="straightConnector1">
            <a:avLst/>
          </a:prstGeom>
          <a:noFill/>
          <a:ln w="63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840555" y="1788340"/>
            <a:ext cx="952505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p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v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T</a:t>
            </a:r>
            <a:r>
              <a:rPr lang="en-US" sz="1800" baseline="-25000">
                <a:solidFill>
                  <a:srgbClr val="000066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48095" y="1780248"/>
            <a:ext cx="952505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</a:rPr>
              <a:t>p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v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  <a:r>
              <a:rPr lang="en-US" sz="1800">
                <a:solidFill>
                  <a:srgbClr val="000066"/>
                </a:solidFill>
              </a:rPr>
              <a:t>,</a:t>
            </a:r>
            <a:r>
              <a:rPr lang="en-US" sz="1800" i="1">
                <a:solidFill>
                  <a:srgbClr val="000066"/>
                </a:solidFill>
              </a:rPr>
              <a:t>T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</a:p>
        </p:txBody>
      </p:sp>
      <p:cxnSp>
        <p:nvCxnSpPr>
          <p:cNvPr id="47" name="Straight Connector 46"/>
          <p:cNvCxnSpPr/>
          <p:nvPr/>
        </p:nvCxnSpPr>
        <p:spPr bwMode="auto">
          <a:xfrm flipH="1">
            <a:off x="929567" y="2147896"/>
            <a:ext cx="0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H="1">
            <a:off x="3941827" y="2147896"/>
            <a:ext cx="0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823022" y="2761542"/>
            <a:ext cx="321591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lgDash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flipH="1" flipV="1">
            <a:off x="3949809" y="322866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H="1" flipV="1">
            <a:off x="3949809" y="308642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 flipH="1" flipV="1">
            <a:off x="3951841" y="2944186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H="1" flipV="1">
            <a:off x="666351" y="288906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 flipH="1" flipV="1">
            <a:off x="661271" y="275190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59" name="Straight Arrow Connector 58"/>
          <p:cNvCxnSpPr/>
          <p:nvPr/>
        </p:nvCxnSpPr>
        <p:spPr bwMode="auto">
          <a:xfrm flipH="1" flipV="1">
            <a:off x="666351" y="260458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0" name="Straight Arrow Connector 59"/>
          <p:cNvCxnSpPr/>
          <p:nvPr/>
        </p:nvCxnSpPr>
        <p:spPr bwMode="auto">
          <a:xfrm flipH="1" flipV="1">
            <a:off x="666351" y="246234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1" name="Straight Arrow Connector 60"/>
          <p:cNvCxnSpPr/>
          <p:nvPr/>
        </p:nvCxnSpPr>
        <p:spPr bwMode="auto">
          <a:xfrm flipH="1" flipV="1">
            <a:off x="656191" y="232010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flipH="1" flipV="1">
            <a:off x="659493" y="315957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4" name="Straight Arrow Connector 63"/>
          <p:cNvCxnSpPr/>
          <p:nvPr/>
        </p:nvCxnSpPr>
        <p:spPr bwMode="auto">
          <a:xfrm flipH="1" flipV="1">
            <a:off x="655429" y="3017338"/>
            <a:ext cx="274320" cy="0"/>
          </a:xfrm>
          <a:prstGeom prst="straightConnector1">
            <a:avLst/>
          </a:prstGeom>
          <a:noFill/>
          <a:ln w="9525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flipH="1">
            <a:off x="1945495" y="2446600"/>
            <a:ext cx="0" cy="274320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935798" y="3657654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>
            <a:off x="1948543" y="3659704"/>
            <a:ext cx="1993392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68" name="TextBox 67"/>
          <p:cNvSpPr txBox="1"/>
          <p:nvPr/>
        </p:nvSpPr>
        <p:spPr>
          <a:xfrm>
            <a:off x="1140823" y="330004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&lt;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631456" y="330004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&gt;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 rot="19927099">
            <a:off x="1637817" y="3006163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=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799191" y="2049342"/>
            <a:ext cx="441146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>
                <a:solidFill>
                  <a:srgbClr val="000066"/>
                </a:solidFill>
              </a:rPr>
              <a:t>p</a:t>
            </a:r>
            <a:r>
              <a:rPr lang="en-US" sz="1800" i="1" baseline="-25000">
                <a:solidFill>
                  <a:srgbClr val="000066"/>
                </a:solidFill>
              </a:rPr>
              <a:t>kr</a:t>
            </a:r>
          </a:p>
        </p:txBody>
      </p:sp>
      <p:cxnSp>
        <p:nvCxnSpPr>
          <p:cNvPr id="72" name="Straight Connector 71"/>
          <p:cNvCxnSpPr/>
          <p:nvPr/>
        </p:nvCxnSpPr>
        <p:spPr bwMode="auto">
          <a:xfrm>
            <a:off x="938846" y="5698816"/>
            <a:ext cx="384048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 flipV="1">
            <a:off x="933559" y="4151194"/>
            <a:ext cx="3048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5" name="TextBox 74"/>
          <p:cNvSpPr txBox="1"/>
          <p:nvPr/>
        </p:nvSpPr>
        <p:spPr>
          <a:xfrm>
            <a:off x="4456169" y="5625590"/>
            <a:ext cx="300082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i="1">
                <a:solidFill>
                  <a:srgbClr val="000066"/>
                </a:solidFill>
              </a:rPr>
              <a:t>x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3981" y="4058156"/>
            <a:ext cx="351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77" name="Straight Connector 76"/>
          <p:cNvCxnSpPr/>
          <p:nvPr/>
        </p:nvCxnSpPr>
        <p:spPr bwMode="auto">
          <a:xfrm flipH="1">
            <a:off x="3940991" y="4144336"/>
            <a:ext cx="0" cy="155448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Freeform 77"/>
          <p:cNvSpPr/>
          <p:nvPr/>
        </p:nvSpPr>
        <p:spPr bwMode="auto">
          <a:xfrm>
            <a:off x="936607" y="4555816"/>
            <a:ext cx="3005328" cy="1146048"/>
          </a:xfrm>
          <a:custGeom>
            <a:avLst/>
            <a:gdLst>
              <a:gd name="connsiteX0" fmla="*/ 0 w 3005328"/>
              <a:gd name="connsiteY0" fmla="*/ 1146048 h 1146048"/>
              <a:gd name="connsiteX1" fmla="*/ 1444752 w 3005328"/>
              <a:gd name="connsiteY1" fmla="*/ 371856 h 1146048"/>
              <a:gd name="connsiteX2" fmla="*/ 3005328 w 3005328"/>
              <a:gd name="connsiteY2" fmla="*/ 0 h 114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5328" h="1146048">
                <a:moveTo>
                  <a:pt x="0" y="1146048"/>
                </a:moveTo>
                <a:cubicBezTo>
                  <a:pt x="471932" y="854456"/>
                  <a:pt x="943864" y="562864"/>
                  <a:pt x="1444752" y="371856"/>
                </a:cubicBezTo>
                <a:cubicBezTo>
                  <a:pt x="1945640" y="180848"/>
                  <a:pt x="2703576" y="15240"/>
                  <a:pt x="3005328" y="0"/>
                </a:cubicBezTo>
              </a:path>
            </a:pathLst>
          </a:custGeom>
          <a:noFill/>
          <a:ln w="254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9" name="Freeform 78"/>
          <p:cNvSpPr/>
          <p:nvPr/>
        </p:nvSpPr>
        <p:spPr bwMode="auto">
          <a:xfrm flipV="1">
            <a:off x="939655" y="4793560"/>
            <a:ext cx="3005328" cy="640080"/>
          </a:xfrm>
          <a:custGeom>
            <a:avLst/>
            <a:gdLst>
              <a:gd name="connsiteX0" fmla="*/ 0 w 3005328"/>
              <a:gd name="connsiteY0" fmla="*/ 1146048 h 1146048"/>
              <a:gd name="connsiteX1" fmla="*/ 1444752 w 3005328"/>
              <a:gd name="connsiteY1" fmla="*/ 371856 h 1146048"/>
              <a:gd name="connsiteX2" fmla="*/ 3005328 w 3005328"/>
              <a:gd name="connsiteY2" fmla="*/ 0 h 1146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05328" h="1146048">
                <a:moveTo>
                  <a:pt x="0" y="1146048"/>
                </a:moveTo>
                <a:cubicBezTo>
                  <a:pt x="471932" y="854456"/>
                  <a:pt x="943864" y="562864"/>
                  <a:pt x="1444752" y="371856"/>
                </a:cubicBezTo>
                <a:cubicBezTo>
                  <a:pt x="1945640" y="180848"/>
                  <a:pt x="2703576" y="15240"/>
                  <a:pt x="3005328" y="0"/>
                </a:cubicBezTo>
              </a:path>
            </a:pathLst>
          </a:cu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344527" y="4275400"/>
            <a:ext cx="351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423775" y="509174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83" name="Straight Connector 82"/>
          <p:cNvCxnSpPr/>
          <p:nvPr/>
        </p:nvCxnSpPr>
        <p:spPr bwMode="auto">
          <a:xfrm flipV="1">
            <a:off x="957943" y="5122744"/>
            <a:ext cx="1005840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488440" y="489414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  <a:r>
              <a:rPr lang="en-GB" sz="1800" i="1" baseline="-25000">
                <a:solidFill>
                  <a:srgbClr val="000066"/>
                </a:solidFill>
              </a:rPr>
              <a:t>kr</a:t>
            </a:r>
          </a:p>
        </p:txBody>
      </p:sp>
      <p:pic>
        <p:nvPicPr>
          <p:cNvPr id="86" name="Picture 7" descr="Tabela 8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3880" y="3156810"/>
            <a:ext cx="4494761" cy="2405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" name="Text Box 10"/>
          <p:cNvSpPr txBox="1">
            <a:spLocks noChangeArrowheads="1"/>
          </p:cNvSpPr>
          <p:nvPr/>
        </p:nvSpPr>
        <p:spPr bwMode="auto">
          <a:xfrm>
            <a:off x="800100" y="1295400"/>
            <a:ext cx="2628900" cy="430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tabLst>
                <a:tab pos="409575" algn="l"/>
              </a:tabLst>
            </a:pPr>
            <a:r>
              <a:rPr lang="sr-Latn-CS" i="1">
                <a:solidFill>
                  <a:srgbClr val="000066"/>
                </a:solidFill>
              </a:rPr>
              <a:t>De-</a:t>
            </a:r>
            <a:r>
              <a:rPr lang="sr-Cyrl-CS" i="1">
                <a:solidFill>
                  <a:srgbClr val="000066"/>
                </a:solidFill>
              </a:rPr>
              <a:t>Lavalov mlaznik</a:t>
            </a:r>
            <a:r>
              <a:rPr lang="en-GB" i="1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029200" y="876849"/>
            <a:ext cx="3124573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>
                <a:solidFill>
                  <a:srgbClr val="000066"/>
                </a:solidFill>
              </a:rPr>
              <a:t>Isticanje iz mlaznika</a:t>
            </a:r>
            <a:endParaRPr lang="en-US" sz="2400" b="1">
              <a:solidFill>
                <a:srgbClr val="000066"/>
              </a:solidFill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304800" y="990600"/>
            <a:ext cx="4076700" cy="2881428"/>
            <a:chOff x="304800" y="1066800"/>
            <a:chExt cx="4076700" cy="2881428"/>
          </a:xfrm>
        </p:grpSpPr>
        <p:sp>
          <p:nvSpPr>
            <p:cNvPr id="23561" name="Text Box 10"/>
            <p:cNvSpPr txBox="1">
              <a:spLocks noChangeArrowheads="1"/>
            </p:cNvSpPr>
            <p:nvPr/>
          </p:nvSpPr>
          <p:spPr bwMode="auto">
            <a:xfrm>
              <a:off x="304800" y="3338830"/>
              <a:ext cx="2634297" cy="6093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400">
                  <a:solidFill>
                    <a:srgbClr val="000066"/>
                  </a:solidFill>
                </a:rPr>
                <a:t>pretpostavka: </a:t>
              </a:r>
              <a:r>
                <a:rPr lang="sr-Cyrl-CS" sz="1400">
                  <a:solidFill>
                    <a:srgbClr val="000066"/>
                  </a:solidFill>
                </a:rPr>
                <a:t>isticanja </a:t>
              </a:r>
              <a:r>
                <a:rPr lang="sr-Latn-CS" sz="1400">
                  <a:solidFill>
                    <a:srgbClr val="000066"/>
                  </a:solidFill>
                </a:rPr>
                <a:t>gasa </a:t>
              </a:r>
              <a:r>
                <a:rPr lang="sr-Cyrl-CS" sz="1400">
                  <a:solidFill>
                    <a:srgbClr val="000066"/>
                  </a:solidFill>
                </a:rPr>
                <a:t>iz mlaznika</a:t>
              </a:r>
              <a:r>
                <a:rPr lang="en-US" sz="1400">
                  <a:solidFill>
                    <a:srgbClr val="000066"/>
                  </a:solidFill>
                </a:rPr>
                <a:t> – adijabata </a:t>
              </a:r>
              <a:r>
                <a:rPr lang="sr-Latn-RS" sz="1400">
                  <a:solidFill>
                    <a:srgbClr val="000066"/>
                  </a:solidFill>
                </a:rPr>
                <a:t>(</a:t>
              </a:r>
              <a:r>
                <a:rPr lang="sr-Latn-RS" sz="1400" i="1">
                  <a:solidFill>
                    <a:srgbClr val="000066"/>
                  </a:solidFill>
                </a:rPr>
                <a:t>q</a:t>
              </a:r>
              <a:r>
                <a:rPr lang="sr-Latn-RS" sz="1400" baseline="-25000">
                  <a:solidFill>
                    <a:srgbClr val="000066"/>
                  </a:solidFill>
                </a:rPr>
                <a:t>12</a:t>
              </a:r>
              <a:r>
                <a:rPr lang="sr-Latn-RS" sz="1400">
                  <a:solidFill>
                    <a:srgbClr val="000066"/>
                  </a:solidFill>
                </a:rPr>
                <a:t>=0)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>
              <a:off x="409257" y="1295400"/>
              <a:ext cx="0" cy="155448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>
              <a:off x="1845881" y="2672080"/>
              <a:ext cx="0" cy="18288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 bwMode="auto">
            <a:xfrm flipH="1">
              <a:off x="397065" y="2852928"/>
              <a:ext cx="146304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 flipV="1">
              <a:off x="1841817" y="2639060"/>
              <a:ext cx="467360" cy="4064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1846897" y="1295400"/>
              <a:ext cx="0" cy="118872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1839277" y="2473960"/>
              <a:ext cx="467360" cy="4064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Rectangle 15"/>
            <p:cNvSpPr/>
            <p:nvPr/>
          </p:nvSpPr>
          <p:spPr bwMode="auto">
            <a:xfrm>
              <a:off x="409257" y="1447800"/>
              <a:ext cx="1435608" cy="91440"/>
            </a:xfrm>
            <a:prstGeom prst="rect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 flipV="1">
              <a:off x="511728" y="1199896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V="1">
              <a:off x="664128" y="119888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V="1">
              <a:off x="818560" y="1199896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V="1">
              <a:off x="970960" y="119888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flipV="1">
              <a:off x="1133520" y="1198808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V="1">
              <a:off x="1285920" y="1197792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 bwMode="auto">
            <a:xfrm flipV="1">
              <a:off x="1448480" y="1199896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5" name="Straight Arrow Connector 24"/>
            <p:cNvCxnSpPr/>
            <p:nvPr/>
          </p:nvCxnSpPr>
          <p:spPr bwMode="auto">
            <a:xfrm flipV="1">
              <a:off x="1600880" y="119888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 flipV="1">
              <a:off x="1753280" y="1196340"/>
              <a:ext cx="2177" cy="241372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7" name="TextBox 26"/>
            <p:cNvSpPr txBox="1"/>
            <p:nvPr/>
          </p:nvSpPr>
          <p:spPr>
            <a:xfrm>
              <a:off x="829881" y="1459992"/>
              <a:ext cx="762000" cy="4247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 i="1">
                  <a:solidFill>
                    <a:srgbClr val="000066"/>
                  </a:solidFill>
                  <a:sym typeface="Symbol"/>
                </a:rPr>
                <a:t></a:t>
              </a:r>
              <a:r>
                <a:rPr lang="en-US" sz="1800">
                  <a:solidFill>
                    <a:srgbClr val="000066"/>
                  </a:solidFill>
                  <a:sym typeface="Symbol"/>
                </a:rPr>
                <a:t>0</a:t>
              </a:r>
              <a:endParaRPr lang="en-US" sz="1800" baseline="-25000">
                <a:solidFill>
                  <a:srgbClr val="000066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9550000">
              <a:off x="513954" y="2138446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485457" y="1648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637857" y="18013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790257" y="1905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759777" y="17099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912177" y="18623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1064577" y="20147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1216977" y="22585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1171257" y="2410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942657" y="2791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714057" y="2743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512889" y="2709672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665289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509841" y="1905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607377" y="20574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470217" y="2209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561657" y="2362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561657" y="2514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714057" y="2295144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835977" y="2133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988377" y="2209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140777" y="1828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1189545" y="160324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1448625" y="170688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1601025" y="185928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1753425" y="16337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Oval 53"/>
            <p:cNvSpPr/>
            <p:nvPr/>
          </p:nvSpPr>
          <p:spPr bwMode="auto">
            <a:xfrm>
              <a:off x="1570545" y="16824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5" name="Oval 54"/>
            <p:cNvSpPr/>
            <p:nvPr/>
          </p:nvSpPr>
          <p:spPr bwMode="auto">
            <a:xfrm>
              <a:off x="1722945" y="18348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1323657" y="19872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7" name="Oval 56"/>
            <p:cNvSpPr/>
            <p:nvPr/>
          </p:nvSpPr>
          <p:spPr bwMode="auto">
            <a:xfrm>
              <a:off x="1476057" y="21396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Oval 57"/>
            <p:cNvSpPr/>
            <p:nvPr/>
          </p:nvSpPr>
          <p:spPr bwMode="auto">
            <a:xfrm>
              <a:off x="1628457" y="20574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9" name="Oval 58"/>
            <p:cNvSpPr/>
            <p:nvPr/>
          </p:nvSpPr>
          <p:spPr bwMode="auto">
            <a:xfrm>
              <a:off x="1780857" y="2209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1399857" y="2362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1247457" y="2514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2" name="Oval 61"/>
            <p:cNvSpPr/>
            <p:nvPr/>
          </p:nvSpPr>
          <p:spPr bwMode="auto">
            <a:xfrm>
              <a:off x="1399857" y="27919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1067625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1220025" y="2743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5" name="Oval 64"/>
            <p:cNvSpPr/>
            <p:nvPr/>
          </p:nvSpPr>
          <p:spPr bwMode="auto">
            <a:xfrm>
              <a:off x="1463865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6" name="Oval 65"/>
            <p:cNvSpPr/>
            <p:nvPr/>
          </p:nvSpPr>
          <p:spPr bwMode="auto">
            <a:xfrm>
              <a:off x="1616265" y="23622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7" name="Oval 66"/>
            <p:cNvSpPr/>
            <p:nvPr/>
          </p:nvSpPr>
          <p:spPr bwMode="auto">
            <a:xfrm>
              <a:off x="1768665" y="25146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8" name="Oval 67"/>
            <p:cNvSpPr/>
            <p:nvPr/>
          </p:nvSpPr>
          <p:spPr bwMode="auto">
            <a:xfrm>
              <a:off x="1628457" y="2667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1854009" y="25908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0" name="Oval 69"/>
            <p:cNvSpPr/>
            <p:nvPr/>
          </p:nvSpPr>
          <p:spPr bwMode="auto">
            <a:xfrm>
              <a:off x="2006409" y="253593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1" name="Oval 70"/>
            <p:cNvSpPr/>
            <p:nvPr/>
          </p:nvSpPr>
          <p:spPr bwMode="auto">
            <a:xfrm>
              <a:off x="2116137" y="259689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2268537" y="256641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2420937" y="262128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2573337" y="2667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2725737" y="277672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2393505" y="2487168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2545905" y="2435352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8" name="Oval 77"/>
            <p:cNvSpPr/>
            <p:nvPr/>
          </p:nvSpPr>
          <p:spPr bwMode="auto">
            <a:xfrm>
              <a:off x="2698305" y="237744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9" name="Oval 78"/>
            <p:cNvSpPr/>
            <p:nvPr/>
          </p:nvSpPr>
          <p:spPr bwMode="auto">
            <a:xfrm>
              <a:off x="2689161" y="2667000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0" name="Oval 79"/>
            <p:cNvSpPr/>
            <p:nvPr/>
          </p:nvSpPr>
          <p:spPr bwMode="auto">
            <a:xfrm>
              <a:off x="2481897" y="2526792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2634297" y="2538984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2" name="Oval 81"/>
            <p:cNvSpPr/>
            <p:nvPr/>
          </p:nvSpPr>
          <p:spPr bwMode="auto">
            <a:xfrm>
              <a:off x="2786697" y="247497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3" name="Oval 82"/>
            <p:cNvSpPr/>
            <p:nvPr/>
          </p:nvSpPr>
          <p:spPr bwMode="auto">
            <a:xfrm>
              <a:off x="2771457" y="2627376"/>
              <a:ext cx="27432" cy="27432"/>
            </a:xfrm>
            <a:prstGeom prst="ellipse">
              <a:avLst/>
            </a:prstGeom>
            <a:solidFill>
              <a:srgbClr val="000066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 rot="16200000">
              <a:off x="2036889" y="2620262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 rot="16200000">
              <a:off x="1788222" y="1883664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 rot="19352060">
              <a:off x="2488311" y="2306439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o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o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o</a:t>
              </a:r>
            </a:p>
          </p:txBody>
        </p:sp>
        <p:cxnSp>
          <p:nvCxnSpPr>
            <p:cNvPr id="88" name="Straight Arrow Connector 87"/>
            <p:cNvCxnSpPr/>
            <p:nvPr/>
          </p:nvCxnSpPr>
          <p:spPr bwMode="auto">
            <a:xfrm flipH="1">
              <a:off x="1940877" y="2667000"/>
              <a:ext cx="68580" cy="396240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9" name="Text Box 10"/>
            <p:cNvSpPr txBox="1">
              <a:spLocks noChangeArrowheads="1"/>
            </p:cNvSpPr>
            <p:nvPr/>
          </p:nvSpPr>
          <p:spPr bwMode="auto">
            <a:xfrm>
              <a:off x="1468437" y="2971800"/>
              <a:ext cx="838199" cy="3508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Cyrl-CS" sz="1400">
                  <a:solidFill>
                    <a:srgbClr val="000066"/>
                  </a:solidFill>
                </a:rPr>
                <a:t>mlaznik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sp>
          <p:nvSpPr>
            <p:cNvPr id="90" name="Text Box 10"/>
            <p:cNvSpPr txBox="1">
              <a:spLocks noChangeArrowheads="1"/>
            </p:cNvSpPr>
            <p:nvPr/>
          </p:nvSpPr>
          <p:spPr bwMode="auto">
            <a:xfrm>
              <a:off x="2009457" y="1066800"/>
              <a:ext cx="1539240" cy="5232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Cyrl-CS" sz="1400">
                  <a:solidFill>
                    <a:srgbClr val="000066"/>
                  </a:solidFill>
                </a:rPr>
                <a:t>rezervoar velike zapremine</a:t>
              </a:r>
              <a:endParaRPr lang="en-US" sz="1400">
                <a:solidFill>
                  <a:srgbClr val="000066"/>
                </a:solidFill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 bwMode="auto">
            <a:xfrm flipV="1">
              <a:off x="1841817" y="1386840"/>
              <a:ext cx="228600" cy="220980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5" name="Straight Arrow Connector 94"/>
            <p:cNvCxnSpPr/>
            <p:nvPr/>
          </p:nvCxnSpPr>
          <p:spPr bwMode="auto">
            <a:xfrm flipV="1">
              <a:off x="3289617" y="2080260"/>
              <a:ext cx="276543" cy="167640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7" name="Text Box 10"/>
            <p:cNvSpPr txBox="1">
              <a:spLocks noChangeArrowheads="1"/>
            </p:cNvSpPr>
            <p:nvPr/>
          </p:nvSpPr>
          <p:spPr bwMode="auto">
            <a:xfrm>
              <a:off x="3502977" y="1897380"/>
              <a:ext cx="878523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400">
                  <a:solidFill>
                    <a:srgbClr val="000066"/>
                  </a:solidFill>
                </a:rPr>
                <a:t>okolina</a:t>
              </a:r>
              <a:endParaRPr lang="en-US" sz="1400">
                <a:solidFill>
                  <a:srgbClr val="000066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28600" y="4119408"/>
            <a:ext cx="3169227" cy="599031"/>
            <a:chOff x="228600" y="4279900"/>
            <a:chExt cx="3169227" cy="599031"/>
          </a:xfrm>
        </p:grpSpPr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228600" y="4343400"/>
              <a:ext cx="31692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– 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 + w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00" name="Straight Connector 99"/>
            <p:cNvCxnSpPr/>
            <p:nvPr/>
          </p:nvCxnSpPr>
          <p:spPr bwMode="auto">
            <a:xfrm>
              <a:off x="917517" y="4611370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 bwMode="auto">
            <a:xfrm flipH="1">
              <a:off x="997527" y="4279900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 flipH="1">
              <a:off x="1115637" y="4287520"/>
              <a:ext cx="210312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3" name="TextBox 102"/>
            <p:cNvSpPr txBox="1">
              <a:spLocks noChangeArrowheads="1"/>
            </p:cNvSpPr>
            <p:nvPr/>
          </p:nvSpPr>
          <p:spPr bwMode="auto">
            <a:xfrm>
              <a:off x="2864427" y="431800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2616425" y="4212916"/>
            <a:ext cx="432454" cy="808192"/>
            <a:chOff x="2616425" y="4373408"/>
            <a:chExt cx="432454" cy="808192"/>
          </a:xfrm>
        </p:grpSpPr>
        <p:cxnSp>
          <p:nvCxnSpPr>
            <p:cNvPr id="106" name="Straight Arrow Connector 105"/>
            <p:cNvCxnSpPr/>
            <p:nvPr/>
          </p:nvCxnSpPr>
          <p:spPr bwMode="auto">
            <a:xfrm flipH="1">
              <a:off x="2775568" y="4373408"/>
              <a:ext cx="273311" cy="492603"/>
            </a:xfrm>
            <a:prstGeom prst="straightConnector1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8" name="TextBox 107"/>
            <p:cNvSpPr txBox="1">
              <a:spLocks noChangeArrowheads="1"/>
            </p:cNvSpPr>
            <p:nvPr/>
          </p:nvSpPr>
          <p:spPr bwMode="auto">
            <a:xfrm>
              <a:off x="2616425" y="4756868"/>
              <a:ext cx="327727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>
                  <a:solidFill>
                    <a:schemeClr val="bg1"/>
                  </a:solidFill>
                  <a:sym typeface="Symbol"/>
                </a:rPr>
                <a:t>0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111" name="Straight Arrow Connector 110"/>
          <p:cNvCxnSpPr/>
          <p:nvPr/>
        </p:nvCxnSpPr>
        <p:spPr bwMode="auto">
          <a:xfrm rot="16200000" flipH="1">
            <a:off x="3655172" y="4102392"/>
            <a:ext cx="0" cy="73152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33" name="Group 132"/>
          <p:cNvGrpSpPr/>
          <p:nvPr/>
        </p:nvGrpSpPr>
        <p:grpSpPr>
          <a:xfrm>
            <a:off x="4145973" y="4114800"/>
            <a:ext cx="3245427" cy="2313435"/>
            <a:chOff x="4145973" y="4114800"/>
            <a:chExt cx="3245427" cy="2313435"/>
          </a:xfrm>
        </p:grpSpPr>
        <p:sp>
          <p:nvSpPr>
            <p:cNvPr id="113" name="TextBox 112"/>
            <p:cNvSpPr txBox="1">
              <a:spLocks noChangeArrowheads="1"/>
            </p:cNvSpPr>
            <p:nvPr/>
          </p:nvSpPr>
          <p:spPr bwMode="auto">
            <a:xfrm>
              <a:off x="4145973" y="4178300"/>
              <a:ext cx="23310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h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4" name="Straight Connector 113"/>
            <p:cNvCxnSpPr/>
            <p:nvPr/>
          </p:nvCxnSpPr>
          <p:spPr bwMode="auto">
            <a:xfrm>
              <a:off x="4834890" y="4446270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 bwMode="auto">
            <a:xfrm flipH="1">
              <a:off x="4914900" y="4114800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6" name="Straight Connector 115"/>
            <p:cNvCxnSpPr/>
            <p:nvPr/>
          </p:nvCxnSpPr>
          <p:spPr bwMode="auto">
            <a:xfrm flipH="1">
              <a:off x="5033010" y="4122420"/>
              <a:ext cx="118872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9" name="TextBox 118"/>
            <p:cNvSpPr txBox="1">
              <a:spLocks noChangeArrowheads="1"/>
            </p:cNvSpPr>
            <p:nvPr/>
          </p:nvSpPr>
          <p:spPr bwMode="auto">
            <a:xfrm>
              <a:off x="4145973" y="4940300"/>
              <a:ext cx="25596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 bwMode="auto">
            <a:xfrm>
              <a:off x="4834890" y="5208270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Straight Connector 120"/>
            <p:cNvCxnSpPr/>
            <p:nvPr/>
          </p:nvCxnSpPr>
          <p:spPr bwMode="auto">
            <a:xfrm flipH="1">
              <a:off x="4914900" y="4876800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 flipH="1">
              <a:off x="5033010" y="4884420"/>
              <a:ext cx="146304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3" name="TextBox 122"/>
            <p:cNvSpPr txBox="1">
              <a:spLocks noChangeArrowheads="1"/>
            </p:cNvSpPr>
            <p:nvPr/>
          </p:nvSpPr>
          <p:spPr bwMode="auto">
            <a:xfrm>
              <a:off x="4145973" y="5758944"/>
              <a:ext cx="32454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 –        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24" name="Straight Connector 123"/>
            <p:cNvCxnSpPr/>
            <p:nvPr/>
          </p:nvCxnSpPr>
          <p:spPr bwMode="auto">
            <a:xfrm>
              <a:off x="4834890" y="6026914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5" name="Straight Connector 124"/>
            <p:cNvCxnSpPr/>
            <p:nvPr/>
          </p:nvCxnSpPr>
          <p:spPr bwMode="auto">
            <a:xfrm flipH="1">
              <a:off x="4914900" y="5695444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 bwMode="auto">
            <a:xfrm flipH="1">
              <a:off x="5033010" y="5703064"/>
              <a:ext cx="219456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flipH="1">
              <a:off x="5617896" y="6052573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486400" y="5584853"/>
              <a:ext cx="914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5638800" y="5931461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130" name="Straight Connector 129"/>
            <p:cNvCxnSpPr/>
            <p:nvPr/>
          </p:nvCxnSpPr>
          <p:spPr bwMode="auto">
            <a:xfrm flipH="1">
              <a:off x="6516112" y="6054596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384616" y="5586876"/>
              <a:ext cx="9144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537016" y="5933484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89"/>
          <p:cNvGrpSpPr/>
          <p:nvPr/>
        </p:nvGrpSpPr>
        <p:grpSpPr>
          <a:xfrm>
            <a:off x="3733800" y="1064777"/>
            <a:ext cx="3245427" cy="843382"/>
            <a:chOff x="3733800" y="1064777"/>
            <a:chExt cx="3245427" cy="843382"/>
          </a:xfrm>
        </p:grpSpPr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3733800" y="1238868"/>
              <a:ext cx="324542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 –        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 bwMode="auto">
            <a:xfrm>
              <a:off x="4422717" y="1506838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flipH="1">
              <a:off x="4502727" y="1175368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flipH="1">
              <a:off x="4620837" y="1182988"/>
              <a:ext cx="219456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H="1">
              <a:off x="5205723" y="1532497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5074227" y="1064777"/>
              <a:ext cx="914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5226627" y="1411385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 flipH="1">
              <a:off x="6103939" y="1534520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5972443" y="1066800"/>
              <a:ext cx="9144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>
              <a:spLocks noChangeArrowheads="1"/>
            </p:cNvSpPr>
            <p:nvPr/>
          </p:nvSpPr>
          <p:spPr bwMode="auto">
            <a:xfrm>
              <a:off x="6124843" y="141340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200" y="1981200"/>
            <a:ext cx="2681836" cy="914507"/>
            <a:chOff x="457200" y="2362200"/>
            <a:chExt cx="2681836" cy="914507"/>
          </a:xfrm>
        </p:grpSpPr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954860" y="2606984"/>
              <a:ext cx="201694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=           =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 flipH="1">
              <a:off x="546752" y="28643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457200" y="2364224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457200" y="27432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R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46" name="Straight Connector 45"/>
            <p:cNvCxnSpPr/>
            <p:nvPr/>
          </p:nvCxnSpPr>
          <p:spPr bwMode="auto">
            <a:xfrm flipH="1">
              <a:off x="1258312" y="2862288"/>
              <a:ext cx="82296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1366880" y="2362200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48" name="TextBox 47"/>
            <p:cNvSpPr txBox="1">
              <a:spLocks noChangeArrowheads="1"/>
            </p:cNvSpPr>
            <p:nvPr/>
          </p:nvSpPr>
          <p:spPr bwMode="auto">
            <a:xfrm>
              <a:off x="1214480" y="2741176"/>
              <a:ext cx="914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–c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v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flipH="1">
              <a:off x="2357480" y="2862288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2453236" y="2362200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2224636" y="2741176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733800" y="3165578"/>
            <a:ext cx="3581400" cy="873022"/>
            <a:chOff x="3733800" y="2346016"/>
            <a:chExt cx="3581400" cy="873022"/>
          </a:xfrm>
        </p:grpSpPr>
        <p:sp>
          <p:nvSpPr>
            <p:cNvPr id="53" name="TextBox 52"/>
            <p:cNvSpPr txBox="1">
              <a:spLocks noChangeArrowheads="1"/>
            </p:cNvSpPr>
            <p:nvPr/>
          </p:nvSpPr>
          <p:spPr bwMode="auto">
            <a:xfrm>
              <a:off x="3733800" y="2563477"/>
              <a:ext cx="3581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   2         (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4422717" y="2831447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H="1">
              <a:off x="4502727" y="2499977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 flipH="1">
              <a:off x="4620837" y="2507597"/>
              <a:ext cx="246888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 flipH="1">
              <a:off x="4884892" y="2846104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4" name="TextBox 63"/>
            <p:cNvSpPr txBox="1">
              <a:spLocks noChangeArrowheads="1"/>
            </p:cNvSpPr>
            <p:nvPr/>
          </p:nvSpPr>
          <p:spPr bwMode="auto">
            <a:xfrm>
              <a:off x="4980648" y="2346016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4752048" y="2724992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371600" y="4096485"/>
            <a:ext cx="1752600" cy="627915"/>
            <a:chOff x="1143000" y="4251016"/>
            <a:chExt cx="1752600" cy="627915"/>
          </a:xfrm>
        </p:grpSpPr>
        <p:sp>
          <p:nvSpPr>
            <p:cNvPr id="67" name="Text Box 27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1752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p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sp>
          <p:nvSpPr>
            <p:cNvPr id="68" name="Text Box 27"/>
            <p:cNvSpPr txBox="1">
              <a:spLocks noChangeArrowheads="1"/>
            </p:cNvSpPr>
            <p:nvPr/>
          </p:nvSpPr>
          <p:spPr bwMode="auto">
            <a:xfrm>
              <a:off x="1609708" y="4252203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69" name="Text Box 27"/>
            <p:cNvSpPr txBox="1">
              <a:spLocks noChangeArrowheads="1"/>
            </p:cNvSpPr>
            <p:nvPr/>
          </p:nvSpPr>
          <p:spPr bwMode="auto">
            <a:xfrm>
              <a:off x="2488368" y="4251016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</p:grp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3733800" y="5361080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1–</a:t>
            </a:r>
            <a:r>
              <a:rPr lang="en-GB" sz="2400">
                <a:solidFill>
                  <a:schemeClr val="bg1"/>
                </a:solidFill>
                <a:sym typeface="Symbol"/>
              </a:rPr>
              <a:t>(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en-GB" sz="2400">
                <a:solidFill>
                  <a:schemeClr val="bg1"/>
                </a:solidFill>
                <a:sym typeface="Symbol"/>
              </a:rPr>
              <a:t>   ]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4422717" y="562905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flipH="1">
            <a:off x="4502727" y="529758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 flipH="1">
            <a:off x="4620837" y="5305200"/>
            <a:ext cx="3017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/>
          <p:nvPr/>
        </p:nvCxnSpPr>
        <p:spPr bwMode="auto">
          <a:xfrm flipH="1">
            <a:off x="4884892" y="5643707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4980648" y="5143619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4752048" y="5522595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6593660" y="5178441"/>
            <a:ext cx="609600" cy="841359"/>
            <a:chOff x="6553200" y="4834992"/>
            <a:chExt cx="609600" cy="841359"/>
          </a:xfrm>
        </p:grpSpPr>
        <p:cxnSp>
          <p:nvCxnSpPr>
            <p:cNvPr id="79" name="Straight Connector 78"/>
            <p:cNvCxnSpPr/>
            <p:nvPr/>
          </p:nvCxnSpPr>
          <p:spPr bwMode="auto">
            <a:xfrm flipH="1">
              <a:off x="6629400" y="53027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6553200" y="4834992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83" name="Straight Connector 82"/>
          <p:cNvCxnSpPr/>
          <p:nvPr/>
        </p:nvCxnSpPr>
        <p:spPr bwMode="auto">
          <a:xfrm flipH="1">
            <a:off x="7244395" y="5447501"/>
            <a:ext cx="27432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7149988" y="521081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7149988" y="5338934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 bwMode="auto">
          <a:xfrm>
            <a:off x="4321147" y="1952878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4319124" y="3977640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3161289" y="2474140"/>
            <a:ext cx="884729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3161963" y="4495125"/>
            <a:ext cx="884729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242888" y="1036638"/>
            <a:ext cx="30337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Zapreminski protok gasa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sp>
        <p:nvSpPr>
          <p:cNvPr id="25610" name="Text Box 11"/>
          <p:cNvSpPr txBox="1">
            <a:spLocks noChangeArrowheads="1"/>
          </p:cNvSpPr>
          <p:nvPr/>
        </p:nvSpPr>
        <p:spPr bwMode="auto">
          <a:xfrm>
            <a:off x="247650" y="1909763"/>
            <a:ext cx="246856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Maseni</a:t>
            </a:r>
            <a:r>
              <a:rPr lang="sr-Cyrl-CS">
                <a:solidFill>
                  <a:srgbClr val="000066"/>
                </a:solidFill>
              </a:rPr>
              <a:t> protok gasa</a:t>
            </a:r>
            <a:r>
              <a:rPr lang="en-US">
                <a:solidFill>
                  <a:srgbClr val="000066"/>
                </a:solidFill>
              </a:rPr>
              <a:t>:</a:t>
            </a:r>
          </a:p>
        </p:txBody>
      </p:sp>
      <p:pic>
        <p:nvPicPr>
          <p:cNvPr id="25621" name="Picture 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143000"/>
            <a:ext cx="911225" cy="785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9" name="Group 28"/>
          <p:cNvGrpSpPr/>
          <p:nvPr/>
        </p:nvGrpSpPr>
        <p:grpSpPr>
          <a:xfrm>
            <a:off x="3476204" y="990600"/>
            <a:ext cx="1143000" cy="535531"/>
            <a:chOff x="3581400" y="990600"/>
            <a:chExt cx="1143000" cy="535531"/>
          </a:xfrm>
        </p:grpSpPr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3581400" y="990600"/>
              <a:ext cx="1143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V=A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3782352" y="1037264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67000" y="1867449"/>
            <a:ext cx="3048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m= 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 = A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=A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867952" y="1914113"/>
            <a:ext cx="45720" cy="4572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3663804" y="1921184"/>
            <a:ext cx="45720" cy="4572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flipH="1">
            <a:off x="5418292" y="213805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342092" y="1670332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GB" sz="2400" baseline="-250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342092" y="201694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>
            <a:off x="3886200" y="1447800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1" name="Group 30"/>
          <p:cNvGrpSpPr/>
          <p:nvPr/>
        </p:nvGrpSpPr>
        <p:grpSpPr>
          <a:xfrm>
            <a:off x="228600" y="2743200"/>
            <a:ext cx="1752600" cy="627915"/>
            <a:chOff x="1143000" y="4251016"/>
            <a:chExt cx="1752600" cy="627915"/>
          </a:xfrm>
        </p:grpSpPr>
        <p:sp>
          <p:nvSpPr>
            <p:cNvPr id="32" name="Text Box 27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17526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p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en-US" sz="2400" i="1">
                  <a:solidFill>
                    <a:schemeClr val="bg1"/>
                  </a:solidFill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sp>
          <p:nvSpPr>
            <p:cNvPr id="33" name="Text Box 27"/>
            <p:cNvSpPr txBox="1">
              <a:spLocks noChangeArrowheads="1"/>
            </p:cNvSpPr>
            <p:nvPr/>
          </p:nvSpPr>
          <p:spPr bwMode="auto">
            <a:xfrm>
              <a:off x="1609708" y="4252203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34" name="Text Box 27"/>
            <p:cNvSpPr txBox="1">
              <a:spLocks noChangeArrowheads="1"/>
            </p:cNvSpPr>
            <p:nvPr/>
          </p:nvSpPr>
          <p:spPr bwMode="auto">
            <a:xfrm>
              <a:off x="2488368" y="4251016"/>
              <a:ext cx="32766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sz="2400" i="1" baseline="30000">
                  <a:solidFill>
                    <a:schemeClr val="bg1"/>
                  </a:solidFill>
                  <a:sym typeface="Symbol"/>
                </a:rPr>
                <a:t></a:t>
              </a:r>
              <a:endParaRPr lang="en-US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626540" y="2666327"/>
            <a:ext cx="2326460" cy="848776"/>
            <a:chOff x="2626540" y="2666327"/>
            <a:chExt cx="2326460" cy="848776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3124200" y="2884136"/>
              <a:ext cx="1828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=   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)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2626540" y="2666327"/>
              <a:ext cx="2326460" cy="848776"/>
              <a:chOff x="2667000" y="2617775"/>
              <a:chExt cx="2326460" cy="848776"/>
            </a:xfrm>
          </p:grpSpPr>
          <p:cxnSp>
            <p:nvCxnSpPr>
              <p:cNvPr id="35" name="Straight Connector 34"/>
              <p:cNvCxnSpPr/>
              <p:nvPr/>
            </p:nvCxnSpPr>
            <p:spPr bwMode="auto">
              <a:xfrm flipH="1">
                <a:off x="2743200" y="3092912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6" name="TextBox 35"/>
              <p:cNvSpPr txBox="1">
                <a:spLocks noChangeArrowheads="1"/>
              </p:cNvSpPr>
              <p:nvPr/>
            </p:nvSpPr>
            <p:spPr bwMode="auto">
              <a:xfrm>
                <a:off x="2667000" y="2625192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TextBox 36"/>
              <p:cNvSpPr txBox="1">
                <a:spLocks noChangeArrowheads="1"/>
              </p:cNvSpPr>
              <p:nvPr/>
            </p:nvSpPr>
            <p:spPr bwMode="auto">
              <a:xfrm>
                <a:off x="2667000" y="297180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9" name="Straight Connector 38"/>
              <p:cNvCxnSpPr/>
              <p:nvPr/>
            </p:nvCxnSpPr>
            <p:spPr bwMode="auto">
              <a:xfrm flipH="1">
                <a:off x="3489016" y="3090888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0" name="TextBox 39"/>
              <p:cNvSpPr txBox="1">
                <a:spLocks noChangeArrowheads="1"/>
              </p:cNvSpPr>
              <p:nvPr/>
            </p:nvSpPr>
            <p:spPr bwMode="auto">
              <a:xfrm>
                <a:off x="3412816" y="2623168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41" name="TextBox 40"/>
              <p:cNvSpPr txBox="1">
                <a:spLocks noChangeArrowheads="1"/>
              </p:cNvSpPr>
              <p:nvPr/>
            </p:nvSpPr>
            <p:spPr bwMode="auto">
              <a:xfrm>
                <a:off x="3412816" y="2969776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v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 flipH="1">
                <a:off x="4103336" y="3085495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3" name="TextBox 42"/>
              <p:cNvSpPr txBox="1">
                <a:spLocks noChangeArrowheads="1"/>
              </p:cNvSpPr>
              <p:nvPr/>
            </p:nvSpPr>
            <p:spPr bwMode="auto">
              <a:xfrm>
                <a:off x="4027136" y="2617775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44" name="TextBox 43"/>
              <p:cNvSpPr txBox="1">
                <a:spLocks noChangeArrowheads="1"/>
              </p:cNvSpPr>
              <p:nvPr/>
            </p:nvSpPr>
            <p:spPr bwMode="auto">
              <a:xfrm>
                <a:off x="4027136" y="2964383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sr-Latn-RS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6" name="Straight Connector 45"/>
              <p:cNvCxnSpPr/>
              <p:nvPr/>
            </p:nvCxnSpPr>
            <p:spPr bwMode="auto">
              <a:xfrm flipH="1">
                <a:off x="4679219" y="2918835"/>
                <a:ext cx="182880" cy="1081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TextBox 46"/>
              <p:cNvSpPr txBox="1">
                <a:spLocks noChangeArrowheads="1"/>
              </p:cNvSpPr>
              <p:nvPr/>
            </p:nvSpPr>
            <p:spPr bwMode="auto">
              <a:xfrm>
                <a:off x="4536260" y="2682144"/>
                <a:ext cx="457200" cy="2936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TextBox 47"/>
              <p:cNvSpPr txBox="1">
                <a:spLocks noChangeArrowheads="1"/>
              </p:cNvSpPr>
              <p:nvPr/>
            </p:nvSpPr>
            <p:spPr bwMode="auto">
              <a:xfrm>
                <a:off x="4536260" y="2810268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49" name="Straight Arrow Connector 48"/>
          <p:cNvCxnSpPr/>
          <p:nvPr/>
        </p:nvCxnSpPr>
        <p:spPr bwMode="auto">
          <a:xfrm>
            <a:off x="1886793" y="3131618"/>
            <a:ext cx="73152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5023805" y="3132291"/>
            <a:ext cx="73152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99" name="Group 98"/>
          <p:cNvGrpSpPr/>
          <p:nvPr/>
        </p:nvGrpSpPr>
        <p:grpSpPr>
          <a:xfrm>
            <a:off x="5959784" y="2667000"/>
            <a:ext cx="2422216" cy="846752"/>
            <a:chOff x="5959784" y="2667000"/>
            <a:chExt cx="2422216" cy="846752"/>
          </a:xfrm>
        </p:grpSpPr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5959784" y="2868625"/>
              <a:ext cx="2422216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m=  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)  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1" name="Straight Connector 70"/>
            <p:cNvCxnSpPr/>
            <p:nvPr/>
          </p:nvCxnSpPr>
          <p:spPr bwMode="auto">
            <a:xfrm flipH="1">
              <a:off x="6496556" y="3140113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6420356" y="2672393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endParaRPr lang="sr-Latn-RS" sz="24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20356" y="3019001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4" name="Straight Connector 73"/>
            <p:cNvCxnSpPr/>
            <p:nvPr/>
          </p:nvCxnSpPr>
          <p:spPr bwMode="auto">
            <a:xfrm flipH="1">
              <a:off x="7110876" y="313472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7034676" y="26670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034676" y="301360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7" name="Straight Connector 76"/>
            <p:cNvCxnSpPr/>
            <p:nvPr/>
          </p:nvCxnSpPr>
          <p:spPr bwMode="auto">
            <a:xfrm flipH="1">
              <a:off x="7646299" y="2968060"/>
              <a:ext cx="18288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7503340" y="2731369"/>
              <a:ext cx="4572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79" name="TextBox 78"/>
            <p:cNvSpPr txBox="1">
              <a:spLocks noChangeArrowheads="1"/>
            </p:cNvSpPr>
            <p:nvPr/>
          </p:nvSpPr>
          <p:spPr bwMode="auto">
            <a:xfrm>
              <a:off x="7503340" y="2859493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81" name="Oval 80"/>
            <p:cNvSpPr/>
            <p:nvPr/>
          </p:nvSpPr>
          <p:spPr bwMode="auto">
            <a:xfrm>
              <a:off x="6172200" y="2958448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82" name="Straight Arrow Connector 81"/>
          <p:cNvCxnSpPr/>
          <p:nvPr/>
        </p:nvCxnSpPr>
        <p:spPr bwMode="auto">
          <a:xfrm>
            <a:off x="5410200" y="2470768"/>
            <a:ext cx="3372" cy="499009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838200" y="4141880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1–</a:t>
            </a:r>
            <a:r>
              <a:rPr lang="en-GB" sz="2400">
                <a:solidFill>
                  <a:schemeClr val="bg1"/>
                </a:solidFill>
                <a:sym typeface="Symbol"/>
              </a:rPr>
              <a:t>(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en-GB" sz="2400">
                <a:solidFill>
                  <a:schemeClr val="bg1"/>
                </a:solidFill>
                <a:sym typeface="Symbol"/>
              </a:rPr>
              <a:t>   ]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86" name="Straight Connector 85"/>
          <p:cNvCxnSpPr/>
          <p:nvPr/>
        </p:nvCxnSpPr>
        <p:spPr bwMode="auto">
          <a:xfrm>
            <a:off x="1527117" y="440985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 flipH="1">
            <a:off x="1607127" y="407838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/>
          <p:nvPr/>
        </p:nvCxnSpPr>
        <p:spPr bwMode="auto">
          <a:xfrm flipH="1">
            <a:off x="1725237" y="4086000"/>
            <a:ext cx="3017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H="1">
            <a:off x="1989292" y="4424507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2085048" y="3924419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>
            <a:spLocks noChangeArrowheads="1"/>
          </p:cNvSpPr>
          <p:nvPr/>
        </p:nvSpPr>
        <p:spPr bwMode="auto">
          <a:xfrm>
            <a:off x="1856448" y="4303395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92" name="Group 91"/>
          <p:cNvGrpSpPr/>
          <p:nvPr/>
        </p:nvGrpSpPr>
        <p:grpSpPr>
          <a:xfrm>
            <a:off x="3698060" y="3959241"/>
            <a:ext cx="609600" cy="841359"/>
            <a:chOff x="6553200" y="4834992"/>
            <a:chExt cx="609600" cy="841359"/>
          </a:xfrm>
        </p:grpSpPr>
        <p:cxnSp>
          <p:nvCxnSpPr>
            <p:cNvPr id="93" name="Straight Connector 92"/>
            <p:cNvCxnSpPr/>
            <p:nvPr/>
          </p:nvCxnSpPr>
          <p:spPr bwMode="auto">
            <a:xfrm flipH="1">
              <a:off x="6629400" y="53027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4" name="TextBox 93"/>
            <p:cNvSpPr txBox="1">
              <a:spLocks noChangeArrowheads="1"/>
            </p:cNvSpPr>
            <p:nvPr/>
          </p:nvSpPr>
          <p:spPr bwMode="auto">
            <a:xfrm>
              <a:off x="6553200" y="4834992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95" name="TextBox 94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96" name="Straight Connector 95"/>
          <p:cNvCxnSpPr/>
          <p:nvPr/>
        </p:nvCxnSpPr>
        <p:spPr bwMode="auto">
          <a:xfrm flipH="1">
            <a:off x="4348795" y="4228301"/>
            <a:ext cx="27432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4254388" y="399161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4254388" y="4119734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grpSp>
        <p:nvGrpSpPr>
          <p:cNvPr id="129" name="Group 128"/>
          <p:cNvGrpSpPr/>
          <p:nvPr/>
        </p:nvGrpSpPr>
        <p:grpSpPr>
          <a:xfrm>
            <a:off x="4625272" y="5290381"/>
            <a:ext cx="4006232" cy="881819"/>
            <a:chOff x="4374420" y="4343400"/>
            <a:chExt cx="4006232" cy="881819"/>
          </a:xfrm>
        </p:grpSpPr>
        <p:sp>
          <p:nvSpPr>
            <p:cNvPr id="108" name="TextBox 107"/>
            <p:cNvSpPr txBox="1">
              <a:spLocks noChangeArrowheads="1"/>
            </p:cNvSpPr>
            <p:nvPr/>
          </p:nvSpPr>
          <p:spPr bwMode="auto">
            <a:xfrm>
              <a:off x="4374420" y="4560861"/>
              <a:ext cx="400623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  2             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[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   ]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09" name="Straight Connector 108"/>
            <p:cNvCxnSpPr/>
            <p:nvPr/>
          </p:nvCxnSpPr>
          <p:spPr bwMode="auto">
            <a:xfrm>
              <a:off x="5184717" y="4828831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flipH="1">
              <a:off x="5264727" y="4497361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H="1">
              <a:off x="5382837" y="4504981"/>
              <a:ext cx="292608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H="1">
              <a:off x="5646892" y="4843488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3" name="TextBox 112"/>
            <p:cNvSpPr txBox="1">
              <a:spLocks noChangeArrowheads="1"/>
            </p:cNvSpPr>
            <p:nvPr/>
          </p:nvSpPr>
          <p:spPr bwMode="auto">
            <a:xfrm>
              <a:off x="5742648" y="4343400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14" name="TextBox 113"/>
            <p:cNvSpPr txBox="1">
              <a:spLocks noChangeArrowheads="1"/>
            </p:cNvSpPr>
            <p:nvPr/>
          </p:nvSpPr>
          <p:spPr bwMode="auto">
            <a:xfrm>
              <a:off x="5514048" y="4722376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 flipH="1">
              <a:off x="7852647" y="46472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7" name="TextBox 116"/>
            <p:cNvSpPr txBox="1">
              <a:spLocks noChangeArrowheads="1"/>
            </p:cNvSpPr>
            <p:nvPr/>
          </p:nvSpPr>
          <p:spPr bwMode="auto">
            <a:xfrm>
              <a:off x="7758240" y="44105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18" name="TextBox 117"/>
            <p:cNvSpPr txBox="1">
              <a:spLocks noChangeArrowheads="1"/>
            </p:cNvSpPr>
            <p:nvPr/>
          </p:nvSpPr>
          <p:spPr bwMode="auto">
            <a:xfrm>
              <a:off x="7758240" y="45387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22" name="Oval 121"/>
            <p:cNvSpPr/>
            <p:nvPr/>
          </p:nvSpPr>
          <p:spPr bwMode="auto">
            <a:xfrm>
              <a:off x="4596276" y="4678680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123" name="Straight Connector 122"/>
            <p:cNvCxnSpPr/>
            <p:nvPr/>
          </p:nvCxnSpPr>
          <p:spPr bwMode="auto">
            <a:xfrm flipH="1">
              <a:off x="6320554" y="4851580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4" name="TextBox 123"/>
            <p:cNvSpPr txBox="1">
              <a:spLocks noChangeArrowheads="1"/>
            </p:cNvSpPr>
            <p:nvPr/>
          </p:nvSpPr>
          <p:spPr bwMode="auto">
            <a:xfrm>
              <a:off x="6211986" y="438386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6211986" y="473046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 bwMode="auto">
            <a:xfrm flipH="1">
              <a:off x="7028607" y="46481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7" name="TextBox 126"/>
            <p:cNvSpPr txBox="1">
              <a:spLocks noChangeArrowheads="1"/>
            </p:cNvSpPr>
            <p:nvPr/>
          </p:nvSpPr>
          <p:spPr bwMode="auto">
            <a:xfrm>
              <a:off x="6934200" y="44115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6934200" y="45396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130" name="Straight Arrow Connector 129"/>
          <p:cNvCxnSpPr/>
          <p:nvPr/>
        </p:nvCxnSpPr>
        <p:spPr bwMode="auto">
          <a:xfrm>
            <a:off x="6408892" y="3474179"/>
            <a:ext cx="3372" cy="17373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31" name="Straight Arrow Connector 130"/>
          <p:cNvCxnSpPr/>
          <p:nvPr/>
        </p:nvCxnSpPr>
        <p:spPr bwMode="auto">
          <a:xfrm>
            <a:off x="5074380" y="4418250"/>
            <a:ext cx="100584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41" name="Group 140"/>
          <p:cNvGrpSpPr/>
          <p:nvPr/>
        </p:nvGrpSpPr>
        <p:grpSpPr>
          <a:xfrm>
            <a:off x="7162800" y="4419600"/>
            <a:ext cx="1524000" cy="841359"/>
            <a:chOff x="685800" y="5053476"/>
            <a:chExt cx="1524000" cy="841359"/>
          </a:xfrm>
        </p:grpSpPr>
        <p:grpSp>
          <p:nvGrpSpPr>
            <p:cNvPr id="132" name="Group 131"/>
            <p:cNvGrpSpPr/>
            <p:nvPr/>
          </p:nvGrpSpPr>
          <p:grpSpPr>
            <a:xfrm>
              <a:off x="1170648" y="5053476"/>
              <a:ext cx="609600" cy="841359"/>
              <a:chOff x="6553200" y="4834992"/>
              <a:chExt cx="609600" cy="841359"/>
            </a:xfrm>
          </p:grpSpPr>
          <p:cxnSp>
            <p:nvCxnSpPr>
              <p:cNvPr id="133" name="Straight Connector 132"/>
              <p:cNvCxnSpPr/>
              <p:nvPr/>
            </p:nvCxnSpPr>
            <p:spPr bwMode="auto">
              <a:xfrm flipH="1">
                <a:off x="6629400" y="5302712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34" name="TextBox 133"/>
              <p:cNvSpPr txBox="1">
                <a:spLocks noChangeArrowheads="1"/>
              </p:cNvSpPr>
              <p:nvPr/>
            </p:nvSpPr>
            <p:spPr bwMode="auto">
              <a:xfrm>
                <a:off x="6553200" y="4834992"/>
                <a:ext cx="609600" cy="5355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2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35" name="TextBox 134"/>
              <p:cNvSpPr txBox="1">
                <a:spLocks noChangeArrowheads="1"/>
              </p:cNvSpPr>
              <p:nvPr/>
            </p:nvSpPr>
            <p:spPr bwMode="auto">
              <a:xfrm>
                <a:off x="6553200" y="518160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40" name="TextBox 139"/>
            <p:cNvSpPr txBox="1">
              <a:spLocks noChangeArrowheads="1"/>
            </p:cNvSpPr>
            <p:nvPr/>
          </p:nvSpPr>
          <p:spPr bwMode="auto">
            <a:xfrm>
              <a:off x="685800" y="5257800"/>
              <a:ext cx="1524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=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 bwMode="auto">
          <a:xfrm>
            <a:off x="938846" y="2859860"/>
            <a:ext cx="3648394" cy="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" name="Straight Connector 3"/>
          <p:cNvCxnSpPr/>
          <p:nvPr/>
        </p:nvCxnSpPr>
        <p:spPr bwMode="auto">
          <a:xfrm flipV="1">
            <a:off x="933559" y="942048"/>
            <a:ext cx="3048" cy="1920240"/>
          </a:xfrm>
          <a:prstGeom prst="line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50540" y="1191768"/>
            <a:ext cx="43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000066"/>
                </a:solidFill>
              </a:rPr>
              <a:t>w</a:t>
            </a:r>
            <a:r>
              <a:rPr lang="en-GB" sz="1800" baseline="-25000">
                <a:solidFill>
                  <a:srgbClr val="000066"/>
                </a:solidFill>
              </a:rPr>
              <a:t>2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554304" y="919120"/>
            <a:ext cx="457200" cy="424732"/>
            <a:chOff x="2667000" y="1867449"/>
            <a:chExt cx="457200" cy="424732"/>
          </a:xfrm>
        </p:grpSpPr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2667000" y="1867449"/>
              <a:ext cx="457200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 i="1">
                  <a:solidFill>
                    <a:schemeClr val="bg1"/>
                  </a:solidFill>
                  <a:sym typeface="Symbol"/>
                </a:rPr>
                <a:t>m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851768" y="1914113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Arc 16"/>
          <p:cNvSpPr/>
          <p:nvPr/>
        </p:nvSpPr>
        <p:spPr bwMode="auto">
          <a:xfrm>
            <a:off x="933956" y="1720232"/>
            <a:ext cx="2743200" cy="2286000"/>
          </a:xfrm>
          <a:prstGeom prst="arc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Arc 18"/>
          <p:cNvSpPr/>
          <p:nvPr/>
        </p:nvSpPr>
        <p:spPr bwMode="auto">
          <a:xfrm flipH="1">
            <a:off x="937260" y="1719580"/>
            <a:ext cx="2743200" cy="2286000"/>
          </a:xfrm>
          <a:prstGeom prst="arc">
            <a:avLst/>
          </a:prstGeom>
          <a:noFill/>
          <a:ln w="28575" cap="flat" cmpd="sng" algn="ctr">
            <a:solidFill>
              <a:srgbClr val="000066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>
            <a:off x="937260" y="1943100"/>
            <a:ext cx="2743200" cy="1828800"/>
          </a:xfrm>
          <a:prstGeom prst="arc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Arc 20"/>
          <p:cNvSpPr/>
          <p:nvPr/>
        </p:nvSpPr>
        <p:spPr bwMode="auto">
          <a:xfrm flipH="1" flipV="1">
            <a:off x="944880" y="114300"/>
            <a:ext cx="2743200" cy="1828800"/>
          </a:xfrm>
          <a:prstGeom prst="arc">
            <a:avLst/>
          </a:prstGeom>
          <a:noFill/>
          <a:ln w="285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 flipH="1">
            <a:off x="2301240" y="1719580"/>
            <a:ext cx="0" cy="155448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29640" y="3225800"/>
            <a:ext cx="13716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34720" y="2885440"/>
            <a:ext cx="0" cy="393192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83000" y="2885440"/>
            <a:ext cx="0" cy="393192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2306320" y="3225800"/>
            <a:ext cx="13716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738281" y="289560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&lt;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20800" y="2895600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&gt;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77127" y="3212842"/>
            <a:ext cx="639919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1800" i="1">
                <a:solidFill>
                  <a:srgbClr val="000066"/>
                </a:solidFill>
              </a:rPr>
              <a:t>M</a:t>
            </a:r>
            <a:r>
              <a:rPr lang="en-GB" sz="1800" i="1">
                <a:solidFill>
                  <a:srgbClr val="000066"/>
                </a:solidFill>
              </a:rPr>
              <a:t>=</a:t>
            </a:r>
            <a:r>
              <a:rPr lang="en-GB" sz="1800">
                <a:solidFill>
                  <a:srgbClr val="000066"/>
                </a:solidFill>
              </a:rPr>
              <a:t>1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2814320"/>
            <a:ext cx="457200" cy="39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  <a:sym typeface="Symbol"/>
              </a:rPr>
              <a:t>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092960" y="2765508"/>
            <a:ext cx="4572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i="1">
                <a:solidFill>
                  <a:srgbClr val="000066"/>
                </a:solidFill>
                <a:sym typeface="Symbol"/>
              </a:rPr>
              <a:t></a:t>
            </a:r>
            <a:r>
              <a:rPr lang="en-US" sz="1800" i="1" baseline="-25000">
                <a:solidFill>
                  <a:srgbClr val="000066"/>
                </a:solidFill>
                <a:sym typeface="Symbol"/>
              </a:rPr>
              <a:t>kr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73608" y="2801112"/>
            <a:ext cx="457200" cy="39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0066"/>
                </a:solidFill>
                <a:sym typeface="Symbol"/>
              </a:rPr>
              <a:t>0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096336" y="1547008"/>
            <a:ext cx="457200" cy="424732"/>
            <a:chOff x="2667000" y="1867449"/>
            <a:chExt cx="457200" cy="424732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2667000" y="1867449"/>
              <a:ext cx="457200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 i="1">
                  <a:solidFill>
                    <a:schemeClr val="bg1"/>
                  </a:solidFill>
                  <a:sym typeface="Symbol"/>
                </a:rPr>
                <a:t>m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2851768" y="1914113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2459263" y="1992868"/>
            <a:ext cx="43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C00000"/>
                </a:solidFill>
              </a:rPr>
              <a:t>w</a:t>
            </a:r>
            <a:r>
              <a:rPr lang="en-GB" sz="1800" baseline="-25000">
                <a:solidFill>
                  <a:srgbClr val="C00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 bwMode="auto">
          <a:xfrm>
            <a:off x="929132" y="1722628"/>
            <a:ext cx="1371600" cy="0"/>
          </a:xfrm>
          <a:prstGeom prst="line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927100" y="1943100"/>
            <a:ext cx="1371600" cy="0"/>
          </a:xfrm>
          <a:prstGeom prst="lin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3" name="Group 42"/>
          <p:cNvGrpSpPr/>
          <p:nvPr/>
        </p:nvGrpSpPr>
        <p:grpSpPr>
          <a:xfrm>
            <a:off x="1447800" y="1341120"/>
            <a:ext cx="533400" cy="424732"/>
            <a:chOff x="2667000" y="1867449"/>
            <a:chExt cx="533400" cy="424732"/>
          </a:xfrm>
        </p:grpSpPr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2667000" y="1867449"/>
              <a:ext cx="533400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1800" i="1">
                  <a:solidFill>
                    <a:schemeClr val="bg1"/>
                  </a:solidFill>
                  <a:sym typeface="Symbol"/>
                </a:rPr>
                <a:t>m</a:t>
              </a:r>
              <a:r>
                <a:rPr lang="en-US" sz="1800" i="1" baseline="-25000">
                  <a:solidFill>
                    <a:schemeClr val="bg1"/>
                  </a:solidFill>
                  <a:sym typeface="Symbol"/>
                </a:rPr>
                <a:t>kr</a:t>
              </a:r>
              <a:endParaRPr lang="sr-Latn-RS" sz="1800" baseline="-25000">
                <a:solidFill>
                  <a:schemeClr val="bg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2851768" y="1914113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578560" y="18669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GB" sz="1800" i="1">
                <a:solidFill>
                  <a:srgbClr val="C00000"/>
                </a:solidFill>
              </a:rPr>
              <a:t>w</a:t>
            </a:r>
            <a:r>
              <a:rPr lang="en-GB" sz="1800" i="1" baseline="-25000">
                <a:solidFill>
                  <a:srgbClr val="C00000"/>
                </a:solidFill>
              </a:rPr>
              <a:t>kr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58289" y="1361182"/>
            <a:ext cx="338554" cy="394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>
                <a:solidFill>
                  <a:srgbClr val="000066"/>
                </a:solidFill>
              </a:rPr>
              <a:t>K</a:t>
            </a:r>
            <a:endParaRPr lang="en-US" sz="1800" baseline="-25000">
              <a:solidFill>
                <a:srgbClr val="000066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604260" y="2804160"/>
            <a:ext cx="6096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000066"/>
                </a:solidFill>
                <a:sym typeface="Symbol"/>
              </a:rPr>
              <a:t>1,0</a:t>
            </a:r>
            <a:endParaRPr lang="sr-Latn-RS" sz="1800" baseline="-25000">
              <a:solidFill>
                <a:srgbClr val="000066"/>
              </a:solidFill>
            </a:endParaRPr>
          </a:p>
        </p:txBody>
      </p:sp>
      <p:sp>
        <p:nvSpPr>
          <p:cNvPr id="50" name="Text Box 11"/>
          <p:cNvSpPr txBox="1">
            <a:spLocks noChangeArrowheads="1"/>
          </p:cNvSpPr>
          <p:nvPr/>
        </p:nvSpPr>
        <p:spPr bwMode="auto">
          <a:xfrm>
            <a:off x="4267200" y="1455738"/>
            <a:ext cx="40386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1800" i="1">
                <a:solidFill>
                  <a:srgbClr val="000066"/>
                </a:solidFill>
              </a:rPr>
              <a:t>Zavisnost brzine isticanja i masenog protoka </a:t>
            </a:r>
            <a:r>
              <a:rPr lang="en-US" sz="1800" i="1">
                <a:solidFill>
                  <a:srgbClr val="000066"/>
                </a:solidFill>
              </a:rPr>
              <a:t>od </a:t>
            </a:r>
            <a:r>
              <a:rPr lang="sr-Cyrl-CS" sz="1800" i="1">
                <a:solidFill>
                  <a:srgbClr val="000066"/>
                </a:solidFill>
              </a:rPr>
              <a:t>odnosa pritis</a:t>
            </a:r>
            <a:r>
              <a:rPr lang="en-US" sz="1800" i="1">
                <a:solidFill>
                  <a:srgbClr val="000066"/>
                </a:solidFill>
              </a:rPr>
              <a:t>a</a:t>
            </a:r>
            <a:r>
              <a:rPr lang="sr-Cyrl-CS" sz="1800" i="1">
                <a:solidFill>
                  <a:srgbClr val="000066"/>
                </a:solidFill>
              </a:rPr>
              <a:t>ka</a:t>
            </a:r>
            <a:endParaRPr lang="en-US" sz="1800" i="1">
              <a:solidFill>
                <a:srgbClr val="000066"/>
              </a:solidFill>
            </a:endParaRP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230188" y="3831610"/>
            <a:ext cx="8667750" cy="24929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rgbClr val="000066"/>
                </a:solidFill>
              </a:rPr>
              <a:t>Sen</a:t>
            </a:r>
            <a:r>
              <a:rPr lang="sr-Cyrl-CS" b="1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r-Latn-CS" b="1">
                <a:solidFill>
                  <a:srgbClr val="000066"/>
                </a:solidFill>
              </a:rPr>
              <a:t>Venanova </a:t>
            </a:r>
            <a:r>
              <a:rPr lang="sr-Cyrl-CS" b="1">
                <a:solidFill>
                  <a:srgbClr val="000066"/>
                </a:solidFill>
              </a:rPr>
              <a:t>hipotez</a:t>
            </a:r>
            <a:r>
              <a:rPr lang="en-US" b="1">
                <a:solidFill>
                  <a:srgbClr val="000066"/>
                </a:solidFill>
              </a:rPr>
              <a:t>a</a:t>
            </a:r>
            <a:r>
              <a:rPr lang="sr-Latn-CS" b="1">
                <a:solidFill>
                  <a:srgbClr val="000066"/>
                </a:solidFill>
              </a:rPr>
              <a:t>:</a:t>
            </a:r>
          </a:p>
          <a:p>
            <a:pPr>
              <a:lnSpc>
                <a:spcPct val="100000"/>
              </a:lnSpc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u intervalu </a:t>
            </a:r>
            <a:r>
              <a:rPr lang="sl-SI">
                <a:solidFill>
                  <a:srgbClr val="000066"/>
                </a:solidFill>
              </a:rPr>
              <a:t>0 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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l-SI" i="1">
                <a:solidFill>
                  <a:srgbClr val="000066"/>
                </a:solidFill>
                <a:sym typeface="Symbol" pitchFamily="18" charset="2"/>
              </a:rPr>
              <a:t>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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l-SI" i="1">
                <a:solidFill>
                  <a:srgbClr val="000066"/>
                </a:solidFill>
                <a:sym typeface="Symbol" pitchFamily="18" charset="2"/>
              </a:rPr>
              <a:t></a:t>
            </a:r>
            <a:r>
              <a:rPr lang="sl-SI" i="1" baseline="-25000">
                <a:solidFill>
                  <a:srgbClr val="000066"/>
                </a:solidFill>
              </a:rPr>
              <a:t>kr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brzina isticanja i maseni protok ostaju konstantni, t</a:t>
            </a:r>
            <a:r>
              <a:rPr lang="en-US">
                <a:solidFill>
                  <a:srgbClr val="000066"/>
                </a:solidFill>
              </a:rPr>
              <a:t>j. </a:t>
            </a:r>
            <a:r>
              <a:rPr lang="sr-Cyrl-CS">
                <a:solidFill>
                  <a:srgbClr val="000066"/>
                </a:solidFill>
              </a:rPr>
              <a:t>smanjenje izlaznog pritiska uopšte ne utiče na brzinu isticanja i maseni protok</a:t>
            </a:r>
            <a:r>
              <a:rPr lang="en-US">
                <a:solidFill>
                  <a:srgbClr val="000066"/>
                </a:solidFill>
              </a:rPr>
              <a:t>;</a:t>
            </a:r>
            <a:endParaRPr lang="sr-Latn-C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en-U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ri strujanju gasa kroz mlaznik, ma koliko pritisak okoline bio mali, ne može da se dobije pritisak gasa niži od kritičnog pritiska isticanja </a:t>
            </a:r>
            <a:r>
              <a:rPr lang="en-GB">
                <a:solidFill>
                  <a:srgbClr val="000066"/>
                </a:solidFill>
              </a:rPr>
              <a:t>(</a:t>
            </a:r>
            <a:r>
              <a:rPr lang="sl-SI" i="1">
                <a:solidFill>
                  <a:srgbClr val="000066"/>
                </a:solidFill>
              </a:rPr>
              <a:t>p</a:t>
            </a:r>
            <a:r>
              <a:rPr lang="sl-SI" i="1" baseline="-25000">
                <a:solidFill>
                  <a:srgbClr val="000066"/>
                </a:solidFill>
              </a:rPr>
              <a:t>kr</a:t>
            </a:r>
            <a:r>
              <a:rPr lang="en-GB">
                <a:solidFill>
                  <a:srgbClr val="000066"/>
                </a:solidFill>
              </a:rPr>
              <a:t>),</a:t>
            </a:r>
            <a:r>
              <a:rPr lang="sr-Cyrl-CS">
                <a:solidFill>
                  <a:srgbClr val="000066"/>
                </a:solidFill>
              </a:rPr>
              <a:t> koji odgovara maksimalnom protoku</a:t>
            </a:r>
            <a:r>
              <a:rPr lang="en-US">
                <a:solidFill>
                  <a:srgbClr val="000066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230188" y="1049338"/>
            <a:ext cx="906462" cy="53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 i="1">
                <a:solidFill>
                  <a:srgbClr val="FF3300"/>
                </a:solidFill>
                <a:latin typeface="Symbol" pitchFamily="18" charset="2"/>
              </a:rPr>
              <a:t>b</a:t>
            </a:r>
            <a:r>
              <a:rPr lang="sr-Latn-CS" sz="2400" b="1" i="1" baseline="-25000">
                <a:solidFill>
                  <a:srgbClr val="FF3300"/>
                </a:solidFill>
              </a:rPr>
              <a:t>kr</a:t>
            </a:r>
            <a:r>
              <a:rPr lang="sr-Latn-CS" sz="2400" b="1">
                <a:solidFill>
                  <a:srgbClr val="FF3300"/>
                </a:solidFill>
              </a:rPr>
              <a:t>=?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30188" y="1974850"/>
            <a:ext cx="502443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Potrebno je odrediti </a:t>
            </a:r>
            <a:r>
              <a:rPr lang="sr-Cyrl-CS">
                <a:solidFill>
                  <a:srgbClr val="000066"/>
                </a:solidFill>
              </a:rPr>
              <a:t>ekstremum funkcije</a:t>
            </a:r>
            <a:r>
              <a:rPr lang="sr-Latn-CS">
                <a:solidFill>
                  <a:srgbClr val="000066"/>
                </a:solidFill>
              </a:rPr>
              <a:t> zavisnosti masenog protoka od odnosa pritisaka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pri </a:t>
            </a:r>
            <a:r>
              <a:rPr lang="sr-Latn-CS" i="1">
                <a:solidFill>
                  <a:srgbClr val="000066"/>
                </a:solidFill>
              </a:rPr>
              <a:t>p</a:t>
            </a:r>
            <a:r>
              <a:rPr lang="sr-Latn-CS" baseline="-25000">
                <a:solidFill>
                  <a:srgbClr val="000066"/>
                </a:solidFill>
              </a:rPr>
              <a:t>1</a:t>
            </a:r>
            <a:r>
              <a:rPr lang="sr-Latn-CS">
                <a:solidFill>
                  <a:srgbClr val="000066"/>
                </a:solidFill>
              </a:rPr>
              <a:t>=const.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838200" y="4724400"/>
            <a:ext cx="485581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Ekstremum </a:t>
            </a:r>
            <a:r>
              <a:rPr lang="en-US">
                <a:solidFill>
                  <a:srgbClr val="000066"/>
                </a:solidFill>
              </a:rPr>
              <a:t>prethodne </a:t>
            </a:r>
            <a:r>
              <a:rPr lang="sr-Latn-CS">
                <a:solidFill>
                  <a:srgbClr val="000066"/>
                </a:solidFill>
              </a:rPr>
              <a:t>fun</a:t>
            </a:r>
            <a:r>
              <a:rPr lang="en-US">
                <a:solidFill>
                  <a:srgbClr val="000066"/>
                </a:solidFill>
              </a:rPr>
              <a:t>c</a:t>
            </a:r>
            <a:r>
              <a:rPr lang="sr-Latn-CS">
                <a:solidFill>
                  <a:srgbClr val="000066"/>
                </a:solidFill>
              </a:rPr>
              <a:t>kije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zavisi</a:t>
            </a:r>
            <a:r>
              <a:rPr lang="en-U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od:</a:t>
            </a:r>
            <a:endParaRPr lang="en-US">
              <a:solidFill>
                <a:srgbClr val="000066"/>
              </a:solidFill>
            </a:endParaRPr>
          </a:p>
        </p:txBody>
      </p:sp>
      <p:pic>
        <p:nvPicPr>
          <p:cNvPr id="10" name="Picture 9" descr="Untitled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1295401"/>
            <a:ext cx="3981450" cy="257408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81000" y="3352800"/>
            <a:ext cx="4006232" cy="881819"/>
            <a:chOff x="4374420" y="4343400"/>
            <a:chExt cx="4006232" cy="881819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4374420" y="4560861"/>
              <a:ext cx="400623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  2             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[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>
                  <a:solidFill>
                    <a:schemeClr val="bg1"/>
                  </a:solidFill>
                  <a:sym typeface="Symbol"/>
                </a:rPr>
                <a:t>   ]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5184717" y="4828831"/>
              <a:ext cx="76200" cy="2286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5264727" y="4497361"/>
              <a:ext cx="118110" cy="56769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H="1">
              <a:off x="5382837" y="4504981"/>
              <a:ext cx="2926080" cy="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flipH="1">
              <a:off x="5646892" y="4843488"/>
              <a:ext cx="6400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5742648" y="4343400"/>
              <a:ext cx="457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5514048" y="4722376"/>
              <a:ext cx="914400" cy="494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–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flipH="1">
              <a:off x="7852647" y="46472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7758240" y="44105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7758240" y="45387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4596276" y="4678680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 flipH="1">
              <a:off x="6320554" y="4851580"/>
              <a:ext cx="36576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6211986" y="438386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6211986" y="473046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 bwMode="auto">
            <a:xfrm flipH="1">
              <a:off x="7028607" y="46481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6934200" y="44115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6934200" y="45396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914400" y="5248791"/>
            <a:ext cx="2012760" cy="685801"/>
            <a:chOff x="914400" y="5248791"/>
            <a:chExt cx="2012760" cy="685801"/>
          </a:xfrm>
        </p:grpSpPr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914400" y="5399061"/>
              <a:ext cx="1828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Y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H="1">
              <a:off x="2564367" y="54854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2469960" y="52487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2469960" y="53769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 flipH="1">
              <a:off x="1763187" y="54863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668780" y="52497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1668780" y="53778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4419600" y="3657600"/>
            <a:ext cx="244009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vazduh – </a:t>
            </a:r>
            <a:r>
              <a:rPr lang="sr-Cyrl-CS" i="1">
                <a:solidFill>
                  <a:srgbClr val="000066"/>
                </a:solidFill>
                <a:sym typeface="Symbol" pitchFamily="18" charset="2"/>
              </a:rPr>
              <a:t></a:t>
            </a:r>
            <a:r>
              <a:rPr lang="sl-SI" i="1" baseline="-25000">
                <a:solidFill>
                  <a:srgbClr val="000066"/>
                </a:solidFill>
              </a:rPr>
              <a:t>kr</a:t>
            </a:r>
            <a:r>
              <a:rPr lang="sr-Latn-CS">
                <a:solidFill>
                  <a:srgbClr val="000066"/>
                </a:solidFill>
              </a:rPr>
              <a:t>=</a:t>
            </a:r>
            <a:r>
              <a:rPr lang="sr-Cyrl-CS">
                <a:solidFill>
                  <a:srgbClr val="000066"/>
                </a:solidFill>
              </a:rPr>
              <a:t>0,5</a:t>
            </a:r>
            <a:r>
              <a:rPr lang="sr-Latn-CS">
                <a:solidFill>
                  <a:srgbClr val="000066"/>
                </a:solidFill>
              </a:rPr>
              <a:t>28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49440" y="761999"/>
            <a:ext cx="2012760" cy="685801"/>
            <a:chOff x="914400" y="5248791"/>
            <a:chExt cx="2012760" cy="685801"/>
          </a:xfrm>
        </p:grpSpPr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914400" y="5399061"/>
              <a:ext cx="1828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Y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 =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– </a:t>
              </a:r>
              <a:r>
                <a:rPr lang="en-GB" sz="2400" i="1">
                  <a:solidFill>
                    <a:schemeClr val="bg1"/>
                  </a:solidFill>
                  <a:sym typeface="Symbol"/>
                </a:rPr>
                <a:t>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H="1">
              <a:off x="2564367" y="5485482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2469960" y="5248791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+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2469960" y="5376915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H="1">
              <a:off x="1763187" y="5486399"/>
              <a:ext cx="27432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1668780" y="5249708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668780" y="537783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78660" y="2346016"/>
            <a:ext cx="33885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=       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–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= </a:t>
            </a:r>
            <a:r>
              <a:rPr lang="en-US" sz="2400">
                <a:solidFill>
                  <a:schemeClr val="bg1"/>
                </a:solidFill>
                <a:sym typeface="Symbol"/>
              </a:rPr>
              <a:t>0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 flipH="1">
            <a:off x="457200" y="2603344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81000" y="2135624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dY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1000" y="2522692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d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 flipH="1">
            <a:off x="1203016" y="2601320"/>
            <a:ext cx="3200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45896" y="21336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045896" y="24883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flipH="1">
            <a:off x="1770807" y="2456242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645920" y="2219551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>
                <a:solidFill>
                  <a:schemeClr val="bg1"/>
                </a:solidFill>
                <a:sym typeface="Symbol"/>
              </a:rPr>
              <a:t>2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645920" y="2347675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859280" y="2286703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/>
                </a:solidFill>
                <a:sym typeface="Symbol"/>
              </a:rPr>
              <a:t> – 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2595520" y="2608119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514600" y="2140399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590800" y="249509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 flipH="1">
            <a:off x="3407583" y="2459386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3282696" y="2222695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3282696" y="2350819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81000" y="3440197"/>
            <a:ext cx="2822448" cy="891011"/>
            <a:chOff x="381000" y="3440197"/>
            <a:chExt cx="2822448" cy="891011"/>
          </a:xfrm>
        </p:grpSpPr>
        <p:sp>
          <p:nvSpPr>
            <p:cNvPr id="50" name="TextBox 49"/>
            <p:cNvSpPr txBox="1">
              <a:spLocks noChangeArrowheads="1"/>
            </p:cNvSpPr>
            <p:nvPr/>
          </p:nvSpPr>
          <p:spPr bwMode="auto">
            <a:xfrm>
              <a:off x="381000" y="3646594"/>
              <a:ext cx="2819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sz="2400" i="1" baseline="-25000">
                  <a:solidFill>
                    <a:schemeClr val="bg1"/>
                  </a:solidFill>
                  <a:sym typeface="Symbol"/>
                </a:rPr>
                <a:t>kr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=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)     =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 bwMode="auto">
            <a:xfrm flipH="1">
              <a:off x="1183460" y="3908697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1102540" y="3440977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1102540" y="3795677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+1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 bwMode="auto">
            <a:xfrm flipH="1">
              <a:off x="1877487" y="3759964"/>
              <a:ext cx="32004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1795164" y="3488801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1720960" y="3685869"/>
              <a:ext cx="6096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 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flipH="1">
              <a:off x="2522368" y="3907917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2441448" y="3440197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kr</a:t>
              </a:r>
              <a:endParaRPr lang="sr-Latn-RS" sz="24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2441448" y="380099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57200" y="4940808"/>
            <a:ext cx="3429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 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  )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H="1">
            <a:off x="2609924" y="5216289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529004" y="474856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529004" y="5103269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 bwMode="auto">
          <a:xfrm flipH="1">
            <a:off x="3303951" y="5067556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3221628" y="4796393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i="1" baseline="-2500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3147424" y="4993461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720191" y="1595480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721540" y="3140384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721540" y="4411508"/>
            <a:ext cx="0" cy="45720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53988" y="960438"/>
            <a:ext cx="417293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>
                <a:solidFill>
                  <a:srgbClr val="000066"/>
                </a:solidFill>
              </a:rPr>
              <a:t>O</a:t>
            </a:r>
            <a:r>
              <a:rPr lang="sr-Latn-CS" b="1">
                <a:solidFill>
                  <a:srgbClr val="000066"/>
                </a:solidFill>
              </a:rPr>
              <a:t>snovni zakoni strujanja gasova</a:t>
            </a:r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153988" y="1825625"/>
            <a:ext cx="4037012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Staci</a:t>
            </a:r>
            <a:r>
              <a:rPr lang="sr-Cyrl-CS">
                <a:solidFill>
                  <a:srgbClr val="000066"/>
                </a:solidFill>
              </a:rPr>
              <a:t>onarno strujanje gasa u neko</a:t>
            </a:r>
            <a:r>
              <a:rPr lang="sr-Latn-CS">
                <a:solidFill>
                  <a:srgbClr val="000066"/>
                </a:solidFill>
              </a:rPr>
              <a:t>j cevi definiše</a:t>
            </a:r>
            <a:r>
              <a:rPr lang="en-US">
                <a:solidFill>
                  <a:srgbClr val="000066"/>
                </a:solidFill>
              </a:rPr>
              <a:t> se</a:t>
            </a:r>
            <a:r>
              <a:rPr lang="sr-Latn-CS">
                <a:solidFill>
                  <a:srgbClr val="000066"/>
                </a:solidFill>
              </a:rPr>
              <a:t> primenom: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jednačine stanja</a:t>
            </a:r>
            <a:r>
              <a:rPr lang="sr-Latn-C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</a:t>
            </a:r>
            <a:r>
              <a:rPr lang="sr-Latn-CS">
                <a:solidFill>
                  <a:srgbClr val="000066"/>
                </a:solidFill>
              </a:rPr>
              <a:t>j</a:t>
            </a:r>
            <a:r>
              <a:rPr lang="sr-Cyrl-CS">
                <a:solidFill>
                  <a:srgbClr val="000066"/>
                </a:solidFill>
              </a:rPr>
              <a:t>ednačine procesa,</a:t>
            </a:r>
            <a:endParaRPr lang="sr-Latn-C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jednačin</a:t>
            </a:r>
            <a:r>
              <a:rPr lang="sr-Latn-CS">
                <a:solidFill>
                  <a:srgbClr val="000066"/>
                </a:solidFill>
              </a:rPr>
              <a:t>e</a:t>
            </a:r>
            <a:r>
              <a:rPr lang="sr-Cyrl-CS">
                <a:solidFill>
                  <a:srgbClr val="000066"/>
                </a:solidFill>
              </a:rPr>
              <a:t> energije </a:t>
            </a:r>
            <a:r>
              <a:rPr lang="sr-Latn-CS">
                <a:solidFill>
                  <a:srgbClr val="000066"/>
                </a:solidFill>
              </a:rPr>
              <a:t>(</a:t>
            </a:r>
            <a:r>
              <a:rPr lang="sr-Cyrl-CS">
                <a:solidFill>
                  <a:srgbClr val="000066"/>
                </a:solidFill>
              </a:rPr>
              <a:t>prv</a:t>
            </a:r>
            <a:r>
              <a:rPr lang="sr-Latn-CS">
                <a:solidFill>
                  <a:srgbClr val="000066"/>
                </a:solidFill>
              </a:rPr>
              <a:t>og</a:t>
            </a:r>
            <a:r>
              <a:rPr lang="sr-Cyrl-CS">
                <a:solidFill>
                  <a:srgbClr val="000066"/>
                </a:solidFill>
              </a:rPr>
              <a:t> zakon</a:t>
            </a:r>
            <a:r>
              <a:rPr lang="sr-Latn-CS">
                <a:solidFill>
                  <a:srgbClr val="000066"/>
                </a:solidFill>
              </a:rPr>
              <a:t>a </a:t>
            </a:r>
            <a:r>
              <a:rPr lang="sr-Cyrl-CS">
                <a:solidFill>
                  <a:srgbClr val="000066"/>
                </a:solidFill>
              </a:rPr>
              <a:t>termodinamike z</a:t>
            </a:r>
            <a:r>
              <a:rPr lang="sr-Latn-RS">
                <a:solidFill>
                  <a:srgbClr val="000066"/>
                </a:solidFill>
              </a:rPr>
              <a:t>a </a:t>
            </a:r>
            <a:r>
              <a:rPr lang="sr-Cyrl-CS">
                <a:solidFill>
                  <a:srgbClr val="000066"/>
                </a:solidFill>
              </a:rPr>
              <a:t>otvorene sisteme</a:t>
            </a:r>
            <a:r>
              <a:rPr lang="sr-Latn-CS">
                <a:solidFill>
                  <a:srgbClr val="000066"/>
                </a:solidFill>
              </a:rPr>
              <a:t>)</a:t>
            </a:r>
            <a:r>
              <a:rPr lang="sr-Cyrl-CS">
                <a:solidFill>
                  <a:srgbClr val="000066"/>
                </a:solidFill>
              </a:rPr>
              <a:t> i</a:t>
            </a:r>
            <a:endParaRPr lang="sr-Latn-CS">
              <a:solidFill>
                <a:srgbClr val="000066"/>
              </a:solidFill>
            </a:endParaRP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 jednačin</a:t>
            </a:r>
            <a:r>
              <a:rPr lang="sr-Latn-CS">
                <a:solidFill>
                  <a:srgbClr val="000066"/>
                </a:solidFill>
              </a:rPr>
              <a:t>e</a:t>
            </a:r>
            <a:r>
              <a:rPr lang="sr-Cyrl-CS">
                <a:solidFill>
                  <a:srgbClr val="000066"/>
                </a:solidFill>
              </a:rPr>
              <a:t> kontinuiteta</a:t>
            </a:r>
            <a:r>
              <a:rPr lang="sr-Latn-CS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267200" y="2377440"/>
            <a:ext cx="4591817" cy="3032760"/>
            <a:chOff x="569976" y="2688336"/>
            <a:chExt cx="4591817" cy="3032760"/>
          </a:xfrm>
        </p:grpSpPr>
        <p:sp>
          <p:nvSpPr>
            <p:cNvPr id="6" name="Freeform 5"/>
            <p:cNvSpPr/>
            <p:nvPr/>
          </p:nvSpPr>
          <p:spPr bwMode="auto">
            <a:xfrm>
              <a:off x="1788160" y="3144520"/>
              <a:ext cx="2479040" cy="1336040"/>
            </a:xfrm>
            <a:custGeom>
              <a:avLst/>
              <a:gdLst>
                <a:gd name="connsiteX0" fmla="*/ 0 w 2479040"/>
                <a:gd name="connsiteY0" fmla="*/ 0 h 1336040"/>
                <a:gd name="connsiteX1" fmla="*/ 1188720 w 2479040"/>
                <a:gd name="connsiteY1" fmla="*/ 929640 h 1336040"/>
                <a:gd name="connsiteX2" fmla="*/ 2479040 w 2479040"/>
                <a:gd name="connsiteY2" fmla="*/ 1336040 h 1336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9040" h="1336040">
                  <a:moveTo>
                    <a:pt x="0" y="0"/>
                  </a:moveTo>
                  <a:cubicBezTo>
                    <a:pt x="387773" y="353483"/>
                    <a:pt x="775547" y="706967"/>
                    <a:pt x="1188720" y="929640"/>
                  </a:cubicBezTo>
                  <a:cubicBezTo>
                    <a:pt x="1601893" y="1152313"/>
                    <a:pt x="2040466" y="1244176"/>
                    <a:pt x="2479040" y="133604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939800" y="3886200"/>
              <a:ext cx="3337560" cy="1300480"/>
            </a:xfrm>
            <a:custGeom>
              <a:avLst/>
              <a:gdLst>
                <a:gd name="connsiteX0" fmla="*/ 0 w 3337560"/>
                <a:gd name="connsiteY0" fmla="*/ 0 h 1300480"/>
                <a:gd name="connsiteX1" fmla="*/ 1539240 w 3337560"/>
                <a:gd name="connsiteY1" fmla="*/ 975360 h 1300480"/>
                <a:gd name="connsiteX2" fmla="*/ 3337560 w 3337560"/>
                <a:gd name="connsiteY2" fmla="*/ 1300480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37560" h="1300480">
                  <a:moveTo>
                    <a:pt x="0" y="0"/>
                  </a:moveTo>
                  <a:cubicBezTo>
                    <a:pt x="491490" y="379306"/>
                    <a:pt x="982980" y="758613"/>
                    <a:pt x="1539240" y="975360"/>
                  </a:cubicBezTo>
                  <a:cubicBezTo>
                    <a:pt x="2095500" y="1192107"/>
                    <a:pt x="2716530" y="1246293"/>
                    <a:pt x="3337560" y="130048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1346200" y="3505200"/>
              <a:ext cx="2931160" cy="1325880"/>
            </a:xfrm>
            <a:custGeom>
              <a:avLst/>
              <a:gdLst>
                <a:gd name="connsiteX0" fmla="*/ 0 w 2931160"/>
                <a:gd name="connsiteY0" fmla="*/ 0 h 1325880"/>
                <a:gd name="connsiteX1" fmla="*/ 1346200 w 2931160"/>
                <a:gd name="connsiteY1" fmla="*/ 899160 h 1325880"/>
                <a:gd name="connsiteX2" fmla="*/ 2931160 w 2931160"/>
                <a:gd name="connsiteY2" fmla="*/ 132588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31160" h="1325880">
                  <a:moveTo>
                    <a:pt x="0" y="0"/>
                  </a:moveTo>
                  <a:cubicBezTo>
                    <a:pt x="428836" y="339090"/>
                    <a:pt x="857673" y="678180"/>
                    <a:pt x="1346200" y="899160"/>
                  </a:cubicBezTo>
                  <a:cubicBezTo>
                    <a:pt x="1834727" y="1120140"/>
                    <a:pt x="2382943" y="1223010"/>
                    <a:pt x="2931160" y="1325880"/>
                  </a:cubicBezTo>
                </a:path>
              </a:pathLst>
            </a:custGeom>
            <a:noFill/>
            <a:ln w="12700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H="1">
              <a:off x="762000" y="2971800"/>
              <a:ext cx="1219200" cy="106680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H="1">
              <a:off x="4277360" y="4246880"/>
              <a:ext cx="0" cy="113792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1437640" y="30835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1549400" y="299720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flipH="1" flipV="1">
              <a:off x="1330960" y="31902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1117600" y="33731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flipH="1" flipV="1">
              <a:off x="909320" y="356108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 flipV="1">
              <a:off x="797560" y="36525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flipH="1" flipV="1">
              <a:off x="1005840" y="34696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219200" y="32867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H="1" flipV="1">
              <a:off x="4287520" y="511556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H="1" flipV="1">
              <a:off x="4282440" y="49784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flipH="1" flipV="1">
              <a:off x="4287520" y="483108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flipH="1" flipV="1">
              <a:off x="4287520" y="468884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 flipV="1">
              <a:off x="4277360" y="45466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4" name="TextBox 23"/>
            <p:cNvSpPr txBox="1"/>
            <p:nvPr/>
          </p:nvSpPr>
          <p:spPr>
            <a:xfrm>
              <a:off x="862584" y="2935224"/>
              <a:ext cx="43633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 flipH="1">
              <a:off x="959104" y="3011424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4608576" y="4587240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 flipH="1">
              <a:off x="4705096" y="4663440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1776984" y="2688336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69976" y="3772364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06808" y="3913632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108704" y="5243051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03534" y="3522470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901598" y="4403342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953768" y="27432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209288" y="41148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685800" y="5721096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/>
            <p:nvPr/>
          </p:nvCxnSpPr>
          <p:spPr bwMode="auto">
            <a:xfrm>
              <a:off x="1394967" y="352348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1398038" y="4558790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1712976" y="3511296"/>
              <a:ext cx="0" cy="22098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0" name="TextBox 39"/>
            <p:cNvSpPr txBox="1"/>
            <p:nvPr/>
          </p:nvSpPr>
          <p:spPr>
            <a:xfrm>
              <a:off x="3610886" y="5070854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>
              <a:off x="3885183" y="483412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925824" y="4840224"/>
              <a:ext cx="0" cy="880872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 flipV="1">
              <a:off x="2993136" y="3322320"/>
              <a:ext cx="609600" cy="573024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 flipV="1">
              <a:off x="2133600" y="5020056"/>
              <a:ext cx="509016" cy="399288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/>
            <p:nvPr/>
          </p:nvSpPr>
          <p:spPr>
            <a:xfrm>
              <a:off x="3035966" y="3101846"/>
              <a:ext cx="48282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q</a:t>
              </a:r>
              <a:r>
                <a:rPr lang="en-US" sz="1800" baseline="-2500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353214" y="5134862"/>
              <a:ext cx="29206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1800" baseline="-25000">
                  <a:solidFill>
                    <a:srgbClr val="000066"/>
                  </a:solidFill>
                </a:rPr>
                <a:t>t</a:t>
              </a: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04800" y="2339997"/>
            <a:ext cx="2819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  )     =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 flipH="1">
            <a:off x="1107260" y="2602100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026340" y="213438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026340" y="2489080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 flipH="1">
            <a:off x="1801287" y="2453367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718964" y="2182204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i="1" baseline="-2500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644760" y="2379272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 flipH="1">
            <a:off x="2446168" y="2601320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365248" y="21336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365248" y="2494396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38" name="Right Brace 37"/>
          <p:cNvSpPr/>
          <p:nvPr/>
        </p:nvSpPr>
        <p:spPr bwMode="auto">
          <a:xfrm>
            <a:off x="4207859" y="992623"/>
            <a:ext cx="152400" cy="201168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662751" y="1706639"/>
            <a:ext cx="280484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5440680" y="1974609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flipH="1">
            <a:off x="5520690" y="1643139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5638800" y="1650759"/>
            <a:ext cx="155448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H="1">
            <a:off x="5902855" y="1989266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5998611" y="148917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5770011" y="1868154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04800" y="1143000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1–</a:t>
            </a:r>
            <a:r>
              <a:rPr lang="en-GB" sz="2400">
                <a:solidFill>
                  <a:schemeClr val="bg1"/>
                </a:solidFill>
                <a:sym typeface="Symbol"/>
              </a:rPr>
              <a:t>( 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</a:t>
            </a:r>
            <a:r>
              <a:rPr lang="en-GB" sz="2400">
                <a:solidFill>
                  <a:schemeClr val="bg1"/>
                </a:solidFill>
                <a:sym typeface="Symbol"/>
              </a:rPr>
              <a:t>   ]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>
            <a:off x="993717" y="141097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flipH="1">
            <a:off x="1073727" y="107950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flipH="1">
            <a:off x="1191837" y="1087120"/>
            <a:ext cx="3017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 flipH="1">
            <a:off x="1455892" y="1425627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551648" y="925539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1323048" y="1304515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3164660" y="960361"/>
            <a:ext cx="609600" cy="841359"/>
            <a:chOff x="6553200" y="4834992"/>
            <a:chExt cx="609600" cy="841359"/>
          </a:xfrm>
        </p:grpSpPr>
        <p:cxnSp>
          <p:nvCxnSpPr>
            <p:cNvPr id="61" name="Straight Connector 60"/>
            <p:cNvCxnSpPr/>
            <p:nvPr/>
          </p:nvCxnSpPr>
          <p:spPr bwMode="auto">
            <a:xfrm flipH="1">
              <a:off x="6629400" y="5302712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6553200" y="4834992"/>
              <a:ext cx="609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6553200" y="51816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64" name="Straight Connector 63"/>
          <p:cNvCxnSpPr/>
          <p:nvPr/>
        </p:nvCxnSpPr>
        <p:spPr bwMode="auto">
          <a:xfrm flipH="1">
            <a:off x="3815395" y="1229421"/>
            <a:ext cx="27432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3720988" y="99273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3720988" y="1120854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5653351" y="2544839"/>
            <a:ext cx="2804849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      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RT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6431280" y="2812809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 flipH="1">
            <a:off x="6511290" y="2481339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/>
          <p:nvPr/>
        </p:nvCxnSpPr>
        <p:spPr bwMode="auto">
          <a:xfrm flipH="1">
            <a:off x="6629400" y="2488959"/>
            <a:ext cx="155448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/>
          <p:nvPr/>
        </p:nvCxnSpPr>
        <p:spPr bwMode="auto">
          <a:xfrm flipH="1">
            <a:off x="6893455" y="2827466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7010400" y="232737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6760611" y="2706354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381000" y="3733800"/>
            <a:ext cx="2422216" cy="846752"/>
            <a:chOff x="5959784" y="2667000"/>
            <a:chExt cx="2422216" cy="846752"/>
          </a:xfrm>
        </p:grpSpPr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5959784" y="2868625"/>
              <a:ext cx="2422216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m=     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)  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 flipH="1">
              <a:off x="6496556" y="3140113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6420356" y="2672393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A</a:t>
              </a:r>
              <a:endParaRPr lang="sr-Latn-RS" sz="24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6420356" y="3019001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v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 bwMode="auto">
            <a:xfrm flipH="1">
              <a:off x="7110876" y="3134720"/>
              <a:ext cx="45720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7034676" y="2667000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en-GB" sz="2400" baseline="-250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81" name="TextBox 80"/>
            <p:cNvSpPr txBox="1">
              <a:spLocks noChangeArrowheads="1"/>
            </p:cNvSpPr>
            <p:nvPr/>
          </p:nvSpPr>
          <p:spPr bwMode="auto">
            <a:xfrm>
              <a:off x="7034676" y="3013608"/>
              <a:ext cx="609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p</a:t>
              </a:r>
              <a:r>
                <a:rPr lang="sr-Latn-RS" sz="2400" baseline="-250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82" name="Straight Connector 81"/>
            <p:cNvCxnSpPr/>
            <p:nvPr/>
          </p:nvCxnSpPr>
          <p:spPr bwMode="auto">
            <a:xfrm flipH="1">
              <a:off x="7646299" y="2968060"/>
              <a:ext cx="18288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3" name="TextBox 82"/>
            <p:cNvSpPr txBox="1">
              <a:spLocks noChangeArrowheads="1"/>
            </p:cNvSpPr>
            <p:nvPr/>
          </p:nvSpPr>
          <p:spPr bwMode="auto">
            <a:xfrm>
              <a:off x="7503340" y="2731369"/>
              <a:ext cx="4572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84" name="TextBox 83"/>
            <p:cNvSpPr txBox="1">
              <a:spLocks noChangeArrowheads="1"/>
            </p:cNvSpPr>
            <p:nvPr/>
          </p:nvSpPr>
          <p:spPr bwMode="auto">
            <a:xfrm>
              <a:off x="7503340" y="2859493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85" name="Oval 84"/>
            <p:cNvSpPr/>
            <p:nvPr/>
          </p:nvSpPr>
          <p:spPr bwMode="auto">
            <a:xfrm>
              <a:off x="6172200" y="2958448"/>
              <a:ext cx="45720" cy="45720"/>
            </a:xfrm>
            <a:prstGeom prst="ellipse">
              <a:avLst/>
            </a:prstGeom>
            <a:solidFill>
              <a:schemeClr val="accent2"/>
            </a:solidFill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86" name="Straight Arrow Connector 85"/>
          <p:cNvCxnSpPr/>
          <p:nvPr/>
        </p:nvCxnSpPr>
        <p:spPr bwMode="auto">
          <a:xfrm>
            <a:off x="5004250" y="2325111"/>
            <a:ext cx="0" cy="256032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4495800" y="4983239"/>
            <a:ext cx="4114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  2               (        )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88" name="Straight Connector 87"/>
          <p:cNvCxnSpPr/>
          <p:nvPr/>
        </p:nvCxnSpPr>
        <p:spPr bwMode="auto">
          <a:xfrm>
            <a:off x="5591341" y="5251209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flipH="1">
            <a:off x="5671351" y="4919739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flipH="1">
            <a:off x="5789461" y="4927359"/>
            <a:ext cx="274320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flipH="1">
            <a:off x="6053516" y="5265866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6149272" y="4765778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5920672" y="5144754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4" name="Oval 93"/>
          <p:cNvSpPr/>
          <p:nvPr/>
        </p:nvSpPr>
        <p:spPr bwMode="auto">
          <a:xfrm>
            <a:off x="4740044" y="5087328"/>
            <a:ext cx="45720" cy="4572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95" name="Straight Connector 94"/>
          <p:cNvCxnSpPr/>
          <p:nvPr/>
        </p:nvCxnSpPr>
        <p:spPr bwMode="auto">
          <a:xfrm flipH="1">
            <a:off x="6781800" y="5264948"/>
            <a:ext cx="36576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TextBox 95"/>
          <p:cNvSpPr txBox="1">
            <a:spLocks noChangeArrowheads="1"/>
          </p:cNvSpPr>
          <p:nvPr/>
        </p:nvSpPr>
        <p:spPr bwMode="auto">
          <a:xfrm>
            <a:off x="6679976" y="4805320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6527576" y="5143836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 flipH="1">
            <a:off x="7357008" y="5260228"/>
            <a:ext cx="64008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7452764" y="4832968"/>
            <a:ext cx="457200" cy="490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7224164" y="5139116"/>
            <a:ext cx="9144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+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H="1">
            <a:off x="8149435" y="5114759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8067112" y="4867872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>
                <a:solidFill>
                  <a:schemeClr val="bg1"/>
                </a:solidFill>
                <a:sym typeface="Symbol"/>
              </a:rPr>
              <a:t>2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7992908" y="5040664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 bwMode="auto">
          <a:xfrm>
            <a:off x="3082392" y="2881438"/>
            <a:ext cx="1457240" cy="197378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06" name="Straight Arrow Connector 105"/>
          <p:cNvCxnSpPr/>
          <p:nvPr/>
        </p:nvCxnSpPr>
        <p:spPr bwMode="auto">
          <a:xfrm>
            <a:off x="2708810" y="4246969"/>
            <a:ext cx="1790362" cy="980486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5" name="Text Box 9"/>
          <p:cNvSpPr txBox="1">
            <a:spLocks noChangeArrowheads="1"/>
          </p:cNvSpPr>
          <p:nvPr/>
        </p:nvSpPr>
        <p:spPr bwMode="auto">
          <a:xfrm>
            <a:off x="207963" y="1143000"/>
            <a:ext cx="359104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Kritična specifična zapremina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90827" name="Text Box 11"/>
          <p:cNvSpPr txBox="1">
            <a:spLocks noChangeArrowheads="1"/>
          </p:cNvSpPr>
          <p:nvPr/>
        </p:nvSpPr>
        <p:spPr bwMode="auto">
          <a:xfrm>
            <a:off x="207963" y="4111625"/>
            <a:ext cx="256192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K</a:t>
            </a:r>
            <a:r>
              <a:rPr lang="sr-Cyrl-CS">
                <a:solidFill>
                  <a:srgbClr val="000066"/>
                </a:solidFill>
              </a:rPr>
              <a:t>ritična temperatura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28600" y="2302857"/>
            <a:ext cx="17526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p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endParaRPr lang="en-US" sz="2400" i="1">
              <a:solidFill>
                <a:schemeClr val="bg1"/>
              </a:solidFill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695308" y="2211660"/>
            <a:ext cx="32766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 baseline="30000">
                <a:solidFill>
                  <a:schemeClr val="bg1"/>
                </a:solidFill>
                <a:sym typeface="Symbol"/>
              </a:rPr>
              <a:t>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1621172" y="2210473"/>
            <a:ext cx="32766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400" i="1" baseline="30000">
                <a:solidFill>
                  <a:schemeClr val="bg1"/>
                </a:solidFill>
                <a:sym typeface="Symbol"/>
              </a:rPr>
              <a:t>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422216" y="2310949"/>
            <a:ext cx="1828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)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H="1">
            <a:off x="3360892" y="26013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284692" y="21336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en-GB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284692" y="248020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 flipH="1">
            <a:off x="3936775" y="2434660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793816" y="2197969"/>
            <a:ext cx="4572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793816" y="2326093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1991989" y="2598891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612460" y="2310276"/>
            <a:ext cx="14835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4155260" y="259889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0" name="Group 29"/>
          <p:cNvGrpSpPr/>
          <p:nvPr/>
        </p:nvGrpSpPr>
        <p:grpSpPr>
          <a:xfrm>
            <a:off x="3751333" y="1459938"/>
            <a:ext cx="1277867" cy="841359"/>
            <a:chOff x="532052" y="5053476"/>
            <a:chExt cx="1277867" cy="841359"/>
          </a:xfrm>
        </p:grpSpPr>
        <p:grpSp>
          <p:nvGrpSpPr>
            <p:cNvPr id="31" name="Group 131"/>
            <p:cNvGrpSpPr/>
            <p:nvPr/>
          </p:nvGrpSpPr>
          <p:grpSpPr>
            <a:xfrm>
              <a:off x="1170648" y="5053476"/>
              <a:ext cx="609600" cy="841359"/>
              <a:chOff x="6553200" y="4834992"/>
              <a:chExt cx="609600" cy="841359"/>
            </a:xfrm>
          </p:grpSpPr>
          <p:cxnSp>
            <p:nvCxnSpPr>
              <p:cNvPr id="33" name="Straight Connector 32"/>
              <p:cNvCxnSpPr/>
              <p:nvPr/>
            </p:nvCxnSpPr>
            <p:spPr bwMode="auto">
              <a:xfrm flipH="1">
                <a:off x="6629400" y="5302712"/>
                <a:ext cx="45720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" name="TextBox 33"/>
              <p:cNvSpPr txBox="1">
                <a:spLocks noChangeArrowheads="1"/>
              </p:cNvSpPr>
              <p:nvPr/>
            </p:nvSpPr>
            <p:spPr bwMode="auto">
              <a:xfrm>
                <a:off x="6553200" y="4834992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i="1" baseline="-25000">
                    <a:solidFill>
                      <a:schemeClr val="bg1"/>
                    </a:solidFill>
                    <a:sym typeface="Symbol"/>
                  </a:rPr>
                  <a:t>kr</a:t>
                </a:r>
                <a:endParaRPr lang="sr-Latn-RS" sz="2400" i="1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TextBox 34"/>
              <p:cNvSpPr txBox="1">
                <a:spLocks noChangeArrowheads="1"/>
              </p:cNvSpPr>
              <p:nvPr/>
            </p:nvSpPr>
            <p:spPr bwMode="auto">
              <a:xfrm>
                <a:off x="6553200" y="5181600"/>
                <a:ext cx="609600" cy="4947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2400" i="1">
                    <a:solidFill>
                      <a:schemeClr val="bg1"/>
                    </a:solidFill>
                    <a:sym typeface="Symbol"/>
                  </a:rPr>
                  <a:t>p</a:t>
                </a:r>
                <a:r>
                  <a:rPr lang="en-GB" sz="2400" baseline="-250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2400" baseline="-250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532052" y="5257800"/>
              <a:ext cx="127786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sz="2400" i="1" baseline="-25000">
                  <a:solidFill>
                    <a:schemeClr val="bg1"/>
                  </a:solidFill>
                  <a:sym typeface="Symbol"/>
                </a:rPr>
                <a:t>kr</a:t>
              </a:r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 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=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36" name="Straight Arrow Connector 35"/>
          <p:cNvCxnSpPr/>
          <p:nvPr/>
        </p:nvCxnSpPr>
        <p:spPr bwMode="auto">
          <a:xfrm flipH="1">
            <a:off x="4313055" y="2120113"/>
            <a:ext cx="0" cy="364142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H="1">
            <a:off x="5712303" y="2430307"/>
            <a:ext cx="18288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9344" y="2193616"/>
            <a:ext cx="4572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  <a:sym typeface="Symbol"/>
              </a:rPr>
              <a:t>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5569344" y="2321740"/>
            <a:ext cx="457200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715000" y="1295400"/>
            <a:ext cx="1981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       )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6517460" y="1557503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436540" y="10897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6436540" y="1444483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 flipH="1">
            <a:off x="7211487" y="1408770"/>
            <a:ext cx="320040" cy="1081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7129164" y="1137607"/>
            <a:ext cx="4572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>
                <a:solidFill>
                  <a:schemeClr val="bg1"/>
                </a:solidFill>
                <a:sym typeface="Symbol"/>
              </a:rPr>
              <a:t></a:t>
            </a:r>
            <a:endParaRPr lang="sr-Latn-RS" sz="1200" i="1" baseline="-2500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7054960" y="1334675"/>
            <a:ext cx="609600" cy="29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1200" i="1">
                <a:solidFill>
                  <a:schemeClr val="bg1"/>
                </a:solidFill>
                <a:sym typeface="Symbol"/>
              </a:rPr>
              <a:t> –</a:t>
            </a:r>
            <a:r>
              <a:rPr lang="sr-Latn-RS" sz="1200">
                <a:solidFill>
                  <a:schemeClr val="bg1"/>
                </a:solidFill>
                <a:sym typeface="Symbol"/>
              </a:rPr>
              <a:t>1</a:t>
            </a:r>
            <a:endParaRPr lang="sr-Latn-RS" sz="1200" baseline="-2500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6429796" y="2305556"/>
            <a:ext cx="14835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v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5972596" y="259417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61" name="Group 60"/>
          <p:cNvGrpSpPr/>
          <p:nvPr/>
        </p:nvGrpSpPr>
        <p:grpSpPr>
          <a:xfrm>
            <a:off x="7216072" y="2112696"/>
            <a:ext cx="1362888" cy="890231"/>
            <a:chOff x="7216072" y="4899783"/>
            <a:chExt cx="1362888" cy="890231"/>
          </a:xfrm>
        </p:grpSpPr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7216072" y="5105400"/>
              <a:ext cx="1143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)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 flipH="1">
              <a:off x="7431860" y="5367503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7350940" y="48997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7350940" y="5254483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+1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 bwMode="auto">
            <a:xfrm flipH="1">
              <a:off x="8125887" y="5218770"/>
              <a:ext cx="32004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8043564" y="4947607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60" name="TextBox 59"/>
            <p:cNvSpPr txBox="1">
              <a:spLocks noChangeArrowheads="1"/>
            </p:cNvSpPr>
            <p:nvPr/>
          </p:nvSpPr>
          <p:spPr bwMode="auto">
            <a:xfrm>
              <a:off x="7969360" y="5144675"/>
              <a:ext cx="6096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–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62" name="Straight Arrow Connector 61"/>
          <p:cNvCxnSpPr/>
          <p:nvPr/>
        </p:nvCxnSpPr>
        <p:spPr bwMode="auto">
          <a:xfrm flipH="1">
            <a:off x="6236262" y="1800478"/>
            <a:ext cx="0" cy="64008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3" name="Text Box 27"/>
          <p:cNvSpPr txBox="1">
            <a:spLocks noChangeArrowheads="1"/>
          </p:cNvSpPr>
          <p:nvPr/>
        </p:nvSpPr>
        <p:spPr bwMode="auto">
          <a:xfrm>
            <a:off x="228600" y="4607633"/>
            <a:ext cx="1828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RT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>
            <a:off x="1979851" y="489568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2408056" y="4617856"/>
            <a:ext cx="15496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66" name="Straight Connector 65"/>
          <p:cNvCxnSpPr/>
          <p:nvPr/>
        </p:nvCxnSpPr>
        <p:spPr bwMode="auto">
          <a:xfrm flipH="1">
            <a:off x="3085764" y="4883951"/>
            <a:ext cx="73152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122852" y="479520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71" name="Text Box 27"/>
          <p:cNvSpPr txBox="1">
            <a:spLocks noChangeArrowheads="1"/>
          </p:cNvSpPr>
          <p:nvPr/>
        </p:nvSpPr>
        <p:spPr bwMode="auto">
          <a:xfrm>
            <a:off x="2938084" y="4381164"/>
            <a:ext cx="1066800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>
            <a:off x="3946215" y="489568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4366328" y="4617856"/>
            <a:ext cx="15496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74" name="Straight Connector 73"/>
          <p:cNvCxnSpPr/>
          <p:nvPr/>
        </p:nvCxnSpPr>
        <p:spPr bwMode="auto">
          <a:xfrm flipH="1">
            <a:off x="5044036" y="4883951"/>
            <a:ext cx="173736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5562600" y="4795207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76" name="Text Box 27"/>
          <p:cNvSpPr txBox="1">
            <a:spLocks noChangeArrowheads="1"/>
          </p:cNvSpPr>
          <p:nvPr/>
        </p:nvSpPr>
        <p:spPr bwMode="auto">
          <a:xfrm>
            <a:off x="4959744" y="4381164"/>
            <a:ext cx="1961644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>
                <a:solidFill>
                  <a:schemeClr val="bg1"/>
                </a:solidFill>
              </a:rPr>
              <a:t>(</a:t>
            </a: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</a:rPr>
              <a:t>kr</a:t>
            </a:r>
            <a:r>
              <a:rPr lang="en-US" sz="2400">
                <a:solidFill>
                  <a:schemeClr val="bg1"/>
                </a:solidFill>
              </a:rPr>
              <a:t>)(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</a:t>
            </a:r>
            <a:r>
              <a:rPr lang="en-US" sz="2400" i="1" baseline="-25000">
                <a:solidFill>
                  <a:schemeClr val="bg1"/>
                </a:solidFill>
              </a:rPr>
              <a:t>kr  </a:t>
            </a:r>
            <a:r>
              <a:rPr lang="en-US" sz="2400">
                <a:solidFill>
                  <a:schemeClr val="bg1"/>
                </a:solidFill>
              </a:rPr>
              <a:t>)</a:t>
            </a:r>
            <a:endParaRPr lang="en-US" sz="2400" i="1">
              <a:solidFill>
                <a:schemeClr val="bg1"/>
              </a:solidFill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6342808" y="4276276"/>
            <a:ext cx="457200" cy="442056"/>
            <a:chOff x="6553200" y="4291476"/>
            <a:chExt cx="457200" cy="442056"/>
          </a:xfrm>
        </p:grpSpPr>
        <p:cxnSp>
          <p:nvCxnSpPr>
            <p:cNvPr id="77" name="Straight Connector 76"/>
            <p:cNvCxnSpPr/>
            <p:nvPr/>
          </p:nvCxnSpPr>
          <p:spPr bwMode="auto">
            <a:xfrm flipH="1">
              <a:off x="6696159" y="4528167"/>
              <a:ext cx="18288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6553200" y="4291476"/>
              <a:ext cx="4572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79" name="TextBox 78"/>
            <p:cNvSpPr txBox="1">
              <a:spLocks noChangeArrowheads="1"/>
            </p:cNvSpPr>
            <p:nvPr/>
          </p:nvSpPr>
          <p:spPr bwMode="auto">
            <a:xfrm>
              <a:off x="6553200" y="4419600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81" name="Straight Arrow Connector 80"/>
          <p:cNvCxnSpPr/>
          <p:nvPr/>
        </p:nvCxnSpPr>
        <p:spPr bwMode="auto">
          <a:xfrm>
            <a:off x="4547724" y="2290046"/>
            <a:ext cx="776835" cy="2168666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>
            <a:off x="5388621" y="2788381"/>
            <a:ext cx="785602" cy="1702699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9" name="Straight Arrow Connector 88"/>
          <p:cNvCxnSpPr/>
          <p:nvPr/>
        </p:nvCxnSpPr>
        <p:spPr bwMode="auto">
          <a:xfrm>
            <a:off x="6934200" y="4892984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7365776" y="4615832"/>
            <a:ext cx="6352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. . .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 bwMode="auto">
          <a:xfrm>
            <a:off x="1472076" y="5763552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914400" y="5486400"/>
            <a:ext cx="6352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. . .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1912420" y="5483028"/>
            <a:ext cx="154962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        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94" name="Straight Connector 93"/>
          <p:cNvCxnSpPr/>
          <p:nvPr/>
        </p:nvCxnSpPr>
        <p:spPr bwMode="auto">
          <a:xfrm flipH="1">
            <a:off x="2590128" y="5749123"/>
            <a:ext cx="610272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569896" y="5644195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sp>
        <p:nvSpPr>
          <p:cNvPr id="96" name="Text Box 27"/>
          <p:cNvSpPr txBox="1">
            <a:spLocks noChangeArrowheads="1"/>
          </p:cNvSpPr>
          <p:nvPr/>
        </p:nvSpPr>
        <p:spPr bwMode="auto">
          <a:xfrm>
            <a:off x="2538204" y="5246336"/>
            <a:ext cx="738396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</a:rPr>
              <a:t>p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r>
              <a:rPr lang="en-US" sz="2400" i="1">
                <a:solidFill>
                  <a:schemeClr val="bg1"/>
                </a:solidFill>
              </a:rPr>
              <a:t>v</a:t>
            </a:r>
            <a:r>
              <a:rPr lang="en-US" sz="2400" baseline="-25000">
                <a:solidFill>
                  <a:schemeClr val="bg1"/>
                </a:solidFill>
              </a:rPr>
              <a:t>1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 bwMode="auto">
          <a:xfrm>
            <a:off x="3851910" y="5758156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10" name="Group 109"/>
          <p:cNvGrpSpPr/>
          <p:nvPr/>
        </p:nvGrpSpPr>
        <p:grpSpPr>
          <a:xfrm>
            <a:off x="3120390" y="5373892"/>
            <a:ext cx="701040" cy="640419"/>
            <a:chOff x="5257800" y="5305312"/>
            <a:chExt cx="701040" cy="640419"/>
          </a:xfrm>
        </p:grpSpPr>
        <p:sp>
          <p:nvSpPr>
            <p:cNvPr id="103" name="Text Box 27"/>
            <p:cNvSpPr txBox="1">
              <a:spLocks noChangeArrowheads="1"/>
            </p:cNvSpPr>
            <p:nvPr/>
          </p:nvSpPr>
          <p:spPr bwMode="auto">
            <a:xfrm>
              <a:off x="5257800" y="5410200"/>
              <a:ext cx="533400" cy="5355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2400" i="1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sz="2400" i="1" baseline="-25000">
                  <a:solidFill>
                    <a:schemeClr val="bg1"/>
                  </a:solidFill>
                </a:rPr>
                <a:t>kr </a:t>
              </a:r>
              <a:endParaRPr lang="en-US" sz="2400" i="1">
                <a:solidFill>
                  <a:schemeClr val="bg1"/>
                </a:solidFill>
              </a:endParaRPr>
            </a:p>
          </p:txBody>
        </p:sp>
        <p:grpSp>
          <p:nvGrpSpPr>
            <p:cNvPr id="109" name="Group 108"/>
            <p:cNvGrpSpPr/>
            <p:nvPr/>
          </p:nvGrpSpPr>
          <p:grpSpPr>
            <a:xfrm>
              <a:off x="5501640" y="5305312"/>
              <a:ext cx="457200" cy="442056"/>
              <a:chOff x="6477000" y="5305312"/>
              <a:chExt cx="457200" cy="442056"/>
            </a:xfrm>
          </p:grpSpPr>
          <p:cxnSp>
            <p:nvCxnSpPr>
              <p:cNvPr id="105" name="Straight Connector 104"/>
              <p:cNvCxnSpPr/>
              <p:nvPr/>
            </p:nvCxnSpPr>
            <p:spPr bwMode="auto">
              <a:xfrm flipH="1">
                <a:off x="6545580" y="5546894"/>
                <a:ext cx="297180" cy="0"/>
              </a:xfrm>
              <a:prstGeom prst="line">
                <a:avLst/>
              </a:prstGeom>
              <a:noFill/>
              <a:ln w="19050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6" name="TextBox 105"/>
              <p:cNvSpPr txBox="1">
                <a:spLocks noChangeArrowheads="1"/>
              </p:cNvSpPr>
              <p:nvPr/>
            </p:nvSpPr>
            <p:spPr bwMode="auto">
              <a:xfrm>
                <a:off x="6477000" y="5305312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r>
                  <a:rPr lang="en-US" sz="1200">
                    <a:solidFill>
                      <a:schemeClr val="bg1"/>
                    </a:solidFill>
                    <a:sym typeface="Symbol"/>
                  </a:rPr>
                  <a:t>–</a:t>
                </a:r>
                <a:r>
                  <a:rPr lang="sr-Latn-RS" sz="1200">
                    <a:solidFill>
                      <a:schemeClr val="bg1"/>
                    </a:solidFill>
                    <a:sym typeface="Symbol"/>
                  </a:rPr>
                  <a:t>1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7" name="TextBox 106"/>
              <p:cNvSpPr txBox="1">
                <a:spLocks noChangeArrowheads="1"/>
              </p:cNvSpPr>
              <p:nvPr/>
            </p:nvSpPr>
            <p:spPr bwMode="auto">
              <a:xfrm>
                <a:off x="6477000" y="5433436"/>
                <a:ext cx="457200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sr-Latn-RS" sz="1200" i="1">
                    <a:solidFill>
                      <a:schemeClr val="bg1"/>
                    </a:solidFill>
                    <a:sym typeface="Symbol"/>
                  </a:rPr>
                  <a:t></a:t>
                </a:r>
                <a:endParaRPr lang="sr-Latn-RS" sz="1200" baseline="-2500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4290344" y="5480304"/>
            <a:ext cx="2415256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T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GB" sz="2400">
                <a:solidFill>
                  <a:schemeClr val="bg1"/>
                </a:solidFill>
                <a:sym typeface="Symbol"/>
              </a:rPr>
              <a:t>[             ]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5257800" y="5280783"/>
            <a:ext cx="1371600" cy="890231"/>
            <a:chOff x="7391400" y="5280783"/>
            <a:chExt cx="1371600" cy="890231"/>
          </a:xfrm>
        </p:grpSpPr>
        <p:sp>
          <p:nvSpPr>
            <p:cNvPr id="112" name="TextBox 111"/>
            <p:cNvSpPr txBox="1">
              <a:spLocks noChangeArrowheads="1"/>
            </p:cNvSpPr>
            <p:nvPr/>
          </p:nvSpPr>
          <p:spPr bwMode="auto">
            <a:xfrm>
              <a:off x="7391400" y="5486400"/>
              <a:ext cx="1371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(       ) 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 bwMode="auto">
            <a:xfrm flipH="1">
              <a:off x="7584260" y="5748503"/>
              <a:ext cx="54864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4" name="TextBox 113"/>
            <p:cNvSpPr txBox="1">
              <a:spLocks noChangeArrowheads="1"/>
            </p:cNvSpPr>
            <p:nvPr/>
          </p:nvSpPr>
          <p:spPr bwMode="auto">
            <a:xfrm>
              <a:off x="7503340" y="52807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sp>
          <p:nvSpPr>
            <p:cNvPr id="115" name="TextBox 114"/>
            <p:cNvSpPr txBox="1">
              <a:spLocks noChangeArrowheads="1"/>
            </p:cNvSpPr>
            <p:nvPr/>
          </p:nvSpPr>
          <p:spPr bwMode="auto">
            <a:xfrm>
              <a:off x="7503340" y="5635483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+1</a:t>
              </a:r>
              <a:endParaRPr lang="sr-Latn-RS" sz="2400" baseline="-25000">
                <a:solidFill>
                  <a:schemeClr val="bg1"/>
                </a:solidFill>
              </a:endParaRPr>
            </a:p>
          </p:txBody>
        </p:sp>
        <p:cxnSp>
          <p:nvCxnSpPr>
            <p:cNvPr id="116" name="Straight Connector 115"/>
            <p:cNvCxnSpPr/>
            <p:nvPr/>
          </p:nvCxnSpPr>
          <p:spPr bwMode="auto">
            <a:xfrm flipH="1">
              <a:off x="8278287" y="5599770"/>
              <a:ext cx="320040" cy="1081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7" name="TextBox 116"/>
            <p:cNvSpPr txBox="1">
              <a:spLocks noChangeArrowheads="1"/>
            </p:cNvSpPr>
            <p:nvPr/>
          </p:nvSpPr>
          <p:spPr bwMode="auto">
            <a:xfrm>
              <a:off x="8195964" y="5328607"/>
              <a:ext cx="4572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i="1" baseline="-25000">
                <a:solidFill>
                  <a:schemeClr val="bg1"/>
                </a:solidFill>
              </a:endParaRPr>
            </a:p>
          </p:txBody>
        </p:sp>
        <p:sp>
          <p:nvSpPr>
            <p:cNvPr id="118" name="TextBox 117"/>
            <p:cNvSpPr txBox="1">
              <a:spLocks noChangeArrowheads="1"/>
            </p:cNvSpPr>
            <p:nvPr/>
          </p:nvSpPr>
          <p:spPr bwMode="auto">
            <a:xfrm>
              <a:off x="8121760" y="5525675"/>
              <a:ext cx="609600" cy="293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 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Group 108"/>
          <p:cNvGrpSpPr/>
          <p:nvPr/>
        </p:nvGrpSpPr>
        <p:grpSpPr>
          <a:xfrm>
            <a:off x="6477000" y="5318760"/>
            <a:ext cx="457200" cy="442056"/>
            <a:chOff x="6477000" y="5305312"/>
            <a:chExt cx="457200" cy="442056"/>
          </a:xfrm>
        </p:grpSpPr>
        <p:cxnSp>
          <p:nvCxnSpPr>
            <p:cNvPr id="130" name="Straight Connector 129"/>
            <p:cNvCxnSpPr/>
            <p:nvPr/>
          </p:nvCxnSpPr>
          <p:spPr bwMode="auto">
            <a:xfrm flipH="1">
              <a:off x="6545580" y="5546894"/>
              <a:ext cx="297180" cy="0"/>
            </a:xfrm>
            <a:prstGeom prst="line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477000" y="5305312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r>
                <a:rPr lang="en-US" sz="1200">
                  <a:solidFill>
                    <a:schemeClr val="bg1"/>
                  </a:solidFill>
                  <a:sym typeface="Symbol"/>
                </a:rPr>
                <a:t>–</a:t>
              </a:r>
              <a:r>
                <a:rPr lang="sr-Latn-RS" sz="1200">
                  <a:solidFill>
                    <a:schemeClr val="bg1"/>
                  </a:solidFill>
                  <a:sym typeface="Symbol"/>
                </a:rPr>
                <a:t>1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477000" y="5433436"/>
              <a:ext cx="457200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200" i="1">
                  <a:solidFill>
                    <a:schemeClr val="bg1"/>
                  </a:solidFill>
                  <a:sym typeface="Symbol"/>
                </a:rPr>
                <a:t></a:t>
              </a:r>
              <a:endParaRPr lang="sr-Latn-RS" sz="1200" baseline="-25000">
                <a:solidFill>
                  <a:schemeClr val="bg1"/>
                </a:solidFill>
              </a:endParaRPr>
            </a:p>
          </p:txBody>
        </p:sp>
      </p:grpSp>
      <p:cxnSp>
        <p:nvCxnSpPr>
          <p:cNvPr id="133" name="Straight Arrow Connector 132"/>
          <p:cNvCxnSpPr/>
          <p:nvPr/>
        </p:nvCxnSpPr>
        <p:spPr bwMode="auto">
          <a:xfrm>
            <a:off x="6865620" y="5776904"/>
            <a:ext cx="457200" cy="2023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7262144" y="5478780"/>
            <a:ext cx="1881856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T</a:t>
            </a:r>
            <a:r>
              <a:rPr lang="en-US" sz="2400" i="1" baseline="-25000">
                <a:solidFill>
                  <a:schemeClr val="bg1"/>
                </a:solidFill>
                <a:sym typeface="Symbol"/>
              </a:rPr>
              <a:t>kr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 T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 flipH="1">
            <a:off x="8277680" y="5748380"/>
            <a:ext cx="54864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>
            <a:spLocks noChangeArrowheads="1"/>
          </p:cNvSpPr>
          <p:nvPr/>
        </p:nvSpPr>
        <p:spPr bwMode="auto">
          <a:xfrm>
            <a:off x="8166280" y="528066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139" name="TextBox 138"/>
          <p:cNvSpPr txBox="1">
            <a:spLocks noChangeArrowheads="1"/>
          </p:cNvSpPr>
          <p:nvPr/>
        </p:nvSpPr>
        <p:spPr bwMode="auto">
          <a:xfrm>
            <a:off x="8189140" y="5635360"/>
            <a:ext cx="762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</a:t>
            </a:r>
            <a:r>
              <a:rPr lang="en-US" sz="2400">
                <a:solidFill>
                  <a:schemeClr val="bg1"/>
                </a:solidFill>
                <a:sym typeface="Symbol"/>
              </a:rPr>
              <a:t>+1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143" name="Straight Arrow Connector 142"/>
          <p:cNvCxnSpPr/>
          <p:nvPr/>
        </p:nvCxnSpPr>
        <p:spPr bwMode="auto">
          <a:xfrm flipH="1">
            <a:off x="6019800" y="1905000"/>
            <a:ext cx="762000" cy="3550920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323583" y="609600"/>
            <a:ext cx="4591817" cy="3032760"/>
            <a:chOff x="569976" y="2688336"/>
            <a:chExt cx="4591817" cy="3032760"/>
          </a:xfrm>
        </p:grpSpPr>
        <p:sp>
          <p:nvSpPr>
            <p:cNvPr id="3" name="Freeform 2"/>
            <p:cNvSpPr/>
            <p:nvPr/>
          </p:nvSpPr>
          <p:spPr bwMode="auto">
            <a:xfrm>
              <a:off x="1788160" y="3144520"/>
              <a:ext cx="2479040" cy="1336040"/>
            </a:xfrm>
            <a:custGeom>
              <a:avLst/>
              <a:gdLst>
                <a:gd name="connsiteX0" fmla="*/ 0 w 2479040"/>
                <a:gd name="connsiteY0" fmla="*/ 0 h 1336040"/>
                <a:gd name="connsiteX1" fmla="*/ 1188720 w 2479040"/>
                <a:gd name="connsiteY1" fmla="*/ 929640 h 1336040"/>
                <a:gd name="connsiteX2" fmla="*/ 2479040 w 2479040"/>
                <a:gd name="connsiteY2" fmla="*/ 1336040 h 1336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9040" h="1336040">
                  <a:moveTo>
                    <a:pt x="0" y="0"/>
                  </a:moveTo>
                  <a:cubicBezTo>
                    <a:pt x="387773" y="353483"/>
                    <a:pt x="775547" y="706967"/>
                    <a:pt x="1188720" y="929640"/>
                  </a:cubicBezTo>
                  <a:cubicBezTo>
                    <a:pt x="1601893" y="1152313"/>
                    <a:pt x="2040466" y="1244176"/>
                    <a:pt x="2479040" y="133604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939800" y="3886200"/>
              <a:ext cx="3337560" cy="1300480"/>
            </a:xfrm>
            <a:custGeom>
              <a:avLst/>
              <a:gdLst>
                <a:gd name="connsiteX0" fmla="*/ 0 w 3337560"/>
                <a:gd name="connsiteY0" fmla="*/ 0 h 1300480"/>
                <a:gd name="connsiteX1" fmla="*/ 1539240 w 3337560"/>
                <a:gd name="connsiteY1" fmla="*/ 975360 h 1300480"/>
                <a:gd name="connsiteX2" fmla="*/ 3337560 w 3337560"/>
                <a:gd name="connsiteY2" fmla="*/ 1300480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37560" h="1300480">
                  <a:moveTo>
                    <a:pt x="0" y="0"/>
                  </a:moveTo>
                  <a:cubicBezTo>
                    <a:pt x="491490" y="379306"/>
                    <a:pt x="982980" y="758613"/>
                    <a:pt x="1539240" y="975360"/>
                  </a:cubicBezTo>
                  <a:cubicBezTo>
                    <a:pt x="2095500" y="1192107"/>
                    <a:pt x="2716530" y="1246293"/>
                    <a:pt x="3337560" y="1300480"/>
                  </a:cubicBezTo>
                </a:path>
              </a:pathLst>
            </a:cu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1346200" y="3505200"/>
              <a:ext cx="2931160" cy="1325880"/>
            </a:xfrm>
            <a:custGeom>
              <a:avLst/>
              <a:gdLst>
                <a:gd name="connsiteX0" fmla="*/ 0 w 2931160"/>
                <a:gd name="connsiteY0" fmla="*/ 0 h 1325880"/>
                <a:gd name="connsiteX1" fmla="*/ 1346200 w 2931160"/>
                <a:gd name="connsiteY1" fmla="*/ 899160 h 1325880"/>
                <a:gd name="connsiteX2" fmla="*/ 2931160 w 2931160"/>
                <a:gd name="connsiteY2" fmla="*/ 132588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31160" h="1325880">
                  <a:moveTo>
                    <a:pt x="0" y="0"/>
                  </a:moveTo>
                  <a:cubicBezTo>
                    <a:pt x="428836" y="339090"/>
                    <a:pt x="857673" y="678180"/>
                    <a:pt x="1346200" y="899160"/>
                  </a:cubicBezTo>
                  <a:cubicBezTo>
                    <a:pt x="1834727" y="1120140"/>
                    <a:pt x="2382943" y="1223010"/>
                    <a:pt x="2931160" y="1325880"/>
                  </a:cubicBezTo>
                </a:path>
              </a:pathLst>
            </a:custGeom>
            <a:noFill/>
            <a:ln w="12700" cap="flat" cmpd="sng" algn="ctr">
              <a:solidFill>
                <a:srgbClr val="000066"/>
              </a:solidFill>
              <a:prstDash val="lgDash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 bwMode="auto">
            <a:xfrm flipH="1">
              <a:off x="762000" y="2971800"/>
              <a:ext cx="1219200" cy="106680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Straight Connector 6"/>
            <p:cNvCxnSpPr/>
            <p:nvPr/>
          </p:nvCxnSpPr>
          <p:spPr bwMode="auto">
            <a:xfrm flipH="1">
              <a:off x="4277360" y="4246880"/>
              <a:ext cx="0" cy="1137920"/>
            </a:xfrm>
            <a:prstGeom prst="line">
              <a:avLst/>
            </a:prstGeom>
            <a:noFill/>
            <a:ln w="1905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1437640" y="30835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 flipH="1" flipV="1">
              <a:off x="1549400" y="299720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 flipH="1" flipV="1">
              <a:off x="1330960" y="31902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1117600" y="33731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909320" y="356108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 flipH="1" flipV="1">
              <a:off x="797560" y="365252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1005840" y="346964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flipH="1" flipV="1">
              <a:off x="1219200" y="3286760"/>
              <a:ext cx="187960" cy="18288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 flipH="1" flipV="1">
              <a:off x="4287520" y="511556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 flipH="1" flipV="1">
              <a:off x="4282440" y="49784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4287520" y="483108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 flipH="1" flipV="1">
              <a:off x="4287520" y="468884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20" name="Straight Arrow Connector 19"/>
            <p:cNvCxnSpPr/>
            <p:nvPr/>
          </p:nvCxnSpPr>
          <p:spPr bwMode="auto">
            <a:xfrm flipH="1" flipV="1">
              <a:off x="4277360" y="4546600"/>
              <a:ext cx="274320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862584" y="2935224"/>
              <a:ext cx="43633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 flipH="1">
              <a:off x="959104" y="3011424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4608576" y="4587240"/>
              <a:ext cx="436338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w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 flipH="1">
              <a:off x="4705096" y="4663440"/>
              <a:ext cx="228600" cy="0"/>
            </a:xfrm>
            <a:prstGeom prst="straightConnector1">
              <a:avLst/>
            </a:prstGeom>
            <a:noFill/>
            <a:ln w="635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25" name="TextBox 24"/>
            <p:cNvSpPr txBox="1"/>
            <p:nvPr/>
          </p:nvSpPr>
          <p:spPr>
            <a:xfrm>
              <a:off x="1776984" y="2688336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69976" y="3772364"/>
              <a:ext cx="2616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106808" y="3913632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108704" y="5243051"/>
              <a:ext cx="338555" cy="3957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en-US" sz="1800" baseline="-2500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03534" y="3522470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901598" y="4403342"/>
              <a:ext cx="42351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A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953768" y="27432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09288" y="4114800"/>
              <a:ext cx="952505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p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v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  <a:r>
                <a:rPr lang="en-US" sz="1800">
                  <a:solidFill>
                    <a:srgbClr val="000066"/>
                  </a:solidFill>
                </a:rPr>
                <a:t>,</a:t>
              </a:r>
              <a:r>
                <a:rPr lang="en-US" sz="1800" i="1">
                  <a:solidFill>
                    <a:srgbClr val="000066"/>
                  </a:solidFill>
                </a:rPr>
                <a:t>T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>
              <a:off x="685800" y="5721096"/>
              <a:ext cx="4038600" cy="0"/>
            </a:xfrm>
            <a:prstGeom prst="line">
              <a:avLst/>
            </a:prstGeom>
            <a:noFill/>
            <a:ln w="2857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1394967" y="352348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1398038" y="4558790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1</a:t>
              </a:r>
            </a:p>
          </p:txBody>
        </p:sp>
        <p:cxnSp>
          <p:nvCxnSpPr>
            <p:cNvPr id="36" name="Straight Connector 35"/>
            <p:cNvCxnSpPr/>
            <p:nvPr/>
          </p:nvCxnSpPr>
          <p:spPr bwMode="auto">
            <a:xfrm>
              <a:off x="1712976" y="3511296"/>
              <a:ext cx="0" cy="2209800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3610886" y="5070854"/>
              <a:ext cx="385042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z</a:t>
              </a:r>
              <a:r>
                <a:rPr lang="en-US" sz="1800" baseline="-25000">
                  <a:solidFill>
                    <a:srgbClr val="000066"/>
                  </a:solidFill>
                </a:rPr>
                <a:t>2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3885183" y="4834128"/>
              <a:ext cx="365760" cy="0"/>
            </a:xfrm>
            <a:prstGeom prst="line">
              <a:avLst/>
            </a:prstGeom>
            <a:noFill/>
            <a:ln w="9525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3925824" y="4840224"/>
              <a:ext cx="0" cy="880872"/>
            </a:xfrm>
            <a:prstGeom prst="line">
              <a:avLst/>
            </a:prstGeom>
            <a:noFill/>
            <a:ln w="127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V="1">
              <a:off x="2993136" y="3322320"/>
              <a:ext cx="609600" cy="573024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 flipV="1">
              <a:off x="2133600" y="5020056"/>
              <a:ext cx="509016" cy="399288"/>
            </a:xfrm>
            <a:prstGeom prst="straightConnector1">
              <a:avLst/>
            </a:prstGeom>
            <a:noFill/>
            <a:ln w="38100" cap="flat" cmpd="sng" algn="ctr">
              <a:solidFill>
                <a:srgbClr val="000066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3035966" y="3101846"/>
              <a:ext cx="482824" cy="394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</a:rPr>
                <a:t>q</a:t>
              </a:r>
              <a:r>
                <a:rPr lang="en-US" sz="1800" baseline="-2500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53214" y="5134862"/>
              <a:ext cx="29206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>
                  <a:solidFill>
                    <a:srgbClr val="000066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1800" baseline="-25000">
                  <a:solidFill>
                    <a:srgbClr val="000066"/>
                  </a:solidFill>
                </a:rPr>
                <a:t>t</a:t>
              </a:r>
            </a:p>
          </p:txBody>
        </p:sp>
      </p:grp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153988" y="2011740"/>
            <a:ext cx="3732212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J</a:t>
            </a:r>
            <a:r>
              <a:rPr lang="sr-Cyrl-CS">
                <a:solidFill>
                  <a:srgbClr val="000066"/>
                </a:solidFill>
              </a:rPr>
              <a:t>ednačina prvog zakona termodinamike za otvorene sisteme </a:t>
            </a:r>
            <a:r>
              <a:rPr lang="sl-SI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sl-SI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stacionarne strujne procese</a:t>
            </a:r>
            <a:r>
              <a:rPr lang="sr-Latn-CS">
                <a:solidFill>
                  <a:srgbClr val="000066"/>
                </a:solidFill>
              </a:rPr>
              <a:t>: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03200" y="4382049"/>
            <a:ext cx="35052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dq=dl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169863" y="5200471"/>
            <a:ext cx="8667750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Promena količine toplote je jednaka zbiru promena tehničkog rada, entalpije, kinetičke i potencijalne energije radno tela koj</a:t>
            </a:r>
            <a:r>
              <a:rPr lang="en-US">
                <a:solidFill>
                  <a:srgbClr val="000066"/>
                </a:solidFill>
              </a:rPr>
              <a:t>i</a:t>
            </a:r>
            <a:r>
              <a:rPr lang="sr-Latn-CS">
                <a:solidFill>
                  <a:srgbClr val="000066"/>
                </a:solidFill>
              </a:rPr>
              <a:t> struji kroz kontrolisanu zapreminu.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08973" y="3733800"/>
            <a:ext cx="4667827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q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12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=l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+0,5(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en-US" sz="2400">
                <a:solidFill>
                  <a:schemeClr val="bg1"/>
                </a:solidFill>
                <a:sym typeface="Symbol"/>
              </a:rPr>
              <a:t>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en-US" sz="2400">
                <a:solidFill>
                  <a:schemeClr val="bg1"/>
                </a:solidFill>
                <a:sym typeface="Symbol"/>
              </a:rPr>
              <a:t>)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2616200" y="377684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020060" y="378446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649413" y="1371600"/>
            <a:ext cx="3074987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Latn-CS" i="1">
                <a:solidFill>
                  <a:srgbClr val="000066"/>
                </a:solidFill>
              </a:rPr>
              <a:t>l</a:t>
            </a:r>
            <a:r>
              <a:rPr lang="sr-Latn-CS" i="1" baseline="-25000">
                <a:solidFill>
                  <a:srgbClr val="000066"/>
                </a:solidFill>
              </a:rPr>
              <a:t>t </a:t>
            </a:r>
            <a:r>
              <a:rPr lang="sr-Latn-CS">
                <a:solidFill>
                  <a:srgbClr val="000066"/>
                </a:solidFill>
              </a:rPr>
              <a:t>= 0 – čisto strujanje,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i="1">
                <a:solidFill>
                  <a:srgbClr val="000066"/>
                </a:solidFill>
              </a:rPr>
              <a:t> dz</a:t>
            </a:r>
            <a:r>
              <a:rPr lang="sl-SI">
                <a:solidFill>
                  <a:srgbClr val="000066"/>
                </a:solidFill>
              </a:rPr>
              <a:t> = 0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727960" y="2270760"/>
            <a:ext cx="51816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Cyrl-CS">
                <a:solidFill>
                  <a:srgbClr val="000066"/>
                </a:solidFill>
              </a:rPr>
              <a:t>promena entalpije i brzine strujanja gasa je</a:t>
            </a: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uzrokovana</a:t>
            </a:r>
            <a:r>
              <a:rPr lang="sr-Latn-C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razmenjenom količinom toplote</a:t>
            </a:r>
            <a:r>
              <a:rPr lang="en-US">
                <a:solidFill>
                  <a:srgbClr val="000066"/>
                </a:solidFill>
              </a:rPr>
              <a:t>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8600" y="762000"/>
            <a:ext cx="35052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dq=dl</a:t>
            </a:r>
            <a:r>
              <a:rPr lang="sr-Latn-RS" sz="2400" i="1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g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z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600200" y="1330960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2405929"/>
            <a:ext cx="2057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dq=d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103120" y="2692400"/>
            <a:ext cx="64008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1661160" y="3205480"/>
            <a:ext cx="479742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adijabatsko isticanje </a:t>
            </a:r>
            <a:r>
              <a:rPr lang="sr-Cyrl-CS">
                <a:solidFill>
                  <a:srgbClr val="000066"/>
                </a:solidFill>
              </a:rPr>
              <a:t>(</a:t>
            </a:r>
            <a:r>
              <a:rPr lang="sl-SI" i="1">
                <a:solidFill>
                  <a:srgbClr val="000066"/>
                </a:solidFill>
              </a:rPr>
              <a:t>dq</a:t>
            </a:r>
            <a:r>
              <a:rPr lang="sl-SI">
                <a:solidFill>
                  <a:srgbClr val="000066"/>
                </a:solidFill>
              </a:rPr>
              <a:t> = 0, </a:t>
            </a:r>
            <a:r>
              <a:rPr lang="sl-SI" i="1">
                <a:solidFill>
                  <a:srgbClr val="000066"/>
                </a:solidFill>
              </a:rPr>
              <a:t>q</a:t>
            </a:r>
            <a:r>
              <a:rPr lang="sl-SI">
                <a:solidFill>
                  <a:srgbClr val="000066"/>
                </a:solidFill>
              </a:rPr>
              <a:t> = 0)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>
            <a:off x="1600200" y="2941320"/>
            <a:ext cx="0" cy="10972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28600" y="4036469"/>
            <a:ext cx="2057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en-US" sz="2400">
                <a:solidFill>
                  <a:schemeClr val="bg1"/>
                </a:solidFill>
                <a:sym typeface="Symbol"/>
              </a:rPr>
              <a:t>+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=0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2780030" y="3677920"/>
            <a:ext cx="563245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promena brzine i promena entalpije su različitog znaka, tj. ubrzanje adijabatskog strujanja je praćeno smanjenjem entalpije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2108200" y="4307840"/>
            <a:ext cx="64008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59773" y="5441229"/>
            <a:ext cx="2788227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0,5(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en-US" sz="2400">
                <a:solidFill>
                  <a:schemeClr val="bg1"/>
                </a:solidFill>
                <a:sym typeface="Symbol"/>
              </a:rPr>
              <a:t>-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 </a:t>
            </a:r>
            <a:r>
              <a:rPr lang="en-US" sz="2400">
                <a:solidFill>
                  <a:schemeClr val="bg1"/>
                </a:solidFill>
                <a:sym typeface="Symbol"/>
              </a:rPr>
              <a:t>)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=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60120" y="541020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404620" y="541782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600200" y="4582160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3042920" y="5704840"/>
            <a:ext cx="640080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688773" y="5435600"/>
            <a:ext cx="3169227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2(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h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 + w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4377690" y="570357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H="1">
            <a:off x="4457700" y="537210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 flipH="1">
            <a:off x="4575810" y="5379720"/>
            <a:ext cx="21031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324600" y="541020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3988" y="2065637"/>
            <a:ext cx="520046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roizvoljn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povratn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strujn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proce</a:t>
            </a:r>
            <a:r>
              <a:rPr lang="sr-Latn-CS">
                <a:solidFill>
                  <a:srgbClr val="000066"/>
                </a:solidFill>
              </a:rPr>
              <a:t>s bez trenja: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95876" y="2819680"/>
            <a:ext cx="3179567" cy="566560"/>
            <a:chOff x="1621033" y="1524000"/>
            <a:chExt cx="3179567" cy="566560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1621033" y="1555029"/>
              <a:ext cx="317956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+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0,5(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)+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g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2616200" y="152400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3052428" y="153162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" y="2627612"/>
            <a:ext cx="1335860" cy="922867"/>
            <a:chOff x="797740" y="4267200"/>
            <a:chExt cx="1335860" cy="922867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797740" y="4495800"/>
              <a:ext cx="133586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–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vdp</a:t>
              </a:r>
              <a:r>
                <a:rPr lang="sr-Latn-RS" sz="2400" i="1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03398" y="4389660"/>
              <a:ext cx="311304" cy="69493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r-Latn-RS" sz="3600">
                  <a:solidFill>
                    <a:schemeClr val="bg1"/>
                  </a:solidFill>
                  <a:sym typeface="Symbol"/>
                </a:rPr>
                <a:t></a:t>
              </a:r>
              <a:endParaRPr lang="en-US" sz="3600"/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023624" y="426720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2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947415" y="489646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1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</p:grpSp>
      <p:sp>
        <p:nvSpPr>
          <p:cNvPr id="15" name="Right Brace 14"/>
          <p:cNvSpPr/>
          <p:nvPr/>
        </p:nvSpPr>
        <p:spPr bwMode="auto">
          <a:xfrm rot="5400000">
            <a:off x="655320" y="2995260"/>
            <a:ext cx="152400" cy="1005840"/>
          </a:xfrm>
          <a:prstGeom prst="rightBrace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80604" y="3547408"/>
            <a:ext cx="7420396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Raspoloživi rad: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rad koji može da ostvari otvoreni termodinamički sistem</a:t>
            </a:r>
            <a:r>
              <a:rPr lang="en-US">
                <a:solidFill>
                  <a:srgbClr val="000066"/>
                </a:solidFill>
              </a:rPr>
              <a:t>,</a:t>
            </a:r>
            <a:endParaRPr lang="sr-Latn-C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 može biti iskorišćen za koristan tehnički rad i promenu spoljašnje energije strujanja</a:t>
            </a:r>
            <a:r>
              <a:rPr lang="en-US">
                <a:solidFill>
                  <a:srgbClr val="000066"/>
                </a:solidFill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en-US">
                <a:solidFill>
                  <a:srgbClr val="000066"/>
                </a:solidFill>
              </a:rPr>
              <a:t> tehni</a:t>
            </a:r>
            <a:r>
              <a:rPr lang="sr-Latn-RS">
                <a:solidFill>
                  <a:srgbClr val="000066"/>
                </a:solidFill>
              </a:rPr>
              <a:t>č</a:t>
            </a:r>
            <a:r>
              <a:rPr lang="en-US">
                <a:solidFill>
                  <a:srgbClr val="000066"/>
                </a:solidFill>
              </a:rPr>
              <a:t>ki rad</a:t>
            </a:r>
            <a:r>
              <a:rPr lang="sr-Latn-RS">
                <a:solidFill>
                  <a:srgbClr val="000066"/>
                </a:solidFill>
              </a:rPr>
              <a:t> jednak je raspoloživom radu za slučaj kada su ispunjeni uslovi – </a:t>
            </a:r>
            <a:r>
              <a:rPr lang="sr-Latn-RS" i="1">
                <a:solidFill>
                  <a:srgbClr val="000066"/>
                </a:solidFill>
              </a:rPr>
              <a:t>w</a:t>
            </a:r>
            <a:r>
              <a:rPr lang="sr-Latn-RS" baseline="-25000">
                <a:solidFill>
                  <a:srgbClr val="000066"/>
                </a:solidFill>
              </a:rPr>
              <a:t>2</a:t>
            </a:r>
            <a:r>
              <a:rPr lang="sr-Latn-RS">
                <a:solidFill>
                  <a:srgbClr val="000066"/>
                </a:solidFill>
              </a:rPr>
              <a:t>=</a:t>
            </a:r>
            <a:r>
              <a:rPr lang="sr-Latn-RS" i="1">
                <a:solidFill>
                  <a:srgbClr val="000066"/>
                </a:solidFill>
              </a:rPr>
              <a:t>w</a:t>
            </a:r>
            <a:r>
              <a:rPr lang="sr-Latn-RS" baseline="-25000">
                <a:solidFill>
                  <a:srgbClr val="000066"/>
                </a:solidFill>
              </a:rPr>
              <a:t>1</a:t>
            </a:r>
            <a:r>
              <a:rPr lang="sr-Latn-RS">
                <a:solidFill>
                  <a:srgbClr val="000066"/>
                </a:solidFill>
              </a:rPr>
              <a:t>, </a:t>
            </a:r>
            <a:r>
              <a:rPr lang="sr-Latn-RS" i="1">
                <a:solidFill>
                  <a:srgbClr val="000066"/>
                </a:solidFill>
              </a:rPr>
              <a:t>z</a:t>
            </a:r>
            <a:r>
              <a:rPr lang="sr-Latn-RS" baseline="-25000">
                <a:solidFill>
                  <a:srgbClr val="000066"/>
                </a:solidFill>
              </a:rPr>
              <a:t>2</a:t>
            </a:r>
            <a:r>
              <a:rPr lang="sr-Latn-RS">
                <a:solidFill>
                  <a:srgbClr val="000066"/>
                </a:solidFill>
              </a:rPr>
              <a:t>=</a:t>
            </a:r>
            <a:r>
              <a:rPr lang="sr-Latn-RS" i="1">
                <a:solidFill>
                  <a:srgbClr val="000066"/>
                </a:solidFill>
              </a:rPr>
              <a:t>z</a:t>
            </a:r>
            <a:r>
              <a:rPr lang="sr-Latn-RS" baseline="-25000">
                <a:solidFill>
                  <a:srgbClr val="000066"/>
                </a:solidFill>
              </a:rPr>
              <a:t>1</a:t>
            </a:r>
            <a:r>
              <a:rPr lang="sr-Latn-RS">
                <a:solidFill>
                  <a:srgbClr val="000066"/>
                </a:solidFill>
              </a:rPr>
              <a:t>. 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52400" y="838200"/>
            <a:ext cx="39624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>
                <a:solidFill>
                  <a:srgbClr val="000066"/>
                </a:solidFill>
              </a:rPr>
              <a:t>Ojlerova </a:t>
            </a:r>
            <a:r>
              <a:rPr lang="sr-Cyrl-CS" sz="2400" b="1">
                <a:solidFill>
                  <a:srgbClr val="000066"/>
                </a:solidFill>
              </a:rPr>
              <a:t>jednačin</a:t>
            </a:r>
            <a:r>
              <a:rPr lang="sr-Latn-CS" sz="2400" b="1">
                <a:solidFill>
                  <a:srgbClr val="000066"/>
                </a:solidFill>
              </a:rPr>
              <a:t>a</a:t>
            </a:r>
            <a:r>
              <a:rPr lang="sr-Cyrl-CS" sz="2400" b="1">
                <a:solidFill>
                  <a:srgbClr val="000066"/>
                </a:solidFill>
              </a:rPr>
              <a:t> kretanja idealnog fluida</a:t>
            </a:r>
            <a:endParaRPr lang="en-US" sz="2400" b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ounded Rectangle 43"/>
          <p:cNvSpPr/>
          <p:nvPr/>
        </p:nvSpPr>
        <p:spPr bwMode="auto">
          <a:xfrm>
            <a:off x="217136" y="5499212"/>
            <a:ext cx="3566160" cy="838200"/>
          </a:xfrm>
          <a:prstGeom prst="roundRect">
            <a:avLst/>
          </a:prstGeom>
          <a:solidFill>
            <a:schemeClr val="tx1"/>
          </a:solidFill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153988" y="885825"/>
            <a:ext cx="520046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P</a:t>
            </a:r>
            <a:r>
              <a:rPr lang="sr-Cyrl-CS">
                <a:solidFill>
                  <a:srgbClr val="000066"/>
                </a:solidFill>
              </a:rPr>
              <a:t>roizvoljn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povratn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strujn</a:t>
            </a:r>
            <a:r>
              <a:rPr lang="sr-Latn-RS">
                <a:solidFill>
                  <a:srgbClr val="000066"/>
                </a:solidFill>
              </a:rPr>
              <a:t>i</a:t>
            </a:r>
            <a:r>
              <a:rPr lang="sr-Cyrl-CS">
                <a:solidFill>
                  <a:srgbClr val="000066"/>
                </a:solidFill>
              </a:rPr>
              <a:t> proce</a:t>
            </a:r>
            <a:r>
              <a:rPr lang="sr-Latn-CS">
                <a:solidFill>
                  <a:srgbClr val="000066"/>
                </a:solidFill>
              </a:rPr>
              <a:t>s bez trenja:</a:t>
            </a:r>
            <a:endParaRPr lang="en-US">
              <a:solidFill>
                <a:srgbClr val="000066"/>
              </a:solidFill>
            </a:endParaRPr>
          </a:p>
        </p:txBody>
      </p:sp>
      <p:grpSp>
        <p:nvGrpSpPr>
          <p:cNvPr id="2" name="Group 13"/>
          <p:cNvGrpSpPr/>
          <p:nvPr/>
        </p:nvGrpSpPr>
        <p:grpSpPr>
          <a:xfrm>
            <a:off x="1395876" y="1639868"/>
            <a:ext cx="3179567" cy="566560"/>
            <a:chOff x="1621033" y="1524000"/>
            <a:chExt cx="3179567" cy="566560"/>
          </a:xfrm>
        </p:grpSpPr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1621033" y="1555029"/>
              <a:ext cx="3179567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sym typeface="Symbol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  <a:sym typeface="Symbol"/>
                </a:rPr>
                <a:t>+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0,5(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w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)+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g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(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2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-</a:t>
              </a:r>
              <a:r>
                <a:rPr lang="en-US" sz="2400" i="1">
                  <a:solidFill>
                    <a:schemeClr val="bg1"/>
                  </a:solidFill>
                  <a:sym typeface="Symbol"/>
                </a:rPr>
                <a:t>z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1</a:t>
              </a:r>
              <a:r>
                <a:rPr lang="en-US" sz="2400">
                  <a:solidFill>
                    <a:schemeClr val="bg1"/>
                  </a:solidFill>
                  <a:sym typeface="Symbol"/>
                </a:rPr>
                <a:t>)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2616200" y="152400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3052428" y="1531620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>
                  <a:solidFill>
                    <a:schemeClr val="bg1"/>
                  </a:solidFill>
                  <a:sym typeface="Symbol"/>
                </a:rPr>
                <a:t>2</a:t>
              </a:r>
              <a:endParaRPr lang="sr-Latn-RS" sz="160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8600" y="1447800"/>
            <a:ext cx="1335860" cy="922867"/>
            <a:chOff x="797740" y="4267200"/>
            <a:chExt cx="1335860" cy="922867"/>
          </a:xfrm>
        </p:grpSpPr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797740" y="4495800"/>
              <a:ext cx="133586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–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</a:t>
              </a:r>
              <a:r>
                <a:rPr lang="en-US" sz="2400" i="1">
                  <a:solidFill>
                    <a:schemeClr val="bg1"/>
                  </a:solidFill>
                </a:rPr>
                <a:t>vdp</a:t>
              </a:r>
              <a:r>
                <a:rPr lang="sr-Latn-RS" sz="2400" i="1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03398" y="4389660"/>
              <a:ext cx="311304" cy="69493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r-Latn-RS" sz="3600">
                  <a:solidFill>
                    <a:schemeClr val="bg1"/>
                  </a:solidFill>
                  <a:sym typeface="Symbol"/>
                </a:rPr>
                <a:t></a:t>
              </a:r>
              <a:endParaRPr lang="en-US" sz="3600"/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1023624" y="426720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2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947415" y="4896460"/>
              <a:ext cx="381000" cy="293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200">
                  <a:solidFill>
                    <a:schemeClr val="bg1"/>
                  </a:solidFill>
                </a:rPr>
                <a:t>1</a:t>
              </a:r>
              <a:endParaRPr lang="sr-Latn-RS" sz="1200">
                <a:solidFill>
                  <a:schemeClr val="bg1"/>
                </a:solidFill>
              </a:endParaRPr>
            </a:p>
          </p:txBody>
        </p:sp>
      </p:grpSp>
      <p:cxnSp>
        <p:nvCxnSpPr>
          <p:cNvPr id="11" name="Straight Arrow Connector 10"/>
          <p:cNvCxnSpPr/>
          <p:nvPr/>
        </p:nvCxnSpPr>
        <p:spPr bwMode="auto">
          <a:xfrm>
            <a:off x="581413" y="2337924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54700" y="2162503"/>
            <a:ext cx="0" cy="73152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18" name="Picture 17" descr="Untit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2971800"/>
            <a:ext cx="3552825" cy="2394688"/>
          </a:xfrm>
          <a:prstGeom prst="rect">
            <a:avLst/>
          </a:prstGeom>
        </p:spPr>
      </p:pic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1447800" y="2325112"/>
            <a:ext cx="604361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D</a:t>
            </a:r>
            <a:r>
              <a:rPr lang="sr-Cyrl-CS" sz="1800">
                <a:solidFill>
                  <a:srgbClr val="000066"/>
                </a:solidFill>
              </a:rPr>
              <a:t>iferenciranje </a:t>
            </a:r>
            <a:r>
              <a:rPr lang="sr-Latn-RS" sz="1800">
                <a:solidFill>
                  <a:srgbClr val="000066"/>
                </a:solidFill>
              </a:rPr>
              <a:t>prethodne </a:t>
            </a:r>
            <a:r>
              <a:rPr lang="sr-Cyrl-CS" sz="1800">
                <a:solidFill>
                  <a:srgbClr val="000066"/>
                </a:solidFill>
              </a:rPr>
              <a:t>jednačine</a:t>
            </a:r>
            <a:r>
              <a:rPr lang="sr-Latn-RS" sz="1800">
                <a:solidFill>
                  <a:srgbClr val="000066"/>
                </a:solidFill>
              </a:rPr>
              <a:t> pri sledećim uslovima: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 </a:t>
            </a:r>
            <a:r>
              <a:rPr lang="sr-Cyrl-CS" sz="1800">
                <a:solidFill>
                  <a:srgbClr val="000066"/>
                </a:solidFill>
              </a:rPr>
              <a:t>stanje 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 sz="1800">
                <a:solidFill>
                  <a:srgbClr val="000066"/>
                </a:solidFill>
              </a:rPr>
              <a:t>1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Latn-RS" sz="1800">
                <a:solidFill>
                  <a:srgbClr val="000066"/>
                </a:solidFill>
                <a:sym typeface="Symbol" pitchFamily="18" charset="2"/>
              </a:rPr>
              <a:t> je</a:t>
            </a:r>
            <a:r>
              <a:rPr lang="sr-Cyrl-CS" sz="1800">
                <a:solidFill>
                  <a:srgbClr val="000066"/>
                </a:solidFill>
              </a:rPr>
              <a:t> fiksirano, a stanje 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 sz="1800">
                <a:solidFill>
                  <a:srgbClr val="000066"/>
                </a:solidFill>
              </a:rPr>
              <a:t>2</a:t>
            </a:r>
            <a:r>
              <a:rPr lang="sr-Cyrl-CS" sz="1800">
                <a:solidFill>
                  <a:srgbClr val="000066"/>
                </a:solidFill>
                <a:sym typeface="Symbol" pitchFamily="18" charset="2"/>
              </a:rPr>
              <a:t></a:t>
            </a:r>
            <a:r>
              <a:rPr lang="sr-Cyrl-CS" sz="1800">
                <a:solidFill>
                  <a:srgbClr val="000066"/>
                </a:solidFill>
              </a:rPr>
              <a:t> tekuća koordinata</a:t>
            </a:r>
            <a:endParaRPr lang="sr-Latn-RS" sz="1800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 sz="1800">
                <a:solidFill>
                  <a:srgbClr val="000066"/>
                </a:solidFill>
              </a:rPr>
              <a:t> </a:t>
            </a:r>
            <a:r>
              <a:rPr lang="sl-SI" sz="1800" i="1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sl-SI" sz="1800" i="1" baseline="-25000">
                <a:solidFill>
                  <a:srgbClr val="000066"/>
                </a:solidFill>
              </a:rPr>
              <a:t>t</a:t>
            </a:r>
            <a:r>
              <a:rPr lang="sl-SI" sz="1800">
                <a:solidFill>
                  <a:srgbClr val="000066"/>
                </a:solidFill>
              </a:rPr>
              <a:t> = 0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sz="1800">
                <a:solidFill>
                  <a:srgbClr val="000066"/>
                </a:solidFill>
              </a:rPr>
              <a:t> </a:t>
            </a:r>
            <a:r>
              <a:rPr lang="sl-SI" sz="1800" i="1">
                <a:solidFill>
                  <a:srgbClr val="000066"/>
                </a:solidFill>
              </a:rPr>
              <a:t>z</a:t>
            </a:r>
            <a:r>
              <a:rPr lang="sl-SI" sz="1800" baseline="-25000">
                <a:solidFill>
                  <a:srgbClr val="000066"/>
                </a:solidFill>
              </a:rPr>
              <a:t>1</a:t>
            </a:r>
            <a:r>
              <a:rPr lang="en-AU" sz="1800">
                <a:solidFill>
                  <a:srgbClr val="000066"/>
                </a:solidFill>
                <a:sym typeface="Symbol" pitchFamily="18" charset="2"/>
              </a:rPr>
              <a:t></a:t>
            </a:r>
            <a:r>
              <a:rPr lang="en-AU" sz="1800" i="1">
                <a:solidFill>
                  <a:srgbClr val="000066"/>
                </a:solidFill>
              </a:rPr>
              <a:t>z</a:t>
            </a:r>
            <a:r>
              <a:rPr lang="en-US" sz="1800" baseline="-25000">
                <a:solidFill>
                  <a:srgbClr val="000066"/>
                </a:solidFill>
              </a:rPr>
              <a:t>2</a:t>
            </a:r>
            <a:r>
              <a:rPr lang="sl-SI" sz="1800">
                <a:solidFill>
                  <a:srgbClr val="000066"/>
                </a:solidFill>
              </a:rPr>
              <a:t>=0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28600" y="3636697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wd</a:t>
            </a:r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>
                <a:solidFill>
                  <a:schemeClr val="bg1"/>
                </a:solidFill>
              </a:rPr>
              <a:t>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454584" y="3431024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 flipH="1">
            <a:off x="2606984" y="392774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flipV="1">
            <a:off x="2657560" y="4387232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3441812" y="4371048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091792" y="4354864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</a:t>
            </a:r>
            <a:r>
              <a:rPr lang="en-US" i="1">
                <a:solidFill>
                  <a:schemeClr val="bg1"/>
                </a:solidFill>
                <a:sym typeface="Symbol"/>
              </a:rPr>
              <a:t>w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908412" y="4354864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dp</a:t>
            </a:r>
            <a:endParaRPr lang="sr-Latn-RS">
              <a:solidFill>
                <a:schemeClr val="bg1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>
            <a:off x="2665652" y="4988740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V="1">
            <a:off x="3449904" y="4972556"/>
            <a:ext cx="0" cy="457200"/>
          </a:xfrm>
          <a:prstGeom prst="straightConnector1">
            <a:avLst/>
          </a:prstGeom>
          <a:noFill/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099884" y="4956372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</a:t>
            </a:r>
            <a:r>
              <a:rPr lang="en-US" i="1">
                <a:solidFill>
                  <a:schemeClr val="bg1"/>
                </a:solidFill>
                <a:sym typeface="Symbol"/>
              </a:rPr>
              <a:t>w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916504" y="4956372"/>
            <a:ext cx="6096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i="1">
                <a:solidFill>
                  <a:schemeClr val="bg1"/>
                </a:solidFill>
                <a:sym typeface="Symbol"/>
              </a:rPr>
              <a:t>dp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 rot="19048384">
            <a:off x="3405374" y="4464419"/>
            <a:ext cx="1631602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400">
                <a:solidFill>
                  <a:srgbClr val="000066"/>
                </a:solidFill>
              </a:rPr>
              <a:t>promene brzine strujanja i pritiska su suprotnog znaka </a:t>
            </a:r>
            <a:endParaRPr lang="en-US" sz="1400">
              <a:solidFill>
                <a:srgbClr val="000066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28600" y="5627744"/>
            <a:ext cx="3657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>
                <a:solidFill>
                  <a:schemeClr val="bg1"/>
                </a:solidFill>
              </a:rPr>
              <a:t>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2575964" y="5422071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 flipH="1">
            <a:off x="2770848" y="5918787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432924" y="5418292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30000">
                <a:solidFill>
                  <a:schemeClr val="bg1"/>
                </a:solidFill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585324" y="5915008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 Box 17"/>
          <p:cNvSpPr txBox="1">
            <a:spLocks noChangeArrowheads="1"/>
          </p:cNvSpPr>
          <p:nvPr/>
        </p:nvSpPr>
        <p:spPr bwMode="auto">
          <a:xfrm>
            <a:off x="3805280" y="5675888"/>
            <a:ext cx="52325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Ojlerova </a:t>
            </a:r>
            <a:r>
              <a:rPr lang="sr-Cyrl-CS">
                <a:solidFill>
                  <a:srgbClr val="000066"/>
                </a:solidFill>
              </a:rPr>
              <a:t>jednačin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kretanja idealnog fluida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585324" y="4130040"/>
            <a:ext cx="0" cy="12801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28600" y="1352452"/>
            <a:ext cx="3657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(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) =</a:t>
            </a:r>
            <a:r>
              <a:rPr lang="sr-Latn-RS" sz="2400">
                <a:solidFill>
                  <a:schemeClr val="bg1"/>
                </a:solidFill>
              </a:rPr>
              <a:t>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= </a:t>
            </a:r>
            <a:r>
              <a:rPr lang="sr-Latn-RS" sz="2400">
                <a:solidFill>
                  <a:schemeClr val="bg1"/>
                </a:solidFill>
              </a:rPr>
              <a:t>–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      dp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2575964" y="1146779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</a:rPr>
              <a:t>1</a:t>
            </a:r>
            <a:endParaRPr lang="en-US" sz="24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en-US" sz="2400" i="1">
                <a:solidFill>
                  <a:schemeClr val="bg1"/>
                </a:solidFill>
                <a:sym typeface="Symbol"/>
              </a:rPr>
              <a:t></a:t>
            </a:r>
            <a:endParaRPr lang="en-US" sz="2400" i="1">
              <a:solidFill>
                <a:schemeClr val="bg1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 flipH="1">
            <a:off x="2770848" y="1643495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432924" y="1143000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30000">
                <a:solidFill>
                  <a:schemeClr val="bg1"/>
                </a:solidFill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 flipH="1">
            <a:off x="585324" y="1639716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 Box 17"/>
          <p:cNvSpPr txBox="1">
            <a:spLocks noChangeArrowheads="1"/>
          </p:cNvSpPr>
          <p:nvPr/>
        </p:nvSpPr>
        <p:spPr bwMode="auto">
          <a:xfrm>
            <a:off x="3805280" y="1400596"/>
            <a:ext cx="523252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Ojlerova </a:t>
            </a:r>
            <a:r>
              <a:rPr lang="sr-Cyrl-CS">
                <a:solidFill>
                  <a:srgbClr val="000066"/>
                </a:solidFill>
              </a:rPr>
              <a:t>jednačin</a:t>
            </a:r>
            <a:r>
              <a:rPr lang="sr-Latn-C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kretanja idealnog fluida</a:t>
            </a:r>
            <a:endParaRPr lang="en-US">
              <a:solidFill>
                <a:srgbClr val="000066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816756" y="2037844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7" name="Text Box 27"/>
          <p:cNvSpPr txBox="1">
            <a:spLocks noChangeArrowheads="1"/>
          </p:cNvSpPr>
          <p:nvPr/>
        </p:nvSpPr>
        <p:spPr bwMode="auto">
          <a:xfrm>
            <a:off x="228600" y="2813332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381000" y="3310048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20588" y="2790350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50" name="Text Box 27"/>
          <p:cNvSpPr txBox="1">
            <a:spLocks noChangeArrowheads="1"/>
          </p:cNvSpPr>
          <p:nvPr/>
        </p:nvSpPr>
        <p:spPr bwMode="auto">
          <a:xfrm>
            <a:off x="1066800" y="2812038"/>
            <a:ext cx="76200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 i="1">
                <a:solidFill>
                  <a:schemeClr val="bg1"/>
                </a:solidFill>
              </a:rPr>
              <a:t>w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endParaRPr lang="en-US" sz="2400" baseline="30000">
              <a:solidFill>
                <a:schemeClr val="bg1"/>
              </a:solidFill>
            </a:endParaRP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RS" sz="2400">
                <a:solidFill>
                  <a:schemeClr val="bg1"/>
                </a:solidFill>
                <a:sym typeface="Symbol"/>
              </a:rPr>
              <a:t>2</a:t>
            </a:r>
            <a:endParaRPr lang="en-US" sz="2400">
              <a:solidFill>
                <a:schemeClr val="bg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 bwMode="auto">
          <a:xfrm flipH="1">
            <a:off x="1219200" y="3308754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358788" y="2789056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857756" y="3017656"/>
            <a:ext cx="2876044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–        = –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en-US" sz="2400" i="1">
                <a:solidFill>
                  <a:schemeClr val="bg1"/>
                </a:solidFill>
              </a:rPr>
              <a:t>vdp</a:t>
            </a:r>
            <a:r>
              <a:rPr lang="sr-Latn-RS" sz="2400" i="1">
                <a:solidFill>
                  <a:schemeClr val="bg1"/>
                </a:solidFill>
              </a:rPr>
              <a:t> = 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chemeClr val="bg1"/>
                </a:solidFill>
              </a:rPr>
              <a:t>o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163930" y="2911516"/>
            <a:ext cx="311304" cy="6949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3600">
                <a:solidFill>
                  <a:schemeClr val="bg1"/>
                </a:solidFill>
                <a:sym typeface="Symbol"/>
              </a:rPr>
              <a:t></a:t>
            </a:r>
            <a:endParaRPr lang="en-US" sz="3600"/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184156" y="2789056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2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107947" y="3418316"/>
            <a:ext cx="381000" cy="293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chemeClr val="bg1"/>
                </a:solidFill>
              </a:rPr>
              <a:t>1</a:t>
            </a:r>
            <a:endParaRPr lang="sr-Latn-RS" sz="1200">
              <a:solidFill>
                <a:schemeClr val="bg1"/>
              </a:solidFill>
            </a:endParaRPr>
          </a:p>
        </p:txBody>
      </p:sp>
      <p:sp>
        <p:nvSpPr>
          <p:cNvPr id="59" name="Text Box 17"/>
          <p:cNvSpPr txBox="1">
            <a:spLocks noChangeArrowheads="1"/>
          </p:cNvSpPr>
          <p:nvPr/>
        </p:nvSpPr>
        <p:spPr bwMode="auto">
          <a:xfrm>
            <a:off x="3549032" y="3015632"/>
            <a:ext cx="2433680" cy="4968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</a:t>
            </a:r>
            <a:r>
              <a:rPr lang="sr-Latn-RS">
                <a:solidFill>
                  <a:srgbClr val="000066"/>
                </a:solidFill>
              </a:rPr>
              <a:t>raspoloživ rad (</a:t>
            </a:r>
            <a:r>
              <a:rPr lang="sr-Latn-RS" sz="2400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rgbClr val="000066"/>
                </a:solidFill>
              </a:rPr>
              <a:t>o</a:t>
            </a:r>
            <a:r>
              <a:rPr lang="sr-Latn-RS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381001" y="4864100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>
                <a:solidFill>
                  <a:schemeClr val="bg1"/>
                </a:solidFill>
                <a:sym typeface="Symbol"/>
              </a:rPr>
              <a:t>w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2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w</a:t>
            </a:r>
            <a:r>
              <a:rPr lang="sr-Latn-RS" sz="2400" baseline="-25000">
                <a:solidFill>
                  <a:schemeClr val="bg1"/>
                </a:solidFill>
                <a:sym typeface="Symbol"/>
              </a:rPr>
              <a:t>1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+ 2</a:t>
            </a:r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Latn-RS" sz="2400" i="1" baseline="-25000">
                <a:solidFill>
                  <a:schemeClr val="bg1"/>
                </a:solidFill>
              </a:rPr>
              <a:t>o</a:t>
            </a:r>
            <a:endParaRPr lang="sr-Latn-RS" sz="2400" baseline="-25000">
              <a:solidFill>
                <a:schemeClr val="bg1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1069917" y="5132070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 flipH="1">
            <a:off x="1149927" y="4800600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 flipH="1">
            <a:off x="1268037" y="4808220"/>
            <a:ext cx="109728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379692" y="4846792"/>
            <a:ext cx="4572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>
                <a:solidFill>
                  <a:schemeClr val="bg1"/>
                </a:solidFill>
                <a:sym typeface="Symbol"/>
              </a:rPr>
              <a:t>2</a:t>
            </a:r>
            <a:endParaRPr lang="sr-Latn-RS" sz="1600">
              <a:solidFill>
                <a:schemeClr val="bg1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 bwMode="auto">
          <a:xfrm>
            <a:off x="813924" y="3817148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6" name="Text Box 12"/>
          <p:cNvSpPr txBox="1">
            <a:spLocks noChangeArrowheads="1"/>
          </p:cNvSpPr>
          <p:nvPr/>
        </p:nvSpPr>
        <p:spPr bwMode="auto">
          <a:xfrm>
            <a:off x="2438400" y="4913888"/>
            <a:ext cx="6400800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>
                <a:solidFill>
                  <a:srgbClr val="000066"/>
                </a:solidFill>
              </a:rPr>
              <a:t>– </a:t>
            </a:r>
            <a:r>
              <a:rPr lang="sr-Latn-RS">
                <a:solidFill>
                  <a:srgbClr val="000066"/>
                </a:solidFill>
              </a:rPr>
              <a:t>v</a:t>
            </a:r>
            <a:r>
              <a:rPr lang="sr-Cyrl-CS">
                <a:solidFill>
                  <a:srgbClr val="000066"/>
                </a:solidFill>
              </a:rPr>
              <a:t>aži za bilo koji povratni proces</a:t>
            </a:r>
            <a:r>
              <a:rPr lang="en-GB">
                <a:solidFill>
                  <a:srgbClr val="000066"/>
                </a:solidFill>
              </a:rPr>
              <a:t> (</a:t>
            </a:r>
            <a:r>
              <a:rPr lang="sr-Cyrl-CS">
                <a:solidFill>
                  <a:srgbClr val="000066"/>
                </a:solidFill>
              </a:rPr>
              <a:t>pri izvođenju</a:t>
            </a:r>
            <a:r>
              <a:rPr lang="en-GB">
                <a:solidFill>
                  <a:srgbClr val="000066"/>
                </a:solidFill>
              </a:rPr>
              <a:t> izraza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>
                <a:solidFill>
                  <a:srgbClr val="000066"/>
                </a:solidFill>
              </a:rPr>
              <a:t>  </a:t>
            </a:r>
            <a:r>
              <a:rPr lang="sr-Cyrl-CS">
                <a:solidFill>
                  <a:srgbClr val="000066"/>
                </a:solidFill>
              </a:rPr>
              <a:t> nisu uvedene nikakve pretpostavke o</a:t>
            </a:r>
            <a:r>
              <a:rPr lang="en-GB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>
                <a:solidFill>
                  <a:srgbClr val="000066"/>
                </a:solidFill>
              </a:rPr>
              <a:t>   </a:t>
            </a:r>
            <a:r>
              <a:rPr lang="sr-Cyrl-CS">
                <a:solidFill>
                  <a:srgbClr val="000066"/>
                </a:solidFill>
              </a:rPr>
              <a:t>karakteru procesa</a:t>
            </a:r>
            <a:r>
              <a:rPr lang="en-GB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30188" y="914400"/>
            <a:ext cx="388461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Cyrl-CS" sz="2400" b="1">
                <a:solidFill>
                  <a:srgbClr val="000066"/>
                </a:solidFill>
              </a:rPr>
              <a:t>Jednačina kontinuiteta</a:t>
            </a:r>
            <a:endParaRPr lang="en-US" sz="2400" b="1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GB" sz="2400" b="1">
                <a:solidFill>
                  <a:srgbClr val="000066"/>
                </a:solidFill>
              </a:rPr>
              <a:t>(</a:t>
            </a:r>
            <a:r>
              <a:rPr lang="sr-Cyrl-CS" sz="2400" b="1">
                <a:solidFill>
                  <a:srgbClr val="000066"/>
                </a:solidFill>
              </a:rPr>
              <a:t>zakon održanja mase</a:t>
            </a:r>
            <a:r>
              <a:rPr lang="en-GB" sz="2400" b="1">
                <a:solidFill>
                  <a:srgbClr val="000066"/>
                </a:solidFill>
              </a:rPr>
              <a:t>):</a:t>
            </a:r>
            <a:endParaRPr lang="en-US" sz="2400" b="1">
              <a:solidFill>
                <a:srgbClr val="000066"/>
              </a:solidFill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819400" y="2151808"/>
            <a:ext cx="44196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– </a:t>
            </a:r>
            <a:r>
              <a:rPr lang="sr-Cyrl-CS">
                <a:solidFill>
                  <a:srgbClr val="000066"/>
                </a:solidFill>
              </a:rPr>
              <a:t>stacionarno strujanje</a:t>
            </a:r>
            <a:r>
              <a:rPr lang="sr-Latn-RS">
                <a:solidFill>
                  <a:srgbClr val="000066"/>
                </a:solidFill>
              </a:rPr>
              <a:t> (</a:t>
            </a:r>
            <a:r>
              <a:rPr lang="sr-Cyrl-CS">
                <a:solidFill>
                  <a:srgbClr val="000066"/>
                </a:solidFill>
              </a:rPr>
              <a:t>maseni</a:t>
            </a:r>
            <a:endParaRPr lang="sr-Latn-RS">
              <a:solidFill>
                <a:srgbClr val="000066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  </a:t>
            </a:r>
            <a:r>
              <a:rPr lang="sr-Cyrl-CS">
                <a:solidFill>
                  <a:srgbClr val="000066"/>
                </a:solidFill>
              </a:rPr>
              <a:t>protok ne zavise od vremena</a:t>
            </a:r>
            <a:r>
              <a:rPr lang="sr-Latn-CS">
                <a:solidFill>
                  <a:srgbClr val="000066"/>
                </a:solidFill>
              </a:rPr>
              <a:t>)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2860" y="2112696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m = A  w = const.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413368" y="2207912"/>
            <a:ext cx="45720" cy="45720"/>
          </a:xfrm>
          <a:prstGeom prst="ellipse">
            <a:avLst/>
          </a:prstGeom>
          <a:solidFill>
            <a:srgbClr val="000066"/>
          </a:solidFill>
          <a:ln w="952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H="1">
            <a:off x="304800" y="382545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28600" y="339010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28600" y="373670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5800" y="3549032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+      +       =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0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flipH="1">
            <a:off x="990600" y="382389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914400" y="338854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14400" y="373514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1676400" y="382389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3388540"/>
            <a:ext cx="6096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d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73514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23023" y="2615750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H="1">
            <a:off x="304800" y="5461393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28600" y="5026041"/>
            <a:ext cx="609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8600" y="5372649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A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85800" y="5184972"/>
            <a:ext cx="2133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sym typeface="Symbol"/>
              </a:rPr>
              <a:t>+       =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flipH="1">
            <a:off x="1014876" y="54598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38676" y="502448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dw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38676" y="53710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w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 bwMode="auto">
          <a:xfrm flipH="1">
            <a:off x="1757320" y="5459832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681120" y="5024480"/>
            <a:ext cx="609600" cy="494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dv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681120" y="5371088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v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723023" y="4251690"/>
            <a:ext cx="0" cy="822960"/>
          </a:xfrm>
          <a:prstGeom prst="straightConnector1">
            <a:avLst/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52400" y="912269"/>
            <a:ext cx="2066591" cy="53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400" b="1">
                <a:solidFill>
                  <a:srgbClr val="000066"/>
                </a:solidFill>
              </a:rPr>
              <a:t>Brzina zvuka</a:t>
            </a:r>
            <a:endParaRPr lang="en-US" sz="2400" b="1">
              <a:solidFill>
                <a:srgbClr val="000066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53988" y="1674674"/>
            <a:ext cx="8151812" cy="1754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B</a:t>
            </a:r>
            <a:r>
              <a:rPr lang="sr-Cyrl-CS">
                <a:solidFill>
                  <a:srgbClr val="000066"/>
                </a:solidFill>
              </a:rPr>
              <a:t>rzin</a:t>
            </a:r>
            <a:r>
              <a:rPr lang="sr-Latn-RS">
                <a:solidFill>
                  <a:srgbClr val="000066"/>
                </a:solidFill>
              </a:rPr>
              <a:t>a</a:t>
            </a:r>
            <a:r>
              <a:rPr lang="sr-Cyrl-CS">
                <a:solidFill>
                  <a:srgbClr val="000066"/>
                </a:solidFill>
              </a:rPr>
              <a:t> zvuka</a:t>
            </a:r>
            <a:r>
              <a:rPr lang="sr-Latn-RS">
                <a:solidFill>
                  <a:srgbClr val="000066"/>
                </a:solidFill>
              </a:rPr>
              <a:t>: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brzina prostiranja malih poremećaja, u koje spadaju i zvučni talasi</a:t>
            </a:r>
            <a:r>
              <a:rPr lang="sr-Latn-RS">
                <a:solidFill>
                  <a:srgbClr val="000066"/>
                </a:solidFill>
              </a:rPr>
              <a:t>,</a:t>
            </a:r>
          </a:p>
          <a:p>
            <a:pPr>
              <a:buClr>
                <a:srgbClr val="000066"/>
              </a:buClr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RS">
                <a:solidFill>
                  <a:srgbClr val="000066"/>
                </a:solidFill>
              </a:rPr>
              <a:t> </a:t>
            </a:r>
            <a:r>
              <a:rPr lang="sr-Cyrl-CS">
                <a:solidFill>
                  <a:srgbClr val="000066"/>
                </a:solidFill>
              </a:rPr>
              <a:t>elastični talasi male amplitude, koji nastaju pod dejstvom sila elastično</a:t>
            </a:r>
            <a:r>
              <a:rPr lang="sr-Latn-CS">
                <a:solidFill>
                  <a:srgbClr val="000066"/>
                </a:solidFill>
              </a:rPr>
              <a:t>sti </a:t>
            </a:r>
            <a:r>
              <a:rPr lang="sr-Cyrl-CS">
                <a:solidFill>
                  <a:srgbClr val="000066"/>
                </a:solidFill>
              </a:rPr>
              <a:t>samog fluida</a:t>
            </a:r>
            <a:r>
              <a:rPr lang="sr-Latn-CS">
                <a:solidFill>
                  <a:srgbClr val="000066"/>
                </a:solidFill>
              </a:rPr>
              <a:t>.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28600" y="3664243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763768" y="3932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843778" y="3600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961888" y="3608363"/>
            <a:ext cx="73152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H="1">
            <a:off x="1047380" y="39729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971180" y="35052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71180" y="38841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sym typeface="Symbol"/>
              </a:rPr>
              <a:t>d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8600" y="4807243"/>
            <a:ext cx="4724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 =   </a:t>
            </a:r>
            <a:r>
              <a:rPr lang="sr-Latn-RS" sz="2400" i="1">
                <a:solidFill>
                  <a:schemeClr val="bg1"/>
                </a:solidFill>
                <a:sym typeface="Symbol"/>
              </a:rPr>
              <a:t>        =     p v  =    R T </a:t>
            </a:r>
            <a:endParaRPr lang="sr-Latn-RS" sz="2400" i="1" baseline="-25000">
              <a:solidFill>
                <a:schemeClr val="bg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763768" y="5075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H="1">
            <a:off x="843778" y="4743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H="1">
            <a:off x="961888" y="4751363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H="1">
            <a:off x="1241588" y="5115920"/>
            <a:ext cx="457200" cy="0"/>
          </a:xfrm>
          <a:prstGeom prst="line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165388" y="4648200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p</a:t>
            </a:r>
            <a:endParaRPr lang="sr-Latn-RS" sz="240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165388" y="5027176"/>
            <a:ext cx="609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sym typeface="Symbol"/>
              </a:rPr>
              <a:t>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2080260" y="5075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flipH="1">
            <a:off x="2160270" y="4743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flipH="1">
            <a:off x="2278380" y="4751363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3398520" y="5075213"/>
            <a:ext cx="76200" cy="2286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3478530" y="4743743"/>
            <a:ext cx="118110" cy="56769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H="1">
            <a:off x="3596640" y="4751363"/>
            <a:ext cx="822960" cy="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2084</TotalTime>
  <Words>1543</Words>
  <Application>Microsoft Office PowerPoint</Application>
  <PresentationFormat>On-screen Show (4:3)</PresentationFormat>
  <Paragraphs>461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Impact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411</cp:revision>
  <dcterms:created xsi:type="dcterms:W3CDTF">2006-01-31T15:10:17Z</dcterms:created>
  <dcterms:modified xsi:type="dcterms:W3CDTF">2026-01-12T08:09:10Z</dcterms:modified>
</cp:coreProperties>
</file>