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19"/>
  </p:notesMasterIdLst>
  <p:handoutMasterIdLst>
    <p:handoutMasterId r:id="rId20"/>
  </p:handoutMasterIdLst>
  <p:sldIdLst>
    <p:sldId id="256" r:id="rId2"/>
    <p:sldId id="276" r:id="rId3"/>
    <p:sldId id="277" r:id="rId4"/>
    <p:sldId id="278" r:id="rId5"/>
    <p:sldId id="279" r:id="rId6"/>
    <p:sldId id="280" r:id="rId7"/>
    <p:sldId id="281" r:id="rId8"/>
    <p:sldId id="282" r:id="rId9"/>
    <p:sldId id="283" r:id="rId10"/>
    <p:sldId id="285" r:id="rId11"/>
    <p:sldId id="284" r:id="rId12"/>
    <p:sldId id="286" r:id="rId13"/>
    <p:sldId id="287" r:id="rId14"/>
    <p:sldId id="288" r:id="rId15"/>
    <p:sldId id="289" r:id="rId16"/>
    <p:sldId id="290" r:id="rId17"/>
    <p:sldId id="275" r:id="rId18"/>
  </p:sldIdLst>
  <p:sldSz cx="9144000" cy="6858000" type="screen4x3"/>
  <p:notesSz cx="6858000" cy="9144000"/>
  <p:defaultTextStyle>
    <a:defPPr>
      <a:defRPr lang="en-US"/>
    </a:defPPr>
    <a:lvl1pPr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1pPr>
    <a:lvl2pPr marL="4572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2pPr>
    <a:lvl3pPr marL="9144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3pPr>
    <a:lvl4pPr marL="13716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4pPr>
    <a:lvl5pPr marL="18288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5pPr>
    <a:lvl6pPr marL="2286000" algn="l" defTabSz="914400" rtl="0" eaLnBrk="1" latinLnBrk="0" hangingPunct="1">
      <a:defRPr sz="2000" kern="1200">
        <a:solidFill>
          <a:srgbClr val="000000"/>
        </a:solidFill>
        <a:latin typeface="Arial" charset="0"/>
        <a:ea typeface="+mn-ea"/>
        <a:cs typeface="+mn-cs"/>
      </a:defRPr>
    </a:lvl6pPr>
    <a:lvl7pPr marL="2743200" algn="l" defTabSz="914400" rtl="0" eaLnBrk="1" latinLnBrk="0" hangingPunct="1">
      <a:defRPr sz="2000" kern="1200">
        <a:solidFill>
          <a:srgbClr val="000000"/>
        </a:solidFill>
        <a:latin typeface="Arial" charset="0"/>
        <a:ea typeface="+mn-ea"/>
        <a:cs typeface="+mn-cs"/>
      </a:defRPr>
    </a:lvl7pPr>
    <a:lvl8pPr marL="3200400" algn="l" defTabSz="914400" rtl="0" eaLnBrk="1" latinLnBrk="0" hangingPunct="1">
      <a:defRPr sz="2000" kern="1200">
        <a:solidFill>
          <a:srgbClr val="000000"/>
        </a:solidFill>
        <a:latin typeface="Arial" charset="0"/>
        <a:ea typeface="+mn-ea"/>
        <a:cs typeface="+mn-cs"/>
      </a:defRPr>
    </a:lvl8pPr>
    <a:lvl9pPr marL="3657600" algn="l" defTabSz="914400" rtl="0" eaLnBrk="1" latinLnBrk="0" hangingPunct="1">
      <a:defRPr sz="2000" kern="1200">
        <a:solidFill>
          <a:srgbClr val="000000"/>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4C"/>
    <a:srgbClr val="000000"/>
    <a:srgbClr val="000099"/>
    <a:srgbClr val="000066"/>
    <a:srgbClr val="FFCC00"/>
    <a:srgbClr val="99FF33"/>
    <a:srgbClr val="808080"/>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012" autoAdjust="0"/>
    <p:restoredTop sz="94581" autoAdjust="0"/>
  </p:normalViewPr>
  <p:slideViewPr>
    <p:cSldViewPr>
      <p:cViewPr varScale="1">
        <p:scale>
          <a:sx n="82" d="100"/>
          <a:sy n="82" d="100"/>
        </p:scale>
        <p:origin x="1474" y="29"/>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105" d="100"/>
          <a:sy n="105" d="100"/>
        </p:scale>
        <p:origin x="3462"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2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132099"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132100"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132101"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lnSpc>
                <a:spcPct val="100000"/>
              </a:lnSpc>
              <a:spcBef>
                <a:spcPct val="0"/>
              </a:spcBef>
              <a:buClrTx/>
              <a:buSzTx/>
              <a:buFontTx/>
              <a:buNone/>
              <a:defRPr sz="1200">
                <a:solidFill>
                  <a:schemeClr val="tx1"/>
                </a:solidFill>
              </a:defRPr>
            </a:lvl1pPr>
          </a:lstStyle>
          <a:p>
            <a:pPr>
              <a:defRPr/>
            </a:pPr>
            <a:fld id="{7B992B75-179F-438C-927E-948DAC2CF0B7}" type="slidenum">
              <a:rPr lang="en-US"/>
              <a:pPr>
                <a:defRPr/>
              </a:pPr>
              <a:t>‹#›</a:t>
            </a:fld>
            <a:endParaRPr lang="en-US"/>
          </a:p>
        </p:txBody>
      </p:sp>
    </p:spTree>
    <p:extLst>
      <p:ext uri="{BB962C8B-B14F-4D97-AF65-F5344CB8AC3E}">
        <p14:creationId xmlns:p14="http://schemas.microsoft.com/office/powerpoint/2010/main" val="20808908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41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13414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2048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3414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415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13415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lnSpc>
                <a:spcPct val="100000"/>
              </a:lnSpc>
              <a:spcBef>
                <a:spcPct val="0"/>
              </a:spcBef>
              <a:buClrTx/>
              <a:buSzTx/>
              <a:buFontTx/>
              <a:buNone/>
              <a:defRPr sz="1200">
                <a:solidFill>
                  <a:schemeClr val="tx1"/>
                </a:solidFill>
              </a:defRPr>
            </a:lvl1pPr>
          </a:lstStyle>
          <a:p>
            <a:pPr>
              <a:defRPr/>
            </a:pPr>
            <a:fld id="{31B2DBCD-D16C-4320-92D5-C1FD697A0286}" type="slidenum">
              <a:rPr lang="en-US"/>
              <a:pPr>
                <a:defRPr/>
              </a:pPr>
              <a:t>‹#›</a:t>
            </a:fld>
            <a:endParaRPr lang="en-US"/>
          </a:p>
        </p:txBody>
      </p:sp>
    </p:spTree>
    <p:extLst>
      <p:ext uri="{BB962C8B-B14F-4D97-AF65-F5344CB8AC3E}">
        <p14:creationId xmlns:p14="http://schemas.microsoft.com/office/powerpoint/2010/main" val="22472686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7410" name="Rectangle 2"/>
          <p:cNvSpPr>
            <a:spLocks noGrp="1" noChangeArrowheads="1"/>
          </p:cNvSpPr>
          <p:nvPr>
            <p:ph type="ctrTitle" sz="quarter"/>
          </p:nvPr>
        </p:nvSpPr>
        <p:spPr bwMode="auto">
          <a:xfrm>
            <a:off x="685800" y="1676400"/>
            <a:ext cx="7772400" cy="1828800"/>
          </a:xfrm>
          <a:prstGeom prst="rect">
            <a:avLst/>
          </a:prstGeom>
          <a:noFill/>
          <a:ln>
            <a:miter lim="800000"/>
            <a:headEnd/>
            <a:tailEnd/>
          </a:ln>
        </p:spPr>
        <p:txBody>
          <a:bodyPr vert="horz" wrap="square" lIns="91440" tIns="45720" rIns="91440" bIns="45720" numCol="1" anchor="ctr" anchorCtr="0" compatLnSpc="1">
            <a:prstTxWarp prst="textNoShape">
              <a:avLst/>
            </a:prstTxWarp>
          </a:bodyPr>
          <a:lstStyle>
            <a:lvl1pPr>
              <a:defRPr/>
            </a:lvl1pPr>
          </a:lstStyle>
          <a:p>
            <a:r>
              <a:rPr lang="en-US"/>
              <a:t>Click to edit Master title style</a:t>
            </a:r>
          </a:p>
        </p:txBody>
      </p:sp>
      <p:sp>
        <p:nvSpPr>
          <p:cNvPr id="17411" name="Rectangle 3"/>
          <p:cNvSpPr>
            <a:spLocks noGrp="1" noChangeArrowheads="1"/>
          </p:cNvSpPr>
          <p:nvPr>
            <p:ph type="subTitle" sz="quarter" idx="1"/>
          </p:nvPr>
        </p:nvSpPr>
        <p:spPr bwMode="auto">
          <a:xfrm>
            <a:off x="1371600" y="3886200"/>
            <a:ext cx="6400800" cy="17526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marL="0" indent="0" algn="ctr">
              <a:buFont typeface="Wingdings" pitchFamily="2" charset="2"/>
              <a:buNone/>
              <a:defRPr/>
            </a:lvl1pPr>
          </a:lstStyle>
          <a:p>
            <a:r>
              <a:rPr lang="en-US"/>
              <a:t>Click to edit Master subtitle style</a:t>
            </a:r>
          </a:p>
        </p:txBody>
      </p:sp>
      <p:sp>
        <p:nvSpPr>
          <p:cNvPr id="4" name="Rectangle 4"/>
          <p:cNvSpPr>
            <a:spLocks noGrp="1" noChangeArrowheads="1"/>
          </p:cNvSpPr>
          <p:nvPr>
            <p:ph type="dt" sz="quarter" idx="10"/>
          </p:nvPr>
        </p:nvSpPr>
        <p:spPr bwMode="auto">
          <a:xfrm>
            <a:off x="457200" y="6245225"/>
            <a:ext cx="2133600" cy="47625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eaLnBrk="1" hangingPunct="1">
              <a:lnSpc>
                <a:spcPct val="100000"/>
              </a:lnSpc>
              <a:spcBef>
                <a:spcPct val="0"/>
              </a:spcBef>
              <a:buClrTx/>
              <a:buSzTx/>
              <a:buFontTx/>
              <a:buNone/>
              <a:defRPr sz="1400">
                <a:solidFill>
                  <a:schemeClr val="tx1"/>
                </a:solidFill>
                <a:effectLst>
                  <a:outerShdw blurRad="38100" dist="38100" dir="2700000" algn="tl">
                    <a:srgbClr val="C0C0C0"/>
                  </a:outerShdw>
                </a:effectLst>
              </a:defRPr>
            </a:lvl1pPr>
          </a:lstStyle>
          <a:p>
            <a:pPr>
              <a:defRPr/>
            </a:pPr>
            <a:endParaRPr lang="en-US"/>
          </a:p>
        </p:txBody>
      </p:sp>
      <p:sp>
        <p:nvSpPr>
          <p:cNvPr id="5" name="Rectangle 5"/>
          <p:cNvSpPr>
            <a:spLocks noGrp="1" noChangeArrowheads="1"/>
          </p:cNvSpPr>
          <p:nvPr>
            <p:ph type="ftr" sz="quarter" idx="11"/>
          </p:nvPr>
        </p:nvSpPr>
        <p:spPr bwMode="auto">
          <a:xfrm>
            <a:off x="3124200" y="6245225"/>
            <a:ext cx="2895600" cy="47625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ctr" eaLnBrk="1" hangingPunct="1">
              <a:lnSpc>
                <a:spcPct val="100000"/>
              </a:lnSpc>
              <a:spcBef>
                <a:spcPct val="0"/>
              </a:spcBef>
              <a:buClrTx/>
              <a:buSzTx/>
              <a:buFontTx/>
              <a:buNone/>
              <a:defRPr sz="1400">
                <a:solidFill>
                  <a:schemeClr val="tx1"/>
                </a:solidFill>
                <a:effectLst>
                  <a:outerShdw blurRad="38100" dist="38100" dir="2700000" algn="tl">
                    <a:srgbClr val="C0C0C0"/>
                  </a:outerShdw>
                </a:effectLst>
              </a:defRPr>
            </a:lvl1pPr>
          </a:lstStyle>
          <a:p>
            <a:pPr>
              <a:defRPr/>
            </a:pPr>
            <a:endParaRPr lang="en-US"/>
          </a:p>
        </p:txBody>
      </p:sp>
      <p:sp>
        <p:nvSpPr>
          <p:cNvPr id="6" name="Rectangle 6"/>
          <p:cNvSpPr>
            <a:spLocks noGrp="1" noChangeArrowheads="1"/>
          </p:cNvSpPr>
          <p:nvPr>
            <p:ph type="sldNum" sz="quarter" idx="12"/>
          </p:nvPr>
        </p:nvSpPr>
        <p:spPr bwMode="auto">
          <a:xfrm>
            <a:off x="6553200" y="6245225"/>
            <a:ext cx="2133600" cy="47625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r" eaLnBrk="1" hangingPunct="1">
              <a:lnSpc>
                <a:spcPct val="100000"/>
              </a:lnSpc>
              <a:spcBef>
                <a:spcPct val="0"/>
              </a:spcBef>
              <a:buClrTx/>
              <a:buSzTx/>
              <a:buFontTx/>
              <a:buNone/>
              <a:defRPr sz="1400">
                <a:solidFill>
                  <a:schemeClr val="tx1"/>
                </a:solidFill>
                <a:effectLst>
                  <a:outerShdw blurRad="38100" dist="38100" dir="2700000" algn="tl">
                    <a:srgbClr val="C0C0C0"/>
                  </a:outerShdw>
                </a:effectLst>
              </a:defRPr>
            </a:lvl1pPr>
          </a:lstStyle>
          <a:p>
            <a:pPr>
              <a:defRPr/>
            </a:pPr>
            <a:fld id="{8DD2436A-79CF-43F7-89CB-C1546FC1665A}"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duotone>
              <a:schemeClr val="bg1"/>
              <a:srgbClr val="FFFFFF"/>
            </a:duotone>
          </a:blip>
          <a:srcRect/>
          <a:tile tx="0" ty="0" sx="100000" sy="100000" flip="none" algn="tl"/>
        </a:blipFill>
        <a:effectLst/>
      </p:bgPr>
    </p:bg>
    <p:spTree>
      <p:nvGrpSpPr>
        <p:cNvPr id="1" name=""/>
        <p:cNvGrpSpPr/>
        <p:nvPr/>
      </p:nvGrpSpPr>
      <p:grpSpPr>
        <a:xfrm>
          <a:off x="0" y="0"/>
          <a:ext cx="0" cy="0"/>
          <a:chOff x="0" y="0"/>
          <a:chExt cx="0" cy="0"/>
        </a:xfrm>
      </p:grpSpPr>
      <p:sp>
        <p:nvSpPr>
          <p:cNvPr id="16393" name="Text Box 9"/>
          <p:cNvSpPr txBox="1">
            <a:spLocks noChangeArrowheads="1"/>
          </p:cNvSpPr>
          <p:nvPr userDrawn="1"/>
        </p:nvSpPr>
        <p:spPr bwMode="auto">
          <a:xfrm>
            <a:off x="2743200" y="161925"/>
            <a:ext cx="6224588" cy="323850"/>
          </a:xfrm>
          <a:prstGeom prst="rect">
            <a:avLst/>
          </a:prstGeom>
          <a:noFill/>
          <a:ln w="9525">
            <a:noFill/>
            <a:miter lim="800000"/>
            <a:headEnd/>
            <a:tailEnd/>
          </a:ln>
          <a:effectLst/>
        </p:spPr>
        <p:txBody>
          <a:bodyPr>
            <a:spAutoFit/>
          </a:bodyPr>
          <a:lstStyle/>
          <a:p>
            <a:pPr>
              <a:lnSpc>
                <a:spcPct val="100000"/>
              </a:lnSpc>
              <a:spcBef>
                <a:spcPct val="0"/>
              </a:spcBef>
              <a:buClrTx/>
              <a:buSzTx/>
              <a:buFontTx/>
              <a:buNone/>
              <a:defRPr/>
            </a:pPr>
            <a:r>
              <a:rPr lang="sr-Latn-CS" sz="1500">
                <a:solidFill>
                  <a:srgbClr val="3B3470"/>
                </a:solidFill>
              </a:rPr>
              <a:t>Elementi Transportnih Sredstava i Uređaja</a:t>
            </a:r>
            <a:endParaRPr lang="en-US" sz="1500">
              <a:solidFill>
                <a:srgbClr val="3B3470"/>
              </a:solidFill>
            </a:endParaRPr>
          </a:p>
        </p:txBody>
      </p:sp>
      <p:sp>
        <p:nvSpPr>
          <p:cNvPr id="16394" name="Line 10"/>
          <p:cNvSpPr>
            <a:spLocks noChangeShapeType="1"/>
          </p:cNvSpPr>
          <p:nvPr userDrawn="1"/>
        </p:nvSpPr>
        <p:spPr bwMode="auto">
          <a:xfrm>
            <a:off x="228600" y="6400800"/>
            <a:ext cx="8683625" cy="0"/>
          </a:xfrm>
          <a:prstGeom prst="line">
            <a:avLst/>
          </a:prstGeom>
          <a:noFill/>
          <a:ln w="19050">
            <a:solidFill>
              <a:schemeClr val="bg1"/>
            </a:solidFill>
            <a:round/>
            <a:headEnd/>
            <a:tailEnd/>
          </a:ln>
          <a:effectLst/>
        </p:spPr>
        <p:txBody>
          <a:bodyPr wrap="none" anchor="ctr"/>
          <a:lstStyle/>
          <a:p>
            <a:pPr>
              <a:defRPr/>
            </a:pPr>
            <a:endParaRPr lang="en-US"/>
          </a:p>
        </p:txBody>
      </p:sp>
      <p:sp>
        <p:nvSpPr>
          <p:cNvPr id="16399" name="Line 15"/>
          <p:cNvSpPr>
            <a:spLocks noChangeShapeType="1"/>
          </p:cNvSpPr>
          <p:nvPr userDrawn="1"/>
        </p:nvSpPr>
        <p:spPr bwMode="auto">
          <a:xfrm>
            <a:off x="228600" y="533400"/>
            <a:ext cx="8683625" cy="0"/>
          </a:xfrm>
          <a:prstGeom prst="line">
            <a:avLst/>
          </a:prstGeom>
          <a:noFill/>
          <a:ln w="57150" cmpd="thickThin">
            <a:solidFill>
              <a:schemeClr val="bg1"/>
            </a:solidFill>
            <a:round/>
            <a:headEnd/>
            <a:tailEnd/>
          </a:ln>
          <a:effectLst/>
        </p:spPr>
        <p:txBody>
          <a:bodyPr wrap="none" anchor="ctr"/>
          <a:lstStyle/>
          <a:p>
            <a:pPr>
              <a:defRPr/>
            </a:pPr>
            <a:endParaRPr lang="en-US"/>
          </a:p>
        </p:txBody>
      </p:sp>
      <p:pic>
        <p:nvPicPr>
          <p:cNvPr id="8" name="Picture 3"/>
          <p:cNvPicPr>
            <a:picLocks noChangeAspect="1" noChangeArrowheads="1"/>
          </p:cNvPicPr>
          <p:nvPr userDrawn="1"/>
        </p:nvPicPr>
        <p:blipFill>
          <a:blip r:embed="rId14" cstate="print"/>
          <a:srcRect l="44375" t="34444" r="31250" b="21111"/>
          <a:stretch>
            <a:fillRect/>
          </a:stretch>
        </p:blipFill>
        <p:spPr bwMode="auto">
          <a:xfrm>
            <a:off x="8534400" y="609600"/>
            <a:ext cx="381000" cy="390770"/>
          </a:xfrm>
          <a:prstGeom prst="rect">
            <a:avLst/>
          </a:prstGeom>
          <a:noFill/>
          <a:ln w="9525">
            <a:noFill/>
            <a:miter lim="800000"/>
            <a:headEnd/>
            <a:tailEnd/>
          </a:ln>
        </p:spPr>
      </p:pic>
      <p:sp>
        <p:nvSpPr>
          <p:cNvPr id="9" name="Text Box 8"/>
          <p:cNvSpPr txBox="1">
            <a:spLocks noChangeArrowheads="1"/>
          </p:cNvSpPr>
          <p:nvPr userDrawn="1"/>
        </p:nvSpPr>
        <p:spPr bwMode="auto">
          <a:xfrm>
            <a:off x="6557920" y="6363301"/>
            <a:ext cx="2254143" cy="523220"/>
          </a:xfrm>
          <a:prstGeom prst="rect">
            <a:avLst/>
          </a:prstGeom>
          <a:noFill/>
          <a:ln w="9525">
            <a:noFill/>
            <a:miter lim="800000"/>
            <a:headEnd/>
            <a:tailEnd/>
          </a:ln>
          <a:effectLst/>
        </p:spPr>
        <p:txBody>
          <a:bodyPr wrap="none">
            <a:spAutoFit/>
          </a:bodyPr>
          <a:lstStyle/>
          <a:p>
            <a:pPr>
              <a:lnSpc>
                <a:spcPct val="100000"/>
              </a:lnSpc>
              <a:spcBef>
                <a:spcPct val="0"/>
              </a:spcBef>
              <a:buClrTx/>
              <a:buSzTx/>
              <a:buFontTx/>
              <a:buNone/>
              <a:defRPr/>
            </a:pPr>
            <a:r>
              <a:rPr lang="en-US" sz="1400" i="1" dirty="0">
                <a:solidFill>
                  <a:srgbClr val="3B3470"/>
                </a:solidFill>
                <a:latin typeface="Times New Roman" panose="02020603050405020304" pitchFamily="18" charset="0"/>
                <a:cs typeface="Times New Roman" panose="02020603050405020304" pitchFamily="18" charset="0"/>
              </a:rPr>
              <a:t>p</a:t>
            </a:r>
            <a:r>
              <a:rPr lang="sr-Latn-RS" sz="1400" i="1" dirty="0">
                <a:solidFill>
                  <a:srgbClr val="3B3470"/>
                </a:solidFill>
                <a:latin typeface="Times New Roman" panose="02020603050405020304" pitchFamily="18" charset="0"/>
                <a:cs typeface="Times New Roman" panose="02020603050405020304" pitchFamily="18" charset="0"/>
              </a:rPr>
              <a:t>rof. </a:t>
            </a:r>
            <a:r>
              <a:rPr lang="en-US" sz="1400" i="1" dirty="0" err="1">
                <a:solidFill>
                  <a:srgbClr val="3B3470"/>
                </a:solidFill>
                <a:latin typeface="Times New Roman" panose="02020603050405020304" pitchFamily="18" charset="0"/>
                <a:cs typeface="Times New Roman" panose="02020603050405020304" pitchFamily="18" charset="0"/>
              </a:rPr>
              <a:t>dr</a:t>
            </a:r>
            <a:r>
              <a:rPr lang="en-US" sz="1400" i="1" dirty="0">
                <a:solidFill>
                  <a:srgbClr val="3B3470"/>
                </a:solidFill>
                <a:latin typeface="Times New Roman" panose="02020603050405020304" pitchFamily="18" charset="0"/>
                <a:cs typeface="Times New Roman" panose="02020603050405020304" pitchFamily="18" charset="0"/>
              </a:rPr>
              <a:t> </a:t>
            </a:r>
            <a:r>
              <a:rPr lang="en-US" sz="1400" i="1" dirty="0" err="1">
                <a:solidFill>
                  <a:srgbClr val="3B3470"/>
                </a:solidFill>
                <a:latin typeface="Times New Roman" panose="02020603050405020304" pitchFamily="18" charset="0"/>
                <a:cs typeface="Times New Roman" panose="02020603050405020304" pitchFamily="18" charset="0"/>
              </a:rPr>
              <a:t>Radomir</a:t>
            </a:r>
            <a:r>
              <a:rPr lang="en-US" sz="1400" i="1" dirty="0">
                <a:solidFill>
                  <a:srgbClr val="3B3470"/>
                </a:solidFill>
                <a:latin typeface="Times New Roman" panose="02020603050405020304" pitchFamily="18" charset="0"/>
                <a:cs typeface="Times New Roman" panose="02020603050405020304" pitchFamily="18" charset="0"/>
              </a:rPr>
              <a:t> </a:t>
            </a:r>
            <a:r>
              <a:rPr lang="en-US" sz="1400" i="1" dirty="0" err="1">
                <a:solidFill>
                  <a:srgbClr val="3B3470"/>
                </a:solidFill>
                <a:latin typeface="Times New Roman" panose="02020603050405020304" pitchFamily="18" charset="0"/>
                <a:cs typeface="Times New Roman" panose="02020603050405020304" pitchFamily="18" charset="0"/>
              </a:rPr>
              <a:t>Mijailovi</a:t>
            </a:r>
            <a:r>
              <a:rPr lang="sr-Latn-CS" sz="1400" i="1" dirty="0">
                <a:solidFill>
                  <a:srgbClr val="3B3470"/>
                </a:solidFill>
                <a:latin typeface="Times New Roman" panose="02020603050405020304" pitchFamily="18" charset="0"/>
                <a:cs typeface="Times New Roman" panose="02020603050405020304" pitchFamily="18" charset="0"/>
              </a:rPr>
              <a:t>ć</a:t>
            </a:r>
          </a:p>
          <a:p>
            <a:pPr>
              <a:lnSpc>
                <a:spcPct val="100000"/>
              </a:lnSpc>
              <a:spcBef>
                <a:spcPct val="0"/>
              </a:spcBef>
              <a:buClrTx/>
              <a:buSzTx/>
              <a:buFontTx/>
              <a:buNone/>
              <a:defRPr/>
            </a:pPr>
            <a:r>
              <a:rPr lang="sr-Latn-CS" sz="1400" i="1" dirty="0">
                <a:solidFill>
                  <a:srgbClr val="3B3470"/>
                </a:solidFill>
                <a:latin typeface="Times New Roman" panose="02020603050405020304" pitchFamily="18" charset="0"/>
                <a:cs typeface="Times New Roman" panose="02020603050405020304" pitchFamily="18" charset="0"/>
              </a:rPr>
              <a:t>doc. dr Đorđe Petrović</a:t>
            </a:r>
            <a:endParaRPr lang="en-US" sz="1400" i="1" dirty="0">
              <a:solidFill>
                <a:srgbClr val="3B3470"/>
              </a:solidFill>
              <a:latin typeface="Times New Roman" panose="02020603050405020304" pitchFamily="18" charset="0"/>
              <a:cs typeface="Times New Roman" panose="02020603050405020304" pitchFamily="18" charset="0"/>
            </a:endParaRPr>
          </a:p>
        </p:txBody>
      </p:sp>
      <p:sp>
        <p:nvSpPr>
          <p:cNvPr id="10" name="Text Box 11"/>
          <p:cNvSpPr txBox="1">
            <a:spLocks noChangeArrowheads="1"/>
          </p:cNvSpPr>
          <p:nvPr userDrawn="1"/>
        </p:nvSpPr>
        <p:spPr bwMode="auto">
          <a:xfrm>
            <a:off x="133350" y="6437313"/>
            <a:ext cx="3491661" cy="328360"/>
          </a:xfrm>
          <a:prstGeom prst="rect">
            <a:avLst/>
          </a:prstGeom>
          <a:noFill/>
          <a:ln w="9525">
            <a:noFill/>
            <a:miter lim="800000"/>
            <a:headEnd/>
            <a:tailEnd/>
          </a:ln>
          <a:effectLst/>
        </p:spPr>
        <p:txBody>
          <a:bodyPr wrap="none">
            <a:spAutoFit/>
          </a:bodyPr>
          <a:lstStyle/>
          <a:p>
            <a:pPr>
              <a:tabLst>
                <a:tab pos="409575" algn="l"/>
              </a:tabLst>
              <a:defRPr/>
            </a:pPr>
            <a:r>
              <a:rPr lang="sr-Latn-RS" sz="1400" dirty="0">
                <a:solidFill>
                  <a:srgbClr val="3B3470"/>
                </a:solidFill>
                <a:latin typeface="Times New Roman" panose="02020603050405020304" pitchFamily="18" charset="0"/>
                <a:cs typeface="Times New Roman" panose="02020603050405020304" pitchFamily="18" charset="0"/>
              </a:rPr>
              <a:t>Univerzitet u Beogradu – Saobraćajni fakultet</a:t>
            </a:r>
            <a:endParaRPr lang="en-US" sz="1400" dirty="0">
              <a:solidFill>
                <a:srgbClr val="3B3470"/>
              </a:solidFill>
              <a:latin typeface="Times New Roman" panose="02020603050405020304" pitchFamily="18" charset="0"/>
              <a:cs typeface="Times New Roman" panose="02020603050405020304" pitchFamily="18" charset="0"/>
            </a:endParaRPr>
          </a:p>
        </p:txBody>
      </p:sp>
      <p:sp>
        <p:nvSpPr>
          <p:cNvPr id="11" name="Text Box 11"/>
          <p:cNvSpPr txBox="1">
            <a:spLocks noChangeArrowheads="1"/>
          </p:cNvSpPr>
          <p:nvPr userDrawn="1"/>
        </p:nvSpPr>
        <p:spPr bwMode="auto">
          <a:xfrm>
            <a:off x="4170302" y="6430935"/>
            <a:ext cx="752129" cy="328360"/>
          </a:xfrm>
          <a:prstGeom prst="rect">
            <a:avLst/>
          </a:prstGeom>
          <a:noFill/>
          <a:ln w="9525">
            <a:noFill/>
            <a:miter lim="800000"/>
            <a:headEnd/>
            <a:tailEnd/>
          </a:ln>
          <a:effectLst/>
        </p:spPr>
        <p:txBody>
          <a:bodyPr wrap="none">
            <a:spAutoFit/>
          </a:bodyPr>
          <a:lstStyle>
            <a:defPPr>
              <a:defRPr lang="en-US"/>
            </a:defPPr>
            <a:lvl1pPr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1pPr>
            <a:lvl2pPr marL="4572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2pPr>
            <a:lvl3pPr marL="9144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3pPr>
            <a:lvl4pPr marL="13716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4pPr>
            <a:lvl5pPr marL="18288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5pPr>
            <a:lvl6pPr marL="2286000" algn="l" defTabSz="914400" rtl="0" eaLnBrk="1" latinLnBrk="0" hangingPunct="1">
              <a:defRPr sz="2000" kern="1200">
                <a:solidFill>
                  <a:srgbClr val="000000"/>
                </a:solidFill>
                <a:latin typeface="Arial" charset="0"/>
                <a:ea typeface="+mn-ea"/>
                <a:cs typeface="+mn-cs"/>
              </a:defRPr>
            </a:lvl6pPr>
            <a:lvl7pPr marL="2743200" algn="l" defTabSz="914400" rtl="0" eaLnBrk="1" latinLnBrk="0" hangingPunct="1">
              <a:defRPr sz="2000" kern="1200">
                <a:solidFill>
                  <a:srgbClr val="000000"/>
                </a:solidFill>
                <a:latin typeface="Arial" charset="0"/>
                <a:ea typeface="+mn-ea"/>
                <a:cs typeface="+mn-cs"/>
              </a:defRPr>
            </a:lvl7pPr>
            <a:lvl8pPr marL="3200400" algn="l" defTabSz="914400" rtl="0" eaLnBrk="1" latinLnBrk="0" hangingPunct="1">
              <a:defRPr sz="2000" kern="1200">
                <a:solidFill>
                  <a:srgbClr val="000000"/>
                </a:solidFill>
                <a:latin typeface="Arial" charset="0"/>
                <a:ea typeface="+mn-ea"/>
                <a:cs typeface="+mn-cs"/>
              </a:defRPr>
            </a:lvl8pPr>
            <a:lvl9pPr marL="3657600" algn="l" defTabSz="914400" rtl="0" eaLnBrk="1" latinLnBrk="0" hangingPunct="1">
              <a:defRPr sz="2000" kern="1200">
                <a:solidFill>
                  <a:srgbClr val="000000"/>
                </a:solidFill>
                <a:latin typeface="Arial" charset="0"/>
                <a:ea typeface="+mn-ea"/>
                <a:cs typeface="+mn-cs"/>
              </a:defRPr>
            </a:lvl9pPr>
          </a:lstStyle>
          <a:p>
            <a:pPr>
              <a:tabLst>
                <a:tab pos="409575" algn="l"/>
              </a:tabLst>
              <a:defRPr/>
            </a:pPr>
            <a:r>
              <a:rPr lang="en-US" sz="1400" dirty="0">
                <a:solidFill>
                  <a:srgbClr val="3B3470"/>
                </a:solidFill>
                <a:latin typeface="Times New Roman" panose="02020603050405020304" pitchFamily="18" charset="0"/>
                <a:cs typeface="Times New Roman" panose="02020603050405020304" pitchFamily="18" charset="0"/>
              </a:rPr>
              <a:t>- </a:t>
            </a:r>
            <a:r>
              <a:rPr lang="en-US" sz="1400">
                <a:solidFill>
                  <a:srgbClr val="3B3470"/>
                </a:solidFill>
                <a:latin typeface="Times New Roman" panose="02020603050405020304" pitchFamily="18" charset="0"/>
                <a:cs typeface="Times New Roman" panose="02020603050405020304" pitchFamily="18" charset="0"/>
              </a:rPr>
              <a:t>20</a:t>
            </a:r>
            <a:r>
              <a:rPr lang="sr-Latn-RS" sz="1400">
                <a:solidFill>
                  <a:srgbClr val="3B3470"/>
                </a:solidFill>
                <a:latin typeface="Times New Roman" panose="02020603050405020304" pitchFamily="18" charset="0"/>
                <a:cs typeface="Times New Roman" panose="02020603050405020304" pitchFamily="18" charset="0"/>
              </a:rPr>
              <a:t>2</a:t>
            </a:r>
            <a:r>
              <a:rPr lang="en-US" sz="1400">
                <a:solidFill>
                  <a:srgbClr val="3B3470"/>
                </a:solidFill>
                <a:latin typeface="Times New Roman" panose="02020603050405020304" pitchFamily="18" charset="0"/>
                <a:cs typeface="Times New Roman" panose="02020603050405020304" pitchFamily="18" charset="0"/>
              </a:rPr>
              <a:t>6 </a:t>
            </a:r>
            <a:r>
              <a:rPr lang="en-US" sz="1400" dirty="0">
                <a:solidFill>
                  <a:srgbClr val="3B3470"/>
                </a:solidFill>
                <a:latin typeface="Times New Roman" panose="02020603050405020304" pitchFamily="18" charset="0"/>
                <a:cs typeface="Times New Roman" panose="02020603050405020304" pitchFamily="18" charset="0"/>
              </a:rPr>
              <a:t>-</a:t>
            </a:r>
            <a:endParaRPr lang="en-US" dirty="0">
              <a:solidFill>
                <a:srgbClr val="3B3470"/>
              </a:solidFill>
              <a:latin typeface="Times New Roman" panose="02020603050405020304" pitchFamily="18" charset="0"/>
              <a:cs typeface="Times New Roman" panose="02020603050405020304" pitchFamily="18" charset="0"/>
            </a:endParaRPr>
          </a:p>
        </p:txBody>
      </p:sp>
    </p:spTree>
  </p:cSld>
  <p:clrMap bg1="dk2" tx1="lt1" bg2="dk1" tx2="lt2" accent1="accent1" accent2="accent2" accent3="accent3" accent4="accent4" accent5="accent5" accent6="accent6" hlink="hlink" folHlink="folHlink"/>
  <p:sldLayoutIdLst>
    <p:sldLayoutId id="2147483744"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Calibri"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Calibri"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Calibri"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Calibri" pitchFamily="34" charset="0"/>
        </a:defRPr>
      </a:lvl5pPr>
      <a:lvl6pPr marL="4572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C0C0C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C0C0C0"/>
            </a:outerShdw>
          </a:effectLst>
          <a:latin typeface="+mn-lt"/>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C0C0C0"/>
            </a:outerShdw>
          </a:effectLst>
          <a:latin typeface="+mn-lt"/>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oleObject" Target="../embeddings/oleObject1.bin"/><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4" name="WordArt 19"/>
          <p:cNvSpPr>
            <a:spLocks noChangeArrowheads="1" noChangeShapeType="1" noTextEdit="1"/>
          </p:cNvSpPr>
          <p:nvPr/>
        </p:nvSpPr>
        <p:spPr bwMode="auto">
          <a:xfrm>
            <a:off x="2209800" y="1295400"/>
            <a:ext cx="4800600" cy="990600"/>
          </a:xfrm>
          <a:prstGeom prst="rect">
            <a:avLst/>
          </a:prstGeom>
        </p:spPr>
        <p:txBody>
          <a:bodyPr wrap="none" fromWordArt="1">
            <a:prstTxWarp prst="textPlain">
              <a:avLst>
                <a:gd name="adj" fmla="val 50000"/>
              </a:avLst>
            </a:prstTxWarp>
          </a:bodyPr>
          <a:lstStyle/>
          <a:p>
            <a:pPr algn="ctr"/>
            <a:r>
              <a:rPr lang="en-US" sz="3200" b="1" kern="10">
                <a:ln w="9525">
                  <a:solidFill>
                    <a:schemeClr val="bg1"/>
                  </a:solidFill>
                  <a:round/>
                  <a:headEnd/>
                  <a:tailEnd/>
                </a:ln>
                <a:solidFill>
                  <a:schemeClr val="bg1"/>
                </a:solidFill>
                <a:latin typeface="Arial"/>
                <a:cs typeface="Arial"/>
              </a:rPr>
              <a:t>Postprodaja</a:t>
            </a:r>
          </a:p>
        </p:txBody>
      </p:sp>
      <p:sp>
        <p:nvSpPr>
          <p:cNvPr id="4" name="TextBox 3"/>
          <p:cNvSpPr txBox="1"/>
          <p:nvPr/>
        </p:nvSpPr>
        <p:spPr>
          <a:xfrm>
            <a:off x="228600" y="3048000"/>
            <a:ext cx="8610600" cy="2677656"/>
          </a:xfrm>
          <a:prstGeom prst="rect">
            <a:avLst/>
          </a:prstGeom>
          <a:noFill/>
        </p:spPr>
        <p:txBody>
          <a:bodyPr wrap="square" rtlCol="0">
            <a:spAutoFit/>
          </a:bodyPr>
          <a:lstStyle/>
          <a:p>
            <a:r>
              <a:rPr lang="sr-Latn-RS">
                <a:solidFill>
                  <a:srgbClr val="00004C"/>
                </a:solidFill>
              </a:rPr>
              <a:t>Postprodaja - skup aktivnosti usmerenih ka održavanju kvaliteta elemenata, sklopova i transportnog sredstva posle njegove nabavke, a sve u cilju obezbeđenja zadovoljstva kupca.</a:t>
            </a:r>
          </a:p>
          <a:p>
            <a:endParaRPr lang="sr-Latn-RS" sz="1200">
              <a:solidFill>
                <a:srgbClr val="00004C"/>
              </a:solidFill>
            </a:endParaRPr>
          </a:p>
          <a:p>
            <a:r>
              <a:rPr lang="sr-Latn-RS">
                <a:solidFill>
                  <a:srgbClr val="00004C"/>
                </a:solidFill>
              </a:rPr>
              <a:t>Postprodaja - rezultat zahteva kupaca, imaginaran proizvod, grupa aktivnosti realizovanih u cilju zaštite interesa kupaca, primena znanja i veština jednog entiteta u korist drugog.</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1" y="1006019"/>
            <a:ext cx="8534400" cy="1846659"/>
          </a:xfrm>
          <a:prstGeom prst="rect">
            <a:avLst/>
          </a:prstGeom>
          <a:noFill/>
        </p:spPr>
        <p:txBody>
          <a:bodyPr wrap="square" rtlCol="0">
            <a:spAutoFit/>
          </a:bodyPr>
          <a:lstStyle/>
          <a:p>
            <a:r>
              <a:rPr lang="sr-Latn-RS">
                <a:solidFill>
                  <a:srgbClr val="00004C"/>
                </a:solidFill>
              </a:rPr>
              <a:t>Indikatori </a:t>
            </a:r>
            <a:r>
              <a:rPr lang="sr-Latn-RS" i="1">
                <a:solidFill>
                  <a:srgbClr val="00004C"/>
                </a:solidFill>
              </a:rPr>
              <a:t>troškova</a:t>
            </a:r>
            <a:r>
              <a:rPr lang="sr-Latn-RS">
                <a:solidFill>
                  <a:srgbClr val="00004C"/>
                </a:solidFill>
              </a:rPr>
              <a:t> su:</a:t>
            </a:r>
            <a:endParaRPr lang="en-US">
              <a:solidFill>
                <a:srgbClr val="00004C"/>
              </a:solidFill>
            </a:endParaRPr>
          </a:p>
          <a:p>
            <a:pPr>
              <a:buClr>
                <a:srgbClr val="00004C"/>
              </a:buClr>
              <a:buFont typeface="Times New Roman" pitchFamily="18" charset="0"/>
              <a:buChar char="‒"/>
            </a:pPr>
            <a:r>
              <a:rPr lang="sr-Latn-CS">
                <a:solidFill>
                  <a:srgbClr val="00004C"/>
                </a:solidFill>
              </a:rPr>
              <a:t>troškovi rezervnih elemenata i sklopova,</a:t>
            </a:r>
            <a:endParaRPr lang="en-US">
              <a:solidFill>
                <a:srgbClr val="00004C"/>
              </a:solidFill>
            </a:endParaRPr>
          </a:p>
          <a:p>
            <a:pPr>
              <a:buClr>
                <a:srgbClr val="00004C"/>
              </a:buClr>
              <a:buFont typeface="Times New Roman" pitchFamily="18" charset="0"/>
              <a:buChar char="‒"/>
            </a:pPr>
            <a:r>
              <a:rPr lang="sr-Latn-CS">
                <a:solidFill>
                  <a:srgbClr val="00004C"/>
                </a:solidFill>
              </a:rPr>
              <a:t>troškovi tehničke podrške,</a:t>
            </a:r>
            <a:endParaRPr lang="en-US">
              <a:solidFill>
                <a:srgbClr val="00004C"/>
              </a:solidFill>
            </a:endParaRPr>
          </a:p>
          <a:p>
            <a:pPr>
              <a:buClr>
                <a:srgbClr val="00004C"/>
              </a:buClr>
              <a:buFont typeface="Times New Roman" pitchFamily="18" charset="0"/>
              <a:buChar char="‒"/>
            </a:pPr>
            <a:r>
              <a:rPr lang="sr-Latn-CS">
                <a:solidFill>
                  <a:srgbClr val="00004C"/>
                </a:solidFill>
              </a:rPr>
              <a:t>troškovi oštećenja tokom transporta.</a:t>
            </a:r>
            <a:endParaRPr lang="en-US">
              <a:solidFill>
                <a:srgbClr val="00004C"/>
              </a:solidFill>
            </a:endParaRPr>
          </a:p>
        </p:txBody>
      </p:sp>
    </p:spTree>
    <p:extLst>
      <p:ext uri="{BB962C8B-B14F-4D97-AF65-F5344CB8AC3E}">
        <p14:creationId xmlns:p14="http://schemas.microsoft.com/office/powerpoint/2010/main" val="17573029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8600" y="885915"/>
            <a:ext cx="6585457" cy="561885"/>
          </a:xfrm>
          <a:prstGeom prst="rect">
            <a:avLst/>
          </a:prstGeom>
          <a:noFill/>
        </p:spPr>
        <p:txBody>
          <a:bodyPr wrap="none" rtlCol="0">
            <a:spAutoFit/>
          </a:bodyPr>
          <a:lstStyle/>
          <a:p>
            <a:r>
              <a:rPr lang="en-US" sz="2800" u="sng">
                <a:solidFill>
                  <a:srgbClr val="000066"/>
                </a:solidFill>
                <a:effectLst>
                  <a:outerShdw blurRad="38100" dist="38100" dir="2700000" algn="tl">
                    <a:srgbClr val="000000">
                      <a:alpha val="43137"/>
                    </a:srgbClr>
                  </a:outerShdw>
                </a:effectLst>
              </a:rPr>
              <a:t>Grupe veličina koje utiču na postprodaju</a:t>
            </a:r>
            <a:endParaRPr lang="sr-Latn-RS" sz="2800" u="sng">
              <a:solidFill>
                <a:srgbClr val="000066"/>
              </a:solidFill>
              <a:effectLst>
                <a:outerShdw blurRad="38100" dist="38100" dir="2700000" algn="tl">
                  <a:srgbClr val="000000">
                    <a:alpha val="43137"/>
                  </a:srgbClr>
                </a:outerShdw>
              </a:effectLst>
            </a:endParaRPr>
          </a:p>
        </p:txBody>
      </p:sp>
      <p:sp>
        <p:nvSpPr>
          <p:cNvPr id="8" name="TextBox 7"/>
          <p:cNvSpPr txBox="1"/>
          <p:nvPr/>
        </p:nvSpPr>
        <p:spPr>
          <a:xfrm>
            <a:off x="304800" y="2209800"/>
            <a:ext cx="8382000" cy="2308324"/>
          </a:xfrm>
          <a:prstGeom prst="rect">
            <a:avLst/>
          </a:prstGeom>
          <a:noFill/>
        </p:spPr>
        <p:txBody>
          <a:bodyPr wrap="square" rtlCol="0">
            <a:spAutoFit/>
          </a:bodyPr>
          <a:lstStyle/>
          <a:p>
            <a:r>
              <a:rPr lang="sr-Latn-RS">
                <a:solidFill>
                  <a:srgbClr val="00004C"/>
                </a:solidFill>
              </a:rPr>
              <a:t>Grupe v</a:t>
            </a:r>
            <a:r>
              <a:rPr lang="en-US">
                <a:solidFill>
                  <a:srgbClr val="00004C"/>
                </a:solidFill>
              </a:rPr>
              <a:t>eličina koje utiču na postprodaju su:</a:t>
            </a:r>
          </a:p>
          <a:p>
            <a:pPr>
              <a:buClr>
                <a:srgbClr val="00004C"/>
              </a:buClr>
              <a:buFont typeface="Times New Roman" pitchFamily="18" charset="0"/>
              <a:buChar char="‒"/>
            </a:pPr>
            <a:r>
              <a:rPr lang="en-US">
                <a:solidFill>
                  <a:srgbClr val="00004C"/>
                </a:solidFill>
              </a:rPr>
              <a:t>ekonomski, ekološki i socijani uticaj,</a:t>
            </a:r>
          </a:p>
          <a:p>
            <a:pPr>
              <a:buClr>
                <a:srgbClr val="00004C"/>
              </a:buClr>
              <a:buFont typeface="Times New Roman" pitchFamily="18" charset="0"/>
              <a:buChar char="‒"/>
            </a:pPr>
            <a:r>
              <a:rPr lang="en-US">
                <a:solidFill>
                  <a:srgbClr val="00004C"/>
                </a:solidFill>
              </a:rPr>
              <a:t>projektovanje sa aspekta održavanja i troškovi održavanja,</a:t>
            </a:r>
          </a:p>
          <a:p>
            <a:pPr>
              <a:buClr>
                <a:srgbClr val="00004C"/>
              </a:buClr>
              <a:buFont typeface="Times New Roman" pitchFamily="18" charset="0"/>
              <a:buChar char="‒"/>
            </a:pPr>
            <a:r>
              <a:rPr lang="en-US">
                <a:solidFill>
                  <a:srgbClr val="00004C"/>
                </a:solidFill>
              </a:rPr>
              <a:t>tro</a:t>
            </a:r>
            <a:r>
              <a:rPr lang="sr-Latn-RS">
                <a:solidFill>
                  <a:srgbClr val="00004C"/>
                </a:solidFill>
              </a:rPr>
              <a:t>škovi odlaganja otpada i</a:t>
            </a:r>
            <a:endParaRPr lang="en-US">
              <a:solidFill>
                <a:srgbClr val="00004C"/>
              </a:solidFill>
            </a:endParaRPr>
          </a:p>
          <a:p>
            <a:pPr>
              <a:buClr>
                <a:srgbClr val="00004C"/>
              </a:buClr>
              <a:buFont typeface="Times New Roman" pitchFamily="18" charset="0"/>
              <a:buChar char="‒"/>
            </a:pPr>
            <a:r>
              <a:rPr lang="en-US">
                <a:solidFill>
                  <a:srgbClr val="00004C"/>
                </a:solidFill>
              </a:rPr>
              <a:t>nestanak i degradacija brendova.</a:t>
            </a:r>
          </a:p>
        </p:txBody>
      </p:sp>
    </p:spTree>
    <p:extLst>
      <p:ext uri="{BB962C8B-B14F-4D97-AF65-F5344CB8AC3E}">
        <p14:creationId xmlns:p14="http://schemas.microsoft.com/office/powerpoint/2010/main" val="34345582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885915"/>
            <a:ext cx="4853701" cy="561885"/>
          </a:xfrm>
          <a:prstGeom prst="rect">
            <a:avLst/>
          </a:prstGeom>
          <a:noFill/>
        </p:spPr>
        <p:txBody>
          <a:bodyPr wrap="none" rtlCol="0">
            <a:spAutoFit/>
          </a:bodyPr>
          <a:lstStyle/>
          <a:p>
            <a:r>
              <a:rPr lang="en-US" sz="2800" u="sng">
                <a:solidFill>
                  <a:srgbClr val="000066"/>
                </a:solidFill>
                <a:effectLst>
                  <a:outerShdw blurRad="38100" dist="38100" dir="2700000" algn="tl">
                    <a:srgbClr val="000000">
                      <a:alpha val="43137"/>
                    </a:srgbClr>
                  </a:outerShdw>
                </a:effectLst>
              </a:rPr>
              <a:t>Tipovi radionica u postprodaji</a:t>
            </a:r>
            <a:endParaRPr lang="sr-Latn-RS" sz="2800" u="sng">
              <a:solidFill>
                <a:srgbClr val="000066"/>
              </a:solidFill>
              <a:effectLst>
                <a:outerShdw blurRad="38100" dist="38100" dir="2700000" algn="tl">
                  <a:srgbClr val="000000">
                    <a:alpha val="43137"/>
                  </a:srgbClr>
                </a:outerShdw>
              </a:effectLst>
            </a:endParaRPr>
          </a:p>
        </p:txBody>
      </p:sp>
      <p:pic>
        <p:nvPicPr>
          <p:cNvPr id="3" name="Picture 2" descr="Slika 05-05.TIF"/>
          <p:cNvPicPr>
            <a:picLocks noChangeAspect="1"/>
          </p:cNvPicPr>
          <p:nvPr/>
        </p:nvPicPr>
        <p:blipFill>
          <a:blip r:embed="rId2" cstate="print"/>
          <a:stretch>
            <a:fillRect/>
          </a:stretch>
        </p:blipFill>
        <p:spPr>
          <a:xfrm>
            <a:off x="1591654" y="1676400"/>
            <a:ext cx="5960692" cy="4114800"/>
          </a:xfrm>
          <a:prstGeom prst="rect">
            <a:avLst/>
          </a:prstGeom>
        </p:spPr>
      </p:pic>
      <p:sp>
        <p:nvSpPr>
          <p:cNvPr id="4" name="TextBox 3"/>
          <p:cNvSpPr txBox="1"/>
          <p:nvPr/>
        </p:nvSpPr>
        <p:spPr>
          <a:xfrm>
            <a:off x="914400" y="5896854"/>
            <a:ext cx="7393371" cy="427746"/>
          </a:xfrm>
          <a:prstGeom prst="rect">
            <a:avLst/>
          </a:prstGeom>
          <a:noFill/>
        </p:spPr>
        <p:txBody>
          <a:bodyPr wrap="none" rtlCol="0">
            <a:spAutoFit/>
          </a:bodyPr>
          <a:lstStyle/>
          <a:p>
            <a:r>
              <a:rPr lang="sr-Latn-RS" i="1">
                <a:solidFill>
                  <a:srgbClr val="00004C"/>
                </a:solidFill>
              </a:rPr>
              <a:t>Šema toka materijala i toka informacija i aktivnosti u postprodaji</a:t>
            </a:r>
            <a:endParaRPr lang="en-US" i="1">
              <a:solidFill>
                <a:srgbClr val="00004C"/>
              </a:solidFill>
            </a:endParaRPr>
          </a:p>
        </p:txBody>
      </p:sp>
    </p:spTree>
    <p:extLst>
      <p:ext uri="{BB962C8B-B14F-4D97-AF65-F5344CB8AC3E}">
        <p14:creationId xmlns:p14="http://schemas.microsoft.com/office/powerpoint/2010/main" val="16160236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885915"/>
            <a:ext cx="5306261" cy="561885"/>
          </a:xfrm>
          <a:prstGeom prst="rect">
            <a:avLst/>
          </a:prstGeom>
          <a:noFill/>
        </p:spPr>
        <p:txBody>
          <a:bodyPr wrap="none" rtlCol="0">
            <a:spAutoFit/>
          </a:bodyPr>
          <a:lstStyle/>
          <a:p>
            <a:r>
              <a:rPr lang="en-US" sz="2800" u="sng">
                <a:solidFill>
                  <a:srgbClr val="000066"/>
                </a:solidFill>
                <a:effectLst>
                  <a:outerShdw blurRad="38100" dist="38100" dir="2700000" algn="tl">
                    <a:srgbClr val="000000">
                      <a:alpha val="43137"/>
                    </a:srgbClr>
                  </a:outerShdw>
                </a:effectLst>
              </a:rPr>
              <a:t>Organizacioni tipovi postprodaje</a:t>
            </a:r>
            <a:endParaRPr lang="sr-Latn-RS" sz="2800" u="sng">
              <a:solidFill>
                <a:srgbClr val="000066"/>
              </a:solidFill>
              <a:effectLst>
                <a:outerShdw blurRad="38100" dist="38100" dir="2700000" algn="tl">
                  <a:srgbClr val="000000">
                    <a:alpha val="43137"/>
                  </a:srgbClr>
                </a:outerShdw>
              </a:effectLst>
            </a:endParaRPr>
          </a:p>
        </p:txBody>
      </p:sp>
      <p:sp>
        <p:nvSpPr>
          <p:cNvPr id="3" name="TextBox 2"/>
          <p:cNvSpPr txBox="1"/>
          <p:nvPr/>
        </p:nvSpPr>
        <p:spPr>
          <a:xfrm>
            <a:off x="304800" y="2438400"/>
            <a:ext cx="6110968" cy="1351075"/>
          </a:xfrm>
          <a:prstGeom prst="rect">
            <a:avLst/>
          </a:prstGeom>
          <a:noFill/>
        </p:spPr>
        <p:txBody>
          <a:bodyPr wrap="none" rtlCol="0">
            <a:spAutoFit/>
          </a:bodyPr>
          <a:lstStyle/>
          <a:p>
            <a:pPr>
              <a:buClr>
                <a:srgbClr val="00004C"/>
              </a:buClr>
              <a:buFont typeface="Times New Roman" pitchFamily="18" charset="0"/>
              <a:buChar char="‒"/>
            </a:pPr>
            <a:r>
              <a:rPr lang="sr-Latn-RS">
                <a:solidFill>
                  <a:srgbClr val="00004C"/>
                </a:solidFill>
              </a:rPr>
              <a:t>postprodaja usmerena ka proizvodu,</a:t>
            </a:r>
            <a:endParaRPr lang="en-US">
              <a:solidFill>
                <a:srgbClr val="00004C"/>
              </a:solidFill>
            </a:endParaRPr>
          </a:p>
          <a:p>
            <a:pPr>
              <a:buClr>
                <a:srgbClr val="00004C"/>
              </a:buClr>
              <a:buFont typeface="Times New Roman" pitchFamily="18" charset="0"/>
              <a:buChar char="‒"/>
            </a:pPr>
            <a:r>
              <a:rPr lang="sr-Latn-RS">
                <a:solidFill>
                  <a:srgbClr val="00004C"/>
                </a:solidFill>
              </a:rPr>
              <a:t>postprodaja usmerena ka eksploataciji i</a:t>
            </a:r>
            <a:endParaRPr lang="en-US">
              <a:solidFill>
                <a:srgbClr val="00004C"/>
              </a:solidFill>
            </a:endParaRPr>
          </a:p>
          <a:p>
            <a:pPr>
              <a:buClr>
                <a:srgbClr val="00004C"/>
              </a:buClr>
              <a:buFont typeface="Times New Roman" pitchFamily="18" charset="0"/>
              <a:buChar char="‒"/>
            </a:pPr>
            <a:r>
              <a:rPr lang="sr-Latn-RS">
                <a:solidFill>
                  <a:srgbClr val="00004C"/>
                </a:solidFill>
              </a:rPr>
              <a:t>postprodaja usmerena ka rezultatima postprodaje.</a:t>
            </a:r>
            <a:endParaRPr lang="en-US">
              <a:solidFill>
                <a:srgbClr val="00004C"/>
              </a:solidFill>
            </a:endParaRPr>
          </a:p>
        </p:txBody>
      </p:sp>
    </p:spTree>
    <p:extLst>
      <p:ext uri="{BB962C8B-B14F-4D97-AF65-F5344CB8AC3E}">
        <p14:creationId xmlns:p14="http://schemas.microsoft.com/office/powerpoint/2010/main" val="41173833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990600"/>
            <a:ext cx="5486400" cy="535531"/>
          </a:xfrm>
          <a:prstGeom prst="rect">
            <a:avLst/>
          </a:prstGeom>
          <a:noFill/>
        </p:spPr>
        <p:txBody>
          <a:bodyPr wrap="square" rtlCol="0">
            <a:spAutoFit/>
          </a:bodyPr>
          <a:lstStyle/>
          <a:p>
            <a:r>
              <a:rPr lang="sr-Latn-RS" sz="2400" b="1" u="sng"/>
              <a:t>Postprodaja usmerena ka proizvodu</a:t>
            </a:r>
            <a:endParaRPr lang="en-US" sz="2400" b="1" u="sng"/>
          </a:p>
        </p:txBody>
      </p:sp>
      <p:sp>
        <p:nvSpPr>
          <p:cNvPr id="3" name="TextBox 2"/>
          <p:cNvSpPr txBox="1"/>
          <p:nvPr/>
        </p:nvSpPr>
        <p:spPr>
          <a:xfrm>
            <a:off x="304800" y="2286000"/>
            <a:ext cx="8610600" cy="1997406"/>
          </a:xfrm>
          <a:prstGeom prst="rect">
            <a:avLst/>
          </a:prstGeom>
          <a:noFill/>
        </p:spPr>
        <p:txBody>
          <a:bodyPr wrap="square" rtlCol="0">
            <a:spAutoFit/>
          </a:bodyPr>
          <a:lstStyle/>
          <a:p>
            <a:r>
              <a:rPr lang="sr-Latn-RS">
                <a:solidFill>
                  <a:srgbClr val="00004C"/>
                </a:solidFill>
              </a:rPr>
              <a:t>Postprodaja usmerena ka proizvodu predstavlja organizacioni tip postprodaje kod kog prodavac, zajedno sa proizvodom, kupcu prodaje i usluge postprodaje.</a:t>
            </a:r>
            <a:endParaRPr lang="en-US">
              <a:solidFill>
                <a:srgbClr val="00004C"/>
              </a:solidFill>
            </a:endParaRPr>
          </a:p>
          <a:p>
            <a:r>
              <a:rPr lang="sr-Latn-RS">
                <a:solidFill>
                  <a:srgbClr val="00004C"/>
                </a:solidFill>
              </a:rPr>
              <a:t>Pod uslugama se podrazumeva ugovor o održavanju, produženi garantni period, snabdevanje rezervnim elementima i sklopovima, EOL ugovor.</a:t>
            </a:r>
            <a:endParaRPr lang="en-US">
              <a:solidFill>
                <a:srgbClr val="00004C"/>
              </a:solidFill>
            </a:endParaRPr>
          </a:p>
        </p:txBody>
      </p:sp>
    </p:spTree>
    <p:extLst>
      <p:ext uri="{BB962C8B-B14F-4D97-AF65-F5344CB8AC3E}">
        <p14:creationId xmlns:p14="http://schemas.microsoft.com/office/powerpoint/2010/main" val="36813960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990600"/>
            <a:ext cx="6019800" cy="535531"/>
          </a:xfrm>
          <a:prstGeom prst="rect">
            <a:avLst/>
          </a:prstGeom>
          <a:noFill/>
        </p:spPr>
        <p:txBody>
          <a:bodyPr wrap="square" rtlCol="0">
            <a:spAutoFit/>
          </a:bodyPr>
          <a:lstStyle/>
          <a:p>
            <a:r>
              <a:rPr lang="sr-Latn-RS" sz="2400" b="1" u="sng"/>
              <a:t>Postprodaja usmerena </a:t>
            </a:r>
            <a:r>
              <a:rPr lang="en-US" sz="2400" b="1" u="sng"/>
              <a:t>ka eksploataciji </a:t>
            </a:r>
          </a:p>
        </p:txBody>
      </p:sp>
      <p:sp>
        <p:nvSpPr>
          <p:cNvPr id="3" name="TextBox 2"/>
          <p:cNvSpPr txBox="1"/>
          <p:nvPr/>
        </p:nvSpPr>
        <p:spPr>
          <a:xfrm>
            <a:off x="304800" y="1905000"/>
            <a:ext cx="8458200" cy="4247317"/>
          </a:xfrm>
          <a:prstGeom prst="rect">
            <a:avLst/>
          </a:prstGeom>
          <a:noFill/>
        </p:spPr>
        <p:txBody>
          <a:bodyPr wrap="square" rtlCol="0">
            <a:spAutoFit/>
          </a:bodyPr>
          <a:lstStyle/>
          <a:p>
            <a:r>
              <a:rPr lang="sr-Latn-RS">
                <a:solidFill>
                  <a:srgbClr val="00004C"/>
                </a:solidFill>
              </a:rPr>
              <a:t>Postprodaja usmerena ka eksploataciji predstavlja organizacioni tip u kome provajder zadržava vlasništvo nad proizvodom i on je često odgovoran za njegovo održavanje. Korisnik plaća naknadu prodavcu za korišćenje proizvoda i usluga postprodaje.</a:t>
            </a:r>
          </a:p>
          <a:p>
            <a:endParaRPr lang="sr-Latn-RS">
              <a:solidFill>
                <a:srgbClr val="00004C"/>
              </a:solidFill>
            </a:endParaRPr>
          </a:p>
          <a:p>
            <a:r>
              <a:rPr lang="sr-Latn-RS">
                <a:solidFill>
                  <a:srgbClr val="00004C"/>
                </a:solidFill>
              </a:rPr>
              <a:t>U okviru ovog tipa postprodaje razlikuju se </a:t>
            </a:r>
            <a:r>
              <a:rPr lang="en-US">
                <a:solidFill>
                  <a:srgbClr val="00004C"/>
                </a:solidFill>
              </a:rPr>
              <a:t>tri</a:t>
            </a:r>
            <a:r>
              <a:rPr lang="sr-Latn-RS">
                <a:solidFill>
                  <a:srgbClr val="00004C"/>
                </a:solidFill>
              </a:rPr>
              <a:t> slučaja i to:</a:t>
            </a:r>
            <a:endParaRPr lang="en-US">
              <a:solidFill>
                <a:srgbClr val="00004C"/>
              </a:solidFill>
            </a:endParaRPr>
          </a:p>
          <a:p>
            <a:pPr>
              <a:buClr>
                <a:srgbClr val="00004C"/>
              </a:buClr>
              <a:buFont typeface="Times New Roman" pitchFamily="18" charset="0"/>
              <a:buChar char="‒"/>
            </a:pPr>
            <a:r>
              <a:rPr lang="sr-Latn-RS">
                <a:solidFill>
                  <a:srgbClr val="00004C"/>
                </a:solidFill>
              </a:rPr>
              <a:t>proizvod i</a:t>
            </a:r>
            <a:r>
              <a:rPr lang="sr-Latn-CS">
                <a:solidFill>
                  <a:srgbClr val="00004C"/>
                </a:solidFill>
              </a:rPr>
              <a:t>znajmljuje i</a:t>
            </a:r>
            <a:r>
              <a:rPr lang="sr-Latn-RS">
                <a:solidFill>
                  <a:srgbClr val="00004C"/>
                </a:solidFill>
              </a:rPr>
              <a:t> koristi samo jedan korisnik na način koji njemu odgovara (lizing),</a:t>
            </a:r>
            <a:endParaRPr lang="en-US">
              <a:solidFill>
                <a:srgbClr val="00004C"/>
              </a:solidFill>
            </a:endParaRPr>
          </a:p>
          <a:p>
            <a:pPr>
              <a:buClr>
                <a:srgbClr val="00004C"/>
              </a:buClr>
              <a:buFont typeface="Times New Roman" pitchFamily="18" charset="0"/>
              <a:buChar char="‒"/>
            </a:pPr>
            <a:r>
              <a:rPr lang="sr-Latn-RS">
                <a:solidFill>
                  <a:srgbClr val="00004C"/>
                </a:solidFill>
              </a:rPr>
              <a:t>korisnik koristi proizvod periodično sa drugim korisnicima</a:t>
            </a:r>
            <a:r>
              <a:rPr lang="en-US">
                <a:solidFill>
                  <a:srgbClr val="00004C"/>
                </a:solidFill>
              </a:rPr>
              <a:t> </a:t>
            </a:r>
            <a:r>
              <a:rPr lang="sr-Latn-RS">
                <a:solidFill>
                  <a:srgbClr val="00004C"/>
                </a:solidFill>
              </a:rPr>
              <a:t>(sharing),</a:t>
            </a:r>
            <a:endParaRPr lang="en-US">
              <a:solidFill>
                <a:srgbClr val="00004C"/>
              </a:solidFill>
            </a:endParaRPr>
          </a:p>
          <a:p>
            <a:pPr>
              <a:buClr>
                <a:srgbClr val="00004C"/>
              </a:buClr>
              <a:buFont typeface="Times New Roman" pitchFamily="18" charset="0"/>
              <a:buChar char="‒"/>
            </a:pPr>
            <a:r>
              <a:rPr lang="sr-Latn-RS">
                <a:solidFill>
                  <a:srgbClr val="00004C"/>
                </a:solidFill>
              </a:rPr>
              <a:t>korisnik koristi proizvod istovremeno sa drugim korisnicima (pooling).</a:t>
            </a:r>
            <a:endParaRPr lang="en-US">
              <a:solidFill>
                <a:srgbClr val="00004C"/>
              </a:solidFill>
            </a:endParaRPr>
          </a:p>
        </p:txBody>
      </p:sp>
    </p:spTree>
    <p:extLst>
      <p:ext uri="{BB962C8B-B14F-4D97-AF65-F5344CB8AC3E}">
        <p14:creationId xmlns:p14="http://schemas.microsoft.com/office/powerpoint/2010/main" val="29847793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990600"/>
            <a:ext cx="7696200" cy="535531"/>
          </a:xfrm>
          <a:prstGeom prst="rect">
            <a:avLst/>
          </a:prstGeom>
          <a:noFill/>
        </p:spPr>
        <p:txBody>
          <a:bodyPr wrap="square" rtlCol="0">
            <a:spAutoFit/>
          </a:bodyPr>
          <a:lstStyle/>
          <a:p>
            <a:r>
              <a:rPr lang="sr-Latn-RS" sz="2400" b="1" u="sng"/>
              <a:t>Postprodaja usmerena </a:t>
            </a:r>
            <a:r>
              <a:rPr lang="en-US" sz="2400" b="1" u="sng"/>
              <a:t>ka rezultatima postprodaje</a:t>
            </a:r>
          </a:p>
        </p:txBody>
      </p:sp>
      <p:sp>
        <p:nvSpPr>
          <p:cNvPr id="3" name="TextBox 2"/>
          <p:cNvSpPr txBox="1"/>
          <p:nvPr/>
        </p:nvSpPr>
        <p:spPr>
          <a:xfrm>
            <a:off x="304800" y="2286000"/>
            <a:ext cx="8458200" cy="2862322"/>
          </a:xfrm>
          <a:prstGeom prst="rect">
            <a:avLst/>
          </a:prstGeom>
          <a:noFill/>
        </p:spPr>
        <p:txBody>
          <a:bodyPr wrap="square" rtlCol="0">
            <a:spAutoFit/>
          </a:bodyPr>
          <a:lstStyle/>
          <a:p>
            <a:r>
              <a:rPr lang="sr-Latn-RS">
                <a:solidFill>
                  <a:srgbClr val="00004C"/>
                </a:solidFill>
              </a:rPr>
              <a:t>Postprodaja usmerena ka rezultatima postprodaje je slučaj u kome se kupac može odlučiti da usluge postprodaje plaća na dva načina:</a:t>
            </a:r>
          </a:p>
          <a:p>
            <a:pPr>
              <a:buClr>
                <a:srgbClr val="00004C"/>
              </a:buClr>
              <a:buFont typeface="Times New Roman" pitchFamily="18" charset="0"/>
              <a:buChar char="‒"/>
            </a:pPr>
            <a:r>
              <a:rPr lang="sr-Latn-RS">
                <a:solidFill>
                  <a:srgbClr val="00004C"/>
                </a:solidFill>
              </a:rPr>
              <a:t>Plaćanje usluga posle svake realizovane postprodajne aktivnosti,</a:t>
            </a:r>
          </a:p>
          <a:p>
            <a:pPr>
              <a:buClr>
                <a:srgbClr val="00004C"/>
              </a:buClr>
              <a:buFont typeface="Times New Roman" pitchFamily="18" charset="0"/>
              <a:buChar char="‒"/>
            </a:pPr>
            <a:r>
              <a:rPr lang="sr-Latn-RS">
                <a:solidFill>
                  <a:srgbClr val="00004C"/>
                </a:solidFill>
              </a:rPr>
              <a:t>Plaćanje funkcionalnog rezultata – kupac traži da njegov proizvod ima zadovoljavajući kvalitet pri čemu mu nije važno kako će se on realizovati (osnova za određivanje novčane naknade može se iskoristiti neki od parametara eksploatacije pređeni put, starost...).</a:t>
            </a:r>
            <a:endParaRPr lang="en-US">
              <a:solidFill>
                <a:srgbClr val="00004C"/>
              </a:solidFill>
            </a:endParaRPr>
          </a:p>
        </p:txBody>
      </p:sp>
    </p:spTree>
    <p:extLst>
      <p:ext uri="{BB962C8B-B14F-4D97-AF65-F5344CB8AC3E}">
        <p14:creationId xmlns:p14="http://schemas.microsoft.com/office/powerpoint/2010/main" val="22282969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1973898"/>
            <a:ext cx="3429000" cy="1455102"/>
          </a:xfrm>
          <a:prstGeom prst="rect">
            <a:avLst/>
          </a:prstGeom>
          <a:noFill/>
        </p:spPr>
        <p:txBody>
          <a:bodyPr wrap="none">
            <a:prstTxWarp prst="textChevronInverted">
              <a:avLst/>
            </a:prstTxWarp>
            <a:spAutoFit/>
            <a:scene3d>
              <a:camera prst="orthographicFront">
                <a:rot lat="0" lon="21299999" rev="0"/>
              </a:camera>
              <a:lightRig rig="threePt" dir="t"/>
            </a:scene3d>
          </a:bodyPr>
          <a:lstStyle/>
          <a:p>
            <a:pPr algn="ctr">
              <a:defRPr/>
            </a:pPr>
            <a:r>
              <a:rPr lang="sr-Latn-RS" sz="5400" b="1">
                <a:ln w="12700">
                  <a:solidFill>
                    <a:schemeClr val="bg2"/>
                  </a:solidFill>
                  <a:prstDash val="solid"/>
                </a:ln>
                <a:solidFill>
                  <a:schemeClr val="bg2">
                    <a:tint val="85000"/>
                    <a:satMod val="155000"/>
                  </a:schemeClr>
                </a:solidFill>
                <a:effectLst>
                  <a:outerShdw blurRad="41275" dist="20320" dir="1800000" algn="tl" rotWithShape="0">
                    <a:srgbClr val="000000">
                      <a:alpha val="40000"/>
                    </a:srgbClr>
                  </a:outerShdw>
                </a:effectLst>
              </a:rPr>
              <a:t>Pitanja?</a:t>
            </a:r>
            <a:endParaRPr lang="en-US" sz="5400" b="1">
              <a:ln w="12700">
                <a:solidFill>
                  <a:schemeClr val="bg2"/>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5" name="TextBox 4"/>
          <p:cNvSpPr txBox="1"/>
          <p:nvPr/>
        </p:nvSpPr>
        <p:spPr>
          <a:xfrm>
            <a:off x="4876800" y="3810000"/>
            <a:ext cx="3657600" cy="1452265"/>
          </a:xfrm>
          <a:prstGeom prst="rect">
            <a:avLst/>
          </a:prstGeom>
          <a:noFill/>
        </p:spPr>
        <p:txBody>
          <a:bodyPr wrap="none">
            <a:prstTxWarp prst="textCascadeDown">
              <a:avLst/>
            </a:prstTxWarp>
            <a:spAutoFit/>
          </a:bodyPr>
          <a:lstStyle/>
          <a:p>
            <a:pPr>
              <a:defRPr/>
            </a:pPr>
            <a:r>
              <a:rPr lang="sr-Latn-RS" b="1">
                <a:ln w="12700">
                  <a:solidFill>
                    <a:schemeClr val="tx2">
                      <a:satMod val="155000"/>
                    </a:schemeClr>
                  </a:solidFill>
                  <a:prstDash val="solid"/>
                </a:ln>
                <a:solidFill>
                  <a:schemeClr val="bg2">
                    <a:tint val="85000"/>
                    <a:satMod val="155000"/>
                  </a:schemeClr>
                </a:solidFill>
                <a:effectLst>
                  <a:outerShdw blurRad="38100" dist="38100" dir="2700000" algn="tl">
                    <a:srgbClr val="000000">
                      <a:alpha val="43137"/>
                    </a:srgbClr>
                  </a:outerShdw>
                </a:effectLst>
              </a:rPr>
              <a:t>Hvala na pažnji!</a:t>
            </a:r>
            <a:endParaRPr lang="en-US" b="1">
              <a:ln w="12700">
                <a:solidFill>
                  <a:schemeClr val="tx2">
                    <a:satMod val="155000"/>
                  </a:schemeClr>
                </a:solidFill>
                <a:prstDash val="solid"/>
              </a:ln>
              <a:solidFill>
                <a:schemeClr val="bg2">
                  <a:tint val="85000"/>
                  <a:satMod val="155000"/>
                </a:schemeClr>
              </a:solidFill>
              <a:effectLst>
                <a:outerShdw blurRad="38100" dist="38100" dir="2700000" algn="tl">
                  <a:srgbClr val="000000">
                    <a:alpha val="43137"/>
                  </a:srgbClr>
                </a:outerShdw>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885915"/>
            <a:ext cx="3264035" cy="609398"/>
          </a:xfrm>
          <a:prstGeom prst="rect">
            <a:avLst/>
          </a:prstGeom>
          <a:noFill/>
        </p:spPr>
        <p:txBody>
          <a:bodyPr wrap="none" rtlCol="0">
            <a:spAutoFit/>
          </a:bodyPr>
          <a:lstStyle/>
          <a:p>
            <a:r>
              <a:rPr lang="sr-Latn-RS" sz="2800" u="sng">
                <a:solidFill>
                  <a:srgbClr val="000066"/>
                </a:solidFill>
                <a:effectLst>
                  <a:outerShdw blurRad="38100" dist="38100" dir="2700000" algn="tl">
                    <a:srgbClr val="000000">
                      <a:alpha val="43137"/>
                    </a:srgbClr>
                  </a:outerShdw>
                </a:effectLst>
              </a:rPr>
              <a:t>Zadovoljstvo kupca</a:t>
            </a:r>
          </a:p>
        </p:txBody>
      </p:sp>
      <p:graphicFrame>
        <p:nvGraphicFramePr>
          <p:cNvPr id="4" name="Object 3"/>
          <p:cNvGraphicFramePr>
            <a:graphicFrameLocks noChangeAspect="1"/>
          </p:cNvGraphicFramePr>
          <p:nvPr>
            <p:extLst>
              <p:ext uri="{D42A27DB-BD31-4B8C-83A1-F6EECF244321}">
                <p14:modId xmlns:p14="http://schemas.microsoft.com/office/powerpoint/2010/main" val="2996992703"/>
              </p:ext>
            </p:extLst>
          </p:nvPr>
        </p:nvGraphicFramePr>
        <p:xfrm>
          <a:off x="3810000" y="2369403"/>
          <a:ext cx="1523340" cy="476043"/>
        </p:xfrm>
        <a:graphic>
          <a:graphicData uri="http://schemas.openxmlformats.org/presentationml/2006/ole">
            <mc:AlternateContent xmlns:mc="http://schemas.openxmlformats.org/markup-compatibility/2006">
              <mc:Choice xmlns:v="urn:schemas-microsoft-com:vml" Requires="v">
                <p:oleObj spid="_x0000_s2067" name="Equation" r:id="rId2" imgW="609336" imgH="190417" progId="Equation.3">
                  <p:embed/>
                </p:oleObj>
              </mc:Choice>
              <mc:Fallback>
                <p:oleObj name="Equation" r:id="rId2" imgW="609336" imgH="190417" progId="Equation.3">
                  <p:embed/>
                  <p:pic>
                    <p:nvPicPr>
                      <p:cNvPr id="0" name="Picture 1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0" y="2369403"/>
                        <a:ext cx="1523340" cy="47604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extBox 4"/>
          <p:cNvSpPr txBox="1"/>
          <p:nvPr/>
        </p:nvSpPr>
        <p:spPr>
          <a:xfrm>
            <a:off x="1219200" y="3443406"/>
            <a:ext cx="2743201" cy="797078"/>
          </a:xfrm>
          <a:prstGeom prst="rect">
            <a:avLst/>
          </a:prstGeom>
          <a:noFill/>
        </p:spPr>
        <p:txBody>
          <a:bodyPr wrap="square" rtlCol="0">
            <a:spAutoFit/>
          </a:bodyPr>
          <a:lstStyle/>
          <a:p>
            <a:pPr algn="r"/>
            <a:r>
              <a:rPr lang="sr-Latn-RS">
                <a:solidFill>
                  <a:srgbClr val="00004C"/>
                </a:solidFill>
              </a:rPr>
              <a:t>zadovoljstvo kupca kvalitetom postprodaje</a:t>
            </a:r>
          </a:p>
        </p:txBody>
      </p:sp>
      <p:cxnSp>
        <p:nvCxnSpPr>
          <p:cNvPr id="7" name="Straight Arrow Connector 6"/>
          <p:cNvCxnSpPr/>
          <p:nvPr/>
        </p:nvCxnSpPr>
        <p:spPr bwMode="auto">
          <a:xfrm flipH="1">
            <a:off x="3429000" y="2845446"/>
            <a:ext cx="457200" cy="666957"/>
          </a:xfrm>
          <a:prstGeom prst="straightConnector1">
            <a:avLst/>
          </a:prstGeom>
          <a:noFill/>
          <a:ln w="19050" cap="flat" cmpd="sng" algn="ctr">
            <a:solidFill>
              <a:schemeClr val="bg2"/>
            </a:solidFill>
            <a:prstDash val="solid"/>
            <a:round/>
            <a:headEnd type="none" w="med" len="med"/>
            <a:tailEnd type="triangle"/>
          </a:ln>
          <a:effectLst/>
        </p:spPr>
      </p:cxnSp>
      <p:sp>
        <p:nvSpPr>
          <p:cNvPr id="8" name="TextBox 7"/>
          <p:cNvSpPr txBox="1"/>
          <p:nvPr/>
        </p:nvSpPr>
        <p:spPr>
          <a:xfrm>
            <a:off x="4419600" y="4122003"/>
            <a:ext cx="1957657" cy="797078"/>
          </a:xfrm>
          <a:prstGeom prst="rect">
            <a:avLst/>
          </a:prstGeom>
          <a:noFill/>
        </p:spPr>
        <p:txBody>
          <a:bodyPr wrap="square" rtlCol="0">
            <a:spAutoFit/>
          </a:bodyPr>
          <a:lstStyle/>
          <a:p>
            <a:r>
              <a:rPr lang="sr-Latn-RS">
                <a:solidFill>
                  <a:srgbClr val="00004C"/>
                </a:solidFill>
              </a:rPr>
              <a:t>ocen</a:t>
            </a:r>
            <a:r>
              <a:rPr lang="en-US">
                <a:solidFill>
                  <a:srgbClr val="00004C"/>
                </a:solidFill>
              </a:rPr>
              <a:t>a</a:t>
            </a:r>
            <a:r>
              <a:rPr lang="sr-Latn-RS">
                <a:solidFill>
                  <a:srgbClr val="00004C"/>
                </a:solidFill>
              </a:rPr>
              <a:t> kvaliteta postprodaje</a:t>
            </a:r>
          </a:p>
        </p:txBody>
      </p:sp>
      <p:cxnSp>
        <p:nvCxnSpPr>
          <p:cNvPr id="9" name="Straight Arrow Connector 8"/>
          <p:cNvCxnSpPr/>
          <p:nvPr/>
        </p:nvCxnSpPr>
        <p:spPr bwMode="auto">
          <a:xfrm>
            <a:off x="4495800" y="2826603"/>
            <a:ext cx="381000" cy="1371600"/>
          </a:xfrm>
          <a:prstGeom prst="straightConnector1">
            <a:avLst/>
          </a:prstGeom>
          <a:noFill/>
          <a:ln w="19050" cap="flat" cmpd="sng" algn="ctr">
            <a:solidFill>
              <a:schemeClr val="bg2"/>
            </a:solidFill>
            <a:prstDash val="solid"/>
            <a:round/>
            <a:headEnd type="none" w="med" len="med"/>
            <a:tailEnd type="triangle"/>
          </a:ln>
          <a:effectLst/>
        </p:spPr>
      </p:cxnSp>
      <p:sp>
        <p:nvSpPr>
          <p:cNvPr id="11" name="TextBox 10"/>
          <p:cNvSpPr txBox="1"/>
          <p:nvPr/>
        </p:nvSpPr>
        <p:spPr>
          <a:xfrm>
            <a:off x="5333340" y="3138606"/>
            <a:ext cx="2667660" cy="797078"/>
          </a:xfrm>
          <a:prstGeom prst="rect">
            <a:avLst/>
          </a:prstGeom>
          <a:noFill/>
        </p:spPr>
        <p:txBody>
          <a:bodyPr wrap="square" rtlCol="0">
            <a:spAutoFit/>
          </a:bodyPr>
          <a:lstStyle/>
          <a:p>
            <a:r>
              <a:rPr lang="sr-Latn-RS">
                <a:solidFill>
                  <a:srgbClr val="00004C"/>
                </a:solidFill>
              </a:rPr>
              <a:t>očekivan</a:t>
            </a:r>
            <a:r>
              <a:rPr lang="en-US">
                <a:solidFill>
                  <a:srgbClr val="00004C"/>
                </a:solidFill>
              </a:rPr>
              <a:t>a</a:t>
            </a:r>
            <a:r>
              <a:rPr lang="sr-Latn-RS">
                <a:solidFill>
                  <a:srgbClr val="00004C"/>
                </a:solidFill>
              </a:rPr>
              <a:t> ocen</a:t>
            </a:r>
            <a:r>
              <a:rPr lang="en-US">
                <a:solidFill>
                  <a:srgbClr val="00004C"/>
                </a:solidFill>
              </a:rPr>
              <a:t>a</a:t>
            </a:r>
            <a:r>
              <a:rPr lang="sr-Latn-RS">
                <a:solidFill>
                  <a:srgbClr val="00004C"/>
                </a:solidFill>
              </a:rPr>
              <a:t> kvaliteta postprodaje</a:t>
            </a:r>
          </a:p>
        </p:txBody>
      </p:sp>
      <p:cxnSp>
        <p:nvCxnSpPr>
          <p:cNvPr id="12" name="Straight Arrow Connector 11"/>
          <p:cNvCxnSpPr/>
          <p:nvPr/>
        </p:nvCxnSpPr>
        <p:spPr bwMode="auto">
          <a:xfrm>
            <a:off x="5180610" y="2797925"/>
            <a:ext cx="305790" cy="485878"/>
          </a:xfrm>
          <a:prstGeom prst="straightConnector1">
            <a:avLst/>
          </a:prstGeom>
          <a:noFill/>
          <a:ln w="19050" cap="flat" cmpd="sng" algn="ctr">
            <a:solidFill>
              <a:schemeClr val="bg2"/>
            </a:solidFill>
            <a:prstDash val="solid"/>
            <a:round/>
            <a:headEnd type="none" w="med" len="med"/>
            <a:tailEnd type="triangle"/>
          </a:ln>
          <a:effectLst/>
        </p:spPr>
      </p:cxnSp>
    </p:spTree>
    <p:extLst>
      <p:ext uri="{BB962C8B-B14F-4D97-AF65-F5344CB8AC3E}">
        <p14:creationId xmlns:p14="http://schemas.microsoft.com/office/powerpoint/2010/main" val="7286007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4800" y="724784"/>
            <a:ext cx="5638800" cy="5447416"/>
          </a:xfrm>
          <a:prstGeom prst="rect">
            <a:avLst/>
          </a:prstGeom>
        </p:spPr>
      </p:pic>
      <p:sp>
        <p:nvSpPr>
          <p:cNvPr id="3" name="TextBox 2"/>
          <p:cNvSpPr txBox="1"/>
          <p:nvPr/>
        </p:nvSpPr>
        <p:spPr>
          <a:xfrm>
            <a:off x="6324600" y="4953000"/>
            <a:ext cx="2743200" cy="1200329"/>
          </a:xfrm>
          <a:prstGeom prst="rect">
            <a:avLst/>
          </a:prstGeom>
          <a:noFill/>
        </p:spPr>
        <p:txBody>
          <a:bodyPr wrap="square" rtlCol="0">
            <a:spAutoFit/>
          </a:bodyPr>
          <a:lstStyle/>
          <a:p>
            <a:r>
              <a:rPr lang="sr-Latn-RS" i="1">
                <a:solidFill>
                  <a:srgbClr val="00004C"/>
                </a:solidFill>
              </a:rPr>
              <a:t>Konceptualni model ocene kvaliteta postprodaje</a:t>
            </a:r>
          </a:p>
        </p:txBody>
      </p:sp>
    </p:spTree>
    <p:extLst>
      <p:ext uri="{BB962C8B-B14F-4D97-AF65-F5344CB8AC3E}">
        <p14:creationId xmlns:p14="http://schemas.microsoft.com/office/powerpoint/2010/main" val="34133164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885915"/>
            <a:ext cx="5764720" cy="561885"/>
          </a:xfrm>
          <a:prstGeom prst="rect">
            <a:avLst/>
          </a:prstGeom>
          <a:noFill/>
        </p:spPr>
        <p:txBody>
          <a:bodyPr wrap="none" rtlCol="0">
            <a:spAutoFit/>
          </a:bodyPr>
          <a:lstStyle/>
          <a:p>
            <a:r>
              <a:rPr lang="sr-Latn-RS" sz="2800" u="sng">
                <a:solidFill>
                  <a:srgbClr val="000066"/>
                </a:solidFill>
                <a:effectLst>
                  <a:outerShdw blurRad="38100" dist="38100" dir="2700000" algn="tl">
                    <a:srgbClr val="000000">
                      <a:alpha val="43137"/>
                    </a:srgbClr>
                  </a:outerShdw>
                </a:effectLst>
              </a:rPr>
              <a:t>Osnovne pretpostavke postprodaje</a:t>
            </a:r>
          </a:p>
        </p:txBody>
      </p:sp>
      <p:sp>
        <p:nvSpPr>
          <p:cNvPr id="5" name="TextBox 4"/>
          <p:cNvSpPr txBox="1"/>
          <p:nvPr/>
        </p:nvSpPr>
        <p:spPr>
          <a:xfrm>
            <a:off x="228600" y="2209800"/>
            <a:ext cx="8686800" cy="1754326"/>
          </a:xfrm>
          <a:prstGeom prst="rect">
            <a:avLst/>
          </a:prstGeom>
          <a:noFill/>
        </p:spPr>
        <p:txBody>
          <a:bodyPr wrap="square" rtlCol="0">
            <a:spAutoFit/>
          </a:bodyPr>
          <a:lstStyle/>
          <a:p>
            <a:r>
              <a:rPr lang="sr-Latn-RS">
                <a:solidFill>
                  <a:srgbClr val="00004C"/>
                </a:solidFill>
              </a:rPr>
              <a:t>Pretpostavke:</a:t>
            </a:r>
          </a:p>
          <a:p>
            <a:pPr marL="342900" indent="-342900">
              <a:buClr>
                <a:srgbClr val="00004C"/>
              </a:buClr>
              <a:buFont typeface="Times New Roman" pitchFamily="18" charset="0"/>
              <a:buChar char="‒"/>
            </a:pPr>
            <a:r>
              <a:rPr lang="sr-Latn-RS">
                <a:solidFill>
                  <a:srgbClr val="00004C"/>
                </a:solidFill>
              </a:rPr>
              <a:t>Povećanje kvaliteta postprodaje pozitivno utiče na zadovoljstvo kupca proizvodom.</a:t>
            </a:r>
          </a:p>
          <a:p>
            <a:pPr marL="342900" indent="-342900">
              <a:buClr>
                <a:srgbClr val="00004C"/>
              </a:buClr>
              <a:buFont typeface="Times New Roman" pitchFamily="18" charset="0"/>
              <a:buChar char="‒"/>
            </a:pPr>
            <a:r>
              <a:rPr lang="sr-Latn-RS">
                <a:solidFill>
                  <a:srgbClr val="00004C"/>
                </a:solidFill>
              </a:rPr>
              <a:t>Kvalitet popravljenih sklopova je jednak kvalitetu novih sklopova.</a:t>
            </a:r>
          </a:p>
        </p:txBody>
      </p:sp>
    </p:spTree>
    <p:extLst>
      <p:ext uri="{BB962C8B-B14F-4D97-AF65-F5344CB8AC3E}">
        <p14:creationId xmlns:p14="http://schemas.microsoft.com/office/powerpoint/2010/main" val="14739633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38400" y="1757784"/>
            <a:ext cx="4267200" cy="2204616"/>
          </a:xfrm>
          <a:prstGeom prst="rect">
            <a:avLst/>
          </a:prstGeom>
        </p:spPr>
      </p:pic>
      <p:sp>
        <p:nvSpPr>
          <p:cNvPr id="3" name="TextBox 2"/>
          <p:cNvSpPr txBox="1"/>
          <p:nvPr/>
        </p:nvSpPr>
        <p:spPr>
          <a:xfrm>
            <a:off x="1447800" y="4267200"/>
            <a:ext cx="6096000" cy="797078"/>
          </a:xfrm>
          <a:prstGeom prst="rect">
            <a:avLst/>
          </a:prstGeom>
          <a:noFill/>
        </p:spPr>
        <p:txBody>
          <a:bodyPr wrap="square" rtlCol="0">
            <a:spAutoFit/>
          </a:bodyPr>
          <a:lstStyle/>
          <a:p>
            <a:pPr algn="ctr"/>
            <a:r>
              <a:rPr lang="sr-Latn-RS" i="1">
                <a:solidFill>
                  <a:srgbClr val="00004C"/>
                </a:solidFill>
              </a:rPr>
              <a:t>Zadovoljstvo kupaca proizvodom i postprodajom u slučaju putničkih automobila</a:t>
            </a:r>
          </a:p>
        </p:txBody>
      </p:sp>
    </p:spTree>
    <p:extLst>
      <p:ext uri="{BB962C8B-B14F-4D97-AF65-F5344CB8AC3E}">
        <p14:creationId xmlns:p14="http://schemas.microsoft.com/office/powerpoint/2010/main" val="24389934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98067" y="1524000"/>
            <a:ext cx="3992714" cy="2286000"/>
          </a:xfrm>
          <a:prstGeom prst="rect">
            <a:avLst/>
          </a:prstGeom>
        </p:spPr>
      </p:pic>
      <p:sp>
        <p:nvSpPr>
          <p:cNvPr id="3" name="TextBox 2"/>
          <p:cNvSpPr txBox="1"/>
          <p:nvPr/>
        </p:nvSpPr>
        <p:spPr>
          <a:xfrm>
            <a:off x="1219200" y="4267200"/>
            <a:ext cx="6997428" cy="427746"/>
          </a:xfrm>
          <a:prstGeom prst="rect">
            <a:avLst/>
          </a:prstGeom>
          <a:noFill/>
        </p:spPr>
        <p:txBody>
          <a:bodyPr wrap="none" rtlCol="0">
            <a:spAutoFit/>
          </a:bodyPr>
          <a:lstStyle/>
          <a:p>
            <a:r>
              <a:rPr lang="sr-Latn-RS" i="1">
                <a:solidFill>
                  <a:srgbClr val="00004C"/>
                </a:solidFill>
              </a:rPr>
              <a:t>Zavisnost performansi od perioda eksploatacije i održavanja</a:t>
            </a:r>
          </a:p>
        </p:txBody>
      </p:sp>
    </p:spTree>
    <p:extLst>
      <p:ext uri="{BB962C8B-B14F-4D97-AF65-F5344CB8AC3E}">
        <p14:creationId xmlns:p14="http://schemas.microsoft.com/office/powerpoint/2010/main" val="42209345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885915"/>
            <a:ext cx="5165197" cy="561885"/>
          </a:xfrm>
          <a:prstGeom prst="rect">
            <a:avLst/>
          </a:prstGeom>
          <a:noFill/>
        </p:spPr>
        <p:txBody>
          <a:bodyPr wrap="none" rtlCol="0">
            <a:spAutoFit/>
          </a:bodyPr>
          <a:lstStyle/>
          <a:p>
            <a:r>
              <a:rPr lang="en-US" sz="2800" u="sng">
                <a:solidFill>
                  <a:srgbClr val="000066"/>
                </a:solidFill>
                <a:effectLst>
                  <a:outerShdw blurRad="38100" dist="38100" dir="2700000" algn="tl">
                    <a:srgbClr val="000000">
                      <a:alpha val="43137"/>
                    </a:srgbClr>
                  </a:outerShdw>
                </a:effectLst>
              </a:rPr>
              <a:t>Dimenzije kvaliteta postprodaje</a:t>
            </a:r>
            <a:endParaRPr lang="sr-Latn-RS" sz="2800" u="sng">
              <a:solidFill>
                <a:srgbClr val="000066"/>
              </a:solidFill>
              <a:effectLst>
                <a:outerShdw blurRad="38100" dist="38100" dir="2700000" algn="tl">
                  <a:srgbClr val="000000">
                    <a:alpha val="43137"/>
                  </a:srgbClr>
                </a:outerShdw>
              </a:effectLst>
            </a:endParaRPr>
          </a:p>
        </p:txBody>
      </p:sp>
      <p:sp>
        <p:nvSpPr>
          <p:cNvPr id="9" name="TextBox 8"/>
          <p:cNvSpPr txBox="1"/>
          <p:nvPr/>
        </p:nvSpPr>
        <p:spPr>
          <a:xfrm>
            <a:off x="304800" y="2362200"/>
            <a:ext cx="8077200" cy="2308324"/>
          </a:xfrm>
          <a:prstGeom prst="rect">
            <a:avLst/>
          </a:prstGeom>
          <a:noFill/>
        </p:spPr>
        <p:txBody>
          <a:bodyPr wrap="square" rtlCol="0">
            <a:spAutoFit/>
          </a:bodyPr>
          <a:lstStyle/>
          <a:p>
            <a:r>
              <a:rPr lang="sr-Latn-CS">
                <a:solidFill>
                  <a:srgbClr val="00004C"/>
                </a:solidFill>
              </a:rPr>
              <a:t>Dimenzije kvaliteta postprodaje su:</a:t>
            </a:r>
            <a:endParaRPr lang="en-US">
              <a:solidFill>
                <a:srgbClr val="00004C"/>
              </a:solidFill>
            </a:endParaRPr>
          </a:p>
          <a:p>
            <a:pPr lvl="0">
              <a:buClr>
                <a:srgbClr val="00004C"/>
              </a:buClr>
              <a:buFont typeface="Times New Roman" pitchFamily="18" charset="0"/>
              <a:buChar char="‒"/>
            </a:pPr>
            <a:r>
              <a:rPr lang="sr-Latn-RS">
                <a:solidFill>
                  <a:srgbClr val="00004C"/>
                </a:solidFill>
              </a:rPr>
              <a:t>opšte dimenzije kvaliteta,</a:t>
            </a:r>
            <a:endParaRPr lang="en-US">
              <a:solidFill>
                <a:srgbClr val="00004C"/>
              </a:solidFill>
            </a:endParaRPr>
          </a:p>
          <a:p>
            <a:pPr>
              <a:buClr>
                <a:srgbClr val="00004C"/>
              </a:buClr>
              <a:buFont typeface="Times New Roman" pitchFamily="18" charset="0"/>
              <a:buChar char="‒"/>
            </a:pPr>
            <a:r>
              <a:rPr lang="sr-Latn-RS">
                <a:solidFill>
                  <a:srgbClr val="00004C"/>
                </a:solidFill>
              </a:rPr>
              <a:t>unutrašnje dimenzije kvaliteta,</a:t>
            </a:r>
            <a:endParaRPr lang="en-US">
              <a:solidFill>
                <a:srgbClr val="00004C"/>
              </a:solidFill>
            </a:endParaRPr>
          </a:p>
          <a:p>
            <a:pPr>
              <a:buClr>
                <a:srgbClr val="00004C"/>
              </a:buClr>
              <a:buFont typeface="Times New Roman" pitchFamily="18" charset="0"/>
              <a:buChar char="‒"/>
            </a:pPr>
            <a:r>
              <a:rPr lang="sr-Latn-RS">
                <a:solidFill>
                  <a:srgbClr val="00004C"/>
                </a:solidFill>
              </a:rPr>
              <a:t>kvalitet radionice,</a:t>
            </a:r>
            <a:endParaRPr lang="en-US">
              <a:solidFill>
                <a:srgbClr val="00004C"/>
              </a:solidFill>
            </a:endParaRPr>
          </a:p>
          <a:p>
            <a:pPr>
              <a:buClr>
                <a:srgbClr val="00004C"/>
              </a:buClr>
              <a:buFont typeface="Times New Roman" pitchFamily="18" charset="0"/>
              <a:buChar char="‒"/>
            </a:pPr>
            <a:r>
              <a:rPr lang="sr-Latn-RS">
                <a:solidFill>
                  <a:srgbClr val="00004C"/>
                </a:solidFill>
              </a:rPr>
              <a:t>troškovi.</a:t>
            </a:r>
            <a:endParaRPr lang="en-US">
              <a:solidFill>
                <a:srgbClr val="00004C"/>
              </a:solidFill>
            </a:endParaRPr>
          </a:p>
        </p:txBody>
      </p:sp>
    </p:spTree>
    <p:extLst>
      <p:ext uri="{BB962C8B-B14F-4D97-AF65-F5344CB8AC3E}">
        <p14:creationId xmlns:p14="http://schemas.microsoft.com/office/powerpoint/2010/main" val="32368831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1" y="1006019"/>
            <a:ext cx="8534400" cy="4708981"/>
          </a:xfrm>
          <a:prstGeom prst="rect">
            <a:avLst/>
          </a:prstGeom>
          <a:noFill/>
        </p:spPr>
        <p:txBody>
          <a:bodyPr wrap="square" rtlCol="0">
            <a:spAutoFit/>
          </a:bodyPr>
          <a:lstStyle/>
          <a:p>
            <a:r>
              <a:rPr lang="sr-Latn-RS">
                <a:solidFill>
                  <a:srgbClr val="00004C"/>
                </a:solidFill>
              </a:rPr>
              <a:t>Indikatori </a:t>
            </a:r>
            <a:r>
              <a:rPr lang="sr-Latn-RS" i="1">
                <a:solidFill>
                  <a:srgbClr val="00004C"/>
                </a:solidFill>
              </a:rPr>
              <a:t>opšte dimenzije kvaliteta</a:t>
            </a:r>
            <a:r>
              <a:rPr lang="sr-Latn-RS">
                <a:solidFill>
                  <a:srgbClr val="00004C"/>
                </a:solidFill>
              </a:rPr>
              <a:t> su:</a:t>
            </a:r>
            <a:endParaRPr lang="en-US">
              <a:solidFill>
                <a:srgbClr val="00004C"/>
              </a:solidFill>
            </a:endParaRPr>
          </a:p>
          <a:p>
            <a:pPr>
              <a:buClr>
                <a:srgbClr val="00004C"/>
              </a:buClr>
              <a:buFont typeface="Times New Roman" pitchFamily="18" charset="0"/>
              <a:buChar char="‒"/>
            </a:pPr>
            <a:r>
              <a:rPr lang="sr-Latn-CS">
                <a:solidFill>
                  <a:srgbClr val="00004C"/>
                </a:solidFill>
              </a:rPr>
              <a:t>broj korisnika koji je odustao od korišćenja postprodajnih usluga,</a:t>
            </a:r>
            <a:endParaRPr lang="en-US">
              <a:solidFill>
                <a:srgbClr val="00004C"/>
              </a:solidFill>
            </a:endParaRPr>
          </a:p>
          <a:p>
            <a:pPr>
              <a:buClr>
                <a:srgbClr val="00004C"/>
              </a:buClr>
              <a:buFont typeface="Times New Roman" pitchFamily="18" charset="0"/>
              <a:buChar char="‒"/>
            </a:pPr>
            <a:r>
              <a:rPr lang="sr-Latn-CS">
                <a:solidFill>
                  <a:srgbClr val="00004C"/>
                </a:solidFill>
              </a:rPr>
              <a:t>vreme odgovora i popravke,</a:t>
            </a:r>
            <a:endParaRPr lang="en-US">
              <a:solidFill>
                <a:srgbClr val="00004C"/>
              </a:solidFill>
            </a:endParaRPr>
          </a:p>
          <a:p>
            <a:pPr>
              <a:buClr>
                <a:srgbClr val="00004C"/>
              </a:buClr>
              <a:buFont typeface="Times New Roman" pitchFamily="18" charset="0"/>
              <a:buChar char="‒"/>
            </a:pPr>
            <a:r>
              <a:rPr lang="sr-Latn-CS">
                <a:solidFill>
                  <a:srgbClr val="00004C"/>
                </a:solidFill>
              </a:rPr>
              <a:t>procentualno učešće odgovora na postprodajni zahtev koji su dati u toku vremenskog intervala, a koji je manji od dopuštene vrednosti,</a:t>
            </a:r>
            <a:endParaRPr lang="en-US">
              <a:solidFill>
                <a:srgbClr val="00004C"/>
              </a:solidFill>
            </a:endParaRPr>
          </a:p>
          <a:p>
            <a:pPr>
              <a:buClr>
                <a:srgbClr val="00004C"/>
              </a:buClr>
              <a:buFont typeface="Times New Roman" pitchFamily="18" charset="0"/>
              <a:buChar char="‒"/>
            </a:pPr>
            <a:r>
              <a:rPr lang="sr-Latn-CS">
                <a:solidFill>
                  <a:srgbClr val="00004C"/>
                </a:solidFill>
              </a:rPr>
              <a:t>broj zahteva koji je rešen sa zakašnjenjem,</a:t>
            </a:r>
            <a:endParaRPr lang="en-US">
              <a:solidFill>
                <a:srgbClr val="00004C"/>
              </a:solidFill>
            </a:endParaRPr>
          </a:p>
          <a:p>
            <a:pPr>
              <a:buClr>
                <a:srgbClr val="00004C"/>
              </a:buClr>
              <a:buFont typeface="Times New Roman" pitchFamily="18" charset="0"/>
              <a:buChar char="‒"/>
            </a:pPr>
            <a:r>
              <a:rPr lang="sr-Latn-CS">
                <a:solidFill>
                  <a:srgbClr val="00004C"/>
                </a:solidFill>
              </a:rPr>
              <a:t>procentualno učešće ponovljenih zahteva usled nezadovoljavajućeg odgovora postprodaje,</a:t>
            </a:r>
            <a:endParaRPr lang="en-US">
              <a:solidFill>
                <a:srgbClr val="00004C"/>
              </a:solidFill>
            </a:endParaRPr>
          </a:p>
          <a:p>
            <a:pPr>
              <a:buClr>
                <a:srgbClr val="00004C"/>
              </a:buClr>
              <a:buFont typeface="Times New Roman" pitchFamily="18" charset="0"/>
              <a:buChar char="‒"/>
            </a:pPr>
            <a:r>
              <a:rPr lang="sr-Latn-CS">
                <a:solidFill>
                  <a:srgbClr val="00004C"/>
                </a:solidFill>
              </a:rPr>
              <a:t>procentualno učešće kupaca koji su zadovoljni znanjem i uslužnošću zaposlenih u odeljenju za prijem (znanjem i uslužnošću zaposlenih u odeljenju za prijem formira se poverenje u sistem postprodaje).</a:t>
            </a:r>
            <a:endParaRPr lang="en-US">
              <a:solidFill>
                <a:srgbClr val="00004C"/>
              </a:solidFill>
            </a:endParaRPr>
          </a:p>
        </p:txBody>
      </p:sp>
    </p:spTree>
    <p:extLst>
      <p:ext uri="{BB962C8B-B14F-4D97-AF65-F5344CB8AC3E}">
        <p14:creationId xmlns:p14="http://schemas.microsoft.com/office/powerpoint/2010/main" val="6723789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1" y="1006019"/>
            <a:ext cx="8534400" cy="2215991"/>
          </a:xfrm>
          <a:prstGeom prst="rect">
            <a:avLst/>
          </a:prstGeom>
          <a:noFill/>
        </p:spPr>
        <p:txBody>
          <a:bodyPr wrap="square" rtlCol="0">
            <a:spAutoFit/>
          </a:bodyPr>
          <a:lstStyle/>
          <a:p>
            <a:r>
              <a:rPr lang="sr-Latn-RS">
                <a:solidFill>
                  <a:srgbClr val="00004C"/>
                </a:solidFill>
              </a:rPr>
              <a:t>Indikatori </a:t>
            </a:r>
            <a:r>
              <a:rPr lang="en-US" i="1">
                <a:solidFill>
                  <a:srgbClr val="00004C"/>
                </a:solidFill>
              </a:rPr>
              <a:t>unutrašnj</a:t>
            </a:r>
            <a:r>
              <a:rPr lang="sr-Latn-RS" i="1">
                <a:solidFill>
                  <a:srgbClr val="00004C"/>
                </a:solidFill>
              </a:rPr>
              <a:t>ih</a:t>
            </a:r>
            <a:r>
              <a:rPr lang="en-US" i="1">
                <a:solidFill>
                  <a:srgbClr val="00004C"/>
                </a:solidFill>
              </a:rPr>
              <a:t> dimenzij</a:t>
            </a:r>
            <a:r>
              <a:rPr lang="sr-Latn-RS" i="1">
                <a:solidFill>
                  <a:srgbClr val="00004C"/>
                </a:solidFill>
              </a:rPr>
              <a:t>a</a:t>
            </a:r>
            <a:r>
              <a:rPr lang="en-US" i="1">
                <a:solidFill>
                  <a:srgbClr val="00004C"/>
                </a:solidFill>
              </a:rPr>
              <a:t> kvaliteta</a:t>
            </a:r>
            <a:r>
              <a:rPr lang="sr-Latn-RS">
                <a:solidFill>
                  <a:srgbClr val="00004C"/>
                </a:solidFill>
              </a:rPr>
              <a:t> su:</a:t>
            </a:r>
            <a:endParaRPr lang="en-US">
              <a:solidFill>
                <a:srgbClr val="00004C"/>
              </a:solidFill>
            </a:endParaRPr>
          </a:p>
          <a:p>
            <a:pPr>
              <a:buClr>
                <a:srgbClr val="00004C"/>
              </a:buClr>
              <a:buFont typeface="Times New Roman" pitchFamily="18" charset="0"/>
              <a:buChar char="‒"/>
            </a:pPr>
            <a:r>
              <a:rPr lang="sr-Latn-CS">
                <a:solidFill>
                  <a:srgbClr val="00004C"/>
                </a:solidFill>
              </a:rPr>
              <a:t>period dijagnostike,</a:t>
            </a:r>
            <a:endParaRPr lang="en-US">
              <a:solidFill>
                <a:srgbClr val="00004C"/>
              </a:solidFill>
            </a:endParaRPr>
          </a:p>
          <a:p>
            <a:pPr>
              <a:buClr>
                <a:srgbClr val="00004C"/>
              </a:buClr>
              <a:buFont typeface="Times New Roman" pitchFamily="18" charset="0"/>
              <a:buChar char="‒"/>
            </a:pPr>
            <a:r>
              <a:rPr lang="sr-Latn-CS">
                <a:solidFill>
                  <a:srgbClr val="00004C"/>
                </a:solidFill>
              </a:rPr>
              <a:t>period između završetka dijagnostike i dostavljanja rezervnih elemenata i sklopova,</a:t>
            </a:r>
            <a:endParaRPr lang="en-US">
              <a:solidFill>
                <a:srgbClr val="00004C"/>
              </a:solidFill>
            </a:endParaRPr>
          </a:p>
          <a:p>
            <a:pPr>
              <a:buClr>
                <a:srgbClr val="00004C"/>
              </a:buClr>
              <a:buFont typeface="Times New Roman" pitchFamily="18" charset="0"/>
              <a:buChar char="‒"/>
            </a:pPr>
            <a:r>
              <a:rPr lang="sr-Latn-CS">
                <a:solidFill>
                  <a:srgbClr val="00004C"/>
                </a:solidFill>
              </a:rPr>
              <a:t>period transporta</a:t>
            </a:r>
            <a:r>
              <a:rPr lang="en-US">
                <a:solidFill>
                  <a:srgbClr val="00004C"/>
                </a:solidFill>
              </a:rPr>
              <a:t>.</a:t>
            </a:r>
          </a:p>
        </p:txBody>
      </p:sp>
      <p:sp>
        <p:nvSpPr>
          <p:cNvPr id="3" name="TextBox 2"/>
          <p:cNvSpPr txBox="1"/>
          <p:nvPr/>
        </p:nvSpPr>
        <p:spPr>
          <a:xfrm>
            <a:off x="304801" y="3478411"/>
            <a:ext cx="8534400" cy="2769989"/>
          </a:xfrm>
          <a:prstGeom prst="rect">
            <a:avLst/>
          </a:prstGeom>
          <a:noFill/>
        </p:spPr>
        <p:txBody>
          <a:bodyPr wrap="square" rtlCol="0">
            <a:spAutoFit/>
          </a:bodyPr>
          <a:lstStyle/>
          <a:p>
            <a:r>
              <a:rPr lang="sr-Latn-RS">
                <a:solidFill>
                  <a:srgbClr val="00004C"/>
                </a:solidFill>
              </a:rPr>
              <a:t>Indikatori </a:t>
            </a:r>
            <a:r>
              <a:rPr lang="sr-Latn-RS" i="1">
                <a:solidFill>
                  <a:srgbClr val="00004C"/>
                </a:solidFill>
              </a:rPr>
              <a:t>kvaliteta radionice</a:t>
            </a:r>
            <a:r>
              <a:rPr lang="sr-Latn-RS">
                <a:solidFill>
                  <a:srgbClr val="00004C"/>
                </a:solidFill>
              </a:rPr>
              <a:t> su:</a:t>
            </a:r>
            <a:endParaRPr lang="en-US">
              <a:solidFill>
                <a:srgbClr val="00004C"/>
              </a:solidFill>
            </a:endParaRPr>
          </a:p>
          <a:p>
            <a:pPr>
              <a:buClr>
                <a:srgbClr val="00004C"/>
              </a:buClr>
              <a:buFont typeface="Times New Roman" pitchFamily="18" charset="0"/>
              <a:buChar char="‒"/>
            </a:pPr>
            <a:r>
              <a:rPr lang="sr-Latn-CS">
                <a:solidFill>
                  <a:srgbClr val="00004C"/>
                </a:solidFill>
              </a:rPr>
              <a:t>oštećenja tokom isporuke,</a:t>
            </a:r>
            <a:endParaRPr lang="en-US">
              <a:solidFill>
                <a:srgbClr val="00004C"/>
              </a:solidFill>
            </a:endParaRPr>
          </a:p>
          <a:p>
            <a:pPr>
              <a:buClr>
                <a:srgbClr val="00004C"/>
              </a:buClr>
              <a:buFont typeface="Times New Roman" pitchFamily="18" charset="0"/>
              <a:buChar char="‒"/>
            </a:pPr>
            <a:r>
              <a:rPr lang="sr-Latn-CS">
                <a:solidFill>
                  <a:srgbClr val="00004C"/>
                </a:solidFill>
              </a:rPr>
              <a:t>iskorišćenost servisnih linija,</a:t>
            </a:r>
            <a:endParaRPr lang="en-US">
              <a:solidFill>
                <a:srgbClr val="00004C"/>
              </a:solidFill>
            </a:endParaRPr>
          </a:p>
          <a:p>
            <a:pPr>
              <a:buClr>
                <a:srgbClr val="00004C"/>
              </a:buClr>
              <a:buFont typeface="Times New Roman" pitchFamily="18" charset="0"/>
              <a:buChar char="‒"/>
            </a:pPr>
            <a:r>
              <a:rPr lang="sr-Latn-CS">
                <a:solidFill>
                  <a:srgbClr val="00004C"/>
                </a:solidFill>
              </a:rPr>
              <a:t>broj rešenih zadataka,</a:t>
            </a:r>
            <a:endParaRPr lang="en-US">
              <a:solidFill>
                <a:srgbClr val="00004C"/>
              </a:solidFill>
            </a:endParaRPr>
          </a:p>
          <a:p>
            <a:pPr>
              <a:buClr>
                <a:srgbClr val="00004C"/>
              </a:buClr>
              <a:buFont typeface="Times New Roman" pitchFamily="18" charset="0"/>
              <a:buChar char="‒"/>
            </a:pPr>
            <a:r>
              <a:rPr lang="sr-Latn-CS">
                <a:solidFill>
                  <a:srgbClr val="00004C"/>
                </a:solidFill>
              </a:rPr>
              <a:t>procentualno učešće trenutno rešenih zadataka,</a:t>
            </a:r>
            <a:endParaRPr lang="en-US">
              <a:solidFill>
                <a:srgbClr val="00004C"/>
              </a:solidFill>
            </a:endParaRPr>
          </a:p>
          <a:p>
            <a:pPr>
              <a:buClr>
                <a:srgbClr val="00004C"/>
              </a:buClr>
              <a:buFont typeface="Times New Roman" pitchFamily="18" charset="0"/>
              <a:buChar char="‒"/>
            </a:pPr>
            <a:r>
              <a:rPr lang="sr-Latn-CS">
                <a:solidFill>
                  <a:srgbClr val="00004C"/>
                </a:solidFill>
              </a:rPr>
              <a:t>broj korisnika koji nisu zadovoljni uslugom.</a:t>
            </a:r>
            <a:endParaRPr lang="en-US">
              <a:solidFill>
                <a:srgbClr val="00004C"/>
              </a:solidFill>
            </a:endParaRPr>
          </a:p>
        </p:txBody>
      </p:sp>
    </p:spTree>
    <p:extLst>
      <p:ext uri="{BB962C8B-B14F-4D97-AF65-F5344CB8AC3E}">
        <p14:creationId xmlns:p14="http://schemas.microsoft.com/office/powerpoint/2010/main" val="2822125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defRPr kumimoji="0" lang="en-US" sz="20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defRPr kumimoji="0" lang="en-US" sz="2000" b="0" i="0" u="none" strike="noStrike" cap="none" normalizeH="0" baseline="0" smtClean="0">
            <a:ln>
              <a:noFill/>
            </a:ln>
            <a:solidFill>
              <a:srgbClr val="000000"/>
            </a:solidFill>
            <a:effectLst/>
            <a:latin typeface="Arial" charset="0"/>
          </a:defRPr>
        </a:defPPr>
      </a:lstStyle>
    </a:lnDef>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Fading Grid</Template>
  <TotalTime>1299</TotalTime>
  <Words>587</Words>
  <Application>Microsoft Office PowerPoint</Application>
  <PresentationFormat>On-screen Show (4:3)</PresentationFormat>
  <Paragraphs>70</Paragraphs>
  <Slides>17</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17</vt:i4>
      </vt:variant>
    </vt:vector>
  </HeadingPairs>
  <TitlesOfParts>
    <vt:vector size="24" baseType="lpstr">
      <vt:lpstr>Arial</vt:lpstr>
      <vt:lpstr>Calibri</vt:lpstr>
      <vt:lpstr>Tahoma</vt:lpstr>
      <vt:lpstr>Times New Roman</vt:lpstr>
      <vt:lpstr>Wingdings</vt:lpstr>
      <vt:lpstr>Textured</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saobracajni fakultet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nastavnik</dc:creator>
  <cp:lastModifiedBy>MRB</cp:lastModifiedBy>
  <cp:revision>282</cp:revision>
  <dcterms:created xsi:type="dcterms:W3CDTF">2006-01-31T15:10:17Z</dcterms:created>
  <dcterms:modified xsi:type="dcterms:W3CDTF">2026-01-12T08:45:02Z</dcterms:modified>
</cp:coreProperties>
</file>