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handoutMasterIdLst>
    <p:handoutMasterId r:id="rId26"/>
  </p:handoutMasterIdLst>
  <p:sldIdLst>
    <p:sldId id="256" r:id="rId2"/>
    <p:sldId id="277" r:id="rId3"/>
    <p:sldId id="278" r:id="rId4"/>
    <p:sldId id="279" r:id="rId5"/>
    <p:sldId id="280" r:id="rId6"/>
    <p:sldId id="291" r:id="rId7"/>
    <p:sldId id="292" r:id="rId8"/>
    <p:sldId id="286" r:id="rId9"/>
    <p:sldId id="287" r:id="rId10"/>
    <p:sldId id="294" r:id="rId11"/>
    <p:sldId id="298" r:id="rId12"/>
    <p:sldId id="299" r:id="rId13"/>
    <p:sldId id="281" r:id="rId14"/>
    <p:sldId id="282" r:id="rId15"/>
    <p:sldId id="283" r:id="rId16"/>
    <p:sldId id="295" r:id="rId17"/>
    <p:sldId id="284" r:id="rId18"/>
    <p:sldId id="300" r:id="rId19"/>
    <p:sldId id="285" r:id="rId20"/>
    <p:sldId id="289" r:id="rId21"/>
    <p:sldId id="301" r:id="rId22"/>
    <p:sldId id="302" r:id="rId23"/>
    <p:sldId id="275" r:id="rId24"/>
  </p:sldIdLst>
  <p:sldSz cx="9144000" cy="6858000" type="screen4x3"/>
  <p:notesSz cx="6858000" cy="9144000"/>
  <p:defaultTextStyle>
    <a:defPPr>
      <a:defRPr lang="en-US"/>
    </a:defPPr>
    <a:lvl1pPr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1pPr>
    <a:lvl2pPr marL="4572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2pPr>
    <a:lvl3pPr marL="9144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3pPr>
    <a:lvl4pPr marL="13716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4pPr>
    <a:lvl5pPr marL="18288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4C"/>
    <a:srgbClr val="000099"/>
    <a:srgbClr val="000000"/>
    <a:srgbClr val="000066"/>
    <a:srgbClr val="FFCC00"/>
    <a:srgbClr val="99FF33"/>
    <a:srgbClr val="808080"/>
    <a:srgbClr val="66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2" autoAdjust="0"/>
    <p:restoredTop sz="94581" autoAdjust="0"/>
  </p:normalViewPr>
  <p:slideViewPr>
    <p:cSldViewPr>
      <p:cViewPr varScale="1">
        <p:scale>
          <a:sx n="88" d="100"/>
          <a:sy n="88" d="100"/>
        </p:scale>
        <p:origin x="-1358"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346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fld id="{7B992B75-179F-438C-927E-948DAC2CF0B7}" type="slidenum">
              <a:rPr lang="en-US"/>
              <a:pPr>
                <a:defRPr/>
              </a:pPr>
              <a:t>‹#›</a:t>
            </a:fld>
            <a:endParaRPr lang="en-US"/>
          </a:p>
        </p:txBody>
      </p:sp>
    </p:spTree>
    <p:extLst>
      <p:ext uri="{BB962C8B-B14F-4D97-AF65-F5344CB8AC3E}">
        <p14:creationId xmlns="" xmlns:p14="http://schemas.microsoft.com/office/powerpoint/2010/main" val="2080890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4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4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4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4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fld id="{31B2DBCD-D16C-4320-92D5-C1FD697A0286}" type="slidenum">
              <a:rPr lang="en-US"/>
              <a:pPr>
                <a:defRPr/>
              </a:pPr>
              <a:t>‹#›</a:t>
            </a:fld>
            <a:endParaRPr lang="en-US"/>
          </a:p>
        </p:txBody>
      </p:sp>
    </p:spTree>
    <p:extLst>
      <p:ext uri="{BB962C8B-B14F-4D97-AF65-F5344CB8AC3E}">
        <p14:creationId xmlns="" xmlns:p14="http://schemas.microsoft.com/office/powerpoint/2010/main" val="22472686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bwMode="auto">
          <a:xfrm>
            <a:off x="685800" y="1676400"/>
            <a:ext cx="7772400" cy="1828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17411" name="Rectangle 3"/>
          <p:cNvSpPr>
            <a:spLocks noGrp="1" noChangeArrowheads="1"/>
          </p:cNvSpPr>
          <p:nvPr>
            <p:ph type="subTitle" sz="quarter"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endParaRPr lang="en-US"/>
          </a:p>
        </p:txBody>
      </p:sp>
      <p:sp>
        <p:nvSpPr>
          <p:cNvPr id="5"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endParaRPr lang="en-US"/>
          </a:p>
        </p:txBody>
      </p:sp>
      <p:sp>
        <p:nvSpPr>
          <p:cNvPr id="6" name="Rectangle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fld id="{8DD2436A-79CF-43F7-89CB-C1546FC166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tile tx="0" ty="0" sx="100000" sy="100000" flip="none" algn="tl"/>
        </a:blipFill>
        <a:effectLst/>
      </p:bgPr>
    </p:bg>
    <p:spTree>
      <p:nvGrpSpPr>
        <p:cNvPr id="1" name=""/>
        <p:cNvGrpSpPr/>
        <p:nvPr/>
      </p:nvGrpSpPr>
      <p:grpSpPr>
        <a:xfrm>
          <a:off x="0" y="0"/>
          <a:ext cx="0" cy="0"/>
          <a:chOff x="0" y="0"/>
          <a:chExt cx="0" cy="0"/>
        </a:xfrm>
      </p:grpSpPr>
      <p:sp>
        <p:nvSpPr>
          <p:cNvPr id="16393" name="Text Box 9"/>
          <p:cNvSpPr txBox="1">
            <a:spLocks noChangeArrowheads="1"/>
          </p:cNvSpPr>
          <p:nvPr userDrawn="1"/>
        </p:nvSpPr>
        <p:spPr bwMode="auto">
          <a:xfrm>
            <a:off x="2743200" y="161925"/>
            <a:ext cx="6224588" cy="323850"/>
          </a:xfrm>
          <a:prstGeom prst="rect">
            <a:avLst/>
          </a:prstGeom>
          <a:noFill/>
          <a:ln w="9525">
            <a:noFill/>
            <a:miter lim="800000"/>
            <a:headEnd/>
            <a:tailEnd/>
          </a:ln>
          <a:effectLst/>
        </p:spPr>
        <p:txBody>
          <a:bodyPr>
            <a:spAutoFit/>
          </a:bodyPr>
          <a:lstStyle/>
          <a:p>
            <a:pPr>
              <a:lnSpc>
                <a:spcPct val="100000"/>
              </a:lnSpc>
              <a:spcBef>
                <a:spcPct val="0"/>
              </a:spcBef>
              <a:buClrTx/>
              <a:buSzTx/>
              <a:buFontTx/>
              <a:buNone/>
              <a:defRPr/>
            </a:pPr>
            <a:r>
              <a:rPr lang="sr-Latn-CS" sz="1500">
                <a:solidFill>
                  <a:srgbClr val="3B3470"/>
                </a:solidFill>
              </a:rPr>
              <a:t>Elementi Transportnih Sredstava i </a:t>
            </a:r>
            <a:r>
              <a:rPr lang="sr-Latn-CS" sz="1500" smtClean="0">
                <a:solidFill>
                  <a:srgbClr val="3B3470"/>
                </a:solidFill>
              </a:rPr>
              <a:t>Uređaj</a:t>
            </a:r>
            <a:r>
              <a:rPr lang="en-US" sz="1500" smtClean="0">
                <a:solidFill>
                  <a:srgbClr val="3B3470"/>
                </a:solidFill>
              </a:rPr>
              <a:t>a</a:t>
            </a:r>
            <a:endParaRPr lang="en-US" sz="1500">
              <a:solidFill>
                <a:srgbClr val="3B3470"/>
              </a:solidFill>
            </a:endParaRPr>
          </a:p>
        </p:txBody>
      </p:sp>
      <p:sp>
        <p:nvSpPr>
          <p:cNvPr id="16394" name="Line 10"/>
          <p:cNvSpPr>
            <a:spLocks noChangeShapeType="1"/>
          </p:cNvSpPr>
          <p:nvPr userDrawn="1"/>
        </p:nvSpPr>
        <p:spPr bwMode="auto">
          <a:xfrm>
            <a:off x="228600" y="6400800"/>
            <a:ext cx="8683625" cy="0"/>
          </a:xfrm>
          <a:prstGeom prst="line">
            <a:avLst/>
          </a:prstGeom>
          <a:noFill/>
          <a:ln w="19050">
            <a:solidFill>
              <a:schemeClr val="bg1"/>
            </a:solidFill>
            <a:round/>
            <a:headEnd/>
            <a:tailEnd/>
          </a:ln>
          <a:effectLst/>
        </p:spPr>
        <p:txBody>
          <a:bodyPr wrap="none" anchor="ctr"/>
          <a:lstStyle/>
          <a:p>
            <a:pPr>
              <a:defRPr/>
            </a:pPr>
            <a:endParaRPr lang="en-US"/>
          </a:p>
        </p:txBody>
      </p:sp>
      <p:sp>
        <p:nvSpPr>
          <p:cNvPr id="16399" name="Line 15"/>
          <p:cNvSpPr>
            <a:spLocks noChangeShapeType="1"/>
          </p:cNvSpPr>
          <p:nvPr userDrawn="1"/>
        </p:nvSpPr>
        <p:spPr bwMode="auto">
          <a:xfrm>
            <a:off x="228600" y="533400"/>
            <a:ext cx="8683625" cy="0"/>
          </a:xfrm>
          <a:prstGeom prst="line">
            <a:avLst/>
          </a:prstGeom>
          <a:noFill/>
          <a:ln w="57150" cmpd="thickThin">
            <a:solidFill>
              <a:schemeClr val="bg1"/>
            </a:solidFill>
            <a:round/>
            <a:headEnd/>
            <a:tailEnd/>
          </a:ln>
          <a:effectLst/>
        </p:spPr>
        <p:txBody>
          <a:bodyPr wrap="none" anchor="ctr"/>
          <a:lstStyle/>
          <a:p>
            <a:pPr>
              <a:defRPr/>
            </a:pPr>
            <a:endParaRPr lang="en-US"/>
          </a:p>
        </p:txBody>
      </p:sp>
      <p:pic>
        <p:nvPicPr>
          <p:cNvPr id="8" name="Picture 3"/>
          <p:cNvPicPr>
            <a:picLocks noChangeAspect="1" noChangeArrowheads="1"/>
          </p:cNvPicPr>
          <p:nvPr userDrawn="1"/>
        </p:nvPicPr>
        <p:blipFill>
          <a:blip r:embed="rId14" cstate="print"/>
          <a:srcRect l="44375" t="34444" r="31250" b="21111"/>
          <a:stretch>
            <a:fillRect/>
          </a:stretch>
        </p:blipFill>
        <p:spPr bwMode="auto">
          <a:xfrm>
            <a:off x="8534400" y="609600"/>
            <a:ext cx="381000" cy="390770"/>
          </a:xfrm>
          <a:prstGeom prst="rect">
            <a:avLst/>
          </a:prstGeom>
          <a:noFill/>
          <a:ln w="9525">
            <a:noFill/>
            <a:miter lim="800000"/>
            <a:headEnd/>
            <a:tailEnd/>
          </a:ln>
        </p:spPr>
      </p:pic>
      <p:sp>
        <p:nvSpPr>
          <p:cNvPr id="9" name="Text Box 8"/>
          <p:cNvSpPr txBox="1">
            <a:spLocks noChangeArrowheads="1"/>
          </p:cNvSpPr>
          <p:nvPr userDrawn="1"/>
        </p:nvSpPr>
        <p:spPr bwMode="auto">
          <a:xfrm>
            <a:off x="6557920" y="6363301"/>
            <a:ext cx="2254143" cy="523220"/>
          </a:xfrm>
          <a:prstGeom prst="rect">
            <a:avLst/>
          </a:prstGeom>
          <a:noFill/>
          <a:ln w="9525">
            <a:noFill/>
            <a:miter lim="800000"/>
            <a:headEnd/>
            <a:tailEnd/>
          </a:ln>
          <a:effectLst/>
        </p:spPr>
        <p:txBody>
          <a:bodyPr wrap="none">
            <a:spAutoFit/>
          </a:bodyPr>
          <a:lstStyle/>
          <a:p>
            <a:pPr>
              <a:lnSpc>
                <a:spcPct val="100000"/>
              </a:lnSpc>
              <a:spcBef>
                <a:spcPct val="0"/>
              </a:spcBef>
              <a:buClrTx/>
              <a:buSzTx/>
              <a:buFontTx/>
              <a:buNone/>
              <a:defRPr/>
            </a:pPr>
            <a:r>
              <a:rPr lang="en-US" sz="1400" i="1" dirty="0">
                <a:solidFill>
                  <a:srgbClr val="3B3470"/>
                </a:solidFill>
                <a:latin typeface="Times New Roman" panose="02020603050405020304" pitchFamily="18" charset="0"/>
                <a:cs typeface="Times New Roman" panose="02020603050405020304" pitchFamily="18" charset="0"/>
              </a:rPr>
              <a:t>p</a:t>
            </a:r>
            <a:r>
              <a:rPr lang="sr-Latn-RS" sz="1400" i="1" dirty="0">
                <a:solidFill>
                  <a:srgbClr val="3B3470"/>
                </a:solidFill>
                <a:latin typeface="Times New Roman" panose="02020603050405020304" pitchFamily="18" charset="0"/>
                <a:cs typeface="Times New Roman" panose="02020603050405020304" pitchFamily="18" charset="0"/>
              </a:rPr>
              <a:t>rof. </a:t>
            </a:r>
            <a:r>
              <a:rPr lang="en-US" sz="1400" i="1" dirty="0" err="1">
                <a:solidFill>
                  <a:srgbClr val="3B3470"/>
                </a:solidFill>
                <a:latin typeface="Times New Roman" panose="02020603050405020304" pitchFamily="18" charset="0"/>
                <a:cs typeface="Times New Roman" panose="02020603050405020304" pitchFamily="18" charset="0"/>
              </a:rPr>
              <a:t>dr</a:t>
            </a:r>
            <a:r>
              <a:rPr lang="en-US" sz="1400" i="1" dirty="0">
                <a:solidFill>
                  <a:srgbClr val="3B3470"/>
                </a:solidFill>
                <a:latin typeface="Times New Roman" panose="02020603050405020304" pitchFamily="18" charset="0"/>
                <a:cs typeface="Times New Roman" panose="02020603050405020304" pitchFamily="18" charset="0"/>
              </a:rPr>
              <a:t> </a:t>
            </a:r>
            <a:r>
              <a:rPr lang="en-US" sz="1400" i="1" dirty="0" err="1">
                <a:solidFill>
                  <a:srgbClr val="3B3470"/>
                </a:solidFill>
                <a:latin typeface="Times New Roman" panose="02020603050405020304" pitchFamily="18" charset="0"/>
                <a:cs typeface="Times New Roman" panose="02020603050405020304" pitchFamily="18" charset="0"/>
              </a:rPr>
              <a:t>Radomir</a:t>
            </a:r>
            <a:r>
              <a:rPr lang="en-US" sz="1400" i="1" dirty="0">
                <a:solidFill>
                  <a:srgbClr val="3B3470"/>
                </a:solidFill>
                <a:latin typeface="Times New Roman" panose="02020603050405020304" pitchFamily="18" charset="0"/>
                <a:cs typeface="Times New Roman" panose="02020603050405020304" pitchFamily="18" charset="0"/>
              </a:rPr>
              <a:t> </a:t>
            </a:r>
            <a:r>
              <a:rPr lang="en-US" sz="1400" i="1" dirty="0" err="1">
                <a:solidFill>
                  <a:srgbClr val="3B3470"/>
                </a:solidFill>
                <a:latin typeface="Times New Roman" panose="02020603050405020304" pitchFamily="18" charset="0"/>
                <a:cs typeface="Times New Roman" panose="02020603050405020304" pitchFamily="18" charset="0"/>
              </a:rPr>
              <a:t>Mijailovi</a:t>
            </a:r>
            <a:r>
              <a:rPr lang="sr-Latn-CS" sz="1400" i="1" dirty="0">
                <a:solidFill>
                  <a:srgbClr val="3B3470"/>
                </a:solidFill>
                <a:latin typeface="Times New Roman" panose="02020603050405020304" pitchFamily="18" charset="0"/>
                <a:cs typeface="Times New Roman" panose="02020603050405020304" pitchFamily="18" charset="0"/>
              </a:rPr>
              <a:t>ć</a:t>
            </a:r>
          </a:p>
          <a:p>
            <a:pPr>
              <a:lnSpc>
                <a:spcPct val="100000"/>
              </a:lnSpc>
              <a:spcBef>
                <a:spcPct val="0"/>
              </a:spcBef>
              <a:buClrTx/>
              <a:buSzTx/>
              <a:buFontTx/>
              <a:buNone/>
              <a:defRPr/>
            </a:pPr>
            <a:r>
              <a:rPr lang="sr-Latn-CS" sz="1400" i="1" dirty="0">
                <a:solidFill>
                  <a:srgbClr val="3B3470"/>
                </a:solidFill>
                <a:latin typeface="Times New Roman" panose="02020603050405020304" pitchFamily="18" charset="0"/>
                <a:cs typeface="Times New Roman" panose="02020603050405020304" pitchFamily="18" charset="0"/>
              </a:rPr>
              <a:t>doc. dr Đorđe Petrović</a:t>
            </a:r>
            <a:endParaRPr lang="en-US" sz="1400" i="1" dirty="0">
              <a:solidFill>
                <a:srgbClr val="3B3470"/>
              </a:solidFill>
              <a:latin typeface="Times New Roman" panose="02020603050405020304" pitchFamily="18" charset="0"/>
              <a:cs typeface="Times New Roman" panose="02020603050405020304" pitchFamily="18" charset="0"/>
            </a:endParaRPr>
          </a:p>
        </p:txBody>
      </p:sp>
      <p:sp>
        <p:nvSpPr>
          <p:cNvPr id="10" name="Text Box 11"/>
          <p:cNvSpPr txBox="1">
            <a:spLocks noChangeArrowheads="1"/>
          </p:cNvSpPr>
          <p:nvPr userDrawn="1"/>
        </p:nvSpPr>
        <p:spPr bwMode="auto">
          <a:xfrm>
            <a:off x="133350" y="6437313"/>
            <a:ext cx="3491661" cy="328360"/>
          </a:xfrm>
          <a:prstGeom prst="rect">
            <a:avLst/>
          </a:prstGeom>
          <a:noFill/>
          <a:ln w="9525">
            <a:noFill/>
            <a:miter lim="800000"/>
            <a:headEnd/>
            <a:tailEnd/>
          </a:ln>
          <a:effectLst/>
        </p:spPr>
        <p:txBody>
          <a:bodyPr wrap="none">
            <a:spAutoFit/>
          </a:bodyPr>
          <a:lstStyle/>
          <a:p>
            <a:pPr>
              <a:tabLst>
                <a:tab pos="409575" algn="l"/>
              </a:tabLst>
              <a:defRPr/>
            </a:pPr>
            <a:r>
              <a:rPr lang="sr-Latn-RS" sz="1400" dirty="0">
                <a:solidFill>
                  <a:srgbClr val="3B3470"/>
                </a:solidFill>
                <a:latin typeface="Times New Roman" panose="02020603050405020304" pitchFamily="18" charset="0"/>
                <a:cs typeface="Times New Roman" panose="02020603050405020304" pitchFamily="18" charset="0"/>
              </a:rPr>
              <a:t>Univerzitet u Beogradu – Saobraćajni fakultet</a:t>
            </a:r>
            <a:endParaRPr lang="en-US" sz="1400" dirty="0">
              <a:solidFill>
                <a:srgbClr val="3B3470"/>
              </a:solidFill>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userDrawn="1"/>
        </p:nvSpPr>
        <p:spPr bwMode="auto">
          <a:xfrm>
            <a:off x="4170302" y="6430935"/>
            <a:ext cx="752129" cy="328360"/>
          </a:xfrm>
          <a:prstGeom prst="rect">
            <a:avLst/>
          </a:prstGeom>
          <a:noFill/>
          <a:ln w="9525">
            <a:noFill/>
            <a:miter lim="800000"/>
            <a:headEnd/>
            <a:tailEnd/>
          </a:ln>
          <a:effectLst/>
        </p:spPr>
        <p:txBody>
          <a:bodyPr wrap="none">
            <a:spAutoFit/>
          </a:bodyPr>
          <a:lstStyle>
            <a:defPPr>
              <a:defRPr lang="en-US"/>
            </a:defPPr>
            <a:lvl1pPr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1pPr>
            <a:lvl2pPr marL="4572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2pPr>
            <a:lvl3pPr marL="9144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3pPr>
            <a:lvl4pPr marL="13716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4pPr>
            <a:lvl5pPr marL="18288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pPr>
              <a:tabLst>
                <a:tab pos="409575" algn="l"/>
              </a:tabLst>
              <a:defRPr/>
            </a:pPr>
            <a:r>
              <a:rPr lang="en-US" sz="1400" dirty="0">
                <a:solidFill>
                  <a:srgbClr val="3B3470"/>
                </a:solidFill>
                <a:latin typeface="Times New Roman" panose="02020603050405020304" pitchFamily="18" charset="0"/>
                <a:cs typeface="Times New Roman" panose="02020603050405020304" pitchFamily="18" charset="0"/>
              </a:rPr>
              <a:t>- 20</a:t>
            </a:r>
            <a:r>
              <a:rPr lang="sr-Latn-RS" sz="1400" dirty="0">
                <a:solidFill>
                  <a:srgbClr val="3B3470"/>
                </a:solidFill>
                <a:latin typeface="Times New Roman" panose="02020603050405020304" pitchFamily="18" charset="0"/>
                <a:cs typeface="Times New Roman" panose="02020603050405020304" pitchFamily="18" charset="0"/>
              </a:rPr>
              <a:t>2</a:t>
            </a:r>
            <a:r>
              <a:rPr lang="en-US" sz="1400" dirty="0">
                <a:solidFill>
                  <a:srgbClr val="3B3470"/>
                </a:solidFill>
                <a:latin typeface="Times New Roman" panose="02020603050405020304" pitchFamily="18" charset="0"/>
                <a:cs typeface="Times New Roman" panose="02020603050405020304" pitchFamily="18" charset="0"/>
              </a:rPr>
              <a:t>4 -</a:t>
            </a:r>
            <a:endParaRPr lang="en-US" dirty="0">
              <a:solidFill>
                <a:srgbClr val="3B3470"/>
              </a:solidFill>
              <a:latin typeface="Times New Roman" panose="02020603050405020304" pitchFamily="18" charset="0"/>
              <a:cs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3.tif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WordArt 19"/>
          <p:cNvSpPr>
            <a:spLocks noChangeArrowheads="1" noChangeShapeType="1" noTextEdit="1"/>
          </p:cNvSpPr>
          <p:nvPr/>
        </p:nvSpPr>
        <p:spPr bwMode="auto">
          <a:xfrm>
            <a:off x="1676400" y="1219200"/>
            <a:ext cx="5638800" cy="762000"/>
          </a:xfrm>
          <a:prstGeom prst="rect">
            <a:avLst/>
          </a:prstGeom>
        </p:spPr>
        <p:txBody>
          <a:bodyPr wrap="none" fromWordArt="1">
            <a:prstTxWarp prst="textPlain">
              <a:avLst>
                <a:gd name="adj" fmla="val 50000"/>
              </a:avLst>
            </a:prstTxWarp>
          </a:bodyPr>
          <a:lstStyle/>
          <a:p>
            <a:pPr algn="ctr"/>
            <a:r>
              <a:rPr lang="en-US" sz="3200" b="1" kern="10" smtClean="0">
                <a:ln w="9525">
                  <a:solidFill>
                    <a:schemeClr val="bg1"/>
                  </a:solidFill>
                  <a:round/>
                  <a:headEnd/>
                  <a:tailEnd/>
                </a:ln>
                <a:solidFill>
                  <a:schemeClr val="bg1"/>
                </a:solidFill>
                <a:latin typeface="Arial"/>
                <a:cs typeface="Arial"/>
              </a:rPr>
              <a:t>Eksploatacioni vek</a:t>
            </a:r>
            <a:endParaRPr lang="en-US" sz="3200" b="1" kern="10">
              <a:ln w="9525">
                <a:solidFill>
                  <a:schemeClr val="bg1"/>
                </a:solidFill>
                <a:round/>
                <a:headEnd/>
                <a:tailEnd/>
              </a:ln>
              <a:solidFill>
                <a:schemeClr val="bg1"/>
              </a:solidFill>
              <a:latin typeface="Arial"/>
              <a:cs typeface="Arial"/>
            </a:endParaRPr>
          </a:p>
        </p:txBody>
      </p:sp>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86932" y="1981201"/>
            <a:ext cx="2252268" cy="4343399"/>
          </a:xfrm>
          <a:prstGeom prst="rect">
            <a:avLst/>
          </a:prstGeom>
        </p:spPr>
      </p:pic>
      <p:sp>
        <p:nvSpPr>
          <p:cNvPr id="9" name="TextBox 8"/>
          <p:cNvSpPr txBox="1"/>
          <p:nvPr/>
        </p:nvSpPr>
        <p:spPr>
          <a:xfrm>
            <a:off x="228600" y="2536210"/>
            <a:ext cx="5638800" cy="2492990"/>
          </a:xfrm>
          <a:prstGeom prst="rect">
            <a:avLst/>
          </a:prstGeom>
          <a:noFill/>
        </p:spPr>
        <p:txBody>
          <a:bodyPr wrap="square" rtlCol="0">
            <a:spAutoFit/>
          </a:bodyPr>
          <a:lstStyle/>
          <a:p>
            <a:r>
              <a:rPr lang="sr-Latn-RS">
                <a:solidFill>
                  <a:srgbClr val="00004C"/>
                </a:solidFill>
              </a:rPr>
              <a:t>Eksploatacioni vek predstavlja period u kome se proizvod može koristiti, tj. period između početka njegove eksploatacije i trenutka kada se proizvod povlači iz eksploatacije</a:t>
            </a:r>
            <a:r>
              <a:rPr lang="sr-Latn-RS" smtClean="0">
                <a:solidFill>
                  <a:srgbClr val="00004C"/>
                </a:solidFill>
              </a:rPr>
              <a:t>.</a:t>
            </a:r>
            <a:endParaRPr lang="en-US" smtClean="0">
              <a:solidFill>
                <a:srgbClr val="00004C"/>
              </a:solidFill>
            </a:endParaRPr>
          </a:p>
          <a:p>
            <a:endParaRPr lang="en-US" smtClean="0">
              <a:solidFill>
                <a:srgbClr val="00004C"/>
              </a:solidFill>
            </a:endParaRPr>
          </a:p>
          <a:p>
            <a:r>
              <a:rPr lang="sr-Latn-RS" smtClean="0">
                <a:solidFill>
                  <a:srgbClr val="00004C"/>
                </a:solidFill>
              </a:rPr>
              <a:t>E</a:t>
            </a:r>
            <a:r>
              <a:rPr lang="en-US">
                <a:solidFill>
                  <a:srgbClr val="00004C"/>
                </a:solidFill>
              </a:rPr>
              <a:t>ksploatacion</a:t>
            </a:r>
            <a:r>
              <a:rPr lang="sr-Latn-RS">
                <a:solidFill>
                  <a:srgbClr val="00004C"/>
                </a:solidFill>
              </a:rPr>
              <a:t>i</a:t>
            </a:r>
            <a:r>
              <a:rPr lang="en-US">
                <a:solidFill>
                  <a:srgbClr val="00004C"/>
                </a:solidFill>
              </a:rPr>
              <a:t> vek</a:t>
            </a:r>
            <a:r>
              <a:rPr lang="sr-Latn-RS">
                <a:solidFill>
                  <a:srgbClr val="00004C"/>
                </a:solidFill>
              </a:rPr>
              <a:t> = f(pouzdanost</a:t>
            </a:r>
            <a:r>
              <a:rPr lang="sr-Latn-RS" smtClean="0">
                <a:solidFill>
                  <a:srgbClr val="00004C"/>
                </a:solidFill>
              </a:rPr>
              <a:t>)</a:t>
            </a:r>
            <a:endParaRPr lang="sr-Latn-RS">
              <a:solidFill>
                <a:srgbClr val="00004C"/>
              </a:solidFill>
            </a:endParaRPr>
          </a:p>
        </p:txBody>
      </p:sp>
      <p:sp>
        <p:nvSpPr>
          <p:cNvPr id="10" name="TextBox 9"/>
          <p:cNvSpPr txBox="1"/>
          <p:nvPr/>
        </p:nvSpPr>
        <p:spPr>
          <a:xfrm>
            <a:off x="228600" y="5515854"/>
            <a:ext cx="2209800" cy="461665"/>
          </a:xfrm>
          <a:prstGeom prst="rect">
            <a:avLst/>
          </a:prstGeom>
          <a:noFill/>
        </p:spPr>
        <p:txBody>
          <a:bodyPr wrap="square" rtlCol="0">
            <a:spAutoFit/>
          </a:bodyPr>
          <a:lstStyle/>
          <a:p>
            <a:r>
              <a:rPr lang="en-US" smtClean="0">
                <a:solidFill>
                  <a:srgbClr val="00004C"/>
                </a:solidFill>
              </a:rPr>
              <a:t>Kriterijumi – </a:t>
            </a:r>
            <a:r>
              <a:rPr lang="sr-Latn-RS" smtClean="0">
                <a:solidFill>
                  <a:srgbClr val="00004C"/>
                </a:solidFill>
              </a:rPr>
              <a:t>?</a:t>
            </a:r>
            <a:endParaRPr lang="sr-Latn-RS">
              <a:solidFill>
                <a:srgbClr val="00004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Fig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38400" y="2990850"/>
            <a:ext cx="40513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2761537" y="2532616"/>
            <a:ext cx="2159566" cy="394210"/>
          </a:xfrm>
          <a:prstGeom prst="rect">
            <a:avLst/>
          </a:prstGeom>
          <a:noFill/>
        </p:spPr>
        <p:txBody>
          <a:bodyPr wrap="none" rtlCol="0">
            <a:spAutoFit/>
          </a:bodyPr>
          <a:lstStyle/>
          <a:p>
            <a:r>
              <a:rPr lang="sr-Latn-RS" sz="1800">
                <a:solidFill>
                  <a:srgbClr val="00004C"/>
                </a:solidFill>
              </a:rPr>
              <a:t>d</a:t>
            </a:r>
            <a:r>
              <a:rPr lang="sr-Latn-RS" sz="1800" smtClean="0">
                <a:solidFill>
                  <a:srgbClr val="00004C"/>
                </a:solidFill>
              </a:rPr>
              <a:t>egradacija motora</a:t>
            </a:r>
            <a:endParaRPr lang="sr-Latn-RS" sz="1800">
              <a:solidFill>
                <a:srgbClr val="00004C"/>
              </a:solidFill>
            </a:endParaRPr>
          </a:p>
        </p:txBody>
      </p:sp>
      <p:cxnSp>
        <p:nvCxnSpPr>
          <p:cNvPr id="11" name="Straight Arrow Connector 10"/>
          <p:cNvCxnSpPr/>
          <p:nvPr/>
        </p:nvCxnSpPr>
        <p:spPr bwMode="auto">
          <a:xfrm flipH="1">
            <a:off x="2581940" y="2790604"/>
            <a:ext cx="228600" cy="188752"/>
          </a:xfrm>
          <a:prstGeom prst="straightConnector1">
            <a:avLst/>
          </a:prstGeom>
          <a:ln>
            <a:solidFill>
              <a:srgbClr val="000099"/>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28600" y="1219200"/>
            <a:ext cx="6324600" cy="461665"/>
          </a:xfrm>
          <a:prstGeom prst="rect">
            <a:avLst/>
          </a:prstGeom>
          <a:noFill/>
        </p:spPr>
        <p:txBody>
          <a:bodyPr wrap="square" rtlCol="0">
            <a:spAutoFit/>
          </a:bodyPr>
          <a:lstStyle/>
          <a:p>
            <a:pPr lvl="0"/>
            <a:r>
              <a:rPr lang="en-US" u="sng" smtClean="0">
                <a:solidFill>
                  <a:srgbClr val="00004C"/>
                </a:solidFill>
              </a:rPr>
              <a:t>Primer</a:t>
            </a:r>
            <a:r>
              <a:rPr lang="sr-Latn-RS" smtClean="0">
                <a:solidFill>
                  <a:srgbClr val="00004C"/>
                </a:solidFill>
              </a:rPr>
              <a:t> – </a:t>
            </a:r>
            <a:r>
              <a:rPr lang="sr-Latn-RS" sz="1800" smtClean="0">
                <a:solidFill>
                  <a:srgbClr val="00004C"/>
                </a:solidFill>
              </a:rPr>
              <a:t>degradacija motora aviona</a:t>
            </a:r>
            <a:r>
              <a:rPr lang="sr-Latn-RS" smtClean="0">
                <a:solidFill>
                  <a:srgbClr val="00004C"/>
                </a:solidFill>
              </a:rPr>
              <a:t>:</a:t>
            </a:r>
            <a:endParaRPr lang="sr-Latn-RS">
              <a:solidFill>
                <a:srgbClr val="00004C"/>
              </a:solidFill>
            </a:endParaRPr>
          </a:p>
        </p:txBody>
      </p:sp>
      <p:sp>
        <p:nvSpPr>
          <p:cNvPr id="8" name="Rectangle 7"/>
          <p:cNvSpPr/>
          <p:nvPr/>
        </p:nvSpPr>
        <p:spPr>
          <a:xfrm>
            <a:off x="228600" y="5943600"/>
            <a:ext cx="4572000" cy="400110"/>
          </a:xfrm>
          <a:prstGeom prst="rect">
            <a:avLst/>
          </a:prstGeom>
        </p:spPr>
        <p:txBody>
          <a:bodyPr>
            <a:spAutoFit/>
          </a:bodyPr>
          <a:lstStyle/>
          <a:p>
            <a:pPr>
              <a:lnSpc>
                <a:spcPct val="100000"/>
              </a:lnSpc>
              <a:spcBef>
                <a:spcPts val="0"/>
              </a:spcBef>
            </a:pPr>
            <a:r>
              <a:rPr lang="en-US" sz="1000" smtClean="0">
                <a:solidFill>
                  <a:srgbClr val="00004C"/>
                </a:solidFill>
              </a:rPr>
              <a:t>Jakovljevi</a:t>
            </a:r>
            <a:r>
              <a:rPr lang="sr-Latn-RS" sz="1000" smtClean="0">
                <a:solidFill>
                  <a:srgbClr val="00004C"/>
                </a:solidFill>
              </a:rPr>
              <a:t>ć I., </a:t>
            </a:r>
            <a:r>
              <a:rPr lang="en-US" sz="1000" smtClean="0">
                <a:solidFill>
                  <a:srgbClr val="00004C"/>
                </a:solidFill>
              </a:rPr>
              <a:t>Mijailović R., Mirosavljević P., Carbon dioxide emission during the life cycle of turbofan aircraft, Energy, Vol. 148, 2018 pp. 866-875</a:t>
            </a:r>
            <a:endParaRPr lang="en-US" sz="1000">
              <a:solidFill>
                <a:srgbClr val="00004C"/>
              </a:solidFill>
            </a:endParaRPr>
          </a:p>
        </p:txBody>
      </p:sp>
    </p:spTree>
    <p:extLst>
      <p:ext uri="{BB962C8B-B14F-4D97-AF65-F5344CB8AC3E}">
        <p14:creationId xmlns="" xmlns:p14="http://schemas.microsoft.com/office/powerpoint/2010/main" val="2696286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219200"/>
            <a:ext cx="6324600" cy="830997"/>
          </a:xfrm>
          <a:prstGeom prst="rect">
            <a:avLst/>
          </a:prstGeom>
          <a:noFill/>
        </p:spPr>
        <p:txBody>
          <a:bodyPr wrap="square" rtlCol="0">
            <a:spAutoFit/>
          </a:bodyPr>
          <a:lstStyle/>
          <a:p>
            <a:r>
              <a:rPr lang="en-US" u="sng" smtClean="0">
                <a:solidFill>
                  <a:srgbClr val="00004C"/>
                </a:solidFill>
              </a:rPr>
              <a:t>Primer</a:t>
            </a:r>
            <a:r>
              <a:rPr lang="sr-Latn-RS" smtClean="0">
                <a:solidFill>
                  <a:srgbClr val="00004C"/>
                </a:solidFill>
              </a:rPr>
              <a:t> – zamena konvencionalnih (SUS) automobila sa elektro automobilima:</a:t>
            </a:r>
            <a:endParaRPr lang="sr-Latn-RS">
              <a:solidFill>
                <a:srgbClr val="00004C"/>
              </a:solidFill>
            </a:endParaRPr>
          </a:p>
        </p:txBody>
      </p:sp>
      <p:sp>
        <p:nvSpPr>
          <p:cNvPr id="10" name="TextBox 9"/>
          <p:cNvSpPr txBox="1"/>
          <p:nvPr/>
        </p:nvSpPr>
        <p:spPr>
          <a:xfrm>
            <a:off x="343912" y="4812471"/>
            <a:ext cx="6248400" cy="978729"/>
          </a:xfrm>
          <a:prstGeom prst="rect">
            <a:avLst/>
          </a:prstGeom>
          <a:noFill/>
        </p:spPr>
        <p:txBody>
          <a:bodyPr wrap="square" rtlCol="0">
            <a:spAutoFit/>
          </a:bodyPr>
          <a:lstStyle/>
          <a:p>
            <a:pPr algn="ctr"/>
            <a:r>
              <a:rPr lang="sr-Latn-RS" sz="2400" i="1" smtClean="0">
                <a:solidFill>
                  <a:srgbClr val="00004C"/>
                </a:solidFill>
              </a:rPr>
              <a:t>E</a:t>
            </a:r>
            <a:r>
              <a:rPr lang="sr-Latn-RS" sz="2400" baseline="-25000" smtClean="0">
                <a:solidFill>
                  <a:srgbClr val="00004C"/>
                </a:solidFill>
              </a:rPr>
              <a:t>1,</a:t>
            </a:r>
            <a:r>
              <a:rPr lang="sr-Latn-RS" sz="2400" i="1" baseline="-25000" smtClean="0">
                <a:solidFill>
                  <a:srgbClr val="00004C"/>
                </a:solidFill>
              </a:rPr>
              <a:t>E</a:t>
            </a:r>
            <a:r>
              <a:rPr lang="en-US" sz="2400" i="1" baseline="-25000" smtClean="0">
                <a:solidFill>
                  <a:srgbClr val="00004C"/>
                </a:solidFill>
              </a:rPr>
              <a:t>C</a:t>
            </a:r>
            <a:r>
              <a:rPr lang="sr-Latn-RS" sz="2400" smtClean="0">
                <a:solidFill>
                  <a:srgbClr val="00004C"/>
                </a:solidFill>
              </a:rPr>
              <a:t> + </a:t>
            </a:r>
            <a:r>
              <a:rPr lang="sr-Latn-RS" sz="2400" i="1" smtClean="0">
                <a:solidFill>
                  <a:srgbClr val="00004C"/>
                </a:solidFill>
              </a:rPr>
              <a:t>E</a:t>
            </a:r>
            <a:r>
              <a:rPr lang="sr-Latn-RS" sz="2400" baseline="-25000" smtClean="0">
                <a:solidFill>
                  <a:srgbClr val="00004C"/>
                </a:solidFill>
              </a:rPr>
              <a:t>2,</a:t>
            </a:r>
            <a:r>
              <a:rPr lang="sr-Latn-RS" sz="2400" i="1" baseline="-25000" smtClean="0">
                <a:solidFill>
                  <a:srgbClr val="00004C"/>
                </a:solidFill>
              </a:rPr>
              <a:t>E</a:t>
            </a:r>
            <a:r>
              <a:rPr lang="en-US" sz="2400" i="1" baseline="-25000" smtClean="0">
                <a:solidFill>
                  <a:srgbClr val="00004C"/>
                </a:solidFill>
              </a:rPr>
              <a:t>C</a:t>
            </a:r>
            <a:r>
              <a:rPr lang="sr-Latn-RS" sz="2400" smtClean="0">
                <a:solidFill>
                  <a:srgbClr val="00004C"/>
                </a:solidFill>
              </a:rPr>
              <a:t> + </a:t>
            </a:r>
            <a:r>
              <a:rPr lang="sr-Latn-RS" sz="2400" i="1" smtClean="0">
                <a:solidFill>
                  <a:srgbClr val="00004C"/>
                </a:solidFill>
              </a:rPr>
              <a:t>E</a:t>
            </a:r>
            <a:r>
              <a:rPr lang="sr-Latn-RS" sz="2400" baseline="-25000" smtClean="0">
                <a:solidFill>
                  <a:srgbClr val="00004C"/>
                </a:solidFill>
              </a:rPr>
              <a:t>3,</a:t>
            </a:r>
            <a:r>
              <a:rPr lang="sr-Latn-RS" sz="2400" i="1" baseline="-25000" smtClean="0">
                <a:solidFill>
                  <a:srgbClr val="00004C"/>
                </a:solidFill>
              </a:rPr>
              <a:t>E</a:t>
            </a:r>
            <a:r>
              <a:rPr lang="en-US" sz="2400" i="1" baseline="-25000" smtClean="0">
                <a:solidFill>
                  <a:srgbClr val="00004C"/>
                </a:solidFill>
              </a:rPr>
              <a:t>C</a:t>
            </a:r>
            <a:r>
              <a:rPr lang="sr-Latn-RS" sz="2400" smtClean="0">
                <a:solidFill>
                  <a:srgbClr val="00004C"/>
                </a:solidFill>
              </a:rPr>
              <a:t> + </a:t>
            </a:r>
            <a:r>
              <a:rPr lang="sr-Latn-RS" sz="2400" i="1" smtClean="0">
                <a:solidFill>
                  <a:srgbClr val="00004C"/>
                </a:solidFill>
              </a:rPr>
              <a:t>E</a:t>
            </a:r>
            <a:r>
              <a:rPr lang="sr-Latn-RS" sz="2400" baseline="-25000" smtClean="0">
                <a:solidFill>
                  <a:srgbClr val="00004C"/>
                </a:solidFill>
              </a:rPr>
              <a:t>4,</a:t>
            </a:r>
            <a:r>
              <a:rPr lang="sr-Latn-RS" sz="2400" i="1" baseline="-25000" smtClean="0">
                <a:solidFill>
                  <a:srgbClr val="00004C"/>
                </a:solidFill>
              </a:rPr>
              <a:t>E</a:t>
            </a:r>
            <a:r>
              <a:rPr lang="en-US" sz="2400" i="1" baseline="-25000" smtClean="0">
                <a:solidFill>
                  <a:srgbClr val="00004C"/>
                </a:solidFill>
              </a:rPr>
              <a:t>C</a:t>
            </a:r>
            <a:r>
              <a:rPr lang="sr-Latn-RS" sz="2400" smtClean="0">
                <a:solidFill>
                  <a:srgbClr val="00004C"/>
                </a:solidFill>
              </a:rPr>
              <a:t> + </a:t>
            </a:r>
            <a:r>
              <a:rPr lang="sr-Latn-RS" sz="2400" i="1" smtClean="0">
                <a:solidFill>
                  <a:srgbClr val="00004C"/>
                </a:solidFill>
              </a:rPr>
              <a:t>E</a:t>
            </a:r>
            <a:r>
              <a:rPr lang="sr-Latn-RS" sz="2400" baseline="-25000" smtClean="0">
                <a:solidFill>
                  <a:srgbClr val="00004C"/>
                </a:solidFill>
              </a:rPr>
              <a:t>8,</a:t>
            </a:r>
            <a:r>
              <a:rPr lang="en-US" sz="2400" i="1" baseline="-25000" smtClean="0">
                <a:solidFill>
                  <a:srgbClr val="00004C"/>
                </a:solidFill>
              </a:rPr>
              <a:t>FFC</a:t>
            </a:r>
            <a:r>
              <a:rPr lang="sr-Latn-RS" sz="2400" smtClean="0">
                <a:solidFill>
                  <a:srgbClr val="00004C"/>
                </a:solidFill>
              </a:rPr>
              <a:t> </a:t>
            </a:r>
            <a:r>
              <a:rPr lang="sr-Latn-RS" sz="2400" smtClean="0">
                <a:solidFill>
                  <a:srgbClr val="00004C"/>
                </a:solidFill>
                <a:sym typeface="Symbol"/>
              </a:rPr>
              <a:t> </a:t>
            </a:r>
            <a:r>
              <a:rPr lang="sr-Latn-RS" sz="2400" i="1" smtClean="0">
                <a:solidFill>
                  <a:srgbClr val="00004C"/>
                </a:solidFill>
              </a:rPr>
              <a:t>E</a:t>
            </a:r>
            <a:r>
              <a:rPr lang="sr-Latn-RS" sz="2400" baseline="-25000" smtClean="0">
                <a:solidFill>
                  <a:srgbClr val="00004C"/>
                </a:solidFill>
              </a:rPr>
              <a:t>5,</a:t>
            </a:r>
            <a:r>
              <a:rPr lang="en-US" sz="2400" i="1" baseline="-25000" smtClean="0">
                <a:solidFill>
                  <a:srgbClr val="00004C"/>
                </a:solidFill>
              </a:rPr>
              <a:t>FFC</a:t>
            </a:r>
            <a:r>
              <a:rPr lang="sr-Latn-RS" sz="2400" smtClean="0">
                <a:solidFill>
                  <a:srgbClr val="00004C"/>
                </a:solidFill>
                <a:sym typeface="Symbol"/>
              </a:rPr>
              <a:t> – </a:t>
            </a:r>
            <a:r>
              <a:rPr lang="sr-Latn-RS" sz="2400" i="1" smtClean="0">
                <a:solidFill>
                  <a:srgbClr val="00004C"/>
                </a:solidFill>
              </a:rPr>
              <a:t>E</a:t>
            </a:r>
            <a:r>
              <a:rPr lang="sr-Latn-RS" sz="2400" baseline="-25000" smtClean="0">
                <a:solidFill>
                  <a:srgbClr val="00004C"/>
                </a:solidFill>
              </a:rPr>
              <a:t>5,</a:t>
            </a:r>
            <a:r>
              <a:rPr lang="sr-Latn-RS" sz="2400" i="1" baseline="-25000" smtClean="0">
                <a:solidFill>
                  <a:srgbClr val="00004C"/>
                </a:solidFill>
              </a:rPr>
              <a:t>E</a:t>
            </a:r>
            <a:r>
              <a:rPr lang="en-US" sz="2400" i="1" baseline="-25000" smtClean="0">
                <a:solidFill>
                  <a:srgbClr val="00004C"/>
                </a:solidFill>
              </a:rPr>
              <a:t>C</a:t>
            </a:r>
            <a:r>
              <a:rPr lang="sr-Latn-RS" sz="2400" smtClean="0">
                <a:solidFill>
                  <a:srgbClr val="00004C"/>
                </a:solidFill>
                <a:sym typeface="Symbol"/>
              </a:rPr>
              <a:t> + </a:t>
            </a:r>
            <a:r>
              <a:rPr lang="en-US" sz="2400" smtClean="0">
                <a:solidFill>
                  <a:srgbClr val="00004C"/>
                </a:solidFill>
                <a:sym typeface="Symbol"/>
              </a:rPr>
              <a:t>+</a:t>
            </a:r>
            <a:r>
              <a:rPr lang="sr-Latn-RS" sz="2400" i="1" smtClean="0">
                <a:solidFill>
                  <a:srgbClr val="00004C"/>
                </a:solidFill>
              </a:rPr>
              <a:t>E</a:t>
            </a:r>
            <a:r>
              <a:rPr lang="sr-Latn-RS" sz="2400" baseline="-25000" smtClean="0">
                <a:solidFill>
                  <a:srgbClr val="00004C"/>
                </a:solidFill>
              </a:rPr>
              <a:t>6,</a:t>
            </a:r>
            <a:r>
              <a:rPr lang="en-US" sz="2400" i="1" baseline="-25000" smtClean="0">
                <a:solidFill>
                  <a:srgbClr val="00004C"/>
                </a:solidFill>
              </a:rPr>
              <a:t>FFC</a:t>
            </a:r>
            <a:r>
              <a:rPr lang="sr-Latn-RS" sz="2400" smtClean="0">
                <a:solidFill>
                  <a:srgbClr val="00004C"/>
                </a:solidFill>
                <a:sym typeface="Symbol"/>
              </a:rPr>
              <a:t> – </a:t>
            </a:r>
            <a:r>
              <a:rPr lang="sr-Latn-RS" sz="2400" i="1" smtClean="0">
                <a:solidFill>
                  <a:srgbClr val="00004C"/>
                </a:solidFill>
              </a:rPr>
              <a:t>E</a:t>
            </a:r>
            <a:r>
              <a:rPr lang="sr-Latn-RS" sz="2400" baseline="-25000" smtClean="0">
                <a:solidFill>
                  <a:srgbClr val="00004C"/>
                </a:solidFill>
              </a:rPr>
              <a:t>6,</a:t>
            </a:r>
            <a:r>
              <a:rPr lang="sr-Latn-RS" sz="2400" i="1" baseline="-25000" smtClean="0">
                <a:solidFill>
                  <a:srgbClr val="00004C"/>
                </a:solidFill>
              </a:rPr>
              <a:t>E</a:t>
            </a:r>
            <a:r>
              <a:rPr lang="en-US" sz="2400" i="1" baseline="-25000" smtClean="0">
                <a:solidFill>
                  <a:srgbClr val="00004C"/>
                </a:solidFill>
              </a:rPr>
              <a:t>C</a:t>
            </a:r>
            <a:r>
              <a:rPr lang="sr-Latn-RS" sz="2400" smtClean="0">
                <a:solidFill>
                  <a:srgbClr val="00004C"/>
                </a:solidFill>
                <a:sym typeface="Symbol"/>
              </a:rPr>
              <a:t> + </a:t>
            </a:r>
            <a:r>
              <a:rPr lang="sr-Latn-RS" sz="2400" i="1" smtClean="0">
                <a:solidFill>
                  <a:srgbClr val="00004C"/>
                </a:solidFill>
              </a:rPr>
              <a:t>E</a:t>
            </a:r>
            <a:r>
              <a:rPr lang="sr-Latn-RS" sz="2400" baseline="-25000" smtClean="0">
                <a:solidFill>
                  <a:srgbClr val="00004C"/>
                </a:solidFill>
              </a:rPr>
              <a:t>7,</a:t>
            </a:r>
            <a:r>
              <a:rPr lang="en-US" sz="2400" i="1" baseline="-25000" smtClean="0">
                <a:solidFill>
                  <a:srgbClr val="00004C"/>
                </a:solidFill>
              </a:rPr>
              <a:t>FFC</a:t>
            </a:r>
            <a:r>
              <a:rPr lang="sr-Latn-RS" sz="2400" smtClean="0">
                <a:solidFill>
                  <a:srgbClr val="00004C"/>
                </a:solidFill>
                <a:sym typeface="Symbol"/>
              </a:rPr>
              <a:t> – </a:t>
            </a:r>
            <a:r>
              <a:rPr lang="sr-Latn-RS" sz="2400" i="1" smtClean="0">
                <a:solidFill>
                  <a:srgbClr val="00004C"/>
                </a:solidFill>
              </a:rPr>
              <a:t>E</a:t>
            </a:r>
            <a:r>
              <a:rPr lang="sr-Latn-RS" sz="2400" baseline="-25000" smtClean="0">
                <a:solidFill>
                  <a:srgbClr val="00004C"/>
                </a:solidFill>
              </a:rPr>
              <a:t>7,</a:t>
            </a:r>
            <a:r>
              <a:rPr lang="sr-Latn-RS" sz="2400" i="1" baseline="-25000" smtClean="0">
                <a:solidFill>
                  <a:srgbClr val="00004C"/>
                </a:solidFill>
              </a:rPr>
              <a:t>E</a:t>
            </a:r>
            <a:r>
              <a:rPr lang="en-US" sz="2400" i="1" baseline="-25000" smtClean="0">
                <a:solidFill>
                  <a:srgbClr val="00004C"/>
                </a:solidFill>
              </a:rPr>
              <a:t>C</a:t>
            </a:r>
            <a:r>
              <a:rPr lang="sr-Latn-RS" sz="2400" smtClean="0">
                <a:solidFill>
                  <a:srgbClr val="00004C"/>
                </a:solidFill>
                <a:sym typeface="Symbol"/>
              </a:rPr>
              <a:t>      </a:t>
            </a:r>
            <a:r>
              <a:rPr lang="sr-Latn-RS" sz="2400" smtClean="0">
                <a:solidFill>
                  <a:srgbClr val="00004C"/>
                </a:solidFill>
              </a:rPr>
              <a:t>     </a:t>
            </a:r>
            <a:endParaRPr lang="sr-Latn-RS" sz="2400">
              <a:solidFill>
                <a:srgbClr val="00004C"/>
              </a:solidFill>
            </a:endParaRPr>
          </a:p>
        </p:txBody>
      </p:sp>
      <p:sp>
        <p:nvSpPr>
          <p:cNvPr id="11" name="TextBox 10"/>
          <p:cNvSpPr txBox="1"/>
          <p:nvPr/>
        </p:nvSpPr>
        <p:spPr>
          <a:xfrm>
            <a:off x="228600" y="5943600"/>
            <a:ext cx="5334000" cy="461665"/>
          </a:xfrm>
          <a:prstGeom prst="rect">
            <a:avLst/>
          </a:prstGeom>
          <a:noFill/>
        </p:spPr>
        <p:txBody>
          <a:bodyPr wrap="square" rtlCol="0">
            <a:spAutoFit/>
          </a:bodyPr>
          <a:lstStyle/>
          <a:p>
            <a:r>
              <a:rPr lang="en-US" sz="1000" i="1" smtClean="0">
                <a:solidFill>
                  <a:srgbClr val="00004C"/>
                </a:solidFill>
                <a:latin typeface="Arial"/>
                <a:ea typeface="Times New Roman"/>
                <a:cs typeface="Times New Roman"/>
              </a:rPr>
              <a:t>Petrović, T.Đ., Pešić, R.D., Petrović, M.M., Mijailović, R. (2020). Electric cars – are they solution to reduce CO</a:t>
            </a:r>
            <a:r>
              <a:rPr lang="en-US" sz="1000" i="1" baseline="-25000" smtClean="0">
                <a:solidFill>
                  <a:srgbClr val="00004C"/>
                </a:solidFill>
                <a:latin typeface="Arial"/>
                <a:ea typeface="Times New Roman"/>
                <a:cs typeface="Times New Roman"/>
              </a:rPr>
              <a:t>2</a:t>
            </a:r>
            <a:r>
              <a:rPr lang="en-US" sz="1000" i="1" smtClean="0">
                <a:solidFill>
                  <a:srgbClr val="00004C"/>
                </a:solidFill>
                <a:latin typeface="Arial"/>
                <a:ea typeface="Times New Roman"/>
                <a:cs typeface="Times New Roman"/>
              </a:rPr>
              <a:t> emission?, Thermal Science, Vol. 24, No. 5А, pp. 2879-2889</a:t>
            </a:r>
            <a:endParaRPr lang="en-US" sz="1000" i="1">
              <a:solidFill>
                <a:srgbClr val="00004C"/>
              </a:solidFill>
            </a:endParaRPr>
          </a:p>
        </p:txBody>
      </p:sp>
      <p:sp>
        <p:nvSpPr>
          <p:cNvPr id="12" name="Rectangle 11"/>
          <p:cNvSpPr/>
          <p:nvPr/>
        </p:nvSpPr>
        <p:spPr>
          <a:xfrm>
            <a:off x="228600" y="2331184"/>
            <a:ext cx="6172200" cy="2246769"/>
          </a:xfrm>
          <a:prstGeom prst="rect">
            <a:avLst/>
          </a:prstGeom>
        </p:spPr>
        <p:txBody>
          <a:bodyPr wrap="square">
            <a:spAutoFit/>
          </a:bodyPr>
          <a:lstStyle/>
          <a:p>
            <a:pPr>
              <a:lnSpc>
                <a:spcPct val="100000"/>
              </a:lnSpc>
              <a:spcBef>
                <a:spcPts val="0"/>
              </a:spcBef>
            </a:pPr>
            <a:r>
              <a:rPr lang="en-US" smtClean="0">
                <a:solidFill>
                  <a:srgbClr val="00004C"/>
                </a:solidFill>
              </a:rPr>
              <a:t>Smanjenje emisije ugljendioksida jedan je od glavnih ekoloških zadataka koji se postavlja pred saobraćajem. Neki od načina za rešavanje ovog zadatka su minimizacija razlike između stvarne starosti automobila i njegove optimalne vrednosti, kao i zamena </a:t>
            </a:r>
            <a:r>
              <a:rPr lang="sr-Latn-RS" smtClean="0">
                <a:solidFill>
                  <a:srgbClr val="00004C"/>
                </a:solidFill>
              </a:rPr>
              <a:t>konvencionalnih (SUS) automobila </a:t>
            </a:r>
            <a:r>
              <a:rPr lang="en-US" smtClean="0">
                <a:solidFill>
                  <a:srgbClr val="00004C"/>
                </a:solidFill>
              </a:rPr>
              <a:t>sa elektro automobilima.</a:t>
            </a:r>
            <a:endParaRPr lang="sr-Latn-RS" smtClean="0">
              <a:solidFill>
                <a:srgbClr val="00004C"/>
              </a:solidFill>
            </a:endParaRPr>
          </a:p>
        </p:txBody>
      </p:sp>
      <p:pic>
        <p:nvPicPr>
          <p:cNvPr id="13" name="Picture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629400" y="1981201"/>
            <a:ext cx="2252268" cy="4343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00" y="762000"/>
            <a:ext cx="7315200" cy="2872740"/>
            <a:chOff x="914400" y="1927860"/>
            <a:chExt cx="7315200" cy="287274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914400" y="2057400"/>
              <a:ext cx="7315200" cy="2743200"/>
            </a:xfrm>
            <a:prstGeom prst="rect">
              <a:avLst/>
            </a:prstGeom>
          </p:spPr>
        </p:pic>
        <p:sp>
          <p:nvSpPr>
            <p:cNvPr id="3" name="Rectangle 2"/>
            <p:cNvSpPr/>
            <p:nvPr/>
          </p:nvSpPr>
          <p:spPr bwMode="auto">
            <a:xfrm>
              <a:off x="3413760" y="2057400"/>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smtClean="0">
                <a:ln>
                  <a:noFill/>
                </a:ln>
                <a:solidFill>
                  <a:srgbClr val="000000"/>
                </a:solidFill>
                <a:effectLst/>
                <a:latin typeface="Arial" charset="0"/>
              </a:endParaRPr>
            </a:p>
          </p:txBody>
        </p:sp>
        <p:sp>
          <p:nvSpPr>
            <p:cNvPr id="4" name="Rectangle 3"/>
            <p:cNvSpPr/>
            <p:nvPr/>
          </p:nvSpPr>
          <p:spPr bwMode="auto">
            <a:xfrm>
              <a:off x="7391400" y="2057400"/>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smtClean="0">
                <a:ln>
                  <a:noFill/>
                </a:ln>
                <a:solidFill>
                  <a:srgbClr val="000000"/>
                </a:solidFill>
                <a:effectLst/>
                <a:latin typeface="Arial" charset="0"/>
              </a:endParaRPr>
            </a:p>
          </p:txBody>
        </p:sp>
        <p:sp>
          <p:nvSpPr>
            <p:cNvPr id="5" name="TextBox 4"/>
            <p:cNvSpPr txBox="1"/>
            <p:nvPr/>
          </p:nvSpPr>
          <p:spPr>
            <a:xfrm>
              <a:off x="3478317" y="1935480"/>
              <a:ext cx="941283" cy="427746"/>
            </a:xfrm>
            <a:prstGeom prst="rect">
              <a:avLst/>
            </a:prstGeom>
            <a:noFill/>
          </p:spPr>
          <p:txBody>
            <a:bodyPr wrap="none" rtlCol="0">
              <a:spAutoFit/>
            </a:bodyPr>
            <a:lstStyle/>
            <a:p>
              <a:r>
                <a:rPr lang="en-US" smtClean="0"/>
                <a:t>benzin</a:t>
              </a:r>
              <a:endParaRPr lang="en-US"/>
            </a:p>
          </p:txBody>
        </p:sp>
        <p:sp>
          <p:nvSpPr>
            <p:cNvPr id="6" name="TextBox 5"/>
            <p:cNvSpPr txBox="1"/>
            <p:nvPr/>
          </p:nvSpPr>
          <p:spPr>
            <a:xfrm>
              <a:off x="7364517" y="1927860"/>
              <a:ext cx="713657" cy="427746"/>
            </a:xfrm>
            <a:prstGeom prst="rect">
              <a:avLst/>
            </a:prstGeom>
            <a:noFill/>
          </p:spPr>
          <p:txBody>
            <a:bodyPr wrap="none" rtlCol="0">
              <a:spAutoFit/>
            </a:bodyPr>
            <a:lstStyle/>
            <a:p>
              <a:r>
                <a:rPr lang="en-US" smtClean="0"/>
                <a:t>dizel</a:t>
              </a:r>
              <a:endParaRPr lang="en-US"/>
            </a:p>
          </p:txBody>
        </p:sp>
      </p:grpSp>
      <p:sp>
        <p:nvSpPr>
          <p:cNvPr id="7" name="TextBox 6"/>
          <p:cNvSpPr txBox="1"/>
          <p:nvPr/>
        </p:nvSpPr>
        <p:spPr>
          <a:xfrm>
            <a:off x="228600" y="5943600"/>
            <a:ext cx="5334000" cy="461665"/>
          </a:xfrm>
          <a:prstGeom prst="rect">
            <a:avLst/>
          </a:prstGeom>
          <a:noFill/>
        </p:spPr>
        <p:txBody>
          <a:bodyPr wrap="square" rtlCol="0">
            <a:spAutoFit/>
          </a:bodyPr>
          <a:lstStyle/>
          <a:p>
            <a:r>
              <a:rPr lang="en-US" sz="1000" i="1" smtClean="0">
                <a:solidFill>
                  <a:srgbClr val="00004C"/>
                </a:solidFill>
                <a:latin typeface="Arial"/>
                <a:ea typeface="Times New Roman"/>
                <a:cs typeface="Times New Roman"/>
              </a:rPr>
              <a:t>Petrović, T.Đ., Pešić, R.D., Petrović, M.M., Mijailović, R. (2020). Electric cars – are they solution to reduce CO</a:t>
            </a:r>
            <a:r>
              <a:rPr lang="en-US" sz="1000" i="1" baseline="-25000" smtClean="0">
                <a:solidFill>
                  <a:srgbClr val="00004C"/>
                </a:solidFill>
                <a:latin typeface="Arial"/>
                <a:ea typeface="Times New Roman"/>
                <a:cs typeface="Times New Roman"/>
              </a:rPr>
              <a:t>2</a:t>
            </a:r>
            <a:r>
              <a:rPr lang="en-US" sz="1000" i="1" smtClean="0">
                <a:solidFill>
                  <a:srgbClr val="00004C"/>
                </a:solidFill>
                <a:latin typeface="Arial"/>
                <a:ea typeface="Times New Roman"/>
                <a:cs typeface="Times New Roman"/>
              </a:rPr>
              <a:t> emission?, Thermal Science, Vol. 24, No. 5А, pp. 2879-2889</a:t>
            </a:r>
            <a:endParaRPr lang="en-US" sz="1000" i="1">
              <a:solidFill>
                <a:srgbClr val="00004C"/>
              </a:solidFill>
            </a:endParaRPr>
          </a:p>
        </p:txBody>
      </p:sp>
      <p:sp>
        <p:nvSpPr>
          <p:cNvPr id="8" name="Rectangle 7"/>
          <p:cNvSpPr/>
          <p:nvPr/>
        </p:nvSpPr>
        <p:spPr>
          <a:xfrm>
            <a:off x="304800" y="4038600"/>
            <a:ext cx="8382000" cy="1631216"/>
          </a:xfrm>
          <a:prstGeom prst="rect">
            <a:avLst/>
          </a:prstGeom>
        </p:spPr>
        <p:txBody>
          <a:bodyPr wrap="square">
            <a:spAutoFit/>
          </a:bodyPr>
          <a:lstStyle/>
          <a:p>
            <a:pPr>
              <a:lnSpc>
                <a:spcPct val="100000"/>
              </a:lnSpc>
              <a:spcBef>
                <a:spcPts val="0"/>
              </a:spcBef>
              <a:buClr>
                <a:srgbClr val="00004C"/>
              </a:buClr>
              <a:buFont typeface="Times New Roman" pitchFamily="18" charset="0"/>
              <a:buChar char="‒"/>
            </a:pPr>
            <a:r>
              <a:rPr lang="en-US" i="1" smtClean="0">
                <a:solidFill>
                  <a:srgbClr val="00004C"/>
                </a:solidFill>
              </a:rPr>
              <a:t>M</a:t>
            </a:r>
            <a:r>
              <a:rPr lang="en-US" i="1" baseline="30000" smtClean="0">
                <a:solidFill>
                  <a:srgbClr val="00004C"/>
                </a:solidFill>
              </a:rPr>
              <a:t>FFC</a:t>
            </a:r>
            <a:r>
              <a:rPr lang="en-US" smtClean="0">
                <a:solidFill>
                  <a:srgbClr val="00004C"/>
                </a:solidFill>
              </a:rPr>
              <a:t> – masa konvencionalnog </a:t>
            </a:r>
            <a:r>
              <a:rPr lang="sr-Latn-RS" smtClean="0">
                <a:solidFill>
                  <a:srgbClr val="00004C"/>
                </a:solidFill>
              </a:rPr>
              <a:t>(</a:t>
            </a:r>
            <a:r>
              <a:rPr lang="en-US" smtClean="0">
                <a:solidFill>
                  <a:srgbClr val="00004C"/>
                </a:solidFill>
              </a:rPr>
              <a:t>SUS) automobila</a:t>
            </a:r>
          </a:p>
          <a:p>
            <a:pPr>
              <a:lnSpc>
                <a:spcPct val="100000"/>
              </a:lnSpc>
              <a:spcBef>
                <a:spcPts val="0"/>
              </a:spcBef>
              <a:buClr>
                <a:srgbClr val="00004C"/>
              </a:buClr>
              <a:buFont typeface="Times New Roman" pitchFamily="18" charset="0"/>
              <a:buChar char="‒"/>
            </a:pPr>
            <a:r>
              <a:rPr lang="en-US" i="1" smtClean="0">
                <a:solidFill>
                  <a:srgbClr val="00004C"/>
                </a:solidFill>
              </a:rPr>
              <a:t>M</a:t>
            </a:r>
            <a:r>
              <a:rPr lang="en-US" i="1" baseline="30000" smtClean="0">
                <a:solidFill>
                  <a:srgbClr val="00004C"/>
                </a:solidFill>
              </a:rPr>
              <a:t>EC</a:t>
            </a:r>
            <a:r>
              <a:rPr lang="en-US" smtClean="0">
                <a:solidFill>
                  <a:srgbClr val="00004C"/>
                </a:solidFill>
              </a:rPr>
              <a:t> – masa elektro automobila</a:t>
            </a:r>
          </a:p>
          <a:p>
            <a:pPr>
              <a:lnSpc>
                <a:spcPct val="100000"/>
              </a:lnSpc>
              <a:spcBef>
                <a:spcPts val="0"/>
              </a:spcBef>
              <a:buClr>
                <a:srgbClr val="00004C"/>
              </a:buClr>
              <a:buFont typeface="Times New Roman" pitchFamily="18" charset="0"/>
              <a:buChar char="‒"/>
            </a:pPr>
            <a:r>
              <a:rPr lang="en-US" i="1" smtClean="0">
                <a:solidFill>
                  <a:srgbClr val="00004C"/>
                </a:solidFill>
              </a:rPr>
              <a:t>CE</a:t>
            </a:r>
            <a:r>
              <a:rPr lang="en-US" smtClean="0">
                <a:solidFill>
                  <a:srgbClr val="00004C"/>
                </a:solidFill>
              </a:rPr>
              <a:t> – emisoni faktor proizvodnje električne energije</a:t>
            </a:r>
            <a:endParaRPr lang="sr-Latn-RS" smtClean="0">
              <a:solidFill>
                <a:srgbClr val="00004C"/>
              </a:solidFill>
            </a:endParaRPr>
          </a:p>
          <a:p>
            <a:pPr>
              <a:lnSpc>
                <a:spcPct val="100000"/>
              </a:lnSpc>
              <a:spcBef>
                <a:spcPts val="0"/>
              </a:spcBef>
              <a:buClr>
                <a:srgbClr val="00004C"/>
              </a:buClr>
              <a:buFont typeface="Times New Roman" pitchFamily="18" charset="0"/>
              <a:buChar char="‒"/>
            </a:pPr>
            <a:r>
              <a:rPr lang="sr-Latn-RS" i="1" smtClean="0">
                <a:solidFill>
                  <a:srgbClr val="00004C"/>
                </a:solidFill>
              </a:rPr>
              <a:t>S</a:t>
            </a:r>
            <a:r>
              <a:rPr lang="sr-Latn-RS" i="1" baseline="-25000" smtClean="0">
                <a:solidFill>
                  <a:srgbClr val="00004C"/>
                </a:solidFill>
              </a:rPr>
              <a:t>opt</a:t>
            </a:r>
            <a:r>
              <a:rPr lang="sr-Latn-RS" smtClean="0">
                <a:solidFill>
                  <a:srgbClr val="00004C"/>
                </a:solidFill>
              </a:rPr>
              <a:t> – optimalni pređeni put</a:t>
            </a:r>
          </a:p>
          <a:p>
            <a:pPr>
              <a:lnSpc>
                <a:spcPct val="100000"/>
              </a:lnSpc>
              <a:spcBef>
                <a:spcPts val="0"/>
              </a:spcBef>
              <a:buClr>
                <a:srgbClr val="00004C"/>
              </a:buClr>
              <a:buFont typeface="Times New Roman" pitchFamily="18" charset="0"/>
              <a:buChar char="‒"/>
            </a:pPr>
            <a:r>
              <a:rPr lang="sr-Latn-RS" i="1" smtClean="0">
                <a:solidFill>
                  <a:srgbClr val="00004C"/>
                </a:solidFill>
              </a:rPr>
              <a:t>t</a:t>
            </a:r>
            <a:r>
              <a:rPr lang="sr-Latn-RS" i="1" baseline="-25000" smtClean="0">
                <a:solidFill>
                  <a:srgbClr val="00004C"/>
                </a:solidFill>
              </a:rPr>
              <a:t>opt</a:t>
            </a:r>
            <a:r>
              <a:rPr lang="sr-Latn-RS" smtClean="0">
                <a:solidFill>
                  <a:srgbClr val="00004C"/>
                </a:solidFill>
              </a:rPr>
              <a:t> – optimalni eksploatacioni vek</a:t>
            </a:r>
            <a:endParaRPr lang="en-US">
              <a:solidFill>
                <a:srgbClr val="00004C"/>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143202"/>
            <a:ext cx="3502882" cy="609398"/>
          </a:xfrm>
          <a:prstGeom prst="rect">
            <a:avLst/>
          </a:prstGeom>
          <a:noFill/>
        </p:spPr>
        <p:txBody>
          <a:bodyPr wrap="none" rtlCol="0">
            <a:spAutoFit/>
          </a:bodyPr>
          <a:lstStyle/>
          <a:p>
            <a:r>
              <a:rPr lang="sr-Latn-RS" sz="2800" u="sng" smtClean="0">
                <a:solidFill>
                  <a:srgbClr val="000066"/>
                </a:solidFill>
                <a:effectLst>
                  <a:outerShdw blurRad="38100" dist="38100" dir="2700000" algn="tl">
                    <a:srgbClr val="000000">
                      <a:alpha val="43137"/>
                    </a:srgbClr>
                  </a:outerShdw>
                </a:effectLst>
              </a:rPr>
              <a:t>Ekonomski </a:t>
            </a:r>
            <a:r>
              <a:rPr lang="sr-Latn-RS" sz="2800" u="sng">
                <a:solidFill>
                  <a:srgbClr val="000066"/>
                </a:solidFill>
                <a:effectLst>
                  <a:outerShdw blurRad="38100" dist="38100" dir="2700000" algn="tl">
                    <a:srgbClr val="000000">
                      <a:alpha val="43137"/>
                    </a:srgbClr>
                  </a:outerShdw>
                </a:effectLst>
              </a:rPr>
              <a:t>kriterijum</a:t>
            </a:r>
          </a:p>
        </p:txBody>
      </p:sp>
      <p:sp>
        <p:nvSpPr>
          <p:cNvPr id="6" name="TextBox 5"/>
          <p:cNvSpPr txBox="1"/>
          <p:nvPr/>
        </p:nvSpPr>
        <p:spPr>
          <a:xfrm>
            <a:off x="228600" y="2438400"/>
            <a:ext cx="8458200" cy="1661993"/>
          </a:xfrm>
          <a:prstGeom prst="rect">
            <a:avLst/>
          </a:prstGeom>
          <a:noFill/>
        </p:spPr>
        <p:txBody>
          <a:bodyPr wrap="square" rtlCol="0">
            <a:spAutoFit/>
          </a:bodyPr>
          <a:lstStyle/>
          <a:p>
            <a:pPr marL="342900" indent="-342900">
              <a:buClr>
                <a:srgbClr val="00004C"/>
              </a:buClr>
              <a:buFont typeface="Times New Roman" pitchFamily="18" charset="0"/>
              <a:buChar char="‒"/>
            </a:pPr>
            <a:r>
              <a:rPr lang="sr-Latn-CS" smtClean="0">
                <a:solidFill>
                  <a:srgbClr val="00004C"/>
                </a:solidFill>
              </a:rPr>
              <a:t>Sa </a:t>
            </a:r>
            <a:r>
              <a:rPr lang="sr-Latn-CS">
                <a:solidFill>
                  <a:srgbClr val="00004C"/>
                </a:solidFill>
              </a:rPr>
              <a:t>porašću starosti proizvoda učestanost pojave otkaza elemenata i sklopova se </a:t>
            </a:r>
            <a:r>
              <a:rPr lang="sr-Latn-CS" smtClean="0">
                <a:solidFill>
                  <a:srgbClr val="00004C"/>
                </a:solidFill>
              </a:rPr>
              <a:t>povećava;</a:t>
            </a:r>
          </a:p>
          <a:p>
            <a:pPr marL="342900" indent="-342900">
              <a:buClr>
                <a:srgbClr val="00004C"/>
              </a:buClr>
              <a:buFont typeface="Times New Roman" pitchFamily="18" charset="0"/>
              <a:buChar char="‒"/>
            </a:pPr>
            <a:r>
              <a:rPr lang="sr-Latn-CS" smtClean="0">
                <a:solidFill>
                  <a:srgbClr val="00004C"/>
                </a:solidFill>
              </a:rPr>
              <a:t>Posle </a:t>
            </a:r>
            <a:r>
              <a:rPr lang="sr-Latn-CS">
                <a:solidFill>
                  <a:srgbClr val="00004C"/>
                </a:solidFill>
              </a:rPr>
              <a:t>određenog perioda se sa ekonomske strane više isplati zamena postojećeg sa novim </a:t>
            </a:r>
            <a:r>
              <a:rPr lang="sr-Latn-CS" smtClean="0">
                <a:solidFill>
                  <a:srgbClr val="00004C"/>
                </a:solidFill>
              </a:rPr>
              <a:t>proizvodom.</a:t>
            </a:r>
            <a:endParaRPr lang="sr-Latn-CS">
              <a:solidFill>
                <a:srgbClr val="00004C"/>
              </a:solidFill>
            </a:endParaRPr>
          </a:p>
        </p:txBody>
      </p:sp>
    </p:spTree>
    <p:extLst>
      <p:ext uri="{BB962C8B-B14F-4D97-AF65-F5344CB8AC3E}">
        <p14:creationId xmlns="" xmlns:p14="http://schemas.microsoft.com/office/powerpoint/2010/main" val="3236883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650" y="1905000"/>
            <a:ext cx="2008883" cy="427746"/>
          </a:xfrm>
          <a:prstGeom prst="rect">
            <a:avLst/>
          </a:prstGeom>
          <a:noFill/>
        </p:spPr>
        <p:txBody>
          <a:bodyPr wrap="none" rtlCol="0">
            <a:spAutoFit/>
          </a:bodyPr>
          <a:lstStyle/>
          <a:p>
            <a:r>
              <a:rPr lang="sr-Latn-CS">
                <a:solidFill>
                  <a:srgbClr val="00004C"/>
                </a:solidFill>
              </a:rPr>
              <a:t>Ukupni </a:t>
            </a:r>
            <a:r>
              <a:rPr lang="sr-Latn-CS" smtClean="0">
                <a:solidFill>
                  <a:srgbClr val="00004C"/>
                </a:solidFill>
              </a:rPr>
              <a:t>troškovi:</a:t>
            </a:r>
            <a:endParaRPr lang="sr-Latn-RS">
              <a:solidFill>
                <a:srgbClr val="00004C"/>
              </a:solidFill>
            </a:endParaRPr>
          </a:p>
        </p:txBody>
      </p:sp>
      <p:graphicFrame>
        <p:nvGraphicFramePr>
          <p:cNvPr id="4" name="Object 3"/>
          <p:cNvGraphicFramePr>
            <a:graphicFrameLocks noChangeAspect="1"/>
          </p:cNvGraphicFramePr>
          <p:nvPr>
            <p:extLst>
              <p:ext uri="{D42A27DB-BD31-4B8C-83A1-F6EECF244321}">
                <p14:modId xmlns="" xmlns:p14="http://schemas.microsoft.com/office/powerpoint/2010/main" val="3953209990"/>
              </p:ext>
            </p:extLst>
          </p:nvPr>
        </p:nvGraphicFramePr>
        <p:xfrm>
          <a:off x="374650" y="2590800"/>
          <a:ext cx="3206750" cy="508000"/>
        </p:xfrm>
        <a:graphic>
          <a:graphicData uri="http://schemas.openxmlformats.org/presentationml/2006/ole">
            <p:oleObj spid="_x0000_s6169" name="Equation" r:id="rId3" imgW="1282700" imgH="203200" progId="Equation.3">
              <p:embed/>
            </p:oleObj>
          </a:graphicData>
        </a:graphic>
      </p:graphicFrame>
      <p:sp>
        <p:nvSpPr>
          <p:cNvPr id="6" name="Rectangle 5"/>
          <p:cNvSpPr/>
          <p:nvPr/>
        </p:nvSpPr>
        <p:spPr>
          <a:xfrm>
            <a:off x="304800" y="3352800"/>
            <a:ext cx="4572000" cy="1846659"/>
          </a:xfrm>
          <a:prstGeom prst="rect">
            <a:avLst/>
          </a:prstGeom>
        </p:spPr>
        <p:txBody>
          <a:bodyPr>
            <a:spAutoFit/>
          </a:bodyPr>
          <a:lstStyle/>
          <a:p>
            <a:pPr marL="342900" indent="-342900">
              <a:buClr>
                <a:srgbClr val="00004C"/>
              </a:buClr>
              <a:buFont typeface="Times New Roman" pitchFamily="18" charset="0"/>
              <a:buChar char="‒"/>
            </a:pPr>
            <a:r>
              <a:rPr lang="sr-Latn-RS" i="1" smtClean="0">
                <a:solidFill>
                  <a:srgbClr val="00004C"/>
                </a:solidFill>
              </a:rPr>
              <a:t>C</a:t>
            </a:r>
            <a:r>
              <a:rPr lang="sr-Latn-RS" baseline="-25000" smtClean="0">
                <a:solidFill>
                  <a:srgbClr val="00004C"/>
                </a:solidFill>
              </a:rPr>
              <a:t>1</a:t>
            </a:r>
            <a:r>
              <a:rPr lang="sr-Latn-RS" smtClean="0">
                <a:solidFill>
                  <a:srgbClr val="00004C"/>
                </a:solidFill>
              </a:rPr>
              <a:t> </a:t>
            </a:r>
            <a:r>
              <a:rPr lang="sr-Latn-RS">
                <a:solidFill>
                  <a:srgbClr val="00004C"/>
                </a:solidFill>
              </a:rPr>
              <a:t>– troškovi nabavke,</a:t>
            </a:r>
          </a:p>
          <a:p>
            <a:pPr marL="342900" indent="-342900">
              <a:buClr>
                <a:srgbClr val="00004C"/>
              </a:buClr>
              <a:buFont typeface="Times New Roman" pitchFamily="18" charset="0"/>
              <a:buChar char="‒"/>
            </a:pPr>
            <a:r>
              <a:rPr lang="sr-Latn-RS" i="1" smtClean="0">
                <a:solidFill>
                  <a:srgbClr val="00004C"/>
                </a:solidFill>
              </a:rPr>
              <a:t>C</a:t>
            </a:r>
            <a:r>
              <a:rPr lang="sr-Latn-RS" baseline="-25000" smtClean="0">
                <a:solidFill>
                  <a:srgbClr val="00004C"/>
                </a:solidFill>
              </a:rPr>
              <a:t>2</a:t>
            </a:r>
            <a:r>
              <a:rPr lang="sr-Latn-RS" smtClean="0">
                <a:solidFill>
                  <a:srgbClr val="00004C"/>
                </a:solidFill>
              </a:rPr>
              <a:t> </a:t>
            </a:r>
            <a:r>
              <a:rPr lang="sr-Latn-RS">
                <a:solidFill>
                  <a:srgbClr val="00004C"/>
                </a:solidFill>
              </a:rPr>
              <a:t>– troškovi eksploatacije,</a:t>
            </a:r>
          </a:p>
          <a:p>
            <a:pPr marL="342900" indent="-342900">
              <a:buClr>
                <a:srgbClr val="00004C"/>
              </a:buClr>
              <a:buFont typeface="Times New Roman" pitchFamily="18" charset="0"/>
              <a:buChar char="‒"/>
            </a:pPr>
            <a:r>
              <a:rPr lang="sr-Latn-RS" i="1" smtClean="0">
                <a:solidFill>
                  <a:srgbClr val="00004C"/>
                </a:solidFill>
              </a:rPr>
              <a:t>C</a:t>
            </a:r>
            <a:r>
              <a:rPr lang="sr-Latn-RS" baseline="-25000" smtClean="0">
                <a:solidFill>
                  <a:srgbClr val="00004C"/>
                </a:solidFill>
              </a:rPr>
              <a:t>3</a:t>
            </a:r>
            <a:r>
              <a:rPr lang="sr-Latn-RS" smtClean="0">
                <a:solidFill>
                  <a:srgbClr val="00004C"/>
                </a:solidFill>
              </a:rPr>
              <a:t> </a:t>
            </a:r>
            <a:r>
              <a:rPr lang="sr-Latn-RS">
                <a:solidFill>
                  <a:srgbClr val="00004C"/>
                </a:solidFill>
              </a:rPr>
              <a:t>– troškovi održavanja i</a:t>
            </a:r>
          </a:p>
          <a:p>
            <a:pPr marL="342900" indent="-342900">
              <a:buClr>
                <a:srgbClr val="00004C"/>
              </a:buClr>
              <a:buFont typeface="Times New Roman" pitchFamily="18" charset="0"/>
              <a:buChar char="‒"/>
            </a:pPr>
            <a:r>
              <a:rPr lang="sr-Latn-RS" i="1" smtClean="0">
                <a:solidFill>
                  <a:srgbClr val="00004C"/>
                </a:solidFill>
              </a:rPr>
              <a:t>C</a:t>
            </a:r>
            <a:r>
              <a:rPr lang="sr-Latn-RS" baseline="-25000" smtClean="0">
                <a:solidFill>
                  <a:srgbClr val="00004C"/>
                </a:solidFill>
              </a:rPr>
              <a:t>4</a:t>
            </a:r>
            <a:r>
              <a:rPr lang="sr-Latn-RS" smtClean="0">
                <a:solidFill>
                  <a:srgbClr val="00004C"/>
                </a:solidFill>
              </a:rPr>
              <a:t> </a:t>
            </a:r>
            <a:r>
              <a:rPr lang="sr-Latn-RS">
                <a:solidFill>
                  <a:srgbClr val="00004C"/>
                </a:solidFill>
              </a:rPr>
              <a:t>– troškovi EOL-a.</a:t>
            </a:r>
          </a:p>
        </p:txBody>
      </p:sp>
      <p:grpSp>
        <p:nvGrpSpPr>
          <p:cNvPr id="22" name="Group 21"/>
          <p:cNvGrpSpPr/>
          <p:nvPr/>
        </p:nvGrpSpPr>
        <p:grpSpPr>
          <a:xfrm>
            <a:off x="5783208" y="1163250"/>
            <a:ext cx="3055992" cy="4856550"/>
            <a:chOff x="5783208" y="761999"/>
            <a:chExt cx="3055992" cy="4856550"/>
          </a:xfrm>
        </p:grpSpPr>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324600" y="761999"/>
              <a:ext cx="2514600" cy="4849293"/>
            </a:xfrm>
            <a:prstGeom prst="rect">
              <a:avLst/>
            </a:prstGeom>
          </p:spPr>
        </p:pic>
        <p:sp>
          <p:nvSpPr>
            <p:cNvPr id="9" name="TextBox 8"/>
            <p:cNvSpPr txBox="1"/>
            <p:nvPr/>
          </p:nvSpPr>
          <p:spPr>
            <a:xfrm>
              <a:off x="6953063" y="2122927"/>
              <a:ext cx="465192" cy="427746"/>
            </a:xfrm>
            <a:prstGeom prst="rect">
              <a:avLst/>
            </a:prstGeom>
            <a:noFill/>
          </p:spPr>
          <p:txBody>
            <a:bodyPr wrap="none" rtlCol="0">
              <a:spAutoFit/>
            </a:bodyPr>
            <a:lstStyle/>
            <a:p>
              <a:r>
                <a:rPr lang="sr-Latn-RS" i="1" smtClean="0"/>
                <a:t>C</a:t>
              </a:r>
              <a:r>
                <a:rPr lang="sr-Latn-RS" baseline="-25000" smtClean="0"/>
                <a:t>1</a:t>
              </a:r>
              <a:endParaRPr lang="sr-Latn-RS" baseline="-25000"/>
            </a:p>
          </p:txBody>
        </p:sp>
        <p:sp>
          <p:nvSpPr>
            <p:cNvPr id="17" name="Left Brace 16"/>
            <p:cNvSpPr/>
            <p:nvPr/>
          </p:nvSpPr>
          <p:spPr bwMode="auto">
            <a:xfrm>
              <a:off x="7315200" y="761999"/>
              <a:ext cx="206111" cy="3200401"/>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smtClean="0">
                <a:ln>
                  <a:noFill/>
                </a:ln>
                <a:solidFill>
                  <a:srgbClr val="000000"/>
                </a:solidFill>
                <a:effectLst/>
                <a:latin typeface="Arial" charset="0"/>
              </a:endParaRPr>
            </a:p>
          </p:txBody>
        </p:sp>
        <p:sp>
          <p:nvSpPr>
            <p:cNvPr id="18" name="TextBox 17"/>
            <p:cNvSpPr txBox="1"/>
            <p:nvPr/>
          </p:nvSpPr>
          <p:spPr>
            <a:xfrm>
              <a:off x="8153400" y="4009572"/>
              <a:ext cx="465192" cy="427746"/>
            </a:xfrm>
            <a:prstGeom prst="rect">
              <a:avLst/>
            </a:prstGeom>
            <a:noFill/>
          </p:spPr>
          <p:txBody>
            <a:bodyPr wrap="none" rtlCol="0">
              <a:spAutoFit/>
            </a:bodyPr>
            <a:lstStyle/>
            <a:p>
              <a:r>
                <a:rPr lang="sr-Latn-RS" i="1" smtClean="0"/>
                <a:t>C</a:t>
              </a:r>
              <a:r>
                <a:rPr lang="sr-Latn-RS" baseline="-25000" smtClean="0"/>
                <a:t>2</a:t>
              </a:r>
              <a:endParaRPr lang="sr-Latn-RS" baseline="-25000"/>
            </a:p>
          </p:txBody>
        </p:sp>
        <p:sp>
          <p:nvSpPr>
            <p:cNvPr id="19" name="Left Brace 18"/>
            <p:cNvSpPr/>
            <p:nvPr/>
          </p:nvSpPr>
          <p:spPr bwMode="auto">
            <a:xfrm>
              <a:off x="6159310" y="3259215"/>
              <a:ext cx="206111" cy="1548000"/>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smtClean="0">
                <a:ln>
                  <a:noFill/>
                </a:ln>
                <a:solidFill>
                  <a:srgbClr val="000000"/>
                </a:solidFill>
                <a:effectLst/>
                <a:latin typeface="Arial" charset="0"/>
              </a:endParaRPr>
            </a:p>
          </p:txBody>
        </p:sp>
        <p:sp>
          <p:nvSpPr>
            <p:cNvPr id="20" name="TextBox 19"/>
            <p:cNvSpPr txBox="1"/>
            <p:nvPr/>
          </p:nvSpPr>
          <p:spPr>
            <a:xfrm>
              <a:off x="5783208" y="3802743"/>
              <a:ext cx="465192" cy="427746"/>
            </a:xfrm>
            <a:prstGeom prst="rect">
              <a:avLst/>
            </a:prstGeom>
            <a:noFill/>
          </p:spPr>
          <p:txBody>
            <a:bodyPr wrap="none" rtlCol="0">
              <a:spAutoFit/>
            </a:bodyPr>
            <a:lstStyle/>
            <a:p>
              <a:r>
                <a:rPr lang="sr-Latn-RS" i="1" smtClean="0"/>
                <a:t>C</a:t>
              </a:r>
              <a:r>
                <a:rPr lang="sr-Latn-RS" baseline="-25000" smtClean="0"/>
                <a:t>3</a:t>
              </a:r>
              <a:endParaRPr lang="sr-Latn-RS" baseline="-25000"/>
            </a:p>
          </p:txBody>
        </p:sp>
        <p:sp>
          <p:nvSpPr>
            <p:cNvPr id="21" name="TextBox 20"/>
            <p:cNvSpPr txBox="1"/>
            <p:nvPr/>
          </p:nvSpPr>
          <p:spPr>
            <a:xfrm>
              <a:off x="8153400" y="5190803"/>
              <a:ext cx="465192" cy="427746"/>
            </a:xfrm>
            <a:prstGeom prst="rect">
              <a:avLst/>
            </a:prstGeom>
            <a:noFill/>
          </p:spPr>
          <p:txBody>
            <a:bodyPr wrap="none" rtlCol="0">
              <a:spAutoFit/>
            </a:bodyPr>
            <a:lstStyle/>
            <a:p>
              <a:r>
                <a:rPr lang="sr-Latn-RS" i="1" smtClean="0"/>
                <a:t>C</a:t>
              </a:r>
              <a:r>
                <a:rPr lang="sr-Latn-RS" baseline="-25000" smtClean="0"/>
                <a:t>4</a:t>
              </a:r>
              <a:endParaRPr lang="sr-Latn-RS" baseline="-25000"/>
            </a:p>
          </p:txBody>
        </p:sp>
      </p:grpSp>
    </p:spTree>
    <p:extLst>
      <p:ext uri="{BB962C8B-B14F-4D97-AF65-F5344CB8AC3E}">
        <p14:creationId xmlns="" xmlns:p14="http://schemas.microsoft.com/office/powerpoint/2010/main" val="672378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600200"/>
            <a:ext cx="5478408" cy="797078"/>
          </a:xfrm>
          <a:prstGeom prst="rect">
            <a:avLst/>
          </a:prstGeom>
          <a:noFill/>
        </p:spPr>
        <p:txBody>
          <a:bodyPr wrap="square" rtlCol="0">
            <a:spAutoFit/>
          </a:bodyPr>
          <a:lstStyle/>
          <a:p>
            <a:r>
              <a:rPr lang="sr-Latn-CS">
                <a:solidFill>
                  <a:srgbClr val="00004C"/>
                </a:solidFill>
              </a:rPr>
              <a:t>Troškovi koji se javljaju kao posledica zamene starog novim </a:t>
            </a:r>
            <a:r>
              <a:rPr lang="sr-Latn-CS" smtClean="0">
                <a:solidFill>
                  <a:srgbClr val="00004C"/>
                </a:solidFill>
              </a:rPr>
              <a:t>proizvodom:</a:t>
            </a:r>
            <a:endParaRPr lang="sr-Latn-RS">
              <a:solidFill>
                <a:srgbClr val="00004C"/>
              </a:solidFill>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2987003061"/>
              </p:ext>
            </p:extLst>
          </p:nvPr>
        </p:nvGraphicFramePr>
        <p:xfrm>
          <a:off x="1895135" y="2520787"/>
          <a:ext cx="2221535" cy="539515"/>
        </p:xfrm>
        <a:graphic>
          <a:graphicData uri="http://schemas.openxmlformats.org/presentationml/2006/ole">
            <p:oleObj spid="_x0000_s8247" name="Equation" r:id="rId3" imgW="888614" imgH="215806" progId="Equation.3">
              <p:embed/>
            </p:oleObj>
          </a:graphicData>
        </a:graphic>
      </p:graphicFrame>
      <p:sp>
        <p:nvSpPr>
          <p:cNvPr id="8" name="TextBox 7"/>
          <p:cNvSpPr txBox="1"/>
          <p:nvPr/>
        </p:nvSpPr>
        <p:spPr>
          <a:xfrm>
            <a:off x="228600" y="4038600"/>
            <a:ext cx="5554608" cy="797078"/>
          </a:xfrm>
          <a:prstGeom prst="rect">
            <a:avLst/>
          </a:prstGeom>
          <a:noFill/>
        </p:spPr>
        <p:txBody>
          <a:bodyPr wrap="square" rtlCol="0">
            <a:spAutoFit/>
          </a:bodyPr>
          <a:lstStyle/>
          <a:p>
            <a:r>
              <a:rPr lang="sr-Latn-CS" smtClean="0">
                <a:solidFill>
                  <a:srgbClr val="00004C"/>
                </a:solidFill>
              </a:rPr>
              <a:t>Smanjenje </a:t>
            </a:r>
            <a:r>
              <a:rPr lang="sr-Latn-CS">
                <a:solidFill>
                  <a:srgbClr val="00004C"/>
                </a:solidFill>
              </a:rPr>
              <a:t>troškova koje se ostvaruje zamenom starog proizvoda </a:t>
            </a:r>
            <a:r>
              <a:rPr lang="sr-Latn-CS" smtClean="0">
                <a:solidFill>
                  <a:srgbClr val="00004C"/>
                </a:solidFill>
              </a:rPr>
              <a:t>novim:</a:t>
            </a:r>
            <a:endParaRPr lang="sr-Latn-RS">
              <a:solidFill>
                <a:srgbClr val="00004C"/>
              </a:solidFill>
            </a:endParaRPr>
          </a:p>
        </p:txBody>
      </p:sp>
      <p:graphicFrame>
        <p:nvGraphicFramePr>
          <p:cNvPr id="10" name="Object 9"/>
          <p:cNvGraphicFramePr>
            <a:graphicFrameLocks noChangeAspect="1"/>
          </p:cNvGraphicFramePr>
          <p:nvPr>
            <p:extLst>
              <p:ext uri="{D42A27DB-BD31-4B8C-83A1-F6EECF244321}">
                <p14:modId xmlns="" xmlns:p14="http://schemas.microsoft.com/office/powerpoint/2010/main" val="4008640685"/>
              </p:ext>
            </p:extLst>
          </p:nvPr>
        </p:nvGraphicFramePr>
        <p:xfrm>
          <a:off x="942152" y="4945793"/>
          <a:ext cx="4127500" cy="539750"/>
        </p:xfrm>
        <a:graphic>
          <a:graphicData uri="http://schemas.openxmlformats.org/presentationml/2006/ole">
            <p:oleObj spid="_x0000_s8248" name="Equation" r:id="rId4" imgW="1651000" imgH="215900" progId="Equation.3">
              <p:embed/>
            </p:oleObj>
          </a:graphicData>
        </a:graphic>
      </p:graphicFrame>
      <p:grpSp>
        <p:nvGrpSpPr>
          <p:cNvPr id="11" name="Group 10"/>
          <p:cNvGrpSpPr/>
          <p:nvPr/>
        </p:nvGrpSpPr>
        <p:grpSpPr>
          <a:xfrm>
            <a:off x="5783208" y="1087050"/>
            <a:ext cx="3055992" cy="4856550"/>
            <a:chOff x="5783208" y="761999"/>
            <a:chExt cx="3055992" cy="4856550"/>
          </a:xfrm>
        </p:grpSpPr>
        <p:pic>
          <p:nvPicPr>
            <p:cNvPr id="12" name="Picture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324600" y="761999"/>
              <a:ext cx="2514600" cy="4849293"/>
            </a:xfrm>
            <a:prstGeom prst="rect">
              <a:avLst/>
            </a:prstGeom>
          </p:spPr>
        </p:pic>
        <p:sp>
          <p:nvSpPr>
            <p:cNvPr id="13" name="TextBox 12"/>
            <p:cNvSpPr txBox="1"/>
            <p:nvPr/>
          </p:nvSpPr>
          <p:spPr>
            <a:xfrm>
              <a:off x="6953063" y="2122927"/>
              <a:ext cx="465192" cy="427746"/>
            </a:xfrm>
            <a:prstGeom prst="rect">
              <a:avLst/>
            </a:prstGeom>
            <a:noFill/>
          </p:spPr>
          <p:txBody>
            <a:bodyPr wrap="none" rtlCol="0">
              <a:spAutoFit/>
            </a:bodyPr>
            <a:lstStyle/>
            <a:p>
              <a:r>
                <a:rPr lang="sr-Latn-RS" i="1" smtClean="0"/>
                <a:t>C</a:t>
              </a:r>
              <a:r>
                <a:rPr lang="sr-Latn-RS" baseline="-25000" smtClean="0"/>
                <a:t>1</a:t>
              </a:r>
              <a:endParaRPr lang="sr-Latn-RS" baseline="-25000"/>
            </a:p>
          </p:txBody>
        </p:sp>
        <p:sp>
          <p:nvSpPr>
            <p:cNvPr id="14" name="Left Brace 13"/>
            <p:cNvSpPr/>
            <p:nvPr/>
          </p:nvSpPr>
          <p:spPr bwMode="auto">
            <a:xfrm>
              <a:off x="7315200" y="761999"/>
              <a:ext cx="206111" cy="3200401"/>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smtClean="0">
                <a:ln>
                  <a:noFill/>
                </a:ln>
                <a:solidFill>
                  <a:srgbClr val="000000"/>
                </a:solidFill>
                <a:effectLst/>
                <a:latin typeface="Arial" charset="0"/>
              </a:endParaRPr>
            </a:p>
          </p:txBody>
        </p:sp>
        <p:sp>
          <p:nvSpPr>
            <p:cNvPr id="15" name="TextBox 14"/>
            <p:cNvSpPr txBox="1"/>
            <p:nvPr/>
          </p:nvSpPr>
          <p:spPr>
            <a:xfrm>
              <a:off x="8153400" y="4009572"/>
              <a:ext cx="465192" cy="427746"/>
            </a:xfrm>
            <a:prstGeom prst="rect">
              <a:avLst/>
            </a:prstGeom>
            <a:noFill/>
          </p:spPr>
          <p:txBody>
            <a:bodyPr wrap="none" rtlCol="0">
              <a:spAutoFit/>
            </a:bodyPr>
            <a:lstStyle/>
            <a:p>
              <a:r>
                <a:rPr lang="sr-Latn-RS" i="1" smtClean="0"/>
                <a:t>C</a:t>
              </a:r>
              <a:r>
                <a:rPr lang="sr-Latn-RS" baseline="-25000" smtClean="0"/>
                <a:t>2</a:t>
              </a:r>
              <a:endParaRPr lang="sr-Latn-RS" baseline="-25000"/>
            </a:p>
          </p:txBody>
        </p:sp>
        <p:sp>
          <p:nvSpPr>
            <p:cNvPr id="16" name="Left Brace 15"/>
            <p:cNvSpPr/>
            <p:nvPr/>
          </p:nvSpPr>
          <p:spPr bwMode="auto">
            <a:xfrm>
              <a:off x="6159310" y="3259215"/>
              <a:ext cx="206111" cy="1548000"/>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smtClean="0">
                <a:ln>
                  <a:noFill/>
                </a:ln>
                <a:solidFill>
                  <a:srgbClr val="000000"/>
                </a:solidFill>
                <a:effectLst/>
                <a:latin typeface="Arial" charset="0"/>
              </a:endParaRPr>
            </a:p>
          </p:txBody>
        </p:sp>
        <p:sp>
          <p:nvSpPr>
            <p:cNvPr id="17" name="TextBox 16"/>
            <p:cNvSpPr txBox="1"/>
            <p:nvPr/>
          </p:nvSpPr>
          <p:spPr>
            <a:xfrm>
              <a:off x="5783208" y="3802743"/>
              <a:ext cx="465192" cy="427746"/>
            </a:xfrm>
            <a:prstGeom prst="rect">
              <a:avLst/>
            </a:prstGeom>
            <a:noFill/>
          </p:spPr>
          <p:txBody>
            <a:bodyPr wrap="none" rtlCol="0">
              <a:spAutoFit/>
            </a:bodyPr>
            <a:lstStyle/>
            <a:p>
              <a:r>
                <a:rPr lang="sr-Latn-RS" i="1" smtClean="0"/>
                <a:t>C</a:t>
              </a:r>
              <a:r>
                <a:rPr lang="sr-Latn-RS" baseline="-25000" smtClean="0"/>
                <a:t>3</a:t>
              </a:r>
              <a:endParaRPr lang="sr-Latn-RS" baseline="-25000"/>
            </a:p>
          </p:txBody>
        </p:sp>
        <p:sp>
          <p:nvSpPr>
            <p:cNvPr id="18" name="TextBox 17"/>
            <p:cNvSpPr txBox="1"/>
            <p:nvPr/>
          </p:nvSpPr>
          <p:spPr>
            <a:xfrm>
              <a:off x="8153400" y="5190803"/>
              <a:ext cx="465192" cy="427746"/>
            </a:xfrm>
            <a:prstGeom prst="rect">
              <a:avLst/>
            </a:prstGeom>
            <a:noFill/>
          </p:spPr>
          <p:txBody>
            <a:bodyPr wrap="none" rtlCol="0">
              <a:spAutoFit/>
            </a:bodyPr>
            <a:lstStyle/>
            <a:p>
              <a:r>
                <a:rPr lang="sr-Latn-RS" i="1" smtClean="0"/>
                <a:t>C</a:t>
              </a:r>
              <a:r>
                <a:rPr lang="sr-Latn-RS" baseline="-25000" smtClean="0"/>
                <a:t>4</a:t>
              </a:r>
              <a:endParaRPr lang="sr-Latn-RS" baseline="-25000"/>
            </a:p>
          </p:txBody>
        </p:sp>
      </p:grpSp>
    </p:spTree>
    <p:extLst>
      <p:ext uri="{BB962C8B-B14F-4D97-AF65-F5344CB8AC3E}">
        <p14:creationId xmlns="" xmlns:p14="http://schemas.microsoft.com/office/powerpoint/2010/main" val="2822125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19200"/>
            <a:ext cx="8534400" cy="1569660"/>
          </a:xfrm>
          <a:prstGeom prst="rect">
            <a:avLst/>
          </a:prstGeom>
          <a:noFill/>
        </p:spPr>
        <p:txBody>
          <a:bodyPr wrap="square" rtlCol="0">
            <a:spAutoFit/>
          </a:bodyPr>
          <a:lstStyle/>
          <a:p>
            <a:r>
              <a:rPr lang="sr-Latn-RS">
                <a:solidFill>
                  <a:srgbClr val="00004C"/>
                </a:solidFill>
              </a:rPr>
              <a:t>Eksploatacioni vek, primenom ekonomskog kriterijuma, određuje se iz uslova da je smanjenje troškova, koje se dobija zamenom starog sa novim proizvodom, veće ili jednako sumi troškova koja se javlja kao posledica prethodne zamene:</a:t>
            </a:r>
          </a:p>
        </p:txBody>
      </p:sp>
      <p:graphicFrame>
        <p:nvGraphicFramePr>
          <p:cNvPr id="3" name="Object 2"/>
          <p:cNvGraphicFramePr>
            <a:graphicFrameLocks noChangeAspect="1"/>
          </p:cNvGraphicFramePr>
          <p:nvPr>
            <p:extLst>
              <p:ext uri="{D42A27DB-BD31-4B8C-83A1-F6EECF244321}">
                <p14:modId xmlns="" xmlns:p14="http://schemas.microsoft.com/office/powerpoint/2010/main" val="3121802299"/>
              </p:ext>
            </p:extLst>
          </p:nvPr>
        </p:nvGraphicFramePr>
        <p:xfrm>
          <a:off x="3733800" y="2997420"/>
          <a:ext cx="1332923" cy="507780"/>
        </p:xfrm>
        <a:graphic>
          <a:graphicData uri="http://schemas.openxmlformats.org/presentationml/2006/ole">
            <p:oleObj spid="_x0000_s29698" name="Equation" r:id="rId3" imgW="533169" imgH="203112" progId="Equation.3">
              <p:embed/>
            </p:oleObj>
          </a:graphicData>
        </a:graphic>
      </p:graphicFrame>
      <p:sp>
        <p:nvSpPr>
          <p:cNvPr id="4" name="Rectangle 3"/>
          <p:cNvSpPr/>
          <p:nvPr/>
        </p:nvSpPr>
        <p:spPr>
          <a:xfrm>
            <a:off x="762000" y="4431471"/>
            <a:ext cx="3276600" cy="978729"/>
          </a:xfrm>
          <a:prstGeom prst="rect">
            <a:avLst/>
          </a:prstGeom>
        </p:spPr>
        <p:txBody>
          <a:bodyPr wrap="square">
            <a:spAutoFit/>
          </a:bodyPr>
          <a:lstStyle/>
          <a:p>
            <a:r>
              <a:rPr lang="sr-Latn-CS" sz="1600" smtClean="0">
                <a:solidFill>
                  <a:srgbClr val="00004C"/>
                </a:solidFill>
              </a:rPr>
              <a:t>Troškovi koji se javljaju kao posledica zamene starog novim proizvodom</a:t>
            </a:r>
            <a:endParaRPr lang="en-US" sz="1600"/>
          </a:p>
        </p:txBody>
      </p:sp>
      <p:sp>
        <p:nvSpPr>
          <p:cNvPr id="5" name="TextBox 4"/>
          <p:cNvSpPr txBox="1"/>
          <p:nvPr/>
        </p:nvSpPr>
        <p:spPr>
          <a:xfrm>
            <a:off x="5198460" y="4419600"/>
            <a:ext cx="3276600" cy="978729"/>
          </a:xfrm>
          <a:prstGeom prst="rect">
            <a:avLst/>
          </a:prstGeom>
          <a:noFill/>
        </p:spPr>
        <p:txBody>
          <a:bodyPr wrap="square" rtlCol="0">
            <a:spAutoFit/>
          </a:bodyPr>
          <a:lstStyle/>
          <a:p>
            <a:r>
              <a:rPr lang="sr-Latn-CS" sz="1600" smtClean="0">
                <a:solidFill>
                  <a:srgbClr val="00004C"/>
                </a:solidFill>
              </a:rPr>
              <a:t>Smanjenje </a:t>
            </a:r>
            <a:r>
              <a:rPr lang="sr-Latn-CS" sz="1600">
                <a:solidFill>
                  <a:srgbClr val="00004C"/>
                </a:solidFill>
              </a:rPr>
              <a:t>troškova koje se ostvaruje zamenom starog proizvoda </a:t>
            </a:r>
            <a:r>
              <a:rPr lang="sr-Latn-CS" sz="1600" smtClean="0">
                <a:solidFill>
                  <a:srgbClr val="00004C"/>
                </a:solidFill>
              </a:rPr>
              <a:t>novim:</a:t>
            </a:r>
            <a:endParaRPr lang="sr-Latn-RS" sz="1600">
              <a:solidFill>
                <a:srgbClr val="00004C"/>
              </a:solidFill>
            </a:endParaRPr>
          </a:p>
        </p:txBody>
      </p:sp>
      <p:cxnSp>
        <p:nvCxnSpPr>
          <p:cNvPr id="6" name="Straight Arrow Connector 5"/>
          <p:cNvCxnSpPr/>
          <p:nvPr/>
        </p:nvCxnSpPr>
        <p:spPr bwMode="auto">
          <a:xfrm flipH="1">
            <a:off x="3131618" y="3513292"/>
            <a:ext cx="762000" cy="7620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7" name="Straight Arrow Connector 6"/>
          <p:cNvCxnSpPr/>
          <p:nvPr/>
        </p:nvCxnSpPr>
        <p:spPr bwMode="auto">
          <a:xfrm>
            <a:off x="4892984" y="3505200"/>
            <a:ext cx="698612" cy="790996"/>
          </a:xfrm>
          <a:prstGeom prst="straightConnector1">
            <a:avLst/>
          </a:prstGeom>
          <a:noFill/>
          <a:ln w="19050" cap="flat" cmpd="sng" algn="ctr">
            <a:solidFill>
              <a:srgbClr val="00004C"/>
            </a:solidFill>
            <a:prstDash val="solid"/>
            <a:round/>
            <a:headEnd type="none" w="med" len="med"/>
            <a:tailEnd type="triangle" w="med" len="med"/>
          </a:ln>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4137608" cy="609398"/>
          </a:xfrm>
          <a:prstGeom prst="rect">
            <a:avLst/>
          </a:prstGeom>
          <a:noFill/>
        </p:spPr>
        <p:txBody>
          <a:bodyPr wrap="none" rtlCol="0">
            <a:spAutoFit/>
          </a:bodyPr>
          <a:lstStyle/>
          <a:p>
            <a:r>
              <a:rPr lang="sr-Latn-RS" sz="2800" u="sng" smtClean="0">
                <a:solidFill>
                  <a:srgbClr val="000066"/>
                </a:solidFill>
                <a:effectLst>
                  <a:outerShdw blurRad="38100" dist="38100" dir="2700000" algn="tl">
                    <a:srgbClr val="000000">
                      <a:alpha val="43137"/>
                    </a:srgbClr>
                  </a:outerShdw>
                </a:effectLst>
              </a:rPr>
              <a:t>Višekriterijumska </a:t>
            </a:r>
            <a:r>
              <a:rPr lang="sr-Latn-RS" sz="2800" u="sng">
                <a:solidFill>
                  <a:srgbClr val="000066"/>
                </a:solidFill>
                <a:effectLst>
                  <a:outerShdw blurRad="38100" dist="38100" dir="2700000" algn="tl">
                    <a:srgbClr val="000000">
                      <a:alpha val="43137"/>
                    </a:srgbClr>
                  </a:outerShdw>
                </a:effectLst>
              </a:rPr>
              <a:t>analiza</a:t>
            </a:r>
          </a:p>
        </p:txBody>
      </p:sp>
      <p:sp>
        <p:nvSpPr>
          <p:cNvPr id="3" name="TextBox 2"/>
          <p:cNvSpPr txBox="1"/>
          <p:nvPr/>
        </p:nvSpPr>
        <p:spPr>
          <a:xfrm>
            <a:off x="228600" y="2209800"/>
            <a:ext cx="8534400" cy="1200329"/>
          </a:xfrm>
          <a:prstGeom prst="rect">
            <a:avLst/>
          </a:prstGeom>
          <a:noFill/>
        </p:spPr>
        <p:txBody>
          <a:bodyPr wrap="square" rtlCol="0">
            <a:spAutoFit/>
          </a:bodyPr>
          <a:lstStyle/>
          <a:p>
            <a:r>
              <a:rPr lang="sr-Latn-RS">
                <a:solidFill>
                  <a:srgbClr val="00004C"/>
                </a:solidFill>
              </a:rPr>
              <a:t>Višekriterijumska analiza nam omogućava da, primenom neke od poznatih tehnika višekriterijumske optimizacije, izvršimo određivanje eksploatacionog veka primenom više različitih kriterijuma.</a:t>
            </a:r>
          </a:p>
        </p:txBody>
      </p:sp>
    </p:spTree>
    <p:extLst>
      <p:ext uri="{BB962C8B-B14F-4D97-AF65-F5344CB8AC3E}">
        <p14:creationId xmlns="" xmlns:p14="http://schemas.microsoft.com/office/powerpoint/2010/main" val="3434558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38200"/>
            <a:ext cx="8534400" cy="1292662"/>
          </a:xfrm>
          <a:prstGeom prst="rect">
            <a:avLst/>
          </a:prstGeom>
          <a:noFill/>
        </p:spPr>
        <p:txBody>
          <a:bodyPr wrap="square" rtlCol="0">
            <a:spAutoFit/>
          </a:bodyPr>
          <a:lstStyle/>
          <a:p>
            <a:r>
              <a:rPr lang="sr-Latn-RS" b="1" u="sng" smtClean="0">
                <a:solidFill>
                  <a:srgbClr val="00004C"/>
                </a:solidFill>
              </a:rPr>
              <a:t>Primer:</a:t>
            </a:r>
          </a:p>
          <a:p>
            <a:r>
              <a:rPr lang="sr-Latn-RS" smtClean="0">
                <a:solidFill>
                  <a:srgbClr val="00004C"/>
                </a:solidFill>
              </a:rPr>
              <a:t>Višekriterijumsko određivanje </a:t>
            </a:r>
            <a:r>
              <a:rPr lang="sr-Latn-RS">
                <a:solidFill>
                  <a:srgbClr val="00004C"/>
                </a:solidFill>
              </a:rPr>
              <a:t>eksploatacionog veka primenom ekološkog i ekonomskog </a:t>
            </a:r>
            <a:r>
              <a:rPr lang="sr-Latn-RS" smtClean="0">
                <a:solidFill>
                  <a:srgbClr val="00004C"/>
                </a:solidFill>
              </a:rPr>
              <a:t>kriterijuma.</a:t>
            </a:r>
            <a:endParaRPr lang="sr-Latn-RS">
              <a:solidFill>
                <a:srgbClr val="00004C"/>
              </a:solidFill>
            </a:endParaRPr>
          </a:p>
        </p:txBody>
      </p:sp>
      <p:graphicFrame>
        <p:nvGraphicFramePr>
          <p:cNvPr id="4" name="Object 3"/>
          <p:cNvGraphicFramePr>
            <a:graphicFrameLocks noChangeAspect="1"/>
          </p:cNvGraphicFramePr>
          <p:nvPr>
            <p:extLst>
              <p:ext uri="{D42A27DB-BD31-4B8C-83A1-F6EECF244321}">
                <p14:modId xmlns="" xmlns:p14="http://schemas.microsoft.com/office/powerpoint/2010/main" val="1240657132"/>
              </p:ext>
            </p:extLst>
          </p:nvPr>
        </p:nvGraphicFramePr>
        <p:xfrm>
          <a:off x="2082800" y="2743200"/>
          <a:ext cx="4826000" cy="508000"/>
        </p:xfrm>
        <a:graphic>
          <a:graphicData uri="http://schemas.openxmlformats.org/presentationml/2006/ole">
            <p:oleObj spid="_x0000_s44034" name="Equation" r:id="rId3" imgW="1930400" imgH="203200" progId="Equation.3">
              <p:embed/>
            </p:oleObj>
          </a:graphicData>
        </a:graphic>
      </p:graphicFrame>
      <p:sp>
        <p:nvSpPr>
          <p:cNvPr id="5" name="TextBox 4"/>
          <p:cNvSpPr txBox="1"/>
          <p:nvPr/>
        </p:nvSpPr>
        <p:spPr>
          <a:xfrm>
            <a:off x="228600" y="3962400"/>
            <a:ext cx="8458200" cy="797078"/>
          </a:xfrm>
          <a:prstGeom prst="rect">
            <a:avLst/>
          </a:prstGeom>
          <a:noFill/>
        </p:spPr>
        <p:txBody>
          <a:bodyPr wrap="square" rtlCol="0">
            <a:spAutoFit/>
          </a:bodyPr>
          <a:lstStyle/>
          <a:p>
            <a:r>
              <a:rPr lang="sr-Latn-CS">
                <a:solidFill>
                  <a:srgbClr val="00004C"/>
                </a:solidFill>
              </a:rPr>
              <a:t>Koeficijentima </a:t>
            </a:r>
            <a:r>
              <a:rPr lang="sr-Latn-CS" i="1">
                <a:solidFill>
                  <a:srgbClr val="00004C"/>
                </a:solidFill>
              </a:rPr>
              <a:t>k</a:t>
            </a:r>
            <a:r>
              <a:rPr lang="sr-Latn-CS" baseline="-25000">
                <a:solidFill>
                  <a:srgbClr val="00004C"/>
                </a:solidFill>
              </a:rPr>
              <a:t>1</a:t>
            </a:r>
            <a:r>
              <a:rPr lang="sr-Latn-CS">
                <a:solidFill>
                  <a:srgbClr val="00004C"/>
                </a:solidFill>
              </a:rPr>
              <a:t> i </a:t>
            </a:r>
            <a:r>
              <a:rPr lang="sr-Latn-CS" i="1">
                <a:solidFill>
                  <a:srgbClr val="00004C"/>
                </a:solidFill>
              </a:rPr>
              <a:t>k</a:t>
            </a:r>
            <a:r>
              <a:rPr lang="sr-Latn-CS" baseline="-25000">
                <a:solidFill>
                  <a:srgbClr val="00004C"/>
                </a:solidFill>
              </a:rPr>
              <a:t>2</a:t>
            </a:r>
            <a:r>
              <a:rPr lang="sr-Latn-CS">
                <a:solidFill>
                  <a:srgbClr val="00004C"/>
                </a:solidFill>
              </a:rPr>
              <a:t> određuje se međusobni značaj u odnosu na određivanje eksploatacionog </a:t>
            </a:r>
            <a:r>
              <a:rPr lang="sr-Latn-CS" smtClean="0">
                <a:solidFill>
                  <a:srgbClr val="00004C"/>
                </a:solidFill>
              </a:rPr>
              <a:t>veka.</a:t>
            </a:r>
            <a:endParaRPr lang="sr-Latn-RS" smtClean="0">
              <a:solidFill>
                <a:srgbClr val="00004C"/>
              </a:solidFill>
            </a:endParaRPr>
          </a:p>
        </p:txBody>
      </p:sp>
      <p:sp>
        <p:nvSpPr>
          <p:cNvPr id="6" name="TextBox 5"/>
          <p:cNvSpPr txBox="1"/>
          <p:nvPr/>
        </p:nvSpPr>
        <p:spPr>
          <a:xfrm>
            <a:off x="228600" y="4761057"/>
            <a:ext cx="8458200" cy="461665"/>
          </a:xfrm>
          <a:prstGeom prst="rect">
            <a:avLst/>
          </a:prstGeom>
          <a:noFill/>
        </p:spPr>
        <p:txBody>
          <a:bodyPr wrap="square" rtlCol="0">
            <a:spAutoFit/>
          </a:bodyPr>
          <a:lstStyle/>
          <a:p>
            <a:r>
              <a:rPr lang="sr-Latn-CS" smtClean="0">
                <a:solidFill>
                  <a:srgbClr val="00004C"/>
                </a:solidFill>
              </a:rPr>
              <a:t>Koeficijenti </a:t>
            </a:r>
            <a:r>
              <a:rPr lang="sr-Latn-CS" i="1" smtClean="0">
                <a:solidFill>
                  <a:srgbClr val="00004C"/>
                </a:solidFill>
              </a:rPr>
              <a:t>k</a:t>
            </a:r>
            <a:r>
              <a:rPr lang="sr-Latn-CS" baseline="-25000" smtClean="0">
                <a:solidFill>
                  <a:srgbClr val="00004C"/>
                </a:solidFill>
              </a:rPr>
              <a:t>1</a:t>
            </a:r>
            <a:r>
              <a:rPr lang="sr-Latn-CS" smtClean="0">
                <a:solidFill>
                  <a:srgbClr val="00004C"/>
                </a:solidFill>
              </a:rPr>
              <a:t> i </a:t>
            </a:r>
            <a:r>
              <a:rPr lang="sr-Latn-CS" i="1" smtClean="0">
                <a:solidFill>
                  <a:srgbClr val="00004C"/>
                </a:solidFill>
              </a:rPr>
              <a:t>k</a:t>
            </a:r>
            <a:r>
              <a:rPr lang="sr-Latn-CS" baseline="-25000" smtClean="0">
                <a:solidFill>
                  <a:srgbClr val="00004C"/>
                </a:solidFill>
              </a:rPr>
              <a:t>2</a:t>
            </a:r>
            <a:r>
              <a:rPr lang="sr-Latn-RS" smtClean="0">
                <a:solidFill>
                  <a:srgbClr val="00004C"/>
                </a:solidFill>
              </a:rPr>
              <a:t> mogu predstavljati jedinične eksterne troškove.</a:t>
            </a:r>
            <a:endParaRPr lang="sr-Latn-RS">
              <a:solidFill>
                <a:srgbClr val="00004C"/>
              </a:solidFill>
            </a:endParaRPr>
          </a:p>
        </p:txBody>
      </p:sp>
    </p:spTree>
    <p:extLst>
      <p:ext uri="{BB962C8B-B14F-4D97-AF65-F5344CB8AC3E}">
        <p14:creationId xmlns="" xmlns:p14="http://schemas.microsoft.com/office/powerpoint/2010/main" val="1757302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 xmlns:p14="http://schemas.microsoft.com/office/powerpoint/2010/main" val="1240657132"/>
              </p:ext>
            </p:extLst>
          </p:nvPr>
        </p:nvGraphicFramePr>
        <p:xfrm>
          <a:off x="2184400" y="1143000"/>
          <a:ext cx="4826000" cy="508000"/>
        </p:xfrm>
        <a:graphic>
          <a:graphicData uri="http://schemas.openxmlformats.org/presentationml/2006/ole">
            <p:oleObj spid="_x0000_s9232" name="Equation" r:id="rId3" imgW="1930400" imgH="203200" progId="Equation.3">
              <p:embed/>
            </p:oleObj>
          </a:graphicData>
        </a:graphic>
      </p:graphicFrame>
      <p:sp>
        <p:nvSpPr>
          <p:cNvPr id="6" name="TextBox 5"/>
          <p:cNvSpPr txBox="1"/>
          <p:nvPr/>
        </p:nvSpPr>
        <p:spPr>
          <a:xfrm>
            <a:off x="228600" y="1748135"/>
            <a:ext cx="8458200" cy="461665"/>
          </a:xfrm>
          <a:prstGeom prst="rect">
            <a:avLst/>
          </a:prstGeom>
          <a:noFill/>
        </p:spPr>
        <p:txBody>
          <a:bodyPr wrap="square" rtlCol="0">
            <a:spAutoFit/>
          </a:bodyPr>
          <a:lstStyle/>
          <a:p>
            <a:r>
              <a:rPr lang="sr-Latn-CS" smtClean="0">
                <a:solidFill>
                  <a:srgbClr val="00004C"/>
                </a:solidFill>
              </a:rPr>
              <a:t>Koeficijenti </a:t>
            </a:r>
            <a:r>
              <a:rPr lang="sr-Latn-CS" i="1" smtClean="0">
                <a:solidFill>
                  <a:srgbClr val="00004C"/>
                </a:solidFill>
              </a:rPr>
              <a:t>k</a:t>
            </a:r>
            <a:r>
              <a:rPr lang="sr-Latn-CS" baseline="-25000" smtClean="0">
                <a:solidFill>
                  <a:srgbClr val="00004C"/>
                </a:solidFill>
              </a:rPr>
              <a:t>1</a:t>
            </a:r>
            <a:r>
              <a:rPr lang="sr-Latn-CS" smtClean="0">
                <a:solidFill>
                  <a:srgbClr val="00004C"/>
                </a:solidFill>
              </a:rPr>
              <a:t> i </a:t>
            </a:r>
            <a:r>
              <a:rPr lang="sr-Latn-CS" i="1" smtClean="0">
                <a:solidFill>
                  <a:srgbClr val="00004C"/>
                </a:solidFill>
              </a:rPr>
              <a:t>k</a:t>
            </a:r>
            <a:r>
              <a:rPr lang="sr-Latn-CS" baseline="-25000" smtClean="0">
                <a:solidFill>
                  <a:srgbClr val="00004C"/>
                </a:solidFill>
              </a:rPr>
              <a:t>2</a:t>
            </a:r>
            <a:r>
              <a:rPr lang="sr-Latn-RS" smtClean="0">
                <a:solidFill>
                  <a:srgbClr val="00004C"/>
                </a:solidFill>
              </a:rPr>
              <a:t> mogu predstavljati jedinične eksterne troškove.</a:t>
            </a:r>
            <a:endParaRPr lang="sr-Latn-RS">
              <a:solidFill>
                <a:srgbClr val="00004C"/>
              </a:solidFill>
            </a:endParaRPr>
          </a:p>
        </p:txBody>
      </p:sp>
      <p:sp>
        <p:nvSpPr>
          <p:cNvPr id="7" name="TextBox 6"/>
          <p:cNvSpPr txBox="1"/>
          <p:nvPr/>
        </p:nvSpPr>
        <p:spPr>
          <a:xfrm>
            <a:off x="228600" y="2357735"/>
            <a:ext cx="2438400" cy="461665"/>
          </a:xfrm>
          <a:prstGeom prst="rect">
            <a:avLst/>
          </a:prstGeom>
          <a:noFill/>
        </p:spPr>
        <p:txBody>
          <a:bodyPr wrap="square" rtlCol="0">
            <a:spAutoFit/>
          </a:bodyPr>
          <a:lstStyle/>
          <a:p>
            <a:r>
              <a:rPr lang="sr-Latn-RS" smtClean="0">
                <a:solidFill>
                  <a:srgbClr val="00004C"/>
                </a:solidFill>
              </a:rPr>
              <a:t>Jedinice – ?</a:t>
            </a:r>
            <a:endParaRPr lang="sr-Latn-RS">
              <a:solidFill>
                <a:srgbClr val="00004C"/>
              </a:solidFill>
            </a:endParaRPr>
          </a:p>
        </p:txBody>
      </p:sp>
      <p:sp>
        <p:nvSpPr>
          <p:cNvPr id="8" name="TextBox 7"/>
          <p:cNvSpPr txBox="1"/>
          <p:nvPr/>
        </p:nvSpPr>
        <p:spPr>
          <a:xfrm>
            <a:off x="2514600" y="3119735"/>
            <a:ext cx="1295400" cy="923330"/>
          </a:xfrm>
          <a:prstGeom prst="rect">
            <a:avLst/>
          </a:prstGeom>
          <a:noFill/>
        </p:spPr>
        <p:txBody>
          <a:bodyPr wrap="square" rtlCol="0">
            <a:spAutoFit/>
          </a:bodyPr>
          <a:lstStyle/>
          <a:p>
            <a:r>
              <a:rPr lang="sr-Latn-RS" i="1" smtClean="0">
                <a:solidFill>
                  <a:srgbClr val="00004C"/>
                </a:solidFill>
              </a:rPr>
              <a:t>E</a:t>
            </a:r>
            <a:r>
              <a:rPr lang="sr-Latn-RS" smtClean="0">
                <a:solidFill>
                  <a:srgbClr val="00004C"/>
                </a:solidFill>
              </a:rPr>
              <a:t>, kg</a:t>
            </a:r>
          </a:p>
          <a:p>
            <a:r>
              <a:rPr lang="sr-Latn-RS" i="1" smtClean="0">
                <a:solidFill>
                  <a:srgbClr val="00004C"/>
                </a:solidFill>
              </a:rPr>
              <a:t>C</a:t>
            </a:r>
            <a:r>
              <a:rPr lang="sr-Latn-RS" smtClean="0">
                <a:solidFill>
                  <a:srgbClr val="00004C"/>
                </a:solidFill>
              </a:rPr>
              <a:t>, EUR</a:t>
            </a:r>
            <a:endParaRPr lang="sr-Latn-RS">
              <a:solidFill>
                <a:srgbClr val="00004C"/>
              </a:solidFill>
            </a:endParaRPr>
          </a:p>
        </p:txBody>
      </p:sp>
      <p:sp>
        <p:nvSpPr>
          <p:cNvPr id="9" name="TextBox 8"/>
          <p:cNvSpPr txBox="1"/>
          <p:nvPr/>
        </p:nvSpPr>
        <p:spPr>
          <a:xfrm>
            <a:off x="4191000" y="3116108"/>
            <a:ext cx="1600200" cy="923330"/>
          </a:xfrm>
          <a:prstGeom prst="rect">
            <a:avLst/>
          </a:prstGeom>
          <a:noFill/>
        </p:spPr>
        <p:txBody>
          <a:bodyPr wrap="square" rtlCol="0">
            <a:spAutoFit/>
          </a:bodyPr>
          <a:lstStyle/>
          <a:p>
            <a:r>
              <a:rPr lang="sr-Latn-RS" i="1" smtClean="0">
                <a:solidFill>
                  <a:srgbClr val="00004C"/>
                </a:solidFill>
              </a:rPr>
              <a:t>k</a:t>
            </a:r>
            <a:r>
              <a:rPr lang="sr-Latn-RS" baseline="-25000" smtClean="0">
                <a:solidFill>
                  <a:srgbClr val="00004C"/>
                </a:solidFill>
              </a:rPr>
              <a:t>1</a:t>
            </a:r>
            <a:r>
              <a:rPr lang="sr-Latn-RS" smtClean="0">
                <a:solidFill>
                  <a:srgbClr val="00004C"/>
                </a:solidFill>
              </a:rPr>
              <a:t>, EUR/kg</a:t>
            </a:r>
          </a:p>
          <a:p>
            <a:r>
              <a:rPr lang="sr-Latn-RS" i="1" smtClean="0">
                <a:solidFill>
                  <a:srgbClr val="00004C"/>
                </a:solidFill>
              </a:rPr>
              <a:t>k</a:t>
            </a:r>
            <a:r>
              <a:rPr lang="sr-Latn-RS" baseline="-25000" smtClean="0">
                <a:solidFill>
                  <a:srgbClr val="00004C"/>
                </a:solidFill>
              </a:rPr>
              <a:t>2</a:t>
            </a:r>
            <a:r>
              <a:rPr lang="sr-Latn-RS" smtClean="0">
                <a:solidFill>
                  <a:srgbClr val="00004C"/>
                </a:solidFill>
              </a:rPr>
              <a:t>, /</a:t>
            </a:r>
            <a:endParaRPr lang="sr-Latn-RS">
              <a:solidFill>
                <a:srgbClr val="00004C"/>
              </a:solidFill>
            </a:endParaRPr>
          </a:p>
        </p:txBody>
      </p:sp>
      <p:sp>
        <p:nvSpPr>
          <p:cNvPr id="10" name="TextBox 9"/>
          <p:cNvSpPr txBox="1"/>
          <p:nvPr/>
        </p:nvSpPr>
        <p:spPr>
          <a:xfrm>
            <a:off x="3276600" y="4495800"/>
            <a:ext cx="2057400" cy="923330"/>
          </a:xfrm>
          <a:prstGeom prst="rect">
            <a:avLst/>
          </a:prstGeom>
          <a:noFill/>
        </p:spPr>
        <p:txBody>
          <a:bodyPr wrap="square" rtlCol="0">
            <a:spAutoFit/>
          </a:bodyPr>
          <a:lstStyle/>
          <a:p>
            <a:r>
              <a:rPr lang="sr-Latn-RS" i="1" smtClean="0">
                <a:solidFill>
                  <a:srgbClr val="00004C"/>
                </a:solidFill>
              </a:rPr>
              <a:t>E </a:t>
            </a:r>
            <a:r>
              <a:rPr lang="sr-Latn-RS" i="1" smtClean="0">
                <a:solidFill>
                  <a:srgbClr val="00004C"/>
                </a:solidFill>
                <a:sym typeface="Symbol"/>
              </a:rPr>
              <a:t></a:t>
            </a:r>
            <a:r>
              <a:rPr lang="sr-Latn-RS" i="1" smtClean="0">
                <a:solidFill>
                  <a:srgbClr val="00004C"/>
                </a:solidFill>
              </a:rPr>
              <a:t> k</a:t>
            </a:r>
            <a:r>
              <a:rPr lang="sr-Latn-RS" baseline="-25000" smtClean="0">
                <a:solidFill>
                  <a:srgbClr val="00004C"/>
                </a:solidFill>
              </a:rPr>
              <a:t>1</a:t>
            </a:r>
            <a:r>
              <a:rPr lang="sr-Latn-RS" smtClean="0">
                <a:solidFill>
                  <a:srgbClr val="00004C"/>
                </a:solidFill>
              </a:rPr>
              <a:t>, EUR</a:t>
            </a:r>
          </a:p>
          <a:p>
            <a:r>
              <a:rPr lang="sr-Latn-RS" i="1" smtClean="0">
                <a:solidFill>
                  <a:srgbClr val="00004C"/>
                </a:solidFill>
              </a:rPr>
              <a:t>C </a:t>
            </a:r>
            <a:r>
              <a:rPr lang="sr-Latn-RS" i="1" smtClean="0">
                <a:solidFill>
                  <a:srgbClr val="00004C"/>
                </a:solidFill>
                <a:sym typeface="Symbol"/>
              </a:rPr>
              <a:t> </a:t>
            </a:r>
            <a:r>
              <a:rPr lang="sr-Latn-RS" i="1" smtClean="0">
                <a:solidFill>
                  <a:srgbClr val="00004C"/>
                </a:solidFill>
              </a:rPr>
              <a:t>k</a:t>
            </a:r>
            <a:r>
              <a:rPr lang="sr-Latn-RS" baseline="-25000" smtClean="0">
                <a:solidFill>
                  <a:srgbClr val="00004C"/>
                </a:solidFill>
              </a:rPr>
              <a:t>2</a:t>
            </a:r>
            <a:r>
              <a:rPr lang="sr-Latn-RS" smtClean="0">
                <a:solidFill>
                  <a:srgbClr val="00004C"/>
                </a:solidFill>
              </a:rPr>
              <a:t>, EUR</a:t>
            </a:r>
            <a:endParaRPr lang="sr-Latn-RS">
              <a:solidFill>
                <a:srgbClr val="00004C"/>
              </a:solidFill>
            </a:endParaRPr>
          </a:p>
        </p:txBody>
      </p:sp>
    </p:spTree>
    <p:extLst>
      <p:ext uri="{BB962C8B-B14F-4D97-AF65-F5344CB8AC3E}">
        <p14:creationId xmlns="" xmlns:p14="http://schemas.microsoft.com/office/powerpoint/2010/main" val="1757302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3044680" cy="609398"/>
          </a:xfrm>
          <a:prstGeom prst="rect">
            <a:avLst/>
          </a:prstGeom>
          <a:noFill/>
        </p:spPr>
        <p:txBody>
          <a:bodyPr wrap="none" rtlCol="0">
            <a:spAutoFit/>
          </a:bodyPr>
          <a:lstStyle/>
          <a:p>
            <a:r>
              <a:rPr lang="sr-Latn-RS" sz="2800" u="sng" smtClean="0">
                <a:solidFill>
                  <a:srgbClr val="000066"/>
                </a:solidFill>
                <a:effectLst>
                  <a:outerShdw blurRad="38100" dist="38100" dir="2700000" algn="tl">
                    <a:srgbClr val="000000">
                      <a:alpha val="43137"/>
                    </a:srgbClr>
                  </a:outerShdw>
                </a:effectLst>
              </a:rPr>
              <a:t>Tehnički </a:t>
            </a:r>
            <a:r>
              <a:rPr lang="sr-Latn-RS" sz="2800" u="sng">
                <a:solidFill>
                  <a:srgbClr val="000066"/>
                </a:solidFill>
                <a:effectLst>
                  <a:outerShdw blurRad="38100" dist="38100" dir="2700000" algn="tl">
                    <a:srgbClr val="000000">
                      <a:alpha val="43137"/>
                    </a:srgbClr>
                  </a:outerShdw>
                </a:effectLst>
              </a:rPr>
              <a:t>kriterijum</a:t>
            </a:r>
          </a:p>
        </p:txBody>
      </p:sp>
      <p:sp>
        <p:nvSpPr>
          <p:cNvPr id="3" name="TextBox 2"/>
          <p:cNvSpPr txBox="1"/>
          <p:nvPr/>
        </p:nvSpPr>
        <p:spPr>
          <a:xfrm>
            <a:off x="304800" y="1800285"/>
            <a:ext cx="8534400" cy="4524315"/>
          </a:xfrm>
          <a:prstGeom prst="rect">
            <a:avLst/>
          </a:prstGeom>
          <a:noFill/>
        </p:spPr>
        <p:txBody>
          <a:bodyPr wrap="square" rtlCol="0">
            <a:spAutoFit/>
          </a:bodyPr>
          <a:lstStyle/>
          <a:p>
            <a:r>
              <a:rPr lang="sr-Latn-RS" smtClean="0">
                <a:solidFill>
                  <a:srgbClr val="00004C"/>
                </a:solidFill>
              </a:rPr>
              <a:t>Primena: elementi </a:t>
            </a:r>
            <a:r>
              <a:rPr lang="sr-Latn-RS">
                <a:solidFill>
                  <a:srgbClr val="00004C"/>
                </a:solidFill>
              </a:rPr>
              <a:t>i </a:t>
            </a:r>
            <a:r>
              <a:rPr lang="sr-Latn-RS" smtClean="0">
                <a:solidFill>
                  <a:srgbClr val="00004C"/>
                </a:solidFill>
              </a:rPr>
              <a:t>jednostavniji sklopovi.</a:t>
            </a:r>
          </a:p>
          <a:p>
            <a:r>
              <a:rPr lang="sr-Latn-RS">
                <a:solidFill>
                  <a:srgbClr val="00004C"/>
                </a:solidFill>
              </a:rPr>
              <a:t>Eksploatacioni vek primenom tehničkog kriterijuma se procenjuje na osnovu </a:t>
            </a:r>
            <a:r>
              <a:rPr lang="sr-Latn-RS" smtClean="0">
                <a:solidFill>
                  <a:srgbClr val="00004C"/>
                </a:solidFill>
              </a:rPr>
              <a:t>pouzdanosti.</a:t>
            </a:r>
          </a:p>
          <a:p>
            <a:r>
              <a:rPr lang="sr-Latn-RS">
                <a:solidFill>
                  <a:srgbClr val="00004C"/>
                </a:solidFill>
              </a:rPr>
              <a:t>Proizvođači elemenata i sklopova, u svojim katalozima, često daju podatke o eksploatacionom veku svojih proizvoda.</a:t>
            </a:r>
          </a:p>
          <a:p>
            <a:endParaRPr lang="sr-Latn-RS">
              <a:solidFill>
                <a:srgbClr val="00004C"/>
              </a:solidFill>
            </a:endParaRPr>
          </a:p>
          <a:p>
            <a:r>
              <a:rPr lang="sr-Latn-RS" b="1" u="sng" smtClean="0">
                <a:solidFill>
                  <a:srgbClr val="00004C"/>
                </a:solidFill>
              </a:rPr>
              <a:t>Primer</a:t>
            </a:r>
            <a:r>
              <a:rPr lang="sr-Latn-RS" smtClean="0">
                <a:solidFill>
                  <a:srgbClr val="00004C"/>
                </a:solidFill>
              </a:rPr>
              <a:t>:</a:t>
            </a:r>
          </a:p>
          <a:p>
            <a:pPr marL="342900" indent="-342900">
              <a:spcBef>
                <a:spcPts val="0"/>
              </a:spcBef>
              <a:buClr>
                <a:srgbClr val="00004C"/>
              </a:buClr>
              <a:buFont typeface="Times New Roman" pitchFamily="18" charset="0"/>
              <a:buChar char="‒"/>
            </a:pPr>
            <a:r>
              <a:rPr lang="sr-Latn-RS" smtClean="0">
                <a:solidFill>
                  <a:srgbClr val="00004C"/>
                </a:solidFill>
              </a:rPr>
              <a:t>Eksploatacioni vek ležaja </a:t>
            </a:r>
            <a:r>
              <a:rPr lang="sr-Latn-RS">
                <a:solidFill>
                  <a:srgbClr val="00004C"/>
                </a:solidFill>
              </a:rPr>
              <a:t>je ograničen trenutkom u kome se javlja otkaz nekog od njegovih elemenata</a:t>
            </a:r>
            <a:r>
              <a:rPr lang="sr-Latn-RS" smtClean="0">
                <a:solidFill>
                  <a:srgbClr val="00004C"/>
                </a:solidFill>
              </a:rPr>
              <a:t>.</a:t>
            </a:r>
          </a:p>
          <a:p>
            <a:pPr marL="342900" indent="-342900">
              <a:spcBef>
                <a:spcPts val="0"/>
              </a:spcBef>
              <a:buClr>
                <a:srgbClr val="00004C"/>
              </a:buClr>
              <a:buFont typeface="Times New Roman" pitchFamily="18" charset="0"/>
              <a:buChar char="‒"/>
            </a:pPr>
            <a:r>
              <a:rPr lang="sr-Latn-CS" smtClean="0">
                <a:solidFill>
                  <a:srgbClr val="00004C"/>
                </a:solidFill>
              </a:rPr>
              <a:t>Kočione pločice</a:t>
            </a:r>
          </a:p>
          <a:p>
            <a:pPr marL="342900" indent="-342900">
              <a:spcBef>
                <a:spcPts val="0"/>
              </a:spcBef>
              <a:buClr>
                <a:srgbClr val="00004C"/>
              </a:buClr>
              <a:buFont typeface="Times New Roman" pitchFamily="18" charset="0"/>
              <a:buChar char="‒"/>
            </a:pPr>
            <a:r>
              <a:rPr lang="sr-Latn-CS" smtClean="0">
                <a:solidFill>
                  <a:srgbClr val="00004C"/>
                </a:solidFill>
              </a:rPr>
              <a:t>Kočioni </a:t>
            </a:r>
            <a:r>
              <a:rPr lang="sr-Latn-CS">
                <a:solidFill>
                  <a:srgbClr val="00004C"/>
                </a:solidFill>
              </a:rPr>
              <a:t>diskovi</a:t>
            </a:r>
            <a:endParaRPr lang="sr-Latn-RS">
              <a:solidFill>
                <a:srgbClr val="00004C"/>
              </a:solidFill>
            </a:endParaRPr>
          </a:p>
        </p:txBody>
      </p:sp>
    </p:spTree>
    <p:extLst>
      <p:ext uri="{BB962C8B-B14F-4D97-AF65-F5344CB8AC3E}">
        <p14:creationId xmlns="" xmlns:p14="http://schemas.microsoft.com/office/powerpoint/2010/main" val="3413316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6947736" cy="609398"/>
          </a:xfrm>
          <a:prstGeom prst="rect">
            <a:avLst/>
          </a:prstGeom>
          <a:noFill/>
        </p:spPr>
        <p:txBody>
          <a:bodyPr wrap="none" rtlCol="0">
            <a:spAutoFit/>
          </a:bodyPr>
          <a:lstStyle/>
          <a:p>
            <a:r>
              <a:rPr lang="sr-Latn-RS" sz="2800" u="sng" smtClean="0">
                <a:solidFill>
                  <a:srgbClr val="000066"/>
                </a:solidFill>
                <a:effectLst>
                  <a:outerShdw blurRad="38100" dist="38100" dir="2700000" algn="tl">
                    <a:srgbClr val="000000">
                      <a:alpha val="43137"/>
                    </a:srgbClr>
                  </a:outerShdw>
                </a:effectLst>
              </a:rPr>
              <a:t>Kriterijum posledica saobraćajnih nezgoda</a:t>
            </a:r>
            <a:endParaRPr lang="sr-Latn-RS" sz="2800" u="sng">
              <a:solidFill>
                <a:srgbClr val="000066"/>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629400" y="1981201"/>
            <a:ext cx="2252268" cy="4343399"/>
          </a:xfrm>
          <a:prstGeom prst="rect">
            <a:avLst/>
          </a:prstGeom>
        </p:spPr>
      </p:pic>
      <p:cxnSp>
        <p:nvCxnSpPr>
          <p:cNvPr id="21" name="Straight Connector 20"/>
          <p:cNvCxnSpPr/>
          <p:nvPr/>
        </p:nvCxnSpPr>
        <p:spPr bwMode="auto">
          <a:xfrm flipV="1">
            <a:off x="8606790" y="5263515"/>
            <a:ext cx="15240" cy="19050"/>
          </a:xfrm>
          <a:prstGeom prst="line">
            <a:avLst/>
          </a:prstGeom>
          <a:noFill/>
          <a:ln w="9525" cap="flat" cmpd="sng" algn="ctr">
            <a:solidFill>
              <a:srgbClr val="00004C"/>
            </a:solidFill>
            <a:prstDash val="solid"/>
            <a:round/>
            <a:headEnd type="none" w="med" len="med"/>
            <a:tailEnd type="none" w="med" len="med"/>
          </a:ln>
          <a:effectLst/>
        </p:spPr>
      </p:cxnSp>
      <p:grpSp>
        <p:nvGrpSpPr>
          <p:cNvPr id="51" name="Group 50"/>
          <p:cNvGrpSpPr/>
          <p:nvPr/>
        </p:nvGrpSpPr>
        <p:grpSpPr>
          <a:xfrm>
            <a:off x="7707630" y="4987290"/>
            <a:ext cx="918210" cy="586740"/>
            <a:chOff x="7707630" y="4987290"/>
            <a:chExt cx="918210" cy="586740"/>
          </a:xfrm>
        </p:grpSpPr>
        <p:sp>
          <p:nvSpPr>
            <p:cNvPr id="52" name="Oval 51"/>
            <p:cNvSpPr/>
            <p:nvPr/>
          </p:nvSpPr>
          <p:spPr bwMode="auto">
            <a:xfrm>
              <a:off x="7736840" y="5113020"/>
              <a:ext cx="868680" cy="320040"/>
            </a:xfrm>
            <a:prstGeom prst="ellipse">
              <a:avLst/>
            </a:prstGeom>
            <a:noFill/>
            <a:ln w="9525" cap="flat" cmpd="sng" algn="ctr">
              <a:solidFill>
                <a:srgbClr val="00004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smtClean="0">
                <a:ln>
                  <a:noFill/>
                </a:ln>
                <a:solidFill>
                  <a:srgbClr val="000000"/>
                </a:solidFill>
                <a:effectLst/>
                <a:latin typeface="Arial" charset="0"/>
              </a:endParaRPr>
            </a:p>
          </p:txBody>
        </p:sp>
        <p:grpSp>
          <p:nvGrpSpPr>
            <p:cNvPr id="53" name="Group 47"/>
            <p:cNvGrpSpPr/>
            <p:nvPr/>
          </p:nvGrpSpPr>
          <p:grpSpPr>
            <a:xfrm>
              <a:off x="7713345" y="4987290"/>
              <a:ext cx="560070" cy="228600"/>
              <a:chOff x="7713345" y="4987290"/>
              <a:chExt cx="560070" cy="228600"/>
            </a:xfrm>
          </p:grpSpPr>
          <p:cxnSp>
            <p:nvCxnSpPr>
              <p:cNvPr id="69" name="Straight Connector 68"/>
              <p:cNvCxnSpPr/>
              <p:nvPr/>
            </p:nvCxnSpPr>
            <p:spPr bwMode="auto">
              <a:xfrm flipV="1">
                <a:off x="7713345" y="4987290"/>
                <a:ext cx="228600" cy="228600"/>
              </a:xfrm>
              <a:prstGeom prst="line">
                <a:avLst/>
              </a:prstGeom>
              <a:noFill/>
              <a:ln w="9525" cap="flat" cmpd="sng" algn="ctr">
                <a:solidFill>
                  <a:srgbClr val="00004C"/>
                </a:solidFill>
                <a:prstDash val="solid"/>
                <a:round/>
                <a:headEnd type="none" w="med" len="med"/>
                <a:tailEnd type="none" w="med" len="med"/>
              </a:ln>
              <a:effectLst/>
            </p:spPr>
          </p:cxnSp>
          <p:cxnSp>
            <p:nvCxnSpPr>
              <p:cNvPr id="70" name="Straight Connector 69"/>
              <p:cNvCxnSpPr/>
              <p:nvPr/>
            </p:nvCxnSpPr>
            <p:spPr bwMode="auto">
              <a:xfrm flipV="1">
                <a:off x="7713345" y="4987290"/>
                <a:ext cx="123825" cy="123825"/>
              </a:xfrm>
              <a:prstGeom prst="line">
                <a:avLst/>
              </a:prstGeom>
              <a:noFill/>
              <a:ln w="9525" cap="flat" cmpd="sng" algn="ctr">
                <a:solidFill>
                  <a:srgbClr val="00004C"/>
                </a:solidFill>
                <a:prstDash val="solid"/>
                <a:round/>
                <a:headEnd type="none" w="med" len="med"/>
                <a:tailEnd type="none" w="med" len="med"/>
              </a:ln>
              <a:effectLst/>
            </p:spPr>
          </p:cxnSp>
          <p:cxnSp>
            <p:nvCxnSpPr>
              <p:cNvPr id="71" name="Straight Connector 70"/>
              <p:cNvCxnSpPr/>
              <p:nvPr/>
            </p:nvCxnSpPr>
            <p:spPr bwMode="auto">
              <a:xfrm flipV="1">
                <a:off x="7879080" y="4989195"/>
                <a:ext cx="169545" cy="167640"/>
              </a:xfrm>
              <a:prstGeom prst="line">
                <a:avLst/>
              </a:prstGeom>
              <a:noFill/>
              <a:ln w="9525" cap="flat" cmpd="sng" algn="ctr">
                <a:solidFill>
                  <a:srgbClr val="00004C"/>
                </a:solidFill>
                <a:prstDash val="solid"/>
                <a:round/>
                <a:headEnd type="none" w="med" len="med"/>
                <a:tailEnd type="none" w="med" len="med"/>
              </a:ln>
              <a:effectLst/>
            </p:spPr>
          </p:cxnSp>
          <p:cxnSp>
            <p:nvCxnSpPr>
              <p:cNvPr id="72" name="Straight Connector 71"/>
              <p:cNvCxnSpPr/>
              <p:nvPr/>
            </p:nvCxnSpPr>
            <p:spPr bwMode="auto">
              <a:xfrm flipV="1">
                <a:off x="8023860" y="4993005"/>
                <a:ext cx="135255" cy="133350"/>
              </a:xfrm>
              <a:prstGeom prst="line">
                <a:avLst/>
              </a:prstGeom>
              <a:noFill/>
              <a:ln w="9525" cap="flat" cmpd="sng" algn="ctr">
                <a:solidFill>
                  <a:srgbClr val="00004C"/>
                </a:solidFill>
                <a:prstDash val="solid"/>
                <a:round/>
                <a:headEnd type="none" w="med" len="med"/>
                <a:tailEnd type="none" w="med" len="med"/>
              </a:ln>
              <a:effectLst/>
            </p:spPr>
          </p:cxnSp>
          <p:cxnSp>
            <p:nvCxnSpPr>
              <p:cNvPr id="73" name="Straight Connector 72"/>
              <p:cNvCxnSpPr/>
              <p:nvPr/>
            </p:nvCxnSpPr>
            <p:spPr bwMode="auto">
              <a:xfrm flipV="1">
                <a:off x="8143875" y="4987290"/>
                <a:ext cx="129540" cy="129540"/>
              </a:xfrm>
              <a:prstGeom prst="line">
                <a:avLst/>
              </a:prstGeom>
              <a:noFill/>
              <a:ln w="9525" cap="flat" cmpd="sng" algn="ctr">
                <a:solidFill>
                  <a:srgbClr val="00004C"/>
                </a:solidFill>
                <a:prstDash val="solid"/>
                <a:round/>
                <a:headEnd type="none" w="med" len="med"/>
                <a:tailEnd type="none" w="med" len="med"/>
              </a:ln>
              <a:effectLst/>
            </p:spPr>
          </p:cxnSp>
        </p:grpSp>
        <p:grpSp>
          <p:nvGrpSpPr>
            <p:cNvPr id="54" name="Group 48"/>
            <p:cNvGrpSpPr/>
            <p:nvPr/>
          </p:nvGrpSpPr>
          <p:grpSpPr>
            <a:xfrm>
              <a:off x="7707630" y="4991100"/>
              <a:ext cx="918210" cy="582930"/>
              <a:chOff x="7707630" y="4991100"/>
              <a:chExt cx="918210" cy="582930"/>
            </a:xfrm>
          </p:grpSpPr>
          <p:cxnSp>
            <p:nvCxnSpPr>
              <p:cNvPr id="55" name="Straight Connector 54"/>
              <p:cNvCxnSpPr/>
              <p:nvPr/>
            </p:nvCxnSpPr>
            <p:spPr bwMode="auto">
              <a:xfrm flipV="1">
                <a:off x="7711440" y="5303520"/>
                <a:ext cx="28575" cy="22860"/>
              </a:xfrm>
              <a:prstGeom prst="line">
                <a:avLst/>
              </a:prstGeom>
              <a:noFill/>
              <a:ln w="9525" cap="flat" cmpd="sng" algn="ctr">
                <a:solidFill>
                  <a:srgbClr val="00004C"/>
                </a:solidFill>
                <a:prstDash val="solid"/>
                <a:round/>
                <a:headEnd type="none" w="med" len="med"/>
                <a:tailEnd type="none" w="med" len="med"/>
              </a:ln>
              <a:effectLst/>
            </p:spPr>
          </p:cxnSp>
          <p:cxnSp>
            <p:nvCxnSpPr>
              <p:cNvPr id="56" name="Straight Connector 55"/>
              <p:cNvCxnSpPr/>
              <p:nvPr/>
            </p:nvCxnSpPr>
            <p:spPr bwMode="auto">
              <a:xfrm flipV="1">
                <a:off x="8263890" y="4991100"/>
                <a:ext cx="127635" cy="127635"/>
              </a:xfrm>
              <a:prstGeom prst="line">
                <a:avLst/>
              </a:prstGeom>
              <a:noFill/>
              <a:ln w="9525" cap="flat" cmpd="sng" algn="ctr">
                <a:solidFill>
                  <a:srgbClr val="00004C"/>
                </a:solidFill>
                <a:prstDash val="solid"/>
                <a:round/>
                <a:headEnd type="none" w="med" len="med"/>
                <a:tailEnd type="none" w="med" len="med"/>
              </a:ln>
              <a:effectLst/>
            </p:spPr>
          </p:cxnSp>
          <p:cxnSp>
            <p:nvCxnSpPr>
              <p:cNvPr id="57" name="Straight Connector 56"/>
              <p:cNvCxnSpPr/>
              <p:nvPr/>
            </p:nvCxnSpPr>
            <p:spPr bwMode="auto">
              <a:xfrm flipV="1">
                <a:off x="8374380" y="4993005"/>
                <a:ext cx="146685" cy="142875"/>
              </a:xfrm>
              <a:prstGeom prst="line">
                <a:avLst/>
              </a:prstGeom>
              <a:noFill/>
              <a:ln w="9525" cap="flat" cmpd="sng" algn="ctr">
                <a:solidFill>
                  <a:srgbClr val="00004C"/>
                </a:solidFill>
                <a:prstDash val="solid"/>
                <a:round/>
                <a:headEnd type="none" w="med" len="med"/>
                <a:tailEnd type="none" w="med" len="med"/>
              </a:ln>
              <a:effectLst/>
            </p:spPr>
          </p:cxnSp>
          <p:cxnSp>
            <p:nvCxnSpPr>
              <p:cNvPr id="58" name="Straight Connector 57"/>
              <p:cNvCxnSpPr/>
              <p:nvPr/>
            </p:nvCxnSpPr>
            <p:spPr bwMode="auto">
              <a:xfrm flipV="1">
                <a:off x="8481060" y="5023485"/>
                <a:ext cx="140970" cy="139065"/>
              </a:xfrm>
              <a:prstGeom prst="line">
                <a:avLst/>
              </a:prstGeom>
              <a:noFill/>
              <a:ln w="9525" cap="flat" cmpd="sng" algn="ctr">
                <a:solidFill>
                  <a:srgbClr val="00004C"/>
                </a:solidFill>
                <a:prstDash val="solid"/>
                <a:round/>
                <a:headEnd type="none" w="med" len="med"/>
                <a:tailEnd type="none" w="med" len="med"/>
              </a:ln>
              <a:effectLst/>
            </p:spPr>
          </p:cxnSp>
          <p:cxnSp>
            <p:nvCxnSpPr>
              <p:cNvPr id="59" name="Straight Connector 58"/>
              <p:cNvCxnSpPr/>
              <p:nvPr/>
            </p:nvCxnSpPr>
            <p:spPr bwMode="auto">
              <a:xfrm flipV="1">
                <a:off x="8570595" y="5162550"/>
                <a:ext cx="51435" cy="45720"/>
              </a:xfrm>
              <a:prstGeom prst="line">
                <a:avLst/>
              </a:prstGeom>
              <a:noFill/>
              <a:ln w="9525" cap="flat" cmpd="sng" algn="ctr">
                <a:solidFill>
                  <a:srgbClr val="00004C"/>
                </a:solidFill>
                <a:prstDash val="solid"/>
                <a:round/>
                <a:headEnd type="none" w="med" len="med"/>
                <a:tailEnd type="none" w="med" len="med"/>
              </a:ln>
              <a:effectLst/>
            </p:spPr>
          </p:cxnSp>
          <p:cxnSp>
            <p:nvCxnSpPr>
              <p:cNvPr id="60" name="Straight Connector 59"/>
              <p:cNvCxnSpPr/>
              <p:nvPr/>
            </p:nvCxnSpPr>
            <p:spPr bwMode="auto">
              <a:xfrm flipV="1">
                <a:off x="8431530" y="5379720"/>
                <a:ext cx="188595" cy="188595"/>
              </a:xfrm>
              <a:prstGeom prst="line">
                <a:avLst/>
              </a:prstGeom>
              <a:noFill/>
              <a:ln w="9525" cap="flat" cmpd="sng" algn="ctr">
                <a:solidFill>
                  <a:srgbClr val="00004C"/>
                </a:solidFill>
                <a:prstDash val="solid"/>
                <a:round/>
                <a:headEnd type="none" w="med" len="med"/>
                <a:tailEnd type="none" w="med" len="med"/>
              </a:ln>
              <a:effectLst/>
            </p:spPr>
          </p:cxnSp>
          <p:cxnSp>
            <p:nvCxnSpPr>
              <p:cNvPr id="61" name="Straight Connector 60"/>
              <p:cNvCxnSpPr/>
              <p:nvPr/>
            </p:nvCxnSpPr>
            <p:spPr bwMode="auto">
              <a:xfrm flipV="1">
                <a:off x="8540115" y="5494020"/>
                <a:ext cx="85725" cy="80010"/>
              </a:xfrm>
              <a:prstGeom prst="line">
                <a:avLst/>
              </a:prstGeom>
              <a:noFill/>
              <a:ln w="9525" cap="flat" cmpd="sng" algn="ctr">
                <a:solidFill>
                  <a:srgbClr val="00004C"/>
                </a:solidFill>
                <a:prstDash val="solid"/>
                <a:round/>
                <a:headEnd type="none" w="med" len="med"/>
                <a:tailEnd type="none" w="med" len="med"/>
              </a:ln>
              <a:effectLst/>
            </p:spPr>
          </p:cxnSp>
          <p:cxnSp>
            <p:nvCxnSpPr>
              <p:cNvPr id="62" name="Straight Connector 61"/>
              <p:cNvCxnSpPr/>
              <p:nvPr/>
            </p:nvCxnSpPr>
            <p:spPr bwMode="auto">
              <a:xfrm flipV="1">
                <a:off x="8315325" y="5374005"/>
                <a:ext cx="198120" cy="196216"/>
              </a:xfrm>
              <a:prstGeom prst="line">
                <a:avLst/>
              </a:prstGeom>
              <a:noFill/>
              <a:ln w="9525" cap="flat" cmpd="sng" algn="ctr">
                <a:solidFill>
                  <a:srgbClr val="00004C"/>
                </a:solidFill>
                <a:prstDash val="solid"/>
                <a:round/>
                <a:headEnd type="none" w="med" len="med"/>
                <a:tailEnd type="none" w="med" len="med"/>
              </a:ln>
              <a:effectLst/>
            </p:spPr>
          </p:cxnSp>
          <p:cxnSp>
            <p:nvCxnSpPr>
              <p:cNvPr id="63" name="Straight Connector 62"/>
              <p:cNvCxnSpPr/>
              <p:nvPr/>
            </p:nvCxnSpPr>
            <p:spPr bwMode="auto">
              <a:xfrm flipV="1">
                <a:off x="8206740" y="5417820"/>
                <a:ext cx="150495" cy="152401"/>
              </a:xfrm>
              <a:prstGeom prst="line">
                <a:avLst/>
              </a:prstGeom>
              <a:noFill/>
              <a:ln w="9525" cap="flat" cmpd="sng" algn="ctr">
                <a:solidFill>
                  <a:srgbClr val="00004C"/>
                </a:solidFill>
                <a:prstDash val="solid"/>
                <a:round/>
                <a:headEnd type="none" w="med" len="med"/>
                <a:tailEnd type="none" w="med" len="med"/>
              </a:ln>
              <a:effectLst/>
            </p:spPr>
          </p:cxnSp>
          <p:cxnSp>
            <p:nvCxnSpPr>
              <p:cNvPr id="64" name="Straight Connector 63"/>
              <p:cNvCxnSpPr/>
              <p:nvPr/>
            </p:nvCxnSpPr>
            <p:spPr bwMode="auto">
              <a:xfrm flipV="1">
                <a:off x="7938135" y="5431155"/>
                <a:ext cx="139065" cy="140971"/>
              </a:xfrm>
              <a:prstGeom prst="line">
                <a:avLst/>
              </a:prstGeom>
              <a:noFill/>
              <a:ln w="9525" cap="flat" cmpd="sng" algn="ctr">
                <a:solidFill>
                  <a:srgbClr val="00004C"/>
                </a:solidFill>
                <a:prstDash val="solid"/>
                <a:round/>
                <a:headEnd type="none" w="med" len="med"/>
                <a:tailEnd type="none" w="med" len="med"/>
              </a:ln>
              <a:effectLst/>
            </p:spPr>
          </p:cxnSp>
          <p:cxnSp>
            <p:nvCxnSpPr>
              <p:cNvPr id="65" name="Straight Connector 64"/>
              <p:cNvCxnSpPr/>
              <p:nvPr/>
            </p:nvCxnSpPr>
            <p:spPr bwMode="auto">
              <a:xfrm flipV="1">
                <a:off x="8067675" y="5431155"/>
                <a:ext cx="140970" cy="139066"/>
              </a:xfrm>
              <a:prstGeom prst="line">
                <a:avLst/>
              </a:prstGeom>
              <a:noFill/>
              <a:ln w="9525" cap="flat" cmpd="sng" algn="ctr">
                <a:solidFill>
                  <a:srgbClr val="00004C"/>
                </a:solidFill>
                <a:prstDash val="solid"/>
                <a:round/>
                <a:headEnd type="none" w="med" len="med"/>
                <a:tailEnd type="none" w="med" len="med"/>
              </a:ln>
              <a:effectLst/>
            </p:spPr>
          </p:cxnSp>
          <p:cxnSp>
            <p:nvCxnSpPr>
              <p:cNvPr id="66" name="Straight Connector 65"/>
              <p:cNvCxnSpPr/>
              <p:nvPr/>
            </p:nvCxnSpPr>
            <p:spPr bwMode="auto">
              <a:xfrm flipV="1">
                <a:off x="7707630" y="5354955"/>
                <a:ext cx="87630" cy="85726"/>
              </a:xfrm>
              <a:prstGeom prst="line">
                <a:avLst/>
              </a:prstGeom>
              <a:noFill/>
              <a:ln w="9525" cap="flat" cmpd="sng" algn="ctr">
                <a:solidFill>
                  <a:srgbClr val="00004C"/>
                </a:solidFill>
                <a:prstDash val="solid"/>
                <a:round/>
                <a:headEnd type="none" w="med" len="med"/>
                <a:tailEnd type="none" w="med" len="med"/>
              </a:ln>
              <a:effectLst/>
            </p:spPr>
          </p:cxnSp>
          <p:cxnSp>
            <p:nvCxnSpPr>
              <p:cNvPr id="67" name="Straight Connector 66"/>
              <p:cNvCxnSpPr/>
              <p:nvPr/>
            </p:nvCxnSpPr>
            <p:spPr bwMode="auto">
              <a:xfrm flipV="1">
                <a:off x="7713345" y="5389245"/>
                <a:ext cx="160020" cy="158116"/>
              </a:xfrm>
              <a:prstGeom prst="line">
                <a:avLst/>
              </a:prstGeom>
              <a:noFill/>
              <a:ln w="9525" cap="flat" cmpd="sng" algn="ctr">
                <a:solidFill>
                  <a:srgbClr val="00004C"/>
                </a:solidFill>
                <a:prstDash val="solid"/>
                <a:round/>
                <a:headEnd type="none" w="med" len="med"/>
                <a:tailEnd type="none" w="med" len="med"/>
              </a:ln>
              <a:effectLst/>
            </p:spPr>
          </p:cxnSp>
          <p:cxnSp>
            <p:nvCxnSpPr>
              <p:cNvPr id="68" name="Straight Connector 67"/>
              <p:cNvCxnSpPr/>
              <p:nvPr/>
            </p:nvCxnSpPr>
            <p:spPr bwMode="auto">
              <a:xfrm flipV="1">
                <a:off x="7816215" y="5417820"/>
                <a:ext cx="160020" cy="154306"/>
              </a:xfrm>
              <a:prstGeom prst="line">
                <a:avLst/>
              </a:prstGeom>
              <a:noFill/>
              <a:ln w="9525" cap="flat" cmpd="sng" algn="ctr">
                <a:solidFill>
                  <a:srgbClr val="00004C"/>
                </a:solidFill>
                <a:prstDash val="solid"/>
                <a:round/>
                <a:headEnd type="none" w="med" len="med"/>
                <a:tailEnd type="none" w="med" len="med"/>
              </a:ln>
              <a:effectLst/>
            </p:spPr>
          </p:cxnSp>
        </p:grpSp>
      </p:grpSp>
      <p:sp>
        <p:nvSpPr>
          <p:cNvPr id="74" name="TextBox 73"/>
          <p:cNvSpPr txBox="1"/>
          <p:nvPr/>
        </p:nvSpPr>
        <p:spPr>
          <a:xfrm>
            <a:off x="228600" y="1748135"/>
            <a:ext cx="6248400" cy="830997"/>
          </a:xfrm>
          <a:prstGeom prst="rect">
            <a:avLst/>
          </a:prstGeom>
          <a:noFill/>
        </p:spPr>
        <p:txBody>
          <a:bodyPr wrap="square" rtlCol="0">
            <a:spAutoFit/>
          </a:bodyPr>
          <a:lstStyle/>
          <a:p>
            <a:r>
              <a:rPr lang="sr-Latn-CS" smtClean="0">
                <a:solidFill>
                  <a:srgbClr val="00004C"/>
                </a:solidFill>
              </a:rPr>
              <a:t>Na koje faze životnog ciklusa kriterijum posledice saobraćajnih nezgoda</a:t>
            </a:r>
            <a:r>
              <a:rPr lang="sr-Latn-RS" smtClean="0">
                <a:solidFill>
                  <a:srgbClr val="00004C"/>
                </a:solidFill>
              </a:rPr>
              <a:t> ima uticaj?</a:t>
            </a:r>
            <a:endParaRPr lang="sr-Latn-RS">
              <a:solidFill>
                <a:srgbClr val="00004C"/>
              </a:solidFill>
            </a:endParaRPr>
          </a:p>
        </p:txBody>
      </p:sp>
      <p:sp>
        <p:nvSpPr>
          <p:cNvPr id="75" name="TextBox 74"/>
          <p:cNvSpPr txBox="1"/>
          <p:nvPr/>
        </p:nvSpPr>
        <p:spPr>
          <a:xfrm>
            <a:off x="228600" y="3200400"/>
            <a:ext cx="5943600" cy="3046988"/>
          </a:xfrm>
          <a:prstGeom prst="rect">
            <a:avLst/>
          </a:prstGeom>
          <a:noFill/>
        </p:spPr>
        <p:txBody>
          <a:bodyPr wrap="square" rtlCol="0">
            <a:spAutoFit/>
          </a:bodyPr>
          <a:lstStyle/>
          <a:p>
            <a:r>
              <a:rPr lang="sr-Latn-RS" smtClean="0">
                <a:solidFill>
                  <a:srgbClr val="00004C"/>
                </a:solidFill>
                <a:latin typeface="TimesRoman"/>
                <a:ea typeface="Times New Roman"/>
                <a:cs typeface="Times New Roman"/>
              </a:rPr>
              <a:t>Primena uređaja koji transportnom sredstvu omogućavaju veći stepen autonomije kretanja </a:t>
            </a:r>
            <a:r>
              <a:rPr lang="pl-PL" smtClean="0">
                <a:solidFill>
                  <a:srgbClr val="00004C"/>
                </a:solidFill>
                <a:latin typeface="TimesRoman"/>
                <a:ea typeface="Times New Roman"/>
                <a:cs typeface="Times New Roman"/>
              </a:rPr>
              <a:t>u odnosu na učešće čoveka u procesu upravljanja transportnim sredstvom</a:t>
            </a:r>
            <a:r>
              <a:rPr lang="sr-Latn-RS" smtClean="0">
                <a:solidFill>
                  <a:srgbClr val="00004C"/>
                </a:solidFill>
                <a:latin typeface="TimesRoman"/>
                <a:ea typeface="Times New Roman"/>
                <a:cs typeface="Times New Roman"/>
              </a:rPr>
              <a:t>, kao i primena novijih tehnologija u izradi uređaja (npr. </a:t>
            </a:r>
            <a:r>
              <a:rPr lang="en-US" smtClean="0">
                <a:solidFill>
                  <a:srgbClr val="00004C"/>
                </a:solidFill>
                <a:latin typeface="TimesRoman"/>
                <a:ea typeface="Times New Roman"/>
                <a:cs typeface="Times New Roman"/>
              </a:rPr>
              <a:t>ABS, EBS, </a:t>
            </a:r>
            <a:r>
              <a:rPr lang="sr-Latn-RS" smtClean="0">
                <a:solidFill>
                  <a:srgbClr val="00004C"/>
                </a:solidFill>
                <a:latin typeface="TimesRoman"/>
                <a:ea typeface="Times New Roman"/>
                <a:cs typeface="Times New Roman"/>
              </a:rPr>
              <a:t>vazdušni jastuci... kod drumskih transportnih sredstava) pozitivno utiču na smanjenje posledica saobraćajnih nezgoda.</a:t>
            </a:r>
            <a:endParaRPr lang="en-US">
              <a:solidFill>
                <a:srgbClr val="000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Horizontal)">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00690"/>
            <a:ext cx="6629400" cy="400110"/>
          </a:xfrm>
          <a:prstGeom prst="rect">
            <a:avLst/>
          </a:prstGeom>
        </p:spPr>
        <p:txBody>
          <a:bodyPr wrap="square">
            <a:spAutoFit/>
          </a:bodyPr>
          <a:lstStyle/>
          <a:p>
            <a:pPr>
              <a:lnSpc>
                <a:spcPct val="100000"/>
              </a:lnSpc>
              <a:spcBef>
                <a:spcPts val="0"/>
              </a:spcBef>
            </a:pPr>
            <a:r>
              <a:rPr lang="en-US" sz="1000" smtClean="0">
                <a:solidFill>
                  <a:srgbClr val="00004C"/>
                </a:solidFill>
              </a:rPr>
              <a:t>Mijailović, M.R., Petrović, Đ., Pešić, D. (2020). Road safety as a criterion in analysis of passenger cars’ life cycle, 9</a:t>
            </a:r>
            <a:r>
              <a:rPr lang="en-US" sz="1000" baseline="30000" smtClean="0">
                <a:solidFill>
                  <a:srgbClr val="00004C"/>
                </a:solidFill>
              </a:rPr>
              <a:t>th</a:t>
            </a:r>
            <a:r>
              <a:rPr lang="en-US" sz="1000" smtClean="0">
                <a:solidFill>
                  <a:srgbClr val="00004C"/>
                </a:solidFill>
              </a:rPr>
              <a:t> International Conference "Road Safety in Local Community" Republic of Srpska, Banja Luka, pp. 113-119</a:t>
            </a:r>
            <a:endParaRPr lang="en-US" sz="1000">
              <a:solidFill>
                <a:srgbClr val="00004C"/>
              </a:solidFill>
            </a:endParaRPr>
          </a:p>
        </p:txBody>
      </p:sp>
      <p:pic>
        <p:nvPicPr>
          <p:cNvPr id="3" name="Picture 2" descr="Slika 01.TIF"/>
          <p:cNvPicPr>
            <a:picLocks noChangeAspect="1"/>
          </p:cNvPicPr>
          <p:nvPr/>
        </p:nvPicPr>
        <p:blipFill>
          <a:blip r:embed="rId2" cstate="print"/>
          <a:stretch>
            <a:fillRect/>
          </a:stretch>
        </p:blipFill>
        <p:spPr>
          <a:xfrm>
            <a:off x="1279077" y="1371600"/>
            <a:ext cx="6569523" cy="2209800"/>
          </a:xfrm>
          <a:prstGeom prst="rect">
            <a:avLst/>
          </a:prstGeom>
        </p:spPr>
      </p:pic>
      <p:sp>
        <p:nvSpPr>
          <p:cNvPr id="4" name="TextBox 3"/>
          <p:cNvSpPr txBox="1"/>
          <p:nvPr/>
        </p:nvSpPr>
        <p:spPr>
          <a:xfrm>
            <a:off x="304800" y="4724400"/>
            <a:ext cx="8382000" cy="1173719"/>
          </a:xfrm>
          <a:prstGeom prst="rect">
            <a:avLst/>
          </a:prstGeom>
          <a:noFill/>
        </p:spPr>
        <p:txBody>
          <a:bodyPr wrap="square" rtlCol="0">
            <a:spAutoFit/>
          </a:bodyPr>
          <a:lstStyle/>
          <a:p>
            <a:r>
              <a:rPr lang="en-US" smtClean="0">
                <a:solidFill>
                  <a:srgbClr val="00004C"/>
                </a:solidFill>
                <a:latin typeface="Calibri"/>
                <a:ea typeface="Times New Roman"/>
              </a:rPr>
              <a:t>u slučaju saobraćajnih nezgoda u kojima učestvuju konvencionalni i autonomni automobili najčešće se kao posledice javljaju manja materijalna šteta i lake telesne povrede</a:t>
            </a:r>
            <a:endParaRPr lang="en-US">
              <a:solidFill>
                <a:srgbClr val="00004C"/>
              </a:solidFill>
            </a:endParaRPr>
          </a:p>
        </p:txBody>
      </p:sp>
      <p:cxnSp>
        <p:nvCxnSpPr>
          <p:cNvPr id="6" name="Straight Arrow Connector 5"/>
          <p:cNvCxnSpPr/>
          <p:nvPr/>
        </p:nvCxnSpPr>
        <p:spPr bwMode="auto">
          <a:xfrm flipH="1">
            <a:off x="1981200" y="990600"/>
            <a:ext cx="5257800" cy="3581400"/>
          </a:xfrm>
          <a:prstGeom prst="straightConnector1">
            <a:avLst/>
          </a:prstGeom>
          <a:noFill/>
          <a:ln w="38100" cap="flat" cmpd="sng" algn="ctr">
            <a:solidFill>
              <a:srgbClr val="00004C"/>
            </a:solidFill>
            <a:prstDash val="solid"/>
            <a:round/>
            <a:headEnd type="none" w="med" len="med"/>
            <a:tailEnd type="arrow"/>
          </a:ln>
          <a:effectLst/>
        </p:spPr>
      </p:cxnSp>
      <p:sp>
        <p:nvSpPr>
          <p:cNvPr id="7" name="TextBox 6"/>
          <p:cNvSpPr txBox="1"/>
          <p:nvPr/>
        </p:nvSpPr>
        <p:spPr>
          <a:xfrm rot="19424419">
            <a:off x="3323373" y="2516451"/>
            <a:ext cx="2133600" cy="830997"/>
          </a:xfrm>
          <a:prstGeom prst="rect">
            <a:avLst/>
          </a:prstGeom>
          <a:noFill/>
        </p:spPr>
        <p:txBody>
          <a:bodyPr wrap="square" rtlCol="0">
            <a:spAutoFit/>
          </a:bodyPr>
          <a:lstStyle/>
          <a:p>
            <a:pPr algn="ctr"/>
            <a:r>
              <a:rPr lang="en-US" smtClean="0">
                <a:solidFill>
                  <a:srgbClr val="00004C"/>
                </a:solidFill>
                <a:latin typeface="Calibri"/>
                <a:ea typeface="Times New Roman"/>
              </a:rPr>
              <a:t>autonomni automobili</a:t>
            </a:r>
            <a:endParaRPr lang="en-US">
              <a:solidFill>
                <a:srgbClr val="000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66800" y="1752600"/>
            <a:ext cx="5791200" cy="535531"/>
          </a:xfrm>
          <a:prstGeom prst="rect">
            <a:avLst/>
          </a:prstGeom>
          <a:noFill/>
        </p:spPr>
        <p:txBody>
          <a:bodyPr wrap="square" rtlCol="0">
            <a:spAutoFit/>
          </a:bodyPr>
          <a:lstStyle/>
          <a:p>
            <a:r>
              <a:rPr lang="sr-Latn-RS" sz="2400" i="1" smtClean="0">
                <a:solidFill>
                  <a:srgbClr val="00004C"/>
                </a:solidFill>
              </a:rPr>
              <a:t>E</a:t>
            </a:r>
            <a:r>
              <a:rPr lang="sr-Latn-RS" sz="2400" i="1" baseline="-25000" smtClean="0">
                <a:solidFill>
                  <a:srgbClr val="00004C"/>
                </a:solidFill>
              </a:rPr>
              <a:t>z</a:t>
            </a:r>
            <a:r>
              <a:rPr lang="sr-Latn-RS" sz="2400" i="1" smtClean="0">
                <a:solidFill>
                  <a:srgbClr val="00004C"/>
                </a:solidFill>
              </a:rPr>
              <a:t> </a:t>
            </a:r>
            <a:r>
              <a:rPr lang="sr-Latn-RS" sz="2400" i="1" smtClean="0">
                <a:solidFill>
                  <a:srgbClr val="00004C"/>
                </a:solidFill>
                <a:sym typeface="Symbol"/>
              </a:rPr>
              <a:t></a:t>
            </a:r>
            <a:r>
              <a:rPr lang="sr-Latn-RS" sz="2400" i="1" smtClean="0">
                <a:solidFill>
                  <a:srgbClr val="00004C"/>
                </a:solidFill>
              </a:rPr>
              <a:t> k</a:t>
            </a:r>
            <a:r>
              <a:rPr lang="sr-Latn-RS" sz="2400" baseline="-25000" smtClean="0">
                <a:solidFill>
                  <a:srgbClr val="00004C"/>
                </a:solidFill>
              </a:rPr>
              <a:t>1</a:t>
            </a:r>
            <a:r>
              <a:rPr lang="sr-Latn-RS" sz="2400" smtClean="0">
                <a:solidFill>
                  <a:srgbClr val="00004C"/>
                </a:solidFill>
              </a:rPr>
              <a:t> + </a:t>
            </a:r>
            <a:r>
              <a:rPr lang="sr-Latn-RS" sz="2400" i="1" smtClean="0">
                <a:solidFill>
                  <a:srgbClr val="00004C"/>
                </a:solidFill>
              </a:rPr>
              <a:t>C</a:t>
            </a:r>
            <a:r>
              <a:rPr lang="sr-Latn-RS" sz="2400" i="1" baseline="-25000" smtClean="0">
                <a:solidFill>
                  <a:srgbClr val="00004C"/>
                </a:solidFill>
              </a:rPr>
              <a:t>z</a:t>
            </a:r>
            <a:r>
              <a:rPr lang="sr-Latn-RS" sz="2400" i="1" smtClean="0">
                <a:solidFill>
                  <a:srgbClr val="00004C"/>
                </a:solidFill>
              </a:rPr>
              <a:t> </a:t>
            </a:r>
            <a:r>
              <a:rPr lang="sr-Latn-RS" sz="2400" i="1" smtClean="0">
                <a:solidFill>
                  <a:srgbClr val="00004C"/>
                </a:solidFill>
                <a:sym typeface="Symbol"/>
              </a:rPr>
              <a:t> </a:t>
            </a:r>
            <a:r>
              <a:rPr lang="sr-Latn-RS" sz="2400" i="1" smtClean="0">
                <a:solidFill>
                  <a:srgbClr val="00004C"/>
                </a:solidFill>
              </a:rPr>
              <a:t>k</a:t>
            </a:r>
            <a:r>
              <a:rPr lang="sr-Latn-RS" sz="2400" baseline="-25000" smtClean="0">
                <a:solidFill>
                  <a:srgbClr val="00004C"/>
                </a:solidFill>
              </a:rPr>
              <a:t>2</a:t>
            </a:r>
            <a:r>
              <a:rPr lang="sr-Latn-RS" sz="2400" smtClean="0">
                <a:solidFill>
                  <a:srgbClr val="00004C"/>
                </a:solidFill>
              </a:rPr>
              <a:t> </a:t>
            </a:r>
            <a:r>
              <a:rPr lang="sr-Latn-RS" sz="2400" smtClean="0">
                <a:solidFill>
                  <a:srgbClr val="00004C"/>
                </a:solidFill>
                <a:sym typeface="Symbol"/>
              </a:rPr>
              <a:t> </a:t>
            </a:r>
            <a:r>
              <a:rPr lang="sr-Latn-RS" sz="2400" i="1" smtClean="0">
                <a:solidFill>
                  <a:srgbClr val="00004C"/>
                </a:solidFill>
              </a:rPr>
              <a:t>E </a:t>
            </a:r>
            <a:r>
              <a:rPr lang="sr-Latn-RS" sz="2400" i="1" smtClean="0">
                <a:solidFill>
                  <a:srgbClr val="00004C"/>
                </a:solidFill>
                <a:sym typeface="Symbol"/>
              </a:rPr>
              <a:t></a:t>
            </a:r>
            <a:r>
              <a:rPr lang="sr-Latn-RS" sz="2400" i="1" smtClean="0">
                <a:solidFill>
                  <a:srgbClr val="00004C"/>
                </a:solidFill>
              </a:rPr>
              <a:t> k</a:t>
            </a:r>
            <a:r>
              <a:rPr lang="sr-Latn-RS" sz="2400" baseline="-25000" smtClean="0">
                <a:solidFill>
                  <a:srgbClr val="00004C"/>
                </a:solidFill>
              </a:rPr>
              <a:t>1</a:t>
            </a:r>
            <a:r>
              <a:rPr lang="sr-Latn-RS" sz="2400" smtClean="0">
                <a:solidFill>
                  <a:srgbClr val="00004C"/>
                </a:solidFill>
              </a:rPr>
              <a:t> + </a:t>
            </a:r>
            <a:r>
              <a:rPr lang="sr-Latn-RS" sz="2400" smtClean="0">
                <a:solidFill>
                  <a:srgbClr val="00004C"/>
                </a:solidFill>
                <a:sym typeface="Symbol"/>
              </a:rPr>
              <a:t></a:t>
            </a:r>
            <a:r>
              <a:rPr lang="sr-Latn-RS" sz="2400" i="1" smtClean="0">
                <a:solidFill>
                  <a:srgbClr val="00004C"/>
                </a:solidFill>
              </a:rPr>
              <a:t>C </a:t>
            </a:r>
            <a:r>
              <a:rPr lang="sr-Latn-RS" sz="2400" i="1" smtClean="0">
                <a:solidFill>
                  <a:srgbClr val="00004C"/>
                </a:solidFill>
                <a:sym typeface="Symbol"/>
              </a:rPr>
              <a:t> </a:t>
            </a:r>
            <a:r>
              <a:rPr lang="sr-Latn-RS" sz="2400" i="1" smtClean="0">
                <a:solidFill>
                  <a:srgbClr val="00004C"/>
                </a:solidFill>
              </a:rPr>
              <a:t>k</a:t>
            </a:r>
            <a:r>
              <a:rPr lang="sr-Latn-RS" sz="2400" baseline="-25000" smtClean="0">
                <a:solidFill>
                  <a:srgbClr val="00004C"/>
                </a:solidFill>
              </a:rPr>
              <a:t>2</a:t>
            </a:r>
            <a:r>
              <a:rPr lang="sr-Latn-RS" sz="2400" smtClean="0">
                <a:solidFill>
                  <a:srgbClr val="00004C"/>
                </a:solidFill>
              </a:rPr>
              <a:t> + </a:t>
            </a:r>
            <a:r>
              <a:rPr lang="sr-Latn-RS" sz="2400" smtClean="0">
                <a:solidFill>
                  <a:srgbClr val="00004C"/>
                </a:solidFill>
                <a:sym typeface="Symbol"/>
              </a:rPr>
              <a:t></a:t>
            </a:r>
            <a:r>
              <a:rPr lang="sr-Latn-RS" sz="2400" i="1" smtClean="0">
                <a:solidFill>
                  <a:srgbClr val="00004C"/>
                </a:solidFill>
              </a:rPr>
              <a:t>EC</a:t>
            </a:r>
            <a:endParaRPr lang="sr-Latn-RS" sz="2400">
              <a:solidFill>
                <a:srgbClr val="00004C"/>
              </a:solidFill>
            </a:endParaRPr>
          </a:p>
        </p:txBody>
      </p:sp>
      <p:sp>
        <p:nvSpPr>
          <p:cNvPr id="11" name="Rectangle 10"/>
          <p:cNvSpPr/>
          <p:nvPr/>
        </p:nvSpPr>
        <p:spPr>
          <a:xfrm>
            <a:off x="4648200" y="3505200"/>
            <a:ext cx="3962400" cy="2677656"/>
          </a:xfrm>
          <a:prstGeom prst="rect">
            <a:avLst/>
          </a:prstGeom>
        </p:spPr>
        <p:txBody>
          <a:bodyPr wrap="square">
            <a:spAutoFit/>
          </a:bodyPr>
          <a:lstStyle/>
          <a:p>
            <a:r>
              <a:rPr lang="sr-Latn-RS" smtClean="0">
                <a:solidFill>
                  <a:srgbClr val="00004C"/>
                </a:solidFill>
              </a:rPr>
              <a:t>smanjenje (prosečno po automobilu) e</a:t>
            </a:r>
            <a:r>
              <a:rPr lang="en-US" smtClean="0">
                <a:solidFill>
                  <a:srgbClr val="00004C"/>
                </a:solidFill>
              </a:rPr>
              <a:t>ksterni</a:t>
            </a:r>
            <a:r>
              <a:rPr lang="sr-Latn-RS" smtClean="0">
                <a:solidFill>
                  <a:srgbClr val="00004C"/>
                </a:solidFill>
              </a:rPr>
              <a:t>h</a:t>
            </a:r>
            <a:r>
              <a:rPr lang="en-US" smtClean="0">
                <a:solidFill>
                  <a:srgbClr val="00004C"/>
                </a:solidFill>
              </a:rPr>
              <a:t> troškov</a:t>
            </a:r>
            <a:r>
              <a:rPr lang="sr-Latn-RS" smtClean="0">
                <a:solidFill>
                  <a:srgbClr val="00004C"/>
                </a:solidFill>
              </a:rPr>
              <a:t>a</a:t>
            </a:r>
            <a:r>
              <a:rPr lang="en-US" smtClean="0">
                <a:solidFill>
                  <a:srgbClr val="00004C"/>
                </a:solidFill>
              </a:rPr>
              <a:t> poginulih, teško povređenih</a:t>
            </a:r>
            <a:r>
              <a:rPr lang="sr-Latn-RS" smtClean="0">
                <a:solidFill>
                  <a:srgbClr val="00004C"/>
                </a:solidFill>
              </a:rPr>
              <a:t>, </a:t>
            </a:r>
            <a:r>
              <a:rPr lang="en-US" smtClean="0">
                <a:solidFill>
                  <a:srgbClr val="00004C"/>
                </a:solidFill>
              </a:rPr>
              <a:t>lakše povređenih</a:t>
            </a:r>
            <a:r>
              <a:rPr lang="sr-Latn-RS" smtClean="0">
                <a:solidFill>
                  <a:srgbClr val="00004C"/>
                </a:solidFill>
              </a:rPr>
              <a:t>, kao i troškova koji su prouzrokovani popravkom automobila, a </a:t>
            </a:r>
            <a:r>
              <a:rPr lang="en-US" smtClean="0">
                <a:solidFill>
                  <a:srgbClr val="00004C"/>
                </a:solidFill>
              </a:rPr>
              <a:t>koji nastaju kao posledica saobraćajnih nezgoda </a:t>
            </a:r>
            <a:endParaRPr lang="en-US">
              <a:solidFill>
                <a:srgbClr val="00004C"/>
              </a:solidFill>
            </a:endParaRPr>
          </a:p>
        </p:txBody>
      </p:sp>
      <p:cxnSp>
        <p:nvCxnSpPr>
          <p:cNvPr id="12" name="Straight Arrow Connector 11"/>
          <p:cNvCxnSpPr/>
          <p:nvPr/>
        </p:nvCxnSpPr>
        <p:spPr bwMode="auto">
          <a:xfrm flipH="1">
            <a:off x="5696793" y="2234750"/>
            <a:ext cx="596788" cy="1285285"/>
          </a:xfrm>
          <a:prstGeom prst="straightConnector1">
            <a:avLst/>
          </a:prstGeom>
          <a:noFill/>
          <a:ln w="19050" cap="flat" cmpd="sng" algn="ctr">
            <a:solidFill>
              <a:srgbClr val="00004C"/>
            </a:solidFill>
            <a:prstDash val="solid"/>
            <a:round/>
            <a:headEnd type="none" w="med" len="med"/>
            <a:tailEnd type="triangle" w="med" len="med"/>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973898"/>
            <a:ext cx="3429000" cy="1455102"/>
          </a:xfrm>
          <a:prstGeom prst="rect">
            <a:avLst/>
          </a:prstGeom>
          <a:noFill/>
        </p:spPr>
        <p:txBody>
          <a:bodyPr wrap="none">
            <a:prstTxWarp prst="textChevronInverted">
              <a:avLst/>
            </a:prstTxWarp>
            <a:spAutoFit/>
            <a:scene3d>
              <a:camera prst="orthographicFront">
                <a:rot lat="0" lon="21299999" rev="0"/>
              </a:camera>
              <a:lightRig rig="threePt" dir="t"/>
            </a:scene3d>
          </a:bodyPr>
          <a:lstStyle/>
          <a:p>
            <a:pPr algn="ctr">
              <a:defRPr/>
            </a:pPr>
            <a:r>
              <a:rPr lang="sr-Latn-RS" sz="5400" b="1">
                <a:ln w="12700">
                  <a:solidFill>
                    <a:schemeClr val="bg2"/>
                  </a:solidFill>
                  <a:prstDash val="solid"/>
                </a:ln>
                <a:solidFill>
                  <a:schemeClr val="bg2">
                    <a:tint val="85000"/>
                    <a:satMod val="155000"/>
                  </a:schemeClr>
                </a:solidFill>
                <a:effectLst>
                  <a:outerShdw blurRad="41275" dist="20320" dir="1800000" algn="tl" rotWithShape="0">
                    <a:srgbClr val="000000">
                      <a:alpha val="40000"/>
                    </a:srgbClr>
                  </a:outerShdw>
                </a:effectLst>
              </a:rPr>
              <a:t>Pitanja?</a:t>
            </a:r>
            <a:endParaRPr lang="en-US" sz="5400" b="1">
              <a:ln w="12700">
                <a:solidFill>
                  <a:schemeClr val="bg2"/>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Box 4"/>
          <p:cNvSpPr txBox="1"/>
          <p:nvPr/>
        </p:nvSpPr>
        <p:spPr>
          <a:xfrm>
            <a:off x="4876800" y="3810000"/>
            <a:ext cx="3657600" cy="1452265"/>
          </a:xfrm>
          <a:prstGeom prst="rect">
            <a:avLst/>
          </a:prstGeom>
          <a:noFill/>
        </p:spPr>
        <p:txBody>
          <a:bodyPr wrap="none">
            <a:prstTxWarp prst="textCascadeDown">
              <a:avLst/>
            </a:prstTxWarp>
            <a:spAutoFit/>
          </a:bodyPr>
          <a:lstStyle/>
          <a:p>
            <a:pPr>
              <a:defRPr/>
            </a:pPr>
            <a:r>
              <a:rPr lang="sr-Latn-RS" b="1">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rPr>
              <a:t>Hvala na pažnji!</a:t>
            </a:r>
            <a:endParaRPr lang="en-US" b="1">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3082895" cy="561885"/>
          </a:xfrm>
          <a:prstGeom prst="rect">
            <a:avLst/>
          </a:prstGeom>
          <a:noFill/>
        </p:spPr>
        <p:txBody>
          <a:bodyPr wrap="none" rtlCol="0">
            <a:spAutoFit/>
          </a:bodyPr>
          <a:lstStyle/>
          <a:p>
            <a:r>
              <a:rPr lang="sr-Latn-RS" sz="2800" u="sng" smtClean="0">
                <a:solidFill>
                  <a:srgbClr val="000066"/>
                </a:solidFill>
                <a:effectLst>
                  <a:outerShdw blurRad="38100" dist="38100" dir="2700000" algn="tl">
                    <a:srgbClr val="000000">
                      <a:alpha val="43137"/>
                    </a:srgbClr>
                  </a:outerShdw>
                </a:effectLst>
              </a:rPr>
              <a:t>Ekološki </a:t>
            </a:r>
            <a:r>
              <a:rPr lang="sr-Latn-RS" sz="2800" u="sng">
                <a:solidFill>
                  <a:srgbClr val="000066"/>
                </a:solidFill>
                <a:effectLst>
                  <a:outerShdw blurRad="38100" dist="38100" dir="2700000" algn="tl">
                    <a:srgbClr val="000000">
                      <a:alpha val="43137"/>
                    </a:srgbClr>
                  </a:outerShdw>
                </a:effectLst>
              </a:rPr>
              <a:t>kriterijum</a:t>
            </a:r>
          </a:p>
        </p:txBody>
      </p:sp>
      <p:sp>
        <p:nvSpPr>
          <p:cNvPr id="3" name="TextBox 2"/>
          <p:cNvSpPr txBox="1"/>
          <p:nvPr/>
        </p:nvSpPr>
        <p:spPr>
          <a:xfrm>
            <a:off x="228600" y="2057400"/>
            <a:ext cx="8534400" cy="1569660"/>
          </a:xfrm>
          <a:prstGeom prst="rect">
            <a:avLst/>
          </a:prstGeom>
          <a:noFill/>
        </p:spPr>
        <p:txBody>
          <a:bodyPr wrap="square" rtlCol="0">
            <a:spAutoFit/>
          </a:bodyPr>
          <a:lstStyle/>
          <a:p>
            <a:r>
              <a:rPr lang="sr-Latn-RS">
                <a:solidFill>
                  <a:srgbClr val="00004C"/>
                </a:solidFill>
              </a:rPr>
              <a:t>Eksploatacioni vek primenom ekološkog kriterijuma određuje se iz uslova da je smanjenje ekološkog opterećenja životne sredine zamenom starog sa novim proizvodom veće ili jednako ekološkom opterećenju životne sredine koje se javlja kao posledica prethodne zamene.</a:t>
            </a:r>
          </a:p>
        </p:txBody>
      </p:sp>
    </p:spTree>
    <p:extLst>
      <p:ext uri="{BB962C8B-B14F-4D97-AF65-F5344CB8AC3E}">
        <p14:creationId xmlns="" xmlns:p14="http://schemas.microsoft.com/office/powerpoint/2010/main" val="1473963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24854"/>
            <a:ext cx="6324600" cy="427746"/>
          </a:xfrm>
          <a:prstGeom prst="rect">
            <a:avLst/>
          </a:prstGeom>
          <a:noFill/>
        </p:spPr>
        <p:txBody>
          <a:bodyPr wrap="square" rtlCol="0">
            <a:spAutoFit/>
          </a:bodyPr>
          <a:lstStyle/>
          <a:p>
            <a:r>
              <a:rPr lang="sr-Latn-CS">
                <a:solidFill>
                  <a:srgbClr val="00004C"/>
                </a:solidFill>
              </a:rPr>
              <a:t>Ukupno ekološko opterećenje tokom životnog </a:t>
            </a:r>
            <a:r>
              <a:rPr lang="sr-Latn-CS" smtClean="0">
                <a:solidFill>
                  <a:srgbClr val="00004C"/>
                </a:solidFill>
              </a:rPr>
              <a:t>ciklusa:</a:t>
            </a:r>
            <a:endParaRPr lang="sr-Latn-RS">
              <a:solidFill>
                <a:srgbClr val="00004C"/>
              </a:solidFill>
            </a:endParaRPr>
          </a:p>
        </p:txBody>
      </p:sp>
      <p:graphicFrame>
        <p:nvGraphicFramePr>
          <p:cNvPr id="5" name="Object 4"/>
          <p:cNvGraphicFramePr>
            <a:graphicFrameLocks noChangeAspect="1"/>
          </p:cNvGraphicFramePr>
          <p:nvPr>
            <p:extLst>
              <p:ext uri="{D42A27DB-BD31-4B8C-83A1-F6EECF244321}">
                <p14:modId xmlns="" xmlns:p14="http://schemas.microsoft.com/office/powerpoint/2010/main" val="54412031"/>
              </p:ext>
            </p:extLst>
          </p:nvPr>
        </p:nvGraphicFramePr>
        <p:xfrm>
          <a:off x="228600" y="1905000"/>
          <a:ext cx="5937250" cy="508000"/>
        </p:xfrm>
        <a:graphic>
          <a:graphicData uri="http://schemas.openxmlformats.org/presentationml/2006/ole">
            <p:oleObj spid="_x0000_s1054" name="Equation" r:id="rId3" imgW="2374900" imgH="203200" progId="Equation.3">
              <p:embed/>
            </p:oleObj>
          </a:graphicData>
        </a:graphic>
      </p:graphicFrame>
      <p:grpSp>
        <p:nvGrpSpPr>
          <p:cNvPr id="15" name="Group 14"/>
          <p:cNvGrpSpPr/>
          <p:nvPr/>
        </p:nvGrpSpPr>
        <p:grpSpPr>
          <a:xfrm>
            <a:off x="6248400" y="1018108"/>
            <a:ext cx="2667000" cy="4925492"/>
            <a:chOff x="6248400" y="685800"/>
            <a:chExt cx="2667000" cy="4925492"/>
          </a:xfrm>
        </p:grpSpPr>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324600" y="761999"/>
              <a:ext cx="2514600" cy="4849293"/>
            </a:xfrm>
            <a:prstGeom prst="rect">
              <a:avLst/>
            </a:prstGeom>
          </p:spPr>
        </p:pic>
        <p:sp>
          <p:nvSpPr>
            <p:cNvPr id="6" name="TextBox 5"/>
            <p:cNvSpPr txBox="1"/>
            <p:nvPr/>
          </p:nvSpPr>
          <p:spPr>
            <a:xfrm>
              <a:off x="7162800" y="685800"/>
              <a:ext cx="450764" cy="461665"/>
            </a:xfrm>
            <a:prstGeom prst="rect">
              <a:avLst/>
            </a:prstGeom>
            <a:noFill/>
          </p:spPr>
          <p:txBody>
            <a:bodyPr wrap="none" rtlCol="0">
              <a:spAutoFit/>
            </a:bodyPr>
            <a:lstStyle/>
            <a:p>
              <a:r>
                <a:rPr lang="sr-Latn-RS" i="1" smtClean="0"/>
                <a:t>E</a:t>
              </a:r>
              <a:r>
                <a:rPr lang="sr-Latn-RS" baseline="-25000" smtClean="0"/>
                <a:t>1</a:t>
              </a:r>
              <a:endParaRPr lang="sr-Latn-RS" baseline="-25000"/>
            </a:p>
          </p:txBody>
        </p:sp>
        <p:sp>
          <p:nvSpPr>
            <p:cNvPr id="7" name="TextBox 6"/>
            <p:cNvSpPr txBox="1"/>
            <p:nvPr/>
          </p:nvSpPr>
          <p:spPr>
            <a:xfrm>
              <a:off x="7162800" y="1520456"/>
              <a:ext cx="450764" cy="427746"/>
            </a:xfrm>
            <a:prstGeom prst="rect">
              <a:avLst/>
            </a:prstGeom>
            <a:noFill/>
          </p:spPr>
          <p:txBody>
            <a:bodyPr wrap="none" rtlCol="0">
              <a:spAutoFit/>
            </a:bodyPr>
            <a:lstStyle/>
            <a:p>
              <a:r>
                <a:rPr lang="sr-Latn-RS" i="1" smtClean="0"/>
                <a:t>E</a:t>
              </a:r>
              <a:r>
                <a:rPr lang="sr-Latn-RS" baseline="-25000" smtClean="0"/>
                <a:t>2</a:t>
              </a:r>
              <a:endParaRPr lang="sr-Latn-RS" baseline="-25000"/>
            </a:p>
          </p:txBody>
        </p:sp>
        <p:sp>
          <p:nvSpPr>
            <p:cNvPr id="8" name="TextBox 7"/>
            <p:cNvSpPr txBox="1"/>
            <p:nvPr/>
          </p:nvSpPr>
          <p:spPr>
            <a:xfrm>
              <a:off x="7162800" y="2357735"/>
              <a:ext cx="450764" cy="427746"/>
            </a:xfrm>
            <a:prstGeom prst="rect">
              <a:avLst/>
            </a:prstGeom>
            <a:noFill/>
          </p:spPr>
          <p:txBody>
            <a:bodyPr wrap="none" rtlCol="0">
              <a:spAutoFit/>
            </a:bodyPr>
            <a:lstStyle/>
            <a:p>
              <a:r>
                <a:rPr lang="sr-Latn-RS" i="1" smtClean="0"/>
                <a:t>E</a:t>
              </a:r>
              <a:r>
                <a:rPr lang="sr-Latn-RS" baseline="-25000" smtClean="0"/>
                <a:t>3</a:t>
              </a:r>
              <a:endParaRPr lang="sr-Latn-RS" baseline="-25000"/>
            </a:p>
          </p:txBody>
        </p:sp>
        <p:sp>
          <p:nvSpPr>
            <p:cNvPr id="9" name="TextBox 8"/>
            <p:cNvSpPr txBox="1"/>
            <p:nvPr/>
          </p:nvSpPr>
          <p:spPr>
            <a:xfrm>
              <a:off x="8464636" y="3195935"/>
              <a:ext cx="450764" cy="427746"/>
            </a:xfrm>
            <a:prstGeom prst="rect">
              <a:avLst/>
            </a:prstGeom>
            <a:noFill/>
          </p:spPr>
          <p:txBody>
            <a:bodyPr wrap="none" rtlCol="0">
              <a:spAutoFit/>
            </a:bodyPr>
            <a:lstStyle/>
            <a:p>
              <a:r>
                <a:rPr lang="sr-Latn-RS" i="1" smtClean="0"/>
                <a:t>E</a:t>
              </a:r>
              <a:r>
                <a:rPr lang="sr-Latn-RS" baseline="-25000" smtClean="0"/>
                <a:t>4</a:t>
              </a:r>
              <a:endParaRPr lang="sr-Latn-RS" baseline="-25000"/>
            </a:p>
          </p:txBody>
        </p:sp>
        <p:sp>
          <p:nvSpPr>
            <p:cNvPr id="10" name="TextBox 9"/>
            <p:cNvSpPr txBox="1"/>
            <p:nvPr/>
          </p:nvSpPr>
          <p:spPr>
            <a:xfrm>
              <a:off x="8458200" y="4038600"/>
              <a:ext cx="450764" cy="427746"/>
            </a:xfrm>
            <a:prstGeom prst="rect">
              <a:avLst/>
            </a:prstGeom>
            <a:noFill/>
          </p:spPr>
          <p:txBody>
            <a:bodyPr wrap="none" rtlCol="0">
              <a:spAutoFit/>
            </a:bodyPr>
            <a:lstStyle/>
            <a:p>
              <a:r>
                <a:rPr lang="sr-Latn-RS" i="1" smtClean="0"/>
                <a:t>E</a:t>
              </a:r>
              <a:r>
                <a:rPr lang="sr-Latn-RS" baseline="-25000" smtClean="0"/>
                <a:t>5</a:t>
              </a:r>
              <a:endParaRPr lang="sr-Latn-RS" baseline="-25000"/>
            </a:p>
          </p:txBody>
        </p:sp>
        <p:sp>
          <p:nvSpPr>
            <p:cNvPr id="11" name="TextBox 10"/>
            <p:cNvSpPr txBox="1"/>
            <p:nvPr/>
          </p:nvSpPr>
          <p:spPr>
            <a:xfrm>
              <a:off x="8458200" y="4872335"/>
              <a:ext cx="450764" cy="427746"/>
            </a:xfrm>
            <a:prstGeom prst="rect">
              <a:avLst/>
            </a:prstGeom>
            <a:noFill/>
          </p:spPr>
          <p:txBody>
            <a:bodyPr wrap="none" rtlCol="0">
              <a:spAutoFit/>
            </a:bodyPr>
            <a:lstStyle/>
            <a:p>
              <a:r>
                <a:rPr lang="sr-Latn-RS" i="1" smtClean="0"/>
                <a:t>E</a:t>
              </a:r>
              <a:r>
                <a:rPr lang="sr-Latn-RS" baseline="-25000" smtClean="0"/>
                <a:t>8</a:t>
              </a:r>
              <a:endParaRPr lang="sr-Latn-RS" baseline="-25000"/>
            </a:p>
          </p:txBody>
        </p:sp>
        <p:sp>
          <p:nvSpPr>
            <p:cNvPr id="12" name="TextBox 11"/>
            <p:cNvSpPr txBox="1"/>
            <p:nvPr/>
          </p:nvSpPr>
          <p:spPr>
            <a:xfrm>
              <a:off x="6248400" y="2891135"/>
              <a:ext cx="450764" cy="427746"/>
            </a:xfrm>
            <a:prstGeom prst="rect">
              <a:avLst/>
            </a:prstGeom>
            <a:noFill/>
          </p:spPr>
          <p:txBody>
            <a:bodyPr wrap="none" rtlCol="0">
              <a:spAutoFit/>
            </a:bodyPr>
            <a:lstStyle/>
            <a:p>
              <a:r>
                <a:rPr lang="sr-Latn-RS" i="1" smtClean="0"/>
                <a:t>E</a:t>
              </a:r>
              <a:r>
                <a:rPr lang="sr-Latn-RS" baseline="-25000" smtClean="0"/>
                <a:t>7</a:t>
              </a:r>
              <a:endParaRPr lang="sr-Latn-RS" baseline="-25000"/>
            </a:p>
          </p:txBody>
        </p:sp>
        <p:sp>
          <p:nvSpPr>
            <p:cNvPr id="13" name="TextBox 12"/>
            <p:cNvSpPr txBox="1"/>
            <p:nvPr/>
          </p:nvSpPr>
          <p:spPr>
            <a:xfrm>
              <a:off x="6248400" y="4719935"/>
              <a:ext cx="450764" cy="427746"/>
            </a:xfrm>
            <a:prstGeom prst="rect">
              <a:avLst/>
            </a:prstGeom>
            <a:noFill/>
          </p:spPr>
          <p:txBody>
            <a:bodyPr wrap="none" rtlCol="0">
              <a:spAutoFit/>
            </a:bodyPr>
            <a:lstStyle/>
            <a:p>
              <a:r>
                <a:rPr lang="sr-Latn-RS" i="1" smtClean="0"/>
                <a:t>E</a:t>
              </a:r>
              <a:r>
                <a:rPr lang="sr-Latn-RS" baseline="-25000" smtClean="0"/>
                <a:t>6</a:t>
              </a:r>
              <a:endParaRPr lang="sr-Latn-RS" baseline="-25000"/>
            </a:p>
          </p:txBody>
        </p:sp>
      </p:grpSp>
      <p:sp>
        <p:nvSpPr>
          <p:cNvPr id="14" name="TextBox 13"/>
          <p:cNvSpPr txBox="1"/>
          <p:nvPr/>
        </p:nvSpPr>
        <p:spPr>
          <a:xfrm>
            <a:off x="533400" y="4343400"/>
            <a:ext cx="5638800" cy="1569660"/>
          </a:xfrm>
          <a:prstGeom prst="rect">
            <a:avLst/>
          </a:prstGeom>
          <a:noFill/>
        </p:spPr>
        <p:txBody>
          <a:bodyPr wrap="square" rtlCol="0">
            <a:spAutoFit/>
          </a:bodyPr>
          <a:lstStyle/>
          <a:p>
            <a:pPr algn="r"/>
            <a:r>
              <a:rPr lang="sr-Latn-CS">
                <a:solidFill>
                  <a:srgbClr val="00004C"/>
                </a:solidFill>
              </a:rPr>
              <a:t>Pouzdanost elemenata i sklopova je uključena u ekološko opterećenje tokom eksploatacije, održavanja i distribucije elemenata i sklopova (</a:t>
            </a:r>
            <a:r>
              <a:rPr lang="sr-Latn-CS" i="1">
                <a:solidFill>
                  <a:srgbClr val="00004C"/>
                </a:solidFill>
              </a:rPr>
              <a:t>E</a:t>
            </a:r>
            <a:r>
              <a:rPr lang="sr-Latn-CS" baseline="-25000">
                <a:solidFill>
                  <a:srgbClr val="00004C"/>
                </a:solidFill>
              </a:rPr>
              <a:t>5</a:t>
            </a:r>
            <a:r>
              <a:rPr lang="sr-Latn-CS">
                <a:solidFill>
                  <a:srgbClr val="00004C"/>
                </a:solidFill>
              </a:rPr>
              <a:t>, </a:t>
            </a:r>
            <a:r>
              <a:rPr lang="sr-Latn-CS" i="1">
                <a:solidFill>
                  <a:srgbClr val="00004C"/>
                </a:solidFill>
              </a:rPr>
              <a:t>E</a:t>
            </a:r>
            <a:r>
              <a:rPr lang="sr-Latn-CS" baseline="-25000">
                <a:solidFill>
                  <a:srgbClr val="00004C"/>
                </a:solidFill>
              </a:rPr>
              <a:t>6</a:t>
            </a:r>
            <a:r>
              <a:rPr lang="sr-Latn-CS">
                <a:solidFill>
                  <a:srgbClr val="00004C"/>
                </a:solidFill>
              </a:rPr>
              <a:t> i </a:t>
            </a:r>
            <a:r>
              <a:rPr lang="sr-Latn-CS" i="1">
                <a:solidFill>
                  <a:srgbClr val="00004C"/>
                </a:solidFill>
              </a:rPr>
              <a:t>E</a:t>
            </a:r>
            <a:r>
              <a:rPr lang="sr-Latn-CS" baseline="-25000">
                <a:solidFill>
                  <a:srgbClr val="00004C"/>
                </a:solidFill>
              </a:rPr>
              <a:t>7</a:t>
            </a:r>
            <a:r>
              <a:rPr lang="sr-Latn-CS">
                <a:solidFill>
                  <a:srgbClr val="00004C"/>
                </a:solidFill>
              </a:rPr>
              <a:t>).</a:t>
            </a:r>
            <a:endParaRPr lang="sr-Latn-RS">
              <a:solidFill>
                <a:srgbClr val="00004C"/>
              </a:solidFill>
            </a:endParaRPr>
          </a:p>
        </p:txBody>
      </p:sp>
    </p:spTree>
    <p:extLst>
      <p:ext uri="{BB962C8B-B14F-4D97-AF65-F5344CB8AC3E}">
        <p14:creationId xmlns="" xmlns:p14="http://schemas.microsoft.com/office/powerpoint/2010/main" val="24389934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0"/>
            <a:ext cx="5867400" cy="797078"/>
          </a:xfrm>
          <a:prstGeom prst="rect">
            <a:avLst/>
          </a:prstGeom>
          <a:noFill/>
        </p:spPr>
        <p:txBody>
          <a:bodyPr wrap="square" rtlCol="0">
            <a:spAutoFit/>
          </a:bodyPr>
          <a:lstStyle/>
          <a:p>
            <a:r>
              <a:rPr lang="sr-Latn-CS">
                <a:solidFill>
                  <a:srgbClr val="00004C"/>
                </a:solidFill>
              </a:rPr>
              <a:t>Smanjenje ekološkog opterećenja koje se ostvaruje zamenom starog proizvoda </a:t>
            </a:r>
            <a:r>
              <a:rPr lang="sr-Latn-CS" smtClean="0">
                <a:solidFill>
                  <a:srgbClr val="00004C"/>
                </a:solidFill>
              </a:rPr>
              <a:t>novim:</a:t>
            </a:r>
            <a:endParaRPr lang="sr-Latn-RS">
              <a:solidFill>
                <a:srgbClr val="00004C"/>
              </a:solidFill>
            </a:endParaRPr>
          </a:p>
        </p:txBody>
      </p:sp>
      <p:graphicFrame>
        <p:nvGraphicFramePr>
          <p:cNvPr id="4" name="Object 3"/>
          <p:cNvGraphicFramePr>
            <a:graphicFrameLocks noChangeAspect="1"/>
          </p:cNvGraphicFramePr>
          <p:nvPr>
            <p:extLst>
              <p:ext uri="{D42A27DB-BD31-4B8C-83A1-F6EECF244321}">
                <p14:modId xmlns="" xmlns:p14="http://schemas.microsoft.com/office/powerpoint/2010/main" val="2583265302"/>
              </p:ext>
            </p:extLst>
          </p:nvPr>
        </p:nvGraphicFramePr>
        <p:xfrm>
          <a:off x="228600" y="2438400"/>
          <a:ext cx="5905500" cy="539750"/>
        </p:xfrm>
        <a:graphic>
          <a:graphicData uri="http://schemas.openxmlformats.org/presentationml/2006/ole">
            <p:oleObj spid="_x0000_s4176" name="Equation" r:id="rId3" imgW="2362200" imgH="215900" progId="Equation.3">
              <p:embed/>
            </p:oleObj>
          </a:graphicData>
        </a:graphic>
      </p:graphicFrame>
      <p:grpSp>
        <p:nvGrpSpPr>
          <p:cNvPr id="6" name="Group 5"/>
          <p:cNvGrpSpPr/>
          <p:nvPr/>
        </p:nvGrpSpPr>
        <p:grpSpPr>
          <a:xfrm>
            <a:off x="6248400" y="1018108"/>
            <a:ext cx="2667000" cy="4925492"/>
            <a:chOff x="6248400" y="685800"/>
            <a:chExt cx="2667000" cy="4925492"/>
          </a:xfrm>
        </p:grpSpPr>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324600" y="761999"/>
              <a:ext cx="2514600" cy="4849293"/>
            </a:xfrm>
            <a:prstGeom prst="rect">
              <a:avLst/>
            </a:prstGeom>
          </p:spPr>
        </p:pic>
        <p:sp>
          <p:nvSpPr>
            <p:cNvPr id="8" name="TextBox 7"/>
            <p:cNvSpPr txBox="1"/>
            <p:nvPr/>
          </p:nvSpPr>
          <p:spPr>
            <a:xfrm>
              <a:off x="7162800" y="685800"/>
              <a:ext cx="450764" cy="461665"/>
            </a:xfrm>
            <a:prstGeom prst="rect">
              <a:avLst/>
            </a:prstGeom>
            <a:noFill/>
          </p:spPr>
          <p:txBody>
            <a:bodyPr wrap="none" rtlCol="0">
              <a:spAutoFit/>
            </a:bodyPr>
            <a:lstStyle/>
            <a:p>
              <a:r>
                <a:rPr lang="sr-Latn-RS" i="1" smtClean="0"/>
                <a:t>E</a:t>
              </a:r>
              <a:r>
                <a:rPr lang="sr-Latn-RS" baseline="-25000" smtClean="0"/>
                <a:t>1</a:t>
              </a:r>
              <a:endParaRPr lang="sr-Latn-RS" baseline="-25000"/>
            </a:p>
          </p:txBody>
        </p:sp>
        <p:sp>
          <p:nvSpPr>
            <p:cNvPr id="9" name="TextBox 8"/>
            <p:cNvSpPr txBox="1"/>
            <p:nvPr/>
          </p:nvSpPr>
          <p:spPr>
            <a:xfrm>
              <a:off x="7162800" y="1520456"/>
              <a:ext cx="450764" cy="427746"/>
            </a:xfrm>
            <a:prstGeom prst="rect">
              <a:avLst/>
            </a:prstGeom>
            <a:noFill/>
          </p:spPr>
          <p:txBody>
            <a:bodyPr wrap="none" rtlCol="0">
              <a:spAutoFit/>
            </a:bodyPr>
            <a:lstStyle/>
            <a:p>
              <a:r>
                <a:rPr lang="sr-Latn-RS" i="1" smtClean="0"/>
                <a:t>E</a:t>
              </a:r>
              <a:r>
                <a:rPr lang="sr-Latn-RS" baseline="-25000" smtClean="0"/>
                <a:t>2</a:t>
              </a:r>
              <a:endParaRPr lang="sr-Latn-RS" baseline="-25000"/>
            </a:p>
          </p:txBody>
        </p:sp>
        <p:sp>
          <p:nvSpPr>
            <p:cNvPr id="10" name="TextBox 9"/>
            <p:cNvSpPr txBox="1"/>
            <p:nvPr/>
          </p:nvSpPr>
          <p:spPr>
            <a:xfrm>
              <a:off x="7162800" y="2357735"/>
              <a:ext cx="450764" cy="427746"/>
            </a:xfrm>
            <a:prstGeom prst="rect">
              <a:avLst/>
            </a:prstGeom>
            <a:noFill/>
          </p:spPr>
          <p:txBody>
            <a:bodyPr wrap="none" rtlCol="0">
              <a:spAutoFit/>
            </a:bodyPr>
            <a:lstStyle/>
            <a:p>
              <a:r>
                <a:rPr lang="sr-Latn-RS" i="1" smtClean="0"/>
                <a:t>E</a:t>
              </a:r>
              <a:r>
                <a:rPr lang="sr-Latn-RS" baseline="-25000" smtClean="0"/>
                <a:t>3</a:t>
              </a:r>
              <a:endParaRPr lang="sr-Latn-RS" baseline="-25000"/>
            </a:p>
          </p:txBody>
        </p:sp>
        <p:sp>
          <p:nvSpPr>
            <p:cNvPr id="11" name="TextBox 10"/>
            <p:cNvSpPr txBox="1"/>
            <p:nvPr/>
          </p:nvSpPr>
          <p:spPr>
            <a:xfrm>
              <a:off x="8464636" y="3195935"/>
              <a:ext cx="450764" cy="427746"/>
            </a:xfrm>
            <a:prstGeom prst="rect">
              <a:avLst/>
            </a:prstGeom>
            <a:noFill/>
          </p:spPr>
          <p:txBody>
            <a:bodyPr wrap="none" rtlCol="0">
              <a:spAutoFit/>
            </a:bodyPr>
            <a:lstStyle/>
            <a:p>
              <a:r>
                <a:rPr lang="sr-Latn-RS" i="1" smtClean="0"/>
                <a:t>E</a:t>
              </a:r>
              <a:r>
                <a:rPr lang="sr-Latn-RS" baseline="-25000" smtClean="0"/>
                <a:t>4</a:t>
              </a:r>
              <a:endParaRPr lang="sr-Latn-RS" baseline="-25000"/>
            </a:p>
          </p:txBody>
        </p:sp>
        <p:sp>
          <p:nvSpPr>
            <p:cNvPr id="12" name="TextBox 11"/>
            <p:cNvSpPr txBox="1"/>
            <p:nvPr/>
          </p:nvSpPr>
          <p:spPr>
            <a:xfrm>
              <a:off x="8458200" y="4038600"/>
              <a:ext cx="450764" cy="427746"/>
            </a:xfrm>
            <a:prstGeom prst="rect">
              <a:avLst/>
            </a:prstGeom>
            <a:noFill/>
          </p:spPr>
          <p:txBody>
            <a:bodyPr wrap="none" rtlCol="0">
              <a:spAutoFit/>
            </a:bodyPr>
            <a:lstStyle/>
            <a:p>
              <a:r>
                <a:rPr lang="sr-Latn-RS" i="1" smtClean="0"/>
                <a:t>E</a:t>
              </a:r>
              <a:r>
                <a:rPr lang="sr-Latn-RS" baseline="-25000" smtClean="0"/>
                <a:t>5</a:t>
              </a:r>
              <a:endParaRPr lang="sr-Latn-RS" baseline="-25000"/>
            </a:p>
          </p:txBody>
        </p:sp>
        <p:sp>
          <p:nvSpPr>
            <p:cNvPr id="13" name="TextBox 12"/>
            <p:cNvSpPr txBox="1"/>
            <p:nvPr/>
          </p:nvSpPr>
          <p:spPr>
            <a:xfrm>
              <a:off x="8458200" y="4872335"/>
              <a:ext cx="450764" cy="427746"/>
            </a:xfrm>
            <a:prstGeom prst="rect">
              <a:avLst/>
            </a:prstGeom>
            <a:noFill/>
          </p:spPr>
          <p:txBody>
            <a:bodyPr wrap="none" rtlCol="0">
              <a:spAutoFit/>
            </a:bodyPr>
            <a:lstStyle/>
            <a:p>
              <a:r>
                <a:rPr lang="sr-Latn-RS" i="1" smtClean="0"/>
                <a:t>E</a:t>
              </a:r>
              <a:r>
                <a:rPr lang="sr-Latn-RS" baseline="-25000" smtClean="0"/>
                <a:t>8</a:t>
              </a:r>
              <a:endParaRPr lang="sr-Latn-RS" baseline="-25000"/>
            </a:p>
          </p:txBody>
        </p:sp>
        <p:sp>
          <p:nvSpPr>
            <p:cNvPr id="14" name="TextBox 13"/>
            <p:cNvSpPr txBox="1"/>
            <p:nvPr/>
          </p:nvSpPr>
          <p:spPr>
            <a:xfrm>
              <a:off x="6248400" y="2891135"/>
              <a:ext cx="450764" cy="427746"/>
            </a:xfrm>
            <a:prstGeom prst="rect">
              <a:avLst/>
            </a:prstGeom>
            <a:noFill/>
          </p:spPr>
          <p:txBody>
            <a:bodyPr wrap="none" rtlCol="0">
              <a:spAutoFit/>
            </a:bodyPr>
            <a:lstStyle/>
            <a:p>
              <a:r>
                <a:rPr lang="sr-Latn-RS" i="1" smtClean="0"/>
                <a:t>E</a:t>
              </a:r>
              <a:r>
                <a:rPr lang="sr-Latn-RS" baseline="-25000" smtClean="0"/>
                <a:t>7</a:t>
              </a:r>
              <a:endParaRPr lang="sr-Latn-RS" baseline="-25000"/>
            </a:p>
          </p:txBody>
        </p:sp>
        <p:sp>
          <p:nvSpPr>
            <p:cNvPr id="15" name="TextBox 14"/>
            <p:cNvSpPr txBox="1"/>
            <p:nvPr/>
          </p:nvSpPr>
          <p:spPr>
            <a:xfrm>
              <a:off x="6248400" y="4719935"/>
              <a:ext cx="450764" cy="427746"/>
            </a:xfrm>
            <a:prstGeom prst="rect">
              <a:avLst/>
            </a:prstGeom>
            <a:noFill/>
          </p:spPr>
          <p:txBody>
            <a:bodyPr wrap="none" rtlCol="0">
              <a:spAutoFit/>
            </a:bodyPr>
            <a:lstStyle/>
            <a:p>
              <a:r>
                <a:rPr lang="sr-Latn-RS" i="1" smtClean="0"/>
                <a:t>E</a:t>
              </a:r>
              <a:r>
                <a:rPr lang="sr-Latn-RS" baseline="-25000" smtClean="0"/>
                <a:t>6</a:t>
              </a:r>
              <a:endParaRPr lang="sr-Latn-RS" baseline="-25000"/>
            </a:p>
          </p:txBody>
        </p:sp>
      </p:grpSp>
      <p:sp>
        <p:nvSpPr>
          <p:cNvPr id="20" name="TextBox 19"/>
          <p:cNvSpPr txBox="1"/>
          <p:nvPr/>
        </p:nvSpPr>
        <p:spPr>
          <a:xfrm>
            <a:off x="190500" y="3393922"/>
            <a:ext cx="6210300" cy="797078"/>
          </a:xfrm>
          <a:prstGeom prst="rect">
            <a:avLst/>
          </a:prstGeom>
          <a:noFill/>
        </p:spPr>
        <p:txBody>
          <a:bodyPr wrap="square" rtlCol="0">
            <a:spAutoFit/>
          </a:bodyPr>
          <a:lstStyle/>
          <a:p>
            <a:r>
              <a:rPr lang="sr-Latn-CS">
                <a:solidFill>
                  <a:srgbClr val="00004C"/>
                </a:solidFill>
              </a:rPr>
              <a:t>Ekološko opterećenje životne sredine, koje se javlja kao posledica zamene starog novim </a:t>
            </a:r>
            <a:r>
              <a:rPr lang="sr-Latn-CS" smtClean="0">
                <a:solidFill>
                  <a:srgbClr val="00004C"/>
                </a:solidFill>
              </a:rPr>
              <a:t>proizvodom:</a:t>
            </a:r>
            <a:endParaRPr lang="sr-Latn-RS">
              <a:solidFill>
                <a:srgbClr val="00004C"/>
              </a:solidFill>
            </a:endParaRPr>
          </a:p>
        </p:txBody>
      </p:sp>
      <p:graphicFrame>
        <p:nvGraphicFramePr>
          <p:cNvPr id="21" name="Object 20"/>
          <p:cNvGraphicFramePr>
            <a:graphicFrameLocks noChangeAspect="1"/>
          </p:cNvGraphicFramePr>
          <p:nvPr>
            <p:extLst>
              <p:ext uri="{D42A27DB-BD31-4B8C-83A1-F6EECF244321}">
                <p14:modId xmlns="" xmlns:p14="http://schemas.microsoft.com/office/powerpoint/2010/main" val="231475403"/>
              </p:ext>
            </p:extLst>
          </p:nvPr>
        </p:nvGraphicFramePr>
        <p:xfrm>
          <a:off x="228600" y="4337050"/>
          <a:ext cx="4953000" cy="539750"/>
        </p:xfrm>
        <a:graphic>
          <a:graphicData uri="http://schemas.openxmlformats.org/presentationml/2006/ole">
            <p:oleObj spid="_x0000_s4179" name="Equation" r:id="rId5" imgW="1981200" imgH="215900" progId="Equation.3">
              <p:embed/>
            </p:oleObj>
          </a:graphicData>
        </a:graphic>
      </p:graphicFrame>
    </p:spTree>
    <p:extLst>
      <p:ext uri="{BB962C8B-B14F-4D97-AF65-F5344CB8AC3E}">
        <p14:creationId xmlns="" xmlns:p14="http://schemas.microsoft.com/office/powerpoint/2010/main" val="42209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8600" y="1143000"/>
            <a:ext cx="8686800" cy="461665"/>
          </a:xfrm>
          <a:prstGeom prst="rect">
            <a:avLst/>
          </a:prstGeom>
          <a:noFill/>
        </p:spPr>
        <p:txBody>
          <a:bodyPr wrap="square" rtlCol="0">
            <a:spAutoFit/>
          </a:bodyPr>
          <a:lstStyle/>
          <a:p>
            <a:r>
              <a:rPr lang="sr-Latn-RS">
                <a:solidFill>
                  <a:srgbClr val="00004C"/>
                </a:solidFill>
              </a:rPr>
              <a:t>Eksploatacioni vek, primenom ekološkog kriterijuma, određuje se iz </a:t>
            </a:r>
            <a:r>
              <a:rPr lang="sr-Latn-RS" smtClean="0">
                <a:solidFill>
                  <a:srgbClr val="00004C"/>
                </a:solidFill>
              </a:rPr>
              <a:t>uslova:</a:t>
            </a:r>
            <a:endParaRPr lang="sr-Latn-RS">
              <a:solidFill>
                <a:srgbClr val="00004C"/>
              </a:solidFill>
            </a:endParaRPr>
          </a:p>
        </p:txBody>
      </p:sp>
      <p:graphicFrame>
        <p:nvGraphicFramePr>
          <p:cNvPr id="19" name="Object 18"/>
          <p:cNvGraphicFramePr>
            <a:graphicFrameLocks noChangeAspect="1"/>
          </p:cNvGraphicFramePr>
          <p:nvPr>
            <p:extLst>
              <p:ext uri="{D42A27DB-BD31-4B8C-83A1-F6EECF244321}">
                <p14:modId xmlns="" xmlns:p14="http://schemas.microsoft.com/office/powerpoint/2010/main" val="1659195775"/>
              </p:ext>
            </p:extLst>
          </p:nvPr>
        </p:nvGraphicFramePr>
        <p:xfrm>
          <a:off x="3886200" y="2159220"/>
          <a:ext cx="1301185" cy="507780"/>
        </p:xfrm>
        <a:graphic>
          <a:graphicData uri="http://schemas.openxmlformats.org/presentationml/2006/ole">
            <p:oleObj spid="_x0000_s28676" name="Equation" r:id="rId3" imgW="520474" imgH="203112" progId="Equation.3">
              <p:embed/>
            </p:oleObj>
          </a:graphicData>
        </a:graphic>
      </p:graphicFrame>
      <p:sp>
        <p:nvSpPr>
          <p:cNvPr id="20" name="TextBox 19"/>
          <p:cNvSpPr txBox="1"/>
          <p:nvPr/>
        </p:nvSpPr>
        <p:spPr>
          <a:xfrm>
            <a:off x="190500" y="3547204"/>
            <a:ext cx="3848100" cy="1089529"/>
          </a:xfrm>
          <a:prstGeom prst="rect">
            <a:avLst/>
          </a:prstGeom>
          <a:noFill/>
        </p:spPr>
        <p:txBody>
          <a:bodyPr wrap="square" rtlCol="0">
            <a:spAutoFit/>
          </a:bodyPr>
          <a:lstStyle/>
          <a:p>
            <a:r>
              <a:rPr lang="sr-Latn-CS" sz="1800">
                <a:solidFill>
                  <a:srgbClr val="00004C"/>
                </a:solidFill>
              </a:rPr>
              <a:t>Ekološko opterećenje životne sredine, koje se javlja kao posledica zamene starog novim </a:t>
            </a:r>
            <a:r>
              <a:rPr lang="sr-Latn-CS" sz="1800" smtClean="0">
                <a:solidFill>
                  <a:srgbClr val="00004C"/>
                </a:solidFill>
              </a:rPr>
              <a:t>proizvodom</a:t>
            </a:r>
            <a:endParaRPr lang="sr-Latn-RS" sz="1800">
              <a:solidFill>
                <a:srgbClr val="00004C"/>
              </a:solidFill>
            </a:endParaRPr>
          </a:p>
        </p:txBody>
      </p:sp>
      <p:sp>
        <p:nvSpPr>
          <p:cNvPr id="21" name="Rectangle 20"/>
          <p:cNvSpPr/>
          <p:nvPr/>
        </p:nvSpPr>
        <p:spPr>
          <a:xfrm>
            <a:off x="4953000" y="3505200"/>
            <a:ext cx="3886200" cy="1089529"/>
          </a:xfrm>
          <a:prstGeom prst="rect">
            <a:avLst/>
          </a:prstGeom>
        </p:spPr>
        <p:txBody>
          <a:bodyPr wrap="square">
            <a:spAutoFit/>
          </a:bodyPr>
          <a:lstStyle/>
          <a:p>
            <a:r>
              <a:rPr lang="sr-Latn-CS" sz="1800" smtClean="0">
                <a:solidFill>
                  <a:srgbClr val="00004C"/>
                </a:solidFill>
              </a:rPr>
              <a:t>Smanjenje ekološkog opterećenja koje se ostvaruje zamenom starog proizvoda novim</a:t>
            </a:r>
            <a:endParaRPr lang="en-US" sz="1800"/>
          </a:p>
        </p:txBody>
      </p:sp>
      <p:cxnSp>
        <p:nvCxnSpPr>
          <p:cNvPr id="23" name="Straight Arrow Connector 22"/>
          <p:cNvCxnSpPr/>
          <p:nvPr/>
        </p:nvCxnSpPr>
        <p:spPr bwMode="auto">
          <a:xfrm flipH="1">
            <a:off x="3048000" y="2743200"/>
            <a:ext cx="762000" cy="7620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24" name="Straight Arrow Connector 23"/>
          <p:cNvCxnSpPr/>
          <p:nvPr/>
        </p:nvCxnSpPr>
        <p:spPr bwMode="auto">
          <a:xfrm>
            <a:off x="5097982" y="2735108"/>
            <a:ext cx="622412" cy="790996"/>
          </a:xfrm>
          <a:prstGeom prst="straightConnector1">
            <a:avLst/>
          </a:prstGeom>
          <a:noFill/>
          <a:ln w="19050" cap="flat" cmpd="sng" algn="ctr">
            <a:solidFill>
              <a:srgbClr val="00004C"/>
            </a:solidFill>
            <a:prstDash val="solid"/>
            <a:round/>
            <a:headEnd type="none" w="med" len="med"/>
            <a:tailEnd type="triangle" w="med" len="med"/>
          </a:ln>
          <a:effectLst/>
        </p:spPr>
      </p:cxnSp>
    </p:spTree>
    <p:extLst>
      <p:ext uri="{BB962C8B-B14F-4D97-AF65-F5344CB8AC3E}">
        <p14:creationId xmlns="" xmlns:p14="http://schemas.microsoft.com/office/powerpoint/2010/main" val="4220934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ure 0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2975304"/>
            <a:ext cx="47244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V="1">
            <a:off x="2511902" y="2666683"/>
            <a:ext cx="425507" cy="457200"/>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5" name="TextBox 4"/>
          <p:cNvSpPr txBox="1"/>
          <p:nvPr/>
        </p:nvSpPr>
        <p:spPr>
          <a:xfrm>
            <a:off x="2819400" y="2340304"/>
            <a:ext cx="1066800" cy="424732"/>
          </a:xfrm>
          <a:prstGeom prst="rect">
            <a:avLst/>
          </a:prstGeom>
          <a:noFill/>
        </p:spPr>
        <p:txBody>
          <a:bodyPr wrap="square" rtlCol="0">
            <a:spAutoFit/>
          </a:bodyPr>
          <a:lstStyle/>
          <a:p>
            <a:r>
              <a:rPr lang="sr-Latn-CS" sz="1800" smtClean="0">
                <a:solidFill>
                  <a:srgbClr val="00004C"/>
                </a:solidFill>
              </a:rPr>
              <a:t>emisija</a:t>
            </a:r>
            <a:endParaRPr lang="sr-Latn-RS" sz="1800">
              <a:solidFill>
                <a:srgbClr val="00004C"/>
              </a:solidFill>
            </a:endParaRPr>
          </a:p>
        </p:txBody>
      </p:sp>
      <p:sp>
        <p:nvSpPr>
          <p:cNvPr id="6" name="TextBox 5"/>
          <p:cNvSpPr txBox="1"/>
          <p:nvPr/>
        </p:nvSpPr>
        <p:spPr>
          <a:xfrm>
            <a:off x="6477000" y="2416504"/>
            <a:ext cx="1371600" cy="424732"/>
          </a:xfrm>
          <a:prstGeom prst="rect">
            <a:avLst/>
          </a:prstGeom>
          <a:noFill/>
        </p:spPr>
        <p:txBody>
          <a:bodyPr wrap="square" rtlCol="0">
            <a:spAutoFit/>
          </a:bodyPr>
          <a:lstStyle/>
          <a:p>
            <a:r>
              <a:rPr lang="sr-Latn-CS" sz="1800" smtClean="0">
                <a:solidFill>
                  <a:srgbClr val="00004C"/>
                </a:solidFill>
              </a:rPr>
              <a:t>tolerancija</a:t>
            </a:r>
            <a:endParaRPr lang="sr-Latn-RS" sz="1800">
              <a:solidFill>
                <a:srgbClr val="00004C"/>
              </a:solidFill>
            </a:endParaRPr>
          </a:p>
        </p:txBody>
      </p:sp>
      <p:cxnSp>
        <p:nvCxnSpPr>
          <p:cNvPr id="7" name="Straight Arrow Connector 6"/>
          <p:cNvCxnSpPr/>
          <p:nvPr/>
        </p:nvCxnSpPr>
        <p:spPr bwMode="auto">
          <a:xfrm flipV="1">
            <a:off x="6298975" y="2767159"/>
            <a:ext cx="425507" cy="4572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8" name="Straight Arrow Connector 7"/>
          <p:cNvCxnSpPr/>
          <p:nvPr/>
        </p:nvCxnSpPr>
        <p:spPr bwMode="auto">
          <a:xfrm>
            <a:off x="5982037" y="4854230"/>
            <a:ext cx="236018" cy="432924"/>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0" name="TextBox 9"/>
          <p:cNvSpPr txBox="1"/>
          <p:nvPr/>
        </p:nvSpPr>
        <p:spPr>
          <a:xfrm>
            <a:off x="6016429" y="5275016"/>
            <a:ext cx="1371600" cy="394210"/>
          </a:xfrm>
          <a:prstGeom prst="rect">
            <a:avLst/>
          </a:prstGeom>
          <a:noFill/>
        </p:spPr>
        <p:txBody>
          <a:bodyPr wrap="square" rtlCol="0">
            <a:spAutoFit/>
          </a:bodyPr>
          <a:lstStyle/>
          <a:p>
            <a:r>
              <a:rPr lang="sr-Latn-RS" sz="1800" smtClean="0">
                <a:solidFill>
                  <a:srgbClr val="00004C"/>
                </a:solidFill>
              </a:rPr>
              <a:t>godina</a:t>
            </a:r>
            <a:endParaRPr lang="sr-Latn-RS" sz="1800">
              <a:solidFill>
                <a:srgbClr val="00004C"/>
              </a:solidFill>
            </a:endParaRPr>
          </a:p>
        </p:txBody>
      </p:sp>
      <p:cxnSp>
        <p:nvCxnSpPr>
          <p:cNvPr id="11" name="Straight Arrow Connector 10"/>
          <p:cNvCxnSpPr/>
          <p:nvPr/>
        </p:nvCxnSpPr>
        <p:spPr bwMode="auto">
          <a:xfrm flipH="1" flipV="1">
            <a:off x="1351370" y="3945224"/>
            <a:ext cx="659501" cy="115312"/>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3" name="TextBox 12"/>
          <p:cNvSpPr txBox="1"/>
          <p:nvPr/>
        </p:nvSpPr>
        <p:spPr>
          <a:xfrm>
            <a:off x="685800" y="3710556"/>
            <a:ext cx="745816" cy="424732"/>
          </a:xfrm>
          <a:prstGeom prst="rect">
            <a:avLst/>
          </a:prstGeom>
          <a:noFill/>
        </p:spPr>
        <p:txBody>
          <a:bodyPr wrap="square" rtlCol="0">
            <a:spAutoFit/>
          </a:bodyPr>
          <a:lstStyle/>
          <a:p>
            <a:pPr algn="r"/>
            <a:r>
              <a:rPr lang="sr-Latn-RS" sz="1800" smtClean="0">
                <a:solidFill>
                  <a:srgbClr val="00004C"/>
                </a:solidFill>
              </a:rPr>
              <a:t>nov</a:t>
            </a:r>
            <a:endParaRPr lang="sr-Latn-RS" sz="1800">
              <a:solidFill>
                <a:srgbClr val="00004C"/>
              </a:solidFill>
            </a:endParaRPr>
          </a:p>
        </p:txBody>
      </p:sp>
      <p:sp>
        <p:nvSpPr>
          <p:cNvPr id="14" name="TextBox 13"/>
          <p:cNvSpPr txBox="1"/>
          <p:nvPr/>
        </p:nvSpPr>
        <p:spPr>
          <a:xfrm>
            <a:off x="228600" y="2560140"/>
            <a:ext cx="1447800" cy="923330"/>
          </a:xfrm>
          <a:prstGeom prst="rect">
            <a:avLst/>
          </a:prstGeom>
          <a:noFill/>
        </p:spPr>
        <p:txBody>
          <a:bodyPr wrap="square" rtlCol="0">
            <a:spAutoFit/>
          </a:bodyPr>
          <a:lstStyle/>
          <a:p>
            <a:pPr algn="r">
              <a:lnSpc>
                <a:spcPct val="100000"/>
              </a:lnSpc>
              <a:spcBef>
                <a:spcPts val="0"/>
              </a:spcBef>
            </a:pPr>
            <a:r>
              <a:rPr lang="sr-Latn-RS" sz="1800" smtClean="0">
                <a:solidFill>
                  <a:srgbClr val="00004C"/>
                </a:solidFill>
              </a:rPr>
              <a:t>dozv. granična vrednost</a:t>
            </a:r>
            <a:endParaRPr lang="sr-Latn-RS" sz="1800">
              <a:solidFill>
                <a:srgbClr val="00004C"/>
              </a:solidFill>
            </a:endParaRPr>
          </a:p>
        </p:txBody>
      </p:sp>
      <p:cxnSp>
        <p:nvCxnSpPr>
          <p:cNvPr id="15" name="Straight Arrow Connector 14"/>
          <p:cNvCxnSpPr/>
          <p:nvPr/>
        </p:nvCxnSpPr>
        <p:spPr bwMode="auto">
          <a:xfrm flipH="1" flipV="1">
            <a:off x="1608967" y="3331578"/>
            <a:ext cx="503054" cy="411345"/>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17" name="Straight Arrow Connector 16"/>
          <p:cNvCxnSpPr/>
          <p:nvPr/>
        </p:nvCxnSpPr>
        <p:spPr bwMode="auto">
          <a:xfrm flipH="1">
            <a:off x="4369699" y="4473230"/>
            <a:ext cx="578580" cy="1098493"/>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9" name="TextBox 18"/>
          <p:cNvSpPr txBox="1"/>
          <p:nvPr/>
        </p:nvSpPr>
        <p:spPr>
          <a:xfrm>
            <a:off x="4136379" y="5602069"/>
            <a:ext cx="1371600" cy="646331"/>
          </a:xfrm>
          <a:prstGeom prst="rect">
            <a:avLst/>
          </a:prstGeom>
          <a:noFill/>
        </p:spPr>
        <p:txBody>
          <a:bodyPr wrap="square" rtlCol="0">
            <a:spAutoFit/>
          </a:bodyPr>
          <a:lstStyle/>
          <a:p>
            <a:pPr>
              <a:lnSpc>
                <a:spcPct val="100000"/>
              </a:lnSpc>
              <a:spcBef>
                <a:spcPts val="0"/>
              </a:spcBef>
            </a:pPr>
            <a:r>
              <a:rPr lang="sr-Latn-RS" sz="1800" smtClean="0">
                <a:solidFill>
                  <a:srgbClr val="00004C"/>
                </a:solidFill>
              </a:rPr>
              <a:t>preventivno održavanje</a:t>
            </a:r>
            <a:endParaRPr lang="sr-Latn-RS" sz="1800">
              <a:solidFill>
                <a:srgbClr val="00004C"/>
              </a:solidFill>
            </a:endParaRPr>
          </a:p>
        </p:txBody>
      </p:sp>
      <p:sp>
        <p:nvSpPr>
          <p:cNvPr id="20" name="TextBox 19"/>
          <p:cNvSpPr txBox="1"/>
          <p:nvPr/>
        </p:nvSpPr>
        <p:spPr>
          <a:xfrm>
            <a:off x="4114800" y="2111704"/>
            <a:ext cx="1371600" cy="646331"/>
          </a:xfrm>
          <a:prstGeom prst="rect">
            <a:avLst/>
          </a:prstGeom>
          <a:noFill/>
        </p:spPr>
        <p:txBody>
          <a:bodyPr wrap="square" rtlCol="0">
            <a:spAutoFit/>
          </a:bodyPr>
          <a:lstStyle/>
          <a:p>
            <a:pPr>
              <a:lnSpc>
                <a:spcPct val="100000"/>
              </a:lnSpc>
              <a:spcBef>
                <a:spcPts val="0"/>
              </a:spcBef>
            </a:pPr>
            <a:r>
              <a:rPr lang="sr-Latn-RS" sz="1800" smtClean="0">
                <a:solidFill>
                  <a:srgbClr val="00004C"/>
                </a:solidFill>
              </a:rPr>
              <a:t>korektivno održavanje</a:t>
            </a:r>
            <a:endParaRPr lang="sr-Latn-RS" sz="1800">
              <a:solidFill>
                <a:srgbClr val="00004C"/>
              </a:solidFill>
            </a:endParaRPr>
          </a:p>
        </p:txBody>
      </p:sp>
      <p:cxnSp>
        <p:nvCxnSpPr>
          <p:cNvPr id="21" name="Straight Arrow Connector 20"/>
          <p:cNvCxnSpPr/>
          <p:nvPr/>
        </p:nvCxnSpPr>
        <p:spPr bwMode="auto">
          <a:xfrm flipH="1" flipV="1">
            <a:off x="4632017" y="2702423"/>
            <a:ext cx="223204" cy="336493"/>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8" name="TextBox 17"/>
          <p:cNvSpPr txBox="1"/>
          <p:nvPr/>
        </p:nvSpPr>
        <p:spPr>
          <a:xfrm>
            <a:off x="228600" y="1219200"/>
            <a:ext cx="6934200" cy="461665"/>
          </a:xfrm>
          <a:prstGeom prst="rect">
            <a:avLst/>
          </a:prstGeom>
          <a:noFill/>
        </p:spPr>
        <p:txBody>
          <a:bodyPr wrap="square" rtlCol="0">
            <a:spAutoFit/>
          </a:bodyPr>
          <a:lstStyle/>
          <a:p>
            <a:r>
              <a:rPr lang="en-US" u="sng" smtClean="0">
                <a:solidFill>
                  <a:srgbClr val="00004C"/>
                </a:solidFill>
              </a:rPr>
              <a:t>Primer</a:t>
            </a:r>
            <a:r>
              <a:rPr lang="sr-Latn-RS" smtClean="0">
                <a:solidFill>
                  <a:srgbClr val="00004C"/>
                </a:solidFill>
              </a:rPr>
              <a:t> – uticaj održavanja na promenu specifične emisije</a:t>
            </a:r>
            <a:endParaRPr lang="sr-Latn-RS">
              <a:solidFill>
                <a:srgbClr val="00004C"/>
              </a:solidFill>
            </a:endParaRPr>
          </a:p>
        </p:txBody>
      </p:sp>
      <p:sp>
        <p:nvSpPr>
          <p:cNvPr id="22" name="Rectangle 21"/>
          <p:cNvSpPr/>
          <p:nvPr/>
        </p:nvSpPr>
        <p:spPr>
          <a:xfrm>
            <a:off x="152400" y="6012154"/>
            <a:ext cx="3962400" cy="400110"/>
          </a:xfrm>
          <a:prstGeom prst="rect">
            <a:avLst/>
          </a:prstGeom>
        </p:spPr>
        <p:txBody>
          <a:bodyPr wrap="square">
            <a:spAutoFit/>
          </a:bodyPr>
          <a:lstStyle/>
          <a:p>
            <a:pPr>
              <a:lnSpc>
                <a:spcPct val="100000"/>
              </a:lnSpc>
              <a:spcBef>
                <a:spcPts val="0"/>
              </a:spcBef>
            </a:pPr>
            <a:r>
              <a:rPr lang="en-US" sz="1000" i="1" smtClean="0">
                <a:solidFill>
                  <a:srgbClr val="00004C"/>
                </a:solidFill>
              </a:rPr>
              <a:t>Mijailovi</a:t>
            </a:r>
            <a:r>
              <a:rPr lang="sr-Latn-RS" sz="1000" i="1" smtClean="0">
                <a:solidFill>
                  <a:srgbClr val="00004C"/>
                </a:solidFill>
              </a:rPr>
              <a:t>ć R., The optimal lifetime of passenger cars based on minimization of CO</a:t>
            </a:r>
            <a:r>
              <a:rPr lang="sr-Latn-RS" sz="1000" i="1" baseline="-25000" smtClean="0">
                <a:solidFill>
                  <a:srgbClr val="00004C"/>
                </a:solidFill>
              </a:rPr>
              <a:t>2</a:t>
            </a:r>
            <a:r>
              <a:rPr lang="sr-Latn-RS" sz="1000" i="1" smtClean="0">
                <a:solidFill>
                  <a:srgbClr val="00004C"/>
                </a:solidFill>
              </a:rPr>
              <a:t> emission, Energy, Vol. 55, 2013, pp. 869-878</a:t>
            </a:r>
            <a:endParaRPr lang="en-US" sz="1000" i="1">
              <a:solidFill>
                <a:srgbClr val="00004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Figure 0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33600" y="2286000"/>
            <a:ext cx="47625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Arrow Connector 6"/>
          <p:cNvCxnSpPr/>
          <p:nvPr/>
        </p:nvCxnSpPr>
        <p:spPr bwMode="auto">
          <a:xfrm flipH="1">
            <a:off x="1788340" y="3314363"/>
            <a:ext cx="492939" cy="229274"/>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9" name="TextBox 8"/>
          <p:cNvSpPr txBox="1"/>
          <p:nvPr/>
        </p:nvSpPr>
        <p:spPr>
          <a:xfrm>
            <a:off x="385720" y="3333244"/>
            <a:ext cx="1447800" cy="923330"/>
          </a:xfrm>
          <a:prstGeom prst="rect">
            <a:avLst/>
          </a:prstGeom>
          <a:noFill/>
        </p:spPr>
        <p:txBody>
          <a:bodyPr wrap="square" rtlCol="0">
            <a:spAutoFit/>
          </a:bodyPr>
          <a:lstStyle/>
          <a:p>
            <a:pPr algn="r">
              <a:lnSpc>
                <a:spcPct val="100000"/>
              </a:lnSpc>
              <a:spcBef>
                <a:spcPts val="0"/>
              </a:spcBef>
            </a:pPr>
            <a:r>
              <a:rPr lang="sr-Latn-RS" sz="1800" smtClean="0">
                <a:solidFill>
                  <a:srgbClr val="00004C"/>
                </a:solidFill>
              </a:rPr>
              <a:t>masa putničkog automobila</a:t>
            </a:r>
            <a:endParaRPr lang="sr-Latn-RS" sz="1800">
              <a:solidFill>
                <a:srgbClr val="00004C"/>
              </a:solidFill>
            </a:endParaRPr>
          </a:p>
        </p:txBody>
      </p:sp>
      <p:sp>
        <p:nvSpPr>
          <p:cNvPr id="10" name="TextBox 9"/>
          <p:cNvSpPr txBox="1"/>
          <p:nvPr/>
        </p:nvSpPr>
        <p:spPr>
          <a:xfrm>
            <a:off x="6934200" y="2286000"/>
            <a:ext cx="1981200" cy="923330"/>
          </a:xfrm>
          <a:prstGeom prst="rect">
            <a:avLst/>
          </a:prstGeom>
          <a:noFill/>
        </p:spPr>
        <p:txBody>
          <a:bodyPr wrap="square" rtlCol="0">
            <a:spAutoFit/>
          </a:bodyPr>
          <a:lstStyle/>
          <a:p>
            <a:pPr>
              <a:lnSpc>
                <a:spcPct val="100000"/>
              </a:lnSpc>
              <a:spcBef>
                <a:spcPts val="0"/>
              </a:spcBef>
            </a:pPr>
            <a:r>
              <a:rPr lang="sr-Latn-RS" sz="1800" i="1" smtClean="0">
                <a:solidFill>
                  <a:srgbClr val="00004C"/>
                </a:solidFill>
              </a:rPr>
              <a:t>Uticaj resursa / tehnoloških ograničenja</a:t>
            </a:r>
            <a:endParaRPr lang="sr-Latn-RS" sz="1800" i="1">
              <a:solidFill>
                <a:srgbClr val="00004C"/>
              </a:solidFill>
            </a:endParaRPr>
          </a:p>
        </p:txBody>
      </p:sp>
      <p:sp>
        <p:nvSpPr>
          <p:cNvPr id="11" name="TextBox 10"/>
          <p:cNvSpPr txBox="1"/>
          <p:nvPr/>
        </p:nvSpPr>
        <p:spPr>
          <a:xfrm>
            <a:off x="5410200" y="4486870"/>
            <a:ext cx="3200400" cy="923330"/>
          </a:xfrm>
          <a:prstGeom prst="rect">
            <a:avLst/>
          </a:prstGeom>
          <a:noFill/>
        </p:spPr>
        <p:txBody>
          <a:bodyPr wrap="square" rtlCol="0">
            <a:spAutoFit/>
          </a:bodyPr>
          <a:lstStyle/>
          <a:p>
            <a:pPr>
              <a:lnSpc>
                <a:spcPct val="100000"/>
              </a:lnSpc>
              <a:spcBef>
                <a:spcPts val="0"/>
              </a:spcBef>
            </a:pPr>
            <a:r>
              <a:rPr lang="sr-Latn-RS" sz="1800" smtClean="0">
                <a:solidFill>
                  <a:srgbClr val="00004C"/>
                </a:solidFill>
              </a:rPr>
              <a:t>izražena potreba za razvojem novih vrsta pogonskih sistema</a:t>
            </a:r>
            <a:endParaRPr lang="sr-Latn-RS" sz="1800">
              <a:solidFill>
                <a:srgbClr val="00004C"/>
              </a:solidFill>
            </a:endParaRPr>
          </a:p>
        </p:txBody>
      </p:sp>
      <p:sp>
        <p:nvSpPr>
          <p:cNvPr id="12" name="Freeform 11"/>
          <p:cNvSpPr/>
          <p:nvPr/>
        </p:nvSpPr>
        <p:spPr bwMode="auto">
          <a:xfrm>
            <a:off x="5469939" y="3147127"/>
            <a:ext cx="105473" cy="1371600"/>
          </a:xfrm>
          <a:custGeom>
            <a:avLst/>
            <a:gdLst>
              <a:gd name="connsiteX0" fmla="*/ 73105 w 105473"/>
              <a:gd name="connsiteY0" fmla="*/ 0 h 2265770"/>
              <a:gd name="connsiteX1" fmla="*/ 56921 w 105473"/>
              <a:gd name="connsiteY1" fmla="*/ 24277 h 2265770"/>
              <a:gd name="connsiteX2" fmla="*/ 32645 w 105473"/>
              <a:gd name="connsiteY2" fmla="*/ 40461 h 2265770"/>
              <a:gd name="connsiteX3" fmla="*/ 65013 w 105473"/>
              <a:gd name="connsiteY3" fmla="*/ 169933 h 2265770"/>
              <a:gd name="connsiteX4" fmla="*/ 81197 w 105473"/>
              <a:gd name="connsiteY4" fmla="*/ 194209 h 2265770"/>
              <a:gd name="connsiteX5" fmla="*/ 48829 w 105473"/>
              <a:gd name="connsiteY5" fmla="*/ 291314 h 2265770"/>
              <a:gd name="connsiteX6" fmla="*/ 40737 w 105473"/>
              <a:gd name="connsiteY6" fmla="*/ 323682 h 2265770"/>
              <a:gd name="connsiteX7" fmla="*/ 32645 w 105473"/>
              <a:gd name="connsiteY7" fmla="*/ 347958 h 2265770"/>
              <a:gd name="connsiteX8" fmla="*/ 40737 w 105473"/>
              <a:gd name="connsiteY8" fmla="*/ 436970 h 2265770"/>
              <a:gd name="connsiteX9" fmla="*/ 56921 w 105473"/>
              <a:gd name="connsiteY9" fmla="*/ 461246 h 2265770"/>
              <a:gd name="connsiteX10" fmla="*/ 73105 w 105473"/>
              <a:gd name="connsiteY10" fmla="*/ 493615 h 2265770"/>
              <a:gd name="connsiteX11" fmla="*/ 89289 w 105473"/>
              <a:gd name="connsiteY11" fmla="*/ 566443 h 2265770"/>
              <a:gd name="connsiteX12" fmla="*/ 81197 w 105473"/>
              <a:gd name="connsiteY12" fmla="*/ 679731 h 2265770"/>
              <a:gd name="connsiteX13" fmla="*/ 48829 w 105473"/>
              <a:gd name="connsiteY13" fmla="*/ 728284 h 2265770"/>
              <a:gd name="connsiteX14" fmla="*/ 32645 w 105473"/>
              <a:gd name="connsiteY14" fmla="*/ 752560 h 2265770"/>
              <a:gd name="connsiteX15" fmla="*/ 48829 w 105473"/>
              <a:gd name="connsiteY15" fmla="*/ 882032 h 2265770"/>
              <a:gd name="connsiteX16" fmla="*/ 65013 w 105473"/>
              <a:gd name="connsiteY16" fmla="*/ 906308 h 2265770"/>
              <a:gd name="connsiteX17" fmla="*/ 89289 w 105473"/>
              <a:gd name="connsiteY17" fmla="*/ 914400 h 2265770"/>
              <a:gd name="connsiteX18" fmla="*/ 89289 w 105473"/>
              <a:gd name="connsiteY18" fmla="*/ 1019597 h 2265770"/>
              <a:gd name="connsiteX19" fmla="*/ 73105 w 105473"/>
              <a:gd name="connsiteY19" fmla="*/ 1043873 h 2265770"/>
              <a:gd name="connsiteX20" fmla="*/ 56921 w 105473"/>
              <a:gd name="connsiteY20" fmla="*/ 1092425 h 2265770"/>
              <a:gd name="connsiteX21" fmla="*/ 40737 w 105473"/>
              <a:gd name="connsiteY21" fmla="*/ 1140977 h 2265770"/>
              <a:gd name="connsiteX22" fmla="*/ 32645 w 105473"/>
              <a:gd name="connsiteY22" fmla="*/ 1165254 h 2265770"/>
              <a:gd name="connsiteX23" fmla="*/ 48829 w 105473"/>
              <a:gd name="connsiteY23" fmla="*/ 1286634 h 2265770"/>
              <a:gd name="connsiteX24" fmla="*/ 65013 w 105473"/>
              <a:gd name="connsiteY24" fmla="*/ 1310910 h 2265770"/>
              <a:gd name="connsiteX25" fmla="*/ 73105 w 105473"/>
              <a:gd name="connsiteY25" fmla="*/ 1351370 h 2265770"/>
              <a:gd name="connsiteX26" fmla="*/ 81197 w 105473"/>
              <a:gd name="connsiteY26" fmla="*/ 1375646 h 2265770"/>
              <a:gd name="connsiteX27" fmla="*/ 73105 w 105473"/>
              <a:gd name="connsiteY27" fmla="*/ 1488935 h 2265770"/>
              <a:gd name="connsiteX28" fmla="*/ 65013 w 105473"/>
              <a:gd name="connsiteY28" fmla="*/ 1513211 h 2265770"/>
              <a:gd name="connsiteX29" fmla="*/ 16461 w 105473"/>
              <a:gd name="connsiteY29" fmla="*/ 1586039 h 2265770"/>
              <a:gd name="connsiteX30" fmla="*/ 277 w 105473"/>
              <a:gd name="connsiteY30" fmla="*/ 1610315 h 2265770"/>
              <a:gd name="connsiteX31" fmla="*/ 8369 w 105473"/>
              <a:gd name="connsiteY31" fmla="*/ 1707420 h 2265770"/>
              <a:gd name="connsiteX32" fmla="*/ 32645 w 105473"/>
              <a:gd name="connsiteY32" fmla="*/ 1731696 h 2265770"/>
              <a:gd name="connsiteX33" fmla="*/ 65013 w 105473"/>
              <a:gd name="connsiteY33" fmla="*/ 1780248 h 2265770"/>
              <a:gd name="connsiteX34" fmla="*/ 97381 w 105473"/>
              <a:gd name="connsiteY34" fmla="*/ 1853077 h 2265770"/>
              <a:gd name="connsiteX35" fmla="*/ 105473 w 105473"/>
              <a:gd name="connsiteY35" fmla="*/ 1877353 h 2265770"/>
              <a:gd name="connsiteX36" fmla="*/ 97381 w 105473"/>
              <a:gd name="connsiteY36" fmla="*/ 2071561 h 2265770"/>
              <a:gd name="connsiteX37" fmla="*/ 89289 w 105473"/>
              <a:gd name="connsiteY37" fmla="*/ 2103930 h 2265770"/>
              <a:gd name="connsiteX38" fmla="*/ 73105 w 105473"/>
              <a:gd name="connsiteY38" fmla="*/ 2128206 h 2265770"/>
              <a:gd name="connsiteX39" fmla="*/ 48829 w 105473"/>
              <a:gd name="connsiteY39" fmla="*/ 2176758 h 2265770"/>
              <a:gd name="connsiteX40" fmla="*/ 56921 w 105473"/>
              <a:gd name="connsiteY40" fmla="*/ 2265770 h 226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5473" h="2265770">
                <a:moveTo>
                  <a:pt x="73105" y="0"/>
                </a:moveTo>
                <a:cubicBezTo>
                  <a:pt x="67710" y="8092"/>
                  <a:pt x="63798" y="17400"/>
                  <a:pt x="56921" y="24277"/>
                </a:cubicBezTo>
                <a:cubicBezTo>
                  <a:pt x="50044" y="31154"/>
                  <a:pt x="33781" y="30802"/>
                  <a:pt x="32645" y="40461"/>
                </a:cubicBezTo>
                <a:cubicBezTo>
                  <a:pt x="18267" y="162673"/>
                  <a:pt x="7114" y="150633"/>
                  <a:pt x="65013" y="169933"/>
                </a:cubicBezTo>
                <a:cubicBezTo>
                  <a:pt x="70408" y="178025"/>
                  <a:pt x="80317" y="184524"/>
                  <a:pt x="81197" y="194209"/>
                </a:cubicBezTo>
                <a:cubicBezTo>
                  <a:pt x="86475" y="252271"/>
                  <a:pt x="76824" y="253987"/>
                  <a:pt x="48829" y="291314"/>
                </a:cubicBezTo>
                <a:cubicBezTo>
                  <a:pt x="46132" y="302103"/>
                  <a:pt x="43792" y="312989"/>
                  <a:pt x="40737" y="323682"/>
                </a:cubicBezTo>
                <a:cubicBezTo>
                  <a:pt x="38394" y="331884"/>
                  <a:pt x="32645" y="339428"/>
                  <a:pt x="32645" y="347958"/>
                </a:cubicBezTo>
                <a:cubicBezTo>
                  <a:pt x="32645" y="377751"/>
                  <a:pt x="34494" y="407838"/>
                  <a:pt x="40737" y="436970"/>
                </a:cubicBezTo>
                <a:cubicBezTo>
                  <a:pt x="42775" y="446479"/>
                  <a:pt x="52096" y="452802"/>
                  <a:pt x="56921" y="461246"/>
                </a:cubicBezTo>
                <a:cubicBezTo>
                  <a:pt x="62906" y="471720"/>
                  <a:pt x="68353" y="482527"/>
                  <a:pt x="73105" y="493615"/>
                </a:cubicBezTo>
                <a:cubicBezTo>
                  <a:pt x="83971" y="518969"/>
                  <a:pt x="84439" y="537344"/>
                  <a:pt x="89289" y="566443"/>
                </a:cubicBezTo>
                <a:cubicBezTo>
                  <a:pt x="86592" y="604206"/>
                  <a:pt x="90379" y="643002"/>
                  <a:pt x="81197" y="679731"/>
                </a:cubicBezTo>
                <a:cubicBezTo>
                  <a:pt x="76479" y="698601"/>
                  <a:pt x="59618" y="712100"/>
                  <a:pt x="48829" y="728284"/>
                </a:cubicBezTo>
                <a:lnTo>
                  <a:pt x="32645" y="752560"/>
                </a:lnTo>
                <a:cubicBezTo>
                  <a:pt x="34189" y="772638"/>
                  <a:pt x="31362" y="847099"/>
                  <a:pt x="48829" y="882032"/>
                </a:cubicBezTo>
                <a:cubicBezTo>
                  <a:pt x="53178" y="890731"/>
                  <a:pt x="57419" y="900233"/>
                  <a:pt x="65013" y="906308"/>
                </a:cubicBezTo>
                <a:cubicBezTo>
                  <a:pt x="71674" y="911636"/>
                  <a:pt x="81197" y="911703"/>
                  <a:pt x="89289" y="914400"/>
                </a:cubicBezTo>
                <a:cubicBezTo>
                  <a:pt x="103779" y="957872"/>
                  <a:pt x="105138" y="950916"/>
                  <a:pt x="89289" y="1019597"/>
                </a:cubicBezTo>
                <a:cubicBezTo>
                  <a:pt x="87102" y="1029073"/>
                  <a:pt x="77055" y="1034986"/>
                  <a:pt x="73105" y="1043873"/>
                </a:cubicBezTo>
                <a:cubicBezTo>
                  <a:pt x="66177" y="1059462"/>
                  <a:pt x="62316" y="1076241"/>
                  <a:pt x="56921" y="1092425"/>
                </a:cubicBezTo>
                <a:lnTo>
                  <a:pt x="40737" y="1140977"/>
                </a:lnTo>
                <a:lnTo>
                  <a:pt x="32645" y="1165254"/>
                </a:lnTo>
                <a:cubicBezTo>
                  <a:pt x="33697" y="1175774"/>
                  <a:pt x="39687" y="1262255"/>
                  <a:pt x="48829" y="1286634"/>
                </a:cubicBezTo>
                <a:cubicBezTo>
                  <a:pt x="52244" y="1295740"/>
                  <a:pt x="59618" y="1302818"/>
                  <a:pt x="65013" y="1310910"/>
                </a:cubicBezTo>
                <a:cubicBezTo>
                  <a:pt x="67710" y="1324397"/>
                  <a:pt x="69769" y="1338027"/>
                  <a:pt x="73105" y="1351370"/>
                </a:cubicBezTo>
                <a:cubicBezTo>
                  <a:pt x="75174" y="1359645"/>
                  <a:pt x="81197" y="1367116"/>
                  <a:pt x="81197" y="1375646"/>
                </a:cubicBezTo>
                <a:cubicBezTo>
                  <a:pt x="81197" y="1413505"/>
                  <a:pt x="77528" y="1451335"/>
                  <a:pt x="73105" y="1488935"/>
                </a:cubicBezTo>
                <a:cubicBezTo>
                  <a:pt x="72108" y="1497406"/>
                  <a:pt x="69155" y="1505755"/>
                  <a:pt x="65013" y="1513211"/>
                </a:cubicBezTo>
                <a:lnTo>
                  <a:pt x="16461" y="1586039"/>
                </a:lnTo>
                <a:lnTo>
                  <a:pt x="277" y="1610315"/>
                </a:lnTo>
                <a:cubicBezTo>
                  <a:pt x="2974" y="1642683"/>
                  <a:pt x="0" y="1676036"/>
                  <a:pt x="8369" y="1707420"/>
                </a:cubicBezTo>
                <a:cubicBezTo>
                  <a:pt x="11318" y="1718477"/>
                  <a:pt x="25619" y="1722663"/>
                  <a:pt x="32645" y="1731696"/>
                </a:cubicBezTo>
                <a:cubicBezTo>
                  <a:pt x="44587" y="1747049"/>
                  <a:pt x="54224" y="1764064"/>
                  <a:pt x="65013" y="1780248"/>
                </a:cubicBezTo>
                <a:cubicBezTo>
                  <a:pt x="90660" y="1818719"/>
                  <a:pt x="78121" y="1795297"/>
                  <a:pt x="97381" y="1853077"/>
                </a:cubicBezTo>
                <a:lnTo>
                  <a:pt x="105473" y="1877353"/>
                </a:lnTo>
                <a:cubicBezTo>
                  <a:pt x="102776" y="1942089"/>
                  <a:pt x="101997" y="2006933"/>
                  <a:pt x="97381" y="2071561"/>
                </a:cubicBezTo>
                <a:cubicBezTo>
                  <a:pt x="96589" y="2082654"/>
                  <a:pt x="93670" y="2093708"/>
                  <a:pt x="89289" y="2103930"/>
                </a:cubicBezTo>
                <a:cubicBezTo>
                  <a:pt x="85458" y="2112869"/>
                  <a:pt x="77454" y="2119507"/>
                  <a:pt x="73105" y="2128206"/>
                </a:cubicBezTo>
                <a:cubicBezTo>
                  <a:pt x="39603" y="2195211"/>
                  <a:pt x="95210" y="2107186"/>
                  <a:pt x="48829" y="2176758"/>
                </a:cubicBezTo>
                <a:lnTo>
                  <a:pt x="56921" y="2265770"/>
                </a:lnTo>
              </a:path>
            </a:pathLst>
          </a:custGeom>
          <a:noFill/>
          <a:ln w="19050" cap="flat" cmpd="sng" algn="ctr">
            <a:solidFill>
              <a:srgbClr val="00004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smtClean="0">
              <a:ln>
                <a:noFill/>
              </a:ln>
              <a:solidFill>
                <a:srgbClr val="000000"/>
              </a:solidFill>
              <a:effectLst/>
              <a:latin typeface="Arial" charset="0"/>
            </a:endParaRPr>
          </a:p>
        </p:txBody>
      </p:sp>
      <p:sp>
        <p:nvSpPr>
          <p:cNvPr id="14" name="TextBox 13"/>
          <p:cNvSpPr txBox="1"/>
          <p:nvPr/>
        </p:nvSpPr>
        <p:spPr>
          <a:xfrm>
            <a:off x="228600" y="990600"/>
            <a:ext cx="8610600" cy="461665"/>
          </a:xfrm>
          <a:prstGeom prst="rect">
            <a:avLst/>
          </a:prstGeom>
          <a:noFill/>
        </p:spPr>
        <p:txBody>
          <a:bodyPr wrap="square" rtlCol="0">
            <a:spAutoFit/>
          </a:bodyPr>
          <a:lstStyle/>
          <a:p>
            <a:r>
              <a:rPr lang="en-US" u="sng" smtClean="0">
                <a:solidFill>
                  <a:srgbClr val="00004C"/>
                </a:solidFill>
              </a:rPr>
              <a:t>Primer</a:t>
            </a:r>
            <a:r>
              <a:rPr lang="sr-Latn-RS" smtClean="0">
                <a:solidFill>
                  <a:srgbClr val="00004C"/>
                </a:solidFill>
              </a:rPr>
              <a:t> – promena količnika specifične emisije i mase putničkog automobila</a:t>
            </a:r>
            <a:endParaRPr lang="sr-Latn-RS">
              <a:solidFill>
                <a:srgbClr val="00004C"/>
              </a:solidFill>
            </a:endParaRPr>
          </a:p>
        </p:txBody>
      </p:sp>
      <p:sp>
        <p:nvSpPr>
          <p:cNvPr id="15" name="Rectangle 14"/>
          <p:cNvSpPr/>
          <p:nvPr/>
        </p:nvSpPr>
        <p:spPr>
          <a:xfrm>
            <a:off x="152400" y="6012154"/>
            <a:ext cx="3962400" cy="400110"/>
          </a:xfrm>
          <a:prstGeom prst="rect">
            <a:avLst/>
          </a:prstGeom>
        </p:spPr>
        <p:txBody>
          <a:bodyPr wrap="square">
            <a:spAutoFit/>
          </a:bodyPr>
          <a:lstStyle/>
          <a:p>
            <a:pPr>
              <a:lnSpc>
                <a:spcPct val="100000"/>
              </a:lnSpc>
              <a:spcBef>
                <a:spcPts val="0"/>
              </a:spcBef>
            </a:pPr>
            <a:r>
              <a:rPr lang="en-US" sz="1000" i="1" smtClean="0">
                <a:solidFill>
                  <a:srgbClr val="00004C"/>
                </a:solidFill>
              </a:rPr>
              <a:t>Mijailovi</a:t>
            </a:r>
            <a:r>
              <a:rPr lang="sr-Latn-RS" sz="1000" i="1" smtClean="0">
                <a:solidFill>
                  <a:srgbClr val="00004C"/>
                </a:solidFill>
              </a:rPr>
              <a:t>ć R., The optimal lifetime of passenger cars based on minimization of CO</a:t>
            </a:r>
            <a:r>
              <a:rPr lang="sr-Latn-RS" sz="1000" i="1" baseline="-25000" smtClean="0">
                <a:solidFill>
                  <a:srgbClr val="00004C"/>
                </a:solidFill>
              </a:rPr>
              <a:t>2</a:t>
            </a:r>
            <a:r>
              <a:rPr lang="sr-Latn-RS" sz="1000" i="1" smtClean="0">
                <a:solidFill>
                  <a:srgbClr val="00004C"/>
                </a:solidFill>
              </a:rPr>
              <a:t> emission, Energy, Vol. 55, 2013, pp. 869-878</a:t>
            </a:r>
            <a:endParaRPr lang="en-US" sz="1000" i="1">
              <a:solidFill>
                <a:srgbClr val="00004C"/>
              </a:solidFill>
            </a:endParaRPr>
          </a:p>
        </p:txBody>
      </p:sp>
    </p:spTree>
    <p:extLst>
      <p:ext uri="{BB962C8B-B14F-4D97-AF65-F5344CB8AC3E}">
        <p14:creationId xmlns="" xmlns:p14="http://schemas.microsoft.com/office/powerpoint/2010/main" val="1979950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09800" y="2819400"/>
            <a:ext cx="434376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819401" y="2392896"/>
            <a:ext cx="2339102" cy="394210"/>
          </a:xfrm>
          <a:prstGeom prst="rect">
            <a:avLst/>
          </a:prstGeom>
          <a:noFill/>
        </p:spPr>
        <p:txBody>
          <a:bodyPr wrap="none" rtlCol="0">
            <a:spAutoFit/>
          </a:bodyPr>
          <a:lstStyle/>
          <a:p>
            <a:r>
              <a:rPr lang="sr-Latn-RS" sz="1800">
                <a:solidFill>
                  <a:srgbClr val="00004C"/>
                </a:solidFill>
              </a:rPr>
              <a:t>d</a:t>
            </a:r>
            <a:r>
              <a:rPr lang="sr-Latn-RS" sz="1800" smtClean="0">
                <a:solidFill>
                  <a:srgbClr val="00004C"/>
                </a:solidFill>
              </a:rPr>
              <a:t>egradacija strukture</a:t>
            </a:r>
            <a:endParaRPr lang="sr-Latn-RS" sz="1800">
              <a:solidFill>
                <a:srgbClr val="00004C"/>
              </a:solidFill>
            </a:endParaRPr>
          </a:p>
        </p:txBody>
      </p:sp>
      <p:cxnSp>
        <p:nvCxnSpPr>
          <p:cNvPr id="6" name="Straight Arrow Connector 5"/>
          <p:cNvCxnSpPr/>
          <p:nvPr/>
        </p:nvCxnSpPr>
        <p:spPr bwMode="auto">
          <a:xfrm flipH="1">
            <a:off x="2743201" y="2706848"/>
            <a:ext cx="228600" cy="188752"/>
          </a:xfrm>
          <a:prstGeom prst="straightConnector1">
            <a:avLst/>
          </a:prstGeom>
          <a:ln>
            <a:solidFill>
              <a:srgbClr val="000099"/>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28600" y="1219200"/>
            <a:ext cx="6324600" cy="427746"/>
          </a:xfrm>
          <a:prstGeom prst="rect">
            <a:avLst/>
          </a:prstGeom>
          <a:noFill/>
        </p:spPr>
        <p:txBody>
          <a:bodyPr wrap="square" rtlCol="0">
            <a:spAutoFit/>
          </a:bodyPr>
          <a:lstStyle/>
          <a:p>
            <a:pPr lvl="0"/>
            <a:r>
              <a:rPr lang="en-US" u="sng" smtClean="0">
                <a:solidFill>
                  <a:srgbClr val="00004C"/>
                </a:solidFill>
              </a:rPr>
              <a:t>Primer</a:t>
            </a:r>
            <a:r>
              <a:rPr lang="sr-Latn-RS" smtClean="0">
                <a:solidFill>
                  <a:srgbClr val="00004C"/>
                </a:solidFill>
              </a:rPr>
              <a:t> – </a:t>
            </a:r>
            <a:r>
              <a:rPr lang="sr-Latn-RS" sz="1800" smtClean="0">
                <a:solidFill>
                  <a:srgbClr val="00004C"/>
                </a:solidFill>
              </a:rPr>
              <a:t>degradacija strukture aviona</a:t>
            </a:r>
            <a:r>
              <a:rPr lang="sr-Latn-RS" smtClean="0">
                <a:solidFill>
                  <a:srgbClr val="00004C"/>
                </a:solidFill>
              </a:rPr>
              <a:t>:</a:t>
            </a:r>
            <a:endParaRPr lang="sr-Latn-RS">
              <a:solidFill>
                <a:srgbClr val="00004C"/>
              </a:solidFill>
            </a:endParaRPr>
          </a:p>
        </p:txBody>
      </p:sp>
      <p:sp>
        <p:nvSpPr>
          <p:cNvPr id="8" name="Rectangle 7"/>
          <p:cNvSpPr/>
          <p:nvPr/>
        </p:nvSpPr>
        <p:spPr>
          <a:xfrm>
            <a:off x="228600" y="5943600"/>
            <a:ext cx="4572000" cy="400110"/>
          </a:xfrm>
          <a:prstGeom prst="rect">
            <a:avLst/>
          </a:prstGeom>
        </p:spPr>
        <p:txBody>
          <a:bodyPr>
            <a:spAutoFit/>
          </a:bodyPr>
          <a:lstStyle/>
          <a:p>
            <a:pPr>
              <a:lnSpc>
                <a:spcPct val="100000"/>
              </a:lnSpc>
              <a:spcBef>
                <a:spcPts val="0"/>
              </a:spcBef>
            </a:pPr>
            <a:r>
              <a:rPr lang="en-US" sz="1000" smtClean="0">
                <a:solidFill>
                  <a:srgbClr val="00004C"/>
                </a:solidFill>
              </a:rPr>
              <a:t>Jakovljevi</a:t>
            </a:r>
            <a:r>
              <a:rPr lang="sr-Latn-RS" sz="1000" smtClean="0">
                <a:solidFill>
                  <a:srgbClr val="00004C"/>
                </a:solidFill>
              </a:rPr>
              <a:t>ć I., </a:t>
            </a:r>
            <a:r>
              <a:rPr lang="en-US" sz="1000" smtClean="0">
                <a:solidFill>
                  <a:srgbClr val="00004C"/>
                </a:solidFill>
              </a:rPr>
              <a:t>Mijailović R., Mirosavljević P., Carbon dioxide emission during the life cycle of turbofan aircraft, Energy, Vol. 148, 2018 pp. 866-875</a:t>
            </a:r>
            <a:endParaRPr lang="en-US" sz="1000">
              <a:solidFill>
                <a:srgbClr val="00004C"/>
              </a:solidFill>
            </a:endParaRPr>
          </a:p>
        </p:txBody>
      </p:sp>
    </p:spTree>
    <p:extLst>
      <p:ext uri="{BB962C8B-B14F-4D97-AF65-F5344CB8AC3E}">
        <p14:creationId xmlns="" xmlns:p14="http://schemas.microsoft.com/office/powerpoint/2010/main" val="2696286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defRPr kumimoji="0" lang="en-US"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defRPr kumimoji="0" lang="en-US" sz="2000" b="0" i="0" u="none" strike="noStrike" cap="none" normalizeH="0" baseline="0" smtClean="0">
            <a:ln>
              <a:noFill/>
            </a:ln>
            <a:solidFill>
              <a:srgbClr val="000000"/>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1665</TotalTime>
  <Words>1078</Words>
  <Application>Microsoft Office PowerPoint</Application>
  <PresentationFormat>On-screen Show (4:3)</PresentationFormat>
  <Paragraphs>116</Paragraphs>
  <Slides>23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Textured</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saobracajni fakultet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nastavnik</dc:creator>
  <cp:lastModifiedBy>MR</cp:lastModifiedBy>
  <cp:revision>309</cp:revision>
  <dcterms:created xsi:type="dcterms:W3CDTF">2006-01-31T15:10:17Z</dcterms:created>
  <dcterms:modified xsi:type="dcterms:W3CDTF">2024-02-05T12:39:07Z</dcterms:modified>
</cp:coreProperties>
</file>