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722" r:id="rId2"/>
  </p:sldMasterIdLst>
  <p:notesMasterIdLst>
    <p:notesMasterId r:id="rId15"/>
  </p:notesMasterIdLst>
  <p:handoutMasterIdLst>
    <p:handoutMasterId r:id="rId16"/>
  </p:handoutMasterIdLst>
  <p:sldIdLst>
    <p:sldId id="256" r:id="rId3"/>
    <p:sldId id="281" r:id="rId4"/>
    <p:sldId id="284" r:id="rId5"/>
    <p:sldId id="285" r:id="rId6"/>
    <p:sldId id="286" r:id="rId7"/>
    <p:sldId id="287" r:id="rId8"/>
    <p:sldId id="280" r:id="rId9"/>
    <p:sldId id="289" r:id="rId10"/>
    <p:sldId id="291" r:id="rId11"/>
    <p:sldId id="288" r:id="rId12"/>
    <p:sldId id="275" r:id="rId13"/>
    <p:sldId id="263" r:id="rId14"/>
  </p:sldIdLst>
  <p:sldSz cx="9144000" cy="6858000" type="screen4x3"/>
  <p:notesSz cx="7315200" cy="9601200"/>
  <p:defaultTex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Đorđe" initials="Đ" lastIdx="1" clrIdx="0">
    <p:extLst>
      <p:ext uri="{19B8F6BF-5375-455C-9EA6-DF929625EA0E}">
        <p15:presenceInfo xmlns:p15="http://schemas.microsoft.com/office/powerpoint/2012/main" userId="eddac27b20c8debe" providerId="Windows Live"/>
      </p:ext>
    </p:extLst>
  </p:cmAuthor>
  <p:cmAuthor id="2" name="MRB" initials="M" lastIdx="2" clrIdx="1">
    <p:extLst>
      <p:ext uri="{19B8F6BF-5375-455C-9EA6-DF929625EA0E}">
        <p15:presenceInfo xmlns:p15="http://schemas.microsoft.com/office/powerpoint/2012/main" userId="MRB"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42A7A"/>
    <a:srgbClr val="FFCC00"/>
    <a:srgbClr val="99FF33"/>
    <a:srgbClr val="808080"/>
    <a:srgbClr val="66FFFF"/>
    <a:srgbClr val="3B3470"/>
    <a:srgbClr val="2950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2" autoAdjust="0"/>
    <p:restoredTop sz="96984" autoAdjust="0"/>
  </p:normalViewPr>
  <p:slideViewPr>
    <p:cSldViewPr>
      <p:cViewPr varScale="1">
        <p:scale>
          <a:sx n="85" d="100"/>
          <a:sy n="85" d="100"/>
        </p:scale>
        <p:origin x="1454" y="2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3149" y="-82"/>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eaLnBrk="1" hangingPunct="1">
              <a:lnSpc>
                <a:spcPct val="100000"/>
              </a:lnSpc>
              <a:spcBef>
                <a:spcPct val="0"/>
              </a:spcBef>
              <a:buClrTx/>
              <a:buSzTx/>
              <a:buFontTx/>
              <a:buNone/>
              <a:defRPr sz="1300">
                <a:solidFill>
                  <a:schemeClr val="tx1"/>
                </a:solidFill>
              </a:defRPr>
            </a:lvl1pPr>
          </a:lstStyle>
          <a:p>
            <a:pPr>
              <a:defRPr/>
            </a:pPr>
            <a:endParaRPr lang="en-US"/>
          </a:p>
        </p:txBody>
      </p:sp>
      <p:sp>
        <p:nvSpPr>
          <p:cNvPr id="132099" name="Rectangle 3"/>
          <p:cNvSpPr>
            <a:spLocks noGrp="1" noChangeArrowheads="1"/>
          </p:cNvSpPr>
          <p:nvPr>
            <p:ph type="dt" sz="quarter" idx="1"/>
          </p:nvPr>
        </p:nvSpPr>
        <p:spPr bwMode="auto">
          <a:xfrm>
            <a:off x="4143587"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eaLnBrk="1" hangingPunct="1">
              <a:lnSpc>
                <a:spcPct val="100000"/>
              </a:lnSpc>
              <a:spcBef>
                <a:spcPct val="0"/>
              </a:spcBef>
              <a:buClrTx/>
              <a:buSzTx/>
              <a:buFontTx/>
              <a:buNone/>
              <a:defRPr sz="1300">
                <a:solidFill>
                  <a:schemeClr val="tx1"/>
                </a:solidFill>
              </a:defRPr>
            </a:lvl1pPr>
          </a:lstStyle>
          <a:p>
            <a:pPr>
              <a:defRPr/>
            </a:pPr>
            <a:endParaRPr lang="en-US"/>
          </a:p>
        </p:txBody>
      </p:sp>
      <p:sp>
        <p:nvSpPr>
          <p:cNvPr id="132100" name="Rectangle 4"/>
          <p:cNvSpPr>
            <a:spLocks noGrp="1" noChangeArrowheads="1"/>
          </p:cNvSpPr>
          <p:nvPr>
            <p:ph type="ftr" sz="quarter" idx="2"/>
          </p:nvPr>
        </p:nvSpPr>
        <p:spPr bwMode="auto">
          <a:xfrm>
            <a:off x="0"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eaLnBrk="1" hangingPunct="1">
              <a:lnSpc>
                <a:spcPct val="100000"/>
              </a:lnSpc>
              <a:spcBef>
                <a:spcPct val="0"/>
              </a:spcBef>
              <a:buClrTx/>
              <a:buSzTx/>
              <a:buFontTx/>
              <a:buNone/>
              <a:defRPr sz="1300">
                <a:solidFill>
                  <a:schemeClr val="tx1"/>
                </a:solidFill>
              </a:defRPr>
            </a:lvl1pPr>
          </a:lstStyle>
          <a:p>
            <a:pPr>
              <a:defRPr/>
            </a:pPr>
            <a:endParaRPr lang="en-US"/>
          </a:p>
        </p:txBody>
      </p:sp>
      <p:sp>
        <p:nvSpPr>
          <p:cNvPr id="132101" name="Rectangle 5"/>
          <p:cNvSpPr>
            <a:spLocks noGrp="1" noChangeArrowheads="1"/>
          </p:cNvSpPr>
          <p:nvPr>
            <p:ph type="sldNum" sz="quarter" idx="3"/>
          </p:nvPr>
        </p:nvSpPr>
        <p:spPr bwMode="auto">
          <a:xfrm>
            <a:off x="4143587"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eaLnBrk="1" hangingPunct="1">
              <a:lnSpc>
                <a:spcPct val="100000"/>
              </a:lnSpc>
              <a:spcBef>
                <a:spcPct val="0"/>
              </a:spcBef>
              <a:buClrTx/>
              <a:buSzTx/>
              <a:buFontTx/>
              <a:buNone/>
              <a:defRPr sz="1300">
                <a:solidFill>
                  <a:schemeClr val="tx1"/>
                </a:solidFill>
              </a:defRPr>
            </a:lvl1pPr>
          </a:lstStyle>
          <a:p>
            <a:pPr>
              <a:defRPr/>
            </a:pPr>
            <a:fld id="{004C5351-5073-4F99-AD25-E2B7359386D1}" type="slidenum">
              <a:rPr lang="en-US"/>
              <a:pPr>
                <a:defRPr/>
              </a:pPr>
              <a:t>‹#›</a:t>
            </a:fld>
            <a:endParaRPr lang="en-US"/>
          </a:p>
        </p:txBody>
      </p:sp>
    </p:spTree>
    <p:extLst>
      <p:ext uri="{BB962C8B-B14F-4D97-AF65-F5344CB8AC3E}">
        <p14:creationId xmlns:p14="http://schemas.microsoft.com/office/powerpoint/2010/main" val="20399915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eaLnBrk="1" hangingPunct="1">
              <a:lnSpc>
                <a:spcPct val="100000"/>
              </a:lnSpc>
              <a:spcBef>
                <a:spcPct val="0"/>
              </a:spcBef>
              <a:buClrTx/>
              <a:buSzTx/>
              <a:buFontTx/>
              <a:buNone/>
              <a:defRPr sz="1300">
                <a:solidFill>
                  <a:schemeClr val="tx1"/>
                </a:solidFill>
              </a:defRPr>
            </a:lvl1pPr>
          </a:lstStyle>
          <a:p>
            <a:pPr>
              <a:defRPr/>
            </a:pPr>
            <a:endParaRPr lang="en-US"/>
          </a:p>
        </p:txBody>
      </p:sp>
      <p:sp>
        <p:nvSpPr>
          <p:cNvPr id="134147" name="Rectangle 3"/>
          <p:cNvSpPr>
            <a:spLocks noGrp="1" noChangeArrowheads="1"/>
          </p:cNvSpPr>
          <p:nvPr>
            <p:ph type="dt" idx="1"/>
          </p:nvPr>
        </p:nvSpPr>
        <p:spPr bwMode="auto">
          <a:xfrm>
            <a:off x="4143587"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eaLnBrk="1" hangingPunct="1">
              <a:lnSpc>
                <a:spcPct val="100000"/>
              </a:lnSpc>
              <a:spcBef>
                <a:spcPct val="0"/>
              </a:spcBef>
              <a:buClrTx/>
              <a:buSzTx/>
              <a:buFontTx/>
              <a:buNone/>
              <a:defRPr sz="1300">
                <a:solidFill>
                  <a:schemeClr val="tx1"/>
                </a:solidFill>
              </a:defRPr>
            </a:lvl1pPr>
          </a:lstStyle>
          <a:p>
            <a:pPr>
              <a:defRPr/>
            </a:pPr>
            <a:endParaRPr lang="en-US"/>
          </a:p>
        </p:txBody>
      </p:sp>
      <p:sp>
        <p:nvSpPr>
          <p:cNvPr id="11268"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134149" name="Rectangle 5"/>
          <p:cNvSpPr>
            <a:spLocks noGrp="1" noChangeArrowheads="1"/>
          </p:cNvSpPr>
          <p:nvPr>
            <p:ph type="body" sz="quarter" idx="3"/>
          </p:nvPr>
        </p:nvSpPr>
        <p:spPr bwMode="auto">
          <a:xfrm>
            <a:off x="731520" y="4560570"/>
            <a:ext cx="5852160" cy="432054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4150" name="Rectangle 6"/>
          <p:cNvSpPr>
            <a:spLocks noGrp="1" noChangeArrowheads="1"/>
          </p:cNvSpPr>
          <p:nvPr>
            <p:ph type="ftr" sz="quarter" idx="4"/>
          </p:nvPr>
        </p:nvSpPr>
        <p:spPr bwMode="auto">
          <a:xfrm>
            <a:off x="0"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eaLnBrk="1" hangingPunct="1">
              <a:lnSpc>
                <a:spcPct val="100000"/>
              </a:lnSpc>
              <a:spcBef>
                <a:spcPct val="0"/>
              </a:spcBef>
              <a:buClrTx/>
              <a:buSzTx/>
              <a:buFontTx/>
              <a:buNone/>
              <a:defRPr sz="1300">
                <a:solidFill>
                  <a:schemeClr val="tx1"/>
                </a:solidFill>
              </a:defRPr>
            </a:lvl1pPr>
          </a:lstStyle>
          <a:p>
            <a:pPr>
              <a:defRPr/>
            </a:pPr>
            <a:endParaRPr lang="en-US"/>
          </a:p>
        </p:txBody>
      </p:sp>
      <p:sp>
        <p:nvSpPr>
          <p:cNvPr id="134151" name="Rectangle 7"/>
          <p:cNvSpPr>
            <a:spLocks noGrp="1" noChangeArrowheads="1"/>
          </p:cNvSpPr>
          <p:nvPr>
            <p:ph type="sldNum" sz="quarter" idx="5"/>
          </p:nvPr>
        </p:nvSpPr>
        <p:spPr bwMode="auto">
          <a:xfrm>
            <a:off x="4143587"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eaLnBrk="1" hangingPunct="1">
              <a:lnSpc>
                <a:spcPct val="100000"/>
              </a:lnSpc>
              <a:spcBef>
                <a:spcPct val="0"/>
              </a:spcBef>
              <a:buClrTx/>
              <a:buSzTx/>
              <a:buFontTx/>
              <a:buNone/>
              <a:defRPr sz="1300">
                <a:solidFill>
                  <a:schemeClr val="tx1"/>
                </a:solidFill>
              </a:defRPr>
            </a:lvl1pPr>
          </a:lstStyle>
          <a:p>
            <a:pPr>
              <a:defRPr/>
            </a:pPr>
            <a:fld id="{FA2B83D8-9B1B-4807-8BEB-AA64FD3012C3}" type="slidenum">
              <a:rPr lang="en-US"/>
              <a:pPr>
                <a:defRPr/>
              </a:pPr>
              <a:t>‹#›</a:t>
            </a:fld>
            <a:endParaRPr lang="en-US"/>
          </a:p>
        </p:txBody>
      </p:sp>
    </p:spTree>
    <p:extLst>
      <p:ext uri="{BB962C8B-B14F-4D97-AF65-F5344CB8AC3E}">
        <p14:creationId xmlns:p14="http://schemas.microsoft.com/office/powerpoint/2010/main" val="40705960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r-Latn-RS"/>
          </a:p>
        </p:txBody>
      </p:sp>
      <p:sp>
        <p:nvSpPr>
          <p:cNvPr id="4" name="Slide Number Placeholder 3"/>
          <p:cNvSpPr>
            <a:spLocks noGrp="1"/>
          </p:cNvSpPr>
          <p:nvPr>
            <p:ph type="sldNum" sz="quarter" idx="10"/>
          </p:nvPr>
        </p:nvSpPr>
        <p:spPr/>
        <p:txBody>
          <a:bodyPr/>
          <a:lstStyle/>
          <a:p>
            <a:pPr>
              <a:defRPr/>
            </a:pPr>
            <a:fld id="{FA2B83D8-9B1B-4807-8BEB-AA64FD3012C3}" type="slidenum">
              <a:rPr lang="en-US" smtClean="0"/>
              <a:pPr>
                <a:defRPr/>
              </a:pPr>
              <a:t>1</a:t>
            </a:fld>
            <a:endParaRPr lang="en-US"/>
          </a:p>
        </p:txBody>
      </p:sp>
    </p:spTree>
    <p:extLst>
      <p:ext uri="{BB962C8B-B14F-4D97-AF65-F5344CB8AC3E}">
        <p14:creationId xmlns:p14="http://schemas.microsoft.com/office/powerpoint/2010/main" val="438044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20451C22-20A3-4570-9679-303570521851}" type="slidenum">
              <a:rPr lang="en-US" smtClean="0"/>
              <a:pPr/>
              <a:t>2</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6134710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20451C22-20A3-4570-9679-303570521851}" type="slidenum">
              <a:rPr lang="en-US" smtClean="0"/>
              <a:pPr/>
              <a:t>3</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422876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20451C22-20A3-4570-9679-303570521851}" type="slidenum">
              <a:rPr lang="en-US" smtClean="0"/>
              <a:pPr/>
              <a:t>4</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422876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20451C22-20A3-4570-9679-303570521851}" type="slidenum">
              <a:rPr lang="en-US" smtClean="0"/>
              <a:pPr/>
              <a:t>5</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42287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20451C22-20A3-4570-9679-303570521851}" type="slidenum">
              <a:rPr lang="en-US" smtClean="0"/>
              <a:pPr/>
              <a:t>6</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422876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20451C22-20A3-4570-9679-303570521851}" type="slidenum">
              <a:rPr lang="en-US" smtClean="0"/>
              <a:pPr/>
              <a:t>7</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422876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20451C22-20A3-4570-9679-303570521851}" type="slidenum">
              <a:rPr lang="en-US" smtClean="0"/>
              <a:pPr/>
              <a:t>9</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422876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20451C22-20A3-4570-9679-303570521851}" type="slidenum">
              <a:rPr lang="en-US" smtClean="0"/>
              <a:pPr/>
              <a:t>10</a:t>
            </a:fld>
            <a:endParaRPr lang="en-US"/>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3422876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7410" name="Rectangle 2"/>
          <p:cNvSpPr>
            <a:spLocks noGrp="1" noChangeArrowheads="1"/>
          </p:cNvSpPr>
          <p:nvPr>
            <p:ph type="ctrTitle" sz="quarter"/>
          </p:nvPr>
        </p:nvSpPr>
        <p:spPr bwMode="auto">
          <a:xfrm>
            <a:off x="685800" y="1676400"/>
            <a:ext cx="7772400" cy="1828800"/>
          </a:xfrm>
          <a:prstGeom prst="rect">
            <a:avLst/>
          </a:prstGeom>
          <a:noFill/>
          <a:ln>
            <a:miter lim="800000"/>
            <a:headEnd/>
            <a:tailEnd/>
          </a:ln>
        </p:spPr>
        <p:txBody>
          <a:bodyPr vert="horz" wrap="square" lIns="91440" tIns="45720" rIns="91440" bIns="45720" numCol="1" anchor="ctr" anchorCtr="0" compatLnSpc="1">
            <a:prstTxWarp prst="textNoShape">
              <a:avLst/>
            </a:prstTxWarp>
          </a:bodyPr>
          <a:lstStyle>
            <a:lvl1pPr>
              <a:defRPr/>
            </a:lvl1pPr>
          </a:lstStyle>
          <a:p>
            <a:r>
              <a:rPr lang="en-US"/>
              <a:t>Click to edit Master title style</a:t>
            </a:r>
          </a:p>
        </p:txBody>
      </p:sp>
      <p:sp>
        <p:nvSpPr>
          <p:cNvPr id="17411" name="Rectangle 3"/>
          <p:cNvSpPr>
            <a:spLocks noGrp="1" noChangeArrowheads="1"/>
          </p:cNvSpPr>
          <p:nvPr>
            <p:ph type="subTitle" sz="quarter" idx="1"/>
          </p:nvPr>
        </p:nvSpPr>
        <p:spPr bwMode="auto">
          <a:xfrm>
            <a:off x="1371600" y="3886200"/>
            <a:ext cx="6400800" cy="17526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quarter" idx="10"/>
          </p:nvPr>
        </p:nvSpPr>
        <p:spPr bwMode="auto">
          <a:xfrm>
            <a:off x="457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5" name="Rectangle 5"/>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endParaRPr lang="en-US"/>
          </a:p>
        </p:txBody>
      </p:sp>
      <p:sp>
        <p:nvSpPr>
          <p:cNvPr id="6" name="Rectangle 6"/>
          <p:cNvSpPr>
            <a:spLocks noGrp="1" noChangeArrowheads="1"/>
          </p:cNvSpPr>
          <p:nvPr>
            <p:ph type="sldNum" sz="quarter" idx="12"/>
          </p:nvPr>
        </p:nvSpPr>
        <p:spPr bwMode="auto">
          <a:xfrm>
            <a:off x="6553200" y="6245225"/>
            <a:ext cx="2133600" cy="47625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400">
                <a:solidFill>
                  <a:schemeClr val="tx1"/>
                </a:solidFill>
                <a:effectLst>
                  <a:outerShdw blurRad="38100" dist="38100" dir="2700000" algn="tl">
                    <a:srgbClr val="C0C0C0"/>
                  </a:outerShdw>
                </a:effectLst>
              </a:defRPr>
            </a:lvl1pPr>
          </a:lstStyle>
          <a:p>
            <a:pPr>
              <a:defRPr/>
            </a:pPr>
            <a:fld id="{05744DE7-B441-4086-B096-7AD8FBA8714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sr-Latn-R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r-Latn-RS"/>
          </a:p>
        </p:txBody>
      </p:sp>
      <p:sp>
        <p:nvSpPr>
          <p:cNvPr id="4" name="Date Placeholder 3"/>
          <p:cNvSpPr>
            <a:spLocks noGrp="1"/>
          </p:cNvSpPr>
          <p:nvPr>
            <p:ph type="dt" sz="half" idx="10"/>
          </p:nvPr>
        </p:nvSpPr>
        <p:spPr/>
        <p:txBody>
          <a:bodyPr/>
          <a:lstStyle/>
          <a:p>
            <a:fld id="{50531E49-C82C-4B7A-AC41-4D7DD35182B2}" type="datetimeFigureOut">
              <a:rPr lang="sr-Latn-RS" smtClean="0"/>
              <a:pPr/>
              <a:t>19.6.2025.</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11965660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10"/>
          </p:nvPr>
        </p:nvSpPr>
        <p:spPr/>
        <p:txBody>
          <a:bodyPr/>
          <a:lstStyle/>
          <a:p>
            <a:fld id="{50531E49-C82C-4B7A-AC41-4D7DD35182B2}" type="datetimeFigureOut">
              <a:rPr lang="sr-Latn-RS" smtClean="0"/>
              <a:pPr/>
              <a:t>19.6.2025.</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38245530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sr-Latn-R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531E49-C82C-4B7A-AC41-4D7DD35182B2}" type="datetimeFigureOut">
              <a:rPr lang="sr-Latn-RS" smtClean="0"/>
              <a:pPr/>
              <a:t>19.6.2025.</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33540367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Date Placeholder 4"/>
          <p:cNvSpPr>
            <a:spLocks noGrp="1"/>
          </p:cNvSpPr>
          <p:nvPr>
            <p:ph type="dt" sz="half" idx="10"/>
          </p:nvPr>
        </p:nvSpPr>
        <p:spPr/>
        <p:txBody>
          <a:bodyPr/>
          <a:lstStyle/>
          <a:p>
            <a:fld id="{50531E49-C82C-4B7A-AC41-4D7DD35182B2}" type="datetimeFigureOut">
              <a:rPr lang="sr-Latn-RS" smtClean="0"/>
              <a:pPr/>
              <a:t>19.6.2025.</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8365196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sr-Latn-R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7" name="Date Placeholder 6"/>
          <p:cNvSpPr>
            <a:spLocks noGrp="1"/>
          </p:cNvSpPr>
          <p:nvPr>
            <p:ph type="dt" sz="half" idx="10"/>
          </p:nvPr>
        </p:nvSpPr>
        <p:spPr/>
        <p:txBody>
          <a:bodyPr/>
          <a:lstStyle/>
          <a:p>
            <a:fld id="{50531E49-C82C-4B7A-AC41-4D7DD35182B2}" type="datetimeFigureOut">
              <a:rPr lang="sr-Latn-RS" smtClean="0"/>
              <a:pPr/>
              <a:t>19.6.2025.</a:t>
            </a:fld>
            <a:endParaRPr lang="sr-Latn-RS"/>
          </a:p>
        </p:txBody>
      </p:sp>
      <p:sp>
        <p:nvSpPr>
          <p:cNvPr id="8" name="Footer Placeholder 7"/>
          <p:cNvSpPr>
            <a:spLocks noGrp="1"/>
          </p:cNvSpPr>
          <p:nvPr>
            <p:ph type="ftr" sz="quarter" idx="11"/>
          </p:nvPr>
        </p:nvSpPr>
        <p:spPr/>
        <p:txBody>
          <a:bodyPr/>
          <a:lstStyle/>
          <a:p>
            <a:endParaRPr lang="sr-Latn-RS"/>
          </a:p>
        </p:txBody>
      </p:sp>
      <p:sp>
        <p:nvSpPr>
          <p:cNvPr id="9" name="Slide Number Placeholder 8"/>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2515688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Date Placeholder 2"/>
          <p:cNvSpPr>
            <a:spLocks noGrp="1"/>
          </p:cNvSpPr>
          <p:nvPr>
            <p:ph type="dt" sz="half" idx="10"/>
          </p:nvPr>
        </p:nvSpPr>
        <p:spPr/>
        <p:txBody>
          <a:bodyPr/>
          <a:lstStyle/>
          <a:p>
            <a:fld id="{50531E49-C82C-4B7A-AC41-4D7DD35182B2}" type="datetimeFigureOut">
              <a:rPr lang="sr-Latn-RS" smtClean="0"/>
              <a:pPr/>
              <a:t>19.6.2025.</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10000417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531E49-C82C-4B7A-AC41-4D7DD35182B2}" type="datetimeFigureOut">
              <a:rPr lang="sr-Latn-RS" smtClean="0"/>
              <a:pPr/>
              <a:t>19.6.2025.</a:t>
            </a:fld>
            <a:endParaRPr lang="sr-Latn-RS"/>
          </a:p>
        </p:txBody>
      </p:sp>
      <p:sp>
        <p:nvSpPr>
          <p:cNvPr id="3" name="Footer Placeholder 2"/>
          <p:cNvSpPr>
            <a:spLocks noGrp="1"/>
          </p:cNvSpPr>
          <p:nvPr>
            <p:ph type="ftr" sz="quarter" idx="11"/>
          </p:nvPr>
        </p:nvSpPr>
        <p:spPr/>
        <p:txBody>
          <a:bodyPr/>
          <a:lstStyle/>
          <a:p>
            <a:endParaRPr lang="sr-Latn-RS"/>
          </a:p>
        </p:txBody>
      </p:sp>
      <p:sp>
        <p:nvSpPr>
          <p:cNvPr id="4" name="Slide Number Placeholder 3"/>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493726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sr-Latn-R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531E49-C82C-4B7A-AC41-4D7DD35182B2}" type="datetimeFigureOut">
              <a:rPr lang="sr-Latn-RS" smtClean="0"/>
              <a:pPr/>
              <a:t>19.6.2025.</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8294853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sr-Latn-R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0531E49-C82C-4B7A-AC41-4D7DD35182B2}" type="datetimeFigureOut">
              <a:rPr lang="sr-Latn-RS" smtClean="0"/>
              <a:pPr/>
              <a:t>19.6.2025.</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134807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10"/>
          </p:nvPr>
        </p:nvSpPr>
        <p:spPr/>
        <p:txBody>
          <a:bodyPr/>
          <a:lstStyle/>
          <a:p>
            <a:fld id="{50531E49-C82C-4B7A-AC41-4D7DD35182B2}" type="datetimeFigureOut">
              <a:rPr lang="sr-Latn-RS" smtClean="0"/>
              <a:pPr/>
              <a:t>19.6.2025.</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37118419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sr-Latn-R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10"/>
          </p:nvPr>
        </p:nvSpPr>
        <p:spPr/>
        <p:txBody>
          <a:bodyPr/>
          <a:lstStyle/>
          <a:p>
            <a:fld id="{50531E49-C82C-4B7A-AC41-4D7DD35182B2}" type="datetimeFigureOut">
              <a:rPr lang="sr-Latn-RS" smtClean="0"/>
              <a:pPr/>
              <a:t>19.6.2025.</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992531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sr-Latn-RS"/>
          </a:p>
        </p:txBody>
      </p:sp>
    </p:spTree>
    <p:extLst>
      <p:ext uri="{BB962C8B-B14F-4D97-AF65-F5344CB8AC3E}">
        <p14:creationId xmlns:p14="http://schemas.microsoft.com/office/powerpoint/2010/main" val="1090923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duotone>
              <a:schemeClr val="bg1"/>
              <a:srgbClr val="FFFFFF"/>
            </a:duotone>
          </a:blip>
          <a:srcRect/>
          <a:tile tx="0" ty="0" sx="100000" sy="100000" flip="none" algn="tl"/>
        </a:blipFill>
        <a:effectLst/>
      </p:bgPr>
    </p:bg>
    <p:spTree>
      <p:nvGrpSpPr>
        <p:cNvPr id="1" name=""/>
        <p:cNvGrpSpPr/>
        <p:nvPr/>
      </p:nvGrpSpPr>
      <p:grpSpPr>
        <a:xfrm>
          <a:off x="0" y="0"/>
          <a:ext cx="0" cy="0"/>
          <a:chOff x="0" y="0"/>
          <a:chExt cx="0" cy="0"/>
        </a:xfrm>
      </p:grpSpPr>
      <p:sp>
        <p:nvSpPr>
          <p:cNvPr id="16392" name="Text Box 8"/>
          <p:cNvSpPr txBox="1">
            <a:spLocks noChangeArrowheads="1"/>
          </p:cNvSpPr>
          <p:nvPr userDrawn="1"/>
        </p:nvSpPr>
        <p:spPr bwMode="auto">
          <a:xfrm>
            <a:off x="6557920" y="6363301"/>
            <a:ext cx="2254143" cy="523220"/>
          </a:xfrm>
          <a:prstGeom prst="rect">
            <a:avLst/>
          </a:prstGeom>
          <a:noFill/>
          <a:ln w="9525">
            <a:noFill/>
            <a:miter lim="800000"/>
            <a:headEnd/>
            <a:tailEnd/>
          </a:ln>
          <a:effectLst/>
        </p:spPr>
        <p:txBody>
          <a:bodyPr wrap="none">
            <a:spAutoFit/>
          </a:bodyPr>
          <a:lstStyle/>
          <a:p>
            <a:pPr>
              <a:lnSpc>
                <a:spcPct val="100000"/>
              </a:lnSpc>
              <a:spcBef>
                <a:spcPct val="0"/>
              </a:spcBef>
              <a:buClrTx/>
              <a:buSzTx/>
              <a:buFontTx/>
              <a:buNone/>
              <a:defRPr/>
            </a:pPr>
            <a:r>
              <a:rPr lang="en-US" sz="1400" i="1" dirty="0">
                <a:solidFill>
                  <a:srgbClr val="3B3470"/>
                </a:solidFill>
                <a:latin typeface="Times New Roman" panose="02020603050405020304" pitchFamily="18" charset="0"/>
                <a:cs typeface="Times New Roman" panose="02020603050405020304" pitchFamily="18" charset="0"/>
              </a:rPr>
              <a:t>p</a:t>
            </a:r>
            <a:r>
              <a:rPr lang="sr-Latn-RS" sz="1400" i="1" dirty="0">
                <a:solidFill>
                  <a:srgbClr val="3B3470"/>
                </a:solidFill>
                <a:latin typeface="Times New Roman" panose="02020603050405020304" pitchFamily="18" charset="0"/>
                <a:cs typeface="Times New Roman" panose="02020603050405020304" pitchFamily="18" charset="0"/>
              </a:rPr>
              <a:t>rof. </a:t>
            </a:r>
            <a:r>
              <a:rPr lang="en-US" sz="1400" i="1" dirty="0" err="1">
                <a:solidFill>
                  <a:srgbClr val="3B3470"/>
                </a:solidFill>
                <a:latin typeface="Times New Roman" panose="02020603050405020304" pitchFamily="18" charset="0"/>
                <a:cs typeface="Times New Roman" panose="02020603050405020304" pitchFamily="18" charset="0"/>
              </a:rPr>
              <a:t>dr</a:t>
            </a:r>
            <a:r>
              <a:rPr lang="en-US" sz="1400" i="1" dirty="0">
                <a:solidFill>
                  <a:srgbClr val="3B3470"/>
                </a:solidFill>
                <a:latin typeface="Times New Roman" panose="02020603050405020304" pitchFamily="18" charset="0"/>
                <a:cs typeface="Times New Roman" panose="02020603050405020304" pitchFamily="18" charset="0"/>
              </a:rPr>
              <a:t> </a:t>
            </a:r>
            <a:r>
              <a:rPr lang="en-US" sz="1400" i="1" dirty="0" err="1">
                <a:solidFill>
                  <a:srgbClr val="3B3470"/>
                </a:solidFill>
                <a:latin typeface="Times New Roman" panose="02020603050405020304" pitchFamily="18" charset="0"/>
                <a:cs typeface="Times New Roman" panose="02020603050405020304" pitchFamily="18" charset="0"/>
              </a:rPr>
              <a:t>Radomir</a:t>
            </a:r>
            <a:r>
              <a:rPr lang="en-US" sz="1400" i="1" dirty="0">
                <a:solidFill>
                  <a:srgbClr val="3B3470"/>
                </a:solidFill>
                <a:latin typeface="Times New Roman" panose="02020603050405020304" pitchFamily="18" charset="0"/>
                <a:cs typeface="Times New Roman" panose="02020603050405020304" pitchFamily="18" charset="0"/>
              </a:rPr>
              <a:t> </a:t>
            </a:r>
            <a:r>
              <a:rPr lang="en-US" sz="1400" i="1" dirty="0" err="1">
                <a:solidFill>
                  <a:srgbClr val="3B3470"/>
                </a:solidFill>
                <a:latin typeface="Times New Roman" panose="02020603050405020304" pitchFamily="18" charset="0"/>
                <a:cs typeface="Times New Roman" panose="02020603050405020304" pitchFamily="18" charset="0"/>
              </a:rPr>
              <a:t>Mijailovi</a:t>
            </a:r>
            <a:r>
              <a:rPr lang="sr-Latn-CS" sz="1400" i="1" dirty="0">
                <a:solidFill>
                  <a:srgbClr val="3B3470"/>
                </a:solidFill>
                <a:latin typeface="Times New Roman" panose="02020603050405020304" pitchFamily="18" charset="0"/>
                <a:cs typeface="Times New Roman" panose="02020603050405020304" pitchFamily="18" charset="0"/>
              </a:rPr>
              <a:t>ć</a:t>
            </a:r>
          </a:p>
          <a:p>
            <a:pPr>
              <a:lnSpc>
                <a:spcPct val="100000"/>
              </a:lnSpc>
              <a:spcBef>
                <a:spcPct val="0"/>
              </a:spcBef>
              <a:buClrTx/>
              <a:buSzTx/>
              <a:buFontTx/>
              <a:buNone/>
              <a:defRPr/>
            </a:pPr>
            <a:r>
              <a:rPr lang="sr-Latn-CS" sz="1400" i="1" dirty="0">
                <a:solidFill>
                  <a:srgbClr val="3B3470"/>
                </a:solidFill>
                <a:latin typeface="Times New Roman" panose="02020603050405020304" pitchFamily="18" charset="0"/>
                <a:cs typeface="Times New Roman" panose="02020603050405020304" pitchFamily="18" charset="0"/>
              </a:rPr>
              <a:t>doc. dr Đorđe Petrović</a:t>
            </a:r>
            <a:endParaRPr lang="en-US" sz="1400" i="1" dirty="0">
              <a:solidFill>
                <a:srgbClr val="3B3470"/>
              </a:solidFill>
              <a:latin typeface="Times New Roman" panose="02020603050405020304" pitchFamily="18" charset="0"/>
              <a:cs typeface="Times New Roman" panose="02020603050405020304" pitchFamily="18" charset="0"/>
            </a:endParaRPr>
          </a:p>
        </p:txBody>
      </p:sp>
      <p:sp>
        <p:nvSpPr>
          <p:cNvPr id="16393" name="Text Box 9"/>
          <p:cNvSpPr txBox="1">
            <a:spLocks noChangeArrowheads="1"/>
          </p:cNvSpPr>
          <p:nvPr userDrawn="1"/>
        </p:nvSpPr>
        <p:spPr bwMode="auto">
          <a:xfrm>
            <a:off x="2743200" y="161925"/>
            <a:ext cx="6224588" cy="323850"/>
          </a:xfrm>
          <a:prstGeom prst="rect">
            <a:avLst/>
          </a:prstGeom>
          <a:noFill/>
          <a:ln w="9525">
            <a:noFill/>
            <a:miter lim="800000"/>
            <a:headEnd/>
            <a:tailEnd/>
          </a:ln>
          <a:effectLst/>
        </p:spPr>
        <p:txBody>
          <a:bodyPr>
            <a:spAutoFit/>
          </a:bodyPr>
          <a:lstStyle/>
          <a:p>
            <a:pPr>
              <a:lnSpc>
                <a:spcPct val="100000"/>
              </a:lnSpc>
              <a:spcBef>
                <a:spcPct val="0"/>
              </a:spcBef>
              <a:buClrTx/>
              <a:buSzTx/>
              <a:buFontTx/>
              <a:buNone/>
              <a:defRPr/>
            </a:pPr>
            <a:r>
              <a:rPr lang="sr-Latn-CS" sz="1500" dirty="0">
                <a:solidFill>
                  <a:srgbClr val="3B3470"/>
                </a:solidFill>
                <a:latin typeface="Times New Roman" panose="02020603050405020304" pitchFamily="18" charset="0"/>
                <a:cs typeface="Times New Roman" panose="02020603050405020304" pitchFamily="18" charset="0"/>
              </a:rPr>
              <a:t>Elementi Transportnih Sredstava i Uređaja</a:t>
            </a:r>
            <a:endParaRPr lang="en-US" sz="1500" dirty="0">
              <a:solidFill>
                <a:srgbClr val="3B3470"/>
              </a:solidFill>
              <a:latin typeface="Times New Roman" panose="02020603050405020304" pitchFamily="18" charset="0"/>
              <a:cs typeface="Times New Roman" panose="02020603050405020304" pitchFamily="18" charset="0"/>
            </a:endParaRPr>
          </a:p>
        </p:txBody>
      </p:sp>
      <p:sp>
        <p:nvSpPr>
          <p:cNvPr id="16394" name="Line 10"/>
          <p:cNvSpPr>
            <a:spLocks noChangeShapeType="1"/>
          </p:cNvSpPr>
          <p:nvPr userDrawn="1"/>
        </p:nvSpPr>
        <p:spPr bwMode="auto">
          <a:xfrm>
            <a:off x="228600" y="6400800"/>
            <a:ext cx="8683625" cy="0"/>
          </a:xfrm>
          <a:prstGeom prst="line">
            <a:avLst/>
          </a:prstGeom>
          <a:noFill/>
          <a:ln w="19050">
            <a:solidFill>
              <a:schemeClr val="bg1"/>
            </a:solidFill>
            <a:round/>
            <a:headEnd/>
            <a:tailEnd/>
          </a:ln>
          <a:effectLst/>
        </p:spPr>
        <p:txBody>
          <a:bodyPr wrap="none" anchor="ctr"/>
          <a:lstStyle/>
          <a:p>
            <a:pPr>
              <a:defRPr/>
            </a:pPr>
            <a:endParaRPr lang="en-US"/>
          </a:p>
        </p:txBody>
      </p:sp>
      <p:sp>
        <p:nvSpPr>
          <p:cNvPr id="16395" name="Text Box 11"/>
          <p:cNvSpPr txBox="1">
            <a:spLocks noChangeArrowheads="1"/>
          </p:cNvSpPr>
          <p:nvPr userDrawn="1"/>
        </p:nvSpPr>
        <p:spPr bwMode="auto">
          <a:xfrm>
            <a:off x="133350" y="6437313"/>
            <a:ext cx="3491661" cy="328360"/>
          </a:xfrm>
          <a:prstGeom prst="rect">
            <a:avLst/>
          </a:prstGeom>
          <a:noFill/>
          <a:ln w="9525">
            <a:noFill/>
            <a:miter lim="800000"/>
            <a:headEnd/>
            <a:tailEnd/>
          </a:ln>
          <a:effectLst/>
        </p:spPr>
        <p:txBody>
          <a:bodyPr wrap="none">
            <a:spAutoFit/>
          </a:bodyPr>
          <a:lstStyle/>
          <a:p>
            <a:pPr>
              <a:tabLst>
                <a:tab pos="409575" algn="l"/>
              </a:tabLst>
              <a:defRPr/>
            </a:pPr>
            <a:r>
              <a:rPr lang="sr-Latn-RS" sz="1400" dirty="0">
                <a:solidFill>
                  <a:srgbClr val="3B3470"/>
                </a:solidFill>
                <a:latin typeface="Times New Roman" panose="02020603050405020304" pitchFamily="18" charset="0"/>
                <a:cs typeface="Times New Roman" panose="02020603050405020304" pitchFamily="18" charset="0"/>
              </a:rPr>
              <a:t>Univerzitet u Beogradu – Saobraćajni fakultet</a:t>
            </a:r>
            <a:endParaRPr lang="en-US" sz="1400" dirty="0">
              <a:solidFill>
                <a:srgbClr val="3B3470"/>
              </a:solidFill>
              <a:latin typeface="Times New Roman" panose="02020603050405020304" pitchFamily="18" charset="0"/>
              <a:cs typeface="Times New Roman" panose="02020603050405020304" pitchFamily="18" charset="0"/>
            </a:endParaRPr>
          </a:p>
        </p:txBody>
      </p:sp>
      <p:sp>
        <p:nvSpPr>
          <p:cNvPr id="16399" name="Line 15"/>
          <p:cNvSpPr>
            <a:spLocks noChangeShapeType="1"/>
          </p:cNvSpPr>
          <p:nvPr userDrawn="1"/>
        </p:nvSpPr>
        <p:spPr bwMode="auto">
          <a:xfrm>
            <a:off x="228600" y="533400"/>
            <a:ext cx="8683625" cy="0"/>
          </a:xfrm>
          <a:prstGeom prst="line">
            <a:avLst/>
          </a:prstGeom>
          <a:noFill/>
          <a:ln w="57150" cmpd="thickThin">
            <a:solidFill>
              <a:schemeClr val="bg1"/>
            </a:solidFill>
            <a:round/>
            <a:headEnd/>
            <a:tailEnd/>
          </a:ln>
          <a:effectLst/>
        </p:spPr>
        <p:txBody>
          <a:bodyPr wrap="none" anchor="ctr"/>
          <a:lstStyle/>
          <a:p>
            <a:pPr>
              <a:defRPr/>
            </a:pPr>
            <a:endParaRPr lang="en-US"/>
          </a:p>
        </p:txBody>
      </p:sp>
      <p:sp>
        <p:nvSpPr>
          <p:cNvPr id="7" name="Text Box 11"/>
          <p:cNvSpPr txBox="1">
            <a:spLocks noChangeArrowheads="1"/>
          </p:cNvSpPr>
          <p:nvPr userDrawn="1"/>
        </p:nvSpPr>
        <p:spPr bwMode="auto">
          <a:xfrm>
            <a:off x="4170302" y="6430935"/>
            <a:ext cx="752129" cy="328360"/>
          </a:xfrm>
          <a:prstGeom prst="rect">
            <a:avLst/>
          </a:prstGeom>
          <a:noFill/>
          <a:ln w="9525">
            <a:noFill/>
            <a:miter lim="800000"/>
            <a:headEnd/>
            <a:tailEnd/>
          </a:ln>
          <a:effectLst/>
        </p:spPr>
        <p:txBody>
          <a:bodyPr wrap="none">
            <a:spAutoFit/>
          </a:bodyPr>
          <a:lstStyle>
            <a:defPPr>
              <a:defRPr lang="en-US"/>
            </a:defPPr>
            <a:lvl1pPr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1pPr>
            <a:lvl2pPr marL="4572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2pPr>
            <a:lvl3pPr marL="9144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3pPr>
            <a:lvl4pPr marL="13716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4pPr>
            <a:lvl5pPr marL="1828800" algn="l" rtl="0" eaLnBrk="0" fontAlgn="base" hangingPunct="0">
              <a:lnSpc>
                <a:spcPct val="120000"/>
              </a:lnSpc>
              <a:spcBef>
                <a:spcPct val="30000"/>
              </a:spcBef>
              <a:spcAft>
                <a:spcPct val="0"/>
              </a:spcAft>
              <a:buClr>
                <a:srgbClr val="FF0000"/>
              </a:buClr>
              <a:buSzPct val="100000"/>
              <a:buFont typeface="Wingdings" pitchFamily="2" charset="2"/>
              <a:defRPr sz="2000" kern="1200">
                <a:solidFill>
                  <a:srgbClr val="000000"/>
                </a:solidFill>
                <a:latin typeface="Arial" charset="0"/>
                <a:ea typeface="+mn-ea"/>
                <a:cs typeface="+mn-cs"/>
              </a:defRPr>
            </a:lvl5pPr>
            <a:lvl6pPr marL="2286000" algn="l" defTabSz="914400" rtl="0" eaLnBrk="1" latinLnBrk="0" hangingPunct="1">
              <a:defRPr sz="2000" kern="1200">
                <a:solidFill>
                  <a:srgbClr val="000000"/>
                </a:solidFill>
                <a:latin typeface="Arial" charset="0"/>
                <a:ea typeface="+mn-ea"/>
                <a:cs typeface="+mn-cs"/>
              </a:defRPr>
            </a:lvl6pPr>
            <a:lvl7pPr marL="2743200" algn="l" defTabSz="914400" rtl="0" eaLnBrk="1" latinLnBrk="0" hangingPunct="1">
              <a:defRPr sz="2000" kern="1200">
                <a:solidFill>
                  <a:srgbClr val="000000"/>
                </a:solidFill>
                <a:latin typeface="Arial" charset="0"/>
                <a:ea typeface="+mn-ea"/>
                <a:cs typeface="+mn-cs"/>
              </a:defRPr>
            </a:lvl7pPr>
            <a:lvl8pPr marL="3200400" algn="l" defTabSz="914400" rtl="0" eaLnBrk="1" latinLnBrk="0" hangingPunct="1">
              <a:defRPr sz="2000" kern="1200">
                <a:solidFill>
                  <a:srgbClr val="000000"/>
                </a:solidFill>
                <a:latin typeface="Arial" charset="0"/>
                <a:ea typeface="+mn-ea"/>
                <a:cs typeface="+mn-cs"/>
              </a:defRPr>
            </a:lvl8pPr>
            <a:lvl9pPr marL="3657600" algn="l" defTabSz="914400" rtl="0" eaLnBrk="1" latinLnBrk="0" hangingPunct="1">
              <a:defRPr sz="2000" kern="1200">
                <a:solidFill>
                  <a:srgbClr val="000000"/>
                </a:solidFill>
                <a:latin typeface="Arial" charset="0"/>
                <a:ea typeface="+mn-ea"/>
                <a:cs typeface="+mn-cs"/>
              </a:defRPr>
            </a:lvl9pPr>
          </a:lstStyle>
          <a:p>
            <a:pPr>
              <a:tabLst>
                <a:tab pos="409575" algn="l"/>
              </a:tabLst>
              <a:defRPr/>
            </a:pPr>
            <a:r>
              <a:rPr lang="en-US" sz="1400" dirty="0">
                <a:solidFill>
                  <a:srgbClr val="3B3470"/>
                </a:solidFill>
                <a:latin typeface="Times New Roman" panose="02020603050405020304" pitchFamily="18" charset="0"/>
                <a:cs typeface="Times New Roman" panose="02020603050405020304" pitchFamily="18" charset="0"/>
              </a:rPr>
              <a:t>- 20</a:t>
            </a:r>
            <a:r>
              <a:rPr lang="sr-Latn-RS" sz="1400" dirty="0">
                <a:solidFill>
                  <a:srgbClr val="3B3470"/>
                </a:solidFill>
                <a:latin typeface="Times New Roman" panose="02020603050405020304" pitchFamily="18" charset="0"/>
                <a:cs typeface="Times New Roman" panose="02020603050405020304" pitchFamily="18" charset="0"/>
              </a:rPr>
              <a:t>2</a:t>
            </a:r>
            <a:r>
              <a:rPr lang="sr-Cyrl-RS" sz="1400" dirty="0">
                <a:solidFill>
                  <a:srgbClr val="3B3470"/>
                </a:solidFill>
                <a:latin typeface="Times New Roman" panose="02020603050405020304" pitchFamily="18" charset="0"/>
                <a:cs typeface="Times New Roman" panose="02020603050405020304" pitchFamily="18" charset="0"/>
              </a:rPr>
              <a:t>5</a:t>
            </a:r>
            <a:r>
              <a:rPr lang="en-US" sz="1400" dirty="0">
                <a:solidFill>
                  <a:srgbClr val="3B3470"/>
                </a:solidFill>
                <a:latin typeface="Times New Roman" panose="02020603050405020304" pitchFamily="18" charset="0"/>
                <a:cs typeface="Times New Roman" panose="02020603050405020304" pitchFamily="18" charset="0"/>
              </a:rPr>
              <a:t> -</a:t>
            </a:r>
            <a:endParaRPr lang="en-US" dirty="0">
              <a:solidFill>
                <a:srgbClr val="3B3470"/>
              </a:solidFill>
              <a:latin typeface="Times New Roman" panose="02020603050405020304" pitchFamily="18" charset="0"/>
              <a:cs typeface="Times New Roman" panose="02020603050405020304" pitchFamily="18" charset="0"/>
            </a:endParaRPr>
          </a:p>
        </p:txBody>
      </p:sp>
      <p:pic>
        <p:nvPicPr>
          <p:cNvPr id="8" name="Picture 3"/>
          <p:cNvPicPr>
            <a:picLocks noChangeAspect="1" noChangeArrowheads="1"/>
          </p:cNvPicPr>
          <p:nvPr userDrawn="1"/>
        </p:nvPicPr>
        <p:blipFill>
          <a:blip r:embed="rId15" cstate="print"/>
          <a:srcRect l="44375" t="34444" r="31250" b="21111"/>
          <a:stretch>
            <a:fillRect/>
          </a:stretch>
        </p:blipFill>
        <p:spPr bwMode="auto">
          <a:xfrm>
            <a:off x="8578906" y="71652"/>
            <a:ext cx="381000" cy="390770"/>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83720" r:id="rId1"/>
    <p:sldLayoutId id="2147483710" r:id="rId2"/>
    <p:sldLayoutId id="2147483721"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C0C0C0"/>
            </a:outerShdw>
          </a:effectLst>
          <a:latin typeface="Calibri" pitchFamily="34" charset="0"/>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sr-Latn-R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531E49-C82C-4B7A-AC41-4D7DD35182B2}" type="datetimeFigureOut">
              <a:rPr lang="sr-Latn-RS" smtClean="0"/>
              <a:pPr/>
              <a:t>19.6.2025.</a:t>
            </a:fld>
            <a:endParaRPr lang="sr-Latn-RS"/>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63CE27-E178-477A-ACA8-84F66A200313}" type="slidenum">
              <a:rPr lang="sr-Latn-RS" smtClean="0"/>
              <a:pPr/>
              <a:t>‹#›</a:t>
            </a:fld>
            <a:endParaRPr lang="sr-Latn-RS"/>
          </a:p>
        </p:txBody>
      </p:sp>
    </p:spTree>
    <p:extLst>
      <p:ext uri="{BB962C8B-B14F-4D97-AF65-F5344CB8AC3E}">
        <p14:creationId xmlns:p14="http://schemas.microsoft.com/office/powerpoint/2010/main" val="234795146"/>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radomirm@sf.bg.ac.rs" TargetMode="External"/><Relationship Id="rId2" Type="http://schemas.openxmlformats.org/officeDocument/2006/relationships/hyperlink" Target="mailto:dj.petrovic@sf.bg.ac.rs"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Text Box 18"/>
          <p:cNvSpPr txBox="1">
            <a:spLocks noChangeArrowheads="1"/>
          </p:cNvSpPr>
          <p:nvPr/>
        </p:nvSpPr>
        <p:spPr bwMode="auto">
          <a:xfrm>
            <a:off x="2046230" y="4191000"/>
            <a:ext cx="4680063" cy="1446550"/>
          </a:xfrm>
          <a:prstGeom prst="rect">
            <a:avLst/>
          </a:prstGeom>
          <a:noFill/>
          <a:ln w="9525">
            <a:noFill/>
            <a:miter lim="800000"/>
            <a:headEnd/>
            <a:tailEnd/>
          </a:ln>
        </p:spPr>
        <p:txBody>
          <a:bodyPr wrap="none">
            <a:spAutoFit/>
          </a:bodyPr>
          <a:lstStyle/>
          <a:p>
            <a:pPr algn="ctr">
              <a:lnSpc>
                <a:spcPct val="100000"/>
              </a:lnSpc>
              <a:spcBef>
                <a:spcPct val="0"/>
              </a:spcBef>
              <a:buClr>
                <a:srgbClr val="000000"/>
              </a:buClr>
            </a:pPr>
            <a:r>
              <a:rPr lang="en-US" sz="1800" dirty="0">
                <a:solidFill>
                  <a:schemeClr val="bg1"/>
                </a:solidFill>
                <a:latin typeface="Times New Roman" panose="02020603050405020304" pitchFamily="18" charset="0"/>
                <a:cs typeface="Times New Roman" panose="02020603050405020304" pitchFamily="18" charset="0"/>
              </a:rPr>
              <a:t>Pred</a:t>
            </a:r>
            <a:r>
              <a:rPr lang="sr-Latn-CS" sz="1800" dirty="0">
                <a:solidFill>
                  <a:schemeClr val="bg1"/>
                </a:solidFill>
                <a:latin typeface="Times New Roman" panose="02020603050405020304" pitchFamily="18" charset="0"/>
                <a:cs typeface="Times New Roman" panose="02020603050405020304" pitchFamily="18" charset="0"/>
              </a:rPr>
              <a:t>metni nastavni</a:t>
            </a:r>
            <a:r>
              <a:rPr lang="en-US" sz="1800" dirty="0">
                <a:solidFill>
                  <a:schemeClr val="bg1"/>
                </a:solidFill>
                <a:latin typeface="Times New Roman" panose="02020603050405020304" pitchFamily="18" charset="0"/>
                <a:cs typeface="Times New Roman" panose="02020603050405020304" pitchFamily="18" charset="0"/>
              </a:rPr>
              <a:t>ci:</a:t>
            </a:r>
          </a:p>
          <a:p>
            <a:pPr algn="ctr">
              <a:lnSpc>
                <a:spcPct val="100000"/>
              </a:lnSpc>
              <a:spcBef>
                <a:spcPct val="0"/>
              </a:spcBef>
              <a:buClr>
                <a:srgbClr val="000000"/>
              </a:buClr>
            </a:pPr>
            <a:endParaRPr lang="sr-Latn-CS" sz="1800" dirty="0">
              <a:solidFill>
                <a:schemeClr val="bg1"/>
              </a:solidFill>
              <a:latin typeface="Times New Roman" panose="02020603050405020304" pitchFamily="18" charset="0"/>
              <a:cs typeface="Times New Roman" panose="02020603050405020304" pitchFamily="18" charset="0"/>
            </a:endParaRPr>
          </a:p>
          <a:p>
            <a:pPr algn="ctr">
              <a:lnSpc>
                <a:spcPct val="100000"/>
              </a:lnSpc>
              <a:spcBef>
                <a:spcPct val="0"/>
              </a:spcBef>
              <a:buClr>
                <a:srgbClr val="000000"/>
              </a:buClr>
            </a:pPr>
            <a:r>
              <a:rPr lang="en-US" b="1" i="1" dirty="0">
                <a:solidFill>
                  <a:schemeClr val="bg1"/>
                </a:solidFill>
                <a:latin typeface="Times New Roman" panose="02020603050405020304" pitchFamily="18" charset="0"/>
                <a:cs typeface="Times New Roman" panose="02020603050405020304" pitchFamily="18" charset="0"/>
              </a:rPr>
              <a:t>prof. </a:t>
            </a:r>
            <a:r>
              <a:rPr lang="en-US" b="1" i="1" dirty="0" err="1">
                <a:solidFill>
                  <a:schemeClr val="bg1"/>
                </a:solidFill>
                <a:latin typeface="Times New Roman" panose="02020603050405020304" pitchFamily="18" charset="0"/>
                <a:cs typeface="Times New Roman" panose="02020603050405020304" pitchFamily="18" charset="0"/>
              </a:rPr>
              <a:t>dr</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Radomir</a:t>
            </a:r>
            <a:r>
              <a:rPr lang="en-US" b="1" i="1" dirty="0">
                <a:solidFill>
                  <a:schemeClr val="bg1"/>
                </a:solidFill>
                <a:latin typeface="Times New Roman" panose="02020603050405020304" pitchFamily="18" charset="0"/>
                <a:cs typeface="Times New Roman" panose="02020603050405020304" pitchFamily="18" charset="0"/>
              </a:rPr>
              <a:t> </a:t>
            </a:r>
            <a:r>
              <a:rPr lang="en-US" b="1" i="1" dirty="0" err="1">
                <a:solidFill>
                  <a:schemeClr val="bg1"/>
                </a:solidFill>
                <a:latin typeface="Times New Roman" panose="02020603050405020304" pitchFamily="18" charset="0"/>
                <a:cs typeface="Times New Roman" panose="02020603050405020304" pitchFamily="18" charset="0"/>
              </a:rPr>
              <a:t>Mijailovi</a:t>
            </a:r>
            <a:r>
              <a:rPr lang="sr-Latn-CS" b="1" i="1" dirty="0">
                <a:solidFill>
                  <a:schemeClr val="bg1"/>
                </a:solidFill>
                <a:latin typeface="Times New Roman" panose="02020603050405020304" pitchFamily="18" charset="0"/>
                <a:cs typeface="Times New Roman" panose="02020603050405020304" pitchFamily="18" charset="0"/>
              </a:rPr>
              <a:t>ć</a:t>
            </a:r>
            <a:r>
              <a:rPr lang="en-US" b="1" i="1" dirty="0">
                <a:solidFill>
                  <a:schemeClr val="bg1"/>
                </a:solidFill>
                <a:latin typeface="Times New Roman" panose="02020603050405020304" pitchFamily="18" charset="0"/>
                <a:cs typeface="Times New Roman" panose="02020603050405020304" pitchFamily="18" charset="0"/>
              </a:rPr>
              <a:t> </a:t>
            </a:r>
            <a:r>
              <a:rPr lang="sr-Latn-CS" i="1" dirty="0">
                <a:solidFill>
                  <a:schemeClr val="bg1"/>
                </a:solidFill>
                <a:latin typeface="Times New Roman" panose="02020603050405020304" pitchFamily="18" charset="0"/>
                <a:cs typeface="Times New Roman" panose="02020603050405020304" pitchFamily="18" charset="0"/>
              </a:rPr>
              <a:t>(</a:t>
            </a:r>
            <a:r>
              <a:rPr lang="en-US" i="1" dirty="0" err="1">
                <a:solidFill>
                  <a:schemeClr val="bg1"/>
                </a:solidFill>
                <a:latin typeface="Times New Roman" panose="02020603050405020304" pitchFamily="18" charset="0"/>
                <a:cs typeface="Times New Roman" panose="02020603050405020304" pitchFamily="18" charset="0"/>
              </a:rPr>
              <a:t>kabinet</a:t>
            </a:r>
            <a:r>
              <a:rPr lang="en-US" i="1" dirty="0">
                <a:solidFill>
                  <a:schemeClr val="bg1"/>
                </a:solidFill>
                <a:latin typeface="Times New Roman" panose="02020603050405020304" pitchFamily="18" charset="0"/>
                <a:cs typeface="Times New Roman" panose="02020603050405020304" pitchFamily="18" charset="0"/>
              </a:rPr>
              <a:t> 106)</a:t>
            </a:r>
          </a:p>
          <a:p>
            <a:pPr algn="ctr">
              <a:lnSpc>
                <a:spcPct val="100000"/>
              </a:lnSpc>
              <a:spcBef>
                <a:spcPct val="0"/>
              </a:spcBef>
              <a:buClr>
                <a:srgbClr val="000000"/>
              </a:buClr>
            </a:pPr>
            <a:endParaRPr lang="en-US" sz="1100" b="1" dirty="0">
              <a:solidFill>
                <a:schemeClr val="bg1"/>
              </a:solidFill>
              <a:latin typeface="Times New Roman" panose="02020603050405020304" pitchFamily="18" charset="0"/>
              <a:cs typeface="Times New Roman" panose="02020603050405020304" pitchFamily="18" charset="0"/>
            </a:endParaRPr>
          </a:p>
          <a:p>
            <a:pPr algn="ctr">
              <a:lnSpc>
                <a:spcPct val="100000"/>
              </a:lnSpc>
              <a:spcBef>
                <a:spcPct val="0"/>
              </a:spcBef>
              <a:buClr>
                <a:srgbClr val="000000"/>
              </a:buClr>
            </a:pPr>
            <a:r>
              <a:rPr lang="en-US" b="1" i="1" dirty="0">
                <a:solidFill>
                  <a:schemeClr val="bg1"/>
                </a:solidFill>
                <a:latin typeface="Times New Roman" panose="02020603050405020304" pitchFamily="18" charset="0"/>
                <a:cs typeface="Times New Roman" panose="02020603050405020304" pitchFamily="18" charset="0"/>
              </a:rPr>
              <a:t>doc. </a:t>
            </a:r>
            <a:r>
              <a:rPr lang="en-US" b="1" i="1" dirty="0" err="1">
                <a:solidFill>
                  <a:schemeClr val="bg1"/>
                </a:solidFill>
                <a:latin typeface="Times New Roman" panose="02020603050405020304" pitchFamily="18" charset="0"/>
                <a:cs typeface="Times New Roman" panose="02020603050405020304" pitchFamily="18" charset="0"/>
              </a:rPr>
              <a:t>dr</a:t>
            </a:r>
            <a:r>
              <a:rPr lang="en-US" b="1" i="1" dirty="0">
                <a:solidFill>
                  <a:schemeClr val="bg1"/>
                </a:solidFill>
                <a:latin typeface="Times New Roman" panose="02020603050405020304" pitchFamily="18" charset="0"/>
                <a:cs typeface="Times New Roman" panose="02020603050405020304" pitchFamily="18" charset="0"/>
              </a:rPr>
              <a:t> </a:t>
            </a:r>
            <a:r>
              <a:rPr lang="sr-Latn-RS" b="1" i="1" dirty="0">
                <a:solidFill>
                  <a:schemeClr val="bg1"/>
                </a:solidFill>
                <a:latin typeface="Times New Roman" panose="02020603050405020304" pitchFamily="18" charset="0"/>
                <a:cs typeface="Times New Roman" panose="02020603050405020304" pitchFamily="18" charset="0"/>
              </a:rPr>
              <a:t>Đorđe Petrović </a:t>
            </a:r>
            <a:r>
              <a:rPr lang="sr-Latn-RS" i="1" dirty="0">
                <a:solidFill>
                  <a:schemeClr val="bg1"/>
                </a:solidFill>
                <a:latin typeface="Times New Roman" panose="02020603050405020304" pitchFamily="18" charset="0"/>
                <a:cs typeface="Times New Roman" panose="02020603050405020304" pitchFamily="18" charset="0"/>
              </a:rPr>
              <a:t>(kabinet 011)</a:t>
            </a:r>
            <a:endParaRPr lang="sr-Latn-CS" i="1" dirty="0">
              <a:solidFill>
                <a:schemeClr val="bg1"/>
              </a:solidFill>
              <a:latin typeface="Times New Roman" panose="02020603050405020304" pitchFamily="18" charset="0"/>
              <a:cs typeface="Times New Roman" panose="02020603050405020304" pitchFamily="18" charset="0"/>
            </a:endParaRPr>
          </a:p>
        </p:txBody>
      </p:sp>
      <p:sp>
        <p:nvSpPr>
          <p:cNvPr id="3075" name="WordArt 19"/>
          <p:cNvSpPr>
            <a:spLocks noChangeArrowheads="1" noChangeShapeType="1" noTextEdit="1"/>
          </p:cNvSpPr>
          <p:nvPr/>
        </p:nvSpPr>
        <p:spPr bwMode="auto">
          <a:xfrm>
            <a:off x="1447800" y="1524000"/>
            <a:ext cx="6324600" cy="1828800"/>
          </a:xfrm>
          <a:prstGeom prst="rect">
            <a:avLst/>
          </a:prstGeom>
        </p:spPr>
        <p:txBody>
          <a:bodyPr wrap="none" fromWordArt="1">
            <a:prstTxWarp prst="textPlain">
              <a:avLst>
                <a:gd name="adj" fmla="val 50000"/>
              </a:avLst>
            </a:prstTxWarp>
          </a:bodyPr>
          <a:lstStyle/>
          <a:p>
            <a:pPr algn="ctr"/>
            <a:r>
              <a:rPr lang="vi-VN" sz="3200" b="1" kern="10" dirty="0">
                <a:ln w="9525">
                  <a:solidFill>
                    <a:schemeClr val="bg1"/>
                  </a:solidFill>
                  <a:round/>
                  <a:headEnd/>
                  <a:tailEnd/>
                </a:ln>
                <a:solidFill>
                  <a:schemeClr val="bg1"/>
                </a:solidFill>
                <a:latin typeface="Arial"/>
                <a:cs typeface="Arial"/>
              </a:rPr>
              <a:t>Elementi Transportnih</a:t>
            </a:r>
          </a:p>
          <a:p>
            <a:pPr algn="ctr"/>
            <a:r>
              <a:rPr lang="vi-VN" sz="3200" b="1" kern="10" dirty="0">
                <a:ln w="9525">
                  <a:solidFill>
                    <a:schemeClr val="bg1"/>
                  </a:solidFill>
                  <a:round/>
                  <a:headEnd/>
                  <a:tailEnd/>
                </a:ln>
                <a:solidFill>
                  <a:schemeClr val="bg1"/>
                </a:solidFill>
                <a:latin typeface="Arial"/>
                <a:cs typeface="Arial"/>
              </a:rPr>
              <a:t>Sredstava i Uređaja</a:t>
            </a:r>
            <a:endParaRPr lang="en-US" sz="3200" b="1" kern="10" dirty="0">
              <a:ln w="9525">
                <a:solidFill>
                  <a:schemeClr val="bg1"/>
                </a:solidFill>
                <a:round/>
                <a:headEnd/>
                <a:tailEnd/>
              </a:ln>
              <a:solidFill>
                <a:schemeClr val="bg1"/>
              </a:solidFill>
              <a:latin typeface="Arial"/>
              <a:cs typeface="Arial"/>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D7E21021-D9D8-461C-8779-751DE2FE0601}"/>
              </a:ext>
            </a:extLst>
          </p:cNvPr>
          <p:cNvSpPr/>
          <p:nvPr/>
        </p:nvSpPr>
        <p:spPr bwMode="auto">
          <a:xfrm>
            <a:off x="182880" y="860409"/>
            <a:ext cx="8778240" cy="1300782"/>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b="1" dirty="0">
                <a:solidFill>
                  <a:schemeClr val="bg1"/>
                </a:solidFill>
              </a:rPr>
              <a:t>Ukoliko student položi samo deo gradiva koji je obuhvaćen kolokvijumom ili predrokom tada će u terminu ispita polagati samo onaj deo gradiva koji nije položio tokom semestra</a:t>
            </a:r>
            <a:r>
              <a:rPr lang="en-US" b="1" dirty="0">
                <a:solidFill>
                  <a:schemeClr val="bg1"/>
                </a:solidFill>
              </a:rPr>
              <a:t>.</a:t>
            </a:r>
            <a:endParaRPr lang="sr-Latn-RS" b="1" dirty="0">
              <a:solidFill>
                <a:schemeClr val="bg1"/>
              </a:solidFill>
            </a:endParaRPr>
          </a:p>
        </p:txBody>
      </p:sp>
      <p:sp>
        <p:nvSpPr>
          <p:cNvPr id="8" name="Rectangle: Rounded Corners 7">
            <a:extLst>
              <a:ext uri="{FF2B5EF4-FFF2-40B4-BE49-F238E27FC236}">
                <a16:creationId xmlns:a16="http://schemas.microsoft.com/office/drawing/2014/main" id="{D4F7C797-EE95-4875-A2A6-D9BA038C8E27}"/>
              </a:ext>
            </a:extLst>
          </p:cNvPr>
          <p:cNvSpPr/>
          <p:nvPr/>
        </p:nvSpPr>
        <p:spPr bwMode="auto">
          <a:xfrm>
            <a:off x="182880" y="2982920"/>
            <a:ext cx="8778240" cy="892159"/>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RS" dirty="0">
                <a:solidFill>
                  <a:schemeClr val="bg1"/>
                </a:solidFill>
              </a:rPr>
              <a:t>U toku ispitnih rokova studentima će biti omogućeno parcijalno polaganje ispita. Ostvareni bodovi na jednom delu gradiva važe do kraja školske godine.</a:t>
            </a:r>
          </a:p>
        </p:txBody>
      </p:sp>
      <p:sp>
        <p:nvSpPr>
          <p:cNvPr id="9" name="Rectangle: Rounded Corners 8">
            <a:extLst>
              <a:ext uri="{FF2B5EF4-FFF2-40B4-BE49-F238E27FC236}">
                <a16:creationId xmlns:a16="http://schemas.microsoft.com/office/drawing/2014/main" id="{40B9B93E-5DA7-4EA1-9CC3-F9DDDC8FBC54}"/>
              </a:ext>
            </a:extLst>
          </p:cNvPr>
          <p:cNvSpPr/>
          <p:nvPr/>
        </p:nvSpPr>
        <p:spPr bwMode="auto">
          <a:xfrm>
            <a:off x="1882140" y="4648200"/>
            <a:ext cx="5379720" cy="483537"/>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RS" dirty="0">
                <a:solidFill>
                  <a:schemeClr val="bg1"/>
                </a:solidFill>
              </a:rPr>
              <a:t>Na sajtu predmeta biće objavljena </a:t>
            </a:r>
            <a:r>
              <a:rPr lang="sr-Latn-RS" b="1" dirty="0">
                <a:solidFill>
                  <a:schemeClr val="bg1"/>
                </a:solidFill>
              </a:rPr>
              <a:t>knjiga pitanja</a:t>
            </a:r>
            <a:r>
              <a:rPr lang="sr-Latn-RS" dirty="0">
                <a:solidFill>
                  <a:schemeClr val="bg1"/>
                </a:solidFill>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5334000" y="2105024"/>
            <a:ext cx="3452813" cy="2647950"/>
          </a:xfrm>
          <a:prstGeom prst="rect">
            <a:avLst/>
          </a:prstGeom>
          <a:solidFill>
            <a:schemeClr val="tx1"/>
          </a:solidFill>
          <a:ln w="9525">
            <a:solidFill>
              <a:srgbClr val="000000"/>
            </a:solidFill>
            <a:miter lim="800000"/>
            <a:headEnd/>
            <a:tailEnd/>
          </a:ln>
        </p:spPr>
        <p:txBody>
          <a:bodyPr wrap="none">
            <a:spAutoFit/>
          </a:bodyPr>
          <a:lstStyle/>
          <a:p>
            <a:pPr>
              <a:spcBef>
                <a:spcPct val="0"/>
              </a:spcBef>
              <a:buClrTx/>
              <a:buSzTx/>
              <a:buFontTx/>
              <a:buNone/>
            </a:pPr>
            <a:r>
              <a:rPr lang="en-US" b="1" i="1" dirty="0" err="1">
                <a:solidFill>
                  <a:schemeClr val="bg1"/>
                </a:solidFill>
              </a:rPr>
              <a:t>Konačna</a:t>
            </a:r>
            <a:r>
              <a:rPr lang="en-US" b="1" i="1" dirty="0">
                <a:solidFill>
                  <a:schemeClr val="bg1"/>
                </a:solidFill>
              </a:rPr>
              <a:t> </a:t>
            </a:r>
            <a:r>
              <a:rPr lang="en-US" b="1" i="1" dirty="0" err="1">
                <a:solidFill>
                  <a:schemeClr val="bg1"/>
                </a:solidFill>
              </a:rPr>
              <a:t>ocena</a:t>
            </a:r>
            <a:r>
              <a:rPr lang="sr-Latn-CS" b="1" i="1" dirty="0">
                <a:solidFill>
                  <a:schemeClr val="bg1"/>
                </a:solidFill>
              </a:rPr>
              <a:t>:</a:t>
            </a:r>
          </a:p>
          <a:p>
            <a:pPr>
              <a:spcBef>
                <a:spcPct val="0"/>
              </a:spcBef>
              <a:buClr>
                <a:srgbClr val="000000"/>
              </a:buClr>
              <a:buSzTx/>
              <a:buFont typeface="Wingdings" pitchFamily="2" charset="2"/>
              <a:buChar char="§"/>
            </a:pPr>
            <a:r>
              <a:rPr lang="sr-Latn-CS" i="1" dirty="0">
                <a:solidFill>
                  <a:schemeClr val="bg1"/>
                </a:solidFill>
              </a:rPr>
              <a:t> 0–50 bodova = ocena 5</a:t>
            </a:r>
          </a:p>
          <a:p>
            <a:pPr>
              <a:spcBef>
                <a:spcPct val="0"/>
              </a:spcBef>
              <a:buClr>
                <a:srgbClr val="000000"/>
              </a:buClr>
              <a:buSzTx/>
              <a:buFont typeface="Wingdings" pitchFamily="2" charset="2"/>
              <a:buChar char="§"/>
            </a:pPr>
            <a:r>
              <a:rPr lang="sr-Latn-CS" i="1" dirty="0">
                <a:solidFill>
                  <a:schemeClr val="bg1"/>
                </a:solidFill>
              </a:rPr>
              <a:t> 51–60 bodova = ocena 6</a:t>
            </a:r>
          </a:p>
          <a:p>
            <a:pPr>
              <a:spcBef>
                <a:spcPct val="0"/>
              </a:spcBef>
              <a:buClr>
                <a:srgbClr val="000000"/>
              </a:buClr>
              <a:buSzTx/>
              <a:buFont typeface="Wingdings" pitchFamily="2" charset="2"/>
              <a:buChar char="§"/>
            </a:pPr>
            <a:r>
              <a:rPr lang="sr-Latn-CS" i="1" dirty="0">
                <a:solidFill>
                  <a:schemeClr val="bg1"/>
                </a:solidFill>
              </a:rPr>
              <a:t> 61–70 bodova = ocena 7</a:t>
            </a:r>
          </a:p>
          <a:p>
            <a:pPr>
              <a:spcBef>
                <a:spcPct val="0"/>
              </a:spcBef>
              <a:buClr>
                <a:srgbClr val="000000"/>
              </a:buClr>
              <a:buSzTx/>
              <a:buFont typeface="Wingdings" pitchFamily="2" charset="2"/>
              <a:buChar char="§"/>
            </a:pPr>
            <a:r>
              <a:rPr lang="sr-Latn-CS" i="1" dirty="0">
                <a:solidFill>
                  <a:schemeClr val="bg1"/>
                </a:solidFill>
              </a:rPr>
              <a:t> 71–80 bodova = ocena 8</a:t>
            </a:r>
          </a:p>
          <a:p>
            <a:pPr>
              <a:spcBef>
                <a:spcPct val="0"/>
              </a:spcBef>
              <a:buClr>
                <a:srgbClr val="000000"/>
              </a:buClr>
              <a:buSzTx/>
              <a:buFont typeface="Wingdings" pitchFamily="2" charset="2"/>
              <a:buChar char="§"/>
            </a:pPr>
            <a:r>
              <a:rPr lang="sr-Latn-CS" i="1" dirty="0">
                <a:solidFill>
                  <a:schemeClr val="bg1"/>
                </a:solidFill>
              </a:rPr>
              <a:t> 81–90 bodova = ocena 9</a:t>
            </a:r>
          </a:p>
          <a:p>
            <a:pPr>
              <a:spcBef>
                <a:spcPct val="0"/>
              </a:spcBef>
              <a:buClr>
                <a:srgbClr val="000000"/>
              </a:buClr>
              <a:buSzTx/>
              <a:buFont typeface="Wingdings" pitchFamily="2" charset="2"/>
              <a:buChar char="§"/>
            </a:pPr>
            <a:r>
              <a:rPr lang="sr-Latn-CS" i="1" dirty="0">
                <a:solidFill>
                  <a:schemeClr val="bg1"/>
                </a:solidFill>
              </a:rPr>
              <a:t> 91–100 bodova = ocena </a:t>
            </a:r>
            <a:r>
              <a:rPr lang="en-US" b="1" i="1" dirty="0">
                <a:solidFill>
                  <a:schemeClr val="bg1"/>
                </a:solidFill>
              </a:rPr>
              <a:t>10</a:t>
            </a:r>
            <a:endParaRPr lang="en-US" i="1" dirty="0">
              <a:solidFill>
                <a:schemeClr val="bg1"/>
              </a:solidFill>
            </a:endParaRPr>
          </a:p>
        </p:txBody>
      </p:sp>
      <p:sp>
        <p:nvSpPr>
          <p:cNvPr id="4" name="Rectangle: Rounded Corners 3">
            <a:extLst>
              <a:ext uri="{FF2B5EF4-FFF2-40B4-BE49-F238E27FC236}">
                <a16:creationId xmlns:a16="http://schemas.microsoft.com/office/drawing/2014/main" id="{F93709B8-C6F3-4120-95EA-4BFE01F642F4}"/>
              </a:ext>
            </a:extLst>
          </p:cNvPr>
          <p:cNvSpPr/>
          <p:nvPr/>
        </p:nvSpPr>
        <p:spPr bwMode="auto">
          <a:xfrm>
            <a:off x="228600" y="1334809"/>
            <a:ext cx="4876799" cy="4188381"/>
          </a:xfrm>
          <a:prstGeom prst="roundRect">
            <a:avLst/>
          </a:prstGeom>
          <a:solidFill>
            <a:schemeClr val="tx2">
              <a:lumMod val="90000"/>
            </a:schemeClr>
          </a:solid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lnSpc>
                <a:spcPct val="100000"/>
              </a:lnSpc>
              <a:spcBef>
                <a:spcPct val="0"/>
              </a:spcBef>
              <a:buClr>
                <a:srgbClr val="000000"/>
              </a:buClr>
            </a:pPr>
            <a:r>
              <a:rPr lang="en-GB" b="1" dirty="0">
                <a:solidFill>
                  <a:schemeClr val="bg1"/>
                </a:solidFill>
                <a:cs typeface="Times New Roman" pitchFamily="18" charset="0"/>
              </a:rPr>
              <a:t>P</a:t>
            </a:r>
            <a:r>
              <a:rPr lang="sr-Latn-RS" b="1" dirty="0">
                <a:solidFill>
                  <a:schemeClr val="bg1"/>
                </a:solidFill>
                <a:cs typeface="Times New Roman" pitchFamily="18" charset="0"/>
              </a:rPr>
              <a:t>olaganje ispita (</a:t>
            </a:r>
            <a:r>
              <a:rPr lang="en-US" b="1" dirty="0" err="1">
                <a:solidFill>
                  <a:schemeClr val="bg1"/>
                </a:solidFill>
                <a:cs typeface="Times New Roman" pitchFamily="18" charset="0"/>
              </a:rPr>
              <a:t>bodov</a:t>
            </a:r>
            <a:r>
              <a:rPr lang="sr-Latn-RS" b="1" dirty="0">
                <a:solidFill>
                  <a:schemeClr val="bg1"/>
                </a:solidFill>
                <a:cs typeface="Times New Roman" pitchFamily="18" charset="0"/>
              </a:rPr>
              <a:t>i)</a:t>
            </a:r>
            <a:r>
              <a:rPr lang="sr-Latn-CS" b="1" dirty="0">
                <a:solidFill>
                  <a:schemeClr val="bg1"/>
                </a:solidFill>
                <a:cs typeface="Times New Roman" pitchFamily="18" charset="0"/>
              </a:rPr>
              <a:t> =</a:t>
            </a:r>
            <a:endParaRPr lang="sr-Latn-CS" dirty="0">
              <a:solidFill>
                <a:schemeClr val="bg1"/>
              </a:solidFill>
              <a:cs typeface="Arial" charset="0"/>
            </a:endParaRPr>
          </a:p>
          <a:p>
            <a:pPr>
              <a:lnSpc>
                <a:spcPct val="100000"/>
              </a:lnSpc>
              <a:spcBef>
                <a:spcPct val="0"/>
              </a:spcBef>
            </a:pPr>
            <a:r>
              <a:rPr lang="sr-Latn-CS" dirty="0">
                <a:solidFill>
                  <a:schemeClr val="bg1"/>
                </a:solidFill>
                <a:cs typeface="Arial" charset="0"/>
              </a:rPr>
              <a:t>    = </a:t>
            </a:r>
          </a:p>
          <a:p>
            <a:pPr>
              <a:lnSpc>
                <a:spcPct val="100000"/>
              </a:lnSpc>
              <a:spcBef>
                <a:spcPct val="0"/>
              </a:spcBef>
            </a:pPr>
            <a:r>
              <a:rPr lang="sr-Latn-RS" b="1" i="1" u="sng" dirty="0">
                <a:solidFill>
                  <a:schemeClr val="bg1"/>
                </a:solidFill>
                <a:cs typeface="Arial" charset="0"/>
              </a:rPr>
              <a:t>50</a:t>
            </a:r>
            <a:r>
              <a:rPr lang="sr-Latn-CS" b="1" i="1" u="sng" dirty="0">
                <a:solidFill>
                  <a:schemeClr val="bg1"/>
                </a:solidFill>
                <a:cs typeface="Arial" charset="0"/>
              </a:rPr>
              <a:t> bodova </a:t>
            </a:r>
            <a:r>
              <a:rPr lang="sr-Latn-CS" dirty="0">
                <a:solidFill>
                  <a:schemeClr val="bg1"/>
                </a:solidFill>
                <a:cs typeface="Times New Roman" pitchFamily="18" charset="0"/>
              </a:rPr>
              <a:t>(kolokvijum – </a:t>
            </a:r>
            <a:r>
              <a:rPr lang="en-GB" dirty="0">
                <a:solidFill>
                  <a:schemeClr val="bg1"/>
                </a:solidFill>
                <a:cs typeface="Times New Roman" pitchFamily="18" charset="0"/>
              </a:rPr>
              <a:t>I deo </a:t>
            </a:r>
            <a:r>
              <a:rPr lang="en-GB" dirty="0" err="1">
                <a:solidFill>
                  <a:schemeClr val="bg1"/>
                </a:solidFill>
                <a:cs typeface="Times New Roman" pitchFamily="18" charset="0"/>
              </a:rPr>
              <a:t>gradiva</a:t>
            </a:r>
            <a:r>
              <a:rPr lang="en-GB" dirty="0">
                <a:solidFill>
                  <a:schemeClr val="bg1"/>
                </a:solidFill>
                <a:cs typeface="Times New Roman" pitchFamily="18" charset="0"/>
              </a:rPr>
              <a:t> </a:t>
            </a:r>
            <a:r>
              <a:rPr lang="en-GB" dirty="0" err="1">
                <a:solidFill>
                  <a:schemeClr val="bg1"/>
                </a:solidFill>
                <a:cs typeface="Times New Roman" pitchFamily="18" charset="0"/>
              </a:rPr>
              <a:t>na</a:t>
            </a:r>
            <a:r>
              <a:rPr lang="en-GB" dirty="0">
                <a:solidFill>
                  <a:schemeClr val="bg1"/>
                </a:solidFill>
                <a:cs typeface="Times New Roman" pitchFamily="18" charset="0"/>
              </a:rPr>
              <a:t> </a:t>
            </a:r>
            <a:r>
              <a:rPr lang="en-GB" dirty="0" err="1">
                <a:solidFill>
                  <a:schemeClr val="bg1"/>
                </a:solidFill>
                <a:cs typeface="Times New Roman" pitchFamily="18" charset="0"/>
              </a:rPr>
              <a:t>ispitu</a:t>
            </a:r>
            <a:r>
              <a:rPr lang="sr-Latn-CS" dirty="0">
                <a:solidFill>
                  <a:schemeClr val="bg1"/>
                </a:solidFill>
                <a:cs typeface="Times New Roman" pitchFamily="18" charset="0"/>
              </a:rPr>
              <a:t>) </a:t>
            </a:r>
          </a:p>
          <a:p>
            <a:pPr>
              <a:lnSpc>
                <a:spcPct val="100000"/>
              </a:lnSpc>
              <a:spcBef>
                <a:spcPct val="0"/>
              </a:spcBef>
              <a:buClrTx/>
              <a:buSzTx/>
              <a:buFontTx/>
              <a:buNone/>
            </a:pPr>
            <a:r>
              <a:rPr lang="sr-Latn-CS" dirty="0">
                <a:solidFill>
                  <a:schemeClr val="bg1"/>
                </a:solidFill>
                <a:cs typeface="Times New Roman" pitchFamily="18" charset="0"/>
              </a:rPr>
              <a:t>    +</a:t>
            </a:r>
            <a:r>
              <a:rPr lang="sr-Latn-CS" dirty="0">
                <a:solidFill>
                  <a:schemeClr val="bg1"/>
                </a:solidFill>
                <a:cs typeface="Arial" charset="0"/>
              </a:rPr>
              <a:t> </a:t>
            </a:r>
          </a:p>
          <a:p>
            <a:pPr>
              <a:lnSpc>
                <a:spcPct val="100000"/>
              </a:lnSpc>
              <a:spcBef>
                <a:spcPct val="0"/>
              </a:spcBef>
              <a:buClrTx/>
              <a:buSzTx/>
              <a:buFontTx/>
              <a:buNone/>
            </a:pPr>
            <a:r>
              <a:rPr lang="sr-Latn-RS" b="1" i="1" u="sng" dirty="0">
                <a:solidFill>
                  <a:schemeClr val="bg1"/>
                </a:solidFill>
                <a:cs typeface="Arial" charset="0"/>
              </a:rPr>
              <a:t>50</a:t>
            </a:r>
            <a:r>
              <a:rPr lang="sr-Latn-CS" b="1" i="1" u="sng" dirty="0">
                <a:solidFill>
                  <a:schemeClr val="bg1"/>
                </a:solidFill>
                <a:cs typeface="Arial" charset="0"/>
              </a:rPr>
              <a:t> bodova</a:t>
            </a:r>
            <a:r>
              <a:rPr lang="sr-Latn-CS" b="1" i="1" u="sng" dirty="0">
                <a:solidFill>
                  <a:schemeClr val="bg1"/>
                </a:solidFill>
                <a:cs typeface="Times New Roman" pitchFamily="18" charset="0"/>
              </a:rPr>
              <a:t> </a:t>
            </a:r>
            <a:r>
              <a:rPr lang="sr-Latn-CS" dirty="0">
                <a:solidFill>
                  <a:schemeClr val="bg1"/>
                </a:solidFill>
                <a:cs typeface="Times New Roman" pitchFamily="18" charset="0"/>
              </a:rPr>
              <a:t>(predrok</a:t>
            </a:r>
            <a:r>
              <a:rPr lang="en-US" dirty="0">
                <a:solidFill>
                  <a:schemeClr val="bg1"/>
                </a:solidFill>
                <a:cs typeface="Times New Roman" pitchFamily="18" charset="0"/>
              </a:rPr>
              <a:t> - </a:t>
            </a:r>
            <a:r>
              <a:rPr lang="en-US" dirty="0" err="1">
                <a:solidFill>
                  <a:schemeClr val="bg1"/>
                </a:solidFill>
                <a:cs typeface="Times New Roman" pitchFamily="18" charset="0"/>
              </a:rPr>
              <a:t>orga</a:t>
            </a:r>
            <a:r>
              <a:rPr lang="sr-Latn-RS" dirty="0">
                <a:solidFill>
                  <a:schemeClr val="bg1"/>
                </a:solidFill>
                <a:cs typeface="Times New Roman" pitchFamily="18" charset="0"/>
              </a:rPr>
              <a:t>nizuje se u toku semestral</a:t>
            </a:r>
            <a:r>
              <a:rPr lang="en-GB" dirty="0">
                <a:solidFill>
                  <a:schemeClr val="bg1"/>
                </a:solidFill>
                <a:cs typeface="Times New Roman" pitchFamily="18" charset="0"/>
              </a:rPr>
              <a:t> – II deo </a:t>
            </a:r>
            <a:r>
              <a:rPr lang="en-GB" dirty="0" err="1">
                <a:solidFill>
                  <a:schemeClr val="bg1"/>
                </a:solidFill>
                <a:cs typeface="Times New Roman" pitchFamily="18" charset="0"/>
              </a:rPr>
              <a:t>gradiva</a:t>
            </a:r>
            <a:r>
              <a:rPr lang="en-GB" dirty="0">
                <a:solidFill>
                  <a:schemeClr val="bg1"/>
                </a:solidFill>
                <a:cs typeface="Times New Roman" pitchFamily="18" charset="0"/>
              </a:rPr>
              <a:t> </a:t>
            </a:r>
            <a:r>
              <a:rPr lang="en-GB" dirty="0" err="1">
                <a:solidFill>
                  <a:schemeClr val="bg1"/>
                </a:solidFill>
                <a:cs typeface="Times New Roman" pitchFamily="18" charset="0"/>
              </a:rPr>
              <a:t>na</a:t>
            </a:r>
            <a:r>
              <a:rPr lang="en-GB" dirty="0">
                <a:solidFill>
                  <a:schemeClr val="bg1"/>
                </a:solidFill>
                <a:cs typeface="Times New Roman" pitchFamily="18" charset="0"/>
              </a:rPr>
              <a:t> </a:t>
            </a:r>
            <a:r>
              <a:rPr lang="en-GB" dirty="0" err="1">
                <a:solidFill>
                  <a:schemeClr val="bg1"/>
                </a:solidFill>
                <a:cs typeface="Times New Roman" pitchFamily="18" charset="0"/>
              </a:rPr>
              <a:t>ispitu</a:t>
            </a:r>
            <a:r>
              <a:rPr lang="sr-Latn-CS" dirty="0">
                <a:solidFill>
                  <a:schemeClr val="bg1"/>
                </a:solidFill>
                <a:cs typeface="Times New Roman" pitchFamily="18" charset="0"/>
              </a:rPr>
              <a:t>)</a:t>
            </a:r>
          </a:p>
          <a:p>
            <a:pPr>
              <a:lnSpc>
                <a:spcPct val="100000"/>
              </a:lnSpc>
              <a:spcBef>
                <a:spcPct val="0"/>
              </a:spcBef>
              <a:buClrTx/>
              <a:buSzTx/>
              <a:buFontTx/>
              <a:buNone/>
            </a:pPr>
            <a:r>
              <a:rPr lang="sr-Latn-CS" dirty="0">
                <a:solidFill>
                  <a:schemeClr val="bg1"/>
                </a:solidFill>
                <a:cs typeface="Times New Roman" pitchFamily="18" charset="0"/>
              </a:rPr>
              <a:t>    + </a:t>
            </a:r>
          </a:p>
          <a:p>
            <a:pPr>
              <a:lnSpc>
                <a:spcPct val="100000"/>
              </a:lnSpc>
              <a:spcBef>
                <a:spcPct val="0"/>
              </a:spcBef>
            </a:pPr>
            <a:r>
              <a:rPr lang="en-US" b="1" i="1" u="sng" dirty="0">
                <a:solidFill>
                  <a:schemeClr val="bg1"/>
                </a:solidFill>
                <a:cs typeface="Arial" charset="0"/>
              </a:rPr>
              <a:t>10</a:t>
            </a:r>
            <a:r>
              <a:rPr lang="sr-Latn-CS" b="1" i="1" u="sng" dirty="0">
                <a:solidFill>
                  <a:schemeClr val="bg1"/>
                </a:solidFill>
                <a:cs typeface="Arial" charset="0"/>
              </a:rPr>
              <a:t> bodova </a:t>
            </a:r>
            <a:r>
              <a:rPr lang="sr-Latn-CS" dirty="0">
                <a:solidFill>
                  <a:schemeClr val="bg1"/>
                </a:solidFill>
                <a:cs typeface="Arial" charset="0"/>
              </a:rPr>
              <a:t>(seminarski rad - </a:t>
            </a:r>
            <a:r>
              <a:rPr lang="sr-Latn-CS" i="1" dirty="0">
                <a:solidFill>
                  <a:schemeClr val="bg1"/>
                </a:solidFill>
                <a:cs typeface="Arial" charset="0"/>
              </a:rPr>
              <a:t>opciono</a:t>
            </a:r>
            <a:r>
              <a:rPr lang="sr-Latn-CS" dirty="0">
                <a:solidFill>
                  <a:schemeClr val="bg1"/>
                </a:solidFill>
                <a:cs typeface="Arial" charset="0"/>
              </a:rPr>
              <a:t>) </a:t>
            </a:r>
          </a:p>
          <a:p>
            <a:pPr>
              <a:lnSpc>
                <a:spcPct val="100000"/>
              </a:lnSpc>
              <a:spcBef>
                <a:spcPct val="0"/>
              </a:spcBef>
            </a:pPr>
            <a:r>
              <a:rPr lang="sr-Latn-CS" dirty="0">
                <a:solidFill>
                  <a:schemeClr val="bg1"/>
                </a:solidFill>
                <a:cs typeface="Arial" charset="0"/>
              </a:rPr>
              <a:t>    + </a:t>
            </a:r>
          </a:p>
          <a:p>
            <a:pPr>
              <a:lnSpc>
                <a:spcPct val="100000"/>
              </a:lnSpc>
              <a:spcBef>
                <a:spcPct val="0"/>
              </a:spcBef>
              <a:buClrTx/>
              <a:buSzTx/>
              <a:buFontTx/>
              <a:buNone/>
            </a:pPr>
            <a:r>
              <a:rPr lang="sr-Latn-CS" dirty="0">
                <a:solidFill>
                  <a:schemeClr val="bg1"/>
                </a:solidFill>
                <a:cs typeface="Times New Roman" pitchFamily="18" charset="0"/>
              </a:rPr>
              <a:t>bonus bodovi (aktivnosti na času, istraživački rad)</a:t>
            </a:r>
            <a:endParaRPr lang="en-US" dirty="0">
              <a:solidFill>
                <a:schemeClr val="bg1"/>
              </a:solidFill>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604C6F27-4C2F-4E47-A69B-79CED237E99E}"/>
              </a:ext>
            </a:extLst>
          </p:cNvPr>
          <p:cNvSpPr/>
          <p:nvPr/>
        </p:nvSpPr>
        <p:spPr bwMode="auto">
          <a:xfrm>
            <a:off x="182880" y="1524000"/>
            <a:ext cx="8778240" cy="892159"/>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spcBef>
                <a:spcPct val="0"/>
              </a:spcBef>
              <a:buClrTx/>
              <a:buSzTx/>
            </a:pPr>
            <a:r>
              <a:rPr lang="sr-Latn-CS" dirty="0">
                <a:solidFill>
                  <a:schemeClr val="bg1"/>
                </a:solidFill>
              </a:rPr>
              <a:t>Odgovore na sva dodatna pitanja možete dobiti prve nedelje u terminu predavanja ili na mejl: </a:t>
            </a:r>
            <a:r>
              <a:rPr lang="sr-Latn-CS" dirty="0">
                <a:solidFill>
                  <a:schemeClr val="bg1"/>
                </a:solidFill>
                <a:hlinkClick r:id="rId2"/>
              </a:rPr>
              <a:t>dj.petrovic@</a:t>
            </a:r>
            <a:r>
              <a:rPr lang="en-GB" dirty="0">
                <a:solidFill>
                  <a:schemeClr val="bg1"/>
                </a:solidFill>
                <a:hlinkClick r:id="rId2"/>
              </a:rPr>
              <a:t>sf.bg.ac.rs</a:t>
            </a:r>
            <a:r>
              <a:rPr lang="en-GB" dirty="0">
                <a:solidFill>
                  <a:schemeClr val="bg1"/>
                </a:solidFill>
              </a:rPr>
              <a:t> </a:t>
            </a:r>
            <a:r>
              <a:rPr lang="en-GB" dirty="0" err="1">
                <a:solidFill>
                  <a:schemeClr val="bg1"/>
                </a:solidFill>
              </a:rPr>
              <a:t>ili</a:t>
            </a:r>
            <a:r>
              <a:rPr lang="en-GB" dirty="0">
                <a:solidFill>
                  <a:schemeClr val="bg1"/>
                </a:solidFill>
              </a:rPr>
              <a:t> </a:t>
            </a:r>
            <a:r>
              <a:rPr lang="en-GB" dirty="0" err="1">
                <a:solidFill>
                  <a:schemeClr val="bg1"/>
                </a:solidFill>
                <a:hlinkClick r:id="rId3"/>
              </a:rPr>
              <a:t>radomirm</a:t>
            </a:r>
            <a:r>
              <a:rPr lang="sr-Latn-CS" dirty="0">
                <a:solidFill>
                  <a:schemeClr val="bg1"/>
                </a:solidFill>
                <a:hlinkClick r:id="rId3"/>
              </a:rPr>
              <a:t>@</a:t>
            </a:r>
            <a:r>
              <a:rPr lang="en-GB" dirty="0">
                <a:solidFill>
                  <a:schemeClr val="bg1"/>
                </a:solidFill>
                <a:hlinkClick r:id="rId3"/>
              </a:rPr>
              <a:t>sf.bg.ac.rs</a:t>
            </a:r>
            <a:r>
              <a:rPr lang="en-GB" dirty="0">
                <a:solidFill>
                  <a:schemeClr val="bg1"/>
                </a:solidFill>
              </a:rPr>
              <a:t> </a:t>
            </a:r>
            <a:endParaRPr lang="sr-Latn-CS" dirty="0">
              <a:solidFill>
                <a:schemeClr val="bg1"/>
              </a:solidFill>
            </a:endParaRPr>
          </a:p>
        </p:txBody>
      </p:sp>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l="18065" t="7742" r="18065" b="4517"/>
          <a:stretch/>
        </p:blipFill>
        <p:spPr>
          <a:xfrm>
            <a:off x="4953000" y="3505200"/>
            <a:ext cx="2514600" cy="25908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228600" y="2152471"/>
            <a:ext cx="8726656" cy="1224951"/>
          </a:xfrm>
          <a:prstGeom prst="rect">
            <a:avLst/>
          </a:prstGeom>
          <a:noFill/>
          <a:ln w="9525" algn="ctr">
            <a:noFill/>
            <a:miter lim="800000"/>
            <a:headEnd/>
            <a:tailEn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a:spAutoFit/>
          </a:bodyPr>
          <a:lstStyle/>
          <a:p>
            <a:pPr algn="ctr">
              <a:lnSpc>
                <a:spcPct val="100000"/>
              </a:lnSpc>
            </a:pPr>
            <a:r>
              <a:rPr lang="vi-VN" sz="3200" b="1" kern="10">
                <a:ln w="9525">
                  <a:solidFill>
                    <a:schemeClr val="bg1"/>
                  </a:solidFill>
                  <a:round/>
                  <a:headEnd/>
                  <a:tailEnd/>
                </a:ln>
                <a:solidFill>
                  <a:schemeClr val="bg1"/>
                </a:solidFill>
                <a:latin typeface="Arial"/>
                <a:cs typeface="Arial"/>
              </a:rPr>
              <a:t>Elementi Transportnih</a:t>
            </a:r>
            <a:endParaRPr lang="sr-Latn-RS" sz="3200" b="1" kern="10">
              <a:ln w="9525">
                <a:solidFill>
                  <a:schemeClr val="bg1"/>
                </a:solidFill>
                <a:round/>
                <a:headEnd/>
                <a:tailEnd/>
              </a:ln>
              <a:solidFill>
                <a:schemeClr val="bg1"/>
              </a:solidFill>
              <a:latin typeface="Arial"/>
              <a:cs typeface="Arial"/>
            </a:endParaRPr>
          </a:p>
          <a:p>
            <a:pPr algn="ctr">
              <a:lnSpc>
                <a:spcPct val="100000"/>
              </a:lnSpc>
            </a:pPr>
            <a:r>
              <a:rPr lang="vi-VN" sz="3200" b="1" kern="10">
                <a:ln w="9525">
                  <a:solidFill>
                    <a:schemeClr val="bg1"/>
                  </a:solidFill>
                  <a:round/>
                  <a:headEnd/>
                  <a:tailEnd/>
                </a:ln>
                <a:solidFill>
                  <a:schemeClr val="bg1"/>
                </a:solidFill>
                <a:latin typeface="Arial"/>
                <a:cs typeface="Arial"/>
              </a:rPr>
              <a:t>Sredstava i Uređaja</a:t>
            </a:r>
            <a:endParaRPr lang="en-US" sz="3200" b="1" kern="10">
              <a:ln w="9525">
                <a:solidFill>
                  <a:schemeClr val="bg1"/>
                </a:solidFill>
                <a:round/>
                <a:headEnd/>
                <a:tailEnd/>
              </a:ln>
              <a:solidFill>
                <a:schemeClr val="bg1"/>
              </a:solidFill>
              <a:latin typeface="Arial"/>
              <a:cs typeface="Arial"/>
            </a:endParaRPr>
          </a:p>
        </p:txBody>
      </p:sp>
      <p:grpSp>
        <p:nvGrpSpPr>
          <p:cNvPr id="5" name="Group 28"/>
          <p:cNvGrpSpPr/>
          <p:nvPr/>
        </p:nvGrpSpPr>
        <p:grpSpPr>
          <a:xfrm>
            <a:off x="5257800" y="1143000"/>
            <a:ext cx="2133600" cy="988064"/>
            <a:chOff x="5410200" y="1145536"/>
            <a:chExt cx="2133600" cy="988064"/>
          </a:xfrm>
        </p:grpSpPr>
        <p:sp>
          <p:nvSpPr>
            <p:cNvPr id="8" name="TextBox 7"/>
            <p:cNvSpPr txBox="1"/>
            <p:nvPr/>
          </p:nvSpPr>
          <p:spPr>
            <a:xfrm>
              <a:off x="5867400" y="1374136"/>
              <a:ext cx="1178528" cy="535531"/>
            </a:xfrm>
            <a:prstGeom prst="rect">
              <a:avLst/>
            </a:prstGeom>
            <a:noFill/>
          </p:spPr>
          <p:txBody>
            <a:bodyPr wrap="none" rtlCol="0">
              <a:spAutoFit/>
            </a:bodyPr>
            <a:lstStyle/>
            <a:p>
              <a:r>
                <a:rPr lang="en-US" sz="2400">
                  <a:solidFill>
                    <a:schemeClr val="bg1"/>
                  </a:solidFill>
                </a:rPr>
                <a:t>korisno</a:t>
              </a:r>
              <a:endParaRPr lang="sr-Latn-RS" sz="2400">
                <a:solidFill>
                  <a:schemeClr val="bg1"/>
                </a:solidFill>
              </a:endParaRPr>
            </a:p>
          </p:txBody>
        </p:sp>
        <p:sp>
          <p:nvSpPr>
            <p:cNvPr id="17" name="Cloud Callout 16"/>
            <p:cNvSpPr/>
            <p:nvPr/>
          </p:nvSpPr>
          <p:spPr bwMode="auto">
            <a:xfrm>
              <a:off x="5410200" y="1145536"/>
              <a:ext cx="2133600" cy="988064"/>
            </a:xfrm>
            <a:prstGeom prst="cloudCallout">
              <a:avLst/>
            </a:prstGeom>
            <a:noFill/>
            <a:ln w="9525" cap="flat" cmpd="sng" algn="ctr">
              <a:solidFill>
                <a:srgbClr val="342A7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sr-Latn-RS" sz="2000" b="0" i="0" u="none" strike="noStrike" cap="none" normalizeH="0" baseline="0">
                <a:ln>
                  <a:noFill/>
                </a:ln>
                <a:solidFill>
                  <a:srgbClr val="000000"/>
                </a:solidFill>
                <a:effectLst/>
                <a:latin typeface="Arial" charset="0"/>
              </a:endParaRPr>
            </a:p>
          </p:txBody>
        </p:sp>
      </p:grpSp>
      <p:grpSp>
        <p:nvGrpSpPr>
          <p:cNvPr id="6" name="Group 27"/>
          <p:cNvGrpSpPr/>
          <p:nvPr/>
        </p:nvGrpSpPr>
        <p:grpSpPr>
          <a:xfrm>
            <a:off x="1676400" y="1219200"/>
            <a:ext cx="2895600" cy="819329"/>
            <a:chOff x="1069364" y="1145536"/>
            <a:chExt cx="3197836" cy="988064"/>
          </a:xfrm>
        </p:grpSpPr>
        <p:sp>
          <p:nvSpPr>
            <p:cNvPr id="2" name="TextBox 1"/>
            <p:cNvSpPr txBox="1"/>
            <p:nvPr/>
          </p:nvSpPr>
          <p:spPr>
            <a:xfrm>
              <a:off x="1644022" y="1295602"/>
              <a:ext cx="1880643" cy="535531"/>
            </a:xfrm>
            <a:prstGeom prst="rect">
              <a:avLst/>
            </a:prstGeom>
            <a:noFill/>
          </p:spPr>
          <p:txBody>
            <a:bodyPr wrap="none" rtlCol="0">
              <a:spAutoFit/>
            </a:bodyPr>
            <a:lstStyle/>
            <a:p>
              <a:r>
                <a:rPr lang="en-US" sz="2400">
                  <a:solidFill>
                    <a:schemeClr val="bg1"/>
                  </a:solidFill>
                </a:rPr>
                <a:t>interesantno</a:t>
              </a:r>
              <a:endParaRPr lang="sr-Latn-RS" sz="2400">
                <a:solidFill>
                  <a:schemeClr val="bg1"/>
                </a:solidFill>
              </a:endParaRPr>
            </a:p>
          </p:txBody>
        </p:sp>
        <p:sp>
          <p:nvSpPr>
            <p:cNvPr id="19" name="Cloud Callout 18"/>
            <p:cNvSpPr/>
            <p:nvPr/>
          </p:nvSpPr>
          <p:spPr bwMode="auto">
            <a:xfrm flipH="1">
              <a:off x="1069364" y="1145536"/>
              <a:ext cx="3197836" cy="988064"/>
            </a:xfrm>
            <a:prstGeom prst="cloudCallout">
              <a:avLst/>
            </a:prstGeom>
            <a:noFill/>
            <a:ln w="9525" cap="flat" cmpd="sng" algn="ctr">
              <a:solidFill>
                <a:srgbClr val="342A7A"/>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sr-Latn-RS" sz="2000" b="0" i="0" u="none" strike="noStrike" cap="none" normalizeH="0" baseline="0">
                <a:ln>
                  <a:noFill/>
                </a:ln>
                <a:solidFill>
                  <a:srgbClr val="000000"/>
                </a:solidFill>
                <a:effectLst/>
                <a:latin typeface="Arial" charset="0"/>
              </a:endParaRPr>
            </a:p>
          </p:txBody>
        </p:sp>
      </p:grpSp>
      <p:sp>
        <p:nvSpPr>
          <p:cNvPr id="22" name="Horizontal Scroll 21"/>
          <p:cNvSpPr/>
          <p:nvPr/>
        </p:nvSpPr>
        <p:spPr bwMode="auto">
          <a:xfrm>
            <a:off x="7086600" y="2152471"/>
            <a:ext cx="1779000" cy="1006090"/>
          </a:xfrm>
          <a:prstGeom prst="horizontalScroll">
            <a:avLst/>
          </a:prstGeom>
          <a:noFill/>
          <a:ln w="1905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1800" b="0" i="0" u="none" strike="noStrike" cap="none" normalizeH="0" baseline="0" dirty="0">
                <a:ln>
                  <a:noFill/>
                </a:ln>
                <a:solidFill>
                  <a:srgbClr val="FF0000"/>
                </a:solidFill>
                <a:effectLst/>
                <a:latin typeface="Arial" charset="0"/>
              </a:rPr>
              <a:t>Brojni primeri iz prakse</a:t>
            </a:r>
          </a:p>
        </p:txBody>
      </p:sp>
      <p:sp>
        <p:nvSpPr>
          <p:cNvPr id="24" name="Horizontal Scroll 23"/>
          <p:cNvSpPr/>
          <p:nvPr/>
        </p:nvSpPr>
        <p:spPr bwMode="auto">
          <a:xfrm flipH="1">
            <a:off x="228600" y="2000071"/>
            <a:ext cx="2057400" cy="1447788"/>
          </a:xfrm>
          <a:prstGeom prst="horizontalScroll">
            <a:avLst/>
          </a:prstGeom>
          <a:noFill/>
          <a:ln w="1905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lang="sr-Latn-RS" sz="1800" dirty="0">
                <a:solidFill>
                  <a:srgbClr val="FF0000"/>
                </a:solidFill>
              </a:rPr>
              <a:t>Nastava prilagođena svim modulima</a:t>
            </a:r>
            <a:endParaRPr kumimoji="0" lang="sr-Latn-RS" sz="1800" b="0" i="0" u="none" strike="noStrike" cap="none" normalizeH="0" baseline="0" dirty="0">
              <a:ln>
                <a:noFill/>
              </a:ln>
              <a:solidFill>
                <a:srgbClr val="FF0000"/>
              </a:solidFill>
              <a:effectLst/>
              <a:latin typeface="Arial" charset="0"/>
            </a:endParaRPr>
          </a:p>
        </p:txBody>
      </p:sp>
      <p:sp>
        <p:nvSpPr>
          <p:cNvPr id="4" name="TextBox 3"/>
          <p:cNvSpPr txBox="1"/>
          <p:nvPr/>
        </p:nvSpPr>
        <p:spPr>
          <a:xfrm rot="20319846">
            <a:off x="231072" y="478502"/>
            <a:ext cx="1571264" cy="1048749"/>
          </a:xfrm>
          <a:prstGeom prst="rect">
            <a:avLst/>
          </a:prstGeom>
          <a:noFill/>
        </p:spPr>
        <p:txBody>
          <a:bodyPr wrap="none" rtlCol="0">
            <a:spAutoFit/>
          </a:bodyPr>
          <a:lstStyle/>
          <a:p>
            <a:r>
              <a:rPr lang="en-US" sz="24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Ciljevi</a:t>
            </a:r>
            <a:endParaRPr lang="sr-Latn-RS" sz="24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a:p>
            <a:r>
              <a:rPr lang="en-US" sz="24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predmeta</a:t>
            </a:r>
            <a:endParaRPr lang="sr-Latn-RS" sz="2400" b="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14" name="TextBox 13"/>
          <p:cNvSpPr txBox="1"/>
          <p:nvPr/>
        </p:nvSpPr>
        <p:spPr>
          <a:xfrm>
            <a:off x="254647" y="4876800"/>
            <a:ext cx="3936353" cy="1200329"/>
          </a:xfrm>
          <a:prstGeom prst="rect">
            <a:avLst/>
          </a:prstGeom>
          <a:no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txBody>
          <a:bodyPr wrap="square" rtlCol="0">
            <a:spAutoFit/>
          </a:bodyPr>
          <a:lstStyle/>
          <a:p>
            <a:pPr>
              <a:lnSpc>
                <a:spcPct val="100000"/>
              </a:lnSpc>
            </a:pPr>
            <a:r>
              <a:rPr lang="sr-Latn-RS" sz="2400" b="1" dirty="0">
                <a:solidFill>
                  <a:srgbClr val="FF0000"/>
                </a:solidFill>
              </a:rPr>
              <a:t>Moguć</a:t>
            </a:r>
            <a:r>
              <a:rPr lang="en-US" sz="2400" b="1" dirty="0" err="1">
                <a:solidFill>
                  <a:srgbClr val="FF0000"/>
                </a:solidFill>
              </a:rPr>
              <a:t>nost</a:t>
            </a:r>
            <a:r>
              <a:rPr lang="en-US" sz="2400" b="1" dirty="0">
                <a:solidFill>
                  <a:srgbClr val="FF0000"/>
                </a:solidFill>
              </a:rPr>
              <a:t> </a:t>
            </a:r>
            <a:r>
              <a:rPr lang="en-US" sz="2400" b="1" dirty="0" err="1">
                <a:solidFill>
                  <a:srgbClr val="FF0000"/>
                </a:solidFill>
              </a:rPr>
              <a:t>polaganja</a:t>
            </a:r>
            <a:r>
              <a:rPr lang="en-US" sz="2400" b="1" dirty="0">
                <a:solidFill>
                  <a:srgbClr val="FF0000"/>
                </a:solidFill>
              </a:rPr>
              <a:t> </a:t>
            </a:r>
            <a:r>
              <a:rPr lang="en-US" sz="2400" b="1" dirty="0" err="1">
                <a:solidFill>
                  <a:srgbClr val="FF0000"/>
                </a:solidFill>
              </a:rPr>
              <a:t>ispita</a:t>
            </a:r>
            <a:r>
              <a:rPr lang="en-US" sz="2400" b="1" dirty="0">
                <a:solidFill>
                  <a:srgbClr val="FF0000"/>
                </a:solidFill>
              </a:rPr>
              <a:t> </a:t>
            </a:r>
            <a:r>
              <a:rPr lang="en-US" sz="2400" b="1" dirty="0" err="1">
                <a:solidFill>
                  <a:srgbClr val="FF0000"/>
                </a:solidFill>
              </a:rPr>
              <a:t>preko</a:t>
            </a:r>
            <a:r>
              <a:rPr lang="en-US" sz="2400" b="1" dirty="0">
                <a:solidFill>
                  <a:srgbClr val="FF0000"/>
                </a:solidFill>
              </a:rPr>
              <a:t> </a:t>
            </a:r>
            <a:r>
              <a:rPr lang="en-US" sz="2400" b="1" dirty="0" err="1">
                <a:solidFill>
                  <a:srgbClr val="FF0000"/>
                </a:solidFill>
              </a:rPr>
              <a:t>kolokvijuma</a:t>
            </a:r>
            <a:r>
              <a:rPr lang="en-US" sz="2400" b="1" dirty="0">
                <a:solidFill>
                  <a:srgbClr val="FF0000"/>
                </a:solidFill>
              </a:rPr>
              <a:t> </a:t>
            </a:r>
            <a:r>
              <a:rPr lang="en-US" sz="2400" b="1" dirty="0" err="1">
                <a:solidFill>
                  <a:srgbClr val="FF0000"/>
                </a:solidFill>
              </a:rPr>
              <a:t>i</a:t>
            </a:r>
            <a:r>
              <a:rPr lang="en-US" sz="2400" b="1" dirty="0">
                <a:solidFill>
                  <a:srgbClr val="FF0000"/>
                </a:solidFill>
              </a:rPr>
              <a:t> </a:t>
            </a:r>
            <a:r>
              <a:rPr lang="en-US" sz="2400" b="1" dirty="0" err="1">
                <a:solidFill>
                  <a:srgbClr val="FF0000"/>
                </a:solidFill>
              </a:rPr>
              <a:t>predroka</a:t>
            </a:r>
            <a:endParaRPr lang="sr-Latn-RS" sz="2400" b="1" dirty="0">
              <a:solidFill>
                <a:srgbClr val="FF0000"/>
              </a:solidFill>
            </a:endParaRPr>
          </a:p>
        </p:txBody>
      </p:sp>
      <p:sp>
        <p:nvSpPr>
          <p:cNvPr id="15" name="TextBox 14"/>
          <p:cNvSpPr txBox="1"/>
          <p:nvPr/>
        </p:nvSpPr>
        <p:spPr>
          <a:xfrm rot="1252551">
            <a:off x="6119585" y="5522847"/>
            <a:ext cx="2421483" cy="461665"/>
          </a:xfrm>
          <a:prstGeom prst="rect">
            <a:avLst/>
          </a:prstGeom>
          <a:noFill/>
          <a:ln>
            <a:noFill/>
          </a:ln>
          <a:effectLst>
            <a:outerShdw blurRad="225425" dist="50800" dir="5220000" algn="ctr">
              <a:srgbClr val="000000">
                <a:alpha val="33000"/>
              </a:srgbClr>
            </a:outerShdw>
          </a:effectLst>
          <a:scene3d>
            <a:camera prst="perspectiveFront" fov="3300000">
              <a:rot lat="486000" lon="19530000" rev="174000"/>
            </a:camera>
            <a:lightRig rig="harsh" dir="t">
              <a:rot lat="0" lon="0" rev="3000000"/>
            </a:lightRig>
          </a:scene3d>
          <a:sp3d extrusionH="254000" contourW="19050">
            <a:bevelT w="82550" h="44450" prst="angle"/>
            <a:bevelB w="82550" h="44450" prst="angle"/>
            <a:contourClr>
              <a:srgbClr val="FFFFFF"/>
            </a:contourClr>
          </a:sp3d>
        </p:spPr>
        <p:txBody>
          <a:bodyPr wrap="square" rtlCol="0">
            <a:spAutoFit/>
          </a:bodyPr>
          <a:lstStyle/>
          <a:p>
            <a:pPr algn="r">
              <a:lnSpc>
                <a:spcPct val="100000"/>
              </a:lnSpc>
            </a:pPr>
            <a:r>
              <a:rPr lang="sr-Latn-RS" sz="2400" b="1" dirty="0">
                <a:solidFill>
                  <a:srgbClr val="FF0000"/>
                </a:solidFill>
              </a:rPr>
              <a:t>Knjiga pitanja</a:t>
            </a:r>
          </a:p>
        </p:txBody>
      </p:sp>
      <p:sp>
        <p:nvSpPr>
          <p:cNvPr id="16" name="Snip Diagonal Corner Rectangle 15"/>
          <p:cNvSpPr/>
          <p:nvPr/>
        </p:nvSpPr>
        <p:spPr bwMode="auto">
          <a:xfrm>
            <a:off x="990600" y="3505200"/>
            <a:ext cx="2362200" cy="914400"/>
          </a:xfrm>
          <a:prstGeom prst="snip2Diag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23" name="Snip Diagonal Corner Rectangle 22"/>
          <p:cNvSpPr/>
          <p:nvPr/>
        </p:nvSpPr>
        <p:spPr bwMode="auto">
          <a:xfrm>
            <a:off x="304800" y="3711565"/>
            <a:ext cx="4267200" cy="936635"/>
          </a:xfrm>
          <a:prstGeom prst="snip2DiagRect">
            <a:avLst/>
          </a:prstGeom>
          <a:noFill/>
          <a:ln w="19050" cap="flat" cmpd="sng" algn="ctr">
            <a:solidFill>
              <a:schemeClr val="bg2">
                <a:lumMod val="20000"/>
                <a:lumOff val="8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r">
              <a:lnSpc>
                <a:spcPct val="100000"/>
              </a:lnSpc>
              <a:spcBef>
                <a:spcPts val="0"/>
              </a:spcBef>
              <a:tabLst>
                <a:tab pos="409575" algn="l"/>
              </a:tabLst>
            </a:pPr>
            <a:r>
              <a:rPr lang="sr-Latn-RS" sz="1500" i="1" dirty="0">
                <a:solidFill>
                  <a:srgbClr val="00B050"/>
                </a:solidFill>
                <a:latin typeface="Arial" pitchFamily="34" charset="0"/>
                <a:cs typeface="Arial" pitchFamily="34" charset="0"/>
              </a:rPr>
              <a:t>Z</a:t>
            </a:r>
            <a:r>
              <a:rPr lang="sr-Latn-CS" sz="1500" i="1" dirty="0">
                <a:solidFill>
                  <a:srgbClr val="00B050"/>
                </a:solidFill>
                <a:latin typeface="Arial" pitchFamily="34" charset="0"/>
                <a:cs typeface="Arial" pitchFamily="34" charset="0"/>
              </a:rPr>
              <a:t>nanja koja će biti usvojena u okviru ovog predmeta će biti nadograđena u okviru drugih stručnih predmeta u nastavku studija</a:t>
            </a:r>
          </a:p>
        </p:txBody>
      </p:sp>
      <p:sp>
        <p:nvSpPr>
          <p:cNvPr id="25" name="Snip Diagonal Corner Rectangle 24"/>
          <p:cNvSpPr/>
          <p:nvPr/>
        </p:nvSpPr>
        <p:spPr bwMode="auto">
          <a:xfrm>
            <a:off x="4876800" y="3711565"/>
            <a:ext cx="3886200" cy="936635"/>
          </a:xfrm>
          <a:prstGeom prst="snip2DiagRect">
            <a:avLst/>
          </a:prstGeom>
          <a:noFill/>
          <a:ln w="19050" cap="flat" cmpd="sng" algn="ctr">
            <a:solidFill>
              <a:schemeClr val="bg2">
                <a:lumMod val="20000"/>
                <a:lumOff val="8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nSpc>
                <a:spcPct val="100000"/>
              </a:lnSpc>
              <a:tabLst>
                <a:tab pos="409575" algn="l"/>
              </a:tabLst>
            </a:pPr>
            <a:r>
              <a:rPr lang="sr-Latn-CS" sz="1500" i="1">
                <a:solidFill>
                  <a:srgbClr val="00B050"/>
                </a:solidFill>
              </a:rPr>
              <a:t>Pruž</a:t>
            </a:r>
            <a:r>
              <a:rPr lang="en-US" sz="1500" i="1">
                <a:solidFill>
                  <a:srgbClr val="00B050"/>
                </a:solidFill>
              </a:rPr>
              <a:t>a</a:t>
            </a:r>
            <a:r>
              <a:rPr lang="sr-Latn-CS" sz="1500" i="1">
                <a:solidFill>
                  <a:srgbClr val="00B050"/>
                </a:solidFill>
              </a:rPr>
              <a:t> neophodna znanja koja će </a:t>
            </a:r>
            <a:r>
              <a:rPr lang="en-US" sz="1500" i="1">
                <a:solidFill>
                  <a:srgbClr val="00B050"/>
                </a:solidFill>
              </a:rPr>
              <a:t>studentima </a:t>
            </a:r>
            <a:r>
              <a:rPr lang="sr-Latn-CS" sz="1500" i="1">
                <a:solidFill>
                  <a:srgbClr val="00B050"/>
                </a:solidFill>
              </a:rPr>
              <a:t>biti neophodna za uspešno praćenje nastave u nastavku studija</a:t>
            </a:r>
            <a:endParaRPr lang="sr-Latn-CS" sz="1500" i="1" dirty="0">
              <a:solidFill>
                <a:srgbClr val="00B050"/>
              </a:solidFill>
            </a:endParaRPr>
          </a:p>
        </p:txBody>
      </p:sp>
    </p:spTree>
    <p:extLst>
      <p:ext uri="{BB962C8B-B14F-4D97-AF65-F5344CB8AC3E}">
        <p14:creationId xmlns:p14="http://schemas.microsoft.com/office/powerpoint/2010/main" val="1293875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208961" y="691869"/>
            <a:ext cx="8550275" cy="1346202"/>
          </a:xfrm>
          <a:prstGeom prst="rect">
            <a:avLst/>
          </a:prstGeom>
          <a:noFill/>
          <a:ln w="9525" algn="ctr">
            <a:noFill/>
            <a:miter lim="800000"/>
            <a:headEnd/>
            <a:tailEnd/>
          </a:ln>
        </p:spPr>
        <p:txBody>
          <a:bodyPr>
            <a:spAutoFit/>
          </a:bodyPr>
          <a:lstStyle/>
          <a:p>
            <a:pPr>
              <a:buClr>
                <a:srgbClr val="000000"/>
              </a:buClr>
              <a:tabLst>
                <a:tab pos="409575" algn="l"/>
              </a:tabLst>
            </a:pPr>
            <a:r>
              <a:rPr lang="sr-Latn-RS" sz="2400" b="1" u="sng" dirty="0">
                <a:solidFill>
                  <a:schemeClr val="bg1"/>
                </a:solidFill>
              </a:rPr>
              <a:t>Sadržaj predmeta</a:t>
            </a:r>
          </a:p>
          <a:p>
            <a:pPr>
              <a:buClr>
                <a:srgbClr val="000000"/>
              </a:buClr>
              <a:tabLst>
                <a:tab pos="409575" algn="l"/>
              </a:tabLst>
            </a:pPr>
            <a:endParaRPr lang="sr-Latn-RS" sz="1200" dirty="0">
              <a:solidFill>
                <a:schemeClr val="bg1"/>
              </a:solidFill>
            </a:endParaRPr>
          </a:p>
          <a:p>
            <a:pPr>
              <a:buClr>
                <a:srgbClr val="000000"/>
              </a:buClr>
              <a:tabLst>
                <a:tab pos="409575" algn="l"/>
              </a:tabLst>
            </a:pPr>
            <a:endParaRPr lang="sr-Latn-CS" sz="1200" dirty="0">
              <a:solidFill>
                <a:schemeClr val="bg1"/>
              </a:solidFill>
            </a:endParaRPr>
          </a:p>
          <a:p>
            <a:pPr>
              <a:buClr>
                <a:srgbClr val="000000"/>
              </a:buClr>
              <a:tabLst>
                <a:tab pos="409575" algn="l"/>
              </a:tabLst>
            </a:pPr>
            <a:endParaRPr lang="sr-Latn-CS" sz="1200" dirty="0">
              <a:solidFill>
                <a:schemeClr val="bg1"/>
              </a:solidFill>
            </a:endParaRPr>
          </a:p>
        </p:txBody>
      </p:sp>
      <p:sp>
        <p:nvSpPr>
          <p:cNvPr id="2" name="Rectangle: Rounded Corners 1">
            <a:extLst>
              <a:ext uri="{FF2B5EF4-FFF2-40B4-BE49-F238E27FC236}">
                <a16:creationId xmlns:a16="http://schemas.microsoft.com/office/drawing/2014/main" id="{A6523DE6-3EDD-43F8-B96A-470679694AA6}"/>
              </a:ext>
            </a:extLst>
          </p:cNvPr>
          <p:cNvSpPr/>
          <p:nvPr/>
        </p:nvSpPr>
        <p:spPr bwMode="auto">
          <a:xfrm>
            <a:off x="-2514600" y="1981200"/>
            <a:ext cx="8550275" cy="1676400"/>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3" name="Rectangle: Rounded Corners 2">
            <a:extLst>
              <a:ext uri="{FF2B5EF4-FFF2-40B4-BE49-F238E27FC236}">
                <a16:creationId xmlns:a16="http://schemas.microsoft.com/office/drawing/2014/main" id="{CA29BF8F-6D51-467F-AACF-A871CEF30ABC}"/>
              </a:ext>
            </a:extLst>
          </p:cNvPr>
          <p:cNvSpPr/>
          <p:nvPr/>
        </p:nvSpPr>
        <p:spPr bwMode="auto">
          <a:xfrm>
            <a:off x="-1447800" y="1828800"/>
            <a:ext cx="762000" cy="1219200"/>
          </a:xfrm>
          <a:prstGeom prst="round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4" name="Rectangle: Rounded Corners 3">
            <a:extLst>
              <a:ext uri="{FF2B5EF4-FFF2-40B4-BE49-F238E27FC236}">
                <a16:creationId xmlns:a16="http://schemas.microsoft.com/office/drawing/2014/main" id="{179C1E5B-4E8C-4A2D-A7AF-9E782C3CD6FB}"/>
              </a:ext>
            </a:extLst>
          </p:cNvPr>
          <p:cNvSpPr/>
          <p:nvPr/>
        </p:nvSpPr>
        <p:spPr bwMode="auto">
          <a:xfrm>
            <a:off x="156799" y="1709982"/>
            <a:ext cx="8778240" cy="1463040"/>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tabLst>
                <a:tab pos="409575" algn="l"/>
              </a:tabLst>
            </a:pPr>
            <a:r>
              <a:rPr lang="en-US" dirty="0">
                <a:solidFill>
                  <a:schemeClr val="bg1"/>
                </a:solidFill>
              </a:rPr>
              <a:t>U </a:t>
            </a:r>
            <a:r>
              <a:rPr lang="sr-Latn-RS" dirty="0">
                <a:solidFill>
                  <a:schemeClr val="bg1"/>
                </a:solidFill>
              </a:rPr>
              <a:t>okviru ovog predmeta analiziraće se teme koje treba da Vam omoguće da izaberete sklopove i transportno sredstvo kao celinu, kao i da </a:t>
            </a:r>
            <a:r>
              <a:rPr lang="sr-Latn-CS" dirty="0">
                <a:solidFill>
                  <a:schemeClr val="bg1"/>
                </a:solidFill>
              </a:rPr>
              <a:t>definišete aktivnosti koje je potrebno sprovesti u cilju povećanja njihovog kvaliteta.</a:t>
            </a:r>
          </a:p>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dirty="0">
              <a:ln>
                <a:noFill/>
              </a:ln>
              <a:solidFill>
                <a:srgbClr val="000000"/>
              </a:solidFill>
              <a:effectLst/>
              <a:latin typeface="Arial" charset="0"/>
            </a:endParaRPr>
          </a:p>
        </p:txBody>
      </p:sp>
      <p:sp>
        <p:nvSpPr>
          <p:cNvPr id="6" name="Rectangle: Rounded Corners 5">
            <a:extLst>
              <a:ext uri="{FF2B5EF4-FFF2-40B4-BE49-F238E27FC236}">
                <a16:creationId xmlns:a16="http://schemas.microsoft.com/office/drawing/2014/main" id="{E4E75426-DB75-4563-8AD2-192C63E574AD}"/>
              </a:ext>
            </a:extLst>
          </p:cNvPr>
          <p:cNvSpPr/>
          <p:nvPr/>
        </p:nvSpPr>
        <p:spPr bwMode="auto">
          <a:xfrm>
            <a:off x="156799" y="3483891"/>
            <a:ext cx="8778240" cy="1463040"/>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dirty="0">
                <a:solidFill>
                  <a:schemeClr val="bg1"/>
                </a:solidFill>
              </a:rPr>
              <a:t>Saobraćajni inženjer se u svom praktičnom radu bavi eksploatacijom transportnih sredstava. Iz tog razloga u ovom predmetu akcenat će biti stavljen na eksploataciju.</a:t>
            </a:r>
          </a:p>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dirty="0">
              <a:ln>
                <a:noFill/>
              </a:ln>
              <a:solidFill>
                <a:srgbClr val="000000"/>
              </a:solidFill>
              <a:effectLst/>
              <a:latin typeface="Arial" charset="0"/>
            </a:endParaRPr>
          </a:p>
        </p:txBody>
      </p:sp>
      <p:sp>
        <p:nvSpPr>
          <p:cNvPr id="7" name="Rectangle: Rounded Corners 6">
            <a:extLst>
              <a:ext uri="{FF2B5EF4-FFF2-40B4-BE49-F238E27FC236}">
                <a16:creationId xmlns:a16="http://schemas.microsoft.com/office/drawing/2014/main" id="{8300098A-2A93-41DB-87CA-8EA47141F365}"/>
              </a:ext>
            </a:extLst>
          </p:cNvPr>
          <p:cNvSpPr/>
          <p:nvPr/>
        </p:nvSpPr>
        <p:spPr bwMode="auto">
          <a:xfrm>
            <a:off x="174942" y="5257800"/>
            <a:ext cx="8778240" cy="1005840"/>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dirty="0">
                <a:solidFill>
                  <a:schemeClr val="bg1"/>
                </a:solidFill>
              </a:rPr>
              <a:t>U okviru ovog predmeta upoznaćete se sa temama kao što su performanse, pouzdanost, eksploatacioni vek, postprodaja...</a:t>
            </a:r>
          </a:p>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dirty="0">
              <a:ln>
                <a:noFill/>
              </a:ln>
              <a:solidFill>
                <a:srgbClr val="000000"/>
              </a:solidFill>
              <a:effectLst/>
              <a:latin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288925" y="971621"/>
            <a:ext cx="8550275" cy="889411"/>
          </a:xfrm>
          <a:prstGeom prst="rect">
            <a:avLst/>
          </a:prstGeom>
          <a:noFill/>
          <a:ln w="9525" algn="ctr">
            <a:noFill/>
            <a:miter lim="800000"/>
            <a:headEnd/>
            <a:tailEnd/>
          </a:ln>
        </p:spPr>
        <p:txBody>
          <a:bodyPr>
            <a:spAutoFit/>
          </a:bodyPr>
          <a:lstStyle/>
          <a:p>
            <a:pPr>
              <a:buClr>
                <a:srgbClr val="000000"/>
              </a:buClr>
              <a:tabLst>
                <a:tab pos="409575" algn="l"/>
              </a:tabLst>
            </a:pPr>
            <a:endParaRPr lang="sr-Latn-CS" dirty="0">
              <a:solidFill>
                <a:schemeClr val="bg1"/>
              </a:solidFill>
            </a:endParaRPr>
          </a:p>
          <a:p>
            <a:pPr>
              <a:buClr>
                <a:srgbClr val="000000"/>
              </a:buClr>
              <a:tabLst>
                <a:tab pos="409575" algn="l"/>
              </a:tabLst>
            </a:pPr>
            <a:endParaRPr lang="sr-Latn-CS" dirty="0">
              <a:solidFill>
                <a:schemeClr val="bg1"/>
              </a:solidFill>
            </a:endParaRPr>
          </a:p>
        </p:txBody>
      </p:sp>
      <p:sp>
        <p:nvSpPr>
          <p:cNvPr id="6" name="Rectangle: Rounded Corners 5">
            <a:extLst>
              <a:ext uri="{FF2B5EF4-FFF2-40B4-BE49-F238E27FC236}">
                <a16:creationId xmlns:a16="http://schemas.microsoft.com/office/drawing/2014/main" id="{F338E72C-22C7-450B-8E0E-F39AA5624F48}"/>
              </a:ext>
            </a:extLst>
          </p:cNvPr>
          <p:cNvSpPr/>
          <p:nvPr/>
        </p:nvSpPr>
        <p:spPr bwMode="auto">
          <a:xfrm>
            <a:off x="182880" y="2499667"/>
            <a:ext cx="8778240" cy="1463040"/>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dirty="0">
                <a:solidFill>
                  <a:schemeClr val="bg1"/>
                </a:solidFill>
              </a:rPr>
              <a:t>Studenti će naučiti da odrede optimalni eksploatacioni vek sklopa i transportnog sredstva kao celine. Upoznaće se sa kriterijumima kao što su tehnički, ekološki, ekonomski...</a:t>
            </a:r>
          </a:p>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dirty="0">
              <a:ln>
                <a:noFill/>
              </a:ln>
              <a:solidFill>
                <a:srgbClr val="000000"/>
              </a:solidFill>
              <a:effectLst/>
              <a:latin typeface="Arial" charset="0"/>
            </a:endParaRPr>
          </a:p>
        </p:txBody>
      </p:sp>
      <p:sp>
        <p:nvSpPr>
          <p:cNvPr id="7" name="Rectangle: Rounded Corners 6">
            <a:extLst>
              <a:ext uri="{FF2B5EF4-FFF2-40B4-BE49-F238E27FC236}">
                <a16:creationId xmlns:a16="http://schemas.microsoft.com/office/drawing/2014/main" id="{9EFCC3DB-2DCD-4724-B44F-86C30C49C036}"/>
              </a:ext>
            </a:extLst>
          </p:cNvPr>
          <p:cNvSpPr/>
          <p:nvPr/>
        </p:nvSpPr>
        <p:spPr bwMode="auto">
          <a:xfrm>
            <a:off x="182880" y="4495800"/>
            <a:ext cx="8778240" cy="1737360"/>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dirty="0">
                <a:solidFill>
                  <a:schemeClr val="bg1"/>
                </a:solidFill>
              </a:rPr>
              <a:t>Oblast kojom se saobraćajni inženjeri sve više bavi je postprodaja (skup aktivnosti realizovanih nakon nabavke npr. transportnog sredstva). Studenti će iz tog razloga naučiti osnove postprodaje, biće upoznati sa organizacionim konceptima i indikatorima kvaliteta postprodaje.</a:t>
            </a:r>
          </a:p>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dirty="0">
              <a:ln>
                <a:noFill/>
              </a:ln>
              <a:solidFill>
                <a:srgbClr val="000000"/>
              </a:solidFill>
              <a:effectLst/>
              <a:latin typeface="Arial" charset="0"/>
            </a:endParaRPr>
          </a:p>
        </p:txBody>
      </p:sp>
      <p:sp>
        <p:nvSpPr>
          <p:cNvPr id="8" name="Rectangle: Rounded Corners 4">
            <a:extLst>
              <a:ext uri="{FF2B5EF4-FFF2-40B4-BE49-F238E27FC236}">
                <a16:creationId xmlns:a16="http://schemas.microsoft.com/office/drawing/2014/main" id="{72547576-5505-4E95-9306-03C2159B2AC4}"/>
              </a:ext>
            </a:extLst>
          </p:cNvPr>
          <p:cNvSpPr/>
          <p:nvPr/>
        </p:nvSpPr>
        <p:spPr bwMode="auto">
          <a:xfrm>
            <a:off x="182880" y="960735"/>
            <a:ext cx="8778240" cy="919401"/>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dirty="0">
                <a:solidFill>
                  <a:schemeClr val="bg1"/>
                </a:solidFill>
              </a:rPr>
              <a:t>Poznavanje performansi je bitno</a:t>
            </a:r>
            <a:r>
              <a:rPr lang="en-US" dirty="0">
                <a:solidFill>
                  <a:schemeClr val="bg1"/>
                </a:solidFill>
              </a:rPr>
              <a:t> </a:t>
            </a:r>
            <a:r>
              <a:rPr lang="sr-Latn-CS" dirty="0">
                <a:solidFill>
                  <a:schemeClr val="bg1"/>
                </a:solidFill>
              </a:rPr>
              <a:t>u toku nabavke i eksploatacije. Takođe, bitno je poznavati i uzroke promene performansi tokom ek</a:t>
            </a:r>
            <a:r>
              <a:rPr lang="sr-Latn-RS" dirty="0">
                <a:solidFill>
                  <a:schemeClr val="bg1"/>
                </a:solidFill>
              </a:rPr>
              <a:t>s</a:t>
            </a:r>
            <a:r>
              <a:rPr lang="sr-Latn-CS" dirty="0">
                <a:solidFill>
                  <a:schemeClr val="bg1"/>
                </a:solidFill>
              </a:rPr>
              <a:t>ploatacije.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8F0E4B77-5A76-4091-8464-140D85CECE84}"/>
              </a:ext>
            </a:extLst>
          </p:cNvPr>
          <p:cNvSpPr/>
          <p:nvPr/>
        </p:nvSpPr>
        <p:spPr bwMode="auto">
          <a:xfrm>
            <a:off x="182880" y="984140"/>
            <a:ext cx="8778240" cy="919401"/>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dirty="0">
                <a:solidFill>
                  <a:schemeClr val="bg1"/>
                </a:solidFill>
              </a:rPr>
              <a:t>U ovom predmetu studenti će se upoznati sa mnogobrojnim praktičnim primerima</a:t>
            </a:r>
            <a:r>
              <a:rPr lang="sr-Latn-RS" dirty="0">
                <a:solidFill>
                  <a:schemeClr val="bg1"/>
                </a:solidFill>
              </a:rPr>
              <a:t>, u svim </a:t>
            </a:r>
            <a:r>
              <a:rPr lang="sr-Latn-RS">
                <a:solidFill>
                  <a:schemeClr val="bg1"/>
                </a:solidFill>
              </a:rPr>
              <a:t>vidovima saobraćaja. Neki od primera </a:t>
            </a:r>
            <a:r>
              <a:rPr lang="sr-Latn-CS">
                <a:solidFill>
                  <a:schemeClr val="bg1"/>
                </a:solidFill>
              </a:rPr>
              <a:t>vezani su </a:t>
            </a:r>
            <a:r>
              <a:rPr lang="sr-Latn-CS" dirty="0">
                <a:solidFill>
                  <a:schemeClr val="bg1"/>
                </a:solidFill>
              </a:rPr>
              <a:t>za:</a:t>
            </a:r>
          </a:p>
        </p:txBody>
      </p:sp>
      <p:sp>
        <p:nvSpPr>
          <p:cNvPr id="7" name="Oval 6">
            <a:extLst>
              <a:ext uri="{FF2B5EF4-FFF2-40B4-BE49-F238E27FC236}">
                <a16:creationId xmlns:a16="http://schemas.microsoft.com/office/drawing/2014/main" id="{C76BD7C1-D6B6-42B8-B0C6-D426B47B6213}"/>
              </a:ext>
            </a:extLst>
          </p:cNvPr>
          <p:cNvSpPr>
            <a:spLocks/>
          </p:cNvSpPr>
          <p:nvPr/>
        </p:nvSpPr>
        <p:spPr bwMode="auto">
          <a:xfrm>
            <a:off x="182880" y="2257299"/>
            <a:ext cx="2286000" cy="1828800"/>
          </a:xfrm>
          <a:prstGeom prst="ellipse">
            <a:avLst/>
          </a:prstGeom>
          <a:solidFill>
            <a:schemeClr val="tx1"/>
          </a:solidFill>
          <a:ln w="9525" cap="flat" cmpd="sng" algn="ctr">
            <a:solidFill>
              <a:srgbClr val="FF0000"/>
            </a:solidFill>
            <a:prstDash val="solid"/>
            <a:round/>
            <a:headEnd type="none" w="med" len="med"/>
            <a:tailEnd type="none" w="med" len="med"/>
          </a:ln>
          <a:effectLst/>
        </p:spPr>
        <p:txBody>
          <a:bodyPr vert="horz" wrap="square" lIns="0" tIns="45720" rIns="0" bIns="45720" numCol="1" rtlCol="0" anchor="ctr" anchorCtr="0" compatLnSpc="1">
            <a:prstTxWarp prst="textNoShape">
              <a:avLst/>
            </a:prstTxWarp>
            <a:spAutoFit/>
          </a:bodyPr>
          <a:lstStyle/>
          <a:p>
            <a:pPr marL="0" marR="0" indent="0" algn="ctr"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2000" b="1" i="0" u="none" strike="noStrike" cap="none" normalizeH="0" baseline="0" dirty="0">
                <a:ln>
                  <a:noFill/>
                </a:ln>
                <a:solidFill>
                  <a:srgbClr val="000000"/>
                </a:solidFill>
                <a:effectLst/>
                <a:latin typeface="Arial" charset="0"/>
              </a:rPr>
              <a:t>EKOLOGIJA</a:t>
            </a:r>
            <a:endParaRPr kumimoji="0" lang="en-US" sz="2000" b="1" i="0" u="none" strike="noStrike" cap="none" normalizeH="0" baseline="0" dirty="0">
              <a:ln>
                <a:noFill/>
              </a:ln>
              <a:solidFill>
                <a:srgbClr val="000000"/>
              </a:solidFill>
              <a:effectLst/>
              <a:latin typeface="Arial" charset="0"/>
            </a:endParaRPr>
          </a:p>
        </p:txBody>
      </p:sp>
      <p:sp>
        <p:nvSpPr>
          <p:cNvPr id="10" name="Oval 9">
            <a:extLst>
              <a:ext uri="{FF2B5EF4-FFF2-40B4-BE49-F238E27FC236}">
                <a16:creationId xmlns:a16="http://schemas.microsoft.com/office/drawing/2014/main" id="{F37F858C-ED9A-4966-9DFC-0A5FEA05A5E4}"/>
              </a:ext>
            </a:extLst>
          </p:cNvPr>
          <p:cNvSpPr>
            <a:spLocks/>
          </p:cNvSpPr>
          <p:nvPr/>
        </p:nvSpPr>
        <p:spPr bwMode="auto">
          <a:xfrm>
            <a:off x="6385560" y="2257299"/>
            <a:ext cx="2377440" cy="1828800"/>
          </a:xfrm>
          <a:prstGeom prst="ellipse">
            <a:avLst/>
          </a:prstGeom>
          <a:solidFill>
            <a:schemeClr val="tx1"/>
          </a:solidFill>
          <a:ln w="9525" cap="flat" cmpd="sng" algn="ctr">
            <a:solidFill>
              <a:srgbClr val="FF0000"/>
            </a:solidFill>
            <a:prstDash val="solid"/>
            <a:round/>
            <a:headEnd type="none" w="med" len="med"/>
            <a:tailEnd type="none" w="med" len="med"/>
          </a:ln>
          <a:effectLst/>
        </p:spPr>
        <p:txBody>
          <a:bodyPr vert="horz" wrap="square" lIns="0" tIns="45720" rIns="0" bIns="45720" numCol="1" rtlCol="0" anchor="ctr" anchorCtr="0" compatLnSpc="1">
            <a:prstTxWarp prst="textNoShape">
              <a:avLst/>
            </a:prstTxWarp>
            <a:spAutoFit/>
          </a:bodyPr>
          <a:lstStyle/>
          <a:p>
            <a:pPr marL="0" marR="0" indent="0" algn="ctr"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2000" b="1" i="0" u="none" strike="noStrike" cap="none" normalizeH="0" baseline="0" dirty="0">
                <a:ln>
                  <a:noFill/>
                </a:ln>
                <a:solidFill>
                  <a:srgbClr val="000000"/>
                </a:solidFill>
                <a:effectLst/>
                <a:latin typeface="Arial" charset="0"/>
              </a:rPr>
              <a:t>AUTONOMNA VOZILA</a:t>
            </a:r>
            <a:endParaRPr kumimoji="0" lang="en-US" sz="2000" b="1" i="0" u="none" strike="noStrike" cap="none" normalizeH="0" baseline="0" dirty="0">
              <a:ln>
                <a:noFill/>
              </a:ln>
              <a:solidFill>
                <a:srgbClr val="000000"/>
              </a:solidFill>
              <a:effectLst/>
              <a:latin typeface="Arial" charset="0"/>
            </a:endParaRPr>
          </a:p>
        </p:txBody>
      </p:sp>
      <p:sp>
        <p:nvSpPr>
          <p:cNvPr id="11" name="Oval 10">
            <a:extLst>
              <a:ext uri="{FF2B5EF4-FFF2-40B4-BE49-F238E27FC236}">
                <a16:creationId xmlns:a16="http://schemas.microsoft.com/office/drawing/2014/main" id="{05A7236B-96EC-4B34-A42D-67583C43C53D}"/>
              </a:ext>
            </a:extLst>
          </p:cNvPr>
          <p:cNvSpPr>
            <a:spLocks/>
          </p:cNvSpPr>
          <p:nvPr/>
        </p:nvSpPr>
        <p:spPr bwMode="auto">
          <a:xfrm>
            <a:off x="3147060" y="2257299"/>
            <a:ext cx="2560320" cy="1828800"/>
          </a:xfrm>
          <a:prstGeom prst="ellipse">
            <a:avLst/>
          </a:prstGeom>
          <a:solidFill>
            <a:schemeClr val="tx1"/>
          </a:solidFill>
          <a:ln w="9525" cap="flat" cmpd="sng" algn="ctr">
            <a:solidFill>
              <a:srgbClr val="FF0000"/>
            </a:solidFill>
            <a:prstDash val="solid"/>
            <a:round/>
            <a:headEnd type="none" w="med" len="med"/>
            <a:tailEnd type="none" w="med" len="med"/>
          </a:ln>
          <a:effectLst/>
        </p:spPr>
        <p:txBody>
          <a:bodyPr vert="horz" wrap="square" lIns="0" tIns="45720" rIns="0" bIns="45720" numCol="1" rtlCol="0" anchor="ctr" anchorCtr="0" compatLnSpc="1">
            <a:prstTxWarp prst="textNoShape">
              <a:avLst/>
            </a:prstTxWarp>
            <a:spAutoFit/>
          </a:bodyPr>
          <a:lstStyle/>
          <a:p>
            <a:pPr marL="0" marR="0" indent="0" algn="ctr"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2000" b="1" i="0" u="none" strike="noStrike" cap="none" normalizeH="0" baseline="0" dirty="0">
                <a:ln>
                  <a:noFill/>
                </a:ln>
                <a:solidFill>
                  <a:srgbClr val="000000"/>
                </a:solidFill>
                <a:effectLst/>
                <a:latin typeface="Arial" charset="0"/>
              </a:rPr>
              <a:t>BEZBEDNOST</a:t>
            </a:r>
            <a:endParaRPr kumimoji="0" lang="en-US" sz="2000" b="1" i="0" u="none" strike="noStrike" cap="none" normalizeH="0" baseline="0" dirty="0">
              <a:ln>
                <a:noFill/>
              </a:ln>
              <a:solidFill>
                <a:srgbClr val="000000"/>
              </a:solidFill>
              <a:effectLst/>
              <a:latin typeface="Arial" charset="0"/>
            </a:endParaRPr>
          </a:p>
        </p:txBody>
      </p:sp>
      <p:sp>
        <p:nvSpPr>
          <p:cNvPr id="12" name="Oval 11">
            <a:extLst>
              <a:ext uri="{FF2B5EF4-FFF2-40B4-BE49-F238E27FC236}">
                <a16:creationId xmlns:a16="http://schemas.microsoft.com/office/drawing/2014/main" id="{5C193701-5776-4431-BC52-15BBC8A87596}"/>
              </a:ext>
            </a:extLst>
          </p:cNvPr>
          <p:cNvSpPr>
            <a:spLocks/>
          </p:cNvSpPr>
          <p:nvPr/>
        </p:nvSpPr>
        <p:spPr bwMode="auto">
          <a:xfrm>
            <a:off x="1478281" y="4086099"/>
            <a:ext cx="2560320" cy="1828800"/>
          </a:xfrm>
          <a:prstGeom prst="ellipse">
            <a:avLst/>
          </a:prstGeom>
          <a:solidFill>
            <a:schemeClr val="tx1"/>
          </a:solidFill>
          <a:ln w="9525" cap="flat" cmpd="sng" algn="ctr">
            <a:solidFill>
              <a:srgbClr val="FF0000"/>
            </a:solidFill>
            <a:prstDash val="solid"/>
            <a:round/>
            <a:headEnd type="none" w="med" len="med"/>
            <a:tailEnd type="none" w="med" len="med"/>
          </a:ln>
          <a:effectLst/>
        </p:spPr>
        <p:txBody>
          <a:bodyPr vert="horz" wrap="square" lIns="0" tIns="45720" rIns="0" bIns="45720" numCol="1" rtlCol="0" anchor="ctr" anchorCtr="0" compatLnSpc="1">
            <a:prstTxWarp prst="textNoShape">
              <a:avLst/>
            </a:prstTxWarp>
            <a:spAutoFit/>
          </a:bodyPr>
          <a:lstStyle/>
          <a:p>
            <a:pPr marL="0" marR="0" indent="0" algn="ctr"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kumimoji="0" lang="sr-Latn-RS" sz="2000" b="1" i="0" u="none" strike="noStrike" cap="none" normalizeH="0" baseline="0" dirty="0">
                <a:ln>
                  <a:noFill/>
                </a:ln>
                <a:solidFill>
                  <a:srgbClr val="000000"/>
                </a:solidFill>
                <a:effectLst/>
                <a:latin typeface="Arial" charset="0"/>
              </a:rPr>
              <a:t>PRETOVARNA SREDSTVA</a:t>
            </a:r>
            <a:endParaRPr kumimoji="0" lang="en-US" sz="2000" b="1" i="0" u="none" strike="noStrike" cap="none" normalizeH="0" baseline="0" dirty="0">
              <a:ln>
                <a:noFill/>
              </a:ln>
              <a:solidFill>
                <a:srgbClr val="000000"/>
              </a:solidFill>
              <a:effectLst/>
              <a:latin typeface="Arial" charset="0"/>
            </a:endParaRPr>
          </a:p>
        </p:txBody>
      </p:sp>
      <p:sp>
        <p:nvSpPr>
          <p:cNvPr id="13" name="Oval 12">
            <a:extLst>
              <a:ext uri="{FF2B5EF4-FFF2-40B4-BE49-F238E27FC236}">
                <a16:creationId xmlns:a16="http://schemas.microsoft.com/office/drawing/2014/main" id="{30EB70B3-B20F-4EEC-8C59-EB75187B4E29}"/>
              </a:ext>
            </a:extLst>
          </p:cNvPr>
          <p:cNvSpPr>
            <a:spLocks/>
          </p:cNvSpPr>
          <p:nvPr/>
        </p:nvSpPr>
        <p:spPr bwMode="auto">
          <a:xfrm>
            <a:off x="5105401" y="4086099"/>
            <a:ext cx="2286000" cy="1828800"/>
          </a:xfrm>
          <a:prstGeom prst="ellipse">
            <a:avLst/>
          </a:prstGeom>
          <a:solidFill>
            <a:schemeClr val="tx1"/>
          </a:solidFill>
          <a:ln w="9525" cap="flat" cmpd="sng" algn="ctr">
            <a:solidFill>
              <a:srgbClr val="FF0000"/>
            </a:solidFill>
            <a:prstDash val="solid"/>
            <a:round/>
            <a:headEnd type="none" w="med" len="med"/>
            <a:tailEnd type="none" w="med" len="med"/>
          </a:ln>
          <a:effectLst/>
        </p:spPr>
        <p:txBody>
          <a:bodyPr vert="horz" wrap="square" lIns="0" tIns="45720" rIns="0" bIns="45720" numCol="1" rtlCol="0" anchor="ctr" anchorCtr="0" compatLnSpc="1">
            <a:prstTxWarp prst="textNoShape">
              <a:avLst/>
            </a:prstTxWarp>
            <a:spAutoFit/>
          </a:bodyPr>
          <a:lstStyle/>
          <a:p>
            <a:pPr marL="0" marR="0" indent="0" algn="ctr"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r>
              <a:rPr lang="sr-Latn-RS" b="1" dirty="0"/>
              <a:t>CRASH TESTOVI</a:t>
            </a:r>
            <a:endParaRPr kumimoji="0" lang="en-US" sz="2000" b="1" i="0" u="none" strike="noStrike" cap="none" normalizeH="0" baseline="0" dirty="0">
              <a:ln>
                <a:noFill/>
              </a:ln>
              <a:solidFill>
                <a:srgbClr val="000000"/>
              </a:solidFill>
              <a:effectLst/>
              <a:latin typeface="Arial" charset="0"/>
            </a:endParaRPr>
          </a:p>
        </p:txBody>
      </p:sp>
      <p:sp>
        <p:nvSpPr>
          <p:cNvPr id="8" name="Oval 7"/>
          <p:cNvSpPr/>
          <p:nvPr/>
        </p:nvSpPr>
        <p:spPr bwMode="auto">
          <a:xfrm>
            <a:off x="7543800" y="5867400"/>
            <a:ext cx="228600" cy="762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9" name="Oval 8"/>
          <p:cNvSpPr>
            <a:spLocks noChangeAspect="1"/>
          </p:cNvSpPr>
          <p:nvPr/>
        </p:nvSpPr>
        <p:spPr bwMode="auto">
          <a:xfrm flipH="1" flipV="1">
            <a:off x="7909560" y="5715000"/>
            <a:ext cx="91440" cy="91440"/>
          </a:xfrm>
          <a:prstGeom prst="ellipse">
            <a:avLst/>
          </a:prstGeom>
          <a:solidFill>
            <a:srgbClr val="000000"/>
          </a:solidFill>
          <a:ln w="9525"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4" name="Oval 13"/>
          <p:cNvSpPr>
            <a:spLocks noChangeAspect="1"/>
          </p:cNvSpPr>
          <p:nvPr/>
        </p:nvSpPr>
        <p:spPr bwMode="auto">
          <a:xfrm flipH="1" flipV="1">
            <a:off x="8061960" y="5715000"/>
            <a:ext cx="91440" cy="91440"/>
          </a:xfrm>
          <a:prstGeom prst="ellipse">
            <a:avLst/>
          </a:prstGeom>
          <a:solidFill>
            <a:srgbClr val="000000"/>
          </a:solidFill>
          <a:ln w="9525"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
        <p:nvSpPr>
          <p:cNvPr id="15" name="Oval 14"/>
          <p:cNvSpPr>
            <a:spLocks noChangeAspect="1"/>
          </p:cNvSpPr>
          <p:nvPr/>
        </p:nvSpPr>
        <p:spPr bwMode="auto">
          <a:xfrm flipH="1" flipV="1">
            <a:off x="8214360" y="5715000"/>
            <a:ext cx="91440" cy="91440"/>
          </a:xfrm>
          <a:prstGeom prst="ellipse">
            <a:avLst/>
          </a:prstGeom>
          <a:solidFill>
            <a:srgbClr val="000000"/>
          </a:solidFill>
          <a:ln w="9525"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pPr>
            <a:endParaRPr kumimoji="0" lang="en-US" sz="2000" b="0" i="0" u="none" strike="noStrike" cap="none" normalizeH="0" baseline="0">
              <a:ln>
                <a:noFill/>
              </a:ln>
              <a:solidFill>
                <a:srgbClr val="000000"/>
              </a:solidFill>
              <a:effectLst/>
              <a:latin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FAE71341-8333-4E3E-AB79-ACBB557EC6F3}"/>
              </a:ext>
            </a:extLst>
          </p:cNvPr>
          <p:cNvSpPr/>
          <p:nvPr/>
        </p:nvSpPr>
        <p:spPr bwMode="auto">
          <a:xfrm>
            <a:off x="182880" y="1066800"/>
            <a:ext cx="8778240" cy="892159"/>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dirty="0">
                <a:solidFill>
                  <a:schemeClr val="bg1"/>
                </a:solidFill>
              </a:rPr>
              <a:t>S tim u vezi naučićete da poredite alternative primenom metode kao što su: SAW, AHP, ...</a:t>
            </a:r>
          </a:p>
        </p:txBody>
      </p:sp>
      <p:sp>
        <p:nvSpPr>
          <p:cNvPr id="4" name="Rectangle: Rounded Corners 3">
            <a:extLst>
              <a:ext uri="{FF2B5EF4-FFF2-40B4-BE49-F238E27FC236}">
                <a16:creationId xmlns:a16="http://schemas.microsoft.com/office/drawing/2014/main" id="{0800D795-552C-408A-8507-7813F45263C1}"/>
              </a:ext>
            </a:extLst>
          </p:cNvPr>
          <p:cNvSpPr/>
          <p:nvPr/>
        </p:nvSpPr>
        <p:spPr bwMode="auto">
          <a:xfrm>
            <a:off x="182880" y="2729905"/>
            <a:ext cx="8778240" cy="2118027"/>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sr-Latn-CS" dirty="0">
                <a:solidFill>
                  <a:schemeClr val="bg1"/>
                </a:solidFill>
              </a:rPr>
              <a:t>Posmatrajmo jedan praktičan primer izbora transportnog sredstva. Pred Vama će se naći više alternativa koje su dostupne na tržištu. Zavisno od Vaših zahteva i težine kriterijuma (npr. šta je značajnije bezbednost ili ekologija, bezbednost ili nabavna cena, pouzdanost ili performanse...) naučićete da izaberete optimanu alternativu (u ovom slučaju transportno sredstvo).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76D98E24-C9FE-4133-93DD-D2F17B703D35}"/>
              </a:ext>
            </a:extLst>
          </p:cNvPr>
          <p:cNvSpPr/>
          <p:nvPr/>
        </p:nvSpPr>
        <p:spPr bwMode="auto">
          <a:xfrm>
            <a:off x="182880" y="3110579"/>
            <a:ext cx="8778240" cy="919401"/>
          </a:xfrm>
          <a:prstGeom prst="roundRect">
            <a:avLst/>
          </a:prstGeom>
          <a:solidFill>
            <a:schemeClr val="tx2"/>
          </a:solid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buClr>
                <a:srgbClr val="000000"/>
              </a:buClr>
              <a:tabLst>
                <a:tab pos="409575" algn="l"/>
              </a:tabLst>
            </a:pPr>
            <a:r>
              <a:rPr lang="vi-VN" dirty="0">
                <a:solidFill>
                  <a:schemeClr val="bg1"/>
                </a:solidFill>
                <a:latin typeface="Calibri" panose="020F0502020204030204" pitchFamily="34" charset="0"/>
                <a:cs typeface="Calibri" panose="020F0502020204030204" pitchFamily="34" charset="0"/>
              </a:rPr>
              <a:t>U okviru predmeta predviđena </a:t>
            </a:r>
            <a:r>
              <a:rPr lang="sr-Latn-RS" dirty="0">
                <a:solidFill>
                  <a:schemeClr val="bg1"/>
                </a:solidFill>
                <a:latin typeface="Calibri" panose="020F0502020204030204" pitchFamily="34" charset="0"/>
                <a:cs typeface="Calibri" panose="020F0502020204030204" pitchFamily="34" charset="0"/>
              </a:rPr>
              <a:t>je izrada</a:t>
            </a:r>
            <a:r>
              <a:rPr lang="vi-VN" dirty="0">
                <a:solidFill>
                  <a:schemeClr val="bg1"/>
                </a:solidFill>
                <a:latin typeface="Calibri" panose="020F0502020204030204" pitchFamily="34" charset="0"/>
                <a:cs typeface="Calibri" panose="020F0502020204030204" pitchFamily="34" charset="0"/>
              </a:rPr>
              <a:t> </a:t>
            </a:r>
            <a:r>
              <a:rPr lang="vi-VN" b="1" dirty="0">
                <a:solidFill>
                  <a:schemeClr val="bg1"/>
                </a:solidFill>
                <a:latin typeface="Calibri" panose="020F0502020204030204" pitchFamily="34" charset="0"/>
                <a:cs typeface="Calibri" panose="020F0502020204030204" pitchFamily="34" charset="0"/>
              </a:rPr>
              <a:t>seminarskog rada</a:t>
            </a:r>
            <a:r>
              <a:rPr lang="sr-Latn-RS" dirty="0">
                <a:solidFill>
                  <a:schemeClr val="bg1"/>
                </a:solidFill>
                <a:latin typeface="Calibri" panose="020F0502020204030204" pitchFamily="34" charset="0"/>
                <a:cs typeface="Calibri" panose="020F0502020204030204" pitchFamily="34" charset="0"/>
              </a:rPr>
              <a:t>, koji nije obavezan i nije uslov za polaganje ispita</a:t>
            </a:r>
            <a:r>
              <a:rPr lang="vi-VN" dirty="0">
                <a:solidFill>
                  <a:schemeClr val="bg1"/>
                </a:solidFill>
                <a:latin typeface="Calibri" panose="020F0502020204030204" pitchFamily="34" charset="0"/>
                <a:cs typeface="Calibri" panose="020F0502020204030204" pitchFamily="34" charset="0"/>
              </a:rPr>
              <a:t>. Seminarski rad radi grupa studenata.</a:t>
            </a:r>
            <a:endParaRPr lang="en-US" sz="1200" dirty="0">
              <a:solidFill>
                <a:schemeClr val="bg1"/>
              </a:solidFill>
              <a:latin typeface="Calibri" panose="020F0502020204030204" pitchFamily="34" charset="0"/>
              <a:cs typeface="Calibri" panose="020F0502020204030204" pitchFamily="34" charset="0"/>
            </a:endParaRPr>
          </a:p>
        </p:txBody>
      </p:sp>
      <p:sp>
        <p:nvSpPr>
          <p:cNvPr id="6" name="Rectangle: Rounded Corners 5">
            <a:extLst>
              <a:ext uri="{FF2B5EF4-FFF2-40B4-BE49-F238E27FC236}">
                <a16:creationId xmlns:a16="http://schemas.microsoft.com/office/drawing/2014/main" id="{88CB6F38-99ED-49F1-B330-04A92BFB291A}"/>
              </a:ext>
            </a:extLst>
          </p:cNvPr>
          <p:cNvSpPr/>
          <p:nvPr/>
        </p:nvSpPr>
        <p:spPr bwMode="auto">
          <a:xfrm>
            <a:off x="182880" y="4495800"/>
            <a:ext cx="8778240" cy="1736646"/>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spcBef>
                <a:spcPct val="0"/>
              </a:spcBef>
              <a:buClrTx/>
              <a:buSzTx/>
              <a:buFontTx/>
              <a:buNone/>
            </a:pPr>
            <a:r>
              <a:rPr lang="sr-Latn-RS" b="1">
                <a:solidFill>
                  <a:schemeClr val="bg1"/>
                </a:solidFill>
              </a:rPr>
              <a:t>Udžbenik iz ovog predmeta</a:t>
            </a:r>
            <a:r>
              <a:rPr lang="en-US" b="1">
                <a:solidFill>
                  <a:schemeClr val="bg1"/>
                </a:solidFill>
              </a:rPr>
              <a:t>:</a:t>
            </a:r>
          </a:p>
          <a:p>
            <a:pPr>
              <a:spcBef>
                <a:spcPct val="0"/>
              </a:spcBef>
              <a:buClrTx/>
              <a:buSzTx/>
            </a:pPr>
            <a:r>
              <a:rPr lang="en-US">
                <a:solidFill>
                  <a:schemeClr val="bg1"/>
                </a:solidFill>
              </a:rPr>
              <a:t>Radomir M. Mijailović</a:t>
            </a:r>
            <a:r>
              <a:rPr lang="sr-Latn-CS">
                <a:solidFill>
                  <a:schemeClr val="bg1"/>
                </a:solidFill>
              </a:rPr>
              <a:t>,</a:t>
            </a:r>
          </a:p>
          <a:p>
            <a:pPr>
              <a:spcBef>
                <a:spcPct val="0"/>
              </a:spcBef>
              <a:buClrTx/>
              <a:buSzTx/>
            </a:pPr>
            <a:r>
              <a:rPr lang="sr-Latn-CS" b="1">
                <a:solidFill>
                  <a:schemeClr val="bg1"/>
                </a:solidFill>
              </a:rPr>
              <a:t>E</a:t>
            </a:r>
            <a:r>
              <a:rPr lang="vi-VN" b="1">
                <a:solidFill>
                  <a:schemeClr val="bg1"/>
                </a:solidFill>
              </a:rPr>
              <a:t>lementi transportnih sredstava i uređaja – analiza kvaliteta</a:t>
            </a:r>
            <a:r>
              <a:rPr lang="sr-Latn-CS">
                <a:solidFill>
                  <a:schemeClr val="bg1"/>
                </a:solidFill>
              </a:rPr>
              <a:t>, Saobraćajni fakultet, 2014.</a:t>
            </a:r>
            <a:endParaRPr lang="en-US">
              <a:solidFill>
                <a:schemeClr val="bg1"/>
              </a:solidFill>
            </a:endParaRPr>
          </a:p>
        </p:txBody>
      </p:sp>
      <p:sp>
        <p:nvSpPr>
          <p:cNvPr id="2" name="Rectangle: Rounded Corners 1">
            <a:extLst>
              <a:ext uri="{FF2B5EF4-FFF2-40B4-BE49-F238E27FC236}">
                <a16:creationId xmlns:a16="http://schemas.microsoft.com/office/drawing/2014/main" id="{83254787-6994-46EF-B894-0171F9D9B041}"/>
              </a:ext>
            </a:extLst>
          </p:cNvPr>
          <p:cNvSpPr/>
          <p:nvPr/>
        </p:nvSpPr>
        <p:spPr bwMode="auto">
          <a:xfrm>
            <a:off x="182880" y="1752600"/>
            <a:ext cx="8778240" cy="892159"/>
          </a:xfrm>
          <a:prstGeom prst="roundRect">
            <a:avLst/>
          </a:prstGeom>
          <a:solidFill>
            <a:schemeClr val="tx2"/>
          </a:solid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lgn="just">
              <a:spcBef>
                <a:spcPts val="0"/>
              </a:spcBef>
              <a:buClr>
                <a:srgbClr val="000000"/>
              </a:buClr>
              <a:tabLst>
                <a:tab pos="409575" algn="l"/>
              </a:tabLst>
            </a:pPr>
            <a:r>
              <a:rPr lang="sr-Latn-RS" b="1" dirty="0">
                <a:solidFill>
                  <a:schemeClr val="bg1"/>
                </a:solidFill>
                <a:latin typeface="Calibri" panose="020F0502020204030204" pitchFamily="34" charset="0"/>
                <a:cs typeface="Calibri" panose="020F0502020204030204" pitchFamily="34" charset="0"/>
              </a:rPr>
              <a:t>P</a:t>
            </a:r>
            <a:r>
              <a:rPr lang="vi-VN" b="1" dirty="0">
                <a:solidFill>
                  <a:schemeClr val="bg1"/>
                </a:solidFill>
                <a:latin typeface="Calibri" panose="020F0502020204030204" pitchFamily="34" charset="0"/>
                <a:cs typeface="Calibri" panose="020F0502020204030204" pitchFamily="34" charset="0"/>
              </a:rPr>
              <a:t>redavanja</a:t>
            </a:r>
            <a:r>
              <a:rPr lang="sr-Latn-RS" b="1" dirty="0">
                <a:solidFill>
                  <a:schemeClr val="bg1"/>
                </a:solidFill>
                <a:latin typeface="Calibri" panose="020F0502020204030204" pitchFamily="34" charset="0"/>
                <a:cs typeface="Calibri" panose="020F0502020204030204" pitchFamily="34" charset="0"/>
              </a:rPr>
              <a:t> i vežbe</a:t>
            </a:r>
            <a:r>
              <a:rPr lang="vi-VN" dirty="0">
                <a:solidFill>
                  <a:schemeClr val="bg1"/>
                </a:solidFill>
                <a:latin typeface="Calibri" panose="020F0502020204030204" pitchFamily="34" charset="0"/>
                <a:cs typeface="Calibri" panose="020F0502020204030204" pitchFamily="34" charset="0"/>
              </a:rPr>
              <a:t> – </a:t>
            </a:r>
            <a:r>
              <a:rPr lang="sr-Latn-RS" dirty="0">
                <a:solidFill>
                  <a:schemeClr val="bg1"/>
                </a:solidFill>
                <a:latin typeface="Calibri" panose="020F0502020204030204" pitchFamily="34" charset="0"/>
                <a:cs typeface="Calibri" panose="020F0502020204030204" pitchFamily="34" charset="0"/>
              </a:rPr>
              <a:t>Nastava će biti organizovana na daljinu prema rasporedu dostupnom na sajtu Fakulteta. </a:t>
            </a:r>
            <a:endParaRPr lang="vi-VN" dirty="0">
              <a:solidFill>
                <a:schemeClr val="bg1"/>
              </a:solidFill>
              <a:latin typeface="Calibri" panose="020F0502020204030204" pitchFamily="34" charset="0"/>
              <a:cs typeface="Calibri" panose="020F0502020204030204" pitchFamily="34" charset="0"/>
            </a:endParaRPr>
          </a:p>
        </p:txBody>
      </p:sp>
      <p:sp>
        <p:nvSpPr>
          <p:cNvPr id="3" name="Text Box 4">
            <a:extLst>
              <a:ext uri="{FF2B5EF4-FFF2-40B4-BE49-F238E27FC236}">
                <a16:creationId xmlns:a16="http://schemas.microsoft.com/office/drawing/2014/main" id="{733D5272-092C-E033-D004-40A338FD2074}"/>
              </a:ext>
            </a:extLst>
          </p:cNvPr>
          <p:cNvSpPr txBox="1">
            <a:spLocks noChangeArrowheads="1"/>
          </p:cNvSpPr>
          <p:nvPr/>
        </p:nvSpPr>
        <p:spPr bwMode="auto">
          <a:xfrm>
            <a:off x="288924" y="739949"/>
            <a:ext cx="8550275" cy="494751"/>
          </a:xfrm>
          <a:prstGeom prst="rect">
            <a:avLst/>
          </a:prstGeom>
          <a:noFill/>
          <a:ln w="9525" algn="ctr">
            <a:noFill/>
            <a:miter lim="800000"/>
            <a:headEnd/>
            <a:tailEnd/>
          </a:ln>
        </p:spPr>
        <p:txBody>
          <a:bodyPr>
            <a:spAutoFit/>
          </a:bodyPr>
          <a:lstStyle/>
          <a:p>
            <a:pPr>
              <a:buClr>
                <a:srgbClr val="000000"/>
              </a:buClr>
              <a:tabLst>
                <a:tab pos="409575" algn="l"/>
              </a:tabLst>
            </a:pPr>
            <a:r>
              <a:rPr lang="sr-Latn-RS" sz="2400" b="1" u="sng" dirty="0">
                <a:solidFill>
                  <a:schemeClr val="bg1"/>
                </a:solidFill>
              </a:rPr>
              <a:t>Organizacija nastave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a:extLst>
              <a:ext uri="{FF2B5EF4-FFF2-40B4-BE49-F238E27FC236}">
                <a16:creationId xmlns:a16="http://schemas.microsoft.com/office/drawing/2014/main" id="{2D478BA9-3753-4CE9-EFE6-34FB4DFC7EF2}"/>
              </a:ext>
            </a:extLst>
          </p:cNvPr>
          <p:cNvSpPr txBox="1">
            <a:spLocks noChangeArrowheads="1"/>
          </p:cNvSpPr>
          <p:nvPr/>
        </p:nvSpPr>
        <p:spPr bwMode="auto">
          <a:xfrm>
            <a:off x="288924" y="739949"/>
            <a:ext cx="8550275" cy="494751"/>
          </a:xfrm>
          <a:prstGeom prst="rect">
            <a:avLst/>
          </a:prstGeom>
          <a:noFill/>
          <a:ln w="9525" algn="ctr">
            <a:noFill/>
            <a:miter lim="800000"/>
            <a:headEnd/>
            <a:tailEnd/>
          </a:ln>
        </p:spPr>
        <p:txBody>
          <a:bodyPr>
            <a:spAutoFit/>
          </a:bodyPr>
          <a:lstStyle/>
          <a:p>
            <a:pPr>
              <a:buClr>
                <a:srgbClr val="000000"/>
              </a:buClr>
              <a:tabLst>
                <a:tab pos="409575" algn="l"/>
              </a:tabLst>
            </a:pPr>
            <a:r>
              <a:rPr lang="sr-Latn-RS" sz="2400" b="1" u="sng" dirty="0">
                <a:solidFill>
                  <a:schemeClr val="bg1"/>
                </a:solidFill>
              </a:rPr>
              <a:t>Prolaznost i prosečna ocena studenata</a:t>
            </a:r>
          </a:p>
        </p:txBody>
      </p:sp>
      <p:pic>
        <p:nvPicPr>
          <p:cNvPr id="3" name="Picture 2">
            <a:extLst>
              <a:ext uri="{FF2B5EF4-FFF2-40B4-BE49-F238E27FC236}">
                <a16:creationId xmlns:a16="http://schemas.microsoft.com/office/drawing/2014/main" id="{9149B06E-CECE-F43E-406C-F8CC844F3C2A}"/>
              </a:ext>
            </a:extLst>
          </p:cNvPr>
          <p:cNvPicPr>
            <a:picLocks noChangeAspect="1"/>
          </p:cNvPicPr>
          <p:nvPr/>
        </p:nvPicPr>
        <p:blipFill>
          <a:blip r:embed="rId2"/>
          <a:stretch>
            <a:fillRect/>
          </a:stretch>
        </p:blipFill>
        <p:spPr>
          <a:xfrm>
            <a:off x="380999" y="1447800"/>
            <a:ext cx="8382002" cy="4827328"/>
          </a:xfrm>
          <a:prstGeom prst="rect">
            <a:avLst/>
          </a:prstGeom>
        </p:spPr>
      </p:pic>
    </p:spTree>
    <p:extLst>
      <p:ext uri="{BB962C8B-B14F-4D97-AF65-F5344CB8AC3E}">
        <p14:creationId xmlns:p14="http://schemas.microsoft.com/office/powerpoint/2010/main" val="2040109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182880" y="1066800"/>
            <a:ext cx="8550275" cy="494751"/>
          </a:xfrm>
          <a:prstGeom prst="rect">
            <a:avLst/>
          </a:prstGeom>
          <a:noFill/>
          <a:ln w="9525" algn="ctr">
            <a:noFill/>
            <a:miter lim="800000"/>
            <a:headEnd/>
            <a:tailEnd/>
          </a:ln>
        </p:spPr>
        <p:txBody>
          <a:bodyPr>
            <a:spAutoFit/>
          </a:bodyPr>
          <a:lstStyle/>
          <a:p>
            <a:pPr>
              <a:buClr>
                <a:srgbClr val="000000"/>
              </a:buClr>
              <a:tabLst>
                <a:tab pos="409575" algn="l"/>
              </a:tabLst>
            </a:pPr>
            <a:r>
              <a:rPr lang="sr-Latn-CS" sz="2400" b="1" u="sng" dirty="0">
                <a:solidFill>
                  <a:schemeClr val="bg1"/>
                </a:solidFill>
              </a:rPr>
              <a:t>Polaganje ispita</a:t>
            </a:r>
          </a:p>
        </p:txBody>
      </p:sp>
      <p:sp>
        <p:nvSpPr>
          <p:cNvPr id="6" name="Rectangle: Rounded Corners 5">
            <a:extLst>
              <a:ext uri="{FF2B5EF4-FFF2-40B4-BE49-F238E27FC236}">
                <a16:creationId xmlns:a16="http://schemas.microsoft.com/office/drawing/2014/main" id="{88CB6F38-99ED-49F1-B330-04A92BFB291A}"/>
              </a:ext>
            </a:extLst>
          </p:cNvPr>
          <p:cNvSpPr/>
          <p:nvPr/>
        </p:nvSpPr>
        <p:spPr bwMode="auto">
          <a:xfrm>
            <a:off x="182880" y="1806446"/>
            <a:ext cx="8778240" cy="3999393"/>
          </a:xfrm>
          <a:prstGeom prst="round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spAutoFit/>
          </a:bodyPr>
          <a:lstStyle/>
          <a:p>
            <a:pPr>
              <a:lnSpc>
                <a:spcPct val="110000"/>
              </a:lnSpc>
              <a:spcBef>
                <a:spcPts val="300"/>
              </a:spcBef>
              <a:buClr>
                <a:srgbClr val="000000"/>
              </a:buClr>
              <a:tabLst>
                <a:tab pos="409575" algn="l"/>
              </a:tabLst>
            </a:pPr>
            <a:r>
              <a:rPr lang="sr-Latn-CS" dirty="0">
                <a:solidFill>
                  <a:schemeClr val="bg1"/>
                </a:solidFill>
              </a:rPr>
              <a:t>Ispit se može polagati </a:t>
            </a:r>
            <a:r>
              <a:rPr lang="sr-Latn-CS" b="1" dirty="0">
                <a:solidFill>
                  <a:schemeClr val="bg1"/>
                </a:solidFill>
              </a:rPr>
              <a:t>parcijalno</a:t>
            </a:r>
            <a:r>
              <a:rPr lang="sr-Latn-CS" dirty="0">
                <a:solidFill>
                  <a:schemeClr val="bg1"/>
                </a:solidFill>
              </a:rPr>
              <a:t>.</a:t>
            </a:r>
          </a:p>
          <a:p>
            <a:pPr>
              <a:lnSpc>
                <a:spcPct val="110000"/>
              </a:lnSpc>
              <a:spcBef>
                <a:spcPts val="300"/>
              </a:spcBef>
              <a:buClr>
                <a:srgbClr val="000000"/>
              </a:buClr>
              <a:tabLst>
                <a:tab pos="409575" algn="l"/>
              </a:tabLst>
            </a:pPr>
            <a:r>
              <a:rPr lang="sr-Latn-CS" dirty="0">
                <a:solidFill>
                  <a:schemeClr val="bg1"/>
                </a:solidFill>
              </a:rPr>
              <a:t>Ukoliko okolnosti dozovole, u toku semestra će se organizovati polaganje jednog </a:t>
            </a:r>
            <a:r>
              <a:rPr lang="sr-Latn-CS" b="1" dirty="0">
                <a:solidFill>
                  <a:schemeClr val="bg1"/>
                </a:solidFill>
              </a:rPr>
              <a:t>kolokvijuma</a:t>
            </a:r>
            <a:r>
              <a:rPr lang="sr-Latn-CS" dirty="0">
                <a:solidFill>
                  <a:schemeClr val="bg1"/>
                </a:solidFill>
              </a:rPr>
              <a:t> koji studente oslobađa polaganja tog dela gradiva na ispitu</a:t>
            </a:r>
            <a:r>
              <a:rPr lang="en-US" dirty="0">
                <a:solidFill>
                  <a:schemeClr val="bg1"/>
                </a:solidFill>
              </a:rPr>
              <a:t>.</a:t>
            </a:r>
            <a:endParaRPr lang="en-US" sz="1200" dirty="0">
              <a:solidFill>
                <a:schemeClr val="bg1"/>
              </a:solidFill>
            </a:endParaRPr>
          </a:p>
          <a:p>
            <a:pPr>
              <a:lnSpc>
                <a:spcPct val="110000"/>
              </a:lnSpc>
              <a:spcBef>
                <a:spcPts val="300"/>
              </a:spcBef>
              <a:buClr>
                <a:srgbClr val="000000"/>
              </a:buClr>
              <a:tabLst>
                <a:tab pos="409575" algn="l"/>
              </a:tabLst>
            </a:pPr>
            <a:r>
              <a:rPr lang="sr-Latn-CS">
                <a:solidFill>
                  <a:schemeClr val="bg1"/>
                </a:solidFill>
              </a:rPr>
              <a:t>Takođe,</a:t>
            </a:r>
            <a:r>
              <a:rPr lang="en-GB">
                <a:solidFill>
                  <a:schemeClr val="bg1"/>
                </a:solidFill>
              </a:rPr>
              <a:t> u</a:t>
            </a:r>
            <a:r>
              <a:rPr lang="sr-Latn-CS">
                <a:solidFill>
                  <a:schemeClr val="bg1"/>
                </a:solidFill>
              </a:rPr>
              <a:t>koliko okolnosti dozovole</a:t>
            </a:r>
            <a:r>
              <a:rPr lang="en-GB">
                <a:solidFill>
                  <a:schemeClr val="bg1"/>
                </a:solidFill>
              </a:rPr>
              <a:t>,</a:t>
            </a:r>
            <a:r>
              <a:rPr lang="sr-Latn-CS">
                <a:solidFill>
                  <a:schemeClr val="bg1"/>
                </a:solidFill>
              </a:rPr>
              <a:t> </a:t>
            </a:r>
            <a:r>
              <a:rPr lang="sr-Latn-CS" dirty="0">
                <a:solidFill>
                  <a:schemeClr val="bg1"/>
                </a:solidFill>
              </a:rPr>
              <a:t>na kraju semestra u okviru nastave biće organizovan </a:t>
            </a:r>
            <a:r>
              <a:rPr lang="sr-Latn-CS" b="1" dirty="0">
                <a:solidFill>
                  <a:schemeClr val="bg1"/>
                </a:solidFill>
              </a:rPr>
              <a:t>predrok</a:t>
            </a:r>
            <a:r>
              <a:rPr lang="en-US" dirty="0">
                <a:solidFill>
                  <a:schemeClr val="bg1"/>
                </a:solidFill>
              </a:rPr>
              <a:t> – </a:t>
            </a:r>
            <a:r>
              <a:rPr lang="en-US" dirty="0" err="1">
                <a:solidFill>
                  <a:schemeClr val="bg1"/>
                </a:solidFill>
              </a:rPr>
              <a:t>drugi</a:t>
            </a:r>
            <a:r>
              <a:rPr lang="en-US" dirty="0">
                <a:solidFill>
                  <a:schemeClr val="bg1"/>
                </a:solidFill>
              </a:rPr>
              <a:t> deo </a:t>
            </a:r>
            <a:r>
              <a:rPr lang="en-US" dirty="0" err="1">
                <a:solidFill>
                  <a:schemeClr val="bg1"/>
                </a:solidFill>
              </a:rPr>
              <a:t>gradiva</a:t>
            </a:r>
            <a:r>
              <a:rPr lang="sr-Latn-CS" dirty="0">
                <a:solidFill>
                  <a:schemeClr val="bg1"/>
                </a:solidFill>
              </a:rPr>
              <a:t> (izlazak na predrok nije obavezan)</a:t>
            </a:r>
            <a:r>
              <a:rPr lang="en-US" dirty="0">
                <a:solidFill>
                  <a:schemeClr val="bg1"/>
                </a:solidFill>
              </a:rPr>
              <a:t>. </a:t>
            </a:r>
            <a:r>
              <a:rPr lang="sr-Latn-CS" dirty="0">
                <a:solidFill>
                  <a:schemeClr val="bg1"/>
                </a:solidFill>
              </a:rPr>
              <a:t>Student na ovaj način ima </a:t>
            </a:r>
            <a:r>
              <a:rPr lang="sr-Latn-CS" b="1" dirty="0">
                <a:solidFill>
                  <a:schemeClr val="bg1"/>
                </a:solidFill>
              </a:rPr>
              <a:t>MOGUĆNOST POLAGANJA ISPITA U PREDROKU</a:t>
            </a:r>
            <a:r>
              <a:rPr lang="en-US" dirty="0">
                <a:solidFill>
                  <a:schemeClr val="bg1"/>
                </a:solidFill>
              </a:rPr>
              <a:t>.</a:t>
            </a:r>
            <a:endParaRPr lang="sr-Latn-RS" dirty="0">
              <a:solidFill>
                <a:schemeClr val="bg1"/>
              </a:solidFill>
            </a:endParaRPr>
          </a:p>
          <a:p>
            <a:pPr>
              <a:lnSpc>
                <a:spcPct val="110000"/>
              </a:lnSpc>
              <a:spcBef>
                <a:spcPts val="300"/>
              </a:spcBef>
              <a:buClr>
                <a:srgbClr val="000000"/>
              </a:buClr>
              <a:tabLst>
                <a:tab pos="409575" algn="l"/>
              </a:tabLst>
            </a:pPr>
            <a:r>
              <a:rPr lang="sr-Latn-RS" dirty="0">
                <a:solidFill>
                  <a:schemeClr val="bg1"/>
                </a:solidFill>
              </a:rPr>
              <a:t>Ako organizacioni uslovi dozvole, studentima će biti omogućeni i </a:t>
            </a:r>
            <a:r>
              <a:rPr lang="en-US" b="1" dirty="0">
                <a:solidFill>
                  <a:schemeClr val="bg1"/>
                </a:solidFill>
              </a:rPr>
              <a:t>DODATNI </a:t>
            </a:r>
            <a:r>
              <a:rPr lang="sr-Latn-RS" b="1" dirty="0">
                <a:solidFill>
                  <a:schemeClr val="bg1"/>
                </a:solidFill>
              </a:rPr>
              <a:t>termini za polaganje kolokvijuma i predroka</a:t>
            </a:r>
            <a:r>
              <a:rPr lang="sr-Latn-RS" dirty="0">
                <a:solidFill>
                  <a:schemeClr val="bg1"/>
                </a:solidFill>
              </a:rPr>
              <a:t>, na kojima je moguće popraviti prethodno ostvarene rezultate. </a:t>
            </a:r>
          </a:p>
          <a:p>
            <a:pPr>
              <a:lnSpc>
                <a:spcPct val="110000"/>
              </a:lnSpc>
              <a:spcBef>
                <a:spcPts val="300"/>
              </a:spcBef>
              <a:buClr>
                <a:srgbClr val="000000"/>
              </a:buClr>
              <a:tabLst>
                <a:tab pos="409575" algn="l"/>
              </a:tabLst>
            </a:pPr>
            <a:r>
              <a:rPr lang="sr-Latn-RS" dirty="0">
                <a:solidFill>
                  <a:schemeClr val="bg1"/>
                </a:solidFill>
              </a:rPr>
              <a:t>Polaganje kolokvijuma i predroka biće organizovano u zgradi Fakulteta.</a:t>
            </a:r>
            <a:endParaRPr lang="sr-Latn-CS" dirty="0">
              <a:solidFill>
                <a:schemeClr val="bg1"/>
              </a:solidFill>
            </a:endParaRPr>
          </a:p>
        </p:txBody>
      </p:sp>
    </p:spTree>
  </p:cSld>
  <p:clrMapOvr>
    <a:masterClrMapping/>
  </p:clrMapOvr>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20000"/>
          </a:lnSpc>
          <a:spcBef>
            <a:spcPct val="30000"/>
          </a:spcBef>
          <a:spcAft>
            <a:spcPct val="0"/>
          </a:spcAft>
          <a:buClr>
            <a:srgbClr val="FF0000"/>
          </a:buClr>
          <a:buSzPct val="100000"/>
          <a:buFont typeface="Wingdings" pitchFamily="2" charset="2"/>
          <a:buNone/>
          <a:tabLst>
            <a:tab pos="409575" algn="l"/>
          </a:tabLst>
          <a:defRPr kumimoji="0" lang="en-US" sz="2000" b="0" i="0" u="none" strike="noStrike" cap="none" normalizeH="0" baseline="0" smtClean="0">
            <a:ln>
              <a:noFill/>
            </a:ln>
            <a:solidFill>
              <a:srgbClr val="000000"/>
            </a:solidFill>
            <a:effectLst/>
            <a:latin typeface="Arial"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Fading Grid</Template>
  <TotalTime>1459</TotalTime>
  <Words>768</Words>
  <Application>Microsoft Office PowerPoint</Application>
  <PresentationFormat>On-screen Show (4:3)</PresentationFormat>
  <Paragraphs>77</Paragraphs>
  <Slides>12</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Arial</vt:lpstr>
      <vt:lpstr>Calibri</vt:lpstr>
      <vt:lpstr>Calibri Light</vt:lpstr>
      <vt:lpstr>Tahoma</vt:lpstr>
      <vt:lpstr>Times New Roman</vt:lpstr>
      <vt:lpstr>Wingdings</vt:lpstr>
      <vt:lpstr>Textured</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saobracajni fakultet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nastavnik</dc:creator>
  <cp:lastModifiedBy>Djordje Petrovic</cp:lastModifiedBy>
  <cp:revision>269</cp:revision>
  <cp:lastPrinted>2017-02-18T19:14:43Z</cp:lastPrinted>
  <dcterms:created xsi:type="dcterms:W3CDTF">2006-01-31T15:10:17Z</dcterms:created>
  <dcterms:modified xsi:type="dcterms:W3CDTF">2025-06-19T20:39:04Z</dcterms:modified>
</cp:coreProperties>
</file>