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76" r:id="rId2"/>
    <p:sldId id="278" r:id="rId3"/>
    <p:sldId id="280" r:id="rId4"/>
    <p:sldId id="267" r:id="rId5"/>
    <p:sldId id="268" r:id="rId6"/>
    <p:sldId id="269" r:id="rId7"/>
    <p:sldId id="270" r:id="rId8"/>
    <p:sldId id="272" r:id="rId9"/>
    <p:sldId id="27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4C"/>
    <a:srgbClr val="000066"/>
    <a:srgbClr val="000000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3462" y="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27432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>
                <a:solidFill>
                  <a:srgbClr val="3B3470"/>
                </a:solidFill>
              </a:rPr>
              <a:t>Elementi Transportnih Sredstava i </a:t>
            </a:r>
            <a:r>
              <a:rPr lang="sr-Latn-CS" sz="1500" smtClean="0">
                <a:solidFill>
                  <a:srgbClr val="3B3470"/>
                </a:solidFill>
              </a:rPr>
              <a:t>Uređaj</a:t>
            </a:r>
            <a:r>
              <a:rPr lang="en-U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382000" y="6858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63301"/>
            <a:ext cx="2254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R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rof.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 Đorđe Petrović</a:t>
            </a:r>
            <a:endParaRPr lang="en-US" sz="1400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3491661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R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Univerzitet u Beogradu – Saobraćajni fakultet</a:t>
            </a:r>
            <a:endParaRPr lang="en-US" sz="1400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752129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</a:t>
            </a:r>
            <a:r>
              <a:rPr lang="sr-Latn-R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</a:t>
            </a:r>
            <a:endParaRPr lang="en-US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19"/>
          <p:cNvSpPr>
            <a:spLocks noChangeArrowheads="1" noChangeShapeType="1" noTextEdit="1"/>
          </p:cNvSpPr>
          <p:nvPr/>
        </p:nvSpPr>
        <p:spPr bwMode="auto">
          <a:xfrm>
            <a:off x="1752600" y="1143000"/>
            <a:ext cx="5867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latin typeface="Arial"/>
                <a:cs typeface="Arial"/>
              </a:rPr>
              <a:t>Performanse i</a:t>
            </a:r>
            <a:b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latin typeface="Arial"/>
                <a:cs typeface="Arial"/>
              </a:rPr>
            </a:br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latin typeface="Arial"/>
                <a:cs typeface="Arial"/>
              </a:rPr>
              <a:t>Osobine</a:t>
            </a:r>
          </a:p>
        </p:txBody>
      </p:sp>
      <p:sp>
        <p:nvSpPr>
          <p:cNvPr id="12291" name="Text Box 28"/>
          <p:cNvSpPr txBox="1">
            <a:spLocks noChangeArrowheads="1"/>
          </p:cNvSpPr>
          <p:nvPr/>
        </p:nvSpPr>
        <p:spPr bwMode="auto">
          <a:xfrm>
            <a:off x="212725" y="4724400"/>
            <a:ext cx="870267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– osnovne ekslpoatacione karakterisitike.</a:t>
            </a:r>
          </a:p>
        </p:txBody>
      </p:sp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212725" y="3657600"/>
            <a:ext cx="870267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>
                <a:solidFill>
                  <a:srgbClr val="000099"/>
                </a:solidFill>
              </a:rPr>
              <a:t>Performanse</a:t>
            </a:r>
            <a:r>
              <a:rPr lang="en-US">
                <a:solidFill>
                  <a:srgbClr val="000099"/>
                </a:solidFill>
              </a:rPr>
              <a:t> </a:t>
            </a:r>
            <a:r>
              <a:rPr lang="en-US" smtClean="0">
                <a:solidFill>
                  <a:srgbClr val="000099"/>
                </a:solidFill>
              </a:rPr>
              <a:t>– ?</a:t>
            </a:r>
            <a:endParaRPr lang="en-US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885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212417" y="1219200"/>
            <a:ext cx="2987983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Dizalica: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nosivost,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brzina podizanja,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maksimalni dohvat...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49752"/>
          <a:stretch>
            <a:fillRect/>
          </a:stretch>
        </p:blipFill>
        <p:spPr bwMode="auto">
          <a:xfrm>
            <a:off x="381001" y="2590800"/>
            <a:ext cx="2667000" cy="2737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267200" y="1600200"/>
            <a:ext cx="38862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Putnički automobil: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max.brzina,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ubrzanje,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max. dozvoljeni broj putnika...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4876800" y="3962400"/>
            <a:ext cx="28956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Teretno vozilo: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max.brzina,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ubrzanje,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 korisna nosivost...</a:t>
            </a:r>
          </a:p>
        </p:txBody>
      </p:sp>
    </p:spTree>
    <p:extLst>
      <p:ext uri="{BB962C8B-B14F-4D97-AF65-F5344CB8AC3E}">
        <p14:creationId xmlns="" xmlns:p14="http://schemas.microsoft.com/office/powerpoint/2010/main" val="189885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28601" y="838200"/>
            <a:ext cx="8153400" cy="7970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proizvoda – veličine koje opisuju ponašanje proizvoda kao celine tokom njene eksploatacije.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38125" y="1826669"/>
            <a:ext cx="151447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b="1" u="sng" smtClean="0">
                <a:solidFill>
                  <a:srgbClr val="000099"/>
                </a:solidFill>
              </a:rPr>
              <a:t>Primer</a:t>
            </a:r>
            <a:endParaRPr lang="en-US" sz="2400" b="1" u="sng">
              <a:solidFill>
                <a:srgbClr val="000099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38125" y="2402074"/>
            <a:ext cx="8664575" cy="18651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800" smtClean="0">
                <a:solidFill>
                  <a:srgbClr val="000099"/>
                </a:solidFill>
              </a:rPr>
              <a:t>Putnički </a:t>
            </a:r>
            <a:r>
              <a:rPr lang="en-US" sz="1800">
                <a:solidFill>
                  <a:srgbClr val="000099"/>
                </a:solidFill>
              </a:rPr>
              <a:t>automobil je sastavljen od većeg broja elemenata i sklopova. Svaki od njih ima svoje </a:t>
            </a:r>
            <a:r>
              <a:rPr lang="en-US" sz="1800" smtClean="0">
                <a:solidFill>
                  <a:srgbClr val="000099"/>
                </a:solidFill>
              </a:rPr>
              <a:t>performanse.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 smtClean="0">
                <a:solidFill>
                  <a:srgbClr val="000099"/>
                </a:solidFill>
              </a:rPr>
              <a:t> </a:t>
            </a:r>
            <a:r>
              <a:rPr lang="en-US" sz="1800" smtClean="0">
                <a:solidFill>
                  <a:srgbClr val="000099"/>
                </a:solidFill>
              </a:rPr>
              <a:t>Performanse </a:t>
            </a:r>
            <a:r>
              <a:rPr lang="en-US" sz="1800">
                <a:solidFill>
                  <a:srgbClr val="000099"/>
                </a:solidFill>
              </a:rPr>
              <a:t>pogonskog motora </a:t>
            </a:r>
            <a:r>
              <a:rPr lang="en-US" sz="1800" smtClean="0">
                <a:solidFill>
                  <a:srgbClr val="000099"/>
                </a:solidFill>
              </a:rPr>
              <a:t>– snaga</a:t>
            </a:r>
            <a:r>
              <a:rPr lang="en-US" sz="1800">
                <a:solidFill>
                  <a:srgbClr val="000099"/>
                </a:solidFill>
              </a:rPr>
              <a:t>, ugaona brzina i obrtni </a:t>
            </a:r>
            <a:r>
              <a:rPr lang="en-US" sz="1800" smtClean="0">
                <a:solidFill>
                  <a:srgbClr val="000099"/>
                </a:solidFill>
              </a:rPr>
              <a:t>moment.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 smtClean="0">
                <a:solidFill>
                  <a:srgbClr val="000099"/>
                </a:solidFill>
              </a:rPr>
              <a:t> </a:t>
            </a:r>
            <a:r>
              <a:rPr lang="en-US" sz="1800" smtClean="0">
                <a:solidFill>
                  <a:srgbClr val="000099"/>
                </a:solidFill>
              </a:rPr>
              <a:t>Performansa </a:t>
            </a:r>
            <a:r>
              <a:rPr lang="en-US" sz="1800">
                <a:solidFill>
                  <a:srgbClr val="000099"/>
                </a:solidFill>
              </a:rPr>
              <a:t>menjačkog </a:t>
            </a:r>
            <a:r>
              <a:rPr lang="en-US" sz="1800" smtClean="0">
                <a:solidFill>
                  <a:srgbClr val="000099"/>
                </a:solidFill>
              </a:rPr>
              <a:t>prenosnika – prenosni </a:t>
            </a:r>
            <a:r>
              <a:rPr lang="en-US" sz="1800">
                <a:solidFill>
                  <a:srgbClr val="000099"/>
                </a:solidFill>
              </a:rPr>
              <a:t>odnos</a:t>
            </a:r>
            <a:r>
              <a:rPr lang="en-US" sz="1800" smtClean="0">
                <a:solidFill>
                  <a:srgbClr val="000099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 smtClean="0">
                <a:solidFill>
                  <a:srgbClr val="000099"/>
                </a:solidFill>
              </a:rPr>
              <a:t> </a:t>
            </a:r>
            <a:r>
              <a:rPr lang="en-US" sz="1800" smtClean="0">
                <a:solidFill>
                  <a:srgbClr val="000099"/>
                </a:solidFill>
              </a:rPr>
              <a:t>Upravljačk</a:t>
            </a:r>
            <a:r>
              <a:rPr lang="sr-Latn-RS" sz="1800" smtClean="0">
                <a:solidFill>
                  <a:srgbClr val="000099"/>
                </a:solidFill>
              </a:rPr>
              <a:t>i </a:t>
            </a:r>
            <a:r>
              <a:rPr lang="en-US" sz="1800" smtClean="0">
                <a:solidFill>
                  <a:srgbClr val="000099"/>
                </a:solidFill>
              </a:rPr>
              <a:t>sistem</a:t>
            </a:r>
            <a:r>
              <a:rPr lang="sr-Latn-RS" sz="1800" smtClean="0">
                <a:solidFill>
                  <a:srgbClr val="000099"/>
                </a:solidFill>
              </a:rPr>
              <a:t> – </a:t>
            </a:r>
            <a:r>
              <a:rPr lang="en-US" sz="1800" smtClean="0">
                <a:solidFill>
                  <a:srgbClr val="000099"/>
                </a:solidFill>
              </a:rPr>
              <a:t>minimalni </a:t>
            </a:r>
            <a:r>
              <a:rPr lang="en-US" sz="1800">
                <a:solidFill>
                  <a:srgbClr val="000099"/>
                </a:solidFill>
              </a:rPr>
              <a:t>prečnik kruga okretanja i </a:t>
            </a:r>
            <a:r>
              <a:rPr lang="sr-Latn-CS" sz="1800">
                <a:solidFill>
                  <a:srgbClr val="000099"/>
                </a:solidFill>
              </a:rPr>
              <a:t>odgovarajući</a:t>
            </a:r>
            <a:r>
              <a:rPr lang="en-US" sz="1800">
                <a:solidFill>
                  <a:srgbClr val="000099"/>
                </a:solidFill>
              </a:rPr>
              <a:t> broj obrtaja upravljača</a:t>
            </a:r>
            <a:r>
              <a:rPr lang="en-US" sz="1800" smtClean="0">
                <a:solidFill>
                  <a:srgbClr val="000099"/>
                </a:solidFill>
              </a:rPr>
              <a:t>.</a:t>
            </a:r>
            <a:endParaRPr lang="sr-Latn-RS" sz="1800" smtClean="0">
              <a:solidFill>
                <a:srgbClr val="000099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8125" y="4535674"/>
            <a:ext cx="8664575" cy="18651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Prethodno </a:t>
            </a:r>
            <a:r>
              <a:rPr lang="en-US" sz="1600">
                <a:solidFill>
                  <a:srgbClr val="000099"/>
                </a:solidFill>
              </a:rPr>
              <a:t>navedene performanse motora, menjačkog prenosnika i upravljačkog sistema ne predstavljaju performanse putničkog automobila kao celine. Namena putničkog automobila je da preveze određeni broj putnika i manju količinu tereta krećući se na način koji je određen kinematskim veličinama putničkog automobila. Na osnovu toga zaključujemo da u performanse putničkih automobila spadaju veličine kao što su </a:t>
            </a:r>
            <a:r>
              <a:rPr lang="en-US" sz="1600" smtClean="0">
                <a:solidFill>
                  <a:srgbClr val="000099"/>
                </a:solidFill>
              </a:rPr>
              <a:t>maksimalni </a:t>
            </a:r>
            <a:r>
              <a:rPr lang="en-US" sz="1600">
                <a:solidFill>
                  <a:srgbClr val="000099"/>
                </a:solidFill>
              </a:rPr>
              <a:t>dozvoljeni broj putnika, brzina i ubrzanje.</a:t>
            </a:r>
          </a:p>
        </p:txBody>
      </p:sp>
    </p:spTree>
    <p:extLst>
      <p:ext uri="{BB962C8B-B14F-4D97-AF65-F5344CB8AC3E}">
        <p14:creationId xmlns="" xmlns:p14="http://schemas.microsoft.com/office/powerpoint/2010/main" val="189885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2725" y="876300"/>
            <a:ext cx="8626475" cy="256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b="1" u="sng">
                <a:solidFill>
                  <a:srgbClr val="000099"/>
                </a:solidFill>
              </a:rPr>
              <a:t>Primer</a:t>
            </a:r>
          </a:p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vazdušnih jastuka su vreme do potpunog naduvavanja i minimalna brzina i usporenje u trenutku sudara pri kojoj dolazi do aktiviranja vazdušnih jastuka.</a:t>
            </a:r>
          </a:p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Ukoliko se </a:t>
            </a:r>
            <a:r>
              <a:rPr lang="sr-Latn-CS">
                <a:solidFill>
                  <a:srgbClr val="000099"/>
                </a:solidFill>
              </a:rPr>
              <a:t>posmatra automobil kao celina u grupu performansi se može uvrstiti i broj vazdušnih jastuka.</a:t>
            </a: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2725" y="876300"/>
            <a:ext cx="8702675" cy="3416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Bolje performanse ne moraju da znače i bolji kvalitet</a:t>
            </a:r>
          </a:p>
          <a:p>
            <a:pPr>
              <a:tabLst>
                <a:tab pos="409575" algn="l"/>
              </a:tabLst>
            </a:pPr>
            <a:endParaRPr lang="en-US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r>
              <a:rPr lang="en-US" sz="2400" b="1" u="sng">
                <a:solidFill>
                  <a:srgbClr val="000099"/>
                </a:solidFill>
              </a:rPr>
              <a:t>Primer</a:t>
            </a:r>
            <a:endParaRPr lang="en-US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Jedan model putničkog automobila može ostvariti veću maksimalnu brzinu od drugog modela, a da pri tome troši znatno veću količinu goriva u poređenju sa drugim modelom. To je jedan od razloga zbog kog se u katalozima automobila mogu naći performanse ne samo automobila kao celine već i performanse pojedinih njegovih sistema.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2725" y="704850"/>
            <a:ext cx="8626475" cy="264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Vrednosti performansi se zadaju tokom procesa projektovanja proizvoda. Tokom projektovanja se pokušavaju zadovoljiti željene performanse, a da pri tome zadovoljava sva ograničenja postavljena zakonima i preporukama. Performanse proizvoda se određuju u standardima propisanim uslovima. Tokom procesa izrade prototipa proizvoda, kao i posle njegove proizvodnje performanse proizvoda se mere i upoređuju sa projektom zadatim vrednostima.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212725" y="3942409"/>
            <a:ext cx="8626475" cy="23821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b="1" u="sng">
                <a:solidFill>
                  <a:srgbClr val="000099"/>
                </a:solidFill>
              </a:rPr>
              <a:t>Primer</a:t>
            </a:r>
          </a:p>
          <a:p>
            <a:pPr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Ispitivanje motora se vrši na probnim stolovima i kao rezultati se osim zavisnosti snage, ugaone brzine i obrtnog momenta dobijaju i rezultati kao što su potrošnja goriva za tri slučaja eksploatcije. Performanse motora koje su izmerene na probnom stolu mogu odstupati od performasni motora koje se javljaju tokom eksploatacije. Razlog leži u činjenici da uslovi eksploatacije najčešće nisu identični uslovima koji se javljaju tokom ispitivanja motora na probnim stolovima.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2725" y="952500"/>
            <a:ext cx="8702675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mogu menjati svoje vrednosti tokom eksploatacije. U</a:t>
            </a:r>
            <a:r>
              <a:rPr lang="sr-Latn-CS">
                <a:solidFill>
                  <a:srgbClr val="000099"/>
                </a:solidFill>
              </a:rPr>
              <a:t>zroci </a:t>
            </a:r>
            <a:r>
              <a:rPr lang="en-US">
                <a:solidFill>
                  <a:srgbClr val="000099"/>
                </a:solidFill>
              </a:rPr>
              <a:t>promena mogu biti neadekvatno održavanje i dugotrajna ili neadekvanta eksploatacija. Smanjenje performansi utiče na povećanje broja saobraćajnih nezgoda uzrokovanih tehničkim stanjem transportnih sredstava.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12725" y="3108325"/>
            <a:ext cx="8702675" cy="2616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se mogu kontrolisati:</a:t>
            </a:r>
          </a:p>
          <a:p>
            <a:pPr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 </a:t>
            </a:r>
            <a:r>
              <a:rPr lang="en-US" smtClean="0">
                <a:solidFill>
                  <a:srgbClr val="000099"/>
                </a:solidFill>
              </a:rPr>
              <a:t>posle </a:t>
            </a:r>
            <a:r>
              <a:rPr lang="en-US">
                <a:solidFill>
                  <a:srgbClr val="000099"/>
                </a:solidFill>
              </a:rPr>
              <a:t>proizvodnje i</a:t>
            </a:r>
          </a:p>
          <a:p>
            <a:pPr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 </a:t>
            </a:r>
            <a:r>
              <a:rPr lang="en-US" smtClean="0">
                <a:solidFill>
                  <a:srgbClr val="000099"/>
                </a:solidFill>
              </a:rPr>
              <a:t>tokom </a:t>
            </a:r>
            <a:r>
              <a:rPr lang="en-US">
                <a:solidFill>
                  <a:srgbClr val="000099"/>
                </a:solidFill>
              </a:rPr>
              <a:t>eksplotacije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 </a:t>
            </a:r>
            <a:r>
              <a:rPr lang="en-US" smtClean="0">
                <a:solidFill>
                  <a:srgbClr val="000099"/>
                </a:solidFill>
              </a:rPr>
              <a:t>redovni </a:t>
            </a:r>
            <a:r>
              <a:rPr lang="en-US">
                <a:solidFill>
                  <a:srgbClr val="000099"/>
                </a:solidFill>
              </a:rPr>
              <a:t>(planski) pregled – obavlja se planski, a sve u cilju praćenja promena performansi tokom vremena,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 </a:t>
            </a:r>
            <a:r>
              <a:rPr lang="en-US" smtClean="0">
                <a:solidFill>
                  <a:srgbClr val="000099"/>
                </a:solidFill>
              </a:rPr>
              <a:t>vanredni </a:t>
            </a:r>
            <a:r>
              <a:rPr lang="en-US">
                <a:solidFill>
                  <a:srgbClr val="000099"/>
                </a:solidFill>
              </a:rPr>
              <a:t>pregled – obavlja se posle popravke proizvoda 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 </a:t>
            </a:r>
            <a:r>
              <a:rPr lang="en-US" smtClean="0">
                <a:solidFill>
                  <a:srgbClr val="000099"/>
                </a:solidFill>
              </a:rPr>
              <a:t>kontrolni </a:t>
            </a:r>
            <a:r>
              <a:rPr lang="en-US">
                <a:solidFill>
                  <a:srgbClr val="000099"/>
                </a:solidFill>
              </a:rPr>
              <a:t>pregled – obavlja se na slučajno izabranim uzorcima.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381000" y="1219200"/>
            <a:ext cx="830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99"/>
                </a:solidFill>
              </a:rPr>
              <a:t>Osobine</a:t>
            </a:r>
            <a:r>
              <a:rPr lang="en-US">
                <a:solidFill>
                  <a:srgbClr val="000099"/>
                </a:solidFill>
              </a:rPr>
              <a:t> </a:t>
            </a:r>
            <a:r>
              <a:rPr lang="en-US" smtClean="0">
                <a:solidFill>
                  <a:srgbClr val="000099"/>
                </a:solidFill>
              </a:rPr>
              <a:t>se </a:t>
            </a:r>
            <a:r>
              <a:rPr lang="en-US">
                <a:solidFill>
                  <a:srgbClr val="000099"/>
                </a:solidFill>
              </a:rPr>
              <a:t>definišu kao dopunske performanse.</a:t>
            </a:r>
          </a:p>
          <a:p>
            <a:endParaRPr lang="en-US">
              <a:solidFill>
                <a:srgbClr val="000099"/>
              </a:solidFill>
            </a:endParaRPr>
          </a:p>
          <a:p>
            <a:r>
              <a:rPr lang="en-US" sz="2400" b="1">
                <a:solidFill>
                  <a:srgbClr val="000099"/>
                </a:solidFill>
              </a:rPr>
              <a:t>Primer</a:t>
            </a:r>
          </a:p>
          <a:p>
            <a:r>
              <a:rPr lang="en-US">
                <a:solidFill>
                  <a:srgbClr val="000099"/>
                </a:solidFill>
              </a:rPr>
              <a:t>Boja i oblik proizvoda, mogućnost prekida rada proizvoda posle određenog perioda eksploatacije ili ukoliko se proizvod ne koristi određeni period.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1388</TotalTime>
  <Words>553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251</cp:revision>
  <dcterms:created xsi:type="dcterms:W3CDTF">2006-01-31T15:10:17Z</dcterms:created>
  <dcterms:modified xsi:type="dcterms:W3CDTF">2024-02-05T12:36:51Z</dcterms:modified>
</cp:coreProperties>
</file>