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8" r:id="rId1"/>
  </p:sldMasterIdLst>
  <p:sldIdLst>
    <p:sldId id="256" r:id="rId2"/>
    <p:sldId id="260" r:id="rId3"/>
    <p:sldId id="261" r:id="rId4"/>
    <p:sldId id="265" r:id="rId5"/>
    <p:sldId id="263" r:id="rId6"/>
    <p:sldId id="264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360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pPr/>
              <a:t>9/27/2024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B85CCF98-2B3D-43F0-83A5-4B35556C92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419" y="205428"/>
            <a:ext cx="5079365" cy="76190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529109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pPr/>
              <a:t>9/27/2024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39667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pPr/>
              <a:t>9/27/2024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18342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pPr/>
              <a:t>9/27/2024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12574770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pPr/>
              <a:t>9/27/2024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907734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pPr/>
              <a:t>9/27/2024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046029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pPr/>
              <a:t>9/27/2024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21555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pPr/>
              <a:t>9/27/2024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072120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pPr/>
              <a:t>9/27/2024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25987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pPr/>
              <a:t>9/27/2024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1F12D32C-3955-47B2-8C3A-F19E9061D5D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660" y="6340248"/>
            <a:ext cx="2973238" cy="44598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21456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pPr/>
              <a:t>9/27/2024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679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pPr/>
              <a:t>9/27/2024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06070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pPr/>
              <a:t>9/27/2024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86461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pPr/>
              <a:t>9/27/2024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90481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pPr/>
              <a:t>9/27/2024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02027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pPr/>
              <a:t>9/27/2024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42300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pPr/>
              <a:t>9/27/2024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5555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12DDD56-B897-44F2-9975-2EF951B7DD1A}" type="datetimeFigureOut">
              <a:rPr lang="en-US" smtClean="0"/>
              <a:pPr/>
              <a:t>9/27/2024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1E436-BCA0-4A1A-AE83-F4AC7D59EE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827571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  <p:sldLayoutId id="2147483760" r:id="rId12"/>
    <p:sldLayoutId id="2147483761" r:id="rId13"/>
    <p:sldLayoutId id="2147483762" r:id="rId14"/>
    <p:sldLayoutId id="2147483763" r:id="rId15"/>
    <p:sldLayoutId id="2147483764" r:id="rId16"/>
    <p:sldLayoutId id="214748376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031435"/>
          </a:xfrm>
        </p:spPr>
        <p:txBody>
          <a:bodyPr>
            <a:normAutofit fontScale="90000"/>
          </a:bodyPr>
          <a:lstStyle/>
          <a:p>
            <a:r>
              <a:rPr lang="sr-Cyrl-RS" sz="6800" b="1" dirty="0">
                <a:solidFill>
                  <a:schemeClr val="tx1"/>
                </a:solidFill>
              </a:rPr>
              <a:t>ФИНАНСИЈСКИ МЕНАЏМЕНТ У ЛОГИСТИЦИ</a:t>
            </a:r>
            <a:endParaRPr lang="en-US" sz="6800" b="1" dirty="0">
              <a:solidFill>
                <a:schemeClr val="tx1"/>
              </a:solidFill>
            </a:endParaRPr>
          </a:p>
        </p:txBody>
      </p:sp>
      <p:sp>
        <p:nvSpPr>
          <p:cNvPr id="7" name="Subtitle 6">
            <a:extLst>
              <a:ext uri="{FF2B5EF4-FFF2-40B4-BE49-F238E27FC236}">
                <a16:creationId xmlns="" xmlns:a16="http://schemas.microsoft.com/office/drawing/2014/main" id="{B58A5190-BC2B-49D6-ACD9-57FAE67BA0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5257848"/>
            <a:ext cx="8825658" cy="380952"/>
          </a:xfrm>
        </p:spPr>
        <p:txBody>
          <a:bodyPr>
            <a:normAutofit lnSpcReduction="10000"/>
          </a:bodyPr>
          <a:lstStyle/>
          <a:p>
            <a:r>
              <a:rPr lang="sr-Cyrl-RS" b="1" dirty="0">
                <a:solidFill>
                  <a:schemeClr val="tx1"/>
                </a:solidFill>
              </a:rPr>
              <a:t>ИЗБОРНИ ПРЕДМЕТ – </a:t>
            </a:r>
            <a:r>
              <a:rPr lang="sr-Latn-RS" b="1" dirty="0" smtClean="0">
                <a:solidFill>
                  <a:schemeClr val="tx1"/>
                </a:solidFill>
              </a:rPr>
              <a:t>v </a:t>
            </a:r>
            <a:r>
              <a:rPr lang="sr-Cyrl-RS" b="1" dirty="0">
                <a:solidFill>
                  <a:schemeClr val="tx1"/>
                </a:solidFill>
              </a:rPr>
              <a:t>СЕМЕСТАР, МОДУЛ: ЛОГИСТИКА</a:t>
            </a:r>
            <a:endParaRPr lang="en-GB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24806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88CB583-5A60-4701-84D6-0B97184D2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52012"/>
          </a:xfrm>
        </p:spPr>
        <p:txBody>
          <a:bodyPr/>
          <a:lstStyle/>
          <a:p>
            <a:r>
              <a:rPr lang="sr-Cyrl-RS" sz="3800" b="1" dirty="0">
                <a:solidFill>
                  <a:schemeClr val="tx1"/>
                </a:solidFill>
              </a:rPr>
              <a:t>Финансијски менаџмент у логистици</a:t>
            </a:r>
            <a:endParaRPr lang="en-GB" sz="38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D1874C0-ECF7-4B1E-AEB0-F663657BB9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30018"/>
            <a:ext cx="8946541" cy="4618382"/>
          </a:xfrm>
        </p:spPr>
        <p:txBody>
          <a:bodyPr/>
          <a:lstStyle/>
          <a:p>
            <a:pPr>
              <a:spcAft>
                <a:spcPts val="300"/>
              </a:spcAft>
            </a:pPr>
            <a:r>
              <a:rPr lang="sr-Cyrl-RS" dirty="0"/>
              <a:t>Основни циљ предмета је стицање потребних знања о томе како се логистичке перформансе и перформансе ланаца снабдевања рефлектују на финансије предузећа. </a:t>
            </a:r>
          </a:p>
          <a:p>
            <a:pPr>
              <a:spcAft>
                <a:spcPts val="300"/>
              </a:spcAft>
            </a:pPr>
            <a:r>
              <a:rPr lang="sr-Cyrl-RS" dirty="0"/>
              <a:t>Студенти ће на крају курса знати основне методе финансијског одлучивања и вредновања. Моћи ће да прате и упоређују финансије предузећа, финансирање интерних пројеката, планирање ликвидности и сл. </a:t>
            </a:r>
          </a:p>
          <a:p>
            <a:pPr>
              <a:spcAft>
                <a:spcPts val="300"/>
              </a:spcAft>
            </a:pPr>
            <a:r>
              <a:rPr lang="sr-Cyrl-RS" dirty="0"/>
              <a:t>Научиће  елементе финансијског рачуноводства за екстерне потребе (финансијски извештај) и за интерне потребе (рачуноводство трошкова). </a:t>
            </a:r>
          </a:p>
          <a:p>
            <a:pPr>
              <a:spcAft>
                <a:spcPts val="300"/>
              </a:spcAft>
            </a:pPr>
            <a:r>
              <a:rPr lang="sr-Cyrl-RS" dirty="0"/>
              <a:t>Практично ће моћи да упоређују алтернативне стратегије финансирања инвестиција у логистици.</a:t>
            </a:r>
          </a:p>
        </p:txBody>
      </p:sp>
    </p:spTree>
    <p:extLst>
      <p:ext uri="{BB962C8B-B14F-4D97-AF65-F5344CB8AC3E}">
        <p14:creationId xmlns="" xmlns:p14="http://schemas.microsoft.com/office/powerpoint/2010/main" val="1996354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88CB583-5A60-4701-84D6-0B97184D2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52012"/>
          </a:xfrm>
        </p:spPr>
        <p:txBody>
          <a:bodyPr/>
          <a:lstStyle/>
          <a:p>
            <a:r>
              <a:rPr lang="sr-Cyrl-RS" sz="3800" b="1" dirty="0">
                <a:solidFill>
                  <a:schemeClr val="tx1"/>
                </a:solidFill>
              </a:rPr>
              <a:t>Финансијски менаџмент у логистици</a:t>
            </a:r>
            <a:endParaRPr lang="en-GB" sz="38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D1874C0-ECF7-4B1E-AEB0-F663657BB9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30018"/>
            <a:ext cx="8946541" cy="4618382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sr-Latn-RS" b="1" u="sng" dirty="0"/>
              <a:t>I </a:t>
            </a:r>
            <a:r>
              <a:rPr lang="sr-Cyrl-RS" b="1" u="sng" dirty="0"/>
              <a:t>део градива: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sr-Cyrl-CS" dirty="0"/>
              <a:t>1. Предузеће: облици, циљеви и корпоративно управљање.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sr-Cyrl-CS" dirty="0"/>
              <a:t>2. Окружење предузећа: стејкхолдери, финансијска тржишта и 	институције.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sr-Cyrl-CS" dirty="0"/>
              <a:t>3. Финансијски извештаји предузећа: биланс стања, биланс 	успеха, извештај о новчаним токовима и остали извештаји.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sr-Cyrl-CS" dirty="0"/>
              <a:t>4. Вертикална, хоризонтална и рацио анализа финансијских 	извештаја. </a:t>
            </a:r>
            <a:endParaRPr lang="sr-Latn-RS" dirty="0"/>
          </a:p>
          <a:p>
            <a:pPr marL="0" indent="0">
              <a:spcAft>
                <a:spcPts val="600"/>
              </a:spcAft>
              <a:buNone/>
            </a:pPr>
            <a:r>
              <a:rPr lang="sr-Cyrl-CS" dirty="0"/>
              <a:t>5. Основни финансијски показатељи: ликвидност, управљање 	дугом, ефикасност управљања средствима, профитабилност.</a:t>
            </a:r>
            <a:endParaRPr lang="sr-Latn-RS" dirty="0"/>
          </a:p>
        </p:txBody>
      </p:sp>
    </p:spTree>
    <p:extLst>
      <p:ext uri="{BB962C8B-B14F-4D97-AF65-F5344CB8AC3E}">
        <p14:creationId xmlns="" xmlns:p14="http://schemas.microsoft.com/office/powerpoint/2010/main" val="796475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88CB583-5A60-4701-84D6-0B97184D2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52012"/>
          </a:xfrm>
        </p:spPr>
        <p:txBody>
          <a:bodyPr/>
          <a:lstStyle/>
          <a:p>
            <a:r>
              <a:rPr lang="sr-Cyrl-RS" sz="3800" b="1" dirty="0">
                <a:solidFill>
                  <a:schemeClr val="tx1"/>
                </a:solidFill>
              </a:rPr>
              <a:t>Финансијски менаџмент у логистици</a:t>
            </a:r>
            <a:endParaRPr lang="en-GB" sz="38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D1874C0-ECF7-4B1E-AEB0-F663657BB9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30018"/>
            <a:ext cx="8946541" cy="4618382"/>
          </a:xfrm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sr-Latn-RS" b="1" u="sng" dirty="0"/>
              <a:t>II </a:t>
            </a:r>
            <a:r>
              <a:rPr lang="sr-Cyrl-RS" b="1" u="sng" dirty="0"/>
              <a:t>део градива: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sr-Latn-RS" dirty="0"/>
              <a:t>6. </a:t>
            </a:r>
            <a:r>
              <a:rPr lang="sr-Cyrl-CS" dirty="0"/>
              <a:t>Зашто и како логистика и ланац снабдевања утичу на 	финансијске извештаје. 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sr-Cyrl-CS" dirty="0"/>
              <a:t>7. Утицај финансијског менаџмента на логистичке перформансе. 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sr-Cyrl-CS" dirty="0"/>
              <a:t>8. Управљање обртним капиталом.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sr-Cyrl-CS" dirty="0"/>
              <a:t>9. Управљање залихама.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sr-Cyrl-CS" dirty="0"/>
              <a:t>10. Стратегије финансирања инвестиција у логистици. 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sr-Cyrl-CS" dirty="0"/>
              <a:t>11. Пословни и финансијски ризик и левериџ.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733160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88CB583-5A60-4701-84D6-0B97184D2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52012"/>
          </a:xfrm>
        </p:spPr>
        <p:txBody>
          <a:bodyPr/>
          <a:lstStyle/>
          <a:p>
            <a:r>
              <a:rPr lang="sr-Cyrl-RS" sz="3800" b="1" dirty="0">
                <a:solidFill>
                  <a:schemeClr val="tx1"/>
                </a:solidFill>
              </a:rPr>
              <a:t>Финансијски менаџмент у логистици</a:t>
            </a:r>
            <a:endParaRPr lang="en-GB" sz="38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D1874C0-ECF7-4B1E-AEB0-F663657BB9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30018"/>
            <a:ext cx="8946541" cy="4618382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300"/>
              </a:spcAft>
            </a:pPr>
            <a:r>
              <a:rPr lang="sr-Latn-CS" dirty="0"/>
              <a:t>Настава се организује као јединствен процес предавања и вежби уз пуно учешће студената. </a:t>
            </a:r>
            <a:endParaRPr lang="sr-Cyrl-RS" dirty="0"/>
          </a:p>
          <a:p>
            <a:pPr>
              <a:spcAft>
                <a:spcPts val="300"/>
              </a:spcAft>
            </a:pPr>
            <a:r>
              <a:rPr lang="sr-Cyrl-RS" dirty="0"/>
              <a:t>На предавањима се теме обрађују теоријски, док се на вежбама решавају задаци, при чему се посебна важност поклања анализи конкретних примера финансијског пословања домаћих и светских логистичких провајдера.</a:t>
            </a:r>
          </a:p>
          <a:p>
            <a:pPr>
              <a:spcAft>
                <a:spcPts val="300"/>
              </a:spcAft>
            </a:pPr>
            <a:r>
              <a:rPr lang="sr-Cyrl-RS" dirty="0"/>
              <a:t>Студенти раде домаће задатке који се вреднују са 20 бодова.</a:t>
            </a:r>
          </a:p>
          <a:p>
            <a:pPr>
              <a:spcAft>
                <a:spcPts val="300"/>
              </a:spcAft>
            </a:pPr>
            <a:r>
              <a:rPr lang="sr-Cyrl-RS" dirty="0"/>
              <a:t>Након првог дела градива полаже се колоквијум који носи 40 бодова.</a:t>
            </a:r>
          </a:p>
          <a:p>
            <a:pPr>
              <a:spcAft>
                <a:spcPts val="300"/>
              </a:spcAft>
            </a:pPr>
            <a:r>
              <a:rPr lang="sr-Cyrl-RS" dirty="0"/>
              <a:t>Након положеног колоквијума, студенти полажу завршни испит из другог дела градива који носи 40 бодова.</a:t>
            </a:r>
          </a:p>
          <a:p>
            <a:pPr>
              <a:spcAft>
                <a:spcPts val="300"/>
              </a:spcAft>
            </a:pPr>
            <a:r>
              <a:rPr lang="sr-Cyrl-RS" dirty="0"/>
              <a:t>Испит је положен са 51 бодом (уз минимум 21 бод на колоквијуму и 21 бод на завршном испиту).</a:t>
            </a:r>
          </a:p>
        </p:txBody>
      </p:sp>
    </p:spTree>
    <p:extLst>
      <p:ext uri="{BB962C8B-B14F-4D97-AF65-F5344CB8AC3E}">
        <p14:creationId xmlns="" xmlns:p14="http://schemas.microsoft.com/office/powerpoint/2010/main" val="2375284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88CB583-5A60-4701-84D6-0B97184D2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52012"/>
          </a:xfrm>
        </p:spPr>
        <p:txBody>
          <a:bodyPr/>
          <a:lstStyle/>
          <a:p>
            <a:r>
              <a:rPr lang="sr-Cyrl-RS" b="1" dirty="0">
                <a:solidFill>
                  <a:schemeClr val="tx1"/>
                </a:solidFill>
              </a:rPr>
              <a:t>Литература и наставници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D1874C0-ECF7-4B1E-AEB0-F663657BB9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30018"/>
            <a:ext cx="8946541" cy="4618382"/>
          </a:xfrm>
        </p:spPr>
        <p:txBody>
          <a:bodyPr>
            <a:normAutofit/>
          </a:bodyPr>
          <a:lstStyle/>
          <a:p>
            <a:pPr>
              <a:spcAft>
                <a:spcPts val="300"/>
              </a:spcAft>
            </a:pPr>
            <a:r>
              <a:rPr lang="sr-Cyrl-RS" dirty="0"/>
              <a:t>Литература су одабрана поглавља из уџбеника: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sr-Cyrl-RS" dirty="0"/>
              <a:t>	М. Тодоровић, М. Инванишевић, </a:t>
            </a:r>
            <a:r>
              <a:rPr lang="sr-Latn-RS" dirty="0"/>
              <a:t>„</a:t>
            </a:r>
            <a:r>
              <a:rPr lang="sr-Cyrl-RS" b="1" dirty="0"/>
              <a:t>Пословне финансије</a:t>
            </a:r>
            <a:r>
              <a:rPr lang="sr-Latn-CS" dirty="0"/>
              <a:t>“, </a:t>
            </a:r>
            <a:r>
              <a:rPr lang="sr-Cyrl-RS" dirty="0"/>
              <a:t>	Економски факултет, 2018. година </a:t>
            </a:r>
          </a:p>
          <a:p>
            <a:pPr lvl="0">
              <a:spcAft>
                <a:spcPts val="300"/>
              </a:spcAft>
              <a:buClr>
                <a:srgbClr val="0F6FC6"/>
              </a:buClr>
            </a:pPr>
            <a:r>
              <a:rPr lang="sr-Cyrl-RS" dirty="0">
                <a:solidFill>
                  <a:prstClr val="white"/>
                </a:solidFill>
              </a:rPr>
              <a:t>За додатне информације и сва питања студенти се могу обратити предметним наставницима:</a:t>
            </a:r>
          </a:p>
          <a:p>
            <a:pPr marL="0" lvl="0" indent="0">
              <a:spcAft>
                <a:spcPts val="300"/>
              </a:spcAft>
              <a:buClr>
                <a:srgbClr val="0F6FC6"/>
              </a:buClr>
              <a:buNone/>
            </a:pPr>
            <a:r>
              <a:rPr lang="sr-Cyrl-RS" dirty="0">
                <a:solidFill>
                  <a:prstClr val="white"/>
                </a:solidFill>
              </a:rPr>
              <a:t>	</a:t>
            </a:r>
            <a:r>
              <a:rPr lang="sr-Cyrl-RS" b="1" dirty="0">
                <a:solidFill>
                  <a:prstClr val="white"/>
                </a:solidFill>
              </a:rPr>
              <a:t>др Јелица Петровић-Вујачић</a:t>
            </a:r>
            <a:r>
              <a:rPr lang="sr-Cyrl-RS" dirty="0">
                <a:solidFill>
                  <a:prstClr val="white"/>
                </a:solidFill>
              </a:rPr>
              <a:t>, редовни професор, кабинет 006, </a:t>
            </a:r>
            <a:r>
              <a:rPr lang="sr-Latn-RS" dirty="0">
                <a:solidFill>
                  <a:prstClr val="white"/>
                </a:solidFill>
              </a:rPr>
              <a:t>	e-mail: </a:t>
            </a:r>
            <a:r>
              <a:rPr lang="sr-Latn-RS" b="1" dirty="0">
                <a:solidFill>
                  <a:prstClr val="white"/>
                </a:solidFill>
              </a:rPr>
              <a:t>j.petrovic@sf.bg.ac.rs</a:t>
            </a:r>
            <a:endParaRPr lang="sr-Cyrl-RS" b="1" dirty="0">
              <a:solidFill>
                <a:prstClr val="white"/>
              </a:solidFill>
            </a:endParaRPr>
          </a:p>
          <a:p>
            <a:pPr marL="0" indent="0">
              <a:spcAft>
                <a:spcPts val="300"/>
              </a:spcAft>
              <a:buClr>
                <a:srgbClr val="0F6FC6"/>
              </a:buClr>
              <a:buNone/>
            </a:pPr>
            <a:r>
              <a:rPr lang="sr-Cyrl-RS" dirty="0">
                <a:solidFill>
                  <a:prstClr val="white"/>
                </a:solidFill>
              </a:rPr>
              <a:t>	</a:t>
            </a:r>
            <a:r>
              <a:rPr lang="sr-Cyrl-RS" b="1" dirty="0">
                <a:solidFill>
                  <a:prstClr val="white"/>
                </a:solidFill>
              </a:rPr>
              <a:t>др Снежана Каплановић</a:t>
            </a:r>
            <a:r>
              <a:rPr lang="sr-Cyrl-RS" dirty="0">
                <a:solidFill>
                  <a:prstClr val="white"/>
                </a:solidFill>
              </a:rPr>
              <a:t>, ванредни професор, кабинет 06, </a:t>
            </a:r>
            <a:r>
              <a:rPr lang="sr-Latn-RS" dirty="0">
                <a:solidFill>
                  <a:prstClr val="white"/>
                </a:solidFill>
              </a:rPr>
              <a:t>	e-mail: </a:t>
            </a:r>
            <a:r>
              <a:rPr lang="sr-Latn-RS" b="1" dirty="0">
                <a:solidFill>
                  <a:prstClr val="white"/>
                </a:solidFill>
              </a:rPr>
              <a:t>s.kaplanovic@sf.bg.ac.rs</a:t>
            </a:r>
            <a:endParaRPr lang="sr-Cyrl-RS" b="1" dirty="0">
              <a:solidFill>
                <a:prstClr val="white"/>
              </a:solidFill>
            </a:endParaRPr>
          </a:p>
          <a:p>
            <a:pPr marL="0" indent="0">
              <a:spcAft>
                <a:spcPts val="300"/>
              </a:spcAft>
              <a:buClr>
                <a:srgbClr val="0F6FC6"/>
              </a:buClr>
              <a:buNone/>
            </a:pPr>
            <a:r>
              <a:rPr lang="sr-Cyrl-RS" dirty="0">
                <a:solidFill>
                  <a:prstClr val="white"/>
                </a:solidFill>
              </a:rPr>
              <a:t>	</a:t>
            </a:r>
            <a:r>
              <a:rPr lang="sr-Cyrl-RS" b="1" dirty="0">
                <a:solidFill>
                  <a:prstClr val="white"/>
                </a:solidFill>
              </a:rPr>
              <a:t>др Марко Миљковић</a:t>
            </a:r>
            <a:r>
              <a:rPr lang="sr-Cyrl-RS">
                <a:solidFill>
                  <a:prstClr val="white"/>
                </a:solidFill>
              </a:rPr>
              <a:t>, </a:t>
            </a:r>
            <a:r>
              <a:rPr lang="sr-Cyrl-RS" smtClean="0">
                <a:solidFill>
                  <a:prstClr val="white"/>
                </a:solidFill>
              </a:rPr>
              <a:t>доцент, </a:t>
            </a:r>
            <a:r>
              <a:rPr lang="sr-Cyrl-RS" dirty="0">
                <a:solidFill>
                  <a:prstClr val="white"/>
                </a:solidFill>
              </a:rPr>
              <a:t>кабинет </a:t>
            </a:r>
            <a:r>
              <a:rPr lang="sr-Latn-RS" dirty="0">
                <a:solidFill>
                  <a:prstClr val="white"/>
                </a:solidFill>
              </a:rPr>
              <a:t>513</a:t>
            </a:r>
            <a:r>
              <a:rPr lang="sr-Cyrl-RS" dirty="0">
                <a:solidFill>
                  <a:prstClr val="white"/>
                </a:solidFill>
              </a:rPr>
              <a:t>, </a:t>
            </a:r>
            <a:r>
              <a:rPr lang="sr-Latn-RS" dirty="0">
                <a:solidFill>
                  <a:prstClr val="white"/>
                </a:solidFill>
              </a:rPr>
              <a:t>						e-mail: 	</a:t>
            </a:r>
            <a:r>
              <a:rPr lang="sr-Latn-RS" b="1" dirty="0">
                <a:solidFill>
                  <a:prstClr val="white"/>
                </a:solidFill>
              </a:rPr>
              <a:t>m.miljkovic@sf.bg.ac.rs</a:t>
            </a:r>
            <a:endParaRPr lang="sr-Cyrl-RS" b="1" dirty="0">
              <a:solidFill>
                <a:prstClr val="white"/>
              </a:solidFill>
            </a:endParaRPr>
          </a:p>
          <a:p>
            <a:pPr marL="0" lvl="0" indent="0">
              <a:spcAft>
                <a:spcPts val="300"/>
              </a:spcAft>
              <a:buClr>
                <a:srgbClr val="0F6FC6"/>
              </a:buClr>
              <a:buNone/>
            </a:pPr>
            <a:endParaRPr lang="sr-Cyrl-RS" dirty="0">
              <a:solidFill>
                <a:prstClr val="white"/>
              </a:solidFill>
            </a:endParaRPr>
          </a:p>
          <a:p>
            <a:pPr marL="0" indent="0">
              <a:spcAft>
                <a:spcPts val="300"/>
              </a:spcAft>
              <a:buNone/>
            </a:pPr>
            <a:endParaRPr lang="sr-Cyrl-RS" dirty="0"/>
          </a:p>
        </p:txBody>
      </p:sp>
    </p:spTree>
    <p:extLst>
      <p:ext uri="{BB962C8B-B14F-4D97-AF65-F5344CB8AC3E}">
        <p14:creationId xmlns="" xmlns:p14="http://schemas.microsoft.com/office/powerpoint/2010/main" val="26053333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75</TotalTime>
  <Words>268</Words>
  <Application>Microsoft Office PowerPoint</Application>
  <PresentationFormat>Custom</PresentationFormat>
  <Paragraphs>36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Ion</vt:lpstr>
      <vt:lpstr>ФИНАНСИЈСКИ МЕНАЏМЕНТ У ЛОГИСТИЦИ</vt:lpstr>
      <vt:lpstr>Финансијски менаџмент у логистици</vt:lpstr>
      <vt:lpstr>Финансијски менаџмент у логистици</vt:lpstr>
      <vt:lpstr>Финансијски менаџмент у логистици</vt:lpstr>
      <vt:lpstr>Финансијски менаџмент у логистици</vt:lpstr>
      <vt:lpstr>Литература и наставници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INŽENJERSKA EKONOMIJA</dc:title>
  <dc:creator>Marko Miljkovic</dc:creator>
  <cp:lastModifiedBy>j.petrovic</cp:lastModifiedBy>
  <cp:revision>13</cp:revision>
  <dcterms:created xsi:type="dcterms:W3CDTF">2017-09-24T15:27:53Z</dcterms:created>
  <dcterms:modified xsi:type="dcterms:W3CDTF">2024-09-27T13:18:49Z</dcterms:modified>
</cp:coreProperties>
</file>