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tiff" ContentType="image/tiff"/>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0"/>
  </p:notesMasterIdLst>
  <p:handoutMasterIdLst>
    <p:handoutMasterId r:id="rId21"/>
  </p:handoutMasterIdLst>
  <p:sldIdLst>
    <p:sldId id="311" r:id="rId2"/>
    <p:sldId id="312"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328" r:id="rId17"/>
    <p:sldId id="329" r:id="rId18"/>
    <p:sldId id="275" r:id="rId19"/>
  </p:sldIdLst>
  <p:sldSz cx="9144000" cy="6858000" type="screen4x3"/>
  <p:notesSz cx="6858000" cy="91440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4C"/>
    <a:srgbClr val="000000"/>
    <a:srgbClr val="000099"/>
    <a:srgbClr val="FFCC00"/>
    <a:srgbClr val="99FF33"/>
    <a:srgbClr val="808080"/>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2" autoAdjust="0"/>
    <p:restoredTop sz="94581" autoAdjust="0"/>
  </p:normalViewPr>
  <p:slideViewPr>
    <p:cSldViewPr>
      <p:cViewPr varScale="1">
        <p:scale>
          <a:sx n="82" d="100"/>
          <a:sy n="82" d="100"/>
        </p:scale>
        <p:origin x="147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346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7B992B75-179F-438C-927E-948DAC2CF0B7}" type="slidenum">
              <a:rPr lang="en-US"/>
              <a:pPr>
                <a:defRPr/>
              </a:pPr>
              <a:t>‹#›</a:t>
            </a:fld>
            <a:endParaRPr lang="en-US"/>
          </a:p>
        </p:txBody>
      </p:sp>
    </p:spTree>
    <p:extLst>
      <p:ext uri="{BB962C8B-B14F-4D97-AF65-F5344CB8AC3E}">
        <p14:creationId xmlns:p14="http://schemas.microsoft.com/office/powerpoint/2010/main" val="2080890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solidFill>
                  <a:schemeClr val="tx1"/>
                </a:solidFill>
              </a:defRPr>
            </a:lvl1pPr>
          </a:lstStyle>
          <a:p>
            <a:pPr>
              <a:defRPr/>
            </a:pPr>
            <a:fld id="{31B2DBCD-D16C-4320-92D5-C1FD697A0286}" type="slidenum">
              <a:rPr lang="en-US"/>
              <a:pPr>
                <a:defRPr/>
              </a:pPr>
              <a:t>‹#›</a:t>
            </a:fld>
            <a:endParaRPr lang="en-US"/>
          </a:p>
        </p:txBody>
      </p:sp>
    </p:spTree>
    <p:extLst>
      <p:ext uri="{BB962C8B-B14F-4D97-AF65-F5344CB8AC3E}">
        <p14:creationId xmlns:p14="http://schemas.microsoft.com/office/powerpoint/2010/main" val="22472686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8DD2436A-79CF-43F7-89CB-C1546FC166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a:solidFill>
                  <a:srgbClr val="3B3470"/>
                </a:solidFill>
              </a:rPr>
              <a:t>Elementi Transportnih Sredstava i Uređaja</a:t>
            </a:r>
            <a:endParaRPr lang="en-US" sz="1500">
              <a:solidFill>
                <a:srgbClr val="3B3470"/>
              </a:solidFill>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pic>
        <p:nvPicPr>
          <p:cNvPr id="8" name="Picture 3"/>
          <p:cNvPicPr>
            <a:picLocks noChangeAspect="1" noChangeArrowheads="1"/>
          </p:cNvPicPr>
          <p:nvPr userDrawn="1"/>
        </p:nvPicPr>
        <p:blipFill>
          <a:blip r:embed="rId14" cstate="print"/>
          <a:srcRect l="44375" t="34444" r="31250" b="21111"/>
          <a:stretch>
            <a:fillRect/>
          </a:stretch>
        </p:blipFill>
        <p:spPr bwMode="auto">
          <a:xfrm>
            <a:off x="8534400" y="609600"/>
            <a:ext cx="381000" cy="390770"/>
          </a:xfrm>
          <a:prstGeom prst="rect">
            <a:avLst/>
          </a:prstGeom>
          <a:noFill/>
          <a:ln w="9525">
            <a:noFill/>
            <a:miter lim="800000"/>
            <a:headEnd/>
            <a:tailEnd/>
          </a:ln>
        </p:spPr>
      </p:pic>
      <p:sp>
        <p:nvSpPr>
          <p:cNvPr id="9"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0"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1"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a:t>
            </a:r>
            <a:r>
              <a:rPr lang="en-US" sz="1400">
                <a:solidFill>
                  <a:srgbClr val="3B3470"/>
                </a:solidFill>
                <a:latin typeface="Times New Roman" panose="02020603050405020304" pitchFamily="18" charset="0"/>
                <a:cs typeface="Times New Roman" panose="02020603050405020304" pitchFamily="18" charset="0"/>
              </a:rPr>
              <a:t>20</a:t>
            </a:r>
            <a:r>
              <a:rPr lang="sr-Latn-RS" sz="1400">
                <a:solidFill>
                  <a:srgbClr val="3B3470"/>
                </a:solidFill>
                <a:latin typeface="Times New Roman" panose="02020603050405020304" pitchFamily="18" charset="0"/>
                <a:cs typeface="Times New Roman" panose="02020603050405020304" pitchFamily="18" charset="0"/>
              </a:rPr>
              <a:t>2</a:t>
            </a:r>
            <a:r>
              <a:rPr lang="en-GB" sz="1400">
                <a:solidFill>
                  <a:srgbClr val="3B3470"/>
                </a:solidFill>
                <a:latin typeface="Times New Roman" panose="02020603050405020304" pitchFamily="18" charset="0"/>
                <a:cs typeface="Times New Roman" panose="02020603050405020304" pitchFamily="18" charset="0"/>
              </a:rPr>
              <a:t>6</a:t>
            </a:r>
            <a:r>
              <a:rPr lang="en-US" sz="1400">
                <a:solidFill>
                  <a:srgbClr val="3B3470"/>
                </a:solidFill>
                <a:latin typeface="Times New Roman" panose="02020603050405020304" pitchFamily="18" charset="0"/>
                <a:cs typeface="Times New Roman" panose="02020603050405020304" pitchFamily="18" charset="0"/>
              </a:rPr>
              <a:t> </a:t>
            </a:r>
            <a:r>
              <a:rPr lang="en-US" sz="1400" dirty="0">
                <a:solidFill>
                  <a:srgbClr val="3B3470"/>
                </a:solidFill>
                <a:latin typeface="Times New Roman" panose="02020603050405020304" pitchFamily="18" charset="0"/>
                <a:cs typeface="Times New Roman" panose="02020603050405020304" pitchFamily="18" charset="0"/>
              </a:rPr>
              <a:t>-</a:t>
            </a:r>
            <a:endParaRPr lang="en-US" dirty="0">
              <a:solidFill>
                <a:srgbClr val="3B3470"/>
              </a:solidFill>
              <a:latin typeface="Times New Roman" panose="02020603050405020304" pitchFamily="18" charset="0"/>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762000" y="1447800"/>
            <a:ext cx="7391400"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	Metoda određivanja troškova</a:t>
            </a:r>
            <a:endPar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životnog ciklusa</a:t>
            </a:r>
            <a:endPar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analizom načina i efekata otkaza</a:t>
            </a:r>
          </a:p>
        </p:txBody>
      </p:sp>
      <p:sp>
        <p:nvSpPr>
          <p:cNvPr id="4" name="Rectangle 2"/>
          <p:cNvSpPr>
            <a:spLocks noChangeArrowheads="1"/>
          </p:cNvSpPr>
          <p:nvPr/>
        </p:nvSpPr>
        <p:spPr bwMode="auto">
          <a:xfrm>
            <a:off x="4191000" y="3810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sp>
        <p:nvSpPr>
          <p:cNvPr id="3" name="TextBox 2"/>
          <p:cNvSpPr txBox="1"/>
          <p:nvPr/>
        </p:nvSpPr>
        <p:spPr>
          <a:xfrm>
            <a:off x="304800" y="3992940"/>
            <a:ext cx="8534400" cy="1569660"/>
          </a:xfrm>
          <a:prstGeom prst="rect">
            <a:avLst/>
          </a:prstGeom>
          <a:noFill/>
        </p:spPr>
        <p:txBody>
          <a:bodyPr wrap="square" rtlCol="0">
            <a:spAutoFit/>
          </a:bodyPr>
          <a:lstStyle/>
          <a:p>
            <a:r>
              <a:rPr lang="sr-Latn-RS">
                <a:solidFill>
                  <a:srgbClr val="000066"/>
                </a:solidFill>
              </a:rPr>
              <a:t>Nedostatak metode analize načina i efekata otkaza ogleda se u subjektivnom kvantifikovanju rizika. Rizik se predstavlja u skali koj</a:t>
            </a:r>
            <a:r>
              <a:rPr lang="en-US">
                <a:solidFill>
                  <a:srgbClr val="000066"/>
                </a:solidFill>
              </a:rPr>
              <a:t>a</a:t>
            </a:r>
            <a:r>
              <a:rPr lang="sr-Latn-RS">
                <a:solidFill>
                  <a:srgbClr val="000066"/>
                </a:solidFill>
              </a:rPr>
              <a:t> nije univerzalna, što za posledicu ima otežano poređenje rezultata kvantifikovanja rizika dva transportna sredstva, sklopa ili elementa.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066800"/>
            <a:ext cx="8458200" cy="427746"/>
          </a:xfrm>
          <a:prstGeom prst="rect">
            <a:avLst/>
          </a:prstGeom>
          <a:noFill/>
        </p:spPr>
        <p:txBody>
          <a:bodyPr wrap="square" rtlCol="0">
            <a:spAutoFit/>
          </a:bodyPr>
          <a:lstStyle/>
          <a:p>
            <a:r>
              <a:rPr lang="en-US">
                <a:solidFill>
                  <a:srgbClr val="000066"/>
                </a:solidFill>
              </a:rPr>
              <a:t>Troškovi radne snage za slučaj pojave </a:t>
            </a:r>
            <a:r>
              <a:rPr lang="en-US" i="1">
                <a:solidFill>
                  <a:srgbClr val="000066"/>
                </a:solidFill>
              </a:rPr>
              <a:t>i</a:t>
            </a:r>
            <a:r>
              <a:rPr lang="en-US">
                <a:solidFill>
                  <a:srgbClr val="000066"/>
                </a:solidFill>
              </a:rPr>
              <a:t>-tog otkaza</a:t>
            </a:r>
            <a:r>
              <a:rPr lang="sr-Latn-RS">
                <a:solidFill>
                  <a:srgbClr val="000066"/>
                </a:solidFill>
              </a:rPr>
              <a:t>:</a:t>
            </a:r>
            <a:endParaRPr lang="en-US">
              <a:solidFill>
                <a:srgbClr val="000066"/>
              </a:solidFill>
            </a:endParaRPr>
          </a:p>
        </p:txBody>
      </p:sp>
      <p:sp>
        <p:nvSpPr>
          <p:cNvPr id="501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0177" name="Object 1"/>
          <p:cNvGraphicFramePr>
            <a:graphicFrameLocks noChangeAspect="1"/>
          </p:cNvGraphicFramePr>
          <p:nvPr/>
        </p:nvGraphicFramePr>
        <p:xfrm>
          <a:off x="457200" y="1774825"/>
          <a:ext cx="8308975" cy="511175"/>
        </p:xfrm>
        <a:graphic>
          <a:graphicData uri="http://schemas.openxmlformats.org/presentationml/2006/ole">
            <mc:AlternateContent xmlns:mc="http://schemas.openxmlformats.org/markup-compatibility/2006">
              <mc:Choice xmlns:v="urn:schemas-microsoft-com:vml" Requires="v">
                <p:oleObj spid="_x0000_s35864" name="Equation" r:id="rId2" imgW="3251200" imgH="203200" progId="Equation.3">
                  <p:embed/>
                </p:oleObj>
              </mc:Choice>
              <mc:Fallback>
                <p:oleObj name="Equation" r:id="rId2" imgW="3251200" imgH="203200"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774825"/>
                        <a:ext cx="8308975" cy="511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04800" y="3124200"/>
            <a:ext cx="8153400" cy="1661993"/>
          </a:xfrm>
          <a:prstGeom prst="rect">
            <a:avLst/>
          </a:prstGeom>
          <a:noFill/>
        </p:spPr>
        <p:txBody>
          <a:bodyPr wrap="square" rtlCol="0">
            <a:spAutoFit/>
          </a:bodyPr>
          <a:lstStyle/>
          <a:p>
            <a:pPr marL="342900" indent="-342900">
              <a:buClrTx/>
              <a:buFont typeface="Symbol" panose="05050102010706020507" pitchFamily="18" charset="2"/>
              <a:buChar char="-"/>
            </a:pPr>
            <a:r>
              <a:rPr lang="sr-Latn-CS" i="1">
                <a:solidFill>
                  <a:srgbClr val="000066"/>
                </a:solidFill>
              </a:rPr>
              <a:t>cr</a:t>
            </a:r>
            <a:r>
              <a:rPr lang="sr-Latn-CS" baseline="-25000">
                <a:solidFill>
                  <a:srgbClr val="000066"/>
                </a:solidFill>
              </a:rPr>
              <a:t>1</a:t>
            </a:r>
            <a:r>
              <a:rPr lang="sr-Latn-CS" i="1" baseline="-25000">
                <a:solidFill>
                  <a:srgbClr val="000066"/>
                </a:solidFill>
              </a:rPr>
              <a:t>i</a:t>
            </a:r>
            <a:r>
              <a:rPr lang="sr-Latn-CS">
                <a:solidFill>
                  <a:srgbClr val="000066"/>
                </a:solidFill>
              </a:rPr>
              <a:t>, </a:t>
            </a:r>
            <a:r>
              <a:rPr lang="sr-Latn-CS" i="1">
                <a:solidFill>
                  <a:srgbClr val="000066"/>
                </a:solidFill>
              </a:rPr>
              <a:t>cr</a:t>
            </a:r>
            <a:r>
              <a:rPr lang="sr-Latn-CS" baseline="-25000">
                <a:solidFill>
                  <a:srgbClr val="000066"/>
                </a:solidFill>
              </a:rPr>
              <a:t>2</a:t>
            </a:r>
            <a:r>
              <a:rPr lang="sr-Latn-CS" i="1" baseline="-25000">
                <a:solidFill>
                  <a:srgbClr val="000066"/>
                </a:solidFill>
              </a:rPr>
              <a:t>i</a:t>
            </a:r>
            <a:r>
              <a:rPr lang="sr-Latn-CS">
                <a:solidFill>
                  <a:srgbClr val="000066"/>
                </a:solidFill>
              </a:rPr>
              <a:t>, </a:t>
            </a:r>
            <a:r>
              <a:rPr lang="sr-Latn-CS" i="1">
                <a:solidFill>
                  <a:srgbClr val="000066"/>
                </a:solidFill>
              </a:rPr>
              <a:t>cr</a:t>
            </a:r>
            <a:r>
              <a:rPr lang="sr-Latn-CS" baseline="-25000">
                <a:solidFill>
                  <a:srgbClr val="000066"/>
                </a:solidFill>
              </a:rPr>
              <a:t>3</a:t>
            </a:r>
            <a:r>
              <a:rPr lang="sr-Latn-CS" i="1" baseline="-25000">
                <a:solidFill>
                  <a:srgbClr val="000066"/>
                </a:solidFill>
              </a:rPr>
              <a:t>i</a:t>
            </a:r>
            <a:r>
              <a:rPr lang="sr-Latn-CS">
                <a:solidFill>
                  <a:srgbClr val="000066"/>
                </a:solidFill>
              </a:rPr>
              <a:t>, </a:t>
            </a:r>
            <a:r>
              <a:rPr lang="sr-Latn-CS" i="1">
                <a:solidFill>
                  <a:srgbClr val="000066"/>
                </a:solidFill>
              </a:rPr>
              <a:t>cr</a:t>
            </a:r>
            <a:r>
              <a:rPr lang="sr-Latn-CS" baseline="-25000">
                <a:solidFill>
                  <a:srgbClr val="000066"/>
                </a:solidFill>
              </a:rPr>
              <a:t>4</a:t>
            </a:r>
            <a:r>
              <a:rPr lang="sr-Latn-CS" i="1" baseline="-25000">
                <a:solidFill>
                  <a:srgbClr val="000066"/>
                </a:solidFill>
              </a:rPr>
              <a:t>i</a:t>
            </a:r>
            <a:r>
              <a:rPr lang="sr-Latn-CS">
                <a:solidFill>
                  <a:srgbClr val="000066"/>
                </a:solidFill>
              </a:rPr>
              <a:t> – jedinični trošak radne snage za slučaj otklanjanja </a:t>
            </a:r>
            <a:r>
              <a:rPr lang="en-US" i="1">
                <a:solidFill>
                  <a:srgbClr val="000066"/>
                </a:solidFill>
              </a:rPr>
              <a:t>i</a:t>
            </a:r>
            <a:r>
              <a:rPr lang="en-US">
                <a:solidFill>
                  <a:srgbClr val="000066"/>
                </a:solidFill>
              </a:rPr>
              <a:t>-tog otkaza</a:t>
            </a:r>
            <a:r>
              <a:rPr lang="sr-Latn-CS">
                <a:solidFill>
                  <a:srgbClr val="000066"/>
                </a:solidFill>
              </a:rPr>
              <a:t> za faze 1,...,4, respektivno,</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r</a:t>
            </a:r>
            <a:r>
              <a:rPr lang="sr-Latn-CS" baseline="-25000">
                <a:solidFill>
                  <a:srgbClr val="000066"/>
                </a:solidFill>
              </a:rPr>
              <a:t>1</a:t>
            </a:r>
            <a:r>
              <a:rPr lang="sr-Latn-CS" i="1" baseline="-25000">
                <a:solidFill>
                  <a:srgbClr val="000066"/>
                </a:solidFill>
              </a:rPr>
              <a:t>i</a:t>
            </a:r>
            <a:r>
              <a:rPr lang="sr-Latn-CS">
                <a:solidFill>
                  <a:srgbClr val="000066"/>
                </a:solidFill>
              </a:rPr>
              <a:t>, </a:t>
            </a:r>
            <a:r>
              <a:rPr lang="sr-Latn-CS" i="1">
                <a:solidFill>
                  <a:srgbClr val="000066"/>
                </a:solidFill>
              </a:rPr>
              <a:t>r</a:t>
            </a:r>
            <a:r>
              <a:rPr lang="sr-Latn-CS" baseline="-25000">
                <a:solidFill>
                  <a:srgbClr val="000066"/>
                </a:solidFill>
              </a:rPr>
              <a:t>2</a:t>
            </a:r>
            <a:r>
              <a:rPr lang="sr-Latn-CS" i="1" baseline="-25000">
                <a:solidFill>
                  <a:srgbClr val="000066"/>
                </a:solidFill>
              </a:rPr>
              <a:t>i</a:t>
            </a:r>
            <a:r>
              <a:rPr lang="sr-Latn-CS">
                <a:solidFill>
                  <a:srgbClr val="000066"/>
                </a:solidFill>
              </a:rPr>
              <a:t>, </a:t>
            </a:r>
            <a:r>
              <a:rPr lang="sr-Latn-CS" i="1">
                <a:solidFill>
                  <a:srgbClr val="000066"/>
                </a:solidFill>
              </a:rPr>
              <a:t>r</a:t>
            </a:r>
            <a:r>
              <a:rPr lang="sr-Latn-CS" baseline="-25000">
                <a:solidFill>
                  <a:srgbClr val="000066"/>
                </a:solidFill>
              </a:rPr>
              <a:t>3</a:t>
            </a:r>
            <a:r>
              <a:rPr lang="sr-Latn-CS" i="1" baseline="-25000">
                <a:solidFill>
                  <a:srgbClr val="000066"/>
                </a:solidFill>
              </a:rPr>
              <a:t>i</a:t>
            </a:r>
            <a:r>
              <a:rPr lang="sr-Latn-CS">
                <a:solidFill>
                  <a:srgbClr val="000066"/>
                </a:solidFill>
              </a:rPr>
              <a:t>, </a:t>
            </a:r>
            <a:r>
              <a:rPr lang="sr-Latn-CS" i="1">
                <a:solidFill>
                  <a:srgbClr val="000066"/>
                </a:solidFill>
              </a:rPr>
              <a:t>r</a:t>
            </a:r>
            <a:r>
              <a:rPr lang="sr-Latn-CS" baseline="-25000">
                <a:solidFill>
                  <a:srgbClr val="000066"/>
                </a:solidFill>
              </a:rPr>
              <a:t>4</a:t>
            </a:r>
            <a:r>
              <a:rPr lang="sr-Latn-CS" i="1" baseline="-25000">
                <a:solidFill>
                  <a:srgbClr val="000066"/>
                </a:solidFill>
              </a:rPr>
              <a:t>i</a:t>
            </a:r>
            <a:r>
              <a:rPr lang="sr-Latn-CS">
                <a:solidFill>
                  <a:srgbClr val="000066"/>
                </a:solidFill>
              </a:rPr>
              <a:t> – broj radnika koji je uključen u realizaciji faze 1,...,4, respektivno, za slučaj otklanjanja </a:t>
            </a:r>
            <a:r>
              <a:rPr lang="en-US" i="1">
                <a:solidFill>
                  <a:srgbClr val="000066"/>
                </a:solidFill>
              </a:rPr>
              <a:t>i</a:t>
            </a:r>
            <a:r>
              <a:rPr lang="en-US">
                <a:solidFill>
                  <a:srgbClr val="000066"/>
                </a:solidFill>
              </a:rPr>
              <a:t>-tog otkaza.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447800"/>
            <a:ext cx="8458200" cy="2031325"/>
          </a:xfrm>
          <a:prstGeom prst="rect">
            <a:avLst/>
          </a:prstGeom>
          <a:noFill/>
        </p:spPr>
        <p:txBody>
          <a:bodyPr wrap="square" rtlCol="0">
            <a:spAutoFit/>
          </a:bodyPr>
          <a:lstStyle/>
          <a:p>
            <a:r>
              <a:rPr lang="sr-Latn-RS">
                <a:solidFill>
                  <a:srgbClr val="000066"/>
                </a:solidFill>
              </a:rPr>
              <a:t>Primenom </a:t>
            </a:r>
            <a:r>
              <a:rPr lang="sr-Latn-RS" i="1">
                <a:solidFill>
                  <a:srgbClr val="000066"/>
                </a:solidFill>
              </a:rPr>
              <a:t>metode određivanja troškova životnog ciklusa analizom načina i efekata otkaza</a:t>
            </a:r>
            <a:r>
              <a:rPr lang="sr-Latn-RS">
                <a:solidFill>
                  <a:srgbClr val="000066"/>
                </a:solidFill>
              </a:rPr>
              <a:t> </a:t>
            </a:r>
            <a:r>
              <a:rPr lang="sr-Latn-CS">
                <a:solidFill>
                  <a:srgbClr val="000066"/>
                </a:solidFill>
              </a:rPr>
              <a:t>sprovodi se minimizacija o</a:t>
            </a:r>
            <a:r>
              <a:rPr lang="en-US">
                <a:solidFill>
                  <a:srgbClr val="000066"/>
                </a:solidFill>
              </a:rPr>
              <a:t>čekivanih troškova pojave otkaza.</a:t>
            </a:r>
            <a:endParaRPr lang="sr-Latn-RS">
              <a:solidFill>
                <a:srgbClr val="000066"/>
              </a:solidFill>
            </a:endParaRPr>
          </a:p>
          <a:p>
            <a:r>
              <a:rPr lang="en-US">
                <a:solidFill>
                  <a:srgbClr val="000066"/>
                </a:solidFill>
              </a:rPr>
              <a:t>M</a:t>
            </a:r>
            <a:r>
              <a:rPr lang="sr-Latn-CS">
                <a:solidFill>
                  <a:srgbClr val="000066"/>
                </a:solidFill>
              </a:rPr>
              <a:t>inimizacijom o</a:t>
            </a:r>
            <a:r>
              <a:rPr lang="en-US">
                <a:solidFill>
                  <a:srgbClr val="000066"/>
                </a:solidFill>
              </a:rPr>
              <a:t>čekivanih troškova pojave otkaza istovremeno</a:t>
            </a:r>
            <a:r>
              <a:rPr lang="sr-Latn-RS">
                <a:solidFill>
                  <a:srgbClr val="000066"/>
                </a:solidFill>
              </a:rPr>
              <a:t> </a:t>
            </a:r>
            <a:r>
              <a:rPr lang="en-US">
                <a:solidFill>
                  <a:srgbClr val="000066"/>
                </a:solidFill>
              </a:rPr>
              <a:t>se minimizuje i </a:t>
            </a:r>
            <a:r>
              <a:rPr lang="sr-Latn-CS">
                <a:solidFill>
                  <a:srgbClr val="000066"/>
                </a:solidFill>
              </a:rPr>
              <a:t>rizik pojave otkaza.</a:t>
            </a:r>
            <a:endParaRPr lang="en-US">
              <a:solidFill>
                <a:srgbClr val="000066"/>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1524000" y="1371600"/>
            <a:ext cx="6705600" cy="838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lnSpc>
                <a:spcPct val="100000"/>
              </a:lnSpc>
              <a:spcBef>
                <a:spcPts val="600"/>
              </a:spcBef>
            </a:pPr>
            <a:r>
              <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	</a:t>
            </a:r>
            <a:r>
              <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 Analiza načina, efekata i kritičnosti otkaza</a:t>
            </a:r>
            <a:endPar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p:txBody>
      </p:sp>
      <p:sp>
        <p:nvSpPr>
          <p:cNvPr id="3" name="TextBox 2"/>
          <p:cNvSpPr txBox="1"/>
          <p:nvPr/>
        </p:nvSpPr>
        <p:spPr>
          <a:xfrm>
            <a:off x="304800" y="2971800"/>
            <a:ext cx="8458200" cy="2862322"/>
          </a:xfrm>
          <a:prstGeom prst="rect">
            <a:avLst/>
          </a:prstGeom>
          <a:noFill/>
        </p:spPr>
        <p:txBody>
          <a:bodyPr wrap="square" rtlCol="0">
            <a:spAutoFit/>
          </a:bodyPr>
          <a:lstStyle/>
          <a:p>
            <a:r>
              <a:rPr lang="en-US">
                <a:solidFill>
                  <a:srgbClr val="000066"/>
                </a:solidFill>
              </a:rPr>
              <a:t>Metoda analize načina, efekata i kritičnosti otkaza predstavlja proširenje metode analize načina i efekata otkaza sa fazom analize kritičnosti.</a:t>
            </a:r>
            <a:endParaRPr lang="sr-Latn-RS">
              <a:solidFill>
                <a:srgbClr val="000066"/>
              </a:solidFill>
            </a:endParaRPr>
          </a:p>
          <a:p>
            <a:endParaRPr lang="sr-Latn-RS">
              <a:solidFill>
                <a:srgbClr val="000066"/>
              </a:solidFill>
            </a:endParaRPr>
          </a:p>
          <a:p>
            <a:r>
              <a:rPr lang="en-US">
                <a:solidFill>
                  <a:srgbClr val="000066"/>
                </a:solidFill>
              </a:rPr>
              <a:t>FMECA</a:t>
            </a:r>
            <a:r>
              <a:rPr lang="sr-Latn-RS">
                <a:solidFill>
                  <a:srgbClr val="000066"/>
                </a:solidFill>
              </a:rPr>
              <a:t> –</a:t>
            </a:r>
            <a:r>
              <a:rPr lang="en-US">
                <a:solidFill>
                  <a:srgbClr val="000066"/>
                </a:solidFill>
              </a:rPr>
              <a:t> Failure Modes, Effects, and Criticality Analysis</a:t>
            </a:r>
            <a:endParaRPr lang="sr-Latn-RS">
              <a:solidFill>
                <a:srgbClr val="000066"/>
              </a:solidFill>
            </a:endParaRPr>
          </a:p>
          <a:p>
            <a:endParaRPr lang="sr-Latn-RS">
              <a:solidFill>
                <a:srgbClr val="000066"/>
              </a:solidFill>
            </a:endParaRPr>
          </a:p>
          <a:p>
            <a:pPr algn="ctr"/>
            <a:r>
              <a:rPr lang="sr-Latn-RS" sz="2800" b="1">
                <a:solidFill>
                  <a:srgbClr val="000066"/>
                </a:solidFill>
              </a:rPr>
              <a:t>FMECA = FMEA + kritičnost otkaza</a:t>
            </a:r>
            <a:endParaRPr lang="en-US" sz="2800" b="1">
              <a:solidFill>
                <a:srgbClr val="00006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066800"/>
            <a:ext cx="8458200" cy="427746"/>
          </a:xfrm>
          <a:prstGeom prst="rect">
            <a:avLst/>
          </a:prstGeom>
          <a:noFill/>
        </p:spPr>
        <p:txBody>
          <a:bodyPr wrap="square" rtlCol="0">
            <a:spAutoFit/>
          </a:bodyPr>
          <a:lstStyle/>
          <a:p>
            <a:r>
              <a:rPr lang="en-US">
                <a:solidFill>
                  <a:srgbClr val="000066"/>
                </a:solidFill>
              </a:rPr>
              <a:t>Kritičnost otkaza se kvantifikuje u zavisnosti od efekata otkaza.</a:t>
            </a:r>
          </a:p>
        </p:txBody>
      </p:sp>
      <p:pic>
        <p:nvPicPr>
          <p:cNvPr id="47105" name="Picture 1"/>
          <p:cNvPicPr>
            <a:picLocks noChangeAspect="1" noChangeArrowheads="1"/>
          </p:cNvPicPr>
          <p:nvPr/>
        </p:nvPicPr>
        <p:blipFill>
          <a:blip r:embed="rId2" cstate="print"/>
          <a:srcRect/>
          <a:stretch>
            <a:fillRect/>
          </a:stretch>
        </p:blipFill>
        <p:spPr bwMode="auto">
          <a:xfrm>
            <a:off x="950968" y="1832614"/>
            <a:ext cx="7126232" cy="4339586"/>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1066800" y="1219200"/>
            <a:ext cx="6781800" cy="685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lnSpc>
                <a:spcPct val="100000"/>
              </a:lnSpc>
              <a:spcBef>
                <a:spcPts val="600"/>
              </a:spcBef>
            </a:pPr>
            <a:r>
              <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Metoda indeksa kritičnosti</a:t>
            </a:r>
            <a:endPar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p:txBody>
      </p:sp>
      <p:sp>
        <p:nvSpPr>
          <p:cNvPr id="3" name="TextBox 2"/>
          <p:cNvSpPr txBox="1"/>
          <p:nvPr/>
        </p:nvSpPr>
        <p:spPr>
          <a:xfrm>
            <a:off x="228600" y="2590800"/>
            <a:ext cx="8305800" cy="3323987"/>
          </a:xfrm>
          <a:prstGeom prst="rect">
            <a:avLst/>
          </a:prstGeom>
          <a:noFill/>
        </p:spPr>
        <p:txBody>
          <a:bodyPr wrap="square" rtlCol="0">
            <a:spAutoFit/>
          </a:bodyPr>
          <a:lstStyle/>
          <a:p>
            <a:r>
              <a:rPr lang="sr-Latn-RS">
                <a:solidFill>
                  <a:srgbClr val="000066"/>
                </a:solidFill>
              </a:rPr>
              <a:t>Metoda indeksa kritičnosti predstavlja nadogradnju metode analize načina, efekata i kritičnosti otkaza. Nadogradnja se ogleda u uvođenju analize profitabilnosti aktivnosti koje se realizuju u cilju smanjenja kritičnosti.</a:t>
            </a:r>
            <a:endParaRPr lang="en-US">
              <a:solidFill>
                <a:srgbClr val="000066"/>
              </a:solidFill>
            </a:endParaRPr>
          </a:p>
          <a:p>
            <a:endParaRPr lang="en-US">
              <a:solidFill>
                <a:srgbClr val="000066"/>
              </a:solidFill>
            </a:endParaRPr>
          </a:p>
          <a:p>
            <a:r>
              <a:rPr lang="sr-Latn-RS" sz="2800" b="1">
                <a:solidFill>
                  <a:srgbClr val="000066"/>
                </a:solidFill>
              </a:rPr>
              <a:t>	</a:t>
            </a:r>
            <a:r>
              <a:rPr lang="en-US" sz="2800" b="1">
                <a:solidFill>
                  <a:srgbClr val="000066"/>
                </a:solidFill>
              </a:rPr>
              <a:t>Metoda indeksa kritičnosti =</a:t>
            </a:r>
          </a:p>
          <a:p>
            <a:r>
              <a:rPr lang="sr-Latn-RS" sz="2800" b="1">
                <a:solidFill>
                  <a:srgbClr val="000066"/>
                </a:solidFill>
              </a:rPr>
              <a:t>		</a:t>
            </a:r>
            <a:r>
              <a:rPr lang="en-US" sz="2800" b="1">
                <a:solidFill>
                  <a:srgbClr val="000066"/>
                </a:solidFill>
              </a:rPr>
              <a:t>= </a:t>
            </a:r>
            <a:r>
              <a:rPr lang="sr-Latn-RS" sz="2800" b="1">
                <a:solidFill>
                  <a:srgbClr val="000066"/>
                </a:solidFill>
              </a:rPr>
              <a:t>FMECA + analiza profitabilnosti</a:t>
            </a:r>
            <a:endParaRPr lang="en-US" sz="2800" b="1">
              <a:solidFill>
                <a:srgbClr val="000066"/>
              </a:solidFill>
            </a:endParaRPr>
          </a:p>
        </p:txBody>
      </p:sp>
    </p:spTree>
    <p:extLst>
      <p:ext uri="{BB962C8B-B14F-4D97-AF65-F5344CB8AC3E}">
        <p14:creationId xmlns:p14="http://schemas.microsoft.com/office/powerpoint/2010/main" val="6419798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WordArt 2"/>
          <p:cNvSpPr>
            <a:spLocks noChangeArrowheads="1" noChangeShapeType="1" noTextEdit="1"/>
          </p:cNvSpPr>
          <p:nvPr/>
        </p:nvSpPr>
        <p:spPr bwMode="auto">
          <a:xfrm>
            <a:off x="1524000" y="1219200"/>
            <a:ext cx="5867400" cy="609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lnSpc>
                <a:spcPct val="100000"/>
              </a:lnSpc>
              <a:spcBef>
                <a:spcPts val="600"/>
              </a:spcBef>
            </a:pPr>
            <a:r>
              <a:rPr lang="en-U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rPr>
              <a:t>Funkcionalna bezbednost</a:t>
            </a:r>
            <a:endParaRPr lang="sr-Latn-RS" sz="3600" b="1" kern="10">
              <a:solidFill>
                <a:srgbClr val="3B3470"/>
              </a:solidFill>
              <a:effectLst>
                <a:outerShdw dist="45791" dir="2021404" algn="ctr" rotWithShape="0">
                  <a:srgbClr val="B2B2B2">
                    <a:alpha val="80000"/>
                  </a:srgbClr>
                </a:outerShdw>
              </a:effectLst>
              <a:latin typeface="Arial" panose="020B0604020202020204" pitchFamily="34" charset="0"/>
              <a:cs typeface="Arial" panose="020B0604020202020204" pitchFamily="34" charset="0"/>
            </a:endParaRPr>
          </a:p>
        </p:txBody>
      </p:sp>
      <p:sp>
        <p:nvSpPr>
          <p:cNvPr id="3" name="TextBox 2"/>
          <p:cNvSpPr txBox="1"/>
          <p:nvPr/>
        </p:nvSpPr>
        <p:spPr>
          <a:xfrm>
            <a:off x="381000" y="2907195"/>
            <a:ext cx="8382000" cy="2274405"/>
          </a:xfrm>
          <a:prstGeom prst="rect">
            <a:avLst/>
          </a:prstGeom>
          <a:noFill/>
        </p:spPr>
        <p:txBody>
          <a:bodyPr wrap="square" rtlCol="0">
            <a:spAutoFit/>
          </a:bodyPr>
          <a:lstStyle/>
          <a:p>
            <a:r>
              <a:rPr lang="sr-Latn-RS">
                <a:solidFill>
                  <a:srgbClr val="000066"/>
                </a:solidFill>
              </a:rPr>
              <a:t>Funkcionalna bezbednost transportnih sredstava predstavlja oblast bezbednosti koja ima za cilj otkrivanje opasnosti u eksploataciji elemenata i sklopova koji pripadaju aktivnoj i pasivnoj bezbednosti transportnih sredstava. Funkcionalna bezbednost obrađuje opasnosti koje nastaju greškom korisnika, otkazima elektroelemenata i sklopova i otkazima hardvera i softvera.</a:t>
            </a:r>
          </a:p>
        </p:txBody>
      </p:sp>
    </p:spTree>
    <p:extLst>
      <p:ext uri="{BB962C8B-B14F-4D97-AF65-F5344CB8AC3E}">
        <p14:creationId xmlns:p14="http://schemas.microsoft.com/office/powerpoint/2010/main" val="19922176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A6699-47BA-F38D-BCBC-BF06D5C3C08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2EA312C-796F-4FFD-7DB1-C8CDC11B5B83}"/>
              </a:ext>
            </a:extLst>
          </p:cNvPr>
          <p:cNvSpPr txBox="1"/>
          <p:nvPr/>
        </p:nvSpPr>
        <p:spPr>
          <a:xfrm>
            <a:off x="381000" y="1314198"/>
            <a:ext cx="8382000" cy="3105402"/>
          </a:xfrm>
          <a:prstGeom prst="rect">
            <a:avLst/>
          </a:prstGeom>
          <a:noFill/>
        </p:spPr>
        <p:txBody>
          <a:bodyPr wrap="square" rtlCol="0">
            <a:spAutoFit/>
          </a:bodyPr>
          <a:lstStyle/>
          <a:p>
            <a:r>
              <a:rPr lang="sr-Latn-CS">
                <a:solidFill>
                  <a:srgbClr val="000066"/>
                </a:solidFill>
              </a:rPr>
              <a:t>ISO 26262 </a:t>
            </a:r>
            <a:r>
              <a:rPr lang="sr-Latn-RS">
                <a:solidFill>
                  <a:srgbClr val="000066"/>
                </a:solidFill>
              </a:rPr>
              <a:t>predstavlja međunarodni standard koji reguliše oblast primene sistema koji sadrže jedan ili više elektroelemenata ili sistema, a kojima se obezbeđuje potrebna bezbednost putničkih automobila čija je ukupna masa manja od 3500 kg.</a:t>
            </a:r>
            <a:endParaRPr lang="en-GB">
              <a:solidFill>
                <a:srgbClr val="000066"/>
              </a:solidFill>
            </a:endParaRPr>
          </a:p>
          <a:p>
            <a:r>
              <a:rPr lang="sr-Latn-RS">
                <a:solidFill>
                  <a:srgbClr val="000066"/>
                </a:solidFill>
              </a:rPr>
              <a:t>Standard ISO 26262 osim elektroelemenata i sklopova reguliše i oblast softvera. Poslednjih godina uvedeno je nekoliko standarda kako bi odgovorili na izazove autonomne vožnje (ISO/PAS 21448) i sajber bezbednosti (SAE J3061).</a:t>
            </a:r>
          </a:p>
        </p:txBody>
      </p:sp>
    </p:spTree>
    <p:extLst>
      <p:ext uri="{BB962C8B-B14F-4D97-AF65-F5344CB8AC3E}">
        <p14:creationId xmlns:p14="http://schemas.microsoft.com/office/powerpoint/2010/main" val="996012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118CC-9FC9-D9AC-1DAB-7461A54FDD6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37ECD8A-988E-DDC1-E3F3-21FC196DDD8E}"/>
              </a:ext>
            </a:extLst>
          </p:cNvPr>
          <p:cNvSpPr txBox="1"/>
          <p:nvPr/>
        </p:nvSpPr>
        <p:spPr>
          <a:xfrm>
            <a:off x="381000" y="1314198"/>
            <a:ext cx="8382000" cy="797078"/>
          </a:xfrm>
          <a:prstGeom prst="rect">
            <a:avLst/>
          </a:prstGeom>
          <a:noFill/>
        </p:spPr>
        <p:txBody>
          <a:bodyPr wrap="square" rtlCol="0">
            <a:spAutoFit/>
          </a:bodyPr>
          <a:lstStyle/>
          <a:p>
            <a:r>
              <a:rPr lang="sr-Latn-CS">
                <a:solidFill>
                  <a:srgbClr val="000066"/>
                </a:solidFill>
              </a:rPr>
              <a:t>Standardi iz oblasti funkcionalne bezbednosti transportnih sredstava i godine njihovog usvajanja</a:t>
            </a:r>
            <a:r>
              <a:rPr lang="en-GB">
                <a:solidFill>
                  <a:srgbClr val="000066"/>
                </a:solidFill>
              </a:rPr>
              <a:t>:</a:t>
            </a:r>
            <a:endParaRPr lang="sr-Latn-RS">
              <a:solidFill>
                <a:srgbClr val="000066"/>
              </a:solidFill>
            </a:endParaRPr>
          </a:p>
        </p:txBody>
      </p:sp>
      <p:graphicFrame>
        <p:nvGraphicFramePr>
          <p:cNvPr id="6" name="Table 5">
            <a:extLst>
              <a:ext uri="{FF2B5EF4-FFF2-40B4-BE49-F238E27FC236}">
                <a16:creationId xmlns:a16="http://schemas.microsoft.com/office/drawing/2014/main" id="{1A223C7E-003A-DA3D-9C45-1E793424F198}"/>
              </a:ext>
            </a:extLst>
          </p:cNvPr>
          <p:cNvGraphicFramePr>
            <a:graphicFrameLocks noGrp="1"/>
          </p:cNvGraphicFramePr>
          <p:nvPr>
            <p:extLst>
              <p:ext uri="{D42A27DB-BD31-4B8C-83A1-F6EECF244321}">
                <p14:modId xmlns:p14="http://schemas.microsoft.com/office/powerpoint/2010/main" val="1155822657"/>
              </p:ext>
            </p:extLst>
          </p:nvPr>
        </p:nvGraphicFramePr>
        <p:xfrm>
          <a:off x="1524000" y="2438400"/>
          <a:ext cx="6096000" cy="3413760"/>
        </p:xfrm>
        <a:graphic>
          <a:graphicData uri="http://schemas.openxmlformats.org/drawingml/2006/table">
            <a:tbl>
              <a:tblPr firstRow="1" firstCol="1" lastRow="1" lastCol="1" bandRow="1" bandCol="1">
                <a:tableStyleId>{5C22544A-7EE6-4342-B048-85BDC9FD1C3A}</a:tableStyleId>
              </a:tblPr>
              <a:tblGrid>
                <a:gridCol w="1546731">
                  <a:extLst>
                    <a:ext uri="{9D8B030D-6E8A-4147-A177-3AD203B41FA5}">
                      <a16:colId xmlns:a16="http://schemas.microsoft.com/office/drawing/2014/main" val="633255983"/>
                    </a:ext>
                  </a:extLst>
                </a:gridCol>
                <a:gridCol w="1546731">
                  <a:extLst>
                    <a:ext uri="{9D8B030D-6E8A-4147-A177-3AD203B41FA5}">
                      <a16:colId xmlns:a16="http://schemas.microsoft.com/office/drawing/2014/main" val="2312713730"/>
                    </a:ext>
                  </a:extLst>
                </a:gridCol>
                <a:gridCol w="1500780">
                  <a:extLst>
                    <a:ext uri="{9D8B030D-6E8A-4147-A177-3AD203B41FA5}">
                      <a16:colId xmlns:a16="http://schemas.microsoft.com/office/drawing/2014/main" val="3382556682"/>
                    </a:ext>
                  </a:extLst>
                </a:gridCol>
                <a:gridCol w="1501758">
                  <a:extLst>
                    <a:ext uri="{9D8B030D-6E8A-4147-A177-3AD203B41FA5}">
                      <a16:colId xmlns:a16="http://schemas.microsoft.com/office/drawing/2014/main" val="672235424"/>
                    </a:ext>
                  </a:extLst>
                </a:gridCol>
              </a:tblGrid>
              <a:tr h="198721">
                <a:tc rowSpan="2">
                  <a:txBody>
                    <a:bodyPr/>
                    <a:lstStyle/>
                    <a:p>
                      <a:pPr algn="ctr">
                        <a:buNone/>
                      </a:pPr>
                      <a:r>
                        <a:rPr lang="sr-Cyrl-RS" sz="1600">
                          <a:effectLst/>
                        </a:rPr>
                        <a:t>год.</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gridSpan="3">
                  <a:txBody>
                    <a:bodyPr/>
                    <a:lstStyle/>
                    <a:p>
                      <a:pPr algn="ctr">
                        <a:buNone/>
                      </a:pPr>
                      <a:r>
                        <a:rPr lang="sr-Cyrl-RS" sz="1600">
                          <a:effectLst/>
                        </a:rPr>
                        <a:t>Транспортна средства</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82453311"/>
                  </a:ext>
                </a:extLst>
              </a:tr>
              <a:tr h="198721">
                <a:tc vMerge="1">
                  <a:txBody>
                    <a:bodyPr/>
                    <a:lstStyle/>
                    <a:p>
                      <a:endParaRPr lang="en-US"/>
                    </a:p>
                  </a:txBody>
                  <a:tcPr/>
                </a:tc>
                <a:tc>
                  <a:txBody>
                    <a:bodyPr/>
                    <a:lstStyle/>
                    <a:p>
                      <a:pPr algn="ctr">
                        <a:buNone/>
                      </a:pPr>
                      <a:r>
                        <a:rPr lang="sr-Cyrl-RS" sz="1600">
                          <a:effectLst/>
                        </a:rPr>
                        <a:t>Ваздухопловна</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Железничка</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Друмска</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546739325"/>
                  </a:ext>
                </a:extLst>
              </a:tr>
              <a:tr h="397442">
                <a:tc>
                  <a:txBody>
                    <a:bodyPr/>
                    <a:lstStyle/>
                    <a:p>
                      <a:pPr algn="ctr">
                        <a:buNone/>
                      </a:pPr>
                      <a:r>
                        <a:rPr lang="sr-Cyrl-RS" sz="1600">
                          <a:effectLst/>
                        </a:rPr>
                        <a:t>1980</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DO 178</a:t>
                      </a:r>
                      <a:endParaRPr lang="en-US" sz="1600">
                        <a:effectLst/>
                      </a:endParaRPr>
                    </a:p>
                    <a:p>
                      <a:pPr algn="ctr">
                        <a:buNone/>
                      </a:pPr>
                      <a:r>
                        <a:rPr lang="sr-Cyrl-RS" sz="1600">
                          <a:effectLst/>
                        </a:rPr>
                        <a:t>DO 178 A</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362480847"/>
                  </a:ext>
                </a:extLst>
              </a:tr>
              <a:tr h="397442">
                <a:tc>
                  <a:txBody>
                    <a:bodyPr/>
                    <a:lstStyle/>
                    <a:p>
                      <a:pPr algn="ctr">
                        <a:buNone/>
                      </a:pPr>
                      <a:r>
                        <a:rPr lang="sr-Cyrl-RS" sz="1600">
                          <a:effectLst/>
                        </a:rPr>
                        <a:t>1990</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DO 178 B</a:t>
                      </a:r>
                      <a:endParaRPr lang="en-US" sz="1600">
                        <a:effectLst/>
                      </a:endParaRPr>
                    </a:p>
                    <a:p>
                      <a:pPr algn="ctr">
                        <a:buNone/>
                      </a:pPr>
                      <a:r>
                        <a:rPr lang="sr-Cyrl-RS" sz="1600">
                          <a:effectLst/>
                        </a:rPr>
                        <a:t>ARP 4754</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03978664"/>
                  </a:ext>
                </a:extLst>
              </a:tr>
              <a:tr h="198721">
                <a:tc>
                  <a:txBody>
                    <a:bodyPr/>
                    <a:lstStyle/>
                    <a:p>
                      <a:pPr algn="ctr">
                        <a:buNone/>
                      </a:pPr>
                      <a:r>
                        <a:rPr lang="sr-Cyrl-RS" sz="1600">
                          <a:effectLst/>
                        </a:rPr>
                        <a:t>1995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ARP 4761</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EN 50155</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281578414"/>
                  </a:ext>
                </a:extLst>
              </a:tr>
              <a:tr h="596163">
                <a:tc>
                  <a:txBody>
                    <a:bodyPr/>
                    <a:lstStyle/>
                    <a:p>
                      <a:pPr algn="ctr">
                        <a:buNone/>
                      </a:pPr>
                      <a:r>
                        <a:rPr lang="sr-Cyrl-RS" sz="1600">
                          <a:effectLst/>
                        </a:rPr>
                        <a:t>2000</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DO 264</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IEC 61500</a:t>
                      </a:r>
                      <a:endParaRPr lang="en-US" sz="1600">
                        <a:effectLst/>
                      </a:endParaRPr>
                    </a:p>
                    <a:p>
                      <a:pPr algn="ctr">
                        <a:buNone/>
                      </a:pPr>
                      <a:r>
                        <a:rPr lang="sr-Cyrl-RS" sz="1600">
                          <a:effectLst/>
                        </a:rPr>
                        <a:t>EN 5012X</a:t>
                      </a:r>
                      <a:endParaRPr lang="en-US" sz="1600">
                        <a:effectLst/>
                      </a:endParaRPr>
                    </a:p>
                    <a:p>
                      <a:pPr algn="ctr">
                        <a:buNone/>
                      </a:pPr>
                      <a:r>
                        <a:rPr lang="sr-Cyrl-RS" sz="1600">
                          <a:effectLst/>
                        </a:rPr>
                        <a:t>EN50129</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IEC 61508</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087566986"/>
                  </a:ext>
                </a:extLst>
              </a:tr>
              <a:tr h="397442">
                <a:tc>
                  <a:txBody>
                    <a:bodyPr/>
                    <a:lstStyle/>
                    <a:p>
                      <a:pPr algn="ctr">
                        <a:buNone/>
                      </a:pPr>
                      <a:r>
                        <a:rPr lang="sr-Cyrl-RS" sz="1600">
                          <a:effectLst/>
                        </a:rPr>
                        <a:t>2010</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DO 178 C</a:t>
                      </a:r>
                      <a:endParaRPr lang="en-US" sz="1600">
                        <a:effectLst/>
                      </a:endParaRPr>
                    </a:p>
                    <a:p>
                      <a:pPr algn="ctr">
                        <a:buNone/>
                      </a:pPr>
                      <a:r>
                        <a:rPr lang="sr-Cyrl-RS" sz="1600">
                          <a:effectLst/>
                        </a:rPr>
                        <a:t>ARP 4761 A</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ISO 26262</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3883381209"/>
                  </a:ext>
                </a:extLst>
              </a:tr>
              <a:tr h="397442">
                <a:tc>
                  <a:txBody>
                    <a:bodyPr/>
                    <a:lstStyle/>
                    <a:p>
                      <a:pPr algn="ctr">
                        <a:buNone/>
                      </a:pPr>
                      <a:r>
                        <a:rPr lang="sr-Latn-RS" sz="1600">
                          <a:effectLst/>
                        </a:rPr>
                        <a:t>2020</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Cyrl-R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algn="ctr">
                        <a:buNone/>
                      </a:pPr>
                      <a:r>
                        <a:rPr lang="sr-Latn-RS" sz="1600">
                          <a:effectLst/>
                        </a:rPr>
                        <a:t>SAE J3061</a:t>
                      </a:r>
                      <a:endParaRPr lang="en-US" sz="1600">
                        <a:effectLst/>
                      </a:endParaRPr>
                    </a:p>
                    <a:p>
                      <a:pPr algn="ctr">
                        <a:buNone/>
                      </a:pPr>
                      <a:r>
                        <a:rPr lang="sr-Latn-RS" sz="1600">
                          <a:effectLst/>
                        </a:rPr>
                        <a:t>ISO/PAS 21488</a:t>
                      </a:r>
                      <a:endParaRPr lang="en-US" sz="16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2273435031"/>
                  </a:ext>
                </a:extLst>
              </a:tr>
            </a:tbl>
          </a:graphicData>
        </a:graphic>
      </p:graphicFrame>
    </p:spTree>
    <p:extLst>
      <p:ext uri="{BB962C8B-B14F-4D97-AF65-F5344CB8AC3E}">
        <p14:creationId xmlns:p14="http://schemas.microsoft.com/office/powerpoint/2010/main" val="4038113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973898"/>
            <a:ext cx="3429000" cy="1455102"/>
          </a:xfrm>
          <a:prstGeom prst="rect">
            <a:avLst/>
          </a:prstGeom>
          <a:noFill/>
        </p:spPr>
        <p:txBody>
          <a:bodyPr wrap="none">
            <a:prstTxWarp prst="textChevronInverted">
              <a:avLst/>
            </a:prstTxWarp>
            <a:spAutoFit/>
            <a:scene3d>
              <a:camera prst="orthographicFront">
                <a:rot lat="0" lon="21299999" rev="0"/>
              </a:camera>
              <a:lightRig rig="threePt" dir="t"/>
            </a:scene3d>
          </a:bodyPr>
          <a:lstStyle/>
          <a:p>
            <a:pPr algn="ctr">
              <a:defRPr/>
            </a:pPr>
            <a:r>
              <a:rPr lang="sr-Latn-R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rPr>
              <a:t>Pitanja?</a:t>
            </a:r>
            <a:endParaRPr lang="en-US" sz="5400" b="1">
              <a:ln w="12700">
                <a:solidFill>
                  <a:schemeClr val="bg2"/>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TextBox 4"/>
          <p:cNvSpPr txBox="1"/>
          <p:nvPr/>
        </p:nvSpPr>
        <p:spPr>
          <a:xfrm>
            <a:off x="4876800" y="3810000"/>
            <a:ext cx="3657600" cy="1452265"/>
          </a:xfrm>
          <a:prstGeom prst="rect">
            <a:avLst/>
          </a:prstGeom>
          <a:noFill/>
        </p:spPr>
        <p:txBody>
          <a:bodyPr wrap="none">
            <a:prstTxWarp prst="textCascadeDown">
              <a:avLst/>
            </a:prstTxWarp>
            <a:spAutoFit/>
          </a:bodyPr>
          <a:lstStyle/>
          <a:p>
            <a:pPr>
              <a:defRPr/>
            </a:pPr>
            <a:r>
              <a:rPr lang="sr-Latn-R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rPr>
              <a:t>Hvala na pažnji!</a:t>
            </a:r>
            <a:endParaRPr lang="en-US" b="1">
              <a:ln w="12700">
                <a:solidFill>
                  <a:schemeClr val="tx2">
                    <a:satMod val="155000"/>
                  </a:schemeClr>
                </a:solidFill>
                <a:prstDash val="solid"/>
              </a:ln>
              <a:solidFill>
                <a:schemeClr val="bg2">
                  <a:tint val="85000"/>
                  <a:satMod val="155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19200"/>
            <a:ext cx="2481770" cy="561885"/>
          </a:xfrm>
          <a:prstGeom prst="rect">
            <a:avLst/>
          </a:prstGeom>
          <a:noFill/>
        </p:spPr>
        <p:txBody>
          <a:bodyPr wrap="none" rtlCol="0">
            <a:spAutoFit/>
          </a:bodyPr>
          <a:lstStyle/>
          <a:p>
            <a:r>
              <a:rPr lang="sr-Latn-RS" sz="2800" b="1" u="sng">
                <a:solidFill>
                  <a:schemeClr val="bg2"/>
                </a:solidFill>
              </a:rPr>
              <a:t>Životni ciklus</a:t>
            </a:r>
          </a:p>
        </p:txBody>
      </p:sp>
      <p:sp>
        <p:nvSpPr>
          <p:cNvPr id="3" name="TextBox 2"/>
          <p:cNvSpPr txBox="1"/>
          <p:nvPr/>
        </p:nvSpPr>
        <p:spPr>
          <a:xfrm>
            <a:off x="304800" y="2590800"/>
            <a:ext cx="8534400" cy="1938992"/>
          </a:xfrm>
          <a:prstGeom prst="rect">
            <a:avLst/>
          </a:prstGeom>
          <a:noFill/>
        </p:spPr>
        <p:txBody>
          <a:bodyPr wrap="square" rtlCol="0">
            <a:spAutoFit/>
          </a:bodyPr>
          <a:lstStyle/>
          <a:p>
            <a:r>
              <a:rPr lang="sr-Latn-RS">
                <a:solidFill>
                  <a:srgbClr val="000066"/>
                </a:solidFill>
              </a:rPr>
              <a:t>Životni ciklus proizvoda, bilo da je to transportno sredstvo ili njegov sklop ili elemenat, obuhvata sve njegove faze počevši od proizvodnje materijala pa do faze koja se bavi pitanjem tretmana tog istog materijala posle povlačenja analiziranog proizvoda iz eksploatacije. Životni vek predstavlja period koji odgovara životnom ciklusu.</a:t>
            </a:r>
          </a:p>
        </p:txBody>
      </p:sp>
    </p:spTree>
    <p:extLst>
      <p:ext uri="{BB962C8B-B14F-4D97-AF65-F5344CB8AC3E}">
        <p14:creationId xmlns:p14="http://schemas.microsoft.com/office/powerpoint/2010/main" val="1061012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143000"/>
            <a:ext cx="8458200" cy="2677656"/>
          </a:xfrm>
          <a:prstGeom prst="rect">
            <a:avLst/>
          </a:prstGeom>
          <a:noFill/>
        </p:spPr>
        <p:txBody>
          <a:bodyPr wrap="square" rtlCol="0">
            <a:spAutoFit/>
          </a:bodyPr>
          <a:lstStyle/>
          <a:p>
            <a:r>
              <a:rPr lang="sr-Latn-CS">
                <a:solidFill>
                  <a:srgbClr val="000066"/>
                </a:solidFill>
              </a:rPr>
              <a:t>Rezultat analize</a:t>
            </a:r>
            <a:r>
              <a:rPr lang="en-US">
                <a:solidFill>
                  <a:srgbClr val="000066"/>
                </a:solidFill>
              </a:rPr>
              <a:t> </a:t>
            </a:r>
            <a:r>
              <a:rPr lang="sr-Latn-RS">
                <a:solidFill>
                  <a:srgbClr val="000066"/>
                </a:solidFill>
              </a:rPr>
              <a:t>životnog ciklusa</a:t>
            </a:r>
            <a:r>
              <a:rPr lang="sr-Latn-CS">
                <a:solidFill>
                  <a:srgbClr val="000066"/>
                </a:solidFill>
              </a:rPr>
              <a:t> može biti određivanje optimalnog životnog veka proizvoda. Optimizacioni zadatak se može postaviti tako da se za funkciju cilja usvoje minimizacija troškova, emisije štetnih produkata sagorevanja, utrošenog goriva... Kao funkcije ograničenja mogu se usvojiti zahtevi koji se odnose na bilo koji segment eksploatacije, kao na primer bezbednost, kvalitet eksploatacije i ekologiju.</a:t>
            </a:r>
            <a:endParaRPr lang="sr-Latn-RS">
              <a:solidFill>
                <a:srgbClr val="000066"/>
              </a:solidFill>
            </a:endParaRPr>
          </a:p>
        </p:txBody>
      </p:sp>
    </p:spTree>
    <p:extLst>
      <p:ext uri="{BB962C8B-B14F-4D97-AF65-F5344CB8AC3E}">
        <p14:creationId xmlns:p14="http://schemas.microsoft.com/office/powerpoint/2010/main" val="2794732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01256" y="762000"/>
            <a:ext cx="2765944" cy="5334000"/>
          </a:xfrm>
          <a:prstGeom prst="rect">
            <a:avLst/>
          </a:prstGeom>
        </p:spPr>
      </p:pic>
      <p:sp>
        <p:nvSpPr>
          <p:cNvPr id="3" name="TextBox 2"/>
          <p:cNvSpPr txBox="1"/>
          <p:nvPr/>
        </p:nvSpPr>
        <p:spPr>
          <a:xfrm>
            <a:off x="4724400" y="5029200"/>
            <a:ext cx="2852063" cy="394210"/>
          </a:xfrm>
          <a:prstGeom prst="rect">
            <a:avLst/>
          </a:prstGeom>
          <a:noFill/>
        </p:spPr>
        <p:txBody>
          <a:bodyPr wrap="none" rtlCol="0">
            <a:spAutoFit/>
          </a:bodyPr>
          <a:lstStyle/>
          <a:p>
            <a:r>
              <a:rPr lang="sr-Latn-CS" sz="1800" i="1">
                <a:solidFill>
                  <a:srgbClr val="000066"/>
                </a:solidFill>
              </a:rPr>
              <a:t>Algoritam životnog ciklusa</a:t>
            </a:r>
            <a:endParaRPr lang="sr-Latn-RS" sz="1800" i="1">
              <a:solidFill>
                <a:srgbClr val="000066"/>
              </a:solidFill>
            </a:endParaRPr>
          </a:p>
        </p:txBody>
      </p:sp>
    </p:spTree>
    <p:extLst>
      <p:ext uri="{BB962C8B-B14F-4D97-AF65-F5344CB8AC3E}">
        <p14:creationId xmlns:p14="http://schemas.microsoft.com/office/powerpoint/2010/main" val="3280579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838200"/>
            <a:ext cx="8534400" cy="1078950"/>
          </a:xfrm>
          <a:prstGeom prst="rect">
            <a:avLst/>
          </a:prstGeom>
          <a:noFill/>
        </p:spPr>
        <p:txBody>
          <a:bodyPr wrap="square" rtlCol="0">
            <a:spAutoFit/>
          </a:bodyPr>
          <a:lstStyle/>
          <a:p>
            <a:r>
              <a:rPr lang="sr-Latn-RS" sz="2800" b="1" u="sng">
                <a:solidFill>
                  <a:schemeClr val="bg2"/>
                </a:solidFill>
              </a:rPr>
              <a:t>Opis metode</a:t>
            </a:r>
            <a:r>
              <a:rPr lang="en-US" sz="2800" b="1" u="sng">
                <a:solidFill>
                  <a:schemeClr val="bg2"/>
                </a:solidFill>
              </a:rPr>
              <a:t> </a:t>
            </a:r>
            <a:r>
              <a:rPr lang="vi-VN" sz="2800" b="1" u="sng">
                <a:solidFill>
                  <a:schemeClr val="bg2"/>
                </a:solidFill>
              </a:rPr>
              <a:t>određivanja troškova</a:t>
            </a:r>
            <a:r>
              <a:rPr lang="en-US" sz="2800" b="1" u="sng">
                <a:solidFill>
                  <a:schemeClr val="bg2"/>
                </a:solidFill>
              </a:rPr>
              <a:t> </a:t>
            </a:r>
            <a:r>
              <a:rPr lang="vi-VN" sz="2800" b="1" u="sng">
                <a:solidFill>
                  <a:schemeClr val="bg2"/>
                </a:solidFill>
              </a:rPr>
              <a:t>životnog ciklusa</a:t>
            </a:r>
            <a:r>
              <a:rPr lang="en-US" sz="2800" b="1" u="sng">
                <a:solidFill>
                  <a:schemeClr val="bg2"/>
                </a:solidFill>
              </a:rPr>
              <a:t> </a:t>
            </a:r>
            <a:r>
              <a:rPr lang="vi-VN" sz="2800" b="1" u="sng">
                <a:solidFill>
                  <a:schemeClr val="bg2"/>
                </a:solidFill>
              </a:rPr>
              <a:t>analizom načina i efekata otkaza</a:t>
            </a:r>
            <a:endParaRPr lang="sr-Latn-RS" sz="2800" b="1" u="sng">
              <a:solidFill>
                <a:schemeClr val="bg2"/>
              </a:solidFill>
            </a:endParaRPr>
          </a:p>
        </p:txBody>
      </p:sp>
      <p:sp>
        <p:nvSpPr>
          <p:cNvPr id="3" name="TextBox 2"/>
          <p:cNvSpPr txBox="1"/>
          <p:nvPr/>
        </p:nvSpPr>
        <p:spPr>
          <a:xfrm>
            <a:off x="228600" y="2057400"/>
            <a:ext cx="4800600" cy="427746"/>
          </a:xfrm>
          <a:prstGeom prst="rect">
            <a:avLst/>
          </a:prstGeom>
          <a:noFill/>
        </p:spPr>
        <p:txBody>
          <a:bodyPr wrap="square" rtlCol="0">
            <a:spAutoFit/>
          </a:bodyPr>
          <a:lstStyle/>
          <a:p>
            <a:r>
              <a:rPr lang="en-US">
                <a:solidFill>
                  <a:srgbClr val="000066"/>
                </a:solidFill>
              </a:rPr>
              <a:t>Očekivani troškovi pojave otkaza</a:t>
            </a:r>
            <a:r>
              <a:rPr lang="sr-Latn-RS">
                <a:solidFill>
                  <a:srgbClr val="000066"/>
                </a:solidFill>
              </a:rPr>
              <a:t>:</a:t>
            </a:r>
          </a:p>
        </p:txBody>
      </p:sp>
      <p:sp>
        <p:nvSpPr>
          <p:cNvPr id="4" name="Rectangle 2"/>
          <p:cNvSpPr>
            <a:spLocks noChangeArrowheads="1"/>
          </p:cNvSpPr>
          <p:nvPr/>
        </p:nvSpPr>
        <p:spPr bwMode="auto">
          <a:xfrm>
            <a:off x="381000" y="363574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5" name="Object 4"/>
          <p:cNvGraphicFramePr>
            <a:graphicFrameLocks noChangeAspect="1"/>
          </p:cNvGraphicFramePr>
          <p:nvPr>
            <p:extLst>
              <p:ext uri="{D42A27DB-BD31-4B8C-83A1-F6EECF244321}">
                <p14:modId xmlns:p14="http://schemas.microsoft.com/office/powerpoint/2010/main" val="2705009316"/>
              </p:ext>
            </p:extLst>
          </p:nvPr>
        </p:nvGraphicFramePr>
        <p:xfrm>
          <a:off x="304800" y="2577405"/>
          <a:ext cx="2380218" cy="983823"/>
        </p:xfrm>
        <a:graphic>
          <a:graphicData uri="http://schemas.openxmlformats.org/presentationml/2006/ole">
            <mc:AlternateContent xmlns:mc="http://schemas.openxmlformats.org/markup-compatibility/2006">
              <mc:Choice xmlns:v="urn:schemas-microsoft-com:vml" Requires="v">
                <p:oleObj spid="_x0000_s31768" name="Equation" r:id="rId2" imgW="952087" imgH="393529" progId="Equation.3">
                  <p:embed/>
                </p:oleObj>
              </mc:Choice>
              <mc:Fallback>
                <p:oleObj name="Equation" r:id="rId2" imgW="952087" imgH="393529"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577405"/>
                        <a:ext cx="2380218" cy="98382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228600" y="3644205"/>
            <a:ext cx="6907660" cy="1384995"/>
          </a:xfrm>
          <a:prstGeom prst="rect">
            <a:avLst/>
          </a:prstGeom>
          <a:noFill/>
        </p:spPr>
        <p:txBody>
          <a:bodyPr wrap="none" rtlCol="0">
            <a:spAutoFit/>
          </a:bodyPr>
          <a:lstStyle/>
          <a:p>
            <a:pPr marL="342900" lvl="0" indent="-342900">
              <a:buClrTx/>
              <a:buFont typeface="Symbol" panose="05050102010706020507" pitchFamily="18" charset="2"/>
              <a:buChar char="-"/>
            </a:pPr>
            <a:r>
              <a:rPr lang="sr-Latn-CS" i="1">
                <a:solidFill>
                  <a:srgbClr val="000066"/>
                </a:solidFill>
              </a:rPr>
              <a:t>p</a:t>
            </a:r>
            <a:r>
              <a:rPr lang="sr-Latn-CS" i="1" baseline="-25000">
                <a:solidFill>
                  <a:srgbClr val="000066"/>
                </a:solidFill>
              </a:rPr>
              <a:t>i</a:t>
            </a:r>
            <a:r>
              <a:rPr lang="sr-Latn-CS">
                <a:solidFill>
                  <a:srgbClr val="000066"/>
                </a:solidFill>
              </a:rPr>
              <a:t> – verovatnoća pojave </a:t>
            </a:r>
            <a:r>
              <a:rPr lang="sr-Latn-CS" i="1">
                <a:solidFill>
                  <a:srgbClr val="000066"/>
                </a:solidFill>
              </a:rPr>
              <a:t>i</a:t>
            </a:r>
            <a:r>
              <a:rPr lang="sr-Latn-CS">
                <a:solidFill>
                  <a:srgbClr val="000066"/>
                </a:solidFill>
              </a:rPr>
              <a:t>-tog otkaza,</a:t>
            </a:r>
            <a:endParaRPr lang="sr-Latn-RS">
              <a:solidFill>
                <a:srgbClr val="000066"/>
              </a:solidFill>
            </a:endParaRPr>
          </a:p>
          <a:p>
            <a:pPr marL="342900" lvl="0" indent="-342900">
              <a:buClrTx/>
              <a:buFont typeface="Symbol" panose="05050102010706020507" pitchFamily="18" charset="2"/>
              <a:buChar char="-"/>
            </a:pPr>
            <a:r>
              <a:rPr lang="sr-Latn-CS" i="1">
                <a:solidFill>
                  <a:srgbClr val="000066"/>
                </a:solidFill>
              </a:rPr>
              <a:t>C</a:t>
            </a:r>
            <a:r>
              <a:rPr lang="sr-Latn-CS" i="1" baseline="-25000">
                <a:solidFill>
                  <a:srgbClr val="000066"/>
                </a:solidFill>
              </a:rPr>
              <a:t>i</a:t>
            </a:r>
            <a:r>
              <a:rPr lang="sr-Latn-CS">
                <a:solidFill>
                  <a:srgbClr val="000066"/>
                </a:solidFill>
              </a:rPr>
              <a:t> – troškovi koji su prouzrokovani pojavom </a:t>
            </a:r>
            <a:r>
              <a:rPr lang="sr-Latn-CS" i="1">
                <a:solidFill>
                  <a:srgbClr val="000066"/>
                </a:solidFill>
              </a:rPr>
              <a:t>i</a:t>
            </a:r>
            <a:r>
              <a:rPr lang="sr-Latn-CS">
                <a:solidFill>
                  <a:srgbClr val="000066"/>
                </a:solidFill>
              </a:rPr>
              <a:t>-tog otkaza,</a:t>
            </a:r>
            <a:endParaRPr lang="sr-Latn-RS">
              <a:solidFill>
                <a:srgbClr val="000066"/>
              </a:solidFill>
            </a:endParaRPr>
          </a:p>
          <a:p>
            <a:pPr marL="342900" lvl="0" indent="-342900">
              <a:buClrTx/>
              <a:buFont typeface="Symbol" panose="05050102010706020507" pitchFamily="18" charset="2"/>
              <a:buChar char="-"/>
            </a:pPr>
            <a:r>
              <a:rPr lang="sr-Latn-CS" i="1">
                <a:solidFill>
                  <a:srgbClr val="000066"/>
                </a:solidFill>
              </a:rPr>
              <a:t>n</a:t>
            </a:r>
            <a:r>
              <a:rPr lang="sr-Latn-CS">
                <a:solidFill>
                  <a:srgbClr val="000066"/>
                </a:solidFill>
              </a:rPr>
              <a:t> – ukupan broj mogućih otkaza.</a:t>
            </a:r>
            <a:endParaRPr lang="sr-Latn-RS">
              <a:solidFill>
                <a:srgbClr val="000066"/>
              </a:solidFill>
            </a:endParaRPr>
          </a:p>
        </p:txBody>
      </p:sp>
      <p:sp>
        <p:nvSpPr>
          <p:cNvPr id="7" name="TextBox 6"/>
          <p:cNvSpPr txBox="1"/>
          <p:nvPr/>
        </p:nvSpPr>
        <p:spPr>
          <a:xfrm>
            <a:off x="228600" y="5257800"/>
            <a:ext cx="8610600" cy="797078"/>
          </a:xfrm>
          <a:prstGeom prst="rect">
            <a:avLst/>
          </a:prstGeom>
          <a:noFill/>
        </p:spPr>
        <p:txBody>
          <a:bodyPr wrap="square" rtlCol="0">
            <a:spAutoFit/>
          </a:bodyPr>
          <a:lstStyle/>
          <a:p>
            <a:r>
              <a:rPr lang="en-US">
                <a:solidFill>
                  <a:srgbClr val="000066"/>
                </a:solidFill>
              </a:rPr>
              <a:t>Očekivani troškovi pojave otkaza</a:t>
            </a:r>
            <a:r>
              <a:rPr lang="sr-Latn-RS">
                <a:solidFill>
                  <a:srgbClr val="000066"/>
                </a:solidFill>
              </a:rPr>
              <a:t> se </a:t>
            </a:r>
            <a:r>
              <a:rPr lang="en-US">
                <a:solidFill>
                  <a:srgbClr val="000066"/>
                </a:solidFill>
              </a:rPr>
              <a:t>i</a:t>
            </a:r>
            <a:r>
              <a:rPr lang="sr-Latn-RS">
                <a:solidFill>
                  <a:srgbClr val="000066"/>
                </a:solidFill>
              </a:rPr>
              <a:t>zračunavaju korišćenjem podataka dobijenih primenom </a:t>
            </a:r>
            <a:r>
              <a:rPr lang="en-US">
                <a:solidFill>
                  <a:srgbClr val="000066"/>
                </a:solidFill>
              </a:rPr>
              <a:t>metode analize načina i efekata otkaza</a:t>
            </a:r>
            <a:r>
              <a:rPr lang="sr-Latn-RS">
                <a:solidFill>
                  <a:srgbClr val="000066"/>
                </a:solidFill>
              </a:rPr>
              <a:t>.</a:t>
            </a:r>
            <a:endParaRPr lang="en-US">
              <a:solidFill>
                <a:srgbClr val="000066"/>
              </a:solidFill>
            </a:endParaRPr>
          </a:p>
        </p:txBody>
      </p:sp>
    </p:spTree>
    <p:extLst>
      <p:ext uri="{BB962C8B-B14F-4D97-AF65-F5344CB8AC3E}">
        <p14:creationId xmlns:p14="http://schemas.microsoft.com/office/powerpoint/2010/main" val="3024568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196876"/>
            <a:ext cx="8458200" cy="427746"/>
          </a:xfrm>
          <a:prstGeom prst="rect">
            <a:avLst/>
          </a:prstGeom>
          <a:noFill/>
        </p:spPr>
        <p:txBody>
          <a:bodyPr wrap="square" rtlCol="0">
            <a:spAutoFit/>
          </a:bodyPr>
          <a:lstStyle/>
          <a:p>
            <a:r>
              <a:rPr lang="en-US">
                <a:solidFill>
                  <a:srgbClr val="000066"/>
                </a:solidFill>
              </a:rPr>
              <a:t>Troškovi pojave </a:t>
            </a:r>
            <a:r>
              <a:rPr lang="en-US" i="1">
                <a:solidFill>
                  <a:srgbClr val="000066"/>
                </a:solidFill>
              </a:rPr>
              <a:t>i</a:t>
            </a:r>
            <a:r>
              <a:rPr lang="en-US">
                <a:solidFill>
                  <a:srgbClr val="000066"/>
                </a:solidFill>
              </a:rPr>
              <a:t>-tog otkaza:</a:t>
            </a:r>
            <a:endParaRPr lang="sr-Latn-RS">
              <a:solidFill>
                <a:srgbClr val="000066"/>
              </a:solidFill>
            </a:endParaRPr>
          </a:p>
        </p:txBody>
      </p:sp>
      <p:sp>
        <p:nvSpPr>
          <p:cNvPr id="3" name="TextBox 2"/>
          <p:cNvSpPr txBox="1"/>
          <p:nvPr/>
        </p:nvSpPr>
        <p:spPr>
          <a:xfrm>
            <a:off x="228600" y="3025676"/>
            <a:ext cx="8458200" cy="2308324"/>
          </a:xfrm>
          <a:prstGeom prst="rect">
            <a:avLst/>
          </a:prstGeom>
          <a:noFill/>
        </p:spPr>
        <p:txBody>
          <a:bodyPr wrap="square" rtlCol="0">
            <a:spAutoFit/>
          </a:bodyPr>
          <a:lstStyle/>
          <a:p>
            <a:pPr marL="342900" indent="-342900">
              <a:buClrTx/>
              <a:buFont typeface="Symbol" panose="05050102010706020507" pitchFamily="18" charset="2"/>
              <a:buChar char="-"/>
            </a:pPr>
            <a:r>
              <a:rPr lang="en-US" i="1">
                <a:solidFill>
                  <a:srgbClr val="000066"/>
                </a:solidFill>
              </a:rPr>
              <a:t>CO</a:t>
            </a:r>
            <a:r>
              <a:rPr lang="en-US" i="1" baseline="-25000">
                <a:solidFill>
                  <a:srgbClr val="000066"/>
                </a:solidFill>
              </a:rPr>
              <a:t>i</a:t>
            </a:r>
            <a:r>
              <a:rPr lang="sr-Latn-RS">
                <a:solidFill>
                  <a:srgbClr val="000066"/>
                </a:solidFill>
              </a:rPr>
              <a:t> - </a:t>
            </a:r>
            <a:r>
              <a:rPr lang="en-US">
                <a:solidFill>
                  <a:srgbClr val="000066"/>
                </a:solidFill>
              </a:rPr>
              <a:t>oportunitetni troškov</a:t>
            </a:r>
            <a:r>
              <a:rPr lang="sr-Latn-RS">
                <a:solidFill>
                  <a:srgbClr val="000066"/>
                </a:solidFill>
              </a:rPr>
              <a:t>i</a:t>
            </a:r>
            <a:r>
              <a:rPr lang="en-US">
                <a:solidFill>
                  <a:srgbClr val="000066"/>
                </a:solidFill>
              </a:rPr>
              <a:t>,</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CR</a:t>
            </a:r>
            <a:r>
              <a:rPr lang="en-US" i="1" baseline="-25000">
                <a:solidFill>
                  <a:srgbClr val="000066"/>
                </a:solidFill>
              </a:rPr>
              <a:t>i</a:t>
            </a:r>
            <a:r>
              <a:rPr lang="en-US">
                <a:solidFill>
                  <a:srgbClr val="000066"/>
                </a:solidFill>
              </a:rPr>
              <a:t> </a:t>
            </a:r>
            <a:r>
              <a:rPr lang="sr-Latn-RS">
                <a:solidFill>
                  <a:srgbClr val="000066"/>
                </a:solidFill>
              </a:rPr>
              <a:t>- </a:t>
            </a:r>
            <a:r>
              <a:rPr lang="en-US">
                <a:solidFill>
                  <a:srgbClr val="000066"/>
                </a:solidFill>
              </a:rPr>
              <a:t>troškov</a:t>
            </a:r>
            <a:r>
              <a:rPr lang="sr-Latn-RS">
                <a:solidFill>
                  <a:srgbClr val="000066"/>
                </a:solidFill>
              </a:rPr>
              <a:t>i</a:t>
            </a:r>
            <a:r>
              <a:rPr lang="en-US">
                <a:solidFill>
                  <a:srgbClr val="000066"/>
                </a:solidFill>
              </a:rPr>
              <a:t> radne snage,</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CM</a:t>
            </a:r>
            <a:r>
              <a:rPr lang="en-US" i="1" baseline="-25000">
                <a:solidFill>
                  <a:srgbClr val="000066"/>
                </a:solidFill>
              </a:rPr>
              <a:t>i</a:t>
            </a:r>
            <a:r>
              <a:rPr lang="en-US">
                <a:solidFill>
                  <a:srgbClr val="000066"/>
                </a:solidFill>
              </a:rPr>
              <a:t> </a:t>
            </a:r>
            <a:r>
              <a:rPr lang="sr-Latn-RS">
                <a:solidFill>
                  <a:srgbClr val="000066"/>
                </a:solidFill>
              </a:rPr>
              <a:t>- </a:t>
            </a:r>
            <a:r>
              <a:rPr lang="en-US">
                <a:solidFill>
                  <a:srgbClr val="000066"/>
                </a:solidFill>
              </a:rPr>
              <a:t>troškov</a:t>
            </a:r>
            <a:r>
              <a:rPr lang="sr-Latn-RS">
                <a:solidFill>
                  <a:srgbClr val="000066"/>
                </a:solidFill>
              </a:rPr>
              <a:t>i</a:t>
            </a:r>
            <a:r>
              <a:rPr lang="en-US">
                <a:solidFill>
                  <a:srgbClr val="000066"/>
                </a:solidFill>
              </a:rPr>
              <a:t> materijala,</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CE</a:t>
            </a:r>
            <a:r>
              <a:rPr lang="en-US" i="1" baseline="-25000">
                <a:solidFill>
                  <a:srgbClr val="000066"/>
                </a:solidFill>
              </a:rPr>
              <a:t>i</a:t>
            </a:r>
            <a:r>
              <a:rPr lang="sr-Latn-RS">
                <a:solidFill>
                  <a:srgbClr val="000066"/>
                </a:solidFill>
              </a:rPr>
              <a:t> - </a:t>
            </a:r>
            <a:r>
              <a:rPr lang="en-US">
                <a:solidFill>
                  <a:srgbClr val="000066"/>
                </a:solidFill>
              </a:rPr>
              <a:t>troškov</a:t>
            </a:r>
            <a:r>
              <a:rPr lang="sr-Latn-RS">
                <a:solidFill>
                  <a:srgbClr val="000066"/>
                </a:solidFill>
              </a:rPr>
              <a:t>i</a:t>
            </a:r>
            <a:r>
              <a:rPr lang="en-US">
                <a:solidFill>
                  <a:srgbClr val="000066"/>
                </a:solidFill>
              </a:rPr>
              <a:t> opreme,</a:t>
            </a:r>
            <a:endParaRPr lang="sr-Latn-RS">
              <a:solidFill>
                <a:srgbClr val="000066"/>
              </a:solidFill>
            </a:endParaRPr>
          </a:p>
          <a:p>
            <a:pPr marL="342900" indent="-342900">
              <a:buClrTx/>
              <a:buFont typeface="Symbol" panose="05050102010706020507" pitchFamily="18" charset="2"/>
              <a:buChar char="-"/>
            </a:pPr>
            <a:r>
              <a:rPr lang="en-US" i="1">
                <a:solidFill>
                  <a:srgbClr val="000066"/>
                </a:solidFill>
              </a:rPr>
              <a:t>CEcc</a:t>
            </a:r>
            <a:r>
              <a:rPr lang="en-US" i="1" baseline="-25000">
                <a:solidFill>
                  <a:srgbClr val="000066"/>
                </a:solidFill>
              </a:rPr>
              <a:t>i</a:t>
            </a:r>
            <a:r>
              <a:rPr lang="en-US">
                <a:solidFill>
                  <a:srgbClr val="000066"/>
                </a:solidFill>
              </a:rPr>
              <a:t> </a:t>
            </a:r>
            <a:r>
              <a:rPr lang="sr-Latn-RS">
                <a:solidFill>
                  <a:srgbClr val="000066"/>
                </a:solidFill>
              </a:rPr>
              <a:t>- </a:t>
            </a:r>
            <a:r>
              <a:rPr lang="en-US">
                <a:solidFill>
                  <a:srgbClr val="000066"/>
                </a:solidFill>
              </a:rPr>
              <a:t>ostali troškov</a:t>
            </a:r>
            <a:r>
              <a:rPr lang="sr-Latn-RS">
                <a:solidFill>
                  <a:srgbClr val="000066"/>
                </a:solidFill>
              </a:rPr>
              <a:t>i.</a:t>
            </a:r>
          </a:p>
        </p:txBody>
      </p:sp>
      <p:sp>
        <p:nvSpPr>
          <p:cNvPr id="4" name="Rectangle 2"/>
          <p:cNvSpPr>
            <a:spLocks noChangeArrowheads="1"/>
          </p:cNvSpPr>
          <p:nvPr/>
        </p:nvSpPr>
        <p:spPr bwMode="auto">
          <a:xfrm>
            <a:off x="533400" y="2209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r-Latn-RS"/>
          </a:p>
        </p:txBody>
      </p:sp>
      <p:graphicFrame>
        <p:nvGraphicFramePr>
          <p:cNvPr id="5" name="Object 4"/>
          <p:cNvGraphicFramePr>
            <a:graphicFrameLocks noChangeAspect="1"/>
          </p:cNvGraphicFramePr>
          <p:nvPr>
            <p:extLst>
              <p:ext uri="{D42A27DB-BD31-4B8C-83A1-F6EECF244321}">
                <p14:modId xmlns:p14="http://schemas.microsoft.com/office/powerpoint/2010/main" val="947074352"/>
              </p:ext>
            </p:extLst>
          </p:nvPr>
        </p:nvGraphicFramePr>
        <p:xfrm>
          <a:off x="304800" y="2035076"/>
          <a:ext cx="5270500" cy="508000"/>
        </p:xfrm>
        <a:graphic>
          <a:graphicData uri="http://schemas.openxmlformats.org/presentationml/2006/ole">
            <mc:AlternateContent xmlns:mc="http://schemas.openxmlformats.org/markup-compatibility/2006">
              <mc:Choice xmlns:v="urn:schemas-microsoft-com:vml" Requires="v">
                <p:oleObj spid="_x0000_s32792" name="Equation" r:id="rId2" imgW="2108200" imgH="203200" progId="Equation.3">
                  <p:embed/>
                </p:oleObj>
              </mc:Choice>
              <mc:Fallback>
                <p:oleObj name="Equation" r:id="rId2" imgW="2108200" imgH="203200"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035076"/>
                        <a:ext cx="52705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841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609600"/>
            <a:ext cx="8534400" cy="5755422"/>
          </a:xfrm>
          <a:prstGeom prst="rect">
            <a:avLst/>
          </a:prstGeom>
          <a:noFill/>
        </p:spPr>
        <p:txBody>
          <a:bodyPr wrap="square" rtlCol="0">
            <a:spAutoFit/>
          </a:bodyPr>
          <a:lstStyle/>
          <a:p>
            <a:r>
              <a:rPr lang="en-US">
                <a:solidFill>
                  <a:srgbClr val="000066"/>
                </a:solidFill>
              </a:rPr>
              <a:t>Troškovi radne snage i oportunitetni troškovi mogu se izraziti u funkciji vremena.</a:t>
            </a:r>
          </a:p>
          <a:p>
            <a:endParaRPr lang="en-US">
              <a:solidFill>
                <a:srgbClr val="000066"/>
              </a:solidFill>
            </a:endParaRPr>
          </a:p>
          <a:p>
            <a:pPr>
              <a:lnSpc>
                <a:spcPct val="100000"/>
              </a:lnSpc>
              <a:buClrTx/>
            </a:pPr>
            <a:r>
              <a:rPr lang="en-US">
                <a:solidFill>
                  <a:srgbClr val="000066"/>
                </a:solidFill>
              </a:rPr>
              <a:t>Faze koje se mogu izdvojiti, u smislu </a:t>
            </a:r>
            <a:r>
              <a:rPr lang="sr-Latn-CS">
                <a:solidFill>
                  <a:srgbClr val="000066"/>
                </a:solidFill>
              </a:rPr>
              <a:t>uzroka pojave </a:t>
            </a:r>
            <a:r>
              <a:rPr lang="en-US">
                <a:solidFill>
                  <a:srgbClr val="000066"/>
                </a:solidFill>
              </a:rPr>
              <a:t>troškova radne snage i oportunitetnih troškova, su:</a:t>
            </a:r>
          </a:p>
          <a:p>
            <a:pPr marL="342900" indent="-342900">
              <a:lnSpc>
                <a:spcPct val="100000"/>
              </a:lnSpc>
              <a:buClrTx/>
              <a:buFont typeface="Symbol" panose="05050102010706020507" pitchFamily="18" charset="2"/>
              <a:buChar char="-"/>
            </a:pPr>
            <a:r>
              <a:rPr lang="en-US" i="1">
                <a:solidFill>
                  <a:srgbClr val="000066"/>
                </a:solidFill>
              </a:rPr>
              <a:t>Faza identifikacije i dijagnostike otkaza</a:t>
            </a:r>
            <a:r>
              <a:rPr lang="en-US">
                <a:solidFill>
                  <a:srgbClr val="000066"/>
                </a:solidFill>
              </a:rPr>
              <a:t>: faza u toku koje je potrebno identifikovati nastanak otkaza i dijagnostikovati elemenat/sklop kod kog se pojavio otkaz.</a:t>
            </a:r>
          </a:p>
          <a:p>
            <a:pPr marL="342900" indent="-342900">
              <a:lnSpc>
                <a:spcPct val="100000"/>
              </a:lnSpc>
              <a:buClrTx/>
              <a:buFont typeface="Symbol" panose="05050102010706020507" pitchFamily="18" charset="2"/>
              <a:buChar char="-"/>
            </a:pPr>
            <a:r>
              <a:rPr lang="en-US" i="1">
                <a:solidFill>
                  <a:srgbClr val="000066"/>
                </a:solidFill>
              </a:rPr>
              <a:t>Faza rešavanja problema</a:t>
            </a:r>
            <a:r>
              <a:rPr lang="en-US">
                <a:solidFill>
                  <a:srgbClr val="000066"/>
                </a:solidFill>
              </a:rPr>
              <a:t>: u toku ove faze pravi se lista novih elemenata i sklopova i definišu se aktivnosti koje je potrebno realizovati u cilju otklanjanja otkaza.</a:t>
            </a:r>
          </a:p>
          <a:p>
            <a:pPr marL="342900" indent="-342900">
              <a:lnSpc>
                <a:spcPct val="100000"/>
              </a:lnSpc>
              <a:buClrTx/>
              <a:buFont typeface="Symbol" panose="05050102010706020507" pitchFamily="18" charset="2"/>
              <a:buChar char="-"/>
            </a:pPr>
            <a:r>
              <a:rPr lang="en-US" i="1">
                <a:solidFill>
                  <a:srgbClr val="000066"/>
                </a:solidFill>
              </a:rPr>
              <a:t>Faza kašnjenja/odugovlačenja</a:t>
            </a:r>
            <a:r>
              <a:rPr lang="en-US">
                <a:solidFill>
                  <a:srgbClr val="000066"/>
                </a:solidFill>
              </a:rPr>
              <a:t>: faza koja obuhvata aktivnosti kao što su čekanje na odgovor, transport i isporuka novih elemenata i sklopova koji su neophodni za otklanjanje otkaza.</a:t>
            </a:r>
          </a:p>
          <a:p>
            <a:pPr marL="342900" indent="-342900">
              <a:lnSpc>
                <a:spcPct val="100000"/>
              </a:lnSpc>
              <a:buClrTx/>
              <a:buFont typeface="Symbol" panose="05050102010706020507" pitchFamily="18" charset="2"/>
              <a:buChar char="-"/>
            </a:pPr>
            <a:r>
              <a:rPr lang="en-US" i="1">
                <a:solidFill>
                  <a:srgbClr val="000066"/>
                </a:solidFill>
              </a:rPr>
              <a:t>Faza popravke</a:t>
            </a:r>
            <a:r>
              <a:rPr lang="en-US">
                <a:solidFill>
                  <a:srgbClr val="000066"/>
                </a:solidFill>
              </a:rPr>
              <a:t>: faza tokom koje se otklanja otkaz i elemenat/sklop vraća u stanje pre pojave otkaza.</a:t>
            </a:r>
          </a:p>
        </p:txBody>
      </p:sp>
    </p:spTree>
    <p:extLst>
      <p:ext uri="{BB962C8B-B14F-4D97-AF65-F5344CB8AC3E}">
        <p14:creationId xmlns:p14="http://schemas.microsoft.com/office/powerpoint/2010/main" val="39619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914400"/>
            <a:ext cx="8610600" cy="427746"/>
          </a:xfrm>
          <a:prstGeom prst="rect">
            <a:avLst/>
          </a:prstGeom>
          <a:noFill/>
        </p:spPr>
        <p:txBody>
          <a:bodyPr wrap="square" rtlCol="0">
            <a:spAutoFit/>
          </a:bodyPr>
          <a:lstStyle/>
          <a:p>
            <a:r>
              <a:rPr lang="en-US">
                <a:solidFill>
                  <a:srgbClr val="000066"/>
                </a:solidFill>
              </a:rPr>
              <a:t>Oportunitetni troškovi za slučaj pojave </a:t>
            </a:r>
            <a:r>
              <a:rPr lang="en-US" i="1">
                <a:solidFill>
                  <a:srgbClr val="000066"/>
                </a:solidFill>
              </a:rPr>
              <a:t>i</a:t>
            </a:r>
            <a:r>
              <a:rPr lang="en-US">
                <a:solidFill>
                  <a:srgbClr val="000066"/>
                </a:solidFill>
              </a:rPr>
              <a:t>-tog otkaza:</a:t>
            </a:r>
          </a:p>
        </p:txBody>
      </p:sp>
      <p:sp>
        <p:nvSpPr>
          <p:cNvPr id="3" name="TextBox 2"/>
          <p:cNvSpPr txBox="1"/>
          <p:nvPr/>
        </p:nvSpPr>
        <p:spPr>
          <a:xfrm>
            <a:off x="228600" y="3371671"/>
            <a:ext cx="8610600" cy="923330"/>
          </a:xfrm>
          <a:prstGeom prst="rect">
            <a:avLst/>
          </a:prstGeom>
          <a:noFill/>
        </p:spPr>
        <p:txBody>
          <a:bodyPr wrap="square" rtlCol="0">
            <a:spAutoFit/>
          </a:bodyPr>
          <a:lstStyle/>
          <a:p>
            <a:pPr marL="342900" indent="-342900">
              <a:buClrTx/>
              <a:buFont typeface="Symbol" panose="05050102010706020507" pitchFamily="18" charset="2"/>
              <a:buChar char="-"/>
            </a:pPr>
            <a:r>
              <a:rPr lang="sr-Latn-RS" i="1">
                <a:solidFill>
                  <a:srgbClr val="000066"/>
                </a:solidFill>
              </a:rPr>
              <a:t>co</a:t>
            </a:r>
            <a:r>
              <a:rPr lang="en-US">
                <a:solidFill>
                  <a:srgbClr val="000066"/>
                </a:solidFill>
              </a:rPr>
              <a:t> – </a:t>
            </a:r>
            <a:r>
              <a:rPr lang="sr-Latn-RS">
                <a:solidFill>
                  <a:srgbClr val="000066"/>
                </a:solidFill>
              </a:rPr>
              <a:t>jedinični o</a:t>
            </a:r>
            <a:r>
              <a:rPr lang="en-US">
                <a:solidFill>
                  <a:srgbClr val="000066"/>
                </a:solidFill>
              </a:rPr>
              <a:t>portunitetni troškovi,</a:t>
            </a:r>
          </a:p>
          <a:p>
            <a:pPr marL="342900" indent="-342900">
              <a:buClrTx/>
              <a:buFont typeface="Symbol" panose="05050102010706020507" pitchFamily="18" charset="2"/>
              <a:buChar char="-"/>
            </a:pPr>
            <a:r>
              <a:rPr lang="en-US" i="1">
                <a:solidFill>
                  <a:srgbClr val="000066"/>
                </a:solidFill>
              </a:rPr>
              <a:t>tz</a:t>
            </a:r>
            <a:r>
              <a:rPr lang="en-US" i="1" baseline="-25000">
                <a:solidFill>
                  <a:srgbClr val="000066"/>
                </a:solidFill>
              </a:rPr>
              <a:t>i</a:t>
            </a:r>
            <a:r>
              <a:rPr lang="en-US">
                <a:solidFill>
                  <a:srgbClr val="000066"/>
                </a:solidFill>
              </a:rPr>
              <a:t> – vremena zastoja koje je nastalo usled pojave </a:t>
            </a:r>
            <a:r>
              <a:rPr lang="en-US" i="1">
                <a:solidFill>
                  <a:srgbClr val="000066"/>
                </a:solidFill>
              </a:rPr>
              <a:t>i</a:t>
            </a:r>
            <a:r>
              <a:rPr lang="en-US">
                <a:solidFill>
                  <a:srgbClr val="000066"/>
                </a:solidFill>
              </a:rPr>
              <a:t>-tog otkaza</a:t>
            </a:r>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3" name="Object 1"/>
          <p:cNvGraphicFramePr>
            <a:graphicFrameLocks noChangeAspect="1"/>
          </p:cNvGraphicFramePr>
          <p:nvPr/>
        </p:nvGraphicFramePr>
        <p:xfrm>
          <a:off x="3505200" y="1828800"/>
          <a:ext cx="1919288" cy="503238"/>
        </p:xfrm>
        <a:graphic>
          <a:graphicData uri="http://schemas.openxmlformats.org/presentationml/2006/ole">
            <mc:AlternateContent xmlns:mc="http://schemas.openxmlformats.org/markup-compatibility/2006">
              <mc:Choice xmlns:v="urn:schemas-microsoft-com:vml" Requires="v">
                <p:oleObj spid="_x0000_s33816" name="Equation" r:id="rId2" imgW="761669" imgH="203112" progId="Equation.3">
                  <p:embed/>
                </p:oleObj>
              </mc:Choice>
              <mc:Fallback>
                <p:oleObj name="Equation" r:id="rId2" imgW="761669" imgH="203112"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828800"/>
                        <a:ext cx="1919288" cy="503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51286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2529" name="Object 1"/>
          <p:cNvGraphicFramePr>
            <a:graphicFrameLocks noChangeAspect="1"/>
          </p:cNvGraphicFramePr>
          <p:nvPr/>
        </p:nvGraphicFramePr>
        <p:xfrm>
          <a:off x="2971800" y="1401762"/>
          <a:ext cx="3089275" cy="503238"/>
        </p:xfrm>
        <a:graphic>
          <a:graphicData uri="http://schemas.openxmlformats.org/presentationml/2006/ole">
            <mc:AlternateContent xmlns:mc="http://schemas.openxmlformats.org/markup-compatibility/2006">
              <mc:Choice xmlns:v="urn:schemas-microsoft-com:vml" Requires="v">
                <p:oleObj spid="_x0000_s34840" name="Equation" r:id="rId2" imgW="1231366" imgH="203112" progId="Equation.3">
                  <p:embed/>
                </p:oleObj>
              </mc:Choice>
              <mc:Fallback>
                <p:oleObj name="Equation" r:id="rId2" imgW="1231366" imgH="203112" progId="Equation.3">
                  <p:embed/>
                  <p:pic>
                    <p:nvPicPr>
                      <p:cNvPr id="0" name="Picture 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401762"/>
                        <a:ext cx="3089275" cy="503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extBox 3"/>
          <p:cNvSpPr txBox="1"/>
          <p:nvPr/>
        </p:nvSpPr>
        <p:spPr>
          <a:xfrm>
            <a:off x="304800" y="2514600"/>
            <a:ext cx="8458200" cy="3323987"/>
          </a:xfrm>
          <a:prstGeom prst="rect">
            <a:avLst/>
          </a:prstGeom>
          <a:noFill/>
        </p:spPr>
        <p:txBody>
          <a:bodyPr wrap="square" rtlCol="0">
            <a:spAutoFit/>
          </a:bodyPr>
          <a:lstStyle/>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1</a:t>
            </a:r>
            <a:r>
              <a:rPr lang="sr-Latn-CS" i="1" baseline="-25000">
                <a:solidFill>
                  <a:srgbClr val="000066"/>
                </a:solidFill>
              </a:rPr>
              <a:t>i</a:t>
            </a:r>
            <a:r>
              <a:rPr lang="sr-Latn-CS">
                <a:solidFill>
                  <a:srgbClr val="000066"/>
                </a:solidFill>
              </a:rPr>
              <a:t> – vreme potrebno za relizaciju f</a:t>
            </a:r>
            <a:r>
              <a:rPr lang="en-US">
                <a:solidFill>
                  <a:srgbClr val="000066"/>
                </a:solidFill>
              </a:rPr>
              <a:t>aze identifikacije i dijagnostike otkaza,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2</a:t>
            </a:r>
            <a:r>
              <a:rPr lang="sr-Latn-CS" i="1" baseline="-25000">
                <a:solidFill>
                  <a:srgbClr val="000066"/>
                </a:solidFill>
              </a:rPr>
              <a:t>i</a:t>
            </a:r>
            <a:r>
              <a:rPr lang="sr-Latn-CS">
                <a:solidFill>
                  <a:srgbClr val="000066"/>
                </a:solidFill>
              </a:rPr>
              <a:t> – vreme potrebno za relizaciju f</a:t>
            </a:r>
            <a:r>
              <a:rPr lang="en-US">
                <a:solidFill>
                  <a:srgbClr val="000066"/>
                </a:solidFill>
              </a:rPr>
              <a:t>aze rešavanja problema,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3</a:t>
            </a:r>
            <a:r>
              <a:rPr lang="sr-Latn-CS" i="1" baseline="-25000">
                <a:solidFill>
                  <a:srgbClr val="000066"/>
                </a:solidFill>
              </a:rPr>
              <a:t>i</a:t>
            </a:r>
            <a:r>
              <a:rPr lang="sr-Latn-CS">
                <a:solidFill>
                  <a:srgbClr val="000066"/>
                </a:solidFill>
              </a:rPr>
              <a:t> – vreme potrebno za relizaciju f</a:t>
            </a:r>
            <a:r>
              <a:rPr lang="en-US">
                <a:solidFill>
                  <a:srgbClr val="000066"/>
                </a:solidFill>
              </a:rPr>
              <a:t>aze kašnjenja/odugovlačenja,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a:p>
            <a:pPr marL="342900" indent="-342900">
              <a:buClrTx/>
              <a:buFont typeface="Symbol" panose="05050102010706020507" pitchFamily="18" charset="2"/>
              <a:buChar char="-"/>
            </a:pPr>
            <a:r>
              <a:rPr lang="sr-Latn-CS" i="1">
                <a:solidFill>
                  <a:srgbClr val="000066"/>
                </a:solidFill>
              </a:rPr>
              <a:t>t</a:t>
            </a:r>
            <a:r>
              <a:rPr lang="sr-Latn-CS" baseline="-25000">
                <a:solidFill>
                  <a:srgbClr val="000066"/>
                </a:solidFill>
              </a:rPr>
              <a:t>4</a:t>
            </a:r>
            <a:r>
              <a:rPr lang="sr-Latn-CS" i="1" baseline="-25000">
                <a:solidFill>
                  <a:srgbClr val="000066"/>
                </a:solidFill>
              </a:rPr>
              <a:t>i</a:t>
            </a:r>
            <a:r>
              <a:rPr lang="sr-Latn-CS">
                <a:solidFill>
                  <a:srgbClr val="000066"/>
                </a:solidFill>
              </a:rPr>
              <a:t> – vreme potrebno za relizaciju f</a:t>
            </a:r>
            <a:r>
              <a:rPr lang="en-US">
                <a:solidFill>
                  <a:srgbClr val="000066"/>
                </a:solidFill>
              </a:rPr>
              <a:t>aze popravke, </a:t>
            </a:r>
            <a:r>
              <a:rPr lang="sr-Latn-CS">
                <a:solidFill>
                  <a:srgbClr val="000066"/>
                </a:solidFill>
              </a:rPr>
              <a:t>a koje je potrebno za otklanjanje </a:t>
            </a:r>
            <a:r>
              <a:rPr lang="sr-Latn-CS" i="1">
                <a:solidFill>
                  <a:srgbClr val="000066"/>
                </a:solidFill>
              </a:rPr>
              <a:t>i</a:t>
            </a:r>
            <a:r>
              <a:rPr lang="sr-Latn-CS">
                <a:solidFill>
                  <a:srgbClr val="000066"/>
                </a:solidFill>
              </a:rPr>
              <a:t>-tog otkaza.</a:t>
            </a:r>
            <a:endParaRPr lang="en-US">
              <a:solidFill>
                <a:srgbClr val="000066"/>
              </a:solidFill>
            </a:endParaRPr>
          </a:p>
        </p:txBody>
      </p:sp>
    </p:spTree>
    <p:extLst>
      <p:ext uri="{BB962C8B-B14F-4D97-AF65-F5344CB8AC3E}">
        <p14:creationId xmlns:p14="http://schemas.microsoft.com/office/powerpoint/2010/main" val="2906818970"/>
      </p:ext>
    </p:extLst>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1250</TotalTime>
  <Words>903</Words>
  <Application>Microsoft Office PowerPoint</Application>
  <PresentationFormat>On-screen Show (4:3)</PresentationFormat>
  <Paragraphs>93</Paragraphs>
  <Slides>18</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6" baseType="lpstr">
      <vt:lpstr>Arial</vt:lpstr>
      <vt:lpstr>Calibri</vt:lpstr>
      <vt:lpstr>Symbol</vt:lpstr>
      <vt:lpstr>Tahoma</vt:lpstr>
      <vt:lpstr>Times New Roman</vt:lpstr>
      <vt:lpstr>Wingdings</vt:lpstr>
      <vt:lpstr>Textured</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MRB</cp:lastModifiedBy>
  <cp:revision>294</cp:revision>
  <dcterms:created xsi:type="dcterms:W3CDTF">2006-01-31T15:10:17Z</dcterms:created>
  <dcterms:modified xsi:type="dcterms:W3CDTF">2026-01-12T08:41:11Z</dcterms:modified>
</cp:coreProperties>
</file>