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264" r:id="rId3"/>
    <p:sldId id="263" r:id="rId4"/>
    <p:sldId id="266" r:id="rId5"/>
    <p:sldId id="267" r:id="rId6"/>
    <p:sldId id="268" r:id="rId7"/>
    <p:sldId id="269" r:id="rId8"/>
    <p:sldId id="270" r:id="rId9"/>
    <p:sldId id="265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2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66"/>
    <a:srgbClr val="660066"/>
    <a:srgbClr val="FEBDB0"/>
    <a:srgbClr val="360036"/>
    <a:srgbClr val="1E578E"/>
    <a:srgbClr val="99FF99"/>
    <a:srgbClr val="9999FF"/>
    <a:srgbClr val="CC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dirty="0"/>
              <a:t>Наслов графикона</a:t>
            </a:r>
            <a:endParaRPr lang="sr-Latn-R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Серија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Категорија 1</c:v>
                </c:pt>
                <c:pt idx="1">
                  <c:v>Категорија 2</c:v>
                </c:pt>
                <c:pt idx="2">
                  <c:v>Категорија 3</c:v>
                </c:pt>
                <c:pt idx="3">
                  <c:v>Категорија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F-496F-968C-12F1CF5762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Серија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Категорија 1</c:v>
                </c:pt>
                <c:pt idx="1">
                  <c:v>Категорија 2</c:v>
                </c:pt>
                <c:pt idx="2">
                  <c:v>Категорија 3</c:v>
                </c:pt>
                <c:pt idx="3">
                  <c:v>Категорија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EF-496F-968C-12F1CF5762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Серија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Категорија 1</c:v>
                </c:pt>
                <c:pt idx="1">
                  <c:v>Категорија 2</c:v>
                </c:pt>
                <c:pt idx="2">
                  <c:v>Категорија 3</c:v>
                </c:pt>
                <c:pt idx="3">
                  <c:v>Категорија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EF-496F-968C-12F1CF5762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023360"/>
        <c:axId val="125024896"/>
      </c:barChart>
      <c:catAx>
        <c:axId val="12502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024896"/>
        <c:crosses val="autoZero"/>
        <c:auto val="1"/>
        <c:lblAlgn val="ctr"/>
        <c:lblOffset val="100"/>
        <c:noMultiLvlLbl val="0"/>
      </c:catAx>
      <c:valAx>
        <c:axId val="12502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02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D714E-108F-47C8-9868-3FFA577D6B22}" type="datetimeFigureOut">
              <a:rPr lang="sr-Latn-RS" smtClean="0"/>
              <a:pPr/>
              <a:t>9.12.2024.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15E9B-F8F8-4FA8-BE3A-00BE8F40698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88400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DF269-521E-4B12-A6E5-D59C88C2B601}" type="datetimeFigureOut">
              <a:rPr lang="sr-Latn-RS" smtClean="0"/>
              <a:pPr/>
              <a:t>9.12.2024.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4B4A3-5BD7-4D53-BBD1-F3178D2FE7E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27376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1E578E"/>
                </a:solidFill>
                <a:latin typeface="Tw Cen MT (Body)"/>
              </a:defRPr>
            </a:lvl1pPr>
          </a:lstStyle>
          <a:p>
            <a:r>
              <a:rPr lang="sr-Cyrl-RS" dirty="0"/>
              <a:t>Наслов презентације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6475-5A6F-42DC-A20E-5CD6159ADAA8}" type="datetime1">
              <a:rPr lang="sr-Latn-RS" smtClean="0"/>
              <a:pPr/>
              <a:t>9.12.2024.</a:t>
            </a:fld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84" y="3602038"/>
            <a:ext cx="4103216" cy="32559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Tw Cen MT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 dirty="0"/>
              <a:t>Поднаслов презентације</a:t>
            </a:r>
            <a:endParaRPr lang="sr-Latn-R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0" y="5691673"/>
            <a:ext cx="9144000" cy="52815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  <a:latin typeface="Tw Cen MT (Body)Body)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 dirty="0"/>
              <a:t>Место и датум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13" y="1122363"/>
            <a:ext cx="5001975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C863CF42-AF2D-467E-A86E-921779ACBB86}" type="datetime1">
              <a:rPr lang="sr-Latn-RS" smtClean="0"/>
              <a:pPr/>
              <a:t>9.12.2024.</a:t>
            </a:fld>
            <a:endParaRPr 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41E0A76F-A858-4830-884B-9E9914C82A13}" type="datetime1">
              <a:rPr lang="sr-Latn-RS" smtClean="0"/>
              <a:pPr/>
              <a:t>9.12.2024.</a:t>
            </a:fld>
            <a:endParaRPr 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Cyrl-RS" dirty="0"/>
              <a:t>Слика</a:t>
            </a:r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B327E440-2A8B-43FA-8E62-283731874734}" type="datetime1">
              <a:rPr lang="sr-Latn-RS" smtClean="0"/>
              <a:pPr/>
              <a:t>9.12.2024.</a:t>
            </a:fld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8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02507"/>
            <a:ext cx="7734300" cy="5674455"/>
          </a:xfr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8C4348E8-5F32-4135-9735-14DFEF197A78}" type="datetime1">
              <a:rPr lang="sr-Latn-RS" smtClean="0"/>
              <a:pPr/>
              <a:t>9.12.2024.</a:t>
            </a:fld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02508"/>
            <a:ext cx="2628900" cy="5674454"/>
          </a:xfrm>
        </p:spPr>
        <p:txBody>
          <a:bodyPr vert="eaVert"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84" y="3602038"/>
            <a:ext cx="4103216" cy="325596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fld id="{D77415B9-F7E1-4329-86C5-BFD9CA71CB2B}" type="datetime1">
              <a:rPr lang="sr-Latn-RS" smtClean="0"/>
              <a:pPr/>
              <a:t>9.12.2024.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dy)"/>
              </a:defRPr>
            </a:lvl1pPr>
          </a:lstStyle>
          <a:p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250076" y="4549867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RS" dirty="0">
                <a:solidFill>
                  <a:schemeClr val="bg1">
                    <a:lumMod val="50000"/>
                  </a:schemeClr>
                </a:solidFill>
              </a:rPr>
              <a:t>ww.sf.bg.ac.rs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w Cen MT (Body)Body)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38200" y="1374682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3600" b="1" dirty="0">
                <a:solidFill>
                  <a:schemeClr val="accent1">
                    <a:lumMod val="50000"/>
                  </a:schemeClr>
                </a:solidFill>
                <a:latin typeface="Tw Cen MT (Body)Body)"/>
              </a:rPr>
              <a:t>ХВАЛА НА ПАЖЊИ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w Cen MT (Body)Body)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553738"/>
            <a:ext cx="9144000" cy="7507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Tw Cen MT (Body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 dirty="0"/>
              <a:t>Текст</a:t>
            </a:r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5100435"/>
            <a:ext cx="720000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96" y="3872332"/>
            <a:ext cx="3933209" cy="6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0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1E578E"/>
                </a:solidFill>
                <a:latin typeface="Tw Cen MT (Body)"/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Tw Cen MT (Body)Body)"/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40421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rgbClr val="1E578E"/>
                </a:solidFill>
                <a:latin typeface="Tw Cen MT (Body)Body)"/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 (Body)Body)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 dirty="0"/>
              <a:t>Поднаслов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D77415B9-F7E1-4329-86C5-BFD9CA71CB2B}" type="datetime1">
              <a:rPr lang="sr-Latn-RS" smtClean="0"/>
              <a:pPr/>
              <a:t>9.12.2024.</a:t>
            </a:fld>
            <a:endParaRPr lang="sr-Latn-R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562011"/>
            <a:ext cx="5001975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6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1E578E"/>
                </a:solidFill>
                <a:latin typeface="Tw Cen MT (Body)Body)"/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E24CC09-28A3-4024-98F4-C9F66E8E8861}" type="datetime1">
              <a:rPr lang="sr-Latn-RS" smtClean="0"/>
              <a:pPr/>
              <a:t>9.12.2024.</a:t>
            </a:fld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8973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57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57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 dirty="0"/>
              <a:t>Текст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A825FD8A-1FFE-4238-BA14-C5F811CB1A6B}" type="datetime1">
              <a:rPr lang="sr-Latn-RS" smtClean="0"/>
              <a:pPr/>
              <a:t>9.12.2024.</a:t>
            </a:fld>
            <a:endParaRPr lang="sr-Latn-R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r-Cyrl-RS" dirty="0"/>
              <a:t>Текст</a:t>
            </a:r>
            <a:endParaRPr lang="sr-Latn-R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6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Наслов</a:t>
            </a:r>
            <a:endParaRPr lang="sr-Latn-R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6DA588A-F02A-49FE-B4BB-62E9D891C6D0}" type="datetime1">
              <a:rPr lang="sr-Latn-RS" smtClean="0"/>
              <a:pPr/>
              <a:t>9.12.2024.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4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6DA588A-F02A-49FE-B4BB-62E9D891C6D0}" type="datetime1">
              <a:rPr lang="sr-Latn-RS" smtClean="0"/>
              <a:pPr/>
              <a:t>9.12.2024.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357086"/>
              </p:ext>
            </p:extLst>
          </p:nvPr>
        </p:nvGraphicFramePr>
        <p:xfrm>
          <a:off x="838200" y="2287207"/>
          <a:ext cx="10515600" cy="3283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074813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593573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85935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478435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57887910"/>
                    </a:ext>
                  </a:extLst>
                </a:gridCol>
              </a:tblGrid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0"/>
                        </a:spcBef>
                      </a:pPr>
                      <a:r>
                        <a:rPr lang="sr-Cyrl-RS" dirty="0"/>
                        <a:t>Колона 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r-Cyrl-RS" dirty="0"/>
                        <a:t>Колона 2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r-Cyrl-RS" dirty="0"/>
                        <a:t>Колона 3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r-Cyrl-RS" dirty="0"/>
                        <a:t>Колона 4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90650"/>
                  </a:ext>
                </a:extLst>
              </a:tr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sr-Cyrl-RS" dirty="0"/>
                        <a:t>Ред 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81148"/>
                  </a:ext>
                </a:extLst>
              </a:tr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sr-Cyrl-RS" dirty="0"/>
                        <a:t>Ред 2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485372"/>
                  </a:ext>
                </a:extLst>
              </a:tr>
              <a:tr h="8207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sr-Cyrl-RS" dirty="0"/>
                        <a:t>Ред 3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515901"/>
                  </a:ext>
                </a:extLst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Табела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2541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36DA588A-F02A-49FE-B4BB-62E9D891C6D0}" type="datetime1">
              <a:rPr lang="sr-Latn-RS" smtClean="0"/>
              <a:pPr/>
              <a:t>9.12.2024.</a:t>
            </a:fld>
            <a:endParaRPr lang="sr-Latn-R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C068A37D-29CE-3143-9685-3E757B766BA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23881815"/>
              </p:ext>
            </p:extLst>
          </p:nvPr>
        </p:nvGraphicFramePr>
        <p:xfrm>
          <a:off x="838200" y="1734937"/>
          <a:ext cx="10515600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E578E"/>
                </a:solidFill>
              </a:defRPr>
            </a:lvl1pPr>
          </a:lstStyle>
          <a:p>
            <a:r>
              <a:rPr lang="sr-Cyrl-RS" dirty="0"/>
              <a:t>Графикон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0449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fld id="{D9CD9DD0-17BE-4D06-B789-47356A50A0A7}" type="datetime1">
              <a:rPr lang="sr-Latn-RS" smtClean="0"/>
              <a:pPr/>
              <a:t>9.12.2024.</a:t>
            </a:fld>
            <a:endParaRPr lang="sr-Latn-R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w Cen MT (Body)"/>
              </a:defRPr>
            </a:lvl1pPr>
          </a:lstStyle>
          <a:p>
            <a:endParaRPr lang="sr-Latn-R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6519" cy="6858000"/>
          </a:xfrm>
          <a:prstGeom prst="rect">
            <a:avLst/>
          </a:prstGeom>
          <a:solidFill>
            <a:srgbClr val="1E5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0" y="4543024"/>
            <a:ext cx="2917370" cy="231497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2549" y="6275819"/>
            <a:ext cx="469556" cy="365125"/>
          </a:xfrm>
        </p:spPr>
        <p:txBody>
          <a:bodyPr/>
          <a:lstStyle>
            <a:lvl1pPr algn="ctr">
              <a:defRPr sz="1400" b="1">
                <a:solidFill>
                  <a:srgbClr val="1E578E"/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60910"/>
            <a:ext cx="1927654" cy="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4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15B9-F7E1-4329-86C5-BFD9CA71CB2B}" type="datetime1">
              <a:rPr lang="sr-Latn-RS" smtClean="0"/>
              <a:pPr/>
              <a:t>9.12.2024.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3A0C-5B1B-4859-8A9F-0D6B550C0C8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9735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0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E578E"/>
          </a:solidFill>
          <a:latin typeface="Tw Cen MT (Body)Body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 (Body)Body)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 (Body)Body)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 (Body)Body)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(Body)Body)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 (Body)Body)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7244" y="3435532"/>
            <a:ext cx="9906001" cy="649195"/>
          </a:xfrm>
        </p:spPr>
        <p:txBody>
          <a:bodyPr>
            <a:normAutofit fontScale="90000"/>
          </a:bodyPr>
          <a:lstStyle/>
          <a:p>
            <a:pPr marL="228600" indent="-228600">
              <a:lnSpc>
                <a:spcPct val="107000"/>
              </a:lnSpc>
              <a:spcBef>
                <a:spcPts val="4200"/>
              </a:spcBef>
              <a:spcAft>
                <a:spcPts val="4200"/>
              </a:spcAft>
            </a:pPr>
            <a:r>
              <a:rPr lang="ru-RU" sz="4000" kern="100" dirty="0">
                <a:latin typeface="Cambria"/>
                <a:ea typeface="Times New Roman"/>
                <a:cs typeface="Times New Roman"/>
              </a:rPr>
              <a:t>Особе са инвалидитетом и концепт дељења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484812" y="6329848"/>
            <a:ext cx="9144000" cy="528152"/>
          </a:xfrm>
        </p:spPr>
        <p:txBody>
          <a:bodyPr>
            <a:normAutofit/>
          </a:bodyPr>
          <a:lstStyle/>
          <a:p>
            <a:r>
              <a:rPr lang="sr-Cyrl-RS" sz="2000" dirty="0">
                <a:latin typeface="Cambria" pitchFamily="18" charset="0"/>
                <a:ea typeface="Cambria" pitchFamily="18" charset="0"/>
              </a:rPr>
              <a:t>Београд, 2024. </a:t>
            </a:r>
            <a:endParaRPr lang="sr-Latn-RS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2698" y="4316140"/>
            <a:ext cx="4611189" cy="2058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Предметни наставници:</a:t>
            </a: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др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Радомир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Мијаиловић</a:t>
            </a:r>
            <a:endParaRPr lang="sr-Cyrl-RS" sz="2000" dirty="0">
              <a:solidFill>
                <a:schemeClr val="bg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Проф. др Далибор Пешић</a:t>
            </a:r>
          </a:p>
          <a:p>
            <a:pPr lvl="0" algn="just">
              <a:lnSpc>
                <a:spcPct val="90000"/>
              </a:lnSpc>
              <a:spcAft>
                <a:spcPts val="300"/>
              </a:spcAft>
            </a:pPr>
            <a:r>
              <a:rPr lang="sr-Cyrl-RS" sz="20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Доц. др Ђорђе Петровић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3669" y="2348189"/>
            <a:ext cx="9313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3000" b="1" i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Предмет: Безбедност особа са инвалидитетом</a:t>
            </a:r>
            <a:endParaRPr lang="en-US" sz="3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3424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A101E2-CD5F-458B-9975-170CEC7FBA2A}"/>
              </a:ext>
            </a:extLst>
          </p:cNvPr>
          <p:cNvSpPr/>
          <p:nvPr/>
        </p:nvSpPr>
        <p:spPr>
          <a:xfrm>
            <a:off x="0" y="391884"/>
            <a:ext cx="12192000" cy="431075"/>
          </a:xfrm>
          <a:prstGeom prst="rect">
            <a:avLst/>
          </a:prstGeom>
          <a:solidFill>
            <a:schemeClr val="accent6">
              <a:lumMod val="20000"/>
              <a:lumOff val="80000"/>
              <a:alpha val="6588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ea typeface="Arial Unicode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10</a:t>
            </a:fld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825343" y="289449"/>
            <a:ext cx="62766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r-Cyrl-RS" sz="3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Остали начини дељења вожње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1739" y="1262024"/>
            <a:ext cx="115823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Поред дељења вожње са </a:t>
            </a:r>
            <a:r>
              <a:rPr lang="ru-RU" sz="25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приватним путничким аутомобилима</a:t>
            </a: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, одређене категорије особа са инвалидитетом имају могућност учешћа у концепту дељења вожње и другим превозним средствима. </a:t>
            </a:r>
            <a:endParaRPr lang="en-US" sz="25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На пример, особе са инвалидитетом могу учествовати у дељењу вожње са </a:t>
            </a: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аутономним возилима, као и у дељењу двоточкаша и возила микромобилности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500" dirty="0">
              <a:solidFill>
                <a:schemeClr val="accent6">
                  <a:lumMod val="75000"/>
                </a:schemeClr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674" name="Picture 2" descr="C:\Users\marin\OneDrive\Radna površina\ppt za D\overview-of-autonomous-vehicles-m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140" y="4019121"/>
            <a:ext cx="3439843" cy="227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C:\Users\marin\OneDrive\Radna površina\ppt za D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721" y="3944984"/>
            <a:ext cx="4510834" cy="2241232"/>
          </a:xfrm>
          <a:prstGeom prst="rect">
            <a:avLst/>
          </a:prstGeom>
          <a:noFill/>
        </p:spPr>
      </p:pic>
      <p:pic>
        <p:nvPicPr>
          <p:cNvPr id="28677" name="Picture 5" descr="C:\Users\marin\OneDrive\Radna površina\ppt za D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4338" y="399669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0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A101E2-CD5F-458B-9975-170CEC7FBA2A}"/>
              </a:ext>
            </a:extLst>
          </p:cNvPr>
          <p:cNvSpPr/>
          <p:nvPr/>
        </p:nvSpPr>
        <p:spPr>
          <a:xfrm>
            <a:off x="0" y="391884"/>
            <a:ext cx="12192000" cy="431075"/>
          </a:xfrm>
          <a:prstGeom prst="rect">
            <a:avLst/>
          </a:prstGeom>
          <a:solidFill>
            <a:schemeClr val="accent6">
              <a:lumMod val="20000"/>
              <a:lumOff val="80000"/>
              <a:alpha val="6588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ea typeface="Arial Unicode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11</a:t>
            </a:fld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825343" y="289449"/>
            <a:ext cx="62766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r-Cyrl-RS" sz="3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Остали начини дељења вожње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78677" y="873722"/>
            <a:ext cx="11582398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Концепт дељених </a:t>
            </a: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аутономних возила </a:t>
            </a: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има велики потенцијал да значајно унапреди мобилност особа са инвалидитетом, нарочито оних категорија који не могу да буду возачи. </a:t>
            </a:r>
            <a:endParaRPr lang="en-US" sz="25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У циљу остварења пуног потенцијала овог концепта неопходно је максимално прилагодити аутономна возила особама са инвалидитетом са аспекта приступачности и/или обучити оператере аутономних возила који би били помоћ особама са инвалидитетом у критичним активностима.</a:t>
            </a:r>
          </a:p>
        </p:txBody>
      </p:sp>
      <p:pic>
        <p:nvPicPr>
          <p:cNvPr id="28674" name="Picture 2" descr="C:\Users\marin\OneDrive\Radna površina\ppt za D\overview-of-autonomous-vehicles-m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298" y="3788228"/>
            <a:ext cx="4212000" cy="2788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C:\Users\marin\OneDrive\Radna površina\ppt za D\compressed_img-9DYKXimhl4eAXO5i5R6WJqS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843" y="3859064"/>
            <a:ext cx="4716000" cy="269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0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arin\OneDrive\Radna površina\ppt za D\images (5).jpg"/>
          <p:cNvPicPr>
            <a:picLocks noChangeAspect="1" noChangeArrowheads="1"/>
          </p:cNvPicPr>
          <p:nvPr/>
        </p:nvPicPr>
        <p:blipFill>
          <a:blip r:embed="rId2" cstate="print"/>
          <a:srcRect l="15177" t="28253" r="14541" b="9896"/>
          <a:stretch>
            <a:fillRect/>
          </a:stretch>
        </p:blipFill>
        <p:spPr bwMode="auto">
          <a:xfrm>
            <a:off x="7654835" y="3549645"/>
            <a:ext cx="2873828" cy="2890344"/>
          </a:xfrm>
          <a:prstGeom prst="rect">
            <a:avLst/>
          </a:prstGeom>
          <a:noFill/>
        </p:spPr>
      </p:pic>
      <p:pic>
        <p:nvPicPr>
          <p:cNvPr id="9" name="Picture 6" descr="C:\Users\marin\OneDrive\Radna površina\ppt za D\e-scooters+helping+people+with+disabili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898" y="3291770"/>
            <a:ext cx="5417200" cy="3318035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A101E2-CD5F-458B-9975-170CEC7FBA2A}"/>
              </a:ext>
            </a:extLst>
          </p:cNvPr>
          <p:cNvSpPr/>
          <p:nvPr/>
        </p:nvSpPr>
        <p:spPr>
          <a:xfrm>
            <a:off x="0" y="391884"/>
            <a:ext cx="12192000" cy="431075"/>
          </a:xfrm>
          <a:prstGeom prst="rect">
            <a:avLst/>
          </a:prstGeom>
          <a:solidFill>
            <a:schemeClr val="accent6">
              <a:lumMod val="20000"/>
              <a:lumOff val="80000"/>
              <a:alpha val="6588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ea typeface="Arial Unicode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12</a:t>
            </a:fld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825343" y="289449"/>
            <a:ext cx="62766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r-Cyrl-RS" sz="3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Остали начини дељења вожње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78677" y="1335387"/>
            <a:ext cx="11582398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Што се тиче </a:t>
            </a: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дељења двоточкаша</a:t>
            </a: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, као што је дељење електричних скутера, такси мотоцикли и дељење бицикала, истраживања о приступачности за особе са инвалидитетом су још увек оскудна</a:t>
            </a:r>
            <a:r>
              <a:rPr lang="en-US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Међутим, постоје прве идеје за повећање физичког приступа, као што је укључивање трицикла у флоту за дељење бицикала и нуђење е-скутера са седиштима.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0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A101E2-CD5F-458B-9975-170CEC7FBA2A}"/>
              </a:ext>
            </a:extLst>
          </p:cNvPr>
          <p:cNvSpPr/>
          <p:nvPr/>
        </p:nvSpPr>
        <p:spPr>
          <a:xfrm>
            <a:off x="0" y="391884"/>
            <a:ext cx="12192000" cy="431075"/>
          </a:xfrm>
          <a:prstGeom prst="rect">
            <a:avLst/>
          </a:prstGeom>
          <a:solidFill>
            <a:schemeClr val="accent4">
              <a:lumMod val="20000"/>
              <a:lumOff val="80000"/>
              <a:alpha val="6588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ea typeface="Arial Unicode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13</a:t>
            </a:fld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825343" y="289449"/>
            <a:ext cx="77163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r-Cyrl-RS" sz="32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Мобилност као услуга </a:t>
            </a:r>
            <a:r>
              <a:rPr lang="sr-Cyrl-R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MaaS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концепт)</a:t>
            </a:r>
            <a:endParaRPr lang="en-US" sz="32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48345" y="4336261"/>
            <a:ext cx="11582398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500" b="1" u="sng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Концепт мобилности као услуге </a:t>
            </a: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500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Mobility as a Service – MaaS</a:t>
            </a: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) подразумева креирање дигиталне платформе која омогућава интеграцију дељених система мобилности са услугама јавног превоза кроз јединствену апликацију за паметни телефон преко које се врши регистрација, резервација и плаћање</a:t>
            </a:r>
            <a:endParaRPr lang="en-US" sz="25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1747" name="Picture 3" descr="C:\Users\marin\OneDrive\Radna površina\ppt za D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027" y="1619794"/>
            <a:ext cx="3302133" cy="2197419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8" name="Picture 4" descr="C:\Users\marin\OneDrive\Radna površina\ppt za D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7007" y="1045028"/>
            <a:ext cx="2315241" cy="129653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A101E2-CD5F-458B-9975-170CEC7FBA2A}"/>
              </a:ext>
            </a:extLst>
          </p:cNvPr>
          <p:cNvSpPr/>
          <p:nvPr/>
        </p:nvSpPr>
        <p:spPr>
          <a:xfrm>
            <a:off x="0" y="391884"/>
            <a:ext cx="12192000" cy="431075"/>
          </a:xfrm>
          <a:prstGeom prst="rect">
            <a:avLst/>
          </a:prstGeom>
          <a:solidFill>
            <a:schemeClr val="accent4">
              <a:lumMod val="20000"/>
              <a:lumOff val="80000"/>
              <a:alpha val="6588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ea typeface="Arial Unicode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14</a:t>
            </a:fld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825343" y="289449"/>
            <a:ext cx="77163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r-Cyrl-RS" sz="32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Мобилност као услуга </a:t>
            </a:r>
            <a:r>
              <a:rPr lang="sr-Cyrl-R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MaaS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концепт)</a:t>
            </a:r>
            <a:endParaRPr lang="en-US" sz="32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7865" y="1064319"/>
            <a:ext cx="1158239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500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Коришћење овог концепта се реализује кроз неколико корака. </a:t>
            </a:r>
            <a:endParaRPr lang="en-US" sz="2500" b="1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ts val="1200"/>
              </a:spcAft>
              <a:buAutoNum type="arabicPeriod"/>
            </a:pPr>
            <a:r>
              <a:rPr lang="ru-RU" sz="25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Регистрација корисника </a:t>
            </a:r>
            <a:r>
              <a:rPr lang="ru-RU" sz="25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која се врши само на почетку коришћења апликације.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ts val="1200"/>
              </a:spcAft>
              <a:buAutoNum type="arabicPeriod"/>
            </a:pPr>
            <a:r>
              <a:rPr lang="ru-RU" sz="25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Након тога врши се </a:t>
            </a:r>
            <a:r>
              <a:rPr lang="ru-RU" sz="25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избор</a:t>
            </a:r>
            <a:r>
              <a:rPr lang="ru-RU" sz="25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5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пакета</a:t>
            </a:r>
            <a:r>
              <a:rPr lang="ru-RU" sz="25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(слично пакетима телекомуникацијских или кабловских услуга) чији се одабир током времена може мењати у зависности од потреба корисника. Постоје различите врсте пакета које се могу прилагођавати карактеристикама корисника (поседовање возачке дозволе, поседовање неке врсте возила, постојање инвалидитета и сл). </a:t>
            </a:r>
            <a:r>
              <a:rPr lang="ru-RU" sz="2500" i="1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На пример, корисницима који имају приватно возило се може понудити пакет који укључује и дељење његовог возила.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ts val="1200"/>
              </a:spcAft>
              <a:buAutoNum type="arabicPeriod"/>
            </a:pPr>
            <a:r>
              <a:rPr lang="ru-RU" sz="25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Последња фаза представља </a:t>
            </a:r>
            <a:r>
              <a:rPr lang="ru-RU" sz="25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реализовање путовања </a:t>
            </a:r>
            <a:r>
              <a:rPr lang="ru-RU" sz="25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кроз његово планирање, резервацију и плаћање</a:t>
            </a: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0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A101E2-CD5F-458B-9975-170CEC7FBA2A}"/>
              </a:ext>
            </a:extLst>
          </p:cNvPr>
          <p:cNvSpPr/>
          <p:nvPr/>
        </p:nvSpPr>
        <p:spPr>
          <a:xfrm>
            <a:off x="4389120" y="4528455"/>
            <a:ext cx="7802880" cy="1663339"/>
          </a:xfrm>
          <a:prstGeom prst="rect">
            <a:avLst/>
          </a:prstGeom>
          <a:solidFill>
            <a:schemeClr val="accent4">
              <a:lumMod val="20000"/>
              <a:lumOff val="80000"/>
              <a:alpha val="6588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ea typeface="Arial Unicode MS"/>
            </a:endParaRPr>
          </a:p>
        </p:txBody>
      </p:sp>
      <p:pic>
        <p:nvPicPr>
          <p:cNvPr id="32770" name="Picture 2" descr="C:\Users\marin\OneDrive\Radna površina\ppt za D\MaaS-App-os423nbryngpi5s9ye218o02tsdm5z733hehik53wo.png"/>
          <p:cNvPicPr>
            <a:picLocks noChangeAspect="1" noChangeArrowheads="1"/>
          </p:cNvPicPr>
          <p:nvPr/>
        </p:nvPicPr>
        <p:blipFill>
          <a:blip r:embed="rId2" cstate="print"/>
          <a:srcRect l="16114" r="9227"/>
          <a:stretch>
            <a:fillRect/>
          </a:stretch>
        </p:blipFill>
        <p:spPr bwMode="auto">
          <a:xfrm>
            <a:off x="783771" y="4199233"/>
            <a:ext cx="3631475" cy="2658767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A101E2-CD5F-458B-9975-170CEC7FBA2A}"/>
              </a:ext>
            </a:extLst>
          </p:cNvPr>
          <p:cNvSpPr/>
          <p:nvPr/>
        </p:nvSpPr>
        <p:spPr>
          <a:xfrm>
            <a:off x="0" y="391884"/>
            <a:ext cx="12192000" cy="431075"/>
          </a:xfrm>
          <a:prstGeom prst="rect">
            <a:avLst/>
          </a:prstGeom>
          <a:solidFill>
            <a:schemeClr val="accent4">
              <a:lumMod val="20000"/>
              <a:lumOff val="80000"/>
              <a:alpha val="6588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ea typeface="Arial Unicode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15</a:t>
            </a:fld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825343" y="289449"/>
            <a:ext cx="77163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r-Cyrl-RS" sz="32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Мобилност као услуга </a:t>
            </a:r>
            <a:r>
              <a:rPr lang="sr-Cyrl-R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MaaS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концепт)</a:t>
            </a:r>
            <a:endParaRPr lang="en-US" sz="32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78676" y="917928"/>
            <a:ext cx="1158239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Досадашња истраживања су показала да су рањиве социјалне категорије становништва, међу њима и особе са инвалидитетом, спорије и у мањој мери прихватале и користиле концепт </a:t>
            </a:r>
            <a:r>
              <a:rPr lang="en-US" sz="2500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MaaS</a:t>
            </a:r>
            <a:r>
              <a:rPr lang="en-US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услуга</a:t>
            </a:r>
            <a:r>
              <a:rPr lang="en-US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sr-Cyrl-RS" sz="25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Разлог за овакво стање су различите потребе и изазови са којима се сусрећу особе са инвалидитетом у односу на остатак популације приликом коришћења саобраћајних услуга и технологанија. </a:t>
            </a: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500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На основу претходних истаживања</a:t>
            </a:r>
            <a:r>
              <a:rPr lang="en-US" sz="2500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500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дефинисани су захтеви које треба да испуни концепт </a:t>
            </a:r>
            <a:r>
              <a:rPr lang="en-US" sz="2500" dirty="0" err="1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MaaS</a:t>
            </a:r>
            <a:r>
              <a:rPr lang="en-US" sz="2500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услуга да би се могао сматрати прихватљивим:</a:t>
            </a:r>
          </a:p>
        </p:txBody>
      </p:sp>
      <p:sp>
        <p:nvSpPr>
          <p:cNvPr id="9" name="Rectangle 8"/>
          <p:cNvSpPr/>
          <p:nvPr/>
        </p:nvSpPr>
        <p:spPr>
          <a:xfrm>
            <a:off x="4744210" y="4550620"/>
            <a:ext cx="42281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Приступачност</a:t>
            </a:r>
            <a:r>
              <a:rPr lang="en-US" sz="24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апликације</a:t>
            </a:r>
            <a:endParaRPr lang="sr-Cyrl-RS" sz="24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3485" y="5047010"/>
            <a:ext cx="5945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Ангажовање</a:t>
            </a:r>
            <a:r>
              <a:rPr lang="en-US" sz="24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специјализованих</a:t>
            </a:r>
            <a:r>
              <a:rPr lang="en-US" sz="24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возила</a:t>
            </a:r>
            <a:endParaRPr lang="en-US" sz="24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40206" y="5582586"/>
            <a:ext cx="6551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Правовремене</a:t>
            </a:r>
            <a:r>
              <a:rPr lang="en-US" sz="24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и </a:t>
            </a:r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релевантне</a:t>
            </a:r>
            <a:r>
              <a:rPr lang="en-US" sz="24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информације</a:t>
            </a:r>
            <a:r>
              <a:rPr lang="en-US" sz="24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050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arin\OneDrive\Radna površina\ppt za D\MaaS-App-os423nbryngpi5s9ye218o02tsdm5z733hehik53wo.png"/>
          <p:cNvPicPr>
            <a:picLocks noChangeAspect="1" noChangeArrowheads="1"/>
          </p:cNvPicPr>
          <p:nvPr/>
        </p:nvPicPr>
        <p:blipFill>
          <a:blip r:embed="rId2" cstate="print"/>
          <a:srcRect l="16114" r="9227"/>
          <a:stretch>
            <a:fillRect/>
          </a:stretch>
        </p:blipFill>
        <p:spPr bwMode="auto">
          <a:xfrm>
            <a:off x="783771" y="4199233"/>
            <a:ext cx="3631475" cy="2658767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A101E2-CD5F-458B-9975-170CEC7FBA2A}"/>
              </a:ext>
            </a:extLst>
          </p:cNvPr>
          <p:cNvSpPr/>
          <p:nvPr/>
        </p:nvSpPr>
        <p:spPr>
          <a:xfrm>
            <a:off x="0" y="391884"/>
            <a:ext cx="12192000" cy="431075"/>
          </a:xfrm>
          <a:prstGeom prst="rect">
            <a:avLst/>
          </a:prstGeom>
          <a:solidFill>
            <a:schemeClr val="accent4">
              <a:lumMod val="20000"/>
              <a:lumOff val="80000"/>
              <a:alpha val="6588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ea typeface="Arial Unicode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16</a:t>
            </a:fld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825343" y="289449"/>
            <a:ext cx="77163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r-Cyrl-RS" sz="32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Мобилност као услуга </a:t>
            </a:r>
            <a:r>
              <a:rPr lang="sr-Cyrl-R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MaaS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концепт)</a:t>
            </a:r>
            <a:endParaRPr lang="en-US" sz="32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78676" y="994872"/>
            <a:ext cx="1158239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500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Приступачност апликације</a:t>
            </a:r>
            <a:endParaRPr lang="ru-RU" sz="25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Апликација преко којих се користи MaaS услуга морају да имају могућност прилагођавања потребама особа са инвалидитетом у смислу величине и боја текста и иконица, као и могућност коришћења од стране слепих и особа са оштећењем слуха. Приликом саме регистрације корисника неопходно је евидентирати постојање инвалидитета и како он утиче на могућност коришћења одређених превозних средстава. На овај начин ће се обезбедити да корисник добије могућност одабира оптималног пакета MaaS услуга.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2414" y="4284618"/>
            <a:ext cx="4440648" cy="238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0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arin\OneDrive\Radna površina\ppt za D\MaaS-App-os423nbryngpi5s9ye218o02tsdm5z733hehik53wo.png"/>
          <p:cNvPicPr>
            <a:picLocks noChangeAspect="1" noChangeArrowheads="1"/>
          </p:cNvPicPr>
          <p:nvPr/>
        </p:nvPicPr>
        <p:blipFill>
          <a:blip r:embed="rId2" cstate="print"/>
          <a:srcRect l="16114" r="9227"/>
          <a:stretch>
            <a:fillRect/>
          </a:stretch>
        </p:blipFill>
        <p:spPr bwMode="auto">
          <a:xfrm>
            <a:off x="783771" y="4199233"/>
            <a:ext cx="3631475" cy="2658767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A101E2-CD5F-458B-9975-170CEC7FBA2A}"/>
              </a:ext>
            </a:extLst>
          </p:cNvPr>
          <p:cNvSpPr/>
          <p:nvPr/>
        </p:nvSpPr>
        <p:spPr>
          <a:xfrm>
            <a:off x="0" y="391884"/>
            <a:ext cx="12192000" cy="431075"/>
          </a:xfrm>
          <a:prstGeom prst="rect">
            <a:avLst/>
          </a:prstGeom>
          <a:solidFill>
            <a:schemeClr val="accent4">
              <a:lumMod val="20000"/>
              <a:lumOff val="80000"/>
              <a:alpha val="6588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ea typeface="Arial Unicode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17</a:t>
            </a:fld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825343" y="289449"/>
            <a:ext cx="77163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r-Cyrl-RS" sz="32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Мобилност као услуга </a:t>
            </a:r>
            <a:r>
              <a:rPr lang="sr-Cyrl-R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MaaS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концепт)</a:t>
            </a:r>
            <a:endParaRPr lang="en-US" sz="32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78676" y="1379593"/>
            <a:ext cx="115823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500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Ангажовање специјализованих возила</a:t>
            </a: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Уколико за то постоји потреба и могућности препоручује се ангажовање и специјализованих возила које би приоритетно превозили особе са инвалидитетом (нпр. особе које користе инвалидска колица). У оквиру MaaS услуга могуће је интегрисати и возила која се баве транспортом на захтев особа са инвалидитетом.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0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arin\OneDrive\Radna površina\ppt za D\MaaS-App-os423nbryngpi5s9ye218o02tsdm5z733hehik53wo.png"/>
          <p:cNvPicPr>
            <a:picLocks noChangeAspect="1" noChangeArrowheads="1"/>
          </p:cNvPicPr>
          <p:nvPr/>
        </p:nvPicPr>
        <p:blipFill>
          <a:blip r:embed="rId2" cstate="print"/>
          <a:srcRect l="16114" r="9227"/>
          <a:stretch>
            <a:fillRect/>
          </a:stretch>
        </p:blipFill>
        <p:spPr bwMode="auto">
          <a:xfrm>
            <a:off x="705394" y="3533027"/>
            <a:ext cx="3631475" cy="2658767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A101E2-CD5F-458B-9975-170CEC7FBA2A}"/>
              </a:ext>
            </a:extLst>
          </p:cNvPr>
          <p:cNvSpPr/>
          <p:nvPr/>
        </p:nvSpPr>
        <p:spPr>
          <a:xfrm>
            <a:off x="0" y="391884"/>
            <a:ext cx="12192000" cy="431075"/>
          </a:xfrm>
          <a:prstGeom prst="rect">
            <a:avLst/>
          </a:prstGeom>
          <a:solidFill>
            <a:schemeClr val="accent4">
              <a:lumMod val="20000"/>
              <a:lumOff val="80000"/>
              <a:alpha val="6588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ea typeface="Arial Unicode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18</a:t>
            </a:fld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825343" y="289449"/>
            <a:ext cx="77163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r-Cyrl-RS" sz="32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Мобилност као услуга </a:t>
            </a:r>
            <a:r>
              <a:rPr lang="sr-Cyrl-R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MaaS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Cyrl-R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концепт)</a:t>
            </a:r>
            <a:endParaRPr lang="en-US" sz="32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1739" y="1140879"/>
            <a:ext cx="11582398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500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Правовремене и релевантне информације </a:t>
            </a: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5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Приликом реализације путовања, особама са инвалидитетом су корисне и додатне информације везане за њихово путовања. Конкретно, попуњеност возила јавног превоза путника или приступачност приватних возила која нуде своју вожњу другим корисницима апликације.</a:t>
            </a:r>
          </a:p>
        </p:txBody>
      </p:sp>
      <p:sp>
        <p:nvSpPr>
          <p:cNvPr id="9" name="Rectangle 8"/>
          <p:cNvSpPr/>
          <p:nvPr/>
        </p:nvSpPr>
        <p:spPr>
          <a:xfrm>
            <a:off x="4746171" y="3604735"/>
            <a:ext cx="65009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400" i="1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На нашем подручју, ни у једној локалној самоуправи није заживео концепт MaaS услуга. Међутим, у будућности се то може очекивати, па према томе потребно је тежити имплементацији захтева у циљу повећања инклузије и доступности за што већи број корисника ових услуга.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050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iped Right Arrow 6"/>
          <p:cNvSpPr/>
          <p:nvPr/>
        </p:nvSpPr>
        <p:spPr>
          <a:xfrm>
            <a:off x="352697" y="2050869"/>
            <a:ext cx="4310743" cy="1058091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2</a:t>
            </a:fld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137" y="1919606"/>
            <a:ext cx="3080657" cy="1325563"/>
          </a:xfrm>
        </p:spPr>
        <p:txBody>
          <a:bodyPr>
            <a:normAutofit/>
          </a:bodyPr>
          <a:lstStyle/>
          <a:p>
            <a:r>
              <a:rPr lang="sr-Cyrl-RS" sz="3500" dirty="0">
                <a:solidFill>
                  <a:srgbClr val="003366"/>
                </a:solidFill>
                <a:latin typeface="Cambria" pitchFamily="18" charset="0"/>
                <a:ea typeface="Cambria" pitchFamily="18" charset="0"/>
              </a:rPr>
              <a:t>Теме:</a:t>
            </a:r>
            <a:endParaRPr lang="sr-Latn-RS" sz="3500" dirty="0">
              <a:solidFill>
                <a:srgbClr val="003366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6496" y="3040471"/>
            <a:ext cx="11915503" cy="4351338"/>
          </a:xfrm>
        </p:spPr>
        <p:txBody>
          <a:bodyPr/>
          <a:lstStyle/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Искуства, изазови и препоруке у дељењу вожње у путничким аутомобилима,</a:t>
            </a:r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Ставови возача о дељењу вожње са особама са инвалидитетом,</a:t>
            </a:r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Изазови осталих начина дељења вожње,</a:t>
            </a:r>
          </a:p>
          <a:p>
            <a:pPr algn="just">
              <a:spcAft>
                <a:spcPts val="600"/>
              </a:spcAft>
              <a:buBlip>
                <a:blip r:embed="rId2"/>
              </a:buBlip>
            </a:pPr>
            <a:r>
              <a:rPr lang="en-US" sz="3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Потенцијал концепта Мобилност као услуга (MaaS) за потребе особа са инвалидитетом. </a:t>
            </a:r>
          </a:p>
          <a:p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315516" y="616020"/>
            <a:ext cx="1166747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sr-Cyrl-R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Cambria" pitchFamily="18" charset="0"/>
              </a:rPr>
              <a:t>Концепт дељења вожње може да буде још један начин за унапређење мобилности и приступачности приликом свакодневног учешћа у саобраћају. 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253225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188" y="4656876"/>
            <a:ext cx="3293201" cy="203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marin\OneDrive\Radna površina\ppt za D\what-is-ridesharing-carpooling-vanpooling-softw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63" y="4409030"/>
            <a:ext cx="4176982" cy="2448970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A101E2-CD5F-458B-9975-170CEC7FBA2A}"/>
              </a:ext>
            </a:extLst>
          </p:cNvPr>
          <p:cNvSpPr/>
          <p:nvPr/>
        </p:nvSpPr>
        <p:spPr>
          <a:xfrm>
            <a:off x="0" y="391884"/>
            <a:ext cx="12192000" cy="431075"/>
          </a:xfrm>
          <a:prstGeom prst="rect">
            <a:avLst/>
          </a:prstGeom>
          <a:solidFill>
            <a:schemeClr val="accent2">
              <a:lumMod val="40000"/>
              <a:lumOff val="60000"/>
              <a:alpha val="6588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ea typeface="Arial Unicode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3</a:t>
            </a:fld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772284" y="289449"/>
            <a:ext cx="829611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en-US" sz="3000" b="1" i="0" u="none" strike="noStrike" cap="none" spc="0" normalizeH="0" baseline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Дељење</a:t>
            </a:r>
            <a:r>
              <a:rPr kumimoji="0" lang="en-US" sz="3000" b="1" i="0" u="none" strike="noStrike" cap="none" spc="0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spc="0" normalizeH="0" baseline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вожње</a:t>
            </a:r>
            <a:r>
              <a:rPr kumimoji="0" lang="en-US" sz="3000" b="1" i="0" u="none" strike="noStrike" cap="none" spc="0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3000" b="1" i="0" u="none" strike="noStrike" cap="none" spc="0" normalizeH="0" baseline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путничким</a:t>
            </a:r>
            <a:r>
              <a:rPr kumimoji="0" lang="en-US" sz="3000" b="1" i="0" u="none" strike="noStrike" cap="none" spc="0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spc="0" normalizeH="0" baseline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аутомобилима</a:t>
            </a:r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7384" y="1265426"/>
            <a:ext cx="1166513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Концепт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дељења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вожње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путничким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аутомобилима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значајан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потенцијал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унапреди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мобилност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Овај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потенцијал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огледа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чињеници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приватним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путничким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возилима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постоји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много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неискоришћених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капацитета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могу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понудити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другим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међу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њима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Према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дефиницији</a:t>
            </a:r>
            <a:r>
              <a:rPr lang="en-US" sz="2400" dirty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дељење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вожње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(ridesharing)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представља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формално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неформално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дељење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вожње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између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возача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путника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имају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сличне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локације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извора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завршетка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путовања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A101E2-CD5F-458B-9975-170CEC7FBA2A}"/>
              </a:ext>
            </a:extLst>
          </p:cNvPr>
          <p:cNvSpPr/>
          <p:nvPr/>
        </p:nvSpPr>
        <p:spPr>
          <a:xfrm>
            <a:off x="0" y="391884"/>
            <a:ext cx="12192000" cy="431075"/>
          </a:xfrm>
          <a:prstGeom prst="rect">
            <a:avLst/>
          </a:prstGeom>
          <a:solidFill>
            <a:schemeClr val="accent2">
              <a:lumMod val="40000"/>
              <a:lumOff val="60000"/>
              <a:alpha val="6588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ea typeface="Arial Unicode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4</a:t>
            </a:fld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772284" y="289449"/>
            <a:ext cx="829611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en-US" sz="3000" b="1" i="0" u="none" strike="noStrike" cap="none" spc="0" normalizeH="0" baseline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Дељење</a:t>
            </a:r>
            <a:r>
              <a:rPr kumimoji="0" lang="en-US" sz="3000" b="1" i="0" u="none" strike="noStrike" cap="none" spc="0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spc="0" normalizeH="0" baseline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вожње</a:t>
            </a:r>
            <a:r>
              <a:rPr kumimoji="0" lang="en-US" sz="3000" b="1" i="0" u="none" strike="noStrike" cap="none" spc="0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3000" b="1" i="0" u="none" strike="noStrike" cap="none" spc="0" normalizeH="0" baseline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путничким</a:t>
            </a:r>
            <a:r>
              <a:rPr kumimoji="0" lang="en-US" sz="3000" b="1" i="0" u="none" strike="noStrike" cap="none" spc="0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spc="0" normalizeH="0" baseline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аутомобилима</a:t>
            </a:r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82879" y="1182771"/>
            <a:ext cx="11848011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Дељење вожње је начин путовања који је ређе заступљен код особа са инвалидитетом у односу на остатак популације.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4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Према подацима из </a:t>
            </a:r>
            <a:r>
              <a:rPr lang="ru-RU" sz="2400" dirty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Сједињених Држава за 2017. </a:t>
            </a:r>
            <a:r>
              <a:rPr lang="ru-RU" sz="24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годину, 12% особа без инвалидитета учествују у дељењу вожње, док је код особа са инвалидитетом овај проценат 4,5%. Чак и када се узму у обзир чињенице да су особе са инвалидитетом старије, имају мања примања и ређе живе у великим градовима, и даље је 17% мања шанса да ће учествовати у дељењу вожње у односу на остатак популације. </a:t>
            </a:r>
            <a:endParaRPr lang="en-US" sz="24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400" dirty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Међутим, особе са инвалидитетом које користе дељење вожње реализују 30% више путовања на овај начин у односу на особе без инвалидитета. </a:t>
            </a:r>
            <a:endParaRPr lang="en-US" sz="2400" dirty="0">
              <a:solidFill>
                <a:srgbClr val="FF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4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Као посебно активна категорија особа са инвалидитетом која учествују у овом начину путовања су они који имају боље опште здравствено стање, млађи, образованији, запослени или студенти и који живе у урбаним подручјима.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A101E2-CD5F-458B-9975-170CEC7FBA2A}"/>
              </a:ext>
            </a:extLst>
          </p:cNvPr>
          <p:cNvSpPr/>
          <p:nvPr/>
        </p:nvSpPr>
        <p:spPr>
          <a:xfrm>
            <a:off x="0" y="391884"/>
            <a:ext cx="12192000" cy="431075"/>
          </a:xfrm>
          <a:prstGeom prst="rect">
            <a:avLst/>
          </a:prstGeom>
          <a:solidFill>
            <a:schemeClr val="accent2">
              <a:lumMod val="40000"/>
              <a:lumOff val="60000"/>
              <a:alpha val="6588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ea typeface="Arial Unicode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5</a:t>
            </a:fld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772284" y="289449"/>
            <a:ext cx="829611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en-US" sz="3000" b="1" i="0" u="none" strike="noStrike" cap="none" spc="0" normalizeH="0" baseline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Дељење</a:t>
            </a:r>
            <a:r>
              <a:rPr kumimoji="0" lang="en-US" sz="3000" b="1" i="0" u="none" strike="noStrike" cap="none" spc="0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spc="0" normalizeH="0" baseline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вожње</a:t>
            </a:r>
            <a:r>
              <a:rPr kumimoji="0" lang="en-US" sz="3000" b="1" i="0" u="none" strike="noStrike" cap="none" spc="0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3000" b="1" i="0" u="none" strike="noStrike" cap="none" spc="0" normalizeH="0" baseline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путничким</a:t>
            </a:r>
            <a:r>
              <a:rPr kumimoji="0" lang="en-US" sz="3000" b="1" i="0" u="none" strike="noStrike" cap="none" spc="0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spc="0" normalizeH="0" baseline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аутомобилима</a:t>
            </a:r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87235" y="968552"/>
            <a:ext cx="11848011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Као кључни проблем са којима се сусрећу особе са инвалидитетом су неприлагођеност возила њиховим потребама и ставови појединих возача према превозу особа са инвалидитетом.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Са аспекта приступачности возила, највеће проблеме имају особе које користе инвалидска колица, јер у многим приватним возилима не постоји довољно простора у ком се могу спаковати инвалидска колица.</a:t>
            </a:r>
          </a:p>
        </p:txBody>
      </p:sp>
      <p:pic>
        <p:nvPicPr>
          <p:cNvPr id="22530" name="Picture 2" descr="C:\Users\marin\OneDrive\Radna površina\ppt za D\1_4rfSXmMBn4wO-VtmpFXV9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92" y="3984171"/>
            <a:ext cx="4988287" cy="2155371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1852" y="3240371"/>
            <a:ext cx="3376885" cy="342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otched Right Arrow 8"/>
          <p:cNvSpPr/>
          <p:nvPr/>
        </p:nvSpPr>
        <p:spPr>
          <a:xfrm rot="10800000">
            <a:off x="5617029" y="4389120"/>
            <a:ext cx="2481942" cy="124097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03566" y="3526971"/>
            <a:ext cx="2129245" cy="2220686"/>
          </a:xfrm>
          <a:prstGeom prst="ellipse">
            <a:avLst/>
          </a:prstGeom>
          <a:noFill/>
          <a:ln w="57150">
            <a:solidFill>
              <a:srgbClr val="CC33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050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arin\OneDrive\Radna površina\ppt za D\image3-min-1024x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004" y="3409950"/>
            <a:ext cx="9753600" cy="3448050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A101E2-CD5F-458B-9975-170CEC7FBA2A}"/>
              </a:ext>
            </a:extLst>
          </p:cNvPr>
          <p:cNvSpPr/>
          <p:nvPr/>
        </p:nvSpPr>
        <p:spPr>
          <a:xfrm>
            <a:off x="0" y="391884"/>
            <a:ext cx="12192000" cy="431075"/>
          </a:xfrm>
          <a:prstGeom prst="rect">
            <a:avLst/>
          </a:prstGeom>
          <a:solidFill>
            <a:schemeClr val="accent2">
              <a:lumMod val="40000"/>
              <a:lumOff val="60000"/>
              <a:alpha val="6588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ea typeface="Arial Unicode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6</a:t>
            </a:fld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772284" y="289449"/>
            <a:ext cx="829611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en-US" sz="3000" b="1" i="0" u="none" strike="noStrike" cap="none" spc="0" normalizeH="0" baseline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Дељење</a:t>
            </a:r>
            <a:r>
              <a:rPr kumimoji="0" lang="en-US" sz="3000" b="1" i="0" u="none" strike="noStrike" cap="none" spc="0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spc="0" normalizeH="0" baseline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вожње</a:t>
            </a:r>
            <a:r>
              <a:rPr kumimoji="0" lang="en-US" sz="3000" b="1" i="0" u="none" strike="noStrike" cap="none" spc="0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3000" b="1" i="0" u="none" strike="noStrike" cap="none" spc="0" normalizeH="0" baseline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путничким</a:t>
            </a:r>
            <a:r>
              <a:rPr kumimoji="0" lang="en-US" sz="3000" b="1" i="0" u="none" strike="noStrike" cap="none" spc="0" normalizeH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spc="0" normalizeH="0" baseline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аутомобилима</a:t>
            </a:r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87235" y="783888"/>
            <a:ext cx="11848011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400" dirty="0">
                <a:solidFill>
                  <a:srgbClr val="003366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Мере које би могле да подстакну особе са инвалидитетом да користе дељење путовања су пре свега субвенционисање ових путовања од стране доносилаца одлука у саобраћајном систему и креирање приступачног и прихватљивог система дељења вожње. </a:t>
            </a:r>
            <a:endParaRPr lang="en-US" sz="2400" dirty="0">
              <a:solidFill>
                <a:srgbClr val="003366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 оквиру креирања приступачног и прихватљивог система дељења вожње неопходно је пружити информације о приступачности конкретног возила, као и обучити возаче како да поступају приликом сусрета са особа са инвалидитетом.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0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arin\OneDrive\Radna površina\ppt za D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259" y="3936608"/>
            <a:ext cx="4763861" cy="292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A101E2-CD5F-458B-9975-170CEC7FBA2A}"/>
              </a:ext>
            </a:extLst>
          </p:cNvPr>
          <p:cNvSpPr/>
          <p:nvPr/>
        </p:nvSpPr>
        <p:spPr>
          <a:xfrm>
            <a:off x="0" y="391884"/>
            <a:ext cx="12192000" cy="431075"/>
          </a:xfrm>
          <a:prstGeom prst="rect">
            <a:avLst/>
          </a:prstGeom>
          <a:solidFill>
            <a:schemeClr val="accent1">
              <a:lumMod val="20000"/>
              <a:lumOff val="80000"/>
              <a:alpha val="6588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ea typeface="Arial Unicode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7</a:t>
            </a:fld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825343" y="289449"/>
            <a:ext cx="89673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Ставови возача приватних путничких аутомобила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4801" y="861914"/>
            <a:ext cx="1168690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400" dirty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Питање од великог значаја је какви су ставови возача по питању дељења вожње са особама са инвалидитетом. </a:t>
            </a:r>
            <a:endParaRPr lang="en-US" sz="2400" dirty="0">
              <a:solidFill>
                <a:srgbClr val="FF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400" dirty="0">
                <a:solidFill>
                  <a:srgbClr val="003366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Према искуствима возача који су превозили особе са инвалидитетом у Сједињеним Државама уочава се да су њихова искуства по овом питању доминантно позитивна</a:t>
            </a:r>
            <a:r>
              <a:rPr lang="en-US" sz="2400" dirty="0">
                <a:solidFill>
                  <a:srgbClr val="003366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400" dirty="0">
                <a:solidFill>
                  <a:srgbClr val="003366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Још једно истраживање које ја анализирало ставове возача према превозу путника у инвалидским колицима истакло је да возачи захтевају додатну финансијску компензацију приликом превоза ових путника</a:t>
            </a:r>
            <a:r>
              <a:rPr lang="en-US" sz="2400" dirty="0">
                <a:solidFill>
                  <a:srgbClr val="003366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Freeform 9"/>
          <p:cNvSpPr/>
          <p:nvPr/>
        </p:nvSpPr>
        <p:spPr>
          <a:xfrm>
            <a:off x="2985895" y="5460274"/>
            <a:ext cx="3806792" cy="710439"/>
          </a:xfrm>
          <a:custGeom>
            <a:avLst/>
            <a:gdLst>
              <a:gd name="connsiteX0" fmla="*/ 5500 w 5885617"/>
              <a:gd name="connsiteY0" fmla="*/ 326572 h 1063136"/>
              <a:gd name="connsiteX1" fmla="*/ 57751 w 5885617"/>
              <a:gd name="connsiteY1" fmla="*/ 195943 h 1063136"/>
              <a:gd name="connsiteX2" fmla="*/ 96940 w 5885617"/>
              <a:gd name="connsiteY2" fmla="*/ 182880 h 1063136"/>
              <a:gd name="connsiteX3" fmla="*/ 136128 w 5885617"/>
              <a:gd name="connsiteY3" fmla="*/ 143692 h 1063136"/>
              <a:gd name="connsiteX4" fmla="*/ 462700 w 5885617"/>
              <a:gd name="connsiteY4" fmla="*/ 143692 h 1063136"/>
              <a:gd name="connsiteX5" fmla="*/ 501888 w 5885617"/>
              <a:gd name="connsiteY5" fmla="*/ 169817 h 1063136"/>
              <a:gd name="connsiteX6" fmla="*/ 580266 w 5885617"/>
              <a:gd name="connsiteY6" fmla="*/ 195943 h 1063136"/>
              <a:gd name="connsiteX7" fmla="*/ 619454 w 5885617"/>
              <a:gd name="connsiteY7" fmla="*/ 222069 h 1063136"/>
              <a:gd name="connsiteX8" fmla="*/ 671706 w 5885617"/>
              <a:gd name="connsiteY8" fmla="*/ 300446 h 1063136"/>
              <a:gd name="connsiteX9" fmla="*/ 710894 w 5885617"/>
              <a:gd name="connsiteY9" fmla="*/ 339634 h 1063136"/>
              <a:gd name="connsiteX10" fmla="*/ 763146 w 5885617"/>
              <a:gd name="connsiteY10" fmla="*/ 444137 h 1063136"/>
              <a:gd name="connsiteX11" fmla="*/ 789271 w 5885617"/>
              <a:gd name="connsiteY11" fmla="*/ 496389 h 1063136"/>
              <a:gd name="connsiteX12" fmla="*/ 815397 w 5885617"/>
              <a:gd name="connsiteY12" fmla="*/ 535577 h 1063136"/>
              <a:gd name="connsiteX13" fmla="*/ 854586 w 5885617"/>
              <a:gd name="connsiteY13" fmla="*/ 679269 h 1063136"/>
              <a:gd name="connsiteX14" fmla="*/ 867648 w 5885617"/>
              <a:gd name="connsiteY14" fmla="*/ 718457 h 1063136"/>
              <a:gd name="connsiteX15" fmla="*/ 854586 w 5885617"/>
              <a:gd name="connsiteY15" fmla="*/ 822960 h 1063136"/>
              <a:gd name="connsiteX16" fmla="*/ 645580 w 5885617"/>
              <a:gd name="connsiteY16" fmla="*/ 796834 h 1063136"/>
              <a:gd name="connsiteX17" fmla="*/ 580266 w 5885617"/>
              <a:gd name="connsiteY17" fmla="*/ 731520 h 1063136"/>
              <a:gd name="connsiteX18" fmla="*/ 619454 w 5885617"/>
              <a:gd name="connsiteY18" fmla="*/ 587829 h 1063136"/>
              <a:gd name="connsiteX19" fmla="*/ 658643 w 5885617"/>
              <a:gd name="connsiteY19" fmla="*/ 574766 h 1063136"/>
              <a:gd name="connsiteX20" fmla="*/ 697831 w 5885617"/>
              <a:gd name="connsiteY20" fmla="*/ 548640 h 1063136"/>
              <a:gd name="connsiteX21" fmla="*/ 737020 w 5885617"/>
              <a:gd name="connsiteY21" fmla="*/ 535577 h 1063136"/>
              <a:gd name="connsiteX22" fmla="*/ 841523 w 5885617"/>
              <a:gd name="connsiteY22" fmla="*/ 509452 h 1063136"/>
              <a:gd name="connsiteX23" fmla="*/ 893774 w 5885617"/>
              <a:gd name="connsiteY23" fmla="*/ 496389 h 1063136"/>
              <a:gd name="connsiteX24" fmla="*/ 1011340 w 5885617"/>
              <a:gd name="connsiteY24" fmla="*/ 470263 h 1063136"/>
              <a:gd name="connsiteX25" fmla="*/ 1194220 w 5885617"/>
              <a:gd name="connsiteY25" fmla="*/ 444137 h 1063136"/>
              <a:gd name="connsiteX26" fmla="*/ 1272597 w 5885617"/>
              <a:gd name="connsiteY26" fmla="*/ 431074 h 1063136"/>
              <a:gd name="connsiteX27" fmla="*/ 1507728 w 5885617"/>
              <a:gd name="connsiteY27" fmla="*/ 418012 h 1063136"/>
              <a:gd name="connsiteX28" fmla="*/ 1651420 w 5885617"/>
              <a:gd name="connsiteY28" fmla="*/ 404949 h 1063136"/>
              <a:gd name="connsiteX29" fmla="*/ 1964928 w 5885617"/>
              <a:gd name="connsiteY29" fmla="*/ 391886 h 1063136"/>
              <a:gd name="connsiteX30" fmla="*/ 2056368 w 5885617"/>
              <a:gd name="connsiteY30" fmla="*/ 378823 h 1063136"/>
              <a:gd name="connsiteX31" fmla="*/ 2173934 w 5885617"/>
              <a:gd name="connsiteY31" fmla="*/ 365760 h 1063136"/>
              <a:gd name="connsiteX32" fmla="*/ 2226186 w 5885617"/>
              <a:gd name="connsiteY32" fmla="*/ 352697 h 1063136"/>
              <a:gd name="connsiteX33" fmla="*/ 2291500 w 5885617"/>
              <a:gd name="connsiteY33" fmla="*/ 339634 h 1063136"/>
              <a:gd name="connsiteX34" fmla="*/ 2343751 w 5885617"/>
              <a:gd name="connsiteY34" fmla="*/ 313509 h 1063136"/>
              <a:gd name="connsiteX35" fmla="*/ 2382940 w 5885617"/>
              <a:gd name="connsiteY35" fmla="*/ 300446 h 1063136"/>
              <a:gd name="connsiteX36" fmla="*/ 2461317 w 5885617"/>
              <a:gd name="connsiteY36" fmla="*/ 261257 h 1063136"/>
              <a:gd name="connsiteX37" fmla="*/ 2474380 w 5885617"/>
              <a:gd name="connsiteY37" fmla="*/ 222069 h 1063136"/>
              <a:gd name="connsiteX38" fmla="*/ 2487443 w 5885617"/>
              <a:gd name="connsiteY38" fmla="*/ 117566 h 1063136"/>
              <a:gd name="connsiteX39" fmla="*/ 2448254 w 5885617"/>
              <a:gd name="connsiteY39" fmla="*/ 78377 h 1063136"/>
              <a:gd name="connsiteX40" fmla="*/ 2382940 w 5885617"/>
              <a:gd name="connsiteY40" fmla="*/ 91440 h 1063136"/>
              <a:gd name="connsiteX41" fmla="*/ 2343751 w 5885617"/>
              <a:gd name="connsiteY41" fmla="*/ 130629 h 1063136"/>
              <a:gd name="connsiteX42" fmla="*/ 2304563 w 5885617"/>
              <a:gd name="connsiteY42" fmla="*/ 261257 h 1063136"/>
              <a:gd name="connsiteX43" fmla="*/ 2317626 w 5885617"/>
              <a:gd name="connsiteY43" fmla="*/ 418012 h 1063136"/>
              <a:gd name="connsiteX44" fmla="*/ 2343751 w 5885617"/>
              <a:gd name="connsiteY44" fmla="*/ 457200 h 1063136"/>
              <a:gd name="connsiteX45" fmla="*/ 2461317 w 5885617"/>
              <a:gd name="connsiteY45" fmla="*/ 509452 h 1063136"/>
              <a:gd name="connsiteX46" fmla="*/ 3232026 w 5885617"/>
              <a:gd name="connsiteY46" fmla="*/ 522514 h 1063136"/>
              <a:gd name="connsiteX47" fmla="*/ 3362654 w 5885617"/>
              <a:gd name="connsiteY47" fmla="*/ 535577 h 1063136"/>
              <a:gd name="connsiteX48" fmla="*/ 3427968 w 5885617"/>
              <a:gd name="connsiteY48" fmla="*/ 561703 h 1063136"/>
              <a:gd name="connsiteX49" fmla="*/ 3493283 w 5885617"/>
              <a:gd name="connsiteY49" fmla="*/ 574766 h 1063136"/>
              <a:gd name="connsiteX50" fmla="*/ 3584723 w 5885617"/>
              <a:gd name="connsiteY50" fmla="*/ 666206 h 1063136"/>
              <a:gd name="connsiteX51" fmla="*/ 3623911 w 5885617"/>
              <a:gd name="connsiteY51" fmla="*/ 705394 h 1063136"/>
              <a:gd name="connsiteX52" fmla="*/ 3663100 w 5885617"/>
              <a:gd name="connsiteY52" fmla="*/ 757646 h 1063136"/>
              <a:gd name="connsiteX53" fmla="*/ 3715351 w 5885617"/>
              <a:gd name="connsiteY53" fmla="*/ 862149 h 1063136"/>
              <a:gd name="connsiteX54" fmla="*/ 3623911 w 5885617"/>
              <a:gd name="connsiteY54" fmla="*/ 1018903 h 1063136"/>
              <a:gd name="connsiteX55" fmla="*/ 3584723 w 5885617"/>
              <a:gd name="connsiteY55" fmla="*/ 992777 h 1063136"/>
              <a:gd name="connsiteX56" fmla="*/ 3597786 w 5885617"/>
              <a:gd name="connsiteY56" fmla="*/ 836023 h 1063136"/>
              <a:gd name="connsiteX57" fmla="*/ 3676163 w 5885617"/>
              <a:gd name="connsiteY57" fmla="*/ 783772 h 1063136"/>
              <a:gd name="connsiteX58" fmla="*/ 3754540 w 5885617"/>
              <a:gd name="connsiteY58" fmla="*/ 718457 h 1063136"/>
              <a:gd name="connsiteX59" fmla="*/ 3806791 w 5885617"/>
              <a:gd name="connsiteY59" fmla="*/ 705394 h 1063136"/>
              <a:gd name="connsiteX60" fmla="*/ 3937420 w 5885617"/>
              <a:gd name="connsiteY60" fmla="*/ 640080 h 1063136"/>
              <a:gd name="connsiteX61" fmla="*/ 3937420 w 5885617"/>
              <a:gd name="connsiteY61" fmla="*/ 640080 h 1063136"/>
              <a:gd name="connsiteX62" fmla="*/ 4094174 w 5885617"/>
              <a:gd name="connsiteY62" fmla="*/ 561703 h 1063136"/>
              <a:gd name="connsiteX63" fmla="*/ 4224803 w 5885617"/>
              <a:gd name="connsiteY63" fmla="*/ 535577 h 1063136"/>
              <a:gd name="connsiteX64" fmla="*/ 4290117 w 5885617"/>
              <a:gd name="connsiteY64" fmla="*/ 509452 h 1063136"/>
              <a:gd name="connsiteX65" fmla="*/ 4472997 w 5885617"/>
              <a:gd name="connsiteY65" fmla="*/ 470263 h 1063136"/>
              <a:gd name="connsiteX66" fmla="*/ 4538311 w 5885617"/>
              <a:gd name="connsiteY66" fmla="*/ 457200 h 1063136"/>
              <a:gd name="connsiteX67" fmla="*/ 4721191 w 5885617"/>
              <a:gd name="connsiteY67" fmla="*/ 431074 h 1063136"/>
              <a:gd name="connsiteX68" fmla="*/ 4995511 w 5885617"/>
              <a:gd name="connsiteY68" fmla="*/ 391886 h 1063136"/>
              <a:gd name="connsiteX69" fmla="*/ 5230643 w 5885617"/>
              <a:gd name="connsiteY69" fmla="*/ 365760 h 1063136"/>
              <a:gd name="connsiteX70" fmla="*/ 5557214 w 5885617"/>
              <a:gd name="connsiteY70" fmla="*/ 326572 h 1063136"/>
              <a:gd name="connsiteX71" fmla="*/ 5609466 w 5885617"/>
              <a:gd name="connsiteY71" fmla="*/ 313509 h 1063136"/>
              <a:gd name="connsiteX72" fmla="*/ 5687843 w 5885617"/>
              <a:gd name="connsiteY72" fmla="*/ 287383 h 1063136"/>
              <a:gd name="connsiteX73" fmla="*/ 5766220 w 5885617"/>
              <a:gd name="connsiteY73" fmla="*/ 248194 h 1063136"/>
              <a:gd name="connsiteX74" fmla="*/ 5831534 w 5885617"/>
              <a:gd name="connsiteY74" fmla="*/ 169817 h 1063136"/>
              <a:gd name="connsiteX75" fmla="*/ 5870723 w 5885617"/>
              <a:gd name="connsiteY75" fmla="*/ 91440 h 1063136"/>
              <a:gd name="connsiteX76" fmla="*/ 5844597 w 5885617"/>
              <a:gd name="connsiteY76" fmla="*/ 0 h 106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885617" h="1063136">
                <a:moveTo>
                  <a:pt x="5500" y="326572"/>
                </a:moveTo>
                <a:cubicBezTo>
                  <a:pt x="15828" y="254277"/>
                  <a:pt x="0" y="234444"/>
                  <a:pt x="57751" y="195943"/>
                </a:cubicBezTo>
                <a:cubicBezTo>
                  <a:pt x="69208" y="188305"/>
                  <a:pt x="83877" y="187234"/>
                  <a:pt x="96940" y="182880"/>
                </a:cubicBezTo>
                <a:cubicBezTo>
                  <a:pt x="110003" y="169817"/>
                  <a:pt x="118976" y="150553"/>
                  <a:pt x="136128" y="143692"/>
                </a:cubicBezTo>
                <a:cubicBezTo>
                  <a:pt x="209800" y="114223"/>
                  <a:pt x="440246" y="142445"/>
                  <a:pt x="462700" y="143692"/>
                </a:cubicBezTo>
                <a:cubicBezTo>
                  <a:pt x="475763" y="152400"/>
                  <a:pt x="487542" y="163441"/>
                  <a:pt x="501888" y="169817"/>
                </a:cubicBezTo>
                <a:cubicBezTo>
                  <a:pt x="527054" y="181002"/>
                  <a:pt x="580266" y="195943"/>
                  <a:pt x="580266" y="195943"/>
                </a:cubicBezTo>
                <a:cubicBezTo>
                  <a:pt x="593329" y="204652"/>
                  <a:pt x="609116" y="210254"/>
                  <a:pt x="619454" y="222069"/>
                </a:cubicBezTo>
                <a:cubicBezTo>
                  <a:pt x="640131" y="245699"/>
                  <a:pt x="649503" y="278243"/>
                  <a:pt x="671706" y="300446"/>
                </a:cubicBezTo>
                <a:lnTo>
                  <a:pt x="710894" y="339634"/>
                </a:lnTo>
                <a:cubicBezTo>
                  <a:pt x="733816" y="431321"/>
                  <a:pt x="707633" y="355315"/>
                  <a:pt x="763146" y="444137"/>
                </a:cubicBezTo>
                <a:cubicBezTo>
                  <a:pt x="773467" y="460650"/>
                  <a:pt x="779610" y="479482"/>
                  <a:pt x="789271" y="496389"/>
                </a:cubicBezTo>
                <a:cubicBezTo>
                  <a:pt x="797060" y="510020"/>
                  <a:pt x="806688" y="522514"/>
                  <a:pt x="815397" y="535577"/>
                </a:cubicBezTo>
                <a:cubicBezTo>
                  <a:pt x="833862" y="627900"/>
                  <a:pt x="821438" y="579823"/>
                  <a:pt x="854586" y="679269"/>
                </a:cubicBezTo>
                <a:lnTo>
                  <a:pt x="867648" y="718457"/>
                </a:lnTo>
                <a:cubicBezTo>
                  <a:pt x="863294" y="753291"/>
                  <a:pt x="885495" y="806317"/>
                  <a:pt x="854586" y="822960"/>
                </a:cubicBezTo>
                <a:cubicBezTo>
                  <a:pt x="817668" y="842839"/>
                  <a:pt x="701540" y="810824"/>
                  <a:pt x="645580" y="796834"/>
                </a:cubicBezTo>
                <a:cubicBezTo>
                  <a:pt x="625352" y="783349"/>
                  <a:pt x="583075" y="762424"/>
                  <a:pt x="580266" y="731520"/>
                </a:cubicBezTo>
                <a:cubicBezTo>
                  <a:pt x="577156" y="697306"/>
                  <a:pt x="581958" y="617825"/>
                  <a:pt x="619454" y="587829"/>
                </a:cubicBezTo>
                <a:cubicBezTo>
                  <a:pt x="630206" y="579227"/>
                  <a:pt x="645580" y="579120"/>
                  <a:pt x="658643" y="574766"/>
                </a:cubicBezTo>
                <a:cubicBezTo>
                  <a:pt x="671706" y="566057"/>
                  <a:pt x="683789" y="555661"/>
                  <a:pt x="697831" y="548640"/>
                </a:cubicBezTo>
                <a:cubicBezTo>
                  <a:pt x="710147" y="542482"/>
                  <a:pt x="723736" y="539200"/>
                  <a:pt x="737020" y="535577"/>
                </a:cubicBezTo>
                <a:cubicBezTo>
                  <a:pt x="771661" y="526130"/>
                  <a:pt x="806689" y="518160"/>
                  <a:pt x="841523" y="509452"/>
                </a:cubicBezTo>
                <a:cubicBezTo>
                  <a:pt x="858940" y="505098"/>
                  <a:pt x="876248" y="500284"/>
                  <a:pt x="893774" y="496389"/>
                </a:cubicBezTo>
                <a:cubicBezTo>
                  <a:pt x="932963" y="487680"/>
                  <a:pt x="972394" y="480000"/>
                  <a:pt x="1011340" y="470263"/>
                </a:cubicBezTo>
                <a:cubicBezTo>
                  <a:pt x="1158663" y="433432"/>
                  <a:pt x="818480" y="488342"/>
                  <a:pt x="1194220" y="444137"/>
                </a:cubicBezTo>
                <a:cubicBezTo>
                  <a:pt x="1220525" y="441042"/>
                  <a:pt x="1246202" y="433273"/>
                  <a:pt x="1272597" y="431074"/>
                </a:cubicBezTo>
                <a:cubicBezTo>
                  <a:pt x="1350824" y="424555"/>
                  <a:pt x="1429416" y="423413"/>
                  <a:pt x="1507728" y="418012"/>
                </a:cubicBezTo>
                <a:cubicBezTo>
                  <a:pt x="1555709" y="414703"/>
                  <a:pt x="1603403" y="407693"/>
                  <a:pt x="1651420" y="404949"/>
                </a:cubicBezTo>
                <a:cubicBezTo>
                  <a:pt x="1755843" y="398982"/>
                  <a:pt x="1860425" y="396240"/>
                  <a:pt x="1964928" y="391886"/>
                </a:cubicBezTo>
                <a:lnTo>
                  <a:pt x="2056368" y="378823"/>
                </a:lnTo>
                <a:cubicBezTo>
                  <a:pt x="2095493" y="373932"/>
                  <a:pt x="2134963" y="371756"/>
                  <a:pt x="2173934" y="365760"/>
                </a:cubicBezTo>
                <a:cubicBezTo>
                  <a:pt x="2191679" y="363030"/>
                  <a:pt x="2208660" y="356592"/>
                  <a:pt x="2226186" y="352697"/>
                </a:cubicBezTo>
                <a:cubicBezTo>
                  <a:pt x="2247860" y="347881"/>
                  <a:pt x="2269729" y="343988"/>
                  <a:pt x="2291500" y="339634"/>
                </a:cubicBezTo>
                <a:cubicBezTo>
                  <a:pt x="2308917" y="330926"/>
                  <a:pt x="2325853" y="321180"/>
                  <a:pt x="2343751" y="313509"/>
                </a:cubicBezTo>
                <a:cubicBezTo>
                  <a:pt x="2356407" y="308085"/>
                  <a:pt x="2370624" y="306604"/>
                  <a:pt x="2382940" y="300446"/>
                </a:cubicBezTo>
                <a:cubicBezTo>
                  <a:pt x="2484231" y="249800"/>
                  <a:pt x="2362814" y="294091"/>
                  <a:pt x="2461317" y="261257"/>
                </a:cubicBezTo>
                <a:cubicBezTo>
                  <a:pt x="2465671" y="248194"/>
                  <a:pt x="2468222" y="234385"/>
                  <a:pt x="2474380" y="222069"/>
                </a:cubicBezTo>
                <a:cubicBezTo>
                  <a:pt x="2499456" y="171918"/>
                  <a:pt x="2522487" y="187653"/>
                  <a:pt x="2487443" y="117566"/>
                </a:cubicBezTo>
                <a:cubicBezTo>
                  <a:pt x="2479181" y="101042"/>
                  <a:pt x="2461317" y="91440"/>
                  <a:pt x="2448254" y="78377"/>
                </a:cubicBezTo>
                <a:cubicBezTo>
                  <a:pt x="2426483" y="82731"/>
                  <a:pt x="2402798" y="81511"/>
                  <a:pt x="2382940" y="91440"/>
                </a:cubicBezTo>
                <a:cubicBezTo>
                  <a:pt x="2366416" y="99702"/>
                  <a:pt x="2352723" y="114480"/>
                  <a:pt x="2343751" y="130629"/>
                </a:cubicBezTo>
                <a:cubicBezTo>
                  <a:pt x="2329297" y="156646"/>
                  <a:pt x="2312996" y="227527"/>
                  <a:pt x="2304563" y="261257"/>
                </a:cubicBezTo>
                <a:cubicBezTo>
                  <a:pt x="2308917" y="313509"/>
                  <a:pt x="2307343" y="366597"/>
                  <a:pt x="2317626" y="418012"/>
                </a:cubicBezTo>
                <a:cubicBezTo>
                  <a:pt x="2320705" y="433406"/>
                  <a:pt x="2332650" y="446099"/>
                  <a:pt x="2343751" y="457200"/>
                </a:cubicBezTo>
                <a:cubicBezTo>
                  <a:pt x="2367682" y="481131"/>
                  <a:pt x="2435002" y="509006"/>
                  <a:pt x="2461317" y="509452"/>
                </a:cubicBezTo>
                <a:lnTo>
                  <a:pt x="3232026" y="522514"/>
                </a:lnTo>
                <a:cubicBezTo>
                  <a:pt x="3275569" y="526868"/>
                  <a:pt x="3319744" y="526995"/>
                  <a:pt x="3362654" y="535577"/>
                </a:cubicBezTo>
                <a:cubicBezTo>
                  <a:pt x="3385647" y="540176"/>
                  <a:pt x="3405508" y="554965"/>
                  <a:pt x="3427968" y="561703"/>
                </a:cubicBezTo>
                <a:cubicBezTo>
                  <a:pt x="3449234" y="568083"/>
                  <a:pt x="3471511" y="570412"/>
                  <a:pt x="3493283" y="574766"/>
                </a:cubicBezTo>
                <a:cubicBezTo>
                  <a:pt x="3677488" y="697569"/>
                  <a:pt x="3520346" y="569639"/>
                  <a:pt x="3584723" y="666206"/>
                </a:cubicBezTo>
                <a:cubicBezTo>
                  <a:pt x="3594970" y="681577"/>
                  <a:pt x="3611889" y="691368"/>
                  <a:pt x="3623911" y="705394"/>
                </a:cubicBezTo>
                <a:cubicBezTo>
                  <a:pt x="3638080" y="721924"/>
                  <a:pt x="3652130" y="738840"/>
                  <a:pt x="3663100" y="757646"/>
                </a:cubicBezTo>
                <a:cubicBezTo>
                  <a:pt x="3682724" y="791287"/>
                  <a:pt x="3715351" y="862149"/>
                  <a:pt x="3715351" y="862149"/>
                </a:cubicBezTo>
                <a:cubicBezTo>
                  <a:pt x="3703857" y="1011567"/>
                  <a:pt x="3756609" y="1063136"/>
                  <a:pt x="3623911" y="1018903"/>
                </a:cubicBezTo>
                <a:cubicBezTo>
                  <a:pt x="3609017" y="1013938"/>
                  <a:pt x="3597786" y="1001486"/>
                  <a:pt x="3584723" y="992777"/>
                </a:cubicBezTo>
                <a:cubicBezTo>
                  <a:pt x="3565172" y="934126"/>
                  <a:pt x="3550576" y="912740"/>
                  <a:pt x="3597786" y="836023"/>
                </a:cubicBezTo>
                <a:cubicBezTo>
                  <a:pt x="3614242" y="809282"/>
                  <a:pt x="3653961" y="805975"/>
                  <a:pt x="3676163" y="783772"/>
                </a:cubicBezTo>
                <a:cubicBezTo>
                  <a:pt x="3699704" y="760231"/>
                  <a:pt x="3722712" y="732098"/>
                  <a:pt x="3754540" y="718457"/>
                </a:cubicBezTo>
                <a:cubicBezTo>
                  <a:pt x="3771041" y="711385"/>
                  <a:pt x="3789374" y="709748"/>
                  <a:pt x="3806791" y="705394"/>
                </a:cubicBezTo>
                <a:cubicBezTo>
                  <a:pt x="3881074" y="649683"/>
                  <a:pt x="3838389" y="673091"/>
                  <a:pt x="3937420" y="640080"/>
                </a:cubicBezTo>
                <a:lnTo>
                  <a:pt x="3937420" y="640080"/>
                </a:lnTo>
                <a:cubicBezTo>
                  <a:pt x="4003474" y="596045"/>
                  <a:pt x="4016914" y="577155"/>
                  <a:pt x="4094174" y="561703"/>
                </a:cubicBezTo>
                <a:cubicBezTo>
                  <a:pt x="4137717" y="552994"/>
                  <a:pt x="4183574" y="552068"/>
                  <a:pt x="4224803" y="535577"/>
                </a:cubicBezTo>
                <a:cubicBezTo>
                  <a:pt x="4246574" y="526869"/>
                  <a:pt x="4267706" y="516348"/>
                  <a:pt x="4290117" y="509452"/>
                </a:cubicBezTo>
                <a:cubicBezTo>
                  <a:pt x="4379214" y="482038"/>
                  <a:pt x="4389520" y="485441"/>
                  <a:pt x="4472997" y="470263"/>
                </a:cubicBezTo>
                <a:cubicBezTo>
                  <a:pt x="4494841" y="466291"/>
                  <a:pt x="4516380" y="460663"/>
                  <a:pt x="4538311" y="457200"/>
                </a:cubicBezTo>
                <a:cubicBezTo>
                  <a:pt x="4599136" y="447596"/>
                  <a:pt x="4660808" y="443150"/>
                  <a:pt x="4721191" y="431074"/>
                </a:cubicBezTo>
                <a:cubicBezTo>
                  <a:pt x="4848828" y="405549"/>
                  <a:pt x="4785108" y="416640"/>
                  <a:pt x="4995511" y="391886"/>
                </a:cubicBezTo>
                <a:lnTo>
                  <a:pt x="5230643" y="365760"/>
                </a:lnTo>
                <a:cubicBezTo>
                  <a:pt x="5408520" y="347359"/>
                  <a:pt x="5361472" y="359195"/>
                  <a:pt x="5557214" y="326572"/>
                </a:cubicBezTo>
                <a:cubicBezTo>
                  <a:pt x="5574923" y="323621"/>
                  <a:pt x="5592270" y="318668"/>
                  <a:pt x="5609466" y="313509"/>
                </a:cubicBezTo>
                <a:cubicBezTo>
                  <a:pt x="5635843" y="305596"/>
                  <a:pt x="5661717" y="296092"/>
                  <a:pt x="5687843" y="287383"/>
                </a:cubicBezTo>
                <a:cubicBezTo>
                  <a:pt x="5727119" y="274291"/>
                  <a:pt x="5732457" y="276330"/>
                  <a:pt x="5766220" y="248194"/>
                </a:cubicBezTo>
                <a:cubicBezTo>
                  <a:pt x="5790983" y="227558"/>
                  <a:pt x="5816855" y="199175"/>
                  <a:pt x="5831534" y="169817"/>
                </a:cubicBezTo>
                <a:cubicBezTo>
                  <a:pt x="5885617" y="61651"/>
                  <a:pt x="5795848" y="203752"/>
                  <a:pt x="5870723" y="91440"/>
                </a:cubicBezTo>
                <a:cubicBezTo>
                  <a:pt x="5855750" y="16578"/>
                  <a:pt x="5867589" y="45985"/>
                  <a:pt x="5844597" y="0"/>
                </a:cubicBezTo>
              </a:path>
            </a:pathLst>
          </a:custGeom>
          <a:ln w="38100">
            <a:solidFill>
              <a:srgbClr val="CC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8" name="Picture 4" descr="C:\Users\marin\OneDrive\Radna površina\ppt za D\free-location-icon-2952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0758" y="4702628"/>
            <a:ext cx="700905" cy="700905"/>
          </a:xfrm>
          <a:prstGeom prst="rect">
            <a:avLst/>
          </a:prstGeom>
          <a:noFill/>
        </p:spPr>
      </p:pic>
      <p:pic>
        <p:nvPicPr>
          <p:cNvPr id="26629" name="Picture 5" descr="C:\Users\marin\OneDrive\Radna površina\ppt za D\410146f4f12004a852be3d4a93358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560" y="4263866"/>
            <a:ext cx="2678896" cy="2362221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0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A101E2-CD5F-458B-9975-170CEC7FBA2A}"/>
              </a:ext>
            </a:extLst>
          </p:cNvPr>
          <p:cNvSpPr/>
          <p:nvPr/>
        </p:nvSpPr>
        <p:spPr>
          <a:xfrm>
            <a:off x="0" y="391884"/>
            <a:ext cx="12192000" cy="431075"/>
          </a:xfrm>
          <a:prstGeom prst="rect">
            <a:avLst/>
          </a:prstGeom>
          <a:solidFill>
            <a:schemeClr val="accent1">
              <a:lumMod val="20000"/>
              <a:lumOff val="80000"/>
              <a:alpha val="65882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ea typeface="Arial Unicode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8</a:t>
            </a:fld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825343" y="289449"/>
            <a:ext cx="89673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Ставови возача приватних путничких аутомобила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30927" y="1221964"/>
            <a:ext cx="1168690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4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Када се говори о заинтересованости возача да поделе вожњу у зависности од категорије особе са инвалидитетом, утврђено је да су возачи </a:t>
            </a:r>
            <a:r>
              <a:rPr lang="ru-RU" sz="2400" dirty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најспремнији да поделе вожњу са особама са оштећењем слуха, у односу на особе са оштећењем вида и физичким инвалидитетом</a:t>
            </a:r>
            <a:r>
              <a:rPr lang="en-US" sz="24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4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Кључни разлог за овакав став возача је чињеница да приликом превоза особа са оштећењем слуха постоји најмања потреба за њиховом додатном ангажованошћу. 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4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Са друге стране, приликом превоза особа са физичким инвалидитетом, возач има обавезу да изађе из возила помогне приликом уласка/изласка из возила, спакује/распакује инвалидска колица у пртљажник итд. </a:t>
            </a:r>
            <a:endParaRPr lang="en-US" sz="24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</a:pPr>
            <a:r>
              <a:rPr lang="ru-RU" sz="24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Код превоза особа са оштећењем вида постоји проблем у смислу искрцавања на конкретној микролокацији и безбедности приликом уласка/изласка из возила што може захтевати додатну ангажованост возача.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0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19" y="4129408"/>
            <a:ext cx="5089361" cy="27285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3A0C-5B1B-4859-8A9F-0D6B550C0C8D}" type="slidenum">
              <a:rPr lang="sr-Latn-RS" smtClean="0"/>
              <a:pPr/>
              <a:t>9</a:t>
            </a:fld>
            <a:endParaRPr lang="sr-Latn-RS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35132" y="497645"/>
            <a:ext cx="11769633" cy="3631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Генерално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говорећи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највећа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мотивација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возачима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поделе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вожњу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јесте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једноставност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ове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активности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као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морална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сатисфакција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услед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чињења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доброг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дела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алтруизам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циљу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додатне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промоције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ових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активности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међу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возачима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пожељно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реализовати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одређене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активности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Једна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активности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која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би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могла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олакша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возачима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дељење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вожње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креирање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адаптација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постојећих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апликација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би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обезбедиле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додатне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информације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нпр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ли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путника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потребна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додатна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помоћ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каква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?;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Списак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савета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о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одговарајућој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комуникацији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конкретном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особом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итд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.).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Још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једна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активност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која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би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могла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додатно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мотивише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возаче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учествују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дељењу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вожње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особама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могућност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коришћења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места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инвалидитетом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_ppt_template_cir" id="{813B8F39-54D3-4201-886D-9A46251399D4}" vid="{BFF285B5-F1C9-41A9-A7DA-F2E1A9F227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SF_ppt_template_cir</Template>
  <TotalTime>1176</TotalTime>
  <Words>1492</Words>
  <Application>Microsoft Office PowerPoint</Application>
  <PresentationFormat>Widescreen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Unicode MS</vt:lpstr>
      <vt:lpstr>Calibri</vt:lpstr>
      <vt:lpstr>Cambria</vt:lpstr>
      <vt:lpstr>Tw Cen MT (Body)</vt:lpstr>
      <vt:lpstr>Tw Cen MT (Body)Body)</vt:lpstr>
      <vt:lpstr>Tw Cen MT (Body)dy)</vt:lpstr>
      <vt:lpstr>Office Theme</vt:lpstr>
      <vt:lpstr>Особе са инвалидитетом и концепт дељења</vt:lpstr>
      <vt:lpstr>Теме: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Инклузивни транспорт</dc:title>
  <dc:creator>Đorđe Petrović</dc:creator>
  <cp:lastModifiedBy>Djordje Petrovic</cp:lastModifiedBy>
  <cp:revision>217</cp:revision>
  <dcterms:created xsi:type="dcterms:W3CDTF">2024-09-10T17:28:23Z</dcterms:created>
  <dcterms:modified xsi:type="dcterms:W3CDTF">2024-12-09T11:14:02Z</dcterms:modified>
</cp:coreProperties>
</file>