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charts/chart2.xml" ContentType="application/vnd.openxmlformats-officedocument.drawingml.char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3" r:id="rId2"/>
  </p:sldMasterIdLst>
  <p:notesMasterIdLst>
    <p:notesMasterId r:id="rId15"/>
  </p:notesMasterIdLst>
  <p:handoutMasterIdLst>
    <p:handoutMasterId r:id="rId16"/>
  </p:handoutMasterIdLst>
  <p:sldIdLst>
    <p:sldId id="261" r:id="rId3"/>
    <p:sldId id="262" r:id="rId4"/>
    <p:sldId id="257" r:id="rId5"/>
    <p:sldId id="263" r:id="rId6"/>
    <p:sldId id="264" r:id="rId7"/>
    <p:sldId id="265" r:id="rId8"/>
    <p:sldId id="266" r:id="rId9"/>
    <p:sldId id="267" r:id="rId10"/>
    <p:sldId id="268" r:id="rId11"/>
    <p:sldId id="269" r:id="rId12"/>
    <p:sldId id="270" r:id="rId13"/>
    <p:sldId id="260" r:id="rId14"/>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FF6699"/>
    <a:srgbClr val="FFCCFF"/>
    <a:srgbClr val="1E57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sr-Cyrl-RS" dirty="0"/>
              <a:t>Наслов графикона</a:t>
            </a:r>
            <a:endParaRPr lang="sr-Latn-R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Серија 1</c:v>
                </c:pt>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2EF-496F-968C-12F1CF576270}"/>
            </c:ext>
          </c:extLst>
        </c:ser>
        <c:ser>
          <c:idx val="1"/>
          <c:order val="1"/>
          <c:tx>
            <c:strRef>
              <c:f>Sheet1!$C$1</c:f>
              <c:strCache>
                <c:ptCount val="1"/>
                <c:pt idx="0">
                  <c:v>Серија 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2EF-496F-968C-12F1CF576270}"/>
            </c:ext>
          </c:extLst>
        </c:ser>
        <c:ser>
          <c:idx val="2"/>
          <c:order val="2"/>
          <c:tx>
            <c:strRef>
              <c:f>Sheet1!$D$1</c:f>
              <c:strCache>
                <c:ptCount val="1"/>
                <c:pt idx="0">
                  <c:v>Серија 3</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2EF-496F-968C-12F1CF576270}"/>
            </c:ext>
          </c:extLst>
        </c:ser>
        <c:dLbls>
          <c:showLegendKey val="0"/>
          <c:showVal val="1"/>
          <c:showCatName val="0"/>
          <c:showSerName val="0"/>
          <c:showPercent val="0"/>
          <c:showBubbleSize val="0"/>
        </c:dLbls>
        <c:gapWidth val="219"/>
        <c:overlap val="-27"/>
        <c:axId val="76797056"/>
        <c:axId val="76798592"/>
      </c:barChart>
      <c:catAx>
        <c:axId val="76797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6798592"/>
        <c:crosses val="autoZero"/>
        <c:auto val="1"/>
        <c:lblAlgn val="ctr"/>
        <c:lblOffset val="100"/>
        <c:noMultiLvlLbl val="0"/>
      </c:catAx>
      <c:valAx>
        <c:axId val="76798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6797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sr-Cyrl-RS" dirty="0"/>
              <a:t>Наслов графикона</a:t>
            </a:r>
            <a:endParaRPr lang="sr-Latn-RS" dirty="0"/>
          </a:p>
        </c:rich>
      </c:tx>
      <c:overlay val="0"/>
      <c:spPr>
        <a:noFill/>
        <a:ln>
          <a:noFill/>
        </a:ln>
        <a:effectLst/>
      </c:spPr>
    </c:title>
    <c:autoTitleDeleted val="0"/>
    <c:plotArea>
      <c:layout/>
      <c:barChart>
        <c:barDir val="col"/>
        <c:grouping val="clustered"/>
        <c:varyColors val="0"/>
        <c:ser>
          <c:idx val="0"/>
          <c:order val="0"/>
          <c:tx>
            <c:strRef>
              <c:f>Sheet1!$B$1</c:f>
              <c:strCache>
                <c:ptCount val="1"/>
                <c:pt idx="0">
                  <c:v>Серија 1</c:v>
                </c:pt>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2EF-496F-968C-12F1CF576270}"/>
            </c:ext>
          </c:extLst>
        </c:ser>
        <c:ser>
          <c:idx val="1"/>
          <c:order val="1"/>
          <c:tx>
            <c:strRef>
              <c:f>Sheet1!$C$1</c:f>
              <c:strCache>
                <c:ptCount val="1"/>
                <c:pt idx="0">
                  <c:v>Серија 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2EF-496F-968C-12F1CF576270}"/>
            </c:ext>
          </c:extLst>
        </c:ser>
        <c:ser>
          <c:idx val="2"/>
          <c:order val="2"/>
          <c:tx>
            <c:strRef>
              <c:f>Sheet1!$D$1</c:f>
              <c:strCache>
                <c:ptCount val="1"/>
                <c:pt idx="0">
                  <c:v>Серија 3</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2EF-496F-968C-12F1CF576270}"/>
            </c:ext>
          </c:extLst>
        </c:ser>
        <c:dLbls>
          <c:showLegendKey val="0"/>
          <c:showVal val="1"/>
          <c:showCatName val="0"/>
          <c:showSerName val="0"/>
          <c:showPercent val="0"/>
          <c:showBubbleSize val="0"/>
        </c:dLbls>
        <c:gapWidth val="219"/>
        <c:overlap val="-27"/>
        <c:axId val="78037760"/>
        <c:axId val="78039296"/>
      </c:barChart>
      <c:catAx>
        <c:axId val="78037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39296"/>
        <c:crosses val="autoZero"/>
        <c:auto val="1"/>
        <c:lblAlgn val="ctr"/>
        <c:lblOffset val="100"/>
        <c:noMultiLvlLbl val="0"/>
      </c:catAx>
      <c:valAx>
        <c:axId val="78039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37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158AFC-87BA-4AF7-B78A-720C20E4E4A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F716AD06-CFFF-4A5C-81B7-7B4D16C76D9E}">
      <dgm:prSet custT="1"/>
      <dgm:spPr>
        <a:solidFill>
          <a:schemeClr val="accent5">
            <a:lumMod val="40000"/>
            <a:lumOff val="60000"/>
          </a:schemeClr>
        </a:solidFill>
        <a:ln>
          <a:solidFill>
            <a:schemeClr val="accent5">
              <a:lumMod val="50000"/>
            </a:schemeClr>
          </a:solidFill>
        </a:ln>
      </dgm:spPr>
      <dgm:t>
        <a:bodyPr/>
        <a:lstStyle/>
        <a:p>
          <a:r>
            <a:rPr lang="en-US" sz="2000" b="1" i="1" dirty="0" err="1">
              <a:solidFill>
                <a:schemeClr val="accent5">
                  <a:lumMod val="50000"/>
                </a:schemeClr>
              </a:solidFill>
              <a:latin typeface="Cambria" pitchFamily="18" charset="0"/>
              <a:ea typeface="Cambria" pitchFamily="18" charset="0"/>
            </a:rPr>
            <a:t>Инфраструктурни</a:t>
          </a:r>
          <a:r>
            <a:rPr lang="en-US" sz="2000" b="1" i="1" dirty="0">
              <a:solidFill>
                <a:schemeClr val="accent5">
                  <a:lumMod val="50000"/>
                </a:schemeClr>
              </a:solidFill>
              <a:latin typeface="Cambria" pitchFamily="18" charset="0"/>
              <a:ea typeface="Cambria" pitchFamily="18" charset="0"/>
            </a:rPr>
            <a:t> </a:t>
          </a:r>
          <a:r>
            <a:rPr lang="en-US" sz="2000" b="1" i="1" dirty="0" err="1">
              <a:solidFill>
                <a:schemeClr val="accent5">
                  <a:lumMod val="50000"/>
                </a:schemeClr>
              </a:solidFill>
              <a:latin typeface="Cambria" pitchFamily="18" charset="0"/>
              <a:ea typeface="Cambria" pitchFamily="18" charset="0"/>
            </a:rPr>
            <a:t>индикатори</a:t>
          </a:r>
          <a:r>
            <a:rPr lang="en-US" sz="2000" b="1" dirty="0">
              <a:solidFill>
                <a:schemeClr val="accent5">
                  <a:lumMod val="50000"/>
                </a:schemeClr>
              </a:solidFill>
              <a:latin typeface="Cambria" pitchFamily="18" charset="0"/>
              <a:ea typeface="Cambria" pitchFamily="18" charset="0"/>
            </a:rPr>
            <a:t> </a:t>
          </a:r>
        </a:p>
      </dgm:t>
    </dgm:pt>
    <dgm:pt modelId="{777DF23B-BBB3-4F97-B703-C5E3476589DE}" type="parTrans" cxnId="{7DCCE596-A371-4F34-8768-D40170BD9D3F}">
      <dgm:prSet/>
      <dgm:spPr/>
      <dgm:t>
        <a:bodyPr/>
        <a:lstStyle/>
        <a:p>
          <a:endParaRPr lang="en-US"/>
        </a:p>
      </dgm:t>
    </dgm:pt>
    <dgm:pt modelId="{0F109EC7-0F00-44A8-90F3-4CEF5CB979AA}" type="sibTrans" cxnId="{7DCCE596-A371-4F34-8768-D40170BD9D3F}">
      <dgm:prSet/>
      <dgm:spPr/>
      <dgm:t>
        <a:bodyPr/>
        <a:lstStyle/>
        <a:p>
          <a:endParaRPr lang="en-US"/>
        </a:p>
      </dgm:t>
    </dgm:pt>
    <dgm:pt modelId="{D936CC43-AD93-4454-8478-0A50742F7055}">
      <dgm:prSet custT="1"/>
      <dgm:spPr/>
      <dgm:t>
        <a:bodyPr/>
        <a:lstStyle/>
        <a:p>
          <a:pPr algn="just"/>
          <a:r>
            <a:rPr lang="sr-Cyrl-RS" sz="1800" dirty="0">
              <a:solidFill>
                <a:schemeClr val="accent5">
                  <a:lumMod val="50000"/>
                </a:schemeClr>
              </a:solidFill>
              <a:latin typeface="Cambria" pitchFamily="18" charset="0"/>
              <a:ea typeface="Cambria" pitchFamily="18" charset="0"/>
            </a:rPr>
            <a:t>У</a:t>
          </a:r>
          <a:r>
            <a:rPr lang="en-US" sz="1800" dirty="0" err="1">
              <a:solidFill>
                <a:schemeClr val="accent5">
                  <a:lumMod val="50000"/>
                </a:schemeClr>
              </a:solidFill>
              <a:latin typeface="Cambria" pitchFamily="18" charset="0"/>
              <a:ea typeface="Cambria" pitchFamily="18" charset="0"/>
            </a:rPr>
            <a:t>зимају</a:t>
          </a:r>
          <a:r>
            <a:rPr lang="en-US" sz="1800" dirty="0">
              <a:solidFill>
                <a:schemeClr val="accent5">
                  <a:lumMod val="50000"/>
                </a:schemeClr>
              </a:solidFill>
              <a:latin typeface="Cambria" pitchFamily="18" charset="0"/>
              <a:ea typeface="Cambria" pitchFamily="18" charset="0"/>
            </a:rPr>
            <a:t> у </a:t>
          </a:r>
          <a:r>
            <a:rPr lang="en-US" sz="1800" dirty="0" err="1">
              <a:solidFill>
                <a:schemeClr val="accent5">
                  <a:lumMod val="50000"/>
                </a:schemeClr>
              </a:solidFill>
              <a:latin typeface="Cambria" pitchFamily="18" charset="0"/>
              <a:ea typeface="Cambria" pitchFamily="18" charset="0"/>
            </a:rPr>
            <a:t>обзир</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карактеристике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инфраструктуре</a:t>
          </a:r>
          <a:r>
            <a:rPr lang="en-US" sz="1800" dirty="0">
              <a:solidFill>
                <a:schemeClr val="accent5">
                  <a:lumMod val="50000"/>
                </a:schemeClr>
              </a:solidFill>
              <a:latin typeface="Cambria" pitchFamily="18" charset="0"/>
              <a:ea typeface="Cambria" pitchFamily="18" charset="0"/>
            </a:rPr>
            <a:t> у </a:t>
          </a:r>
          <a:r>
            <a:rPr lang="en-US" sz="1800" dirty="0" err="1">
              <a:solidFill>
                <a:schemeClr val="accent5">
                  <a:lumMod val="50000"/>
                </a:schemeClr>
              </a:solidFill>
              <a:latin typeface="Cambria" pitchFamily="18" charset="0"/>
              <a:ea typeface="Cambria" pitchFamily="18" charset="0"/>
            </a:rPr>
            <a:t>смислу</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капацитета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нивоа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услуге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квалитета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транспортних</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објеката</a:t>
          </a:r>
          <a:r>
            <a:rPr lang="en-US" sz="1800" dirty="0">
              <a:solidFill>
                <a:schemeClr val="accent5">
                  <a:lumMod val="50000"/>
                </a:schemeClr>
              </a:solidFill>
              <a:latin typeface="Cambria" pitchFamily="18" charset="0"/>
              <a:ea typeface="Cambria" pitchFamily="18" charset="0"/>
            </a:rPr>
            <a:t> и </a:t>
          </a:r>
          <a:r>
            <a:rPr lang="en-US" sz="1800" dirty="0" err="1">
              <a:solidFill>
                <a:schemeClr val="accent5">
                  <a:lumMod val="50000"/>
                </a:schemeClr>
              </a:solidFill>
              <a:latin typeface="Cambria" pitchFamily="18" charset="0"/>
              <a:ea typeface="Cambria" pitchFamily="18" charset="0"/>
            </a:rPr>
            <a:t>услуга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Мерење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ових</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индикатора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врши</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се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кроз</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показатеље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као</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што</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су</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просечна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брзина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путовања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ниво</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гужви</a:t>
          </a:r>
          <a:r>
            <a:rPr lang="en-US" sz="1800" dirty="0">
              <a:solidFill>
                <a:schemeClr val="accent5">
                  <a:lumMod val="50000"/>
                </a:schemeClr>
              </a:solidFill>
              <a:latin typeface="Cambria" pitchFamily="18" charset="0"/>
              <a:ea typeface="Cambria" pitchFamily="18" charset="0"/>
            </a:rPr>
            <a:t> у </a:t>
          </a:r>
          <a:r>
            <a:rPr lang="en-US" sz="1800" dirty="0" err="1">
              <a:solidFill>
                <a:schemeClr val="accent5">
                  <a:lumMod val="50000"/>
                </a:schemeClr>
              </a:solidFill>
              <a:latin typeface="Cambria" pitchFamily="18" charset="0"/>
              <a:ea typeface="Cambria" pitchFamily="18" charset="0"/>
            </a:rPr>
            <a:t>саобраћају</a:t>
          </a:r>
          <a:r>
            <a:rPr lang="en-US" sz="1800" dirty="0">
              <a:solidFill>
                <a:schemeClr val="accent5">
                  <a:lumMod val="50000"/>
                </a:schemeClr>
              </a:solidFill>
              <a:latin typeface="Cambria" pitchFamily="18" charset="0"/>
              <a:ea typeface="Cambria" pitchFamily="18" charset="0"/>
            </a:rPr>
            <a:t> и </a:t>
          </a:r>
          <a:r>
            <a:rPr lang="en-US" sz="1800" dirty="0" err="1">
              <a:solidFill>
                <a:schemeClr val="accent5">
                  <a:lumMod val="50000"/>
                </a:schemeClr>
              </a:solidFill>
              <a:latin typeface="Cambria" pitchFamily="18" charset="0"/>
              <a:ea typeface="Cambria" pitchFamily="18" charset="0"/>
            </a:rPr>
            <a:t>сл</a:t>
          </a:r>
          <a:r>
            <a:rPr lang="en-US" sz="1800" dirty="0">
              <a:solidFill>
                <a:schemeClr val="accent5">
                  <a:lumMod val="50000"/>
                </a:schemeClr>
              </a:solidFill>
              <a:latin typeface="Cambria" pitchFamily="18" charset="0"/>
              <a:ea typeface="Cambria" pitchFamily="18" charset="0"/>
            </a:rPr>
            <a:t>.</a:t>
          </a:r>
        </a:p>
      </dgm:t>
    </dgm:pt>
    <dgm:pt modelId="{FA3B2AB3-8CF0-432E-9FEA-612394F46F9D}" type="parTrans" cxnId="{00004DE4-8F3E-4E9F-AE12-915029AF63E0}">
      <dgm:prSet/>
      <dgm:spPr/>
      <dgm:t>
        <a:bodyPr/>
        <a:lstStyle/>
        <a:p>
          <a:endParaRPr lang="en-US"/>
        </a:p>
      </dgm:t>
    </dgm:pt>
    <dgm:pt modelId="{F83E9F48-C38D-4FDA-A1F3-4AD487986B0D}" type="sibTrans" cxnId="{00004DE4-8F3E-4E9F-AE12-915029AF63E0}">
      <dgm:prSet/>
      <dgm:spPr/>
      <dgm:t>
        <a:bodyPr/>
        <a:lstStyle/>
        <a:p>
          <a:endParaRPr lang="en-US"/>
        </a:p>
      </dgm:t>
    </dgm:pt>
    <dgm:pt modelId="{D25C58B0-7CD7-44D1-B97E-018AFB4F71C2}">
      <dgm:prSet custT="1"/>
      <dgm:spPr>
        <a:solidFill>
          <a:schemeClr val="accent5">
            <a:lumMod val="40000"/>
            <a:lumOff val="60000"/>
          </a:schemeClr>
        </a:solidFill>
        <a:ln>
          <a:solidFill>
            <a:schemeClr val="accent5">
              <a:lumMod val="50000"/>
            </a:schemeClr>
          </a:solidFill>
        </a:ln>
      </dgm:spPr>
      <dgm:t>
        <a:bodyPr/>
        <a:lstStyle/>
        <a:p>
          <a:r>
            <a:rPr lang="en-US" sz="2000" b="1" i="1" dirty="0" err="1">
              <a:solidFill>
                <a:schemeClr val="accent5">
                  <a:lumMod val="50000"/>
                </a:schemeClr>
              </a:solidFill>
              <a:latin typeface="Cambria" pitchFamily="18" charset="0"/>
              <a:ea typeface="Cambria" pitchFamily="18" charset="0"/>
            </a:rPr>
            <a:t>Индикатори</a:t>
          </a:r>
          <a:r>
            <a:rPr lang="en-US" sz="2000" b="1" i="1" dirty="0">
              <a:solidFill>
                <a:schemeClr val="accent5">
                  <a:lumMod val="50000"/>
                </a:schemeClr>
              </a:solidFill>
              <a:latin typeface="Cambria" pitchFamily="18" charset="0"/>
              <a:ea typeface="Cambria" pitchFamily="18" charset="0"/>
            </a:rPr>
            <a:t> </a:t>
          </a:r>
          <a:r>
            <a:rPr lang="en-US" sz="2000" b="1" i="1" dirty="0" err="1">
              <a:solidFill>
                <a:schemeClr val="accent5">
                  <a:lumMod val="50000"/>
                </a:schemeClr>
              </a:solidFill>
              <a:latin typeface="Cambria" pitchFamily="18" charset="0"/>
              <a:ea typeface="Cambria" pitchFamily="18" charset="0"/>
            </a:rPr>
            <a:t>активности</a:t>
          </a:r>
          <a:r>
            <a:rPr lang="en-US" sz="2000" b="1" dirty="0">
              <a:solidFill>
                <a:schemeClr val="accent5">
                  <a:lumMod val="50000"/>
                </a:schemeClr>
              </a:solidFill>
              <a:latin typeface="Cambria" pitchFamily="18" charset="0"/>
              <a:ea typeface="Cambria" pitchFamily="18" charset="0"/>
            </a:rPr>
            <a:t> </a:t>
          </a:r>
        </a:p>
      </dgm:t>
    </dgm:pt>
    <dgm:pt modelId="{62AB1753-20FF-4389-9FFF-A8B2B5CBD624}" type="parTrans" cxnId="{788D6EB8-AB6C-4D00-B1A1-03156A108E88}">
      <dgm:prSet/>
      <dgm:spPr/>
      <dgm:t>
        <a:bodyPr/>
        <a:lstStyle/>
        <a:p>
          <a:endParaRPr lang="en-US"/>
        </a:p>
      </dgm:t>
    </dgm:pt>
    <dgm:pt modelId="{93F1D9B2-E457-4AA1-B97C-C67E26E4EC42}" type="sibTrans" cxnId="{788D6EB8-AB6C-4D00-B1A1-03156A108E88}">
      <dgm:prSet/>
      <dgm:spPr/>
      <dgm:t>
        <a:bodyPr/>
        <a:lstStyle/>
        <a:p>
          <a:endParaRPr lang="en-US"/>
        </a:p>
      </dgm:t>
    </dgm:pt>
    <dgm:pt modelId="{A3A49771-0EF5-4E67-9975-AF5C1CA80FB5}">
      <dgm:prSet custT="1"/>
      <dgm:spPr/>
      <dgm:t>
        <a:bodyPr/>
        <a:lstStyle/>
        <a:p>
          <a:pPr algn="just"/>
          <a:r>
            <a:rPr lang="sr-Cyrl-RS" sz="1800" dirty="0">
              <a:solidFill>
                <a:schemeClr val="accent5">
                  <a:lumMod val="50000"/>
                </a:schemeClr>
              </a:solidFill>
              <a:latin typeface="Cambria" pitchFamily="18" charset="0"/>
              <a:ea typeface="Cambria" pitchFamily="18" charset="0"/>
            </a:rPr>
            <a:t>О</a:t>
          </a:r>
          <a:r>
            <a:rPr lang="en-US" sz="1800" dirty="0" err="1">
              <a:solidFill>
                <a:schemeClr val="accent5">
                  <a:lumMod val="50000"/>
                </a:schemeClr>
              </a:solidFill>
              <a:latin typeface="Cambria" pitchFamily="18" charset="0"/>
              <a:ea typeface="Cambria" pitchFamily="18" charset="0"/>
            </a:rPr>
            <a:t>писују</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временско-просторни</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приступ</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одређеним</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активностима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нпр</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посао</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здравствена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заштита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образовање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од</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значаја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становништву</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Мерење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ових</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индикатора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често</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се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реализује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кроз</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гравитациони</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модел</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доступности</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одређене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активности</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где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се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на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мапама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обележавају</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зоне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доступне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за</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различите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временске</a:t>
          </a:r>
          <a:r>
            <a:rPr lang="en-US" sz="1800" dirty="0">
              <a:solidFill>
                <a:schemeClr val="accent5">
                  <a:lumMod val="50000"/>
                </a:schemeClr>
              </a:solidFill>
              <a:latin typeface="Cambria" pitchFamily="18" charset="0"/>
              <a:ea typeface="Cambria" pitchFamily="18" charset="0"/>
            </a:rPr>
            <a:t> </a:t>
          </a:r>
          <a:r>
            <a:rPr lang="en-US" sz="1800" dirty="0" err="1">
              <a:solidFill>
                <a:schemeClr val="accent5">
                  <a:lumMod val="50000"/>
                </a:schemeClr>
              </a:solidFill>
              <a:latin typeface="Cambria" pitchFamily="18" charset="0"/>
              <a:ea typeface="Cambria" pitchFamily="18" charset="0"/>
            </a:rPr>
            <a:t>интервале</a:t>
          </a:r>
          <a:r>
            <a:rPr lang="en-US" sz="1800" dirty="0">
              <a:solidFill>
                <a:schemeClr val="accent5">
                  <a:lumMod val="50000"/>
                </a:schemeClr>
              </a:solidFill>
              <a:latin typeface="Cambria" pitchFamily="18" charset="0"/>
              <a:ea typeface="Cambria" pitchFamily="18" charset="0"/>
            </a:rPr>
            <a:t>.</a:t>
          </a:r>
        </a:p>
      </dgm:t>
    </dgm:pt>
    <dgm:pt modelId="{EC678A63-7BF9-4C64-824C-6FD60ECD69FA}" type="parTrans" cxnId="{81366CC4-0A89-47FC-925A-712B9679C84B}">
      <dgm:prSet/>
      <dgm:spPr/>
      <dgm:t>
        <a:bodyPr/>
        <a:lstStyle/>
        <a:p>
          <a:endParaRPr lang="en-US"/>
        </a:p>
      </dgm:t>
    </dgm:pt>
    <dgm:pt modelId="{C5BC66E6-69C7-46E6-92C0-BD3ED8F10075}" type="sibTrans" cxnId="{81366CC4-0A89-47FC-925A-712B9679C84B}">
      <dgm:prSet/>
      <dgm:spPr/>
      <dgm:t>
        <a:bodyPr/>
        <a:lstStyle/>
        <a:p>
          <a:endParaRPr lang="en-US"/>
        </a:p>
      </dgm:t>
    </dgm:pt>
    <dgm:pt modelId="{C2C57BE8-CBE3-4DE6-BDA4-BEA8775386A6}">
      <dgm:prSet custT="1"/>
      <dgm:spPr>
        <a:solidFill>
          <a:schemeClr val="accent5">
            <a:lumMod val="40000"/>
            <a:lumOff val="60000"/>
          </a:schemeClr>
        </a:solidFill>
        <a:ln>
          <a:solidFill>
            <a:schemeClr val="accent5">
              <a:lumMod val="50000"/>
            </a:schemeClr>
          </a:solidFill>
        </a:ln>
      </dgm:spPr>
      <dgm:t>
        <a:bodyPr/>
        <a:lstStyle/>
        <a:p>
          <a:r>
            <a:rPr lang="en-US" sz="2000" b="1" i="1" dirty="0" err="1">
              <a:solidFill>
                <a:schemeClr val="accent5">
                  <a:lumMod val="50000"/>
                </a:schemeClr>
              </a:solidFill>
              <a:latin typeface="Cambria" pitchFamily="18" charset="0"/>
              <a:ea typeface="Cambria" pitchFamily="18" charset="0"/>
            </a:rPr>
            <a:t>Индикатори</a:t>
          </a:r>
          <a:r>
            <a:rPr lang="en-US" sz="2000" b="1" i="1" dirty="0">
              <a:solidFill>
                <a:schemeClr val="accent5">
                  <a:lumMod val="50000"/>
                </a:schemeClr>
              </a:solidFill>
              <a:latin typeface="Cambria" pitchFamily="18" charset="0"/>
              <a:ea typeface="Cambria" pitchFamily="18" charset="0"/>
            </a:rPr>
            <a:t> </a:t>
          </a:r>
          <a:r>
            <a:rPr lang="en-US" sz="2000" b="1" i="1" dirty="0" err="1">
              <a:solidFill>
                <a:schemeClr val="accent5">
                  <a:lumMod val="50000"/>
                </a:schemeClr>
              </a:solidFill>
              <a:latin typeface="Cambria" pitchFamily="18" charset="0"/>
              <a:ea typeface="Cambria" pitchFamily="18" charset="0"/>
            </a:rPr>
            <a:t>оријентисани</a:t>
          </a:r>
          <a:r>
            <a:rPr lang="en-US" sz="2000" b="1" i="1" dirty="0">
              <a:solidFill>
                <a:schemeClr val="accent5">
                  <a:lumMod val="50000"/>
                </a:schemeClr>
              </a:solidFill>
              <a:latin typeface="Cambria" pitchFamily="18" charset="0"/>
              <a:ea typeface="Cambria" pitchFamily="18" charset="0"/>
            </a:rPr>
            <a:t> </a:t>
          </a:r>
          <a:r>
            <a:rPr lang="en-US" sz="2000" b="1" i="1" dirty="0" err="1">
              <a:solidFill>
                <a:schemeClr val="accent5">
                  <a:lumMod val="50000"/>
                </a:schemeClr>
              </a:solidFill>
              <a:latin typeface="Cambria" pitchFamily="18" charset="0"/>
              <a:ea typeface="Cambria" pitchFamily="18" charset="0"/>
            </a:rPr>
            <a:t>ка</a:t>
          </a:r>
          <a:r>
            <a:rPr lang="en-US" sz="2000" b="1" i="1" dirty="0">
              <a:solidFill>
                <a:schemeClr val="accent5">
                  <a:lumMod val="50000"/>
                </a:schemeClr>
              </a:solidFill>
              <a:latin typeface="Cambria" pitchFamily="18" charset="0"/>
              <a:ea typeface="Cambria" pitchFamily="18" charset="0"/>
            </a:rPr>
            <a:t> </a:t>
          </a:r>
          <a:r>
            <a:rPr lang="en-US" sz="2000" b="1" i="1" dirty="0" err="1">
              <a:solidFill>
                <a:schemeClr val="accent5">
                  <a:lumMod val="50000"/>
                </a:schemeClr>
              </a:solidFill>
              <a:latin typeface="Cambria" pitchFamily="18" charset="0"/>
              <a:ea typeface="Cambria" pitchFamily="18" charset="0"/>
            </a:rPr>
            <a:t>људима</a:t>
          </a:r>
          <a:r>
            <a:rPr lang="en-US" sz="2000" b="1" dirty="0">
              <a:solidFill>
                <a:schemeClr val="accent5">
                  <a:lumMod val="50000"/>
                </a:schemeClr>
              </a:solidFill>
              <a:latin typeface="Cambria" pitchFamily="18" charset="0"/>
              <a:ea typeface="Cambria" pitchFamily="18" charset="0"/>
            </a:rPr>
            <a:t> </a:t>
          </a:r>
        </a:p>
      </dgm:t>
    </dgm:pt>
    <dgm:pt modelId="{077A92FF-CE7C-45BF-A5CD-FD0F1A273214}" type="parTrans" cxnId="{66195996-DBC4-4B25-94F7-26784C23EDE8}">
      <dgm:prSet/>
      <dgm:spPr/>
      <dgm:t>
        <a:bodyPr/>
        <a:lstStyle/>
        <a:p>
          <a:endParaRPr lang="en-US"/>
        </a:p>
      </dgm:t>
    </dgm:pt>
    <dgm:pt modelId="{36AB7627-CC70-4616-AEF4-B58ED49758CA}" type="sibTrans" cxnId="{66195996-DBC4-4B25-94F7-26784C23EDE8}">
      <dgm:prSet/>
      <dgm:spPr/>
      <dgm:t>
        <a:bodyPr/>
        <a:lstStyle/>
        <a:p>
          <a:endParaRPr lang="en-US"/>
        </a:p>
      </dgm:t>
    </dgm:pt>
    <dgm:pt modelId="{DE0DADDB-B549-4509-A4B4-59CE7B4B714F}">
      <dgm:prSet custT="1"/>
      <dgm:spPr/>
      <dgm:t>
        <a:bodyPr/>
        <a:lstStyle/>
        <a:p>
          <a:pPr algn="just"/>
          <a:r>
            <a:rPr lang="sr-Cyrl-RS" sz="1800" dirty="0">
              <a:solidFill>
                <a:schemeClr val="accent5">
                  <a:lumMod val="50000"/>
                </a:schemeClr>
              </a:solidFill>
              <a:latin typeface="Cambria" pitchFamily="18" charset="0"/>
              <a:ea typeface="Cambria" pitchFamily="18" charset="0"/>
            </a:rPr>
            <a:t>Ови индикатори описују приступачност на индивидуалном нивоу анализирајући колико активности (пословних и рекреативних) људи могу реализовати узимајући у обзир своје доступно време и квалитет транспортног система.</a:t>
          </a:r>
          <a:endParaRPr lang="en-US" sz="1800" dirty="0">
            <a:solidFill>
              <a:schemeClr val="accent5">
                <a:lumMod val="50000"/>
              </a:schemeClr>
            </a:solidFill>
            <a:latin typeface="Cambria" pitchFamily="18" charset="0"/>
            <a:ea typeface="Cambria" pitchFamily="18" charset="0"/>
          </a:endParaRPr>
        </a:p>
      </dgm:t>
    </dgm:pt>
    <dgm:pt modelId="{D37387F4-6814-4432-ADC9-D4F3C0DE1D83}" type="parTrans" cxnId="{D360BA56-DAA5-4E89-8A2D-D2352A33BC08}">
      <dgm:prSet/>
      <dgm:spPr/>
      <dgm:t>
        <a:bodyPr/>
        <a:lstStyle/>
        <a:p>
          <a:endParaRPr lang="en-US"/>
        </a:p>
      </dgm:t>
    </dgm:pt>
    <dgm:pt modelId="{EC6B31D0-2A4C-4946-A69B-B4BFCB0BAB91}" type="sibTrans" cxnId="{D360BA56-DAA5-4E89-8A2D-D2352A33BC08}">
      <dgm:prSet/>
      <dgm:spPr/>
      <dgm:t>
        <a:bodyPr/>
        <a:lstStyle/>
        <a:p>
          <a:endParaRPr lang="en-US"/>
        </a:p>
      </dgm:t>
    </dgm:pt>
    <dgm:pt modelId="{73E7D476-14EC-4765-A154-9F3E19AAEB0B}" type="pres">
      <dgm:prSet presAssocID="{EF158AFC-87BA-4AF7-B78A-720C20E4E4A9}" presName="linear" presStyleCnt="0">
        <dgm:presLayoutVars>
          <dgm:dir/>
          <dgm:animLvl val="lvl"/>
          <dgm:resizeHandles val="exact"/>
        </dgm:presLayoutVars>
      </dgm:prSet>
      <dgm:spPr/>
    </dgm:pt>
    <dgm:pt modelId="{51FDDA25-4B65-4841-BD30-1654C60C3237}" type="pres">
      <dgm:prSet presAssocID="{F716AD06-CFFF-4A5C-81B7-7B4D16C76D9E}" presName="parentLin" presStyleCnt="0"/>
      <dgm:spPr/>
    </dgm:pt>
    <dgm:pt modelId="{EC484CDC-187B-4EDF-9065-A92478D504E3}" type="pres">
      <dgm:prSet presAssocID="{F716AD06-CFFF-4A5C-81B7-7B4D16C76D9E}" presName="parentLeftMargin" presStyleLbl="node1" presStyleIdx="0" presStyleCnt="3"/>
      <dgm:spPr/>
    </dgm:pt>
    <dgm:pt modelId="{B7CD6B2B-58D1-409C-AA98-F8593330A218}" type="pres">
      <dgm:prSet presAssocID="{F716AD06-CFFF-4A5C-81B7-7B4D16C76D9E}" presName="parentText" presStyleLbl="node1" presStyleIdx="0" presStyleCnt="3" custScaleX="67136" custScaleY="105832">
        <dgm:presLayoutVars>
          <dgm:chMax val="0"/>
          <dgm:bulletEnabled val="1"/>
        </dgm:presLayoutVars>
      </dgm:prSet>
      <dgm:spPr/>
    </dgm:pt>
    <dgm:pt modelId="{443C23FE-D449-4C27-9680-D0553E611D7A}" type="pres">
      <dgm:prSet presAssocID="{F716AD06-CFFF-4A5C-81B7-7B4D16C76D9E}" presName="negativeSpace" presStyleCnt="0"/>
      <dgm:spPr/>
    </dgm:pt>
    <dgm:pt modelId="{C46214A3-7F1C-4357-862A-F573A0D1CADC}" type="pres">
      <dgm:prSet presAssocID="{F716AD06-CFFF-4A5C-81B7-7B4D16C76D9E}" presName="childText" presStyleLbl="conFgAcc1" presStyleIdx="0" presStyleCnt="3">
        <dgm:presLayoutVars>
          <dgm:bulletEnabled val="1"/>
        </dgm:presLayoutVars>
      </dgm:prSet>
      <dgm:spPr/>
    </dgm:pt>
    <dgm:pt modelId="{192CE760-71A2-45BA-B5E0-7A901F95C279}" type="pres">
      <dgm:prSet presAssocID="{0F109EC7-0F00-44A8-90F3-4CEF5CB979AA}" presName="spaceBetweenRectangles" presStyleCnt="0"/>
      <dgm:spPr/>
    </dgm:pt>
    <dgm:pt modelId="{B6E40BB9-3974-483F-B1AE-4DE8CBCDE111}" type="pres">
      <dgm:prSet presAssocID="{D25C58B0-7CD7-44D1-B97E-018AFB4F71C2}" presName="parentLin" presStyleCnt="0"/>
      <dgm:spPr/>
    </dgm:pt>
    <dgm:pt modelId="{C3B1045A-DD83-4335-A6FF-BB95CD2FAFF1}" type="pres">
      <dgm:prSet presAssocID="{D25C58B0-7CD7-44D1-B97E-018AFB4F71C2}" presName="parentLeftMargin" presStyleLbl="node1" presStyleIdx="0" presStyleCnt="3"/>
      <dgm:spPr/>
    </dgm:pt>
    <dgm:pt modelId="{3DB84253-515B-4CD7-9C27-010E413F10ED}" type="pres">
      <dgm:prSet presAssocID="{D25C58B0-7CD7-44D1-B97E-018AFB4F71C2}" presName="parentText" presStyleLbl="node1" presStyleIdx="1" presStyleCnt="3" custScaleX="50369">
        <dgm:presLayoutVars>
          <dgm:chMax val="0"/>
          <dgm:bulletEnabled val="1"/>
        </dgm:presLayoutVars>
      </dgm:prSet>
      <dgm:spPr/>
    </dgm:pt>
    <dgm:pt modelId="{AF1B13F8-53EA-408A-97C0-C2B820DC7778}" type="pres">
      <dgm:prSet presAssocID="{D25C58B0-7CD7-44D1-B97E-018AFB4F71C2}" presName="negativeSpace" presStyleCnt="0"/>
      <dgm:spPr/>
    </dgm:pt>
    <dgm:pt modelId="{5BA0274B-7DF9-43FF-B491-CA7935E8A18A}" type="pres">
      <dgm:prSet presAssocID="{D25C58B0-7CD7-44D1-B97E-018AFB4F71C2}" presName="childText" presStyleLbl="conFgAcc1" presStyleIdx="1" presStyleCnt="3">
        <dgm:presLayoutVars>
          <dgm:bulletEnabled val="1"/>
        </dgm:presLayoutVars>
      </dgm:prSet>
      <dgm:spPr/>
    </dgm:pt>
    <dgm:pt modelId="{D152265C-6761-4D2F-BA17-F03328EB7BAA}" type="pres">
      <dgm:prSet presAssocID="{93F1D9B2-E457-4AA1-B97C-C67E26E4EC42}" presName="spaceBetweenRectangles" presStyleCnt="0"/>
      <dgm:spPr/>
    </dgm:pt>
    <dgm:pt modelId="{8D3A53D0-1F57-4729-AE9F-6D13E7B4E032}" type="pres">
      <dgm:prSet presAssocID="{C2C57BE8-CBE3-4DE6-BDA4-BEA8775386A6}" presName="parentLin" presStyleCnt="0"/>
      <dgm:spPr/>
    </dgm:pt>
    <dgm:pt modelId="{5876CCD2-FEDE-4BA2-8F09-1DA0A23DBFB0}" type="pres">
      <dgm:prSet presAssocID="{C2C57BE8-CBE3-4DE6-BDA4-BEA8775386A6}" presName="parentLeftMargin" presStyleLbl="node1" presStyleIdx="1" presStyleCnt="3"/>
      <dgm:spPr/>
    </dgm:pt>
    <dgm:pt modelId="{80296484-1458-450B-8CF9-10D208D7294A}" type="pres">
      <dgm:prSet presAssocID="{C2C57BE8-CBE3-4DE6-BDA4-BEA8775386A6}" presName="parentText" presStyleLbl="node1" presStyleIdx="2" presStyleCnt="3" custScaleX="77532">
        <dgm:presLayoutVars>
          <dgm:chMax val="0"/>
          <dgm:bulletEnabled val="1"/>
        </dgm:presLayoutVars>
      </dgm:prSet>
      <dgm:spPr/>
    </dgm:pt>
    <dgm:pt modelId="{1965C2C2-1F32-4A8D-86EB-0CF251469F82}" type="pres">
      <dgm:prSet presAssocID="{C2C57BE8-CBE3-4DE6-BDA4-BEA8775386A6}" presName="negativeSpace" presStyleCnt="0"/>
      <dgm:spPr/>
    </dgm:pt>
    <dgm:pt modelId="{C2AE4F08-B32C-4A57-A691-63024631402D}" type="pres">
      <dgm:prSet presAssocID="{C2C57BE8-CBE3-4DE6-BDA4-BEA8775386A6}" presName="childText" presStyleLbl="conFgAcc1" presStyleIdx="2" presStyleCnt="3">
        <dgm:presLayoutVars>
          <dgm:bulletEnabled val="1"/>
        </dgm:presLayoutVars>
      </dgm:prSet>
      <dgm:spPr/>
    </dgm:pt>
  </dgm:ptLst>
  <dgm:cxnLst>
    <dgm:cxn modelId="{9556A509-F092-44E2-A6E3-9A3F6F07F405}" type="presOf" srcId="{A3A49771-0EF5-4E67-9975-AF5C1CA80FB5}" destId="{5BA0274B-7DF9-43FF-B491-CA7935E8A18A}" srcOrd="0" destOrd="0" presId="urn:microsoft.com/office/officeart/2005/8/layout/list1"/>
    <dgm:cxn modelId="{1CDAB42B-B9D4-4671-91C3-D144D910E3B6}" type="presOf" srcId="{C2C57BE8-CBE3-4DE6-BDA4-BEA8775386A6}" destId="{5876CCD2-FEDE-4BA2-8F09-1DA0A23DBFB0}" srcOrd="0" destOrd="0" presId="urn:microsoft.com/office/officeart/2005/8/layout/list1"/>
    <dgm:cxn modelId="{DD83905D-D152-4234-AC94-EBCA13A1687F}" type="presOf" srcId="{F716AD06-CFFF-4A5C-81B7-7B4D16C76D9E}" destId="{B7CD6B2B-58D1-409C-AA98-F8593330A218}" srcOrd="1" destOrd="0" presId="urn:microsoft.com/office/officeart/2005/8/layout/list1"/>
    <dgm:cxn modelId="{362CCA48-6866-4992-A216-C8328AD3ACF0}" type="presOf" srcId="{C2C57BE8-CBE3-4DE6-BDA4-BEA8775386A6}" destId="{80296484-1458-450B-8CF9-10D208D7294A}" srcOrd="1" destOrd="0" presId="urn:microsoft.com/office/officeart/2005/8/layout/list1"/>
    <dgm:cxn modelId="{D360BA56-DAA5-4E89-8A2D-D2352A33BC08}" srcId="{C2C57BE8-CBE3-4DE6-BDA4-BEA8775386A6}" destId="{DE0DADDB-B549-4509-A4B4-59CE7B4B714F}" srcOrd="0" destOrd="0" parTransId="{D37387F4-6814-4432-ADC9-D4F3C0DE1D83}" sibTransId="{EC6B31D0-2A4C-4946-A69B-B4BFCB0BAB91}"/>
    <dgm:cxn modelId="{BB3CE581-4568-4CAB-8B06-34384FB6670E}" type="presOf" srcId="{DE0DADDB-B549-4509-A4B4-59CE7B4B714F}" destId="{C2AE4F08-B32C-4A57-A691-63024631402D}" srcOrd="0" destOrd="0" presId="urn:microsoft.com/office/officeart/2005/8/layout/list1"/>
    <dgm:cxn modelId="{66195996-DBC4-4B25-94F7-26784C23EDE8}" srcId="{EF158AFC-87BA-4AF7-B78A-720C20E4E4A9}" destId="{C2C57BE8-CBE3-4DE6-BDA4-BEA8775386A6}" srcOrd="2" destOrd="0" parTransId="{077A92FF-CE7C-45BF-A5CD-FD0F1A273214}" sibTransId="{36AB7627-CC70-4616-AEF4-B58ED49758CA}"/>
    <dgm:cxn modelId="{7DCCE596-A371-4F34-8768-D40170BD9D3F}" srcId="{EF158AFC-87BA-4AF7-B78A-720C20E4E4A9}" destId="{F716AD06-CFFF-4A5C-81B7-7B4D16C76D9E}" srcOrd="0" destOrd="0" parTransId="{777DF23B-BBB3-4F97-B703-C5E3476589DE}" sibTransId="{0F109EC7-0F00-44A8-90F3-4CEF5CB979AA}"/>
    <dgm:cxn modelId="{318B78A1-8E0B-4EE6-81B7-126120E2DEEF}" type="presOf" srcId="{D25C58B0-7CD7-44D1-B97E-018AFB4F71C2}" destId="{3DB84253-515B-4CD7-9C27-010E413F10ED}" srcOrd="1" destOrd="0" presId="urn:microsoft.com/office/officeart/2005/8/layout/list1"/>
    <dgm:cxn modelId="{EF7898B3-01CB-439F-AD47-9A5A47FCCCBE}" type="presOf" srcId="{D936CC43-AD93-4454-8478-0A50742F7055}" destId="{C46214A3-7F1C-4357-862A-F573A0D1CADC}" srcOrd="0" destOrd="0" presId="urn:microsoft.com/office/officeart/2005/8/layout/list1"/>
    <dgm:cxn modelId="{788D6EB8-AB6C-4D00-B1A1-03156A108E88}" srcId="{EF158AFC-87BA-4AF7-B78A-720C20E4E4A9}" destId="{D25C58B0-7CD7-44D1-B97E-018AFB4F71C2}" srcOrd="1" destOrd="0" parTransId="{62AB1753-20FF-4389-9FFF-A8B2B5CBD624}" sibTransId="{93F1D9B2-E457-4AA1-B97C-C67E26E4EC42}"/>
    <dgm:cxn modelId="{81366CC4-0A89-47FC-925A-712B9679C84B}" srcId="{D25C58B0-7CD7-44D1-B97E-018AFB4F71C2}" destId="{A3A49771-0EF5-4E67-9975-AF5C1CA80FB5}" srcOrd="0" destOrd="0" parTransId="{EC678A63-7BF9-4C64-824C-6FD60ECD69FA}" sibTransId="{C5BC66E6-69C7-46E6-92C0-BD3ED8F10075}"/>
    <dgm:cxn modelId="{537988E3-0ADE-46F6-A9D4-5FD8A0CDECB9}" type="presOf" srcId="{D25C58B0-7CD7-44D1-B97E-018AFB4F71C2}" destId="{C3B1045A-DD83-4335-A6FF-BB95CD2FAFF1}" srcOrd="0" destOrd="0" presId="urn:microsoft.com/office/officeart/2005/8/layout/list1"/>
    <dgm:cxn modelId="{00004DE4-8F3E-4E9F-AE12-915029AF63E0}" srcId="{F716AD06-CFFF-4A5C-81B7-7B4D16C76D9E}" destId="{D936CC43-AD93-4454-8478-0A50742F7055}" srcOrd="0" destOrd="0" parTransId="{FA3B2AB3-8CF0-432E-9FEA-612394F46F9D}" sibTransId="{F83E9F48-C38D-4FDA-A1F3-4AD487986B0D}"/>
    <dgm:cxn modelId="{D7A787EF-177F-48EF-8D82-74A5CDFBCC7A}" type="presOf" srcId="{F716AD06-CFFF-4A5C-81B7-7B4D16C76D9E}" destId="{EC484CDC-187B-4EDF-9065-A92478D504E3}" srcOrd="0" destOrd="0" presId="urn:microsoft.com/office/officeart/2005/8/layout/list1"/>
    <dgm:cxn modelId="{FB40E6F2-2379-4FD7-969B-BD5BE05377B0}" type="presOf" srcId="{EF158AFC-87BA-4AF7-B78A-720C20E4E4A9}" destId="{73E7D476-14EC-4765-A154-9F3E19AAEB0B}" srcOrd="0" destOrd="0" presId="urn:microsoft.com/office/officeart/2005/8/layout/list1"/>
    <dgm:cxn modelId="{1596C209-8FB0-4C7C-B51E-B92E49765F07}" type="presParOf" srcId="{73E7D476-14EC-4765-A154-9F3E19AAEB0B}" destId="{51FDDA25-4B65-4841-BD30-1654C60C3237}" srcOrd="0" destOrd="0" presId="urn:microsoft.com/office/officeart/2005/8/layout/list1"/>
    <dgm:cxn modelId="{0FDE1A46-8005-4A96-99AA-E23672464A65}" type="presParOf" srcId="{51FDDA25-4B65-4841-BD30-1654C60C3237}" destId="{EC484CDC-187B-4EDF-9065-A92478D504E3}" srcOrd="0" destOrd="0" presId="urn:microsoft.com/office/officeart/2005/8/layout/list1"/>
    <dgm:cxn modelId="{814A4391-2610-469B-BC40-FC6195087D98}" type="presParOf" srcId="{51FDDA25-4B65-4841-BD30-1654C60C3237}" destId="{B7CD6B2B-58D1-409C-AA98-F8593330A218}" srcOrd="1" destOrd="0" presId="urn:microsoft.com/office/officeart/2005/8/layout/list1"/>
    <dgm:cxn modelId="{15623C01-7EA7-4245-A109-21A7A1E809F6}" type="presParOf" srcId="{73E7D476-14EC-4765-A154-9F3E19AAEB0B}" destId="{443C23FE-D449-4C27-9680-D0553E611D7A}" srcOrd="1" destOrd="0" presId="urn:microsoft.com/office/officeart/2005/8/layout/list1"/>
    <dgm:cxn modelId="{F1604C2D-4704-4DA9-9142-8C72AE45678F}" type="presParOf" srcId="{73E7D476-14EC-4765-A154-9F3E19AAEB0B}" destId="{C46214A3-7F1C-4357-862A-F573A0D1CADC}" srcOrd="2" destOrd="0" presId="urn:microsoft.com/office/officeart/2005/8/layout/list1"/>
    <dgm:cxn modelId="{255B41B6-40BB-4027-A924-B8FC6D17E068}" type="presParOf" srcId="{73E7D476-14EC-4765-A154-9F3E19AAEB0B}" destId="{192CE760-71A2-45BA-B5E0-7A901F95C279}" srcOrd="3" destOrd="0" presId="urn:microsoft.com/office/officeart/2005/8/layout/list1"/>
    <dgm:cxn modelId="{E29E5AC3-EB39-4D31-A0D1-25B53F5202C7}" type="presParOf" srcId="{73E7D476-14EC-4765-A154-9F3E19AAEB0B}" destId="{B6E40BB9-3974-483F-B1AE-4DE8CBCDE111}" srcOrd="4" destOrd="0" presId="urn:microsoft.com/office/officeart/2005/8/layout/list1"/>
    <dgm:cxn modelId="{3071E736-80C5-4CE7-BC0E-36C1D155FBF1}" type="presParOf" srcId="{B6E40BB9-3974-483F-B1AE-4DE8CBCDE111}" destId="{C3B1045A-DD83-4335-A6FF-BB95CD2FAFF1}" srcOrd="0" destOrd="0" presId="urn:microsoft.com/office/officeart/2005/8/layout/list1"/>
    <dgm:cxn modelId="{93009903-DAF0-42BB-B09B-61FD018E7852}" type="presParOf" srcId="{B6E40BB9-3974-483F-B1AE-4DE8CBCDE111}" destId="{3DB84253-515B-4CD7-9C27-010E413F10ED}" srcOrd="1" destOrd="0" presId="urn:microsoft.com/office/officeart/2005/8/layout/list1"/>
    <dgm:cxn modelId="{516F4F75-5045-48B5-AA67-1ED846674125}" type="presParOf" srcId="{73E7D476-14EC-4765-A154-9F3E19AAEB0B}" destId="{AF1B13F8-53EA-408A-97C0-C2B820DC7778}" srcOrd="5" destOrd="0" presId="urn:microsoft.com/office/officeart/2005/8/layout/list1"/>
    <dgm:cxn modelId="{4894BF76-FC19-4DD1-A433-FE7D6AE6785A}" type="presParOf" srcId="{73E7D476-14EC-4765-A154-9F3E19AAEB0B}" destId="{5BA0274B-7DF9-43FF-B491-CA7935E8A18A}" srcOrd="6" destOrd="0" presId="urn:microsoft.com/office/officeart/2005/8/layout/list1"/>
    <dgm:cxn modelId="{E13C264C-DB82-41C0-9743-1CA25486E2AB}" type="presParOf" srcId="{73E7D476-14EC-4765-A154-9F3E19AAEB0B}" destId="{D152265C-6761-4D2F-BA17-F03328EB7BAA}" srcOrd="7" destOrd="0" presId="urn:microsoft.com/office/officeart/2005/8/layout/list1"/>
    <dgm:cxn modelId="{7E9F5883-8047-4A61-8424-30CC0CBA8211}" type="presParOf" srcId="{73E7D476-14EC-4765-A154-9F3E19AAEB0B}" destId="{8D3A53D0-1F57-4729-AE9F-6D13E7B4E032}" srcOrd="8" destOrd="0" presId="urn:microsoft.com/office/officeart/2005/8/layout/list1"/>
    <dgm:cxn modelId="{D0F2CE77-A512-4E0B-A6EE-267356138A28}" type="presParOf" srcId="{8D3A53D0-1F57-4729-AE9F-6D13E7B4E032}" destId="{5876CCD2-FEDE-4BA2-8F09-1DA0A23DBFB0}" srcOrd="0" destOrd="0" presId="urn:microsoft.com/office/officeart/2005/8/layout/list1"/>
    <dgm:cxn modelId="{7C31F565-FA0B-4348-B4A5-4583146DD83D}" type="presParOf" srcId="{8D3A53D0-1F57-4729-AE9F-6D13E7B4E032}" destId="{80296484-1458-450B-8CF9-10D208D7294A}" srcOrd="1" destOrd="0" presId="urn:microsoft.com/office/officeart/2005/8/layout/list1"/>
    <dgm:cxn modelId="{BECD35FB-DCC7-4858-9C1F-84B550B8CDD6}" type="presParOf" srcId="{73E7D476-14EC-4765-A154-9F3E19AAEB0B}" destId="{1965C2C2-1F32-4A8D-86EB-0CF251469F82}" srcOrd="9" destOrd="0" presId="urn:microsoft.com/office/officeart/2005/8/layout/list1"/>
    <dgm:cxn modelId="{16E4E640-6C52-4390-B360-DDB5AF4DEA03}" type="presParOf" srcId="{73E7D476-14EC-4765-A154-9F3E19AAEB0B}" destId="{C2AE4F08-B32C-4A57-A691-63024631402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6214A3-7F1C-4357-862A-F573A0D1CADC}">
      <dsp:nvSpPr>
        <dsp:cNvPr id="0" name=""/>
        <dsp:cNvSpPr/>
      </dsp:nvSpPr>
      <dsp:spPr>
        <a:xfrm>
          <a:off x="0" y="324247"/>
          <a:ext cx="11129553"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dirty="0">
              <a:solidFill>
                <a:schemeClr val="accent5">
                  <a:lumMod val="50000"/>
                </a:schemeClr>
              </a:solidFill>
              <a:latin typeface="Cambria" pitchFamily="18" charset="0"/>
              <a:ea typeface="Cambria" pitchFamily="18" charset="0"/>
            </a:rPr>
            <a:t>У</a:t>
          </a:r>
          <a:r>
            <a:rPr lang="en-US" sz="1800" kern="1200" dirty="0" err="1">
              <a:solidFill>
                <a:schemeClr val="accent5">
                  <a:lumMod val="50000"/>
                </a:schemeClr>
              </a:solidFill>
              <a:latin typeface="Cambria" pitchFamily="18" charset="0"/>
              <a:ea typeface="Cambria" pitchFamily="18" charset="0"/>
            </a:rPr>
            <a:t>зимају</a:t>
          </a:r>
          <a:r>
            <a:rPr lang="en-US" sz="1800" kern="1200" dirty="0">
              <a:solidFill>
                <a:schemeClr val="accent5">
                  <a:lumMod val="50000"/>
                </a:schemeClr>
              </a:solidFill>
              <a:latin typeface="Cambria" pitchFamily="18" charset="0"/>
              <a:ea typeface="Cambria" pitchFamily="18" charset="0"/>
            </a:rPr>
            <a:t> у </a:t>
          </a:r>
          <a:r>
            <a:rPr lang="en-US" sz="1800" kern="1200" dirty="0" err="1">
              <a:solidFill>
                <a:schemeClr val="accent5">
                  <a:lumMod val="50000"/>
                </a:schemeClr>
              </a:solidFill>
              <a:latin typeface="Cambria" pitchFamily="18" charset="0"/>
              <a:ea typeface="Cambria" pitchFamily="18" charset="0"/>
            </a:rPr>
            <a:t>обзир</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карактеристике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инфраструктуре</a:t>
          </a:r>
          <a:r>
            <a:rPr lang="en-US" sz="1800" kern="1200" dirty="0">
              <a:solidFill>
                <a:schemeClr val="accent5">
                  <a:lumMod val="50000"/>
                </a:schemeClr>
              </a:solidFill>
              <a:latin typeface="Cambria" pitchFamily="18" charset="0"/>
              <a:ea typeface="Cambria" pitchFamily="18" charset="0"/>
            </a:rPr>
            <a:t> у </a:t>
          </a:r>
          <a:r>
            <a:rPr lang="en-US" sz="1800" kern="1200" dirty="0" err="1">
              <a:solidFill>
                <a:schemeClr val="accent5">
                  <a:lumMod val="50000"/>
                </a:schemeClr>
              </a:solidFill>
              <a:latin typeface="Cambria" pitchFamily="18" charset="0"/>
              <a:ea typeface="Cambria" pitchFamily="18" charset="0"/>
            </a:rPr>
            <a:t>смислу</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капацитета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нивоа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услуге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квалитета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транспортних</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објеката</a:t>
          </a:r>
          <a:r>
            <a:rPr lang="en-US" sz="1800" kern="1200" dirty="0">
              <a:solidFill>
                <a:schemeClr val="accent5">
                  <a:lumMod val="50000"/>
                </a:schemeClr>
              </a:solidFill>
              <a:latin typeface="Cambria" pitchFamily="18" charset="0"/>
              <a:ea typeface="Cambria" pitchFamily="18" charset="0"/>
            </a:rPr>
            <a:t> и </a:t>
          </a:r>
          <a:r>
            <a:rPr lang="en-US" sz="1800" kern="1200" dirty="0" err="1">
              <a:solidFill>
                <a:schemeClr val="accent5">
                  <a:lumMod val="50000"/>
                </a:schemeClr>
              </a:solidFill>
              <a:latin typeface="Cambria" pitchFamily="18" charset="0"/>
              <a:ea typeface="Cambria" pitchFamily="18" charset="0"/>
            </a:rPr>
            <a:t>услуга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Мерење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ових</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индикатора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врши</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се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кроз</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показатеље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као</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што</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су</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просечна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брзина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путовања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ниво</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гужви</a:t>
          </a:r>
          <a:r>
            <a:rPr lang="en-US" sz="1800" kern="1200" dirty="0">
              <a:solidFill>
                <a:schemeClr val="accent5">
                  <a:lumMod val="50000"/>
                </a:schemeClr>
              </a:solidFill>
              <a:latin typeface="Cambria" pitchFamily="18" charset="0"/>
              <a:ea typeface="Cambria" pitchFamily="18" charset="0"/>
            </a:rPr>
            <a:t> у </a:t>
          </a:r>
          <a:r>
            <a:rPr lang="en-US" sz="1800" kern="1200" dirty="0" err="1">
              <a:solidFill>
                <a:schemeClr val="accent5">
                  <a:lumMod val="50000"/>
                </a:schemeClr>
              </a:solidFill>
              <a:latin typeface="Cambria" pitchFamily="18" charset="0"/>
              <a:ea typeface="Cambria" pitchFamily="18" charset="0"/>
            </a:rPr>
            <a:t>саобраћају</a:t>
          </a:r>
          <a:r>
            <a:rPr lang="en-US" sz="1800" kern="1200" dirty="0">
              <a:solidFill>
                <a:schemeClr val="accent5">
                  <a:lumMod val="50000"/>
                </a:schemeClr>
              </a:solidFill>
              <a:latin typeface="Cambria" pitchFamily="18" charset="0"/>
              <a:ea typeface="Cambria" pitchFamily="18" charset="0"/>
            </a:rPr>
            <a:t> и </a:t>
          </a:r>
          <a:r>
            <a:rPr lang="en-US" sz="1800" kern="1200" dirty="0" err="1">
              <a:solidFill>
                <a:schemeClr val="accent5">
                  <a:lumMod val="50000"/>
                </a:schemeClr>
              </a:solidFill>
              <a:latin typeface="Cambria" pitchFamily="18" charset="0"/>
              <a:ea typeface="Cambria" pitchFamily="18" charset="0"/>
            </a:rPr>
            <a:t>сл</a:t>
          </a:r>
          <a:r>
            <a:rPr lang="en-US" sz="1800" kern="1200" dirty="0">
              <a:solidFill>
                <a:schemeClr val="accent5">
                  <a:lumMod val="50000"/>
                </a:schemeClr>
              </a:solidFill>
              <a:latin typeface="Cambria" pitchFamily="18" charset="0"/>
              <a:ea typeface="Cambria" pitchFamily="18" charset="0"/>
            </a:rPr>
            <a:t>.</a:t>
          </a:r>
        </a:p>
      </dsp:txBody>
      <dsp:txXfrm>
        <a:off x="0" y="324247"/>
        <a:ext cx="11129553" cy="1209600"/>
      </dsp:txXfrm>
    </dsp:sp>
    <dsp:sp modelId="{B7CD6B2B-58D1-409C-AA98-F8593330A218}">
      <dsp:nvSpPr>
        <dsp:cNvPr id="0" name=""/>
        <dsp:cNvSpPr/>
      </dsp:nvSpPr>
      <dsp:spPr>
        <a:xfrm>
          <a:off x="556477" y="60541"/>
          <a:ext cx="5230355" cy="499865"/>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en-US" sz="2000" b="1" i="1" kern="1200" dirty="0" err="1">
              <a:solidFill>
                <a:schemeClr val="accent5">
                  <a:lumMod val="50000"/>
                </a:schemeClr>
              </a:solidFill>
              <a:latin typeface="Cambria" pitchFamily="18" charset="0"/>
              <a:ea typeface="Cambria" pitchFamily="18" charset="0"/>
            </a:rPr>
            <a:t>Инфраструктурни</a:t>
          </a:r>
          <a:r>
            <a:rPr lang="en-US" sz="2000" b="1" i="1" kern="1200" dirty="0">
              <a:solidFill>
                <a:schemeClr val="accent5">
                  <a:lumMod val="50000"/>
                </a:schemeClr>
              </a:solidFill>
              <a:latin typeface="Cambria" pitchFamily="18" charset="0"/>
              <a:ea typeface="Cambria" pitchFamily="18" charset="0"/>
            </a:rPr>
            <a:t> </a:t>
          </a:r>
          <a:r>
            <a:rPr lang="en-US" sz="2000" b="1" i="1" kern="1200" dirty="0" err="1">
              <a:solidFill>
                <a:schemeClr val="accent5">
                  <a:lumMod val="50000"/>
                </a:schemeClr>
              </a:solidFill>
              <a:latin typeface="Cambria" pitchFamily="18" charset="0"/>
              <a:ea typeface="Cambria" pitchFamily="18" charset="0"/>
            </a:rPr>
            <a:t>индикатори</a:t>
          </a:r>
          <a:r>
            <a:rPr lang="en-US" sz="2000" b="1" kern="1200" dirty="0">
              <a:solidFill>
                <a:schemeClr val="accent5">
                  <a:lumMod val="50000"/>
                </a:schemeClr>
              </a:solidFill>
              <a:latin typeface="Cambria" pitchFamily="18" charset="0"/>
              <a:ea typeface="Cambria" pitchFamily="18" charset="0"/>
            </a:rPr>
            <a:t> </a:t>
          </a:r>
        </a:p>
      </dsp:txBody>
      <dsp:txXfrm>
        <a:off x="580878" y="84942"/>
        <a:ext cx="5181553" cy="451063"/>
      </dsp:txXfrm>
    </dsp:sp>
    <dsp:sp modelId="{5BA0274B-7DF9-43FF-B491-CA7935E8A18A}">
      <dsp:nvSpPr>
        <dsp:cNvPr id="0" name=""/>
        <dsp:cNvSpPr/>
      </dsp:nvSpPr>
      <dsp:spPr>
        <a:xfrm>
          <a:off x="0" y="1856407"/>
          <a:ext cx="11129553" cy="1436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dirty="0">
              <a:solidFill>
                <a:schemeClr val="accent5">
                  <a:lumMod val="50000"/>
                </a:schemeClr>
              </a:solidFill>
              <a:latin typeface="Cambria" pitchFamily="18" charset="0"/>
              <a:ea typeface="Cambria" pitchFamily="18" charset="0"/>
            </a:rPr>
            <a:t>О</a:t>
          </a:r>
          <a:r>
            <a:rPr lang="en-US" sz="1800" kern="1200" dirty="0" err="1">
              <a:solidFill>
                <a:schemeClr val="accent5">
                  <a:lumMod val="50000"/>
                </a:schemeClr>
              </a:solidFill>
              <a:latin typeface="Cambria" pitchFamily="18" charset="0"/>
              <a:ea typeface="Cambria" pitchFamily="18" charset="0"/>
            </a:rPr>
            <a:t>писују</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временско-просторни</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приступ</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одређеним</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активностима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нпр</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посао</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здравствена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заштита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образовање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од</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значаја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становништву</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Мерење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ових</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индикатора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често</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се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реализује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кроз</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гравитациони</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модел</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доступности</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одређене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активности</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где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се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на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мапама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обележавају</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зоне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доступне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за</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различите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временске</a:t>
          </a:r>
          <a:r>
            <a:rPr lang="en-US" sz="1800" kern="1200" dirty="0">
              <a:solidFill>
                <a:schemeClr val="accent5">
                  <a:lumMod val="50000"/>
                </a:schemeClr>
              </a:solidFill>
              <a:latin typeface="Cambria" pitchFamily="18" charset="0"/>
              <a:ea typeface="Cambria" pitchFamily="18" charset="0"/>
            </a:rPr>
            <a:t> </a:t>
          </a:r>
          <a:r>
            <a:rPr lang="en-US" sz="1800" kern="1200" dirty="0" err="1">
              <a:solidFill>
                <a:schemeClr val="accent5">
                  <a:lumMod val="50000"/>
                </a:schemeClr>
              </a:solidFill>
              <a:latin typeface="Cambria" pitchFamily="18" charset="0"/>
              <a:ea typeface="Cambria" pitchFamily="18" charset="0"/>
            </a:rPr>
            <a:t>интервале</a:t>
          </a:r>
          <a:r>
            <a:rPr lang="en-US" sz="1800" kern="1200" dirty="0">
              <a:solidFill>
                <a:schemeClr val="accent5">
                  <a:lumMod val="50000"/>
                </a:schemeClr>
              </a:solidFill>
              <a:latin typeface="Cambria" pitchFamily="18" charset="0"/>
              <a:ea typeface="Cambria" pitchFamily="18" charset="0"/>
            </a:rPr>
            <a:t>.</a:t>
          </a:r>
        </a:p>
      </dsp:txBody>
      <dsp:txXfrm>
        <a:off x="0" y="1856407"/>
        <a:ext cx="11129553" cy="1436400"/>
      </dsp:txXfrm>
    </dsp:sp>
    <dsp:sp modelId="{3DB84253-515B-4CD7-9C27-010E413F10ED}">
      <dsp:nvSpPr>
        <dsp:cNvPr id="0" name=""/>
        <dsp:cNvSpPr/>
      </dsp:nvSpPr>
      <dsp:spPr>
        <a:xfrm>
          <a:off x="556477" y="1620247"/>
          <a:ext cx="3924091" cy="472320"/>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en-US" sz="2000" b="1" i="1" kern="1200" dirty="0" err="1">
              <a:solidFill>
                <a:schemeClr val="accent5">
                  <a:lumMod val="50000"/>
                </a:schemeClr>
              </a:solidFill>
              <a:latin typeface="Cambria" pitchFamily="18" charset="0"/>
              <a:ea typeface="Cambria" pitchFamily="18" charset="0"/>
            </a:rPr>
            <a:t>Индикатори</a:t>
          </a:r>
          <a:r>
            <a:rPr lang="en-US" sz="2000" b="1" i="1" kern="1200" dirty="0">
              <a:solidFill>
                <a:schemeClr val="accent5">
                  <a:lumMod val="50000"/>
                </a:schemeClr>
              </a:solidFill>
              <a:latin typeface="Cambria" pitchFamily="18" charset="0"/>
              <a:ea typeface="Cambria" pitchFamily="18" charset="0"/>
            </a:rPr>
            <a:t> </a:t>
          </a:r>
          <a:r>
            <a:rPr lang="en-US" sz="2000" b="1" i="1" kern="1200" dirty="0" err="1">
              <a:solidFill>
                <a:schemeClr val="accent5">
                  <a:lumMod val="50000"/>
                </a:schemeClr>
              </a:solidFill>
              <a:latin typeface="Cambria" pitchFamily="18" charset="0"/>
              <a:ea typeface="Cambria" pitchFamily="18" charset="0"/>
            </a:rPr>
            <a:t>активности</a:t>
          </a:r>
          <a:r>
            <a:rPr lang="en-US" sz="2000" b="1" kern="1200" dirty="0">
              <a:solidFill>
                <a:schemeClr val="accent5">
                  <a:lumMod val="50000"/>
                </a:schemeClr>
              </a:solidFill>
              <a:latin typeface="Cambria" pitchFamily="18" charset="0"/>
              <a:ea typeface="Cambria" pitchFamily="18" charset="0"/>
            </a:rPr>
            <a:t> </a:t>
          </a:r>
        </a:p>
      </dsp:txBody>
      <dsp:txXfrm>
        <a:off x="579534" y="1643304"/>
        <a:ext cx="3877977" cy="426206"/>
      </dsp:txXfrm>
    </dsp:sp>
    <dsp:sp modelId="{C2AE4F08-B32C-4A57-A691-63024631402D}">
      <dsp:nvSpPr>
        <dsp:cNvPr id="0" name=""/>
        <dsp:cNvSpPr/>
      </dsp:nvSpPr>
      <dsp:spPr>
        <a:xfrm>
          <a:off x="0" y="3615367"/>
          <a:ext cx="11129553"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dirty="0">
              <a:solidFill>
                <a:schemeClr val="accent5">
                  <a:lumMod val="50000"/>
                </a:schemeClr>
              </a:solidFill>
              <a:latin typeface="Cambria" pitchFamily="18" charset="0"/>
              <a:ea typeface="Cambria" pitchFamily="18" charset="0"/>
            </a:rPr>
            <a:t>Ови индикатори описују приступачност на индивидуалном нивоу анализирајући колико активности (пословних и рекреативних) људи могу реализовати узимајући у обзир своје доступно време и квалитет транспортног система.</a:t>
          </a:r>
          <a:endParaRPr lang="en-US" sz="1800" kern="1200" dirty="0">
            <a:solidFill>
              <a:schemeClr val="accent5">
                <a:lumMod val="50000"/>
              </a:schemeClr>
            </a:solidFill>
            <a:latin typeface="Cambria" pitchFamily="18" charset="0"/>
            <a:ea typeface="Cambria" pitchFamily="18" charset="0"/>
          </a:endParaRPr>
        </a:p>
      </dsp:txBody>
      <dsp:txXfrm>
        <a:off x="0" y="3615367"/>
        <a:ext cx="11129553" cy="1209600"/>
      </dsp:txXfrm>
    </dsp:sp>
    <dsp:sp modelId="{80296484-1458-450B-8CF9-10D208D7294A}">
      <dsp:nvSpPr>
        <dsp:cNvPr id="0" name=""/>
        <dsp:cNvSpPr/>
      </dsp:nvSpPr>
      <dsp:spPr>
        <a:xfrm>
          <a:off x="556477" y="3379207"/>
          <a:ext cx="6040275" cy="472320"/>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en-US" sz="2000" b="1" i="1" kern="1200" dirty="0" err="1">
              <a:solidFill>
                <a:schemeClr val="accent5">
                  <a:lumMod val="50000"/>
                </a:schemeClr>
              </a:solidFill>
              <a:latin typeface="Cambria" pitchFamily="18" charset="0"/>
              <a:ea typeface="Cambria" pitchFamily="18" charset="0"/>
            </a:rPr>
            <a:t>Индикатори</a:t>
          </a:r>
          <a:r>
            <a:rPr lang="en-US" sz="2000" b="1" i="1" kern="1200" dirty="0">
              <a:solidFill>
                <a:schemeClr val="accent5">
                  <a:lumMod val="50000"/>
                </a:schemeClr>
              </a:solidFill>
              <a:latin typeface="Cambria" pitchFamily="18" charset="0"/>
              <a:ea typeface="Cambria" pitchFamily="18" charset="0"/>
            </a:rPr>
            <a:t> </a:t>
          </a:r>
          <a:r>
            <a:rPr lang="en-US" sz="2000" b="1" i="1" kern="1200" dirty="0" err="1">
              <a:solidFill>
                <a:schemeClr val="accent5">
                  <a:lumMod val="50000"/>
                </a:schemeClr>
              </a:solidFill>
              <a:latin typeface="Cambria" pitchFamily="18" charset="0"/>
              <a:ea typeface="Cambria" pitchFamily="18" charset="0"/>
            </a:rPr>
            <a:t>оријентисани</a:t>
          </a:r>
          <a:r>
            <a:rPr lang="en-US" sz="2000" b="1" i="1" kern="1200" dirty="0">
              <a:solidFill>
                <a:schemeClr val="accent5">
                  <a:lumMod val="50000"/>
                </a:schemeClr>
              </a:solidFill>
              <a:latin typeface="Cambria" pitchFamily="18" charset="0"/>
              <a:ea typeface="Cambria" pitchFamily="18" charset="0"/>
            </a:rPr>
            <a:t> </a:t>
          </a:r>
          <a:r>
            <a:rPr lang="en-US" sz="2000" b="1" i="1" kern="1200" dirty="0" err="1">
              <a:solidFill>
                <a:schemeClr val="accent5">
                  <a:lumMod val="50000"/>
                </a:schemeClr>
              </a:solidFill>
              <a:latin typeface="Cambria" pitchFamily="18" charset="0"/>
              <a:ea typeface="Cambria" pitchFamily="18" charset="0"/>
            </a:rPr>
            <a:t>ка</a:t>
          </a:r>
          <a:r>
            <a:rPr lang="en-US" sz="2000" b="1" i="1" kern="1200" dirty="0">
              <a:solidFill>
                <a:schemeClr val="accent5">
                  <a:lumMod val="50000"/>
                </a:schemeClr>
              </a:solidFill>
              <a:latin typeface="Cambria" pitchFamily="18" charset="0"/>
              <a:ea typeface="Cambria" pitchFamily="18" charset="0"/>
            </a:rPr>
            <a:t> </a:t>
          </a:r>
          <a:r>
            <a:rPr lang="en-US" sz="2000" b="1" i="1" kern="1200" dirty="0" err="1">
              <a:solidFill>
                <a:schemeClr val="accent5">
                  <a:lumMod val="50000"/>
                </a:schemeClr>
              </a:solidFill>
              <a:latin typeface="Cambria" pitchFamily="18" charset="0"/>
              <a:ea typeface="Cambria" pitchFamily="18" charset="0"/>
            </a:rPr>
            <a:t>људима</a:t>
          </a:r>
          <a:r>
            <a:rPr lang="en-US" sz="2000" b="1" kern="1200" dirty="0">
              <a:solidFill>
                <a:schemeClr val="accent5">
                  <a:lumMod val="50000"/>
                </a:schemeClr>
              </a:solidFill>
              <a:latin typeface="Cambria" pitchFamily="18" charset="0"/>
              <a:ea typeface="Cambria" pitchFamily="18" charset="0"/>
            </a:rPr>
            <a:t> </a:t>
          </a:r>
        </a:p>
      </dsp:txBody>
      <dsp:txXfrm>
        <a:off x="579534" y="3402264"/>
        <a:ext cx="5994161"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0D714E-108F-47C8-9868-3FFA577D6B22}" type="datetimeFigureOut">
              <a:rPr lang="sr-Latn-RS" smtClean="0"/>
              <a:pPr/>
              <a:t>13.10.2024.</a:t>
            </a:fld>
            <a:endParaRPr lang="sr-Latn-R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215E9B-F8F8-4FA8-BE3A-00BE8F406980}" type="slidenum">
              <a:rPr lang="sr-Latn-RS" smtClean="0"/>
              <a:pPr/>
              <a:t>‹#›</a:t>
            </a:fld>
            <a:endParaRPr lang="sr-Latn-RS"/>
          </a:p>
        </p:txBody>
      </p:sp>
    </p:spTree>
    <p:extLst>
      <p:ext uri="{BB962C8B-B14F-4D97-AF65-F5344CB8AC3E}">
        <p14:creationId xmlns:p14="http://schemas.microsoft.com/office/powerpoint/2010/main" val="29884008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DF269-521E-4B12-A6E5-D59C88C2B601}" type="datetimeFigureOut">
              <a:rPr lang="sr-Latn-RS" smtClean="0"/>
              <a:pPr/>
              <a:t>13.10.2024.</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E4B4A3-5BD7-4D53-BBD1-F3178D2FE7E0}" type="slidenum">
              <a:rPr lang="sr-Latn-RS" smtClean="0"/>
              <a:pPr/>
              <a:t>‹#›</a:t>
            </a:fld>
            <a:endParaRPr lang="sr-Latn-RS"/>
          </a:p>
        </p:txBody>
      </p:sp>
    </p:spTree>
    <p:extLst>
      <p:ext uri="{BB962C8B-B14F-4D97-AF65-F5344CB8AC3E}">
        <p14:creationId xmlns:p14="http://schemas.microsoft.com/office/powerpoint/2010/main" val="26527376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chart" Target="../charts/chart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chart" Target="../charts/chart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normAutofit/>
          </a:bodyPr>
          <a:lstStyle>
            <a:lvl1pPr algn="ctr">
              <a:defRPr sz="4800" b="1">
                <a:solidFill>
                  <a:srgbClr val="1E578E"/>
                </a:solidFill>
                <a:latin typeface="Tw Cen MT (Body)"/>
              </a:defRPr>
            </a:lvl1pPr>
          </a:lstStyle>
          <a:p>
            <a:r>
              <a:rPr lang="sr-Cyrl-RS" dirty="0"/>
              <a:t>Наслов презентације</a:t>
            </a:r>
            <a:endParaRPr lang="sr-Latn-RS" dirty="0"/>
          </a:p>
        </p:txBody>
      </p:sp>
      <p:sp>
        <p:nvSpPr>
          <p:cNvPr id="4" name="Date Placeholder 3"/>
          <p:cNvSpPr>
            <a:spLocks noGrp="1"/>
          </p:cNvSpPr>
          <p:nvPr>
            <p:ph type="dt" sz="half" idx="10"/>
          </p:nvPr>
        </p:nvSpPr>
        <p:spPr/>
        <p:txBody>
          <a:bodyPr/>
          <a:lstStyle/>
          <a:p>
            <a:fld id="{29206475-5A6F-42DC-A20E-5CD6159ADAA8}" type="datetime1">
              <a:rPr lang="sr-Latn-RS" smtClean="0"/>
              <a:pPr/>
              <a:t>13.10.2024.</a:t>
            </a:fld>
            <a:endParaRPr lang="sr-Latn-RS" dirty="0"/>
          </a:p>
        </p:txBody>
      </p:sp>
      <p:sp>
        <p:nvSpPr>
          <p:cNvPr id="5" name="Footer Placeholder 4"/>
          <p:cNvSpPr>
            <a:spLocks noGrp="1"/>
          </p:cNvSpPr>
          <p:nvPr>
            <p:ph type="ftr" sz="quarter" idx="11"/>
          </p:nvPr>
        </p:nvSpPr>
        <p:spPr/>
        <p:txBody>
          <a:bodyPr/>
          <a:lstStyle>
            <a:lvl1pPr>
              <a:defRPr>
                <a:solidFill>
                  <a:schemeClr val="bg1">
                    <a:lumMod val="50000"/>
                  </a:schemeClr>
                </a:solidFill>
                <a:latin typeface="Tw Cen MT (Body)"/>
              </a:defRPr>
            </a:lvl1pPr>
          </a:lstStyle>
          <a:p>
            <a:endParaRPr lang="sr-Latn-RS" dirty="0"/>
          </a:p>
        </p:txBody>
      </p:sp>
      <p:sp>
        <p:nvSpPr>
          <p:cNvPr id="6" name="Slide Number Placeholder 5"/>
          <p:cNvSpPr>
            <a:spLocks noGrp="1"/>
          </p:cNvSpPr>
          <p:nvPr>
            <p:ph type="sldNum" sz="quarter" idx="12"/>
          </p:nvPr>
        </p:nvSpPr>
        <p:spPr/>
        <p:txBody>
          <a:bodyPr/>
          <a:lstStyle/>
          <a:p>
            <a:fld id="{9E6A3A0C-5B1B-4859-8A9F-0D6B550C0C8D}" type="slidenum">
              <a:rPr lang="sr-Latn-RS" smtClean="0"/>
              <a:pPr/>
              <a:t>‹#›</a:t>
            </a:fld>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Поднаслов презентације</a:t>
            </a:r>
            <a:endParaRPr lang="sr-Latn-RS" dirty="0"/>
          </a:p>
        </p:txBody>
      </p:sp>
      <p:sp>
        <p:nvSpPr>
          <p:cNvPr id="12" name="Text Placeholder 2"/>
          <p:cNvSpPr>
            <a:spLocks noGrp="1"/>
          </p:cNvSpPr>
          <p:nvPr>
            <p:ph type="body" idx="13" hasCustomPrompt="1"/>
          </p:nvPr>
        </p:nvSpPr>
        <p:spPr>
          <a:xfrm>
            <a:off x="1524000" y="5691673"/>
            <a:ext cx="9144000" cy="528152"/>
          </a:xfrm>
        </p:spPr>
        <p:txBody>
          <a:bodyPr>
            <a:normAutofit/>
          </a:bodyPr>
          <a:lstStyle>
            <a:lvl1pPr marL="0" indent="0" algn="ctr">
              <a:buNone/>
              <a:defRPr sz="16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Место и датум</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95013" y="1122363"/>
            <a:ext cx="5001975" cy="774000"/>
          </a:xfrm>
          <a:prstGeom prst="rect">
            <a:avLst/>
          </a:prstGeom>
        </p:spPr>
      </p:pic>
    </p:spTree>
    <p:extLst>
      <p:ext uri="{BB962C8B-B14F-4D97-AF65-F5344CB8AC3E}">
        <p14:creationId xmlns:p14="http://schemas.microsoft.com/office/powerpoint/2010/main" val="388243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
              </a:defRPr>
            </a:lvl1pPr>
          </a:lstStyle>
          <a:p>
            <a:fld id="{C863CF42-AF2D-467E-A86E-921779ACBB86}" type="datetime1">
              <a:rPr lang="sr-Latn-RS" smtClean="0"/>
              <a:pPr/>
              <a:t>13.10.2024.</a:t>
            </a:fld>
            <a:endParaRPr lang="sr-Latn-RS" dirty="0"/>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p>
        </p:txBody>
      </p:sp>
      <p:sp>
        <p:nvSpPr>
          <p:cNvPr id="3" name="Content Placeholder 2"/>
          <p:cNvSpPr>
            <a:spLocks noGrp="1"/>
          </p:cNvSpPr>
          <p:nvPr>
            <p:ph idx="1" hasCustomPrompt="1"/>
          </p:nvPr>
        </p:nvSpPr>
        <p:spPr>
          <a:xfrm>
            <a:off x="5183188" y="987425"/>
            <a:ext cx="6172200" cy="4873625"/>
          </a:xfrm>
        </p:spPr>
        <p:txBody>
          <a:bodyPr/>
          <a:lstStyle>
            <a:lvl1pPr>
              <a:defRPr sz="3200" b="0">
                <a:solidFill>
                  <a:schemeClr val="bg1">
                    <a:lumMod val="50000"/>
                  </a:schemeClr>
                </a:solidFill>
              </a:defRPr>
            </a:lvl1pPr>
            <a:lvl2pPr>
              <a:defRPr sz="2800">
                <a:solidFill>
                  <a:schemeClr val="bg1">
                    <a:lumMod val="50000"/>
                  </a:schemeClr>
                </a:solidFill>
              </a:defRPr>
            </a:lvl2pPr>
            <a:lvl3pPr>
              <a:defRPr sz="2400">
                <a:solidFill>
                  <a:schemeClr val="bg1">
                    <a:lumMod val="50000"/>
                  </a:schemeClr>
                </a:solidFill>
              </a:defRPr>
            </a:lvl3pPr>
            <a:lvl4pPr>
              <a:defRPr sz="2000">
                <a:solidFill>
                  <a:schemeClr val="bg1">
                    <a:lumMod val="50000"/>
                  </a:schemeClr>
                </a:solidFill>
              </a:defRPr>
            </a:lvl4pPr>
            <a:lvl5pPr>
              <a:defRPr sz="2000">
                <a:solidFill>
                  <a:schemeClr val="bg1">
                    <a:lumMod val="50000"/>
                  </a:schemeClr>
                </a:solidFill>
              </a:defRPr>
            </a:lvl5pPr>
            <a:lvl6pPr>
              <a:defRPr sz="2000"/>
            </a:lvl6pPr>
            <a:lvl7pPr>
              <a:defRPr sz="2000"/>
            </a:lvl7pPr>
            <a:lvl8pPr>
              <a:defRPr sz="2000"/>
            </a:lvl8pPr>
            <a:lvl9pPr>
              <a:defRPr sz="2000"/>
            </a:lvl9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17731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dy)"/>
              </a:defRPr>
            </a:lvl1pPr>
          </a:lstStyle>
          <a:p>
            <a:fld id="{41E0A76F-A858-4830-884B-9E9914C82A13}" type="datetime1">
              <a:rPr lang="sr-Latn-RS" smtClean="0"/>
              <a:pPr/>
              <a:t>13.10.2024.</a:t>
            </a:fld>
            <a:endParaRPr lang="sr-Latn-RS" dirty="0"/>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p>
        </p:txBody>
      </p:sp>
      <p:sp>
        <p:nvSpPr>
          <p:cNvPr id="3" name="Picture Placeholder 2"/>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r-Cyrl-RS" dirty="0"/>
              <a:t>Слика</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381730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B327E440-2A8B-43FA-8E62-283731874734}" type="datetime1">
              <a:rPr lang="sr-Latn-RS" smtClean="0"/>
              <a:pPr/>
              <a:t>13.10.2024.</a:t>
            </a:fld>
            <a:endParaRPr lang="sr-Latn-RS" dirty="0"/>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p>
        </p:txBody>
      </p:sp>
      <p:sp>
        <p:nvSpPr>
          <p:cNvPr id="3" name="Vertical Text Placeholder 2"/>
          <p:cNvSpPr>
            <a:spLocks noGrp="1"/>
          </p:cNvSpPr>
          <p:nvPr>
            <p:ph type="body" orient="vert" idx="1" hasCustomPrompt="1"/>
          </p:nvPr>
        </p:nvSpPr>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924281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a:xfrm>
            <a:off x="838200" y="502507"/>
            <a:ext cx="7734300" cy="5674455"/>
          </a:xfrm>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8C4348E8-5F32-4135-9735-14DFEF197A78}" type="datetime1">
              <a:rPr lang="sr-Latn-RS" smtClean="0"/>
              <a:pPr/>
              <a:t>13.10.2024.</a:t>
            </a:fld>
            <a:endParaRPr lang="sr-Latn-RS" dirty="0"/>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p>
        </p:txBody>
      </p:sp>
      <p:sp>
        <p:nvSpPr>
          <p:cNvPr id="2" name="Vertical Title 1"/>
          <p:cNvSpPr>
            <a:spLocks noGrp="1"/>
          </p:cNvSpPr>
          <p:nvPr>
            <p:ph type="title" orient="vert" hasCustomPrompt="1"/>
          </p:nvPr>
        </p:nvSpPr>
        <p:spPr>
          <a:xfrm>
            <a:off x="8724900" y="502508"/>
            <a:ext cx="2628900" cy="5674454"/>
          </a:xfrm>
        </p:spPr>
        <p:txBody>
          <a:bodyPr vert="eaVert"/>
          <a:lstStyle>
            <a:lvl1pPr>
              <a:defRPr>
                <a:solidFill>
                  <a:srgbClr val="1E578E"/>
                </a:solidFill>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19924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Date Placeholder 2"/>
          <p:cNvSpPr>
            <a:spLocks noGrp="1"/>
          </p:cNvSpPr>
          <p:nvPr>
            <p:ph type="dt" sz="half" idx="10"/>
          </p:nvPr>
        </p:nvSpPr>
        <p:spPr/>
        <p:txBody>
          <a:bodyPr/>
          <a:lstStyle>
            <a:lvl1pPr>
              <a:defRPr>
                <a:latin typeface="Tw Cen MT (Body)dy)"/>
              </a:defRPr>
            </a:lvl1pPr>
          </a:lstStyle>
          <a:p>
            <a:fld id="{D77415B9-F7E1-4329-86C5-BFD9CA71CB2B}" type="datetime1">
              <a:rPr lang="sr-Latn-RS" smtClean="0"/>
              <a:pPr/>
              <a:t>13.10.2024.</a:t>
            </a:fld>
            <a:endParaRPr lang="sr-Latn-RS" dirty="0"/>
          </a:p>
        </p:txBody>
      </p:sp>
      <p:sp>
        <p:nvSpPr>
          <p:cNvPr id="4" name="Footer Placeholder 3"/>
          <p:cNvSpPr>
            <a:spLocks noGrp="1"/>
          </p:cNvSpPr>
          <p:nvPr>
            <p:ph type="ftr" sz="quarter" idx="11"/>
          </p:nvPr>
        </p:nvSpPr>
        <p:spPr/>
        <p:txBody>
          <a:bodyPr/>
          <a:lstStyle>
            <a:lvl1pPr>
              <a:defRPr>
                <a:latin typeface="Tw Cen MT (Body)dy)"/>
              </a:defRPr>
            </a:lvl1pPr>
          </a:lstStyle>
          <a:p>
            <a:endParaRPr lang="sr-Latn-RS" dirty="0"/>
          </a:p>
        </p:txBody>
      </p:sp>
      <p:sp>
        <p:nvSpPr>
          <p:cNvPr id="10" name="Rectangle 9"/>
          <p:cNvSpPr/>
          <p:nvPr userDrawn="1"/>
        </p:nvSpPr>
        <p:spPr>
          <a:xfrm>
            <a:off x="5250076" y="4549867"/>
            <a:ext cx="1479892" cy="369332"/>
          </a:xfrm>
          <a:prstGeom prst="rect">
            <a:avLst/>
          </a:prstGeom>
        </p:spPr>
        <p:txBody>
          <a:bodyPr wrap="none">
            <a:spAutoFit/>
          </a:bodyPr>
          <a:lstStyle/>
          <a:p>
            <a:pPr lvl="0"/>
            <a:r>
              <a:rPr lang="sr-Latn-RS" dirty="0">
                <a:solidFill>
                  <a:schemeClr val="bg1">
                    <a:lumMod val="50000"/>
                  </a:schemeClr>
                </a:solidFill>
              </a:rPr>
              <a:t>ww.sf.bg.ac.rs</a:t>
            </a:r>
            <a:endParaRPr lang="en-US" dirty="0">
              <a:solidFill>
                <a:schemeClr val="bg1">
                  <a:lumMod val="50000"/>
                </a:schemeClr>
              </a:solidFill>
              <a:latin typeface="Tw Cen MT (Body)Body)"/>
            </a:endParaRPr>
          </a:p>
        </p:txBody>
      </p:sp>
      <p:sp>
        <p:nvSpPr>
          <p:cNvPr id="11" name="Rectangle 10"/>
          <p:cNvSpPr/>
          <p:nvPr userDrawn="1"/>
        </p:nvSpPr>
        <p:spPr>
          <a:xfrm>
            <a:off x="838200" y="1374682"/>
            <a:ext cx="10515600" cy="646331"/>
          </a:xfrm>
          <a:prstGeom prst="rect">
            <a:avLst/>
          </a:prstGeom>
        </p:spPr>
        <p:txBody>
          <a:bodyPr wrap="square">
            <a:spAutoFit/>
          </a:bodyPr>
          <a:lstStyle/>
          <a:p>
            <a:pPr lvl="0" algn="ctr"/>
            <a:r>
              <a:rPr lang="sr-Cyrl-RS" sz="3600" b="1" dirty="0">
                <a:solidFill>
                  <a:schemeClr val="accent1">
                    <a:lumMod val="50000"/>
                  </a:schemeClr>
                </a:solidFill>
                <a:latin typeface="Tw Cen MT (Body)Body)"/>
              </a:rPr>
              <a:t>ХВАЛА НА ПАЖЊИ</a:t>
            </a:r>
            <a:endParaRPr lang="en-US" sz="3600" b="1" dirty="0">
              <a:solidFill>
                <a:schemeClr val="accent1">
                  <a:lumMod val="50000"/>
                </a:schemeClr>
              </a:solidFill>
              <a:latin typeface="Tw Cen MT (Body)Body)"/>
            </a:endParaRPr>
          </a:p>
        </p:txBody>
      </p:sp>
      <p:sp>
        <p:nvSpPr>
          <p:cNvPr id="9" name="Subtitle 2"/>
          <p:cNvSpPr>
            <a:spLocks noGrp="1"/>
          </p:cNvSpPr>
          <p:nvPr>
            <p:ph type="subTitle" idx="1" hasCustomPrompt="1"/>
          </p:nvPr>
        </p:nvSpPr>
        <p:spPr>
          <a:xfrm>
            <a:off x="1524000" y="2553738"/>
            <a:ext cx="9144000" cy="750797"/>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Текст</a:t>
            </a:r>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6000" y="5100435"/>
            <a:ext cx="720000" cy="7200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29396" y="3872332"/>
            <a:ext cx="3933209" cy="608620"/>
          </a:xfrm>
          <a:prstGeom prst="rect">
            <a:avLst/>
          </a:prstGeom>
        </p:spPr>
      </p:pic>
    </p:spTree>
    <p:extLst>
      <p:ext uri="{BB962C8B-B14F-4D97-AF65-F5344CB8AC3E}">
        <p14:creationId xmlns:p14="http://schemas.microsoft.com/office/powerpoint/2010/main" val="3862307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normAutofit/>
          </a:bodyPr>
          <a:lstStyle>
            <a:lvl1pPr algn="ctr">
              <a:defRPr sz="4800" b="1">
                <a:solidFill>
                  <a:srgbClr val="1E578E"/>
                </a:solidFill>
                <a:latin typeface="Tw Cen MT (Body)"/>
              </a:defRPr>
            </a:lvl1pPr>
          </a:lstStyle>
          <a:p>
            <a:r>
              <a:rPr lang="sr-Cyrl-RS" dirty="0"/>
              <a:t>Наслов презентације</a:t>
            </a:r>
            <a:endParaRPr lang="sr-Latn-RS" dirty="0"/>
          </a:p>
        </p:txBody>
      </p:sp>
      <p:sp>
        <p:nvSpPr>
          <p:cNvPr id="4" name="Date Placeholder 3"/>
          <p:cNvSpPr>
            <a:spLocks noGrp="1"/>
          </p:cNvSpPr>
          <p:nvPr>
            <p:ph type="dt" sz="half" idx="10"/>
          </p:nvPr>
        </p:nvSpPr>
        <p:spPr/>
        <p:txBody>
          <a:bodyPr/>
          <a:lstStyle/>
          <a:p>
            <a:fld id="{29206475-5A6F-42DC-A20E-5CD6159ADAA8}" type="datetime1">
              <a:rPr lang="sr-Latn-RS" smtClean="0">
                <a:solidFill>
                  <a:prstClr val="black">
                    <a:tint val="75000"/>
                  </a:prstClr>
                </a:solidFill>
              </a:rPr>
              <a:pPr/>
              <a:t>13.10.2024.</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latin typeface="Tw Cen MT (Body)"/>
              </a:defRPr>
            </a:lvl1pPr>
          </a:lstStyle>
          <a:p>
            <a:endParaRPr lang="sr-Latn-RS" dirty="0">
              <a:solidFill>
                <a:prstClr val="white">
                  <a:lumMod val="50000"/>
                </a:prstClr>
              </a:solidFill>
            </a:endParaRPr>
          </a:p>
        </p:txBody>
      </p:sp>
      <p:sp>
        <p:nvSpPr>
          <p:cNvPr id="6" name="Slide Number Placeholder 5"/>
          <p:cNvSpPr>
            <a:spLocks noGrp="1"/>
          </p:cNvSpPr>
          <p:nvPr>
            <p:ph type="sldNum" sz="quarter" idx="12"/>
          </p:nvPr>
        </p:nvSpPr>
        <p:spPr/>
        <p:txBody>
          <a:bodyPr/>
          <a:lstStyle/>
          <a:p>
            <a:fld id="{9E6A3A0C-5B1B-4859-8A9F-0D6B550C0C8D}" type="slidenum">
              <a:rPr lang="sr-Latn-RS" smtClean="0">
                <a:solidFill>
                  <a:prstClr val="black">
                    <a:tint val="75000"/>
                  </a:prstClr>
                </a:solidFill>
              </a:rPr>
              <a:pPr/>
              <a:t>‹#›</a:t>
            </a:fld>
            <a:endParaRPr lang="sr-Latn-RS" dirty="0">
              <a:solidFill>
                <a:prstClr val="black">
                  <a:tint val="75000"/>
                </a:prstClr>
              </a:solidFill>
            </a:endParaRPr>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Поднаслов презентације</a:t>
            </a:r>
            <a:endParaRPr lang="sr-Latn-RS" dirty="0"/>
          </a:p>
        </p:txBody>
      </p:sp>
      <p:sp>
        <p:nvSpPr>
          <p:cNvPr id="12" name="Text Placeholder 2"/>
          <p:cNvSpPr>
            <a:spLocks noGrp="1"/>
          </p:cNvSpPr>
          <p:nvPr>
            <p:ph type="body" idx="13" hasCustomPrompt="1"/>
          </p:nvPr>
        </p:nvSpPr>
        <p:spPr>
          <a:xfrm>
            <a:off x="1524000" y="5691673"/>
            <a:ext cx="9144000" cy="528152"/>
          </a:xfrm>
        </p:spPr>
        <p:txBody>
          <a:bodyPr>
            <a:normAutofit/>
          </a:bodyPr>
          <a:lstStyle>
            <a:lvl1pPr marL="0" indent="0" algn="ctr">
              <a:buNone/>
              <a:defRPr sz="16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Место и датум</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95013" y="1122363"/>
            <a:ext cx="5001975" cy="774000"/>
          </a:xfrm>
          <a:prstGeom prst="rect">
            <a:avLst/>
          </a:prstGeom>
        </p:spPr>
      </p:pic>
    </p:spTree>
    <p:extLst>
      <p:ext uri="{BB962C8B-B14F-4D97-AF65-F5344CB8AC3E}">
        <p14:creationId xmlns:p14="http://schemas.microsoft.com/office/powerpoint/2010/main" val="38824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sp>
        <p:nvSpPr>
          <p:cNvPr id="2" name="Title 1"/>
          <p:cNvSpPr>
            <a:spLocks noGrp="1"/>
          </p:cNvSpPr>
          <p:nvPr>
            <p:ph type="title" hasCustomPrompt="1"/>
          </p:nvPr>
        </p:nvSpPr>
        <p:spPr/>
        <p:txBody>
          <a:bodyPr>
            <a:normAutofit/>
          </a:bodyPr>
          <a:lstStyle>
            <a:lvl1pPr>
              <a:defRPr sz="3600" b="1">
                <a:solidFill>
                  <a:srgbClr val="1E578E"/>
                </a:solidFill>
                <a:latin typeface="Tw Cen MT (Body)"/>
              </a:defRPr>
            </a:lvl1pPr>
          </a:lstStyle>
          <a:p>
            <a:r>
              <a:rPr lang="sr-Cyrl-RS" dirty="0"/>
              <a:t>Наслов</a:t>
            </a:r>
            <a:endParaRPr lang="sr-Latn-RS" dirty="0"/>
          </a:p>
        </p:txBody>
      </p:sp>
      <p:sp>
        <p:nvSpPr>
          <p:cNvPr id="3" name="Content Placeholder 2"/>
          <p:cNvSpPr>
            <a:spLocks noGrp="1"/>
          </p:cNvSpPr>
          <p:nvPr>
            <p:ph idx="1" hasCustomPrompt="1"/>
          </p:nvPr>
        </p:nvSpPr>
        <p:spPr/>
        <p:txBody>
          <a:bodyPr/>
          <a:lstStyle>
            <a:lvl1pPr>
              <a:defRPr>
                <a:solidFill>
                  <a:schemeClr val="bg1">
                    <a:lumMod val="50000"/>
                  </a:schemeClr>
                </a:solidFill>
                <a:latin typeface="Tw Cen MT (Body)Body)"/>
              </a:defRPr>
            </a:lvl1pPr>
            <a:lvl2pPr>
              <a:defRPr>
                <a:solidFill>
                  <a:schemeClr val="bg1">
                    <a:lumMod val="50000"/>
                  </a:schemeClr>
                </a:solidFill>
                <a:latin typeface="Tw Cen MT (Body)Body)"/>
              </a:defRPr>
            </a:lvl2pPr>
            <a:lvl3pPr>
              <a:defRPr>
                <a:solidFill>
                  <a:schemeClr val="bg1">
                    <a:lumMod val="50000"/>
                  </a:schemeClr>
                </a:solidFill>
                <a:latin typeface="Tw Cen MT (Body)Body)"/>
              </a:defRPr>
            </a:lvl3pPr>
            <a:lvl4pPr>
              <a:defRPr>
                <a:solidFill>
                  <a:schemeClr val="bg1">
                    <a:lumMod val="50000"/>
                  </a:schemeClr>
                </a:solidFill>
                <a:latin typeface="Tw Cen MT (Body)Body)"/>
              </a:defRPr>
            </a:lvl4pPr>
            <a:lvl5pPr>
              <a:defRPr>
                <a:solidFill>
                  <a:schemeClr val="bg1">
                    <a:lumMod val="50000"/>
                  </a:schemeClr>
                </a:solidFill>
                <a:latin typeface="Tw Cen MT (Body)Body)"/>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
              </a:defRPr>
            </a:lvl1pPr>
          </a:lstStyle>
          <a:p>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93404216"/>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2" name="Title 1"/>
          <p:cNvSpPr>
            <a:spLocks noGrp="1"/>
          </p:cNvSpPr>
          <p:nvPr>
            <p:ph type="title" hasCustomPrompt="1"/>
          </p:nvPr>
        </p:nvSpPr>
        <p:spPr>
          <a:xfrm>
            <a:off x="831850" y="1709738"/>
            <a:ext cx="10515600" cy="2852737"/>
          </a:xfrm>
        </p:spPr>
        <p:txBody>
          <a:bodyPr anchor="b">
            <a:normAutofit/>
          </a:bodyPr>
          <a:lstStyle>
            <a:lvl1pPr>
              <a:defRPr sz="4800" b="1">
                <a:solidFill>
                  <a:srgbClr val="1E578E"/>
                </a:solidFill>
                <a:latin typeface="Tw Cen MT (Body)Body)"/>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Поднаслов</a:t>
            </a:r>
            <a:endParaRPr lang="en-US" dirty="0"/>
          </a:p>
        </p:txBody>
      </p:sp>
      <p:sp>
        <p:nvSpPr>
          <p:cNvPr id="13" name="Date Placeholder 12"/>
          <p:cNvSpPr>
            <a:spLocks noGrp="1"/>
          </p:cNvSpPr>
          <p:nvPr>
            <p:ph type="dt" sz="half" idx="10"/>
          </p:nvPr>
        </p:nvSpPr>
        <p:spPr/>
        <p:txBody>
          <a:bodyPr/>
          <a:lstStyle>
            <a:lvl1pPr>
              <a:defRPr>
                <a:latin typeface="Tw Cen MT (Body)"/>
              </a:defRPr>
            </a:lvl1pPr>
          </a:lstStyle>
          <a:p>
            <a:fld id="{D77415B9-F7E1-4329-86C5-BFD9CA71CB2B}" type="datetime1">
              <a:rPr lang="sr-Latn-RS" smtClean="0">
                <a:solidFill>
                  <a:prstClr val="black">
                    <a:tint val="75000"/>
                  </a:prstClr>
                </a:solidFill>
              </a:rPr>
              <a:pPr/>
              <a:t>13.10.2024.</a:t>
            </a:fld>
            <a:endParaRPr lang="sr-Latn-RS" dirty="0">
              <a:solidFill>
                <a:prstClr val="black">
                  <a:tint val="75000"/>
                </a:prstClr>
              </a:solidFill>
            </a:endParaRPr>
          </a:p>
        </p:txBody>
      </p:sp>
      <p:sp>
        <p:nvSpPr>
          <p:cNvPr id="14" name="Footer Placeholder 1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1850" y="562011"/>
            <a:ext cx="5001975" cy="774000"/>
          </a:xfrm>
          <a:prstGeom prst="rect">
            <a:avLst/>
          </a:prstGeom>
        </p:spPr>
      </p:pic>
    </p:spTree>
    <p:extLst>
      <p:ext uri="{BB962C8B-B14F-4D97-AF65-F5344CB8AC3E}">
        <p14:creationId xmlns:p14="http://schemas.microsoft.com/office/powerpoint/2010/main" val="3145567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b="1">
                <a:solidFill>
                  <a:srgbClr val="1E578E"/>
                </a:solidFill>
                <a:latin typeface="Tw Cen MT (Body)Body)"/>
              </a:defRPr>
            </a:lvl1pPr>
          </a:lstStyle>
          <a:p>
            <a:r>
              <a:rPr lang="sr-Cyrl-RS" dirty="0"/>
              <a:t>Наслов</a:t>
            </a:r>
            <a:endParaRPr lang="sr-Latn-RS" dirty="0"/>
          </a:p>
        </p:txBody>
      </p:sp>
      <p:sp>
        <p:nvSpPr>
          <p:cNvPr id="3" name="Content Placeholder 2"/>
          <p:cNvSpPr>
            <a:spLocks noGrp="1"/>
          </p:cNvSpPr>
          <p:nvPr>
            <p:ph sz="half" idx="1" hasCustomPrompt="1"/>
          </p:nvPr>
        </p:nvSpPr>
        <p:spPr>
          <a:xfrm>
            <a:off x="838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Date Placeholder 4"/>
          <p:cNvSpPr>
            <a:spLocks noGrp="1"/>
          </p:cNvSpPr>
          <p:nvPr>
            <p:ph type="dt" sz="half" idx="10"/>
          </p:nvPr>
        </p:nvSpPr>
        <p:spPr/>
        <p:txBody>
          <a:bodyPr/>
          <a:lstStyle>
            <a:lvl1pPr>
              <a:defRPr>
                <a:latin typeface="Tw Cen MT (Body)"/>
              </a:defRPr>
            </a:lvl1pPr>
          </a:lstStyle>
          <a:p>
            <a:fld id="{3E24CC09-28A3-4024-98F4-C9F66E8E8861}" type="datetime1">
              <a:rPr lang="sr-Latn-RS" smtClean="0">
                <a:solidFill>
                  <a:prstClr val="black">
                    <a:tint val="75000"/>
                  </a:prstClr>
                </a:solidFill>
              </a:rPr>
              <a:pPr/>
              <a:t>13.10.2024.</a:t>
            </a:fld>
            <a:endParaRPr lang="sr-Latn-RS" dirty="0">
              <a:solidFill>
                <a:prstClr val="black">
                  <a:tint val="75000"/>
                </a:prstClr>
              </a:solidFill>
            </a:endParaRPr>
          </a:p>
        </p:txBody>
      </p:sp>
      <p:sp>
        <p:nvSpPr>
          <p:cNvPr id="4" name="Content Placeholder 3"/>
          <p:cNvSpPr>
            <a:spLocks noGrp="1"/>
          </p:cNvSpPr>
          <p:nvPr>
            <p:ph sz="half" idx="2" hasCustomPrompt="1"/>
          </p:nvPr>
        </p:nvSpPr>
        <p:spPr>
          <a:xfrm>
            <a:off x="6172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14" name="Footer Placeholder 7"/>
          <p:cNvSpPr>
            <a:spLocks noGrp="1"/>
          </p:cNvSpPr>
          <p:nvPr>
            <p:ph type="ftr" sz="quarter" idx="11"/>
          </p:nvPr>
        </p:nvSpPr>
        <p:spPr>
          <a:xfrm>
            <a:off x="4038600" y="6356350"/>
            <a:ext cx="4114800" cy="365125"/>
          </a:xfrm>
        </p:spPr>
        <p:txBody>
          <a:bodyPr/>
          <a:lstStyle>
            <a:lvl1pPr>
              <a:defRPr>
                <a:latin typeface="Tw Cen MT (Body)"/>
              </a:defRPr>
            </a:lvl1pPr>
          </a:lstStyle>
          <a:p>
            <a:endParaRPr lang="sr-Latn-RS" dirty="0">
              <a:solidFill>
                <a:prstClr val="black">
                  <a:tint val="75000"/>
                </a:prstClr>
              </a:solidFill>
            </a:endParaRPr>
          </a:p>
        </p:txBody>
      </p:sp>
    </p:spTree>
    <p:extLst>
      <p:ext uri="{BB962C8B-B14F-4D97-AF65-F5344CB8AC3E}">
        <p14:creationId xmlns:p14="http://schemas.microsoft.com/office/powerpoint/2010/main" val="3589731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a:solidFill>
                  <a:srgbClr val="1E578E"/>
                </a:solidFill>
              </a:defRPr>
            </a:lvl1pPr>
          </a:lstStyle>
          <a:p>
            <a:r>
              <a:rPr lang="sr-Cyrl-RS" dirty="0"/>
              <a:t>Наслов</a:t>
            </a:r>
            <a:endParaRPr lang="sr-Latn-R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4" name="Content Placeholder 3"/>
          <p:cNvSpPr>
            <a:spLocks noGrp="1"/>
          </p:cNvSpPr>
          <p:nvPr>
            <p:ph sz="half" idx="2" hasCustomPrompt="1"/>
          </p:nvPr>
        </p:nvSpPr>
        <p:spPr>
          <a:xfrm>
            <a:off x="839788" y="2505075"/>
            <a:ext cx="5157787"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7" name="Date Placeholder 6"/>
          <p:cNvSpPr>
            <a:spLocks noGrp="1"/>
          </p:cNvSpPr>
          <p:nvPr>
            <p:ph type="dt" sz="half" idx="10"/>
          </p:nvPr>
        </p:nvSpPr>
        <p:spPr/>
        <p:txBody>
          <a:bodyPr/>
          <a:lstStyle>
            <a:lvl1pPr>
              <a:defRPr>
                <a:latin typeface="Tw Cen MT (Body)"/>
              </a:defRPr>
            </a:lvl1pPr>
          </a:lstStyle>
          <a:p>
            <a:fld id="{A825FD8A-1FFE-4238-BA14-C5F811CB1A6B}" type="datetime1">
              <a:rPr lang="sr-Latn-RS" smtClean="0">
                <a:solidFill>
                  <a:prstClr val="black">
                    <a:tint val="75000"/>
                  </a:prstClr>
                </a:solidFill>
              </a:rPr>
              <a:pPr/>
              <a:t>13.10.2024.</a:t>
            </a:fld>
            <a:endParaRPr lang="sr-Latn-RS" dirty="0">
              <a:solidFill>
                <a:prstClr val="black">
                  <a:tint val="75000"/>
                </a:prstClr>
              </a:solidFill>
            </a:endParaRPr>
          </a:p>
        </p:txBody>
      </p:sp>
      <p:sp>
        <p:nvSpPr>
          <p:cNvPr id="8" name="Footer Placeholder 7"/>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6" name="Content Placeholder 5"/>
          <p:cNvSpPr>
            <a:spLocks noGrp="1"/>
          </p:cNvSpPr>
          <p:nvPr>
            <p:ph sz="quarter" idx="4" hasCustomPrompt="1"/>
          </p:nvPr>
        </p:nvSpPr>
        <p:spPr>
          <a:xfrm>
            <a:off x="6172200" y="2505075"/>
            <a:ext cx="5183188"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2" name="Rectangle 11"/>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4"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78656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sp>
        <p:nvSpPr>
          <p:cNvPr id="2" name="Title 1"/>
          <p:cNvSpPr>
            <a:spLocks noGrp="1"/>
          </p:cNvSpPr>
          <p:nvPr>
            <p:ph type="title" hasCustomPrompt="1"/>
          </p:nvPr>
        </p:nvSpPr>
        <p:spPr/>
        <p:txBody>
          <a:bodyPr>
            <a:normAutofit/>
          </a:bodyPr>
          <a:lstStyle>
            <a:lvl1pPr>
              <a:defRPr sz="3600" b="1">
                <a:solidFill>
                  <a:srgbClr val="1E578E"/>
                </a:solidFill>
                <a:latin typeface="Tw Cen MT (Body)"/>
              </a:defRPr>
            </a:lvl1pPr>
          </a:lstStyle>
          <a:p>
            <a:r>
              <a:rPr lang="sr-Cyrl-RS" dirty="0"/>
              <a:t>Наслов</a:t>
            </a:r>
            <a:endParaRPr lang="sr-Latn-RS" dirty="0"/>
          </a:p>
        </p:txBody>
      </p:sp>
      <p:sp>
        <p:nvSpPr>
          <p:cNvPr id="3" name="Content Placeholder 2"/>
          <p:cNvSpPr>
            <a:spLocks noGrp="1"/>
          </p:cNvSpPr>
          <p:nvPr>
            <p:ph idx="1" hasCustomPrompt="1"/>
          </p:nvPr>
        </p:nvSpPr>
        <p:spPr/>
        <p:txBody>
          <a:bodyPr/>
          <a:lstStyle>
            <a:lvl1pPr>
              <a:defRPr>
                <a:solidFill>
                  <a:schemeClr val="bg1">
                    <a:lumMod val="50000"/>
                  </a:schemeClr>
                </a:solidFill>
                <a:latin typeface="Tw Cen MT (Body)Body)"/>
              </a:defRPr>
            </a:lvl1pPr>
            <a:lvl2pPr>
              <a:defRPr>
                <a:solidFill>
                  <a:schemeClr val="bg1">
                    <a:lumMod val="50000"/>
                  </a:schemeClr>
                </a:solidFill>
                <a:latin typeface="Tw Cen MT (Body)Body)"/>
              </a:defRPr>
            </a:lvl2pPr>
            <a:lvl3pPr>
              <a:defRPr>
                <a:solidFill>
                  <a:schemeClr val="bg1">
                    <a:lumMod val="50000"/>
                  </a:schemeClr>
                </a:solidFill>
                <a:latin typeface="Tw Cen MT (Body)Body)"/>
              </a:defRPr>
            </a:lvl3pPr>
            <a:lvl4pPr>
              <a:defRPr>
                <a:solidFill>
                  <a:schemeClr val="bg1">
                    <a:lumMod val="50000"/>
                  </a:schemeClr>
                </a:solidFill>
                <a:latin typeface="Tw Cen MT (Body)Body)"/>
              </a:defRPr>
            </a:lvl4pPr>
            <a:lvl5pPr>
              <a:defRPr>
                <a:solidFill>
                  <a:schemeClr val="bg1">
                    <a:lumMod val="50000"/>
                  </a:schemeClr>
                </a:solidFill>
                <a:latin typeface="Tw Cen MT (Body)Body)"/>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
              </a:defRPr>
            </a:lvl1pPr>
          </a:lstStyle>
          <a:p>
            <a:endParaRPr lang="sr-Latn-RS" dirty="0"/>
          </a:p>
        </p:txBody>
      </p:sp>
      <p:sp>
        <p:nvSpPr>
          <p:cNvPr id="5" name="Footer Placeholder 4"/>
          <p:cNvSpPr>
            <a:spLocks noGrp="1"/>
          </p:cNvSpPr>
          <p:nvPr>
            <p:ph type="ftr" sz="quarter" idx="11"/>
          </p:nvPr>
        </p:nvSpPr>
        <p:spPr/>
        <p:txBody>
          <a:bodyPr/>
          <a:lstStyle>
            <a:lvl1pPr>
              <a:defRPr>
                <a:latin typeface="Tw Cen MT (Body)"/>
              </a:defRPr>
            </a:lvl1pPr>
          </a:lstStyle>
          <a:p>
            <a:endParaRPr lang="sr-Latn-R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93404216"/>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13.10.2024.</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805499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13.10.2024.</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5" name="Table 4"/>
          <p:cNvGraphicFramePr>
            <a:graphicFrameLocks noGrp="1"/>
          </p:cNvGraphicFramePr>
          <p:nvPr userDrawn="1">
            <p:extLst>
              <p:ext uri="{D42A27DB-BD31-4B8C-83A1-F6EECF244321}">
                <p14:modId xmlns:p14="http://schemas.microsoft.com/office/powerpoint/2010/main" val="418357086"/>
              </p:ext>
            </p:extLst>
          </p:nvPr>
        </p:nvGraphicFramePr>
        <p:xfrm>
          <a:off x="838200" y="2287207"/>
          <a:ext cx="10515600" cy="3283168"/>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7481349"/>
                    </a:ext>
                  </a:extLst>
                </a:gridCol>
                <a:gridCol w="2103120">
                  <a:extLst>
                    <a:ext uri="{9D8B030D-6E8A-4147-A177-3AD203B41FA5}">
                      <a16:colId xmlns:a16="http://schemas.microsoft.com/office/drawing/2014/main" val="3859357337"/>
                    </a:ext>
                  </a:extLst>
                </a:gridCol>
                <a:gridCol w="2103120">
                  <a:extLst>
                    <a:ext uri="{9D8B030D-6E8A-4147-A177-3AD203B41FA5}">
                      <a16:colId xmlns:a16="http://schemas.microsoft.com/office/drawing/2014/main" val="48593584"/>
                    </a:ext>
                  </a:extLst>
                </a:gridCol>
                <a:gridCol w="2103120">
                  <a:extLst>
                    <a:ext uri="{9D8B030D-6E8A-4147-A177-3AD203B41FA5}">
                      <a16:colId xmlns:a16="http://schemas.microsoft.com/office/drawing/2014/main" val="1647843584"/>
                    </a:ext>
                  </a:extLst>
                </a:gridCol>
                <a:gridCol w="2103120">
                  <a:extLst>
                    <a:ext uri="{9D8B030D-6E8A-4147-A177-3AD203B41FA5}">
                      <a16:colId xmlns:a16="http://schemas.microsoft.com/office/drawing/2014/main" val="1157887910"/>
                    </a:ext>
                  </a:extLst>
                </a:gridCol>
              </a:tblGrid>
              <a:tr h="820792">
                <a:tc>
                  <a:txBody>
                    <a:bodyPr/>
                    <a:lstStyle/>
                    <a:p>
                      <a:pPr algn="l">
                        <a:spcBef>
                          <a:spcPts val="600"/>
                        </a:spcBef>
                      </a:pPr>
                      <a:endParaRPr lang="sr-Latn-RS" dirty="0"/>
                    </a:p>
                  </a:txBody>
                  <a:tcPr/>
                </a:tc>
                <a:tc>
                  <a:txBody>
                    <a:bodyPr/>
                    <a:lstStyle/>
                    <a:p>
                      <a:pPr algn="ctr">
                        <a:spcBef>
                          <a:spcPts val="2000"/>
                        </a:spcBef>
                      </a:pPr>
                      <a:r>
                        <a:rPr lang="sr-Cyrl-RS" dirty="0"/>
                        <a:t>Колона 1</a:t>
                      </a:r>
                      <a:endParaRPr lang="sr-Latn-RS" dirty="0"/>
                    </a:p>
                  </a:txBody>
                  <a:tcPr/>
                </a:tc>
                <a:tc>
                  <a:txBody>
                    <a:bodyPr/>
                    <a:lstStyle/>
                    <a:p>
                      <a:pPr algn="ctr">
                        <a:spcBef>
                          <a:spcPts val="600"/>
                        </a:spcBef>
                      </a:pPr>
                      <a:r>
                        <a:rPr lang="sr-Cyrl-RS" dirty="0"/>
                        <a:t>Колона 2</a:t>
                      </a:r>
                      <a:endParaRPr lang="sr-Latn-RS" dirty="0"/>
                    </a:p>
                  </a:txBody>
                  <a:tcPr/>
                </a:tc>
                <a:tc>
                  <a:txBody>
                    <a:bodyPr/>
                    <a:lstStyle/>
                    <a:p>
                      <a:pPr algn="ctr">
                        <a:spcBef>
                          <a:spcPts val="600"/>
                        </a:spcBef>
                      </a:pPr>
                      <a:r>
                        <a:rPr lang="sr-Cyrl-RS" dirty="0"/>
                        <a:t>Колона 3</a:t>
                      </a:r>
                      <a:endParaRPr lang="sr-Latn-RS" dirty="0"/>
                    </a:p>
                  </a:txBody>
                  <a:tcPr/>
                </a:tc>
                <a:tc>
                  <a:txBody>
                    <a:bodyPr/>
                    <a:lstStyle/>
                    <a:p>
                      <a:pPr algn="ctr">
                        <a:spcBef>
                          <a:spcPts val="600"/>
                        </a:spcBef>
                      </a:pPr>
                      <a:r>
                        <a:rPr lang="sr-Cyrl-RS" dirty="0"/>
                        <a:t>Колона 4</a:t>
                      </a:r>
                      <a:endParaRPr lang="sr-Latn-RS" dirty="0"/>
                    </a:p>
                  </a:txBody>
                  <a:tcPr/>
                </a:tc>
                <a:extLst>
                  <a:ext uri="{0D108BD9-81ED-4DB2-BD59-A6C34878D82A}">
                    <a16:rowId xmlns:a16="http://schemas.microsoft.com/office/drawing/2014/main" val="2932590650"/>
                  </a:ext>
                </a:extLst>
              </a:tr>
              <a:tr h="820792">
                <a:tc>
                  <a:txBody>
                    <a:bodyPr/>
                    <a:lstStyle/>
                    <a:p>
                      <a:pPr algn="l">
                        <a:spcBef>
                          <a:spcPts val="600"/>
                        </a:spcBef>
                      </a:pPr>
                      <a:r>
                        <a:rPr lang="sr-Cyrl-RS" dirty="0"/>
                        <a:t>Ред 1</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tc>
                  <a:txBody>
                    <a:bodyPr/>
                    <a:lstStyle/>
                    <a:p>
                      <a:pPr algn="ctr">
                        <a:spcBef>
                          <a:spcPts val="600"/>
                        </a:spcBef>
                      </a:pPr>
                      <a:endParaRPr lang="sr-Latn-RS"/>
                    </a:p>
                  </a:txBody>
                  <a:tcPr/>
                </a:tc>
                <a:extLst>
                  <a:ext uri="{0D108BD9-81ED-4DB2-BD59-A6C34878D82A}">
                    <a16:rowId xmlns:a16="http://schemas.microsoft.com/office/drawing/2014/main" val="224381148"/>
                  </a:ext>
                </a:extLst>
              </a:tr>
              <a:tr h="820792">
                <a:tc>
                  <a:txBody>
                    <a:bodyPr/>
                    <a:lstStyle/>
                    <a:p>
                      <a:pPr algn="l">
                        <a:spcBef>
                          <a:spcPts val="600"/>
                        </a:spcBef>
                      </a:pPr>
                      <a:r>
                        <a:rPr lang="sr-Cyrl-RS" dirty="0"/>
                        <a:t>Ред 2</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extLst>
                  <a:ext uri="{0D108BD9-81ED-4DB2-BD59-A6C34878D82A}">
                    <a16:rowId xmlns:a16="http://schemas.microsoft.com/office/drawing/2014/main" val="652485372"/>
                  </a:ext>
                </a:extLst>
              </a:tr>
              <a:tr h="820792">
                <a:tc>
                  <a:txBody>
                    <a:bodyPr/>
                    <a:lstStyle/>
                    <a:p>
                      <a:pPr algn="l">
                        <a:spcBef>
                          <a:spcPts val="600"/>
                        </a:spcBef>
                      </a:pPr>
                      <a:r>
                        <a:rPr lang="sr-Cyrl-RS" dirty="0"/>
                        <a:t>Ред 3</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extLst>
                  <a:ext uri="{0D108BD9-81ED-4DB2-BD59-A6C34878D82A}">
                    <a16:rowId xmlns:a16="http://schemas.microsoft.com/office/drawing/2014/main" val="1611515901"/>
                  </a:ext>
                </a:extLst>
              </a:tr>
            </a:tbl>
          </a:graphicData>
        </a:graphic>
      </p:graphicFrame>
      <p:sp>
        <p:nvSpPr>
          <p:cNvPr id="12"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Табела</a:t>
            </a:r>
            <a:endParaRPr lang="sr-Latn-RS" dirty="0"/>
          </a:p>
        </p:txBody>
      </p:sp>
    </p:spTree>
    <p:extLst>
      <p:ext uri="{BB962C8B-B14F-4D97-AF65-F5344CB8AC3E}">
        <p14:creationId xmlns:p14="http://schemas.microsoft.com/office/powerpoint/2010/main" val="4225417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13.10.2024.</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12" name="Content Placeholder 3">
            <a:extLst>
              <a:ext uri="{FF2B5EF4-FFF2-40B4-BE49-F238E27FC236}">
                <a16:creationId xmlns:a16="http://schemas.microsoft.com/office/drawing/2014/main" id="{C068A37D-29CE-3143-9685-3E757B766BAC}"/>
              </a:ext>
            </a:extLst>
          </p:cNvPr>
          <p:cNvGraphicFramePr>
            <a:graphicFrameLocks/>
          </p:cNvGraphicFramePr>
          <p:nvPr userDrawn="1">
            <p:extLst>
              <p:ext uri="{D42A27DB-BD31-4B8C-83A1-F6EECF244321}">
                <p14:modId xmlns:p14="http://schemas.microsoft.com/office/powerpoint/2010/main" val="2823881815"/>
              </p:ext>
            </p:extLst>
          </p:nvPr>
        </p:nvGraphicFramePr>
        <p:xfrm>
          <a:off x="838200" y="1734937"/>
          <a:ext cx="10515600" cy="3965575"/>
        </p:xfrm>
        <a:graphic>
          <a:graphicData uri="http://schemas.openxmlformats.org/drawingml/2006/chart">
            <c:chart xmlns:c="http://schemas.openxmlformats.org/drawingml/2006/chart" xmlns:r="http://schemas.openxmlformats.org/officeDocument/2006/relationships" r:id="rId4"/>
          </a:graphicData>
        </a:graphic>
      </p:graphicFrame>
      <p:sp>
        <p:nvSpPr>
          <p:cNvPr id="13"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Графикон</a:t>
            </a:r>
            <a:endParaRPr lang="sr-Latn-RS" dirty="0"/>
          </a:p>
        </p:txBody>
      </p:sp>
    </p:spTree>
    <p:extLst>
      <p:ext uri="{BB962C8B-B14F-4D97-AF65-F5344CB8AC3E}">
        <p14:creationId xmlns:p14="http://schemas.microsoft.com/office/powerpoint/2010/main" val="8044942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w Cen MT (Body)"/>
              </a:defRPr>
            </a:lvl1pPr>
          </a:lstStyle>
          <a:p>
            <a:fld id="{D9CD9DD0-17BE-4D06-B789-47356A50A0A7}" type="datetime1">
              <a:rPr lang="sr-Latn-RS" smtClean="0">
                <a:solidFill>
                  <a:prstClr val="black">
                    <a:tint val="75000"/>
                  </a:prstClr>
                </a:solidFill>
              </a:rPr>
              <a:pPr/>
              <a:t>13.10.2024.</a:t>
            </a:fld>
            <a:endParaRPr lang="sr-Latn-RS" dirty="0">
              <a:solidFill>
                <a:prstClr val="black">
                  <a:tint val="75000"/>
                </a:prstClr>
              </a:solidFill>
            </a:endParaRPr>
          </a:p>
        </p:txBody>
      </p:sp>
      <p:sp>
        <p:nvSpPr>
          <p:cNvPr id="3" name="Footer Placeholder 2"/>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7" name="Rectangle 6"/>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9"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5786494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
              </a:defRPr>
            </a:lvl1pPr>
          </a:lstStyle>
          <a:p>
            <a:fld id="{C863CF42-AF2D-467E-A86E-921779ACBB86}" type="datetime1">
              <a:rPr lang="sr-Latn-RS" smtClean="0">
                <a:solidFill>
                  <a:prstClr val="black">
                    <a:tint val="75000"/>
                  </a:prstClr>
                </a:solidFill>
              </a:rPr>
              <a:pPr/>
              <a:t>13.10.2024.</a:t>
            </a:fld>
            <a:endParaRPr lang="sr-Latn-RS" dirty="0">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Content Placeholder 2"/>
          <p:cNvSpPr>
            <a:spLocks noGrp="1"/>
          </p:cNvSpPr>
          <p:nvPr>
            <p:ph idx="1" hasCustomPrompt="1"/>
          </p:nvPr>
        </p:nvSpPr>
        <p:spPr>
          <a:xfrm>
            <a:off x="5183188" y="987425"/>
            <a:ext cx="6172200" cy="4873625"/>
          </a:xfrm>
        </p:spPr>
        <p:txBody>
          <a:bodyPr/>
          <a:lstStyle>
            <a:lvl1pPr>
              <a:defRPr sz="3200" b="0">
                <a:solidFill>
                  <a:schemeClr val="bg1">
                    <a:lumMod val="50000"/>
                  </a:schemeClr>
                </a:solidFill>
              </a:defRPr>
            </a:lvl1pPr>
            <a:lvl2pPr>
              <a:defRPr sz="2800">
                <a:solidFill>
                  <a:schemeClr val="bg1">
                    <a:lumMod val="50000"/>
                  </a:schemeClr>
                </a:solidFill>
              </a:defRPr>
            </a:lvl2pPr>
            <a:lvl3pPr>
              <a:defRPr sz="2400">
                <a:solidFill>
                  <a:schemeClr val="bg1">
                    <a:lumMod val="50000"/>
                  </a:schemeClr>
                </a:solidFill>
              </a:defRPr>
            </a:lvl3pPr>
            <a:lvl4pPr>
              <a:defRPr sz="2000">
                <a:solidFill>
                  <a:schemeClr val="bg1">
                    <a:lumMod val="50000"/>
                  </a:schemeClr>
                </a:solidFill>
              </a:defRPr>
            </a:lvl4pPr>
            <a:lvl5pPr>
              <a:defRPr sz="2000">
                <a:solidFill>
                  <a:schemeClr val="bg1">
                    <a:lumMod val="50000"/>
                  </a:schemeClr>
                </a:solidFill>
              </a:defRPr>
            </a:lvl5pPr>
            <a:lvl6pPr>
              <a:defRPr sz="2000"/>
            </a:lvl6pPr>
            <a:lvl7pPr>
              <a:defRPr sz="2000"/>
            </a:lvl7pPr>
            <a:lvl8pPr>
              <a:defRPr sz="2000"/>
            </a:lvl8pPr>
            <a:lvl9pPr>
              <a:defRPr sz="2000"/>
            </a:lvl9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1773160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dy)"/>
              </a:defRPr>
            </a:lvl1pPr>
          </a:lstStyle>
          <a:p>
            <a:fld id="{41E0A76F-A858-4830-884B-9E9914C82A13}" type="datetime1">
              <a:rPr lang="sr-Latn-RS" smtClean="0">
                <a:solidFill>
                  <a:prstClr val="black">
                    <a:tint val="75000"/>
                  </a:prstClr>
                </a:solidFill>
              </a:rPr>
              <a:pPr/>
              <a:t>13.10.2024.</a:t>
            </a:fld>
            <a:endParaRPr lang="sr-Latn-RS" dirty="0">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Picture Placeholder 2"/>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r-Cyrl-RS" dirty="0"/>
              <a:t>Слика</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3817301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B327E440-2A8B-43FA-8E62-283731874734}" type="datetime1">
              <a:rPr lang="sr-Latn-RS" smtClean="0">
                <a:solidFill>
                  <a:prstClr val="black">
                    <a:tint val="75000"/>
                  </a:prstClr>
                </a:solidFill>
              </a:rPr>
              <a:pPr/>
              <a:t>13.10.2024.</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Vertical Text Placeholder 2"/>
          <p:cNvSpPr>
            <a:spLocks noGrp="1"/>
          </p:cNvSpPr>
          <p:nvPr>
            <p:ph type="body" orient="vert" idx="1" hasCustomPrompt="1"/>
          </p:nvPr>
        </p:nvSpPr>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9242814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a:xfrm>
            <a:off x="838200" y="502507"/>
            <a:ext cx="7734300" cy="5674455"/>
          </a:xfrm>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8C4348E8-5F32-4135-9735-14DFEF197A78}" type="datetime1">
              <a:rPr lang="sr-Latn-RS" smtClean="0">
                <a:solidFill>
                  <a:prstClr val="black">
                    <a:tint val="75000"/>
                  </a:prstClr>
                </a:solidFill>
              </a:rPr>
              <a:pPr/>
              <a:t>13.10.2024.</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2" name="Vertical Title 1"/>
          <p:cNvSpPr>
            <a:spLocks noGrp="1"/>
          </p:cNvSpPr>
          <p:nvPr>
            <p:ph type="title" orient="vert" hasCustomPrompt="1"/>
          </p:nvPr>
        </p:nvSpPr>
        <p:spPr>
          <a:xfrm>
            <a:off x="8724900" y="502508"/>
            <a:ext cx="2628900" cy="5674454"/>
          </a:xfrm>
        </p:spPr>
        <p:txBody>
          <a:bodyPr vert="eaVert"/>
          <a:lstStyle>
            <a:lvl1pPr>
              <a:defRPr>
                <a:solidFill>
                  <a:srgbClr val="1E578E"/>
                </a:solidFill>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199246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Date Placeholder 2"/>
          <p:cNvSpPr>
            <a:spLocks noGrp="1"/>
          </p:cNvSpPr>
          <p:nvPr>
            <p:ph type="dt" sz="half" idx="10"/>
          </p:nvPr>
        </p:nvSpPr>
        <p:spPr/>
        <p:txBody>
          <a:bodyPr/>
          <a:lstStyle>
            <a:lvl1pPr>
              <a:defRPr>
                <a:latin typeface="Tw Cen MT (Body)dy)"/>
              </a:defRPr>
            </a:lvl1pPr>
          </a:lstStyle>
          <a:p>
            <a:fld id="{D77415B9-F7E1-4329-86C5-BFD9CA71CB2B}" type="datetime1">
              <a:rPr lang="sr-Latn-RS" smtClean="0">
                <a:solidFill>
                  <a:prstClr val="black">
                    <a:tint val="75000"/>
                  </a:prstClr>
                </a:solidFill>
              </a:rPr>
              <a:pPr/>
              <a:t>13.10.2024.</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10" name="Rectangle 9"/>
          <p:cNvSpPr/>
          <p:nvPr userDrawn="1"/>
        </p:nvSpPr>
        <p:spPr>
          <a:xfrm>
            <a:off x="5250076" y="4549867"/>
            <a:ext cx="1479892" cy="369332"/>
          </a:xfrm>
          <a:prstGeom prst="rect">
            <a:avLst/>
          </a:prstGeom>
        </p:spPr>
        <p:txBody>
          <a:bodyPr wrap="none">
            <a:spAutoFit/>
          </a:bodyPr>
          <a:lstStyle/>
          <a:p>
            <a:r>
              <a:rPr lang="sr-Latn-RS" dirty="0">
                <a:solidFill>
                  <a:prstClr val="white">
                    <a:lumMod val="50000"/>
                  </a:prstClr>
                </a:solidFill>
              </a:rPr>
              <a:t>ww.sf.bg.ac.rs</a:t>
            </a:r>
            <a:endParaRPr lang="en-US" dirty="0">
              <a:solidFill>
                <a:prstClr val="white">
                  <a:lumMod val="50000"/>
                </a:prstClr>
              </a:solidFill>
              <a:latin typeface="Tw Cen MT (Body)Body)"/>
            </a:endParaRPr>
          </a:p>
        </p:txBody>
      </p:sp>
      <p:sp>
        <p:nvSpPr>
          <p:cNvPr id="11" name="Rectangle 10"/>
          <p:cNvSpPr/>
          <p:nvPr userDrawn="1"/>
        </p:nvSpPr>
        <p:spPr>
          <a:xfrm>
            <a:off x="838200" y="1374682"/>
            <a:ext cx="10515600" cy="646331"/>
          </a:xfrm>
          <a:prstGeom prst="rect">
            <a:avLst/>
          </a:prstGeom>
        </p:spPr>
        <p:txBody>
          <a:bodyPr wrap="square">
            <a:spAutoFit/>
          </a:bodyPr>
          <a:lstStyle/>
          <a:p>
            <a:pPr algn="ctr"/>
            <a:r>
              <a:rPr lang="sr-Cyrl-RS" sz="3600" b="1" dirty="0">
                <a:solidFill>
                  <a:srgbClr val="5B9BD5">
                    <a:lumMod val="50000"/>
                  </a:srgbClr>
                </a:solidFill>
                <a:latin typeface="Tw Cen MT (Body)Body)"/>
              </a:rPr>
              <a:t>ХВАЛА НА ПАЖЊИ</a:t>
            </a:r>
            <a:endParaRPr lang="en-US" sz="3600" b="1" dirty="0">
              <a:solidFill>
                <a:srgbClr val="5B9BD5">
                  <a:lumMod val="50000"/>
                </a:srgbClr>
              </a:solidFill>
              <a:latin typeface="Tw Cen MT (Body)Body)"/>
            </a:endParaRPr>
          </a:p>
        </p:txBody>
      </p:sp>
      <p:sp>
        <p:nvSpPr>
          <p:cNvPr id="9" name="Subtitle 2"/>
          <p:cNvSpPr>
            <a:spLocks noGrp="1"/>
          </p:cNvSpPr>
          <p:nvPr>
            <p:ph type="subTitle" idx="1" hasCustomPrompt="1"/>
          </p:nvPr>
        </p:nvSpPr>
        <p:spPr>
          <a:xfrm>
            <a:off x="1524000" y="2553738"/>
            <a:ext cx="9144000" cy="750797"/>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Текст</a:t>
            </a:r>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6000" y="5100435"/>
            <a:ext cx="720000" cy="7200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29396" y="3872332"/>
            <a:ext cx="3933209" cy="608620"/>
          </a:xfrm>
          <a:prstGeom prst="rect">
            <a:avLst/>
          </a:prstGeom>
        </p:spPr>
      </p:pic>
    </p:spTree>
    <p:extLst>
      <p:ext uri="{BB962C8B-B14F-4D97-AF65-F5344CB8AC3E}">
        <p14:creationId xmlns:p14="http://schemas.microsoft.com/office/powerpoint/2010/main" val="386230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2" name="Title 1"/>
          <p:cNvSpPr>
            <a:spLocks noGrp="1"/>
          </p:cNvSpPr>
          <p:nvPr>
            <p:ph type="title" hasCustomPrompt="1"/>
          </p:nvPr>
        </p:nvSpPr>
        <p:spPr>
          <a:xfrm>
            <a:off x="831850" y="1709738"/>
            <a:ext cx="10515600" cy="2852737"/>
          </a:xfrm>
        </p:spPr>
        <p:txBody>
          <a:bodyPr anchor="b">
            <a:normAutofit/>
          </a:bodyPr>
          <a:lstStyle>
            <a:lvl1pPr>
              <a:defRPr sz="4800" b="1">
                <a:solidFill>
                  <a:srgbClr val="1E578E"/>
                </a:solidFill>
                <a:latin typeface="Tw Cen MT (Body)Body)"/>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Поднаслов</a:t>
            </a:r>
            <a:endParaRPr lang="en-US" dirty="0"/>
          </a:p>
        </p:txBody>
      </p:sp>
      <p:sp>
        <p:nvSpPr>
          <p:cNvPr id="13" name="Date Placeholder 12"/>
          <p:cNvSpPr>
            <a:spLocks noGrp="1"/>
          </p:cNvSpPr>
          <p:nvPr>
            <p:ph type="dt" sz="half" idx="10"/>
          </p:nvPr>
        </p:nvSpPr>
        <p:spPr/>
        <p:txBody>
          <a:bodyPr/>
          <a:lstStyle>
            <a:lvl1pPr>
              <a:defRPr>
                <a:latin typeface="Tw Cen MT (Body)"/>
              </a:defRPr>
            </a:lvl1pPr>
          </a:lstStyle>
          <a:p>
            <a:fld id="{D77415B9-F7E1-4329-86C5-BFD9CA71CB2B}" type="datetime1">
              <a:rPr lang="sr-Latn-RS" smtClean="0"/>
              <a:pPr/>
              <a:t>13.10.2024.</a:t>
            </a:fld>
            <a:endParaRPr lang="sr-Latn-RS" dirty="0"/>
          </a:p>
        </p:txBody>
      </p:sp>
      <p:sp>
        <p:nvSpPr>
          <p:cNvPr id="14" name="Footer Placeholder 13"/>
          <p:cNvSpPr>
            <a:spLocks noGrp="1"/>
          </p:cNvSpPr>
          <p:nvPr>
            <p:ph type="ftr" sz="quarter" idx="11"/>
          </p:nvPr>
        </p:nvSpPr>
        <p:spPr/>
        <p:txBody>
          <a:bodyPr/>
          <a:lstStyle>
            <a:lvl1pPr>
              <a:defRPr>
                <a:latin typeface="Tw Cen MT (Body)"/>
              </a:defRPr>
            </a:lvl1pPr>
          </a:lstStyle>
          <a:p>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1850" y="562011"/>
            <a:ext cx="5001975" cy="774000"/>
          </a:xfrm>
          <a:prstGeom prst="rect">
            <a:avLst/>
          </a:prstGeom>
        </p:spPr>
      </p:pic>
    </p:spTree>
    <p:extLst>
      <p:ext uri="{BB962C8B-B14F-4D97-AF65-F5344CB8AC3E}">
        <p14:creationId xmlns:p14="http://schemas.microsoft.com/office/powerpoint/2010/main" val="3145567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b="1">
                <a:solidFill>
                  <a:srgbClr val="1E578E"/>
                </a:solidFill>
                <a:latin typeface="Tw Cen MT (Body)Body)"/>
              </a:defRPr>
            </a:lvl1pPr>
          </a:lstStyle>
          <a:p>
            <a:r>
              <a:rPr lang="sr-Cyrl-RS" dirty="0"/>
              <a:t>Наслов</a:t>
            </a:r>
            <a:endParaRPr lang="sr-Latn-RS" dirty="0"/>
          </a:p>
        </p:txBody>
      </p:sp>
      <p:sp>
        <p:nvSpPr>
          <p:cNvPr id="3" name="Content Placeholder 2"/>
          <p:cNvSpPr>
            <a:spLocks noGrp="1"/>
          </p:cNvSpPr>
          <p:nvPr>
            <p:ph sz="half" idx="1" hasCustomPrompt="1"/>
          </p:nvPr>
        </p:nvSpPr>
        <p:spPr>
          <a:xfrm>
            <a:off x="838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Date Placeholder 4"/>
          <p:cNvSpPr>
            <a:spLocks noGrp="1"/>
          </p:cNvSpPr>
          <p:nvPr>
            <p:ph type="dt" sz="half" idx="10"/>
          </p:nvPr>
        </p:nvSpPr>
        <p:spPr/>
        <p:txBody>
          <a:bodyPr/>
          <a:lstStyle>
            <a:lvl1pPr>
              <a:defRPr>
                <a:latin typeface="Tw Cen MT (Body)"/>
              </a:defRPr>
            </a:lvl1pPr>
          </a:lstStyle>
          <a:p>
            <a:fld id="{3E24CC09-28A3-4024-98F4-C9F66E8E8861}" type="datetime1">
              <a:rPr lang="sr-Latn-RS" smtClean="0"/>
              <a:pPr/>
              <a:t>13.10.2024.</a:t>
            </a:fld>
            <a:endParaRPr lang="sr-Latn-RS" dirty="0"/>
          </a:p>
        </p:txBody>
      </p:sp>
      <p:sp>
        <p:nvSpPr>
          <p:cNvPr id="4" name="Content Placeholder 3"/>
          <p:cNvSpPr>
            <a:spLocks noGrp="1"/>
          </p:cNvSpPr>
          <p:nvPr>
            <p:ph sz="half" idx="2" hasCustomPrompt="1"/>
          </p:nvPr>
        </p:nvSpPr>
        <p:spPr>
          <a:xfrm>
            <a:off x="6172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14" name="Footer Placeholder 7"/>
          <p:cNvSpPr>
            <a:spLocks noGrp="1"/>
          </p:cNvSpPr>
          <p:nvPr>
            <p:ph type="ftr" sz="quarter" idx="11"/>
          </p:nvPr>
        </p:nvSpPr>
        <p:spPr>
          <a:xfrm>
            <a:off x="4038600" y="6356350"/>
            <a:ext cx="4114800" cy="365125"/>
          </a:xfrm>
        </p:spPr>
        <p:txBody>
          <a:bodyPr/>
          <a:lstStyle>
            <a:lvl1pPr>
              <a:defRPr>
                <a:latin typeface="Tw Cen MT (Body)"/>
              </a:defRPr>
            </a:lvl1pPr>
          </a:lstStyle>
          <a:p>
            <a:endParaRPr lang="sr-Latn-RS" dirty="0"/>
          </a:p>
        </p:txBody>
      </p:sp>
    </p:spTree>
    <p:extLst>
      <p:ext uri="{BB962C8B-B14F-4D97-AF65-F5344CB8AC3E}">
        <p14:creationId xmlns:p14="http://schemas.microsoft.com/office/powerpoint/2010/main" val="3589731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a:solidFill>
                  <a:srgbClr val="1E578E"/>
                </a:solidFill>
              </a:defRPr>
            </a:lvl1pPr>
          </a:lstStyle>
          <a:p>
            <a:r>
              <a:rPr lang="sr-Cyrl-RS" dirty="0"/>
              <a:t>Наслов</a:t>
            </a:r>
            <a:endParaRPr lang="sr-Latn-R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4" name="Content Placeholder 3"/>
          <p:cNvSpPr>
            <a:spLocks noGrp="1"/>
          </p:cNvSpPr>
          <p:nvPr>
            <p:ph sz="half" idx="2" hasCustomPrompt="1"/>
          </p:nvPr>
        </p:nvSpPr>
        <p:spPr>
          <a:xfrm>
            <a:off x="839788" y="2505075"/>
            <a:ext cx="5157787"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7" name="Date Placeholder 6"/>
          <p:cNvSpPr>
            <a:spLocks noGrp="1"/>
          </p:cNvSpPr>
          <p:nvPr>
            <p:ph type="dt" sz="half" idx="10"/>
          </p:nvPr>
        </p:nvSpPr>
        <p:spPr/>
        <p:txBody>
          <a:bodyPr/>
          <a:lstStyle>
            <a:lvl1pPr>
              <a:defRPr>
                <a:latin typeface="Tw Cen MT (Body)"/>
              </a:defRPr>
            </a:lvl1pPr>
          </a:lstStyle>
          <a:p>
            <a:fld id="{A825FD8A-1FFE-4238-BA14-C5F811CB1A6B}" type="datetime1">
              <a:rPr lang="sr-Latn-RS" smtClean="0"/>
              <a:pPr/>
              <a:t>13.10.2024.</a:t>
            </a:fld>
            <a:endParaRPr lang="sr-Latn-RS" dirty="0"/>
          </a:p>
        </p:txBody>
      </p:sp>
      <p:sp>
        <p:nvSpPr>
          <p:cNvPr id="8" name="Footer Placeholder 7"/>
          <p:cNvSpPr>
            <a:spLocks noGrp="1"/>
          </p:cNvSpPr>
          <p:nvPr>
            <p:ph type="ftr" sz="quarter" idx="11"/>
          </p:nvPr>
        </p:nvSpPr>
        <p:spPr/>
        <p:txBody>
          <a:bodyPr/>
          <a:lstStyle>
            <a:lvl1pPr>
              <a:defRPr>
                <a:latin typeface="Tw Cen MT (Body)"/>
              </a:defRPr>
            </a:lvl1pPr>
          </a:lstStyle>
          <a:p>
            <a:endParaRPr lang="sr-Latn-RS" dirty="0"/>
          </a:p>
        </p:txBody>
      </p:sp>
      <p:sp>
        <p:nvSpPr>
          <p:cNvPr id="6" name="Content Placeholder 5"/>
          <p:cNvSpPr>
            <a:spLocks noGrp="1"/>
          </p:cNvSpPr>
          <p:nvPr>
            <p:ph sz="quarter" idx="4" hasCustomPrompt="1"/>
          </p:nvPr>
        </p:nvSpPr>
        <p:spPr>
          <a:xfrm>
            <a:off x="6172200" y="2505075"/>
            <a:ext cx="5183188"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2" name="Rectangle 11"/>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4"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786568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13.10.2024.</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80549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13.10.2024.</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5" name="Table 4"/>
          <p:cNvGraphicFramePr>
            <a:graphicFrameLocks noGrp="1"/>
          </p:cNvGraphicFramePr>
          <p:nvPr userDrawn="1">
            <p:extLst>
              <p:ext uri="{D42A27DB-BD31-4B8C-83A1-F6EECF244321}">
                <p14:modId xmlns:p14="http://schemas.microsoft.com/office/powerpoint/2010/main" val="418357086"/>
              </p:ext>
            </p:extLst>
          </p:nvPr>
        </p:nvGraphicFramePr>
        <p:xfrm>
          <a:off x="838200" y="2287207"/>
          <a:ext cx="10515600" cy="3283168"/>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7481349"/>
                    </a:ext>
                  </a:extLst>
                </a:gridCol>
                <a:gridCol w="2103120">
                  <a:extLst>
                    <a:ext uri="{9D8B030D-6E8A-4147-A177-3AD203B41FA5}">
                      <a16:colId xmlns:a16="http://schemas.microsoft.com/office/drawing/2014/main" val="3859357337"/>
                    </a:ext>
                  </a:extLst>
                </a:gridCol>
                <a:gridCol w="2103120">
                  <a:extLst>
                    <a:ext uri="{9D8B030D-6E8A-4147-A177-3AD203B41FA5}">
                      <a16:colId xmlns:a16="http://schemas.microsoft.com/office/drawing/2014/main" val="48593584"/>
                    </a:ext>
                  </a:extLst>
                </a:gridCol>
                <a:gridCol w="2103120">
                  <a:extLst>
                    <a:ext uri="{9D8B030D-6E8A-4147-A177-3AD203B41FA5}">
                      <a16:colId xmlns:a16="http://schemas.microsoft.com/office/drawing/2014/main" val="1647843584"/>
                    </a:ext>
                  </a:extLst>
                </a:gridCol>
                <a:gridCol w="2103120">
                  <a:extLst>
                    <a:ext uri="{9D8B030D-6E8A-4147-A177-3AD203B41FA5}">
                      <a16:colId xmlns:a16="http://schemas.microsoft.com/office/drawing/2014/main" val="1157887910"/>
                    </a:ext>
                  </a:extLst>
                </a:gridCol>
              </a:tblGrid>
              <a:tr h="820792">
                <a:tc>
                  <a:txBody>
                    <a:bodyPr/>
                    <a:lstStyle/>
                    <a:p>
                      <a:pPr algn="l">
                        <a:spcBef>
                          <a:spcPts val="600"/>
                        </a:spcBef>
                      </a:pPr>
                      <a:endParaRPr lang="sr-Latn-RS" dirty="0"/>
                    </a:p>
                  </a:txBody>
                  <a:tcPr/>
                </a:tc>
                <a:tc>
                  <a:txBody>
                    <a:bodyPr/>
                    <a:lstStyle/>
                    <a:p>
                      <a:pPr algn="ctr">
                        <a:spcBef>
                          <a:spcPts val="2000"/>
                        </a:spcBef>
                      </a:pPr>
                      <a:r>
                        <a:rPr lang="sr-Cyrl-RS" dirty="0"/>
                        <a:t>Колона 1</a:t>
                      </a:r>
                      <a:endParaRPr lang="sr-Latn-RS" dirty="0"/>
                    </a:p>
                  </a:txBody>
                  <a:tcPr/>
                </a:tc>
                <a:tc>
                  <a:txBody>
                    <a:bodyPr/>
                    <a:lstStyle/>
                    <a:p>
                      <a:pPr algn="ctr">
                        <a:spcBef>
                          <a:spcPts val="600"/>
                        </a:spcBef>
                      </a:pPr>
                      <a:r>
                        <a:rPr lang="sr-Cyrl-RS" dirty="0"/>
                        <a:t>Колона 2</a:t>
                      </a:r>
                      <a:endParaRPr lang="sr-Latn-RS" dirty="0"/>
                    </a:p>
                  </a:txBody>
                  <a:tcPr/>
                </a:tc>
                <a:tc>
                  <a:txBody>
                    <a:bodyPr/>
                    <a:lstStyle/>
                    <a:p>
                      <a:pPr algn="ctr">
                        <a:spcBef>
                          <a:spcPts val="600"/>
                        </a:spcBef>
                      </a:pPr>
                      <a:r>
                        <a:rPr lang="sr-Cyrl-RS" dirty="0"/>
                        <a:t>Колона 3</a:t>
                      </a:r>
                      <a:endParaRPr lang="sr-Latn-RS" dirty="0"/>
                    </a:p>
                  </a:txBody>
                  <a:tcPr/>
                </a:tc>
                <a:tc>
                  <a:txBody>
                    <a:bodyPr/>
                    <a:lstStyle/>
                    <a:p>
                      <a:pPr algn="ctr">
                        <a:spcBef>
                          <a:spcPts val="600"/>
                        </a:spcBef>
                      </a:pPr>
                      <a:r>
                        <a:rPr lang="sr-Cyrl-RS" dirty="0"/>
                        <a:t>Колона 4</a:t>
                      </a:r>
                      <a:endParaRPr lang="sr-Latn-RS" dirty="0"/>
                    </a:p>
                  </a:txBody>
                  <a:tcPr/>
                </a:tc>
                <a:extLst>
                  <a:ext uri="{0D108BD9-81ED-4DB2-BD59-A6C34878D82A}">
                    <a16:rowId xmlns:a16="http://schemas.microsoft.com/office/drawing/2014/main" val="2932590650"/>
                  </a:ext>
                </a:extLst>
              </a:tr>
              <a:tr h="820792">
                <a:tc>
                  <a:txBody>
                    <a:bodyPr/>
                    <a:lstStyle/>
                    <a:p>
                      <a:pPr algn="l">
                        <a:spcBef>
                          <a:spcPts val="600"/>
                        </a:spcBef>
                      </a:pPr>
                      <a:r>
                        <a:rPr lang="sr-Cyrl-RS" dirty="0"/>
                        <a:t>Ред 1</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tc>
                  <a:txBody>
                    <a:bodyPr/>
                    <a:lstStyle/>
                    <a:p>
                      <a:pPr algn="ctr">
                        <a:spcBef>
                          <a:spcPts val="600"/>
                        </a:spcBef>
                      </a:pPr>
                      <a:endParaRPr lang="sr-Latn-RS"/>
                    </a:p>
                  </a:txBody>
                  <a:tcPr/>
                </a:tc>
                <a:extLst>
                  <a:ext uri="{0D108BD9-81ED-4DB2-BD59-A6C34878D82A}">
                    <a16:rowId xmlns:a16="http://schemas.microsoft.com/office/drawing/2014/main" val="224381148"/>
                  </a:ext>
                </a:extLst>
              </a:tr>
              <a:tr h="820792">
                <a:tc>
                  <a:txBody>
                    <a:bodyPr/>
                    <a:lstStyle/>
                    <a:p>
                      <a:pPr algn="l">
                        <a:spcBef>
                          <a:spcPts val="600"/>
                        </a:spcBef>
                      </a:pPr>
                      <a:r>
                        <a:rPr lang="sr-Cyrl-RS" dirty="0"/>
                        <a:t>Ред 2</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extLst>
                  <a:ext uri="{0D108BD9-81ED-4DB2-BD59-A6C34878D82A}">
                    <a16:rowId xmlns:a16="http://schemas.microsoft.com/office/drawing/2014/main" val="652485372"/>
                  </a:ext>
                </a:extLst>
              </a:tr>
              <a:tr h="820792">
                <a:tc>
                  <a:txBody>
                    <a:bodyPr/>
                    <a:lstStyle/>
                    <a:p>
                      <a:pPr algn="l">
                        <a:spcBef>
                          <a:spcPts val="600"/>
                        </a:spcBef>
                      </a:pPr>
                      <a:r>
                        <a:rPr lang="sr-Cyrl-RS" dirty="0"/>
                        <a:t>Ред 3</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extLst>
                  <a:ext uri="{0D108BD9-81ED-4DB2-BD59-A6C34878D82A}">
                    <a16:rowId xmlns:a16="http://schemas.microsoft.com/office/drawing/2014/main" val="1611515901"/>
                  </a:ext>
                </a:extLst>
              </a:tr>
            </a:tbl>
          </a:graphicData>
        </a:graphic>
      </p:graphicFrame>
      <p:sp>
        <p:nvSpPr>
          <p:cNvPr id="12"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Табела</a:t>
            </a:r>
            <a:endParaRPr lang="sr-Latn-RS" dirty="0"/>
          </a:p>
        </p:txBody>
      </p:sp>
    </p:spTree>
    <p:extLst>
      <p:ext uri="{BB962C8B-B14F-4D97-AF65-F5344CB8AC3E}">
        <p14:creationId xmlns:p14="http://schemas.microsoft.com/office/powerpoint/2010/main" val="4225417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13.10.2024.</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12" name="Content Placeholder 3">
            <a:extLst>
              <a:ext uri="{FF2B5EF4-FFF2-40B4-BE49-F238E27FC236}">
                <a16:creationId xmlns:a16="http://schemas.microsoft.com/office/drawing/2014/main" id="{C068A37D-29CE-3143-9685-3E757B766BAC}"/>
              </a:ext>
            </a:extLst>
          </p:cNvPr>
          <p:cNvGraphicFramePr>
            <a:graphicFrameLocks/>
          </p:cNvGraphicFramePr>
          <p:nvPr userDrawn="1">
            <p:extLst>
              <p:ext uri="{D42A27DB-BD31-4B8C-83A1-F6EECF244321}">
                <p14:modId xmlns:p14="http://schemas.microsoft.com/office/powerpoint/2010/main" val="2823881815"/>
              </p:ext>
            </p:extLst>
          </p:nvPr>
        </p:nvGraphicFramePr>
        <p:xfrm>
          <a:off x="838200" y="1734937"/>
          <a:ext cx="10515600" cy="3965575"/>
        </p:xfrm>
        <a:graphic>
          <a:graphicData uri="http://schemas.openxmlformats.org/drawingml/2006/chart">
            <c:chart xmlns:c="http://schemas.openxmlformats.org/drawingml/2006/chart" xmlns:r="http://schemas.openxmlformats.org/officeDocument/2006/relationships" r:id="rId4"/>
          </a:graphicData>
        </a:graphic>
      </p:graphicFrame>
      <p:sp>
        <p:nvSpPr>
          <p:cNvPr id="13"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Графикон</a:t>
            </a:r>
            <a:endParaRPr lang="sr-Latn-RS" dirty="0"/>
          </a:p>
        </p:txBody>
      </p:sp>
    </p:spTree>
    <p:extLst>
      <p:ext uri="{BB962C8B-B14F-4D97-AF65-F5344CB8AC3E}">
        <p14:creationId xmlns:p14="http://schemas.microsoft.com/office/powerpoint/2010/main" val="80449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w Cen MT (Body)"/>
              </a:defRPr>
            </a:lvl1pPr>
          </a:lstStyle>
          <a:p>
            <a:fld id="{D9CD9DD0-17BE-4D06-B789-47356A50A0A7}" type="datetime1">
              <a:rPr lang="sr-Latn-RS" smtClean="0"/>
              <a:pPr/>
              <a:t>13.10.2024.</a:t>
            </a:fld>
            <a:endParaRPr lang="sr-Latn-RS" dirty="0"/>
          </a:p>
        </p:txBody>
      </p:sp>
      <p:sp>
        <p:nvSpPr>
          <p:cNvPr id="3" name="Footer Placeholder 2"/>
          <p:cNvSpPr>
            <a:spLocks noGrp="1"/>
          </p:cNvSpPr>
          <p:nvPr>
            <p:ph type="ftr" sz="quarter" idx="11"/>
          </p:nvPr>
        </p:nvSpPr>
        <p:spPr/>
        <p:txBody>
          <a:bodyPr/>
          <a:lstStyle>
            <a:lvl1pPr>
              <a:defRPr>
                <a:latin typeface="Tw Cen MT (Body)"/>
              </a:defRPr>
            </a:lvl1pPr>
          </a:lstStyle>
          <a:p>
            <a:endParaRPr lang="sr-Latn-RS" dirty="0"/>
          </a:p>
        </p:txBody>
      </p:sp>
      <p:sp>
        <p:nvSpPr>
          <p:cNvPr id="7" name="Rectangle 6"/>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9"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57864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415B9-F7E1-4329-86C5-BFD9CA71CB2B}" type="datetime1">
              <a:rPr lang="sr-Latn-RS" smtClean="0"/>
              <a:pPr/>
              <a:t>13.10.2024.</a:t>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A3A0C-5B1B-4859-8A9F-0D6B550C0C8D}" type="slidenum">
              <a:rPr lang="sr-Latn-RS" smtClean="0"/>
              <a:pPr/>
              <a:t>‹#›</a:t>
            </a:fld>
            <a:endParaRPr lang="sr-Latn-RS"/>
          </a:p>
        </p:txBody>
      </p:sp>
    </p:spTree>
    <p:extLst>
      <p:ext uri="{BB962C8B-B14F-4D97-AF65-F5344CB8AC3E}">
        <p14:creationId xmlns:p14="http://schemas.microsoft.com/office/powerpoint/2010/main" val="1697356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0" r:id="rId8"/>
    <p:sldLayoutId id="2147483655" r:id="rId9"/>
    <p:sldLayoutId id="2147483656" r:id="rId10"/>
    <p:sldLayoutId id="2147483657" r:id="rId11"/>
    <p:sldLayoutId id="2147483658" r:id="rId12"/>
    <p:sldLayoutId id="2147483659" r:id="rId13"/>
    <p:sldLayoutId id="2147483662" r:id="rId14"/>
  </p:sldLayoutIdLst>
  <p:hf hdr="0" ftr="0" dt="0"/>
  <p:txStyles>
    <p:titleStyle>
      <a:lvl1pPr algn="l" defTabSz="914400" rtl="0" eaLnBrk="1" latinLnBrk="0" hangingPunct="1">
        <a:lnSpc>
          <a:spcPct val="90000"/>
        </a:lnSpc>
        <a:spcBef>
          <a:spcPct val="0"/>
        </a:spcBef>
        <a:buNone/>
        <a:defRPr sz="3600" b="1" kern="1200">
          <a:solidFill>
            <a:srgbClr val="1E578E"/>
          </a:solidFill>
          <a:latin typeface="Tw Cen MT (Body)Body)"/>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w Cen MT (Body)Body)"/>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 Cen MT (Body)Body)"/>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 Cen MT (Body)Body)"/>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415B9-F7E1-4329-86C5-BFD9CA71CB2B}" type="datetime1">
              <a:rPr lang="sr-Latn-RS" smtClean="0">
                <a:solidFill>
                  <a:prstClr val="black">
                    <a:tint val="75000"/>
                  </a:prstClr>
                </a:solidFill>
              </a:rPr>
              <a:pPr/>
              <a:t>13.10.2024.</a:t>
            </a:fld>
            <a:endParaRPr lang="sr-Latn-R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A3A0C-5B1B-4859-8A9F-0D6B550C0C8D}" type="slidenum">
              <a:rPr lang="sr-Latn-RS" smtClean="0">
                <a:solidFill>
                  <a:prstClr val="black">
                    <a:tint val="75000"/>
                  </a:prstClr>
                </a:solidFill>
              </a:rPr>
              <a:pPr/>
              <a:t>‹#›</a:t>
            </a:fld>
            <a:endParaRPr lang="sr-Latn-RS">
              <a:solidFill>
                <a:prstClr val="black">
                  <a:tint val="75000"/>
                </a:prstClr>
              </a:solidFill>
            </a:endParaRPr>
          </a:p>
        </p:txBody>
      </p:sp>
    </p:spTree>
    <p:extLst>
      <p:ext uri="{BB962C8B-B14F-4D97-AF65-F5344CB8AC3E}">
        <p14:creationId xmlns:p14="http://schemas.microsoft.com/office/powerpoint/2010/main" val="169735697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defTabSz="914400" rtl="0" eaLnBrk="1" latinLnBrk="0" hangingPunct="1">
        <a:lnSpc>
          <a:spcPct val="90000"/>
        </a:lnSpc>
        <a:spcBef>
          <a:spcPct val="0"/>
        </a:spcBef>
        <a:buNone/>
        <a:defRPr sz="3600" b="1" kern="1200">
          <a:solidFill>
            <a:srgbClr val="1E578E"/>
          </a:solidFill>
          <a:latin typeface="Tw Cen MT (Body)Body)"/>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w Cen MT (Body)Body)"/>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 Cen MT (Body)Body)"/>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 Cen MT (Body)Body)"/>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7245" y="3082835"/>
            <a:ext cx="9144000" cy="649195"/>
          </a:xfrm>
        </p:spPr>
        <p:txBody>
          <a:bodyPr>
            <a:normAutofit/>
          </a:bodyPr>
          <a:lstStyle/>
          <a:p>
            <a:r>
              <a:rPr lang="sr-Cyrl-RS" sz="4000" dirty="0">
                <a:latin typeface="Cambria" pitchFamily="18" charset="0"/>
                <a:ea typeface="Cambria" pitchFamily="18" charset="0"/>
              </a:rPr>
              <a:t>Инклузивни транспорт</a:t>
            </a:r>
            <a:endParaRPr lang="sr-Latn-RS" sz="4000" dirty="0">
              <a:latin typeface="Cambria" pitchFamily="18" charset="0"/>
              <a:ea typeface="Cambria" pitchFamily="18" charset="0"/>
            </a:endParaRPr>
          </a:p>
        </p:txBody>
      </p:sp>
      <p:sp>
        <p:nvSpPr>
          <p:cNvPr id="4" name="Text Placeholder 3"/>
          <p:cNvSpPr>
            <a:spLocks noGrp="1"/>
          </p:cNvSpPr>
          <p:nvPr>
            <p:ph type="body" idx="13"/>
          </p:nvPr>
        </p:nvSpPr>
        <p:spPr>
          <a:xfrm>
            <a:off x="1484812" y="6329848"/>
            <a:ext cx="9144000" cy="528152"/>
          </a:xfrm>
        </p:spPr>
        <p:txBody>
          <a:bodyPr>
            <a:normAutofit/>
          </a:bodyPr>
          <a:lstStyle/>
          <a:p>
            <a:r>
              <a:rPr lang="sr-Cyrl-RS" sz="2000" dirty="0">
                <a:latin typeface="Cambria" pitchFamily="18" charset="0"/>
                <a:ea typeface="Cambria" pitchFamily="18" charset="0"/>
              </a:rPr>
              <a:t>Београд, 2024. </a:t>
            </a:r>
            <a:endParaRPr lang="sr-Latn-RS" sz="2000" dirty="0">
              <a:latin typeface="Cambria" pitchFamily="18" charset="0"/>
              <a:ea typeface="Cambria" pitchFamily="18" charset="0"/>
            </a:endParaRPr>
          </a:p>
        </p:txBody>
      </p:sp>
      <p:sp>
        <p:nvSpPr>
          <p:cNvPr id="5" name="Subtitle 2"/>
          <p:cNvSpPr txBox="1">
            <a:spLocks/>
          </p:cNvSpPr>
          <p:nvPr/>
        </p:nvSpPr>
        <p:spPr>
          <a:xfrm>
            <a:off x="352698" y="4316140"/>
            <a:ext cx="4611189" cy="2058534"/>
          </a:xfrm>
          <a:prstGeom prst="rect">
            <a:avLst/>
          </a:prstGeom>
        </p:spPr>
        <p:txBody>
          <a:bodyPr vert="horz" lIns="91440" tIns="45720" rIns="91440" bIns="45720" rtlCol="0">
            <a:noAutofit/>
          </a:bodyPr>
          <a:lstStyle/>
          <a:p>
            <a:pPr marL="0" marR="0" lvl="0" indent="0" algn="just" defTabSz="914400" rtl="0" eaLnBrk="1" fontAlgn="auto" latinLnBrk="0" hangingPunct="1">
              <a:lnSpc>
                <a:spcPct val="90000"/>
              </a:lnSpc>
              <a:spcBef>
                <a:spcPts val="600"/>
              </a:spcBef>
              <a:spcAft>
                <a:spcPts val="600"/>
              </a:spcAft>
              <a:buClrTx/>
              <a:buSzTx/>
              <a:buFont typeface="Arial" panose="020B0604020202020204" pitchFamily="34" charset="0"/>
              <a:buNone/>
              <a:tabLst/>
              <a:defRPr/>
            </a:pPr>
            <a:br>
              <a:rPr lang="sr-Cyrl-RS" sz="2000" dirty="0">
                <a:solidFill>
                  <a:schemeClr val="bg1">
                    <a:lumMod val="50000"/>
                  </a:schemeClr>
                </a:solidFill>
                <a:latin typeface="Cambria" pitchFamily="18" charset="0"/>
                <a:ea typeface="Cambria" pitchFamily="18" charset="0"/>
              </a:rPr>
            </a:br>
            <a:r>
              <a:rPr lang="sr-Cyrl-RS" sz="2000" dirty="0">
                <a:solidFill>
                  <a:schemeClr val="bg1">
                    <a:lumMod val="50000"/>
                  </a:schemeClr>
                </a:solidFill>
                <a:latin typeface="Cambria" pitchFamily="18" charset="0"/>
                <a:ea typeface="Cambria" pitchFamily="18" charset="0"/>
              </a:rPr>
              <a:t>Предметни наставници:</a:t>
            </a:r>
          </a:p>
          <a:p>
            <a:pPr lvl="0" algn="just">
              <a:lnSpc>
                <a:spcPct val="90000"/>
              </a:lnSpc>
              <a:spcAft>
                <a:spcPts val="300"/>
              </a:spcAft>
            </a:pPr>
            <a:r>
              <a:rPr lang="en-US" sz="2000" dirty="0" err="1">
                <a:solidFill>
                  <a:schemeClr val="bg1">
                    <a:lumMod val="50000"/>
                  </a:schemeClr>
                </a:solidFill>
                <a:latin typeface="Cambria" pitchFamily="18" charset="0"/>
                <a:ea typeface="Cambria" pitchFamily="18" charset="0"/>
              </a:rPr>
              <a:t>Проф</a:t>
            </a:r>
            <a:r>
              <a:rPr lang="en-US" sz="2000" dirty="0">
                <a:solidFill>
                  <a:schemeClr val="bg1">
                    <a:lumMod val="50000"/>
                  </a:schemeClr>
                </a:solidFill>
                <a:latin typeface="Cambria" pitchFamily="18" charset="0"/>
                <a:ea typeface="Cambria" pitchFamily="18" charset="0"/>
              </a:rPr>
              <a:t>. </a:t>
            </a:r>
            <a:r>
              <a:rPr lang="en-US" sz="2000" dirty="0" err="1">
                <a:solidFill>
                  <a:schemeClr val="bg1">
                    <a:lumMod val="50000"/>
                  </a:schemeClr>
                </a:solidFill>
                <a:latin typeface="Cambria" pitchFamily="18" charset="0"/>
                <a:ea typeface="Cambria" pitchFamily="18" charset="0"/>
              </a:rPr>
              <a:t>др</a:t>
            </a:r>
            <a:r>
              <a:rPr lang="en-US" sz="2000" dirty="0">
                <a:solidFill>
                  <a:schemeClr val="bg1">
                    <a:lumMod val="50000"/>
                  </a:schemeClr>
                </a:solidFill>
                <a:latin typeface="Cambria" pitchFamily="18" charset="0"/>
                <a:ea typeface="Cambria" pitchFamily="18" charset="0"/>
              </a:rPr>
              <a:t> </a:t>
            </a:r>
            <a:r>
              <a:rPr lang="en-US" sz="2000" dirty="0" err="1">
                <a:solidFill>
                  <a:schemeClr val="bg1">
                    <a:lumMod val="50000"/>
                  </a:schemeClr>
                </a:solidFill>
                <a:latin typeface="Cambria" pitchFamily="18" charset="0"/>
                <a:ea typeface="Cambria" pitchFamily="18" charset="0"/>
              </a:rPr>
              <a:t>Радомир</a:t>
            </a:r>
            <a:r>
              <a:rPr lang="en-US" sz="2000" dirty="0">
                <a:solidFill>
                  <a:schemeClr val="bg1">
                    <a:lumMod val="50000"/>
                  </a:schemeClr>
                </a:solidFill>
                <a:latin typeface="Cambria" pitchFamily="18" charset="0"/>
                <a:ea typeface="Cambria" pitchFamily="18" charset="0"/>
              </a:rPr>
              <a:t> </a:t>
            </a:r>
            <a:r>
              <a:rPr lang="en-US" sz="2000" dirty="0" err="1">
                <a:solidFill>
                  <a:schemeClr val="bg1">
                    <a:lumMod val="50000"/>
                  </a:schemeClr>
                </a:solidFill>
                <a:latin typeface="Cambria" pitchFamily="18" charset="0"/>
                <a:ea typeface="Cambria" pitchFamily="18" charset="0"/>
              </a:rPr>
              <a:t>Мијаиловић</a:t>
            </a:r>
            <a:endParaRPr lang="sr-Cyrl-RS" sz="2000" dirty="0">
              <a:solidFill>
                <a:schemeClr val="bg1">
                  <a:lumMod val="50000"/>
                </a:schemeClr>
              </a:solidFill>
              <a:latin typeface="Cambria" pitchFamily="18" charset="0"/>
              <a:ea typeface="Cambria" pitchFamily="18" charset="0"/>
            </a:endParaRPr>
          </a:p>
          <a:p>
            <a:pPr lvl="0" algn="just">
              <a:lnSpc>
                <a:spcPct val="90000"/>
              </a:lnSpc>
              <a:spcAft>
                <a:spcPts val="300"/>
              </a:spcAft>
            </a:pPr>
            <a:r>
              <a:rPr lang="sr-Cyrl-RS" sz="2000" dirty="0">
                <a:solidFill>
                  <a:schemeClr val="bg1">
                    <a:lumMod val="50000"/>
                  </a:schemeClr>
                </a:solidFill>
                <a:latin typeface="Cambria" pitchFamily="18" charset="0"/>
                <a:ea typeface="Cambria" pitchFamily="18" charset="0"/>
              </a:rPr>
              <a:t>Проф. др Далибор Пешић</a:t>
            </a:r>
          </a:p>
          <a:p>
            <a:pPr lvl="0" algn="just">
              <a:lnSpc>
                <a:spcPct val="90000"/>
              </a:lnSpc>
              <a:spcAft>
                <a:spcPts val="300"/>
              </a:spcAft>
            </a:pPr>
            <a:r>
              <a:rPr lang="sr-Cyrl-RS" sz="2000" dirty="0">
                <a:solidFill>
                  <a:schemeClr val="bg1">
                    <a:lumMod val="50000"/>
                  </a:schemeClr>
                </a:solidFill>
                <a:latin typeface="Cambria" pitchFamily="18" charset="0"/>
                <a:ea typeface="Cambria" pitchFamily="18" charset="0"/>
              </a:rPr>
              <a:t>Доц. др Ђорђе Петровић</a:t>
            </a:r>
            <a:endParaRPr kumimoji="0" lang="sr-Latn-RS" sz="2000" b="0" i="0" u="none" strike="noStrike" kern="1200" cap="none" spc="0" normalizeH="0" baseline="0" noProof="0" dirty="0">
              <a:ln>
                <a:noFill/>
              </a:ln>
              <a:solidFill>
                <a:schemeClr val="bg1">
                  <a:lumMod val="50000"/>
                </a:schemeClr>
              </a:solidFill>
              <a:effectLst/>
              <a:uLnTx/>
              <a:uFillTx/>
              <a:latin typeface="Cambria" pitchFamily="18" charset="0"/>
              <a:ea typeface="Cambria" pitchFamily="18" charset="0"/>
            </a:endParaRPr>
          </a:p>
        </p:txBody>
      </p:sp>
      <p:sp>
        <p:nvSpPr>
          <p:cNvPr id="3" name="Rectangle 2">
            <a:extLst>
              <a:ext uri="{FF2B5EF4-FFF2-40B4-BE49-F238E27FC236}">
                <a16:creationId xmlns:a16="http://schemas.microsoft.com/office/drawing/2014/main" id="{C749BAD1-2DCB-47B6-8086-E2B55B212E55}"/>
              </a:ext>
            </a:extLst>
          </p:cNvPr>
          <p:cNvSpPr/>
          <p:nvPr/>
        </p:nvSpPr>
        <p:spPr>
          <a:xfrm>
            <a:off x="376646" y="2204498"/>
            <a:ext cx="11438708" cy="553998"/>
          </a:xfrm>
          <a:prstGeom prst="rect">
            <a:avLst/>
          </a:prstGeom>
        </p:spPr>
        <p:txBody>
          <a:bodyPr wrap="square">
            <a:spAutoFit/>
          </a:bodyPr>
          <a:lstStyle/>
          <a:p>
            <a:pPr algn="just"/>
            <a:r>
              <a:rPr lang="sr-Cyrl-RS" sz="3000" b="1" i="1" dirty="0">
                <a:solidFill>
                  <a:schemeClr val="tx2">
                    <a:lumMod val="50000"/>
                  </a:schemeClr>
                </a:solidFill>
                <a:latin typeface="Cambria" pitchFamily="18" charset="0"/>
                <a:ea typeface="Cambria" pitchFamily="18" charset="0"/>
              </a:rPr>
              <a:t>Предмет: Безбедност особа са инвалидитетом у саобраћају</a:t>
            </a:r>
            <a:endParaRPr lang="en-US" sz="3000" b="1" i="1" dirty="0">
              <a:solidFill>
                <a:schemeClr val="tx2">
                  <a:lumMod val="50000"/>
                </a:schemeClr>
              </a:solidFill>
            </a:endParaRPr>
          </a:p>
        </p:txBody>
      </p:sp>
    </p:spTree>
    <p:extLst>
      <p:ext uri="{BB962C8B-B14F-4D97-AF65-F5344CB8AC3E}">
        <p14:creationId xmlns:p14="http://schemas.microsoft.com/office/powerpoint/2010/main" val="2750434249"/>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lide(fromBottom)">
                                      <p:cBhvr>
                                        <p:cTn id="10" dur="500"/>
                                        <p:tgtEl>
                                          <p:spTgt spid="5"/>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slide(fromBottom)">
                                      <p:cBhvr>
                                        <p:cTn id="13" dur="500"/>
                                        <p:tgtEl>
                                          <p:spTgt spid="4">
                                            <p:txEl>
                                              <p:pRg st="0" end="0"/>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slide(fromBottom)">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8748" y="352062"/>
            <a:ext cx="10226040" cy="1032601"/>
          </a:xfrm>
        </p:spPr>
        <p:txBody>
          <a:bodyPr>
            <a:noAutofit/>
          </a:bodyPr>
          <a:lstStyle/>
          <a:p>
            <a:r>
              <a:rPr lang="en-US" sz="4000" dirty="0">
                <a:latin typeface="Cambria" pitchFamily="18" charset="0"/>
                <a:ea typeface="Cambria" pitchFamily="18" charset="0"/>
              </a:rPr>
              <a:t>2.4. </a:t>
            </a:r>
            <a:r>
              <a:rPr lang="sr-Cyrl-RS" sz="4000" dirty="0">
                <a:latin typeface="Cambria" pitchFamily="18" charset="0"/>
                <a:ea typeface="Cambria" pitchFamily="18" charset="0"/>
              </a:rPr>
              <a:t>Дизајн за све и Универзални дизајн</a:t>
            </a:r>
            <a:br>
              <a:rPr lang="en-US" sz="4000" dirty="0">
                <a:latin typeface="Cambria" pitchFamily="18" charset="0"/>
                <a:ea typeface="Cambria" pitchFamily="18" charset="0"/>
              </a:rPr>
            </a:br>
            <a:endParaRPr lang="en-US" sz="4000" dirty="0">
              <a:latin typeface="Cambria" pitchFamily="18" charset="0"/>
              <a:ea typeface="Cambria" pitchFamily="18" charset="0"/>
            </a:endParaRPr>
          </a:p>
        </p:txBody>
      </p:sp>
      <p:sp>
        <p:nvSpPr>
          <p:cNvPr id="2" name="Slide Number Placeholder 1"/>
          <p:cNvSpPr>
            <a:spLocks noGrp="1"/>
          </p:cNvSpPr>
          <p:nvPr>
            <p:ph type="sldNum" sz="quarter" idx="12"/>
          </p:nvPr>
        </p:nvSpPr>
        <p:spPr/>
        <p:txBody>
          <a:bodyPr/>
          <a:lstStyle/>
          <a:p>
            <a:fld id="{9E6A3A0C-5B1B-4859-8A9F-0D6B550C0C8D}" type="slidenum">
              <a:rPr lang="sr-Latn-RS" smtClean="0"/>
              <a:pPr/>
              <a:t>10</a:t>
            </a:fld>
            <a:endParaRPr lang="sr-Latn-RS" dirty="0"/>
          </a:p>
        </p:txBody>
      </p:sp>
      <p:sp>
        <p:nvSpPr>
          <p:cNvPr id="4" name="Rectangle 3"/>
          <p:cNvSpPr/>
          <p:nvPr/>
        </p:nvSpPr>
        <p:spPr>
          <a:xfrm>
            <a:off x="261258" y="1101860"/>
            <a:ext cx="11743508" cy="1015663"/>
          </a:xfrm>
          <a:prstGeom prst="rect">
            <a:avLst/>
          </a:prstGeom>
        </p:spPr>
        <p:txBody>
          <a:bodyPr wrap="square">
            <a:spAutoFit/>
          </a:bodyPr>
          <a:lstStyle/>
          <a:p>
            <a:pPr algn="just"/>
            <a:r>
              <a:rPr lang="sr-Cyrl-RS" sz="2000" dirty="0">
                <a:latin typeface="Cambria" pitchFamily="18" charset="0"/>
                <a:ea typeface="Cambria" pitchFamily="18" charset="0"/>
              </a:rPr>
              <a:t>Појам </a:t>
            </a:r>
            <a:r>
              <a:rPr lang="sr-Cyrl-RS" sz="2000" b="1" dirty="0">
                <a:latin typeface="Cambria" pitchFamily="18" charset="0"/>
                <a:ea typeface="Cambria" pitchFamily="18" charset="0"/>
              </a:rPr>
              <a:t>Универзални дизајн</a:t>
            </a:r>
            <a:r>
              <a:rPr lang="sr-Cyrl-RS" sz="2000" dirty="0">
                <a:latin typeface="Cambria" pitchFamily="18" charset="0"/>
                <a:ea typeface="Cambria" pitchFamily="18" charset="0"/>
              </a:rPr>
              <a:t> први пут је дефинисан од стране америчког архитекте Роналда Мејса и подразумевао је „</a:t>
            </a:r>
            <a:r>
              <a:rPr lang="sr-Cyrl-RS" sz="2000" i="1" dirty="0">
                <a:latin typeface="Cambria" pitchFamily="18" charset="0"/>
                <a:ea typeface="Cambria" pitchFamily="18" charset="0"/>
              </a:rPr>
              <a:t>креирање производа и животног окружења тако да буду употребљиви од стране свих људи, у највећој могућој мери, без потребе за прилагођавањем или специјализованим дизајном“</a:t>
            </a:r>
            <a:r>
              <a:rPr lang="sr-Cyrl-RS" sz="2000" dirty="0">
                <a:latin typeface="Cambria" pitchFamily="18" charset="0"/>
                <a:ea typeface="Cambria" pitchFamily="18" charset="0"/>
              </a:rPr>
              <a:t> </a:t>
            </a:r>
            <a:r>
              <a:rPr lang="en-US" sz="2000" dirty="0">
                <a:latin typeface="Cambria" pitchFamily="18" charset="0"/>
                <a:ea typeface="Cambria" pitchFamily="18" charset="0"/>
              </a:rPr>
              <a:t>.</a:t>
            </a:r>
          </a:p>
        </p:txBody>
      </p:sp>
      <p:sp>
        <p:nvSpPr>
          <p:cNvPr id="1025" name="Rectangle 1"/>
          <p:cNvSpPr>
            <a:spLocks noChangeArrowheads="1"/>
          </p:cNvSpPr>
          <p:nvPr/>
        </p:nvSpPr>
        <p:spPr bwMode="auto">
          <a:xfrm>
            <a:off x="195943" y="2140379"/>
            <a:ext cx="11756571"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200"/>
              </a:spcBef>
              <a:spcAft>
                <a:spcPts val="12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Слична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дефиниција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наводи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Конвенцији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о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Уједињених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Нација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проширена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креирањем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програма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поред</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производа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животног</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окружења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оквиру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поменуте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Конвенције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посебно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наглашава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Универзални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искључује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коришћење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помоћн</a:t>
            </a:r>
            <a:r>
              <a:rPr kumimoji="0" lang="sr-Cyrl-R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уређај</a:t>
            </a:r>
            <a:r>
              <a:rPr kumimoji="0" lang="sr-Cyrl-R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одређене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групе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потребно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p>
          <a:p>
            <a:pPr marL="0" marR="0" lvl="0" indent="0" algn="just" defTabSz="914400" rtl="0" eaLnBrk="1" fontAlgn="base" latinLnBrk="0" hangingPunct="1">
              <a:lnSpc>
                <a:spcPct val="100000"/>
              </a:lnSpc>
              <a:spcBef>
                <a:spcPts val="1200"/>
              </a:spcBef>
              <a:spcAft>
                <a:spcPts val="1200"/>
              </a:spcAft>
              <a:buClrTx/>
              <a:buSzTx/>
              <a:buFontTx/>
              <a:buNone/>
              <a:tabLst/>
            </a:pP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оквиру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ових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дефиниција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посебан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проблем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представљало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разумевање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појмова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свих</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људи</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највећој</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могућој</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мери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Штајнфелд</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Мејсел</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предложили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следећу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дефиницију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Универзални</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процес</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омогућава</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оснажује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различите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групе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људи</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кроз</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побољшање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њихових</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перформанси</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здравља</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добробити</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учешће</a:t>
            </a:r>
            <a:r>
              <a:rPr kumimoji="0" lang="en-US" sz="2000" b="1" i="1"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1"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друштву</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lang="en-US" sz="2000" dirty="0">
                <a:latin typeface="Cambria" pitchFamily="18" charset="0"/>
                <a:ea typeface="Cambria" pitchFamily="18" charset="0"/>
                <a:cs typeface="Times New Roman" pitchFamily="18" charset="0"/>
              </a:rPr>
              <a:t>.</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en-US" sz="3200" b="0" i="0" u="none" strike="noStrike" cap="none" normalizeH="0" baseline="0" dirty="0">
              <a:ln>
                <a:noFill/>
              </a:ln>
              <a:solidFill>
                <a:schemeClr val="tx1"/>
              </a:solidFill>
              <a:effectLst/>
              <a:latin typeface="Cambria" pitchFamily="18" charset="0"/>
              <a:ea typeface="Cambria" pitchFamily="18" charset="0"/>
              <a:cs typeface="Arial" pitchFamily="34" charset="0"/>
            </a:endParaRPr>
          </a:p>
        </p:txBody>
      </p:sp>
      <p:sp>
        <p:nvSpPr>
          <p:cNvPr id="6" name="Rectangle 5"/>
          <p:cNvSpPr/>
          <p:nvPr/>
        </p:nvSpPr>
        <p:spPr>
          <a:xfrm>
            <a:off x="222068" y="5359905"/>
            <a:ext cx="11547566" cy="923330"/>
          </a:xfrm>
          <a:prstGeom prst="rect">
            <a:avLst/>
          </a:prstGeom>
        </p:spPr>
        <p:txBody>
          <a:bodyPr wrap="square">
            <a:spAutoFit/>
          </a:bodyPr>
          <a:lstStyle/>
          <a:p>
            <a:pPr algn="just"/>
            <a:r>
              <a:rPr lang="sr-Cyrl-RS" dirty="0">
                <a:latin typeface="Cambria" pitchFamily="18" charset="0"/>
                <a:ea typeface="Cambria" pitchFamily="18" charset="0"/>
              </a:rPr>
              <a:t>Важно је нагласити да су појмови Универзални дизајн и </a:t>
            </a:r>
            <a:r>
              <a:rPr lang="sr-Cyrl-RS" b="1" dirty="0">
                <a:latin typeface="Cambria" pitchFamily="18" charset="0"/>
                <a:ea typeface="Cambria" pitchFamily="18" charset="0"/>
              </a:rPr>
              <a:t>Дизајн за све</a:t>
            </a:r>
            <a:r>
              <a:rPr lang="sr-Cyrl-RS" dirty="0">
                <a:latin typeface="Cambria" pitchFamily="18" charset="0"/>
                <a:ea typeface="Cambria" pitchFamily="18" charset="0"/>
              </a:rPr>
              <a:t> практично синоними. Коришћење појма Универзални дизајн уобичајено је за подручје Сједињених Држава, Јапана и земаља Скандинавије, а Дизајн за све у пракси осталих земаља света </a:t>
            </a:r>
            <a:r>
              <a:rPr lang="en-US" dirty="0">
                <a:latin typeface="Cambria" pitchFamily="18" charset="0"/>
                <a:ea typeface="Cambria" pitchFamily="18" charset="0"/>
              </a:rPr>
              <a:t>.</a:t>
            </a:r>
          </a:p>
        </p:txBody>
      </p:sp>
    </p:spTree>
  </p:cSld>
  <p:clrMapOvr>
    <a:masterClrMapping/>
  </p:clrMapOvr>
  <p:transition>
    <p:diamon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Latn-RS" smtClean="0"/>
              <a:pPr/>
              <a:t>11</a:t>
            </a:fld>
            <a:endParaRPr lang="sr-Latn-RS" dirty="0"/>
          </a:p>
        </p:txBody>
      </p:sp>
      <p:sp>
        <p:nvSpPr>
          <p:cNvPr id="47105" name="Rectangle 1"/>
          <p:cNvSpPr>
            <a:spLocks noChangeArrowheads="1"/>
          </p:cNvSpPr>
          <p:nvPr/>
        </p:nvSpPr>
        <p:spPr bwMode="auto">
          <a:xfrm>
            <a:off x="313507" y="431249"/>
            <a:ext cx="11560629" cy="60170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200"/>
              </a:spcBef>
              <a:spcAft>
                <a:spcPts val="18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Универзални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представља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концепт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својој</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суштини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обухвата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пет</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различитих</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200"/>
              </a:spcBef>
              <a:spcAft>
                <a:spcPts val="1800"/>
              </a:spcAft>
              <a:buClrTx/>
              <a:buSzTx/>
              <a:buBlip>
                <a:blip r:embed="rId2"/>
              </a:buBlip>
              <a:tabLst/>
            </a:pP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ДИЗАЈН БЕЗ БАРИЈЕРА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реконструкција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зграда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или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објеката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смештај</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тежи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изграђено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окружење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учини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слободним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200"/>
              </a:spcBef>
              <a:spcAft>
                <a:spcPts val="1800"/>
              </a:spcAft>
              <a:buClrTx/>
              <a:buSzTx/>
              <a:buBlip>
                <a:blip r:embed="rId2"/>
              </a:buBlip>
              <a:tabLst/>
            </a:pP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ПРИСТУПАЧАН ДИЗАЈН </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дизајнирање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једнаке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могућности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мобилности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објектима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уређајима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200"/>
              </a:spcBef>
              <a:spcAft>
                <a:spcPts val="1800"/>
              </a:spcAft>
              <a:buClrTx/>
              <a:buSzTx/>
              <a:buBlip>
                <a:blip r:embed="rId2"/>
              </a:buBlip>
              <a:tabLst/>
            </a:pP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ПОМОЋНЕ ТЕХНОЛОГИЈЕ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рехабилитациони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инжењеринг</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омогућава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обављају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раније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неизводљиве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задатке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побољшањем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физичких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сензорних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когнитивних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способности</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200"/>
              </a:spcBef>
              <a:spcAft>
                <a:spcPts val="1800"/>
              </a:spcAft>
              <a:buClrTx/>
              <a:buSzTx/>
              <a:buBlip>
                <a:blip r:embed="rId2"/>
              </a:buBlip>
              <a:tabLst/>
            </a:pP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ИНКЛУЗИВНИ ДИЗАЈН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дизајнирање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производа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најшире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могуће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популације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без</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обзира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године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или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способности</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200"/>
              </a:spcBef>
              <a:spcAft>
                <a:spcPts val="1800"/>
              </a:spcAft>
              <a:buClrTx/>
              <a:buSzTx/>
              <a:buBlip>
                <a:blip r:embed="rId2"/>
              </a:buBlip>
              <a:tabLst/>
            </a:pP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ТРАНСГЕНЕРАЦИЈСКИ ДИЗАЈН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побољшање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квалитета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живота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људи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свих</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узраста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способности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47105"/>
                                        </p:tgtEl>
                                        <p:attrNameLst>
                                          <p:attrName>style.visibility</p:attrName>
                                        </p:attrNameLst>
                                      </p:cBhvr>
                                      <p:to>
                                        <p:strVal val="visible"/>
                                      </p:to>
                                    </p:set>
                                    <p:anim calcmode="lin" valueType="num">
                                      <p:cBhvr additive="base">
                                        <p:cTn id="7" dur="500" fill="hold"/>
                                        <p:tgtEl>
                                          <p:spTgt spid="47105"/>
                                        </p:tgtEl>
                                        <p:attrNameLst>
                                          <p:attrName>ppt_x</p:attrName>
                                        </p:attrNameLst>
                                      </p:cBhvr>
                                      <p:tavLst>
                                        <p:tav tm="0">
                                          <p:val>
                                            <p:strVal val="#ppt_x"/>
                                          </p:val>
                                        </p:tav>
                                        <p:tav tm="100000">
                                          <p:val>
                                            <p:strVal val="#ppt_x"/>
                                          </p:val>
                                        </p:tav>
                                      </p:tavLst>
                                    </p:anim>
                                    <p:anim calcmode="lin" valueType="num">
                                      <p:cBhvr additive="base">
                                        <p:cTn id="8" dur="500" fill="hold"/>
                                        <p:tgtEl>
                                          <p:spTgt spid="471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3460"/>
      </p:ext>
    </p:extLst>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Latn-RS" smtClean="0"/>
              <a:pPr/>
              <a:t>2</a:t>
            </a:fld>
            <a:endParaRPr lang="sr-Latn-RS" dirty="0"/>
          </a:p>
        </p:txBody>
      </p:sp>
      <p:sp>
        <p:nvSpPr>
          <p:cNvPr id="3" name="Title 2"/>
          <p:cNvSpPr>
            <a:spLocks noGrp="1"/>
          </p:cNvSpPr>
          <p:nvPr>
            <p:ph type="title"/>
          </p:nvPr>
        </p:nvSpPr>
        <p:spPr/>
        <p:txBody>
          <a:bodyPr>
            <a:normAutofit/>
          </a:bodyPr>
          <a:lstStyle/>
          <a:p>
            <a:r>
              <a:rPr lang="sr-Cyrl-RS" sz="4000" dirty="0">
                <a:latin typeface="Cambria" pitchFamily="18" charset="0"/>
                <a:ea typeface="Cambria" pitchFamily="18" charset="0"/>
              </a:rPr>
              <a:t>Теме:</a:t>
            </a:r>
            <a:endParaRPr lang="sr-Latn-RS" sz="4000" dirty="0">
              <a:latin typeface="Cambria" pitchFamily="18" charset="0"/>
              <a:ea typeface="Cambria" pitchFamily="18" charset="0"/>
            </a:endParaRPr>
          </a:p>
        </p:txBody>
      </p:sp>
      <p:sp>
        <p:nvSpPr>
          <p:cNvPr id="4" name="Content Placeholder 3"/>
          <p:cNvSpPr>
            <a:spLocks noGrp="1"/>
          </p:cNvSpPr>
          <p:nvPr>
            <p:ph idx="1"/>
          </p:nvPr>
        </p:nvSpPr>
        <p:spPr>
          <a:xfrm>
            <a:off x="838200" y="1825625"/>
            <a:ext cx="11353800" cy="4351338"/>
          </a:xfrm>
        </p:spPr>
        <p:txBody>
          <a:bodyPr/>
          <a:lstStyle/>
          <a:p>
            <a:pPr marL="457200" algn="just">
              <a:lnSpc>
                <a:spcPct val="107000"/>
              </a:lnSpc>
              <a:spcBef>
                <a:spcPts val="600"/>
              </a:spcBef>
              <a:spcAft>
                <a:spcPts val="600"/>
              </a:spcAft>
              <a:buBlip>
                <a:blip r:embed="rId2"/>
              </a:buBlip>
            </a:pPr>
            <a:r>
              <a:rPr lang="sr-Cyrl-RS" sz="3500" dirty="0">
                <a:latin typeface="Cambria" pitchFamily="18" charset="0"/>
                <a:ea typeface="Cambria" pitchFamily="18" charset="0"/>
              </a:rPr>
              <a:t> </a:t>
            </a:r>
            <a:r>
              <a:rPr lang="sr-Cyrl-RS" sz="3600" kern="100" dirty="0">
                <a:latin typeface="Cambria"/>
                <a:ea typeface="Calibri"/>
                <a:cs typeface="Times New Roman"/>
              </a:rPr>
              <a:t>Појам инклузивног транспорта. </a:t>
            </a:r>
            <a:endParaRPr lang="en-US" sz="3600" kern="100" dirty="0">
              <a:latin typeface="Cambria"/>
              <a:ea typeface="Calibri"/>
              <a:cs typeface="Times New Roman"/>
            </a:endParaRPr>
          </a:p>
          <a:p>
            <a:pPr marL="457200" algn="just">
              <a:lnSpc>
                <a:spcPct val="107000"/>
              </a:lnSpc>
              <a:spcBef>
                <a:spcPts val="600"/>
              </a:spcBef>
              <a:spcAft>
                <a:spcPts val="600"/>
              </a:spcAft>
              <a:buBlip>
                <a:blip r:embed="rId2"/>
              </a:buBlip>
            </a:pPr>
            <a:r>
              <a:rPr lang="sr-Latn-RS" sz="3600" kern="100" dirty="0">
                <a:latin typeface="Cambria"/>
                <a:ea typeface="Calibri"/>
                <a:cs typeface="Times New Roman"/>
              </a:rPr>
              <a:t> </a:t>
            </a:r>
            <a:r>
              <a:rPr lang="sr-Cyrl-RS" sz="3600" kern="100" dirty="0">
                <a:latin typeface="Cambria"/>
                <a:ea typeface="Calibri"/>
                <a:cs typeface="Times New Roman"/>
              </a:rPr>
              <a:t>Појам саобраћајне приступачности.</a:t>
            </a:r>
            <a:endParaRPr lang="en-US" sz="3600" kern="100" dirty="0">
              <a:latin typeface="Cambria"/>
              <a:ea typeface="Calibri"/>
              <a:cs typeface="Times New Roman"/>
            </a:endParaRPr>
          </a:p>
          <a:p>
            <a:pPr marL="457200" algn="just">
              <a:lnSpc>
                <a:spcPct val="107000"/>
              </a:lnSpc>
              <a:spcBef>
                <a:spcPts val="600"/>
              </a:spcBef>
              <a:spcAft>
                <a:spcPts val="600"/>
              </a:spcAft>
              <a:buBlip>
                <a:blip r:embed="rId2"/>
              </a:buBlip>
            </a:pPr>
            <a:r>
              <a:rPr lang="sr-Latn-RS" sz="3600" kern="100" dirty="0">
                <a:latin typeface="Cambria"/>
                <a:ea typeface="Calibri"/>
                <a:cs typeface="Times New Roman"/>
              </a:rPr>
              <a:t> </a:t>
            </a:r>
            <a:r>
              <a:rPr lang="sr-Cyrl-RS" sz="3600" kern="100" dirty="0">
                <a:latin typeface="Cambria"/>
                <a:ea typeface="Calibri"/>
                <a:cs typeface="Times New Roman"/>
              </a:rPr>
              <a:t>Концепт саобраћајне правичности.</a:t>
            </a:r>
            <a:endParaRPr lang="en-US" sz="3600" kern="100" dirty="0">
              <a:latin typeface="Cambria"/>
              <a:ea typeface="Calibri"/>
              <a:cs typeface="Times New Roman"/>
            </a:endParaRPr>
          </a:p>
          <a:p>
            <a:pPr marL="457200" algn="just">
              <a:lnSpc>
                <a:spcPct val="107000"/>
              </a:lnSpc>
              <a:spcBef>
                <a:spcPts val="600"/>
              </a:spcBef>
              <a:spcAft>
                <a:spcPts val="600"/>
              </a:spcAft>
              <a:buBlip>
                <a:blip r:embed="rId2"/>
              </a:buBlip>
            </a:pPr>
            <a:r>
              <a:rPr lang="sr-Latn-RS" sz="3600" kern="100" dirty="0">
                <a:latin typeface="Cambria"/>
                <a:ea typeface="Calibri"/>
                <a:cs typeface="Times New Roman"/>
              </a:rPr>
              <a:t> </a:t>
            </a:r>
            <a:r>
              <a:rPr lang="sr-Cyrl-RS" sz="3600" kern="100" dirty="0">
                <a:latin typeface="Cambria"/>
                <a:ea typeface="Calibri"/>
                <a:cs typeface="Times New Roman"/>
              </a:rPr>
              <a:t>Концепт Дизајна за све и Универзалног дизајна.</a:t>
            </a:r>
            <a:endParaRPr lang="en-US" sz="3600" kern="100" dirty="0">
              <a:latin typeface="Cambria"/>
              <a:ea typeface="Calibri"/>
              <a:cs typeface="Times New Roman"/>
            </a:endParaRPr>
          </a:p>
          <a:p>
            <a:endParaRPr lang="sr-Latn-RS" dirty="0"/>
          </a:p>
        </p:txBody>
      </p:sp>
    </p:spTree>
    <p:extLst>
      <p:ext uri="{BB962C8B-B14F-4D97-AF65-F5344CB8AC3E}">
        <p14:creationId xmlns:p14="http://schemas.microsoft.com/office/powerpoint/2010/main" val="31253225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wipe(down)">
                                      <p:cBhvr>
                                        <p:cTn id="10" dur="500"/>
                                        <p:tgtEl>
                                          <p:spTgt spid="4">
                                            <p:txEl>
                                              <p:pRg st="0" end="0"/>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wipe(down)">
                                      <p:cBhvr>
                                        <p:cTn id="13" dur="500"/>
                                        <p:tgtEl>
                                          <p:spTgt spid="4">
                                            <p:txEl>
                                              <p:pRg st="1" end="1"/>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wipe(down)">
                                      <p:cBhvr>
                                        <p:cTn id="1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D9A101E2-CD5F-458B-9975-170CEC7FBA2A}"/>
              </a:ext>
            </a:extLst>
          </p:cNvPr>
          <p:cNvSpPr/>
          <p:nvPr/>
        </p:nvSpPr>
        <p:spPr>
          <a:xfrm>
            <a:off x="0" y="6090305"/>
            <a:ext cx="12192000" cy="767695"/>
          </a:xfrm>
          <a:prstGeom prst="rect">
            <a:avLst/>
          </a:prstGeom>
          <a:solidFill>
            <a:srgbClr val="FFCCFF">
              <a:alpha val="69804"/>
            </a:srgbClr>
          </a:solidFill>
          <a:ln w="12700" cap="flat" cmpd="sng" algn="ctr">
            <a:noFill/>
            <a:prstDash val="solid"/>
            <a:miter lim="800000"/>
          </a:ln>
          <a:effectLst/>
        </p:spPr>
        <p:txBody>
          <a:bodyPr rtlCol="0" anchor="ctr"/>
          <a:lstStyle/>
          <a:p>
            <a:pPr algn="ctr">
              <a:defRPr/>
            </a:pPr>
            <a:endParaRPr lang="en-US" kern="0">
              <a:solidFill>
                <a:sysClr val="window" lastClr="FFFFFF"/>
              </a:solidFill>
              <a:ea typeface="Arial Unicode MS"/>
            </a:endParaRPr>
          </a:p>
        </p:txBody>
      </p:sp>
      <p:sp>
        <p:nvSpPr>
          <p:cNvPr id="19" name="Rectangle 18">
            <a:extLst>
              <a:ext uri="{FF2B5EF4-FFF2-40B4-BE49-F238E27FC236}">
                <a16:creationId xmlns:a16="http://schemas.microsoft.com/office/drawing/2014/main" id="{D9A101E2-CD5F-458B-9975-170CEC7FBA2A}"/>
              </a:ext>
            </a:extLst>
          </p:cNvPr>
          <p:cNvSpPr/>
          <p:nvPr/>
        </p:nvSpPr>
        <p:spPr>
          <a:xfrm>
            <a:off x="1" y="5110592"/>
            <a:ext cx="12191999" cy="991178"/>
          </a:xfrm>
          <a:prstGeom prst="rect">
            <a:avLst/>
          </a:prstGeom>
          <a:solidFill>
            <a:schemeClr val="accent6">
              <a:lumMod val="20000"/>
              <a:lumOff val="80000"/>
              <a:alpha val="70000"/>
            </a:schemeClr>
          </a:solidFill>
          <a:ln w="12700" cap="flat" cmpd="sng" algn="ctr">
            <a:noFill/>
            <a:prstDash val="solid"/>
            <a:miter lim="800000"/>
          </a:ln>
          <a:effectLst/>
        </p:spPr>
        <p:txBody>
          <a:bodyPr rtlCol="0" anchor="ctr"/>
          <a:lstStyle/>
          <a:p>
            <a:pPr algn="ctr">
              <a:defRPr/>
            </a:pPr>
            <a:endParaRPr lang="en-US" kern="0">
              <a:solidFill>
                <a:sysClr val="window" lastClr="FFFFFF"/>
              </a:solidFill>
              <a:ea typeface="Arial Unicode MS"/>
            </a:endParaRPr>
          </a:p>
        </p:txBody>
      </p:sp>
      <p:sp>
        <p:nvSpPr>
          <p:cNvPr id="18" name="Rectangle 17">
            <a:extLst>
              <a:ext uri="{FF2B5EF4-FFF2-40B4-BE49-F238E27FC236}">
                <a16:creationId xmlns:a16="http://schemas.microsoft.com/office/drawing/2014/main" id="{D9A101E2-CD5F-458B-9975-170CEC7FBA2A}"/>
              </a:ext>
            </a:extLst>
          </p:cNvPr>
          <p:cNvSpPr/>
          <p:nvPr/>
        </p:nvSpPr>
        <p:spPr>
          <a:xfrm>
            <a:off x="1" y="4183129"/>
            <a:ext cx="12192000" cy="991178"/>
          </a:xfrm>
          <a:prstGeom prst="rect">
            <a:avLst/>
          </a:prstGeom>
          <a:solidFill>
            <a:schemeClr val="accent4">
              <a:lumMod val="20000"/>
              <a:lumOff val="80000"/>
              <a:alpha val="70000"/>
            </a:schemeClr>
          </a:solidFill>
          <a:ln w="12700" cap="flat" cmpd="sng" algn="ctr">
            <a:noFill/>
            <a:prstDash val="solid"/>
            <a:miter lim="800000"/>
          </a:ln>
          <a:effectLst/>
        </p:spPr>
        <p:txBody>
          <a:bodyPr rtlCol="0" anchor="ctr"/>
          <a:lstStyle/>
          <a:p>
            <a:pPr algn="ctr">
              <a:defRPr/>
            </a:pPr>
            <a:endParaRPr lang="en-US" kern="0">
              <a:solidFill>
                <a:sysClr val="window" lastClr="FFFFFF"/>
              </a:solidFill>
              <a:ea typeface="Arial Unicode MS"/>
            </a:endParaRPr>
          </a:p>
        </p:txBody>
      </p:sp>
      <p:sp>
        <p:nvSpPr>
          <p:cNvPr id="17" name="Rectangle 16">
            <a:extLst>
              <a:ext uri="{FF2B5EF4-FFF2-40B4-BE49-F238E27FC236}">
                <a16:creationId xmlns:a16="http://schemas.microsoft.com/office/drawing/2014/main" id="{D9A101E2-CD5F-458B-9975-170CEC7FBA2A}"/>
              </a:ext>
            </a:extLst>
          </p:cNvPr>
          <p:cNvSpPr/>
          <p:nvPr/>
        </p:nvSpPr>
        <p:spPr>
          <a:xfrm>
            <a:off x="0" y="3203415"/>
            <a:ext cx="12192001" cy="991178"/>
          </a:xfrm>
          <a:prstGeom prst="rect">
            <a:avLst/>
          </a:prstGeom>
          <a:solidFill>
            <a:schemeClr val="accent5">
              <a:lumMod val="20000"/>
              <a:lumOff val="80000"/>
              <a:alpha val="70000"/>
            </a:schemeClr>
          </a:solidFill>
          <a:ln w="12700" cap="flat" cmpd="sng" algn="ctr">
            <a:noFill/>
            <a:prstDash val="solid"/>
            <a:miter lim="800000"/>
          </a:ln>
          <a:effectLst/>
        </p:spPr>
        <p:txBody>
          <a:bodyPr rtlCol="0" anchor="ctr"/>
          <a:lstStyle/>
          <a:p>
            <a:pPr algn="ctr">
              <a:defRPr/>
            </a:pPr>
            <a:endParaRPr lang="en-US" kern="0">
              <a:solidFill>
                <a:sysClr val="window" lastClr="FFFFFF"/>
              </a:solidFill>
              <a:ea typeface="Arial Unicode MS"/>
            </a:endParaRPr>
          </a:p>
        </p:txBody>
      </p:sp>
      <p:sp>
        <p:nvSpPr>
          <p:cNvPr id="2" name="Slide Number Placeholder 1"/>
          <p:cNvSpPr>
            <a:spLocks noGrp="1"/>
          </p:cNvSpPr>
          <p:nvPr>
            <p:ph type="sldNum" sz="quarter" idx="12"/>
          </p:nvPr>
        </p:nvSpPr>
        <p:spPr/>
        <p:txBody>
          <a:bodyPr/>
          <a:lstStyle/>
          <a:p>
            <a:fld id="{9E6A3A0C-5B1B-4859-8A9F-0D6B550C0C8D}" type="slidenum">
              <a:rPr lang="sr-Latn-RS" smtClean="0"/>
              <a:pPr/>
              <a:t>3</a:t>
            </a:fld>
            <a:endParaRPr lang="sr-Latn-RS" dirty="0"/>
          </a:p>
        </p:txBody>
      </p:sp>
      <p:sp>
        <p:nvSpPr>
          <p:cNvPr id="3" name="Title 2"/>
          <p:cNvSpPr>
            <a:spLocks noGrp="1"/>
          </p:cNvSpPr>
          <p:nvPr>
            <p:ph type="title"/>
          </p:nvPr>
        </p:nvSpPr>
        <p:spPr>
          <a:xfrm>
            <a:off x="851263" y="0"/>
            <a:ext cx="10515600" cy="1325563"/>
          </a:xfrm>
        </p:spPr>
        <p:txBody>
          <a:bodyPr>
            <a:normAutofit/>
          </a:bodyPr>
          <a:lstStyle/>
          <a:p>
            <a:r>
              <a:rPr lang="en-US" sz="4000" dirty="0">
                <a:latin typeface="Cambria" pitchFamily="18" charset="0"/>
                <a:ea typeface="Cambria" pitchFamily="18" charset="0"/>
              </a:rPr>
              <a:t>2.1. </a:t>
            </a:r>
            <a:r>
              <a:rPr lang="sr-Cyrl-RS" sz="4000" dirty="0">
                <a:latin typeface="Cambria" pitchFamily="18" charset="0"/>
                <a:ea typeface="Cambria" pitchFamily="18" charset="0"/>
              </a:rPr>
              <a:t>Појам инклузивног транспорта</a:t>
            </a:r>
            <a:br>
              <a:rPr lang="en-US" sz="4000" dirty="0">
                <a:latin typeface="Cambria" pitchFamily="18" charset="0"/>
                <a:ea typeface="Cambria" pitchFamily="18" charset="0"/>
              </a:rPr>
            </a:br>
            <a:endParaRPr lang="sr-Latn-RS" sz="4000" dirty="0">
              <a:latin typeface="Cambria" pitchFamily="18" charset="0"/>
              <a:ea typeface="Cambria" pitchFamily="18" charset="0"/>
            </a:endParaRPr>
          </a:p>
        </p:txBody>
      </p:sp>
      <p:sp>
        <p:nvSpPr>
          <p:cNvPr id="22529" name="Rectangle 1"/>
          <p:cNvSpPr>
            <a:spLocks noChangeArrowheads="1"/>
          </p:cNvSpPr>
          <p:nvPr/>
        </p:nvSpPr>
        <p:spPr bwMode="auto">
          <a:xfrm>
            <a:off x="274320" y="860692"/>
            <a:ext cx="11639005"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Експертска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група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за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урбану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мобилност</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Европске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комисије</a:t>
            </a:r>
            <a:r>
              <a:rPr lang="en-US" dirty="0">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дефинише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појам</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инклузивног</a:t>
            </a:r>
            <a:r>
              <a:rPr kumimoji="0" lang="en-US" b="1"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транспорта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кроз</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креирање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обезбеђивање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транспортних</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система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услуга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који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приступачни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расположиви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доступни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прихватљиви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свим</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члановима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друштва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без</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обзира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на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различите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потребе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карактеристике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US" dirty="0">
              <a:latin typeface="Cambria"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У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оквиру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инклузивног</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транспорта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помиње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више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карактеристика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које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чине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веома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сличне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али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суштински</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разликују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С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обзиром</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на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иста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почетна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слова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у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енглеском</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језику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ове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карактеристике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инклузивног</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транспорта</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libri" pitchFamily="34" charset="0"/>
                <a:cs typeface="Times New Roman" pitchFamily="18" charset="0"/>
              </a:rPr>
              <a:t>називају</a:t>
            </a:r>
            <a:r>
              <a:rPr kumimoji="0" lang="en-US" b="0" i="0" u="none"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1" i="1" u="sng" strike="noStrike" cap="none" normalizeH="0" baseline="0" dirty="0">
                <a:ln>
                  <a:noFill/>
                </a:ln>
                <a:solidFill>
                  <a:schemeClr val="tx1"/>
                </a:solidFill>
                <a:effectLst/>
                <a:latin typeface="Cambria" pitchFamily="18" charset="0"/>
                <a:ea typeface="Calibri" pitchFamily="34" charset="0"/>
                <a:cs typeface="Times New Roman" pitchFamily="18" charset="0"/>
              </a:rPr>
              <a:t>„4А </a:t>
            </a:r>
            <a:r>
              <a:rPr kumimoji="0" lang="en-US" b="1" i="1" u="sng" strike="noStrike" cap="none" normalizeH="0" baseline="0" dirty="0" err="1">
                <a:ln>
                  <a:noFill/>
                </a:ln>
                <a:solidFill>
                  <a:schemeClr val="tx1"/>
                </a:solidFill>
                <a:effectLst/>
                <a:latin typeface="Cambria" pitchFamily="18" charset="0"/>
                <a:ea typeface="Calibri" pitchFamily="34" charset="0"/>
                <a:cs typeface="Times New Roman" pitchFamily="18" charset="0"/>
              </a:rPr>
              <a:t>димензије</a:t>
            </a:r>
            <a:r>
              <a:rPr kumimoji="0" lang="en-US" b="1" i="1" u="sng" strike="noStrike" cap="none" normalizeH="0" baseline="0" dirty="0">
                <a:ln>
                  <a:noFill/>
                </a:ln>
                <a:solidFill>
                  <a:schemeClr val="tx1"/>
                </a:solidFill>
                <a:effectLst/>
                <a:latin typeface="Cambria" pitchFamily="18" charset="0"/>
                <a:ea typeface="Calibri" pitchFamily="34" charset="0"/>
                <a:cs typeface="Times New Roman" pitchFamily="18" charset="0"/>
              </a:rPr>
              <a:t>“</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 и </a:t>
            </a:r>
            <a:r>
              <a:rPr kumimoji="0" lang="en-US" b="1" i="0" u="sng" strike="noStrike" cap="none" normalizeH="0" baseline="0" dirty="0" err="1">
                <a:ln>
                  <a:noFill/>
                </a:ln>
                <a:solidFill>
                  <a:schemeClr val="tx1"/>
                </a:solidFill>
                <a:effectLst/>
                <a:latin typeface="Cambria" pitchFamily="18" charset="0"/>
                <a:ea typeface="Calibri" pitchFamily="34" charset="0"/>
                <a:cs typeface="Times New Roman" pitchFamily="18" charset="0"/>
              </a:rPr>
              <a:t>дефинисане</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sng" strike="noStrike" cap="none" normalizeH="0" baseline="0" dirty="0" err="1">
                <a:ln>
                  <a:noFill/>
                </a:ln>
                <a:solidFill>
                  <a:schemeClr val="tx1"/>
                </a:solidFill>
                <a:effectLst/>
                <a:latin typeface="Cambria" pitchFamily="18" charset="0"/>
                <a:ea typeface="Calibri" pitchFamily="34" charset="0"/>
                <a:cs typeface="Times New Roman" pitchFamily="18" charset="0"/>
              </a:rPr>
              <a:t>су</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sng" strike="noStrike" cap="none" normalizeH="0" baseline="0" dirty="0" err="1">
                <a:ln>
                  <a:noFill/>
                </a:ln>
                <a:solidFill>
                  <a:schemeClr val="tx1"/>
                </a:solidFill>
                <a:effectLst/>
                <a:latin typeface="Cambria" pitchFamily="18" charset="0"/>
                <a:ea typeface="Calibri" pitchFamily="34" charset="0"/>
                <a:cs typeface="Times New Roman" pitchFamily="18" charset="0"/>
              </a:rPr>
              <a:t>на</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sng" strike="noStrike" cap="none" normalizeH="0" baseline="0" dirty="0" err="1">
                <a:ln>
                  <a:noFill/>
                </a:ln>
                <a:solidFill>
                  <a:schemeClr val="tx1"/>
                </a:solidFill>
                <a:effectLst/>
                <a:latin typeface="Cambria" pitchFamily="18" charset="0"/>
                <a:ea typeface="Calibri" pitchFamily="34" charset="0"/>
                <a:cs typeface="Times New Roman" pitchFamily="18" charset="0"/>
              </a:rPr>
              <a:t>следећи</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 </a:t>
            </a:r>
            <a:r>
              <a:rPr kumimoji="0" lang="en-US" b="1" i="0" u="sng" strike="noStrike" cap="none" normalizeH="0" baseline="0" dirty="0" err="1">
                <a:ln>
                  <a:noFill/>
                </a:ln>
                <a:solidFill>
                  <a:schemeClr val="tx1"/>
                </a:solidFill>
                <a:effectLst/>
                <a:latin typeface="Cambria" pitchFamily="18" charset="0"/>
                <a:ea typeface="Calibri" pitchFamily="34" charset="0"/>
                <a:cs typeface="Times New Roman" pitchFamily="18" charset="0"/>
              </a:rPr>
              <a:t>начин</a:t>
            </a:r>
            <a:r>
              <a:rPr kumimoji="0" lang="en-US" b="1" i="0" u="sng" strike="noStrike" cap="none" normalizeH="0" baseline="0" dirty="0">
                <a:ln>
                  <a:noFill/>
                </a:ln>
                <a:solidFill>
                  <a:schemeClr val="tx1"/>
                </a:solidFill>
                <a:effectLst/>
                <a:latin typeface="Cambria" pitchFamily="18" charset="0"/>
                <a:ea typeface="Calibri" pitchFamily="34" charset="0"/>
                <a:cs typeface="Times New Roman" pitchFamily="18" charset="0"/>
              </a:rPr>
              <a:t>:</a:t>
            </a:r>
            <a:endParaRPr kumimoji="0" lang="en-US" sz="2800" b="1" i="0" u="sng" strike="noStrike" cap="none" normalizeH="0" baseline="0" dirty="0">
              <a:ln>
                <a:noFill/>
              </a:ln>
              <a:solidFill>
                <a:schemeClr val="tx1"/>
              </a:solidFill>
              <a:effectLst/>
              <a:latin typeface="Arial" pitchFamily="34" charset="0"/>
              <a:cs typeface="Arial" pitchFamily="34" charset="0"/>
            </a:endParaRPr>
          </a:p>
        </p:txBody>
      </p:sp>
      <p:sp>
        <p:nvSpPr>
          <p:cNvPr id="8" name="Rectangle 7"/>
          <p:cNvSpPr/>
          <p:nvPr/>
        </p:nvSpPr>
        <p:spPr>
          <a:xfrm>
            <a:off x="4328350" y="6211669"/>
            <a:ext cx="7232468" cy="646331"/>
          </a:xfrm>
          <a:prstGeom prst="rect">
            <a:avLst/>
          </a:prstGeom>
        </p:spPr>
        <p:txBody>
          <a:bodyPr wrap="square">
            <a:spAutoFit/>
          </a:bodyPr>
          <a:lstStyle/>
          <a:p>
            <a:pPr algn="just"/>
            <a:r>
              <a:rPr lang="sr-Cyrl-RS" dirty="0">
                <a:latin typeface="Cambria" pitchFamily="18" charset="0"/>
                <a:ea typeface="Cambria" pitchFamily="18" charset="0"/>
              </a:rPr>
              <a:t>Односи се на креирање саобраћајног окружења које је безбедно, сигурно, комфорно и пуно поштовања према свим корисницима.</a:t>
            </a:r>
            <a:endParaRPr lang="en-US" dirty="0">
              <a:latin typeface="Cambria" pitchFamily="18" charset="0"/>
              <a:ea typeface="Cambria" pitchFamily="18" charset="0"/>
            </a:endParaRPr>
          </a:p>
        </p:txBody>
      </p:sp>
      <p:sp>
        <p:nvSpPr>
          <p:cNvPr id="9" name="Rectangle 8"/>
          <p:cNvSpPr/>
          <p:nvPr/>
        </p:nvSpPr>
        <p:spPr>
          <a:xfrm>
            <a:off x="4232366" y="3286037"/>
            <a:ext cx="7776754" cy="923330"/>
          </a:xfrm>
          <a:prstGeom prst="rect">
            <a:avLst/>
          </a:prstGeom>
        </p:spPr>
        <p:txBody>
          <a:bodyPr wrap="square">
            <a:spAutoFit/>
          </a:bodyPr>
          <a:lstStyle/>
          <a:p>
            <a:pPr algn="just"/>
            <a:r>
              <a:rPr lang="sr-Cyrl-RS" dirty="0">
                <a:latin typeface="Cambria" pitchFamily="18" charset="0"/>
                <a:ea typeface="Cambria" pitchFamily="18" charset="0"/>
              </a:rPr>
              <a:t>Фокусира се на креирање транспортних система који се могу једноставно користити од стране свих, укључујући и особе са физичким, сензорним или когнитивним инвалидитетом.</a:t>
            </a:r>
            <a:endParaRPr lang="en-US" dirty="0">
              <a:latin typeface="Cambria" pitchFamily="18" charset="0"/>
              <a:ea typeface="Cambria" pitchFamily="18" charset="0"/>
            </a:endParaRPr>
          </a:p>
        </p:txBody>
      </p:sp>
      <p:sp>
        <p:nvSpPr>
          <p:cNvPr id="10" name="Rectangle 9"/>
          <p:cNvSpPr/>
          <p:nvPr/>
        </p:nvSpPr>
        <p:spPr>
          <a:xfrm>
            <a:off x="248192" y="3344091"/>
            <a:ext cx="4010298" cy="67926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Cyrl-RS" sz="2000" b="1" dirty="0">
                <a:latin typeface="Cambria" pitchFamily="18" charset="0"/>
                <a:ea typeface="Cambria" pitchFamily="18" charset="0"/>
              </a:rPr>
              <a:t>Приступачност (</a:t>
            </a:r>
            <a:r>
              <a:rPr lang="sr-Cyrl-RS" sz="2000" b="1" i="1" dirty="0">
                <a:latin typeface="Cambria" pitchFamily="18" charset="0"/>
                <a:ea typeface="Cambria" pitchFamily="18" charset="0"/>
              </a:rPr>
              <a:t>Accessibility</a:t>
            </a:r>
            <a:r>
              <a:rPr lang="sr-Cyrl-RS" sz="2000" b="1" dirty="0">
                <a:latin typeface="Cambria" pitchFamily="18" charset="0"/>
                <a:ea typeface="Cambria" pitchFamily="18" charset="0"/>
              </a:rPr>
              <a:t>) </a:t>
            </a:r>
            <a:endParaRPr lang="en-US" sz="2000" b="1" dirty="0">
              <a:latin typeface="Cambria" pitchFamily="18" charset="0"/>
              <a:ea typeface="Cambria" pitchFamily="18" charset="0"/>
            </a:endParaRPr>
          </a:p>
        </p:txBody>
      </p:sp>
      <p:sp>
        <p:nvSpPr>
          <p:cNvPr id="11" name="Rectangle 10"/>
          <p:cNvSpPr/>
          <p:nvPr/>
        </p:nvSpPr>
        <p:spPr>
          <a:xfrm>
            <a:off x="235132" y="4349932"/>
            <a:ext cx="4049485" cy="49638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sr-Cyrl-RS" sz="2000" b="1" dirty="0">
                <a:latin typeface="Cambria" pitchFamily="18" charset="0"/>
                <a:ea typeface="Cambria" pitchFamily="18" charset="0"/>
              </a:rPr>
              <a:t>Расположивост (</a:t>
            </a:r>
            <a:r>
              <a:rPr lang="sr-Cyrl-RS" sz="2000" b="1" i="1" dirty="0">
                <a:latin typeface="Cambria" pitchFamily="18" charset="0"/>
                <a:ea typeface="Cambria" pitchFamily="18" charset="0"/>
              </a:rPr>
              <a:t>Availability</a:t>
            </a:r>
            <a:r>
              <a:rPr lang="sr-Cyrl-RS" sz="2000" b="1" dirty="0">
                <a:latin typeface="Cambria" pitchFamily="18" charset="0"/>
                <a:ea typeface="Cambria" pitchFamily="18" charset="0"/>
              </a:rPr>
              <a:t>)</a:t>
            </a:r>
            <a:endParaRPr lang="en-US" sz="2000" b="1" dirty="0">
              <a:latin typeface="Cambria" pitchFamily="18" charset="0"/>
              <a:ea typeface="Cambria" pitchFamily="18" charset="0"/>
            </a:endParaRPr>
          </a:p>
        </p:txBody>
      </p:sp>
      <p:sp>
        <p:nvSpPr>
          <p:cNvPr id="12" name="Rectangle 11"/>
          <p:cNvSpPr/>
          <p:nvPr/>
        </p:nvSpPr>
        <p:spPr>
          <a:xfrm>
            <a:off x="4262845" y="4325873"/>
            <a:ext cx="7746275" cy="646331"/>
          </a:xfrm>
          <a:prstGeom prst="rect">
            <a:avLst/>
          </a:prstGeom>
        </p:spPr>
        <p:txBody>
          <a:bodyPr wrap="square">
            <a:spAutoFit/>
          </a:bodyPr>
          <a:lstStyle/>
          <a:p>
            <a:pPr algn="just"/>
            <a:r>
              <a:rPr lang="sr-Cyrl-RS" dirty="0">
                <a:latin typeface="Cambria" pitchFamily="18" charset="0"/>
                <a:ea typeface="Cambria" pitchFamily="18" charset="0"/>
              </a:rPr>
              <a:t>Постојање одговарајућих и разноврсних могућности превоза како би се задовољиле потребе различитих појединаца и заједница.</a:t>
            </a:r>
            <a:endParaRPr lang="en-US" dirty="0">
              <a:latin typeface="Cambria" pitchFamily="18" charset="0"/>
              <a:ea typeface="Cambria" pitchFamily="18" charset="0"/>
            </a:endParaRPr>
          </a:p>
        </p:txBody>
      </p:sp>
      <p:sp>
        <p:nvSpPr>
          <p:cNvPr id="13" name="Rectangle 12"/>
          <p:cNvSpPr/>
          <p:nvPr/>
        </p:nvSpPr>
        <p:spPr>
          <a:xfrm>
            <a:off x="222069" y="5355772"/>
            <a:ext cx="4062548" cy="4310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sr-Cyrl-RS" sz="2000" b="1" dirty="0">
                <a:latin typeface="Cambria" pitchFamily="18" charset="0"/>
                <a:ea typeface="Cambria" pitchFamily="18" charset="0"/>
              </a:rPr>
              <a:t>Доступност (</a:t>
            </a:r>
            <a:r>
              <a:rPr lang="sr-Cyrl-RS" sz="2000" b="1" i="1" dirty="0">
                <a:latin typeface="Cambria" pitchFamily="18" charset="0"/>
                <a:ea typeface="Cambria" pitchFamily="18" charset="0"/>
              </a:rPr>
              <a:t>Affordability</a:t>
            </a:r>
            <a:r>
              <a:rPr lang="sr-Cyrl-RS" sz="2000" b="1" dirty="0">
                <a:latin typeface="Cambria" pitchFamily="18" charset="0"/>
                <a:ea typeface="Cambria" pitchFamily="18" charset="0"/>
              </a:rPr>
              <a:t>) </a:t>
            </a:r>
            <a:endParaRPr lang="en-US" sz="2000" b="1" dirty="0">
              <a:latin typeface="Cambria" pitchFamily="18" charset="0"/>
              <a:ea typeface="Cambria" pitchFamily="18" charset="0"/>
            </a:endParaRPr>
          </a:p>
        </p:txBody>
      </p:sp>
      <p:sp>
        <p:nvSpPr>
          <p:cNvPr id="14" name="Rectangle 13"/>
          <p:cNvSpPr/>
          <p:nvPr/>
        </p:nvSpPr>
        <p:spPr>
          <a:xfrm>
            <a:off x="4275908" y="5279459"/>
            <a:ext cx="7733212" cy="646331"/>
          </a:xfrm>
          <a:prstGeom prst="rect">
            <a:avLst/>
          </a:prstGeom>
        </p:spPr>
        <p:txBody>
          <a:bodyPr wrap="square">
            <a:spAutoFit/>
          </a:bodyPr>
          <a:lstStyle/>
          <a:p>
            <a:pPr algn="just"/>
            <a:r>
              <a:rPr lang="sr-Cyrl-RS" dirty="0">
                <a:latin typeface="Cambria" pitchFamily="18" charset="0"/>
                <a:ea typeface="Cambria" pitchFamily="18" charset="0"/>
              </a:rPr>
              <a:t>Подразумева стварања транспортних услуга које су финансијски доступне свим социоекономским категоријама друштва.</a:t>
            </a:r>
            <a:endParaRPr lang="en-US" dirty="0">
              <a:latin typeface="Cambria" pitchFamily="18" charset="0"/>
              <a:ea typeface="Cambria" pitchFamily="18" charset="0"/>
            </a:endParaRPr>
          </a:p>
        </p:txBody>
      </p:sp>
      <p:sp>
        <p:nvSpPr>
          <p:cNvPr id="15" name="Rectangle 14"/>
          <p:cNvSpPr/>
          <p:nvPr/>
        </p:nvSpPr>
        <p:spPr>
          <a:xfrm>
            <a:off x="248194" y="6217920"/>
            <a:ext cx="4088674" cy="444137"/>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sr-Cyrl-RS" sz="2000" b="1" dirty="0">
                <a:latin typeface="Cambria" pitchFamily="18" charset="0"/>
                <a:ea typeface="Cambria" pitchFamily="18" charset="0"/>
              </a:rPr>
              <a:t>Прихватљивост (</a:t>
            </a:r>
            <a:r>
              <a:rPr lang="sr-Cyrl-RS" sz="2000" b="1" i="1" dirty="0">
                <a:latin typeface="Cambria" pitchFamily="18" charset="0"/>
                <a:ea typeface="Cambria" pitchFamily="18" charset="0"/>
              </a:rPr>
              <a:t>Acceptability</a:t>
            </a:r>
            <a:r>
              <a:rPr lang="sr-Cyrl-RS" sz="2000" b="1" dirty="0">
                <a:latin typeface="Cambria" pitchFamily="18" charset="0"/>
                <a:ea typeface="Cambria" pitchFamily="18" charset="0"/>
              </a:rPr>
              <a:t>) </a:t>
            </a:r>
            <a:endParaRPr lang="en-US" sz="2000" b="1" dirty="0">
              <a:latin typeface="Cambria" pitchFamily="18" charset="0"/>
              <a:ea typeface="Cambria" pitchFamily="18" charset="0"/>
            </a:endParaRPr>
          </a:p>
        </p:txBody>
      </p:sp>
    </p:spTree>
    <p:extLst>
      <p:ext uri="{BB962C8B-B14F-4D97-AF65-F5344CB8AC3E}">
        <p14:creationId xmlns:p14="http://schemas.microsoft.com/office/powerpoint/2010/main" val="3125322534"/>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500"/>
                                        <p:tgtEl>
                                          <p:spTgt spid="17"/>
                                        </p:tgtEl>
                                      </p:cBhvr>
                                    </p:animEffect>
                                  </p:childTnLst>
                                </p:cTn>
                              </p:par>
                              <p:par>
                                <p:cTn id="8" presetID="18" presetClass="entr" presetSubtype="12" fill="hold" grpId="1"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strips(downLeft)">
                                      <p:cBhvr>
                                        <p:cTn id="10" dur="500"/>
                                        <p:tgtEl>
                                          <p:spTgt spid="17"/>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diamond(in)">
                                      <p:cBhvr>
                                        <p:cTn id="13" dur="500"/>
                                        <p:tgtEl>
                                          <p:spTgt spid="18"/>
                                        </p:tgtEl>
                                      </p:cBhvr>
                                    </p:animEffect>
                                  </p:childTnLst>
                                </p:cTn>
                              </p:par>
                              <p:par>
                                <p:cTn id="14" presetID="18" presetClass="entr" presetSubtype="12" fill="hold" grpId="1"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amond(in)">
                                      <p:cBhvr>
                                        <p:cTn id="19" dur="500"/>
                                        <p:tgtEl>
                                          <p:spTgt spid="19"/>
                                        </p:tgtEl>
                                      </p:cBhvr>
                                    </p:animEffect>
                                  </p:childTnLst>
                                </p:cTn>
                              </p:par>
                              <p:par>
                                <p:cTn id="20" presetID="18" presetClass="entr" presetSubtype="12" fill="hold" grpId="1"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strips(downLeft)">
                                      <p:cBhvr>
                                        <p:cTn id="22" dur="500"/>
                                        <p:tgtEl>
                                          <p:spTgt spid="19"/>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diamond(in)">
                                      <p:cBhvr>
                                        <p:cTn id="25" dur="500"/>
                                        <p:tgtEl>
                                          <p:spTgt spid="20"/>
                                        </p:tgtEl>
                                      </p:cBhvr>
                                    </p:animEffect>
                                  </p:childTnLst>
                                </p:cTn>
                              </p:par>
                              <p:par>
                                <p:cTn id="26" presetID="18" presetClass="entr" presetSubtype="12" fill="hold" grpId="1"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strips(downLeft)">
                                      <p:cBhvr>
                                        <p:cTn id="28" dur="500"/>
                                        <p:tgtEl>
                                          <p:spTgt spid="20"/>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p:cTn id="31" dur="500" fill="hold"/>
                                        <p:tgtEl>
                                          <p:spTgt spid="3"/>
                                        </p:tgtEl>
                                        <p:attrNameLst>
                                          <p:attrName>ppt_w</p:attrName>
                                        </p:attrNameLst>
                                      </p:cBhvr>
                                      <p:tavLst>
                                        <p:tav tm="0">
                                          <p:val>
                                            <p:strVal val="#ppt_w*0.70"/>
                                          </p:val>
                                        </p:tav>
                                        <p:tav tm="100000">
                                          <p:val>
                                            <p:strVal val="#ppt_w"/>
                                          </p:val>
                                        </p:tav>
                                      </p:tavLst>
                                    </p:anim>
                                    <p:anim calcmode="lin" valueType="num">
                                      <p:cBhvr>
                                        <p:cTn id="32" dur="500" fill="hold"/>
                                        <p:tgtEl>
                                          <p:spTgt spid="3"/>
                                        </p:tgtEl>
                                        <p:attrNameLst>
                                          <p:attrName>ppt_h</p:attrName>
                                        </p:attrNameLst>
                                      </p:cBhvr>
                                      <p:tavLst>
                                        <p:tav tm="0">
                                          <p:val>
                                            <p:strVal val="#ppt_h"/>
                                          </p:val>
                                        </p:tav>
                                        <p:tav tm="100000">
                                          <p:val>
                                            <p:strVal val="#ppt_h"/>
                                          </p:val>
                                        </p:tav>
                                      </p:tavLst>
                                    </p:anim>
                                    <p:animEffect transition="in" filter="fade">
                                      <p:cBhvr>
                                        <p:cTn id="33" dur="500"/>
                                        <p:tgtEl>
                                          <p:spTgt spid="3"/>
                                        </p:tgtEl>
                                      </p:cBhvr>
                                    </p:animEffect>
                                  </p:childTnLst>
                                </p:cTn>
                              </p:par>
                              <p:par>
                                <p:cTn id="34" presetID="55" presetClass="entr" presetSubtype="0" fill="hold" grpId="0" nodeType="withEffect">
                                  <p:stCondLst>
                                    <p:cond delay="0"/>
                                  </p:stCondLst>
                                  <p:childTnLst>
                                    <p:set>
                                      <p:cBhvr>
                                        <p:cTn id="35" dur="1" fill="hold">
                                          <p:stCondLst>
                                            <p:cond delay="0"/>
                                          </p:stCondLst>
                                        </p:cTn>
                                        <p:tgtEl>
                                          <p:spTgt spid="22529"/>
                                        </p:tgtEl>
                                        <p:attrNameLst>
                                          <p:attrName>style.visibility</p:attrName>
                                        </p:attrNameLst>
                                      </p:cBhvr>
                                      <p:to>
                                        <p:strVal val="visible"/>
                                      </p:to>
                                    </p:set>
                                    <p:anim calcmode="lin" valueType="num">
                                      <p:cBhvr>
                                        <p:cTn id="36" dur="500" fill="hold"/>
                                        <p:tgtEl>
                                          <p:spTgt spid="22529"/>
                                        </p:tgtEl>
                                        <p:attrNameLst>
                                          <p:attrName>ppt_w</p:attrName>
                                        </p:attrNameLst>
                                      </p:cBhvr>
                                      <p:tavLst>
                                        <p:tav tm="0">
                                          <p:val>
                                            <p:strVal val="#ppt_w*0.70"/>
                                          </p:val>
                                        </p:tav>
                                        <p:tav tm="100000">
                                          <p:val>
                                            <p:strVal val="#ppt_w"/>
                                          </p:val>
                                        </p:tav>
                                      </p:tavLst>
                                    </p:anim>
                                    <p:anim calcmode="lin" valueType="num">
                                      <p:cBhvr>
                                        <p:cTn id="37" dur="500" fill="hold"/>
                                        <p:tgtEl>
                                          <p:spTgt spid="22529"/>
                                        </p:tgtEl>
                                        <p:attrNameLst>
                                          <p:attrName>ppt_h</p:attrName>
                                        </p:attrNameLst>
                                      </p:cBhvr>
                                      <p:tavLst>
                                        <p:tav tm="0">
                                          <p:val>
                                            <p:strVal val="#ppt_h"/>
                                          </p:val>
                                        </p:tav>
                                        <p:tav tm="100000">
                                          <p:val>
                                            <p:strVal val="#ppt_h"/>
                                          </p:val>
                                        </p:tav>
                                      </p:tavLst>
                                    </p:anim>
                                    <p:animEffect transition="in" filter="fade">
                                      <p:cBhvr>
                                        <p:cTn id="38" dur="500"/>
                                        <p:tgtEl>
                                          <p:spTgt spid="22529"/>
                                        </p:tgtEl>
                                      </p:cBhvr>
                                    </p:animEffect>
                                  </p:childTnLst>
                                </p:cTn>
                              </p:par>
                              <p:par>
                                <p:cTn id="39" presetID="55" presetClass="entr" presetSubtype="0" fill="hold" grpId="2"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strVal val="#ppt_w*0.70"/>
                                          </p:val>
                                        </p:tav>
                                        <p:tav tm="100000">
                                          <p:val>
                                            <p:strVal val="#ppt_w"/>
                                          </p:val>
                                        </p:tav>
                                      </p:tavLst>
                                    </p:anim>
                                    <p:anim calcmode="lin" valueType="num">
                                      <p:cBhvr>
                                        <p:cTn id="42" dur="500" fill="hold"/>
                                        <p:tgtEl>
                                          <p:spTgt spid="17"/>
                                        </p:tgtEl>
                                        <p:attrNameLst>
                                          <p:attrName>ppt_h</p:attrName>
                                        </p:attrNameLst>
                                      </p:cBhvr>
                                      <p:tavLst>
                                        <p:tav tm="0">
                                          <p:val>
                                            <p:strVal val="#ppt_h"/>
                                          </p:val>
                                        </p:tav>
                                        <p:tav tm="100000">
                                          <p:val>
                                            <p:strVal val="#ppt_h"/>
                                          </p:val>
                                        </p:tav>
                                      </p:tavLst>
                                    </p:anim>
                                    <p:animEffect transition="in" filter="fade">
                                      <p:cBhvr>
                                        <p:cTn id="43" dur="500"/>
                                        <p:tgtEl>
                                          <p:spTgt spid="17"/>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p:cTn id="46" dur="500" fill="hold"/>
                                        <p:tgtEl>
                                          <p:spTgt spid="10"/>
                                        </p:tgtEl>
                                        <p:attrNameLst>
                                          <p:attrName>ppt_w</p:attrName>
                                        </p:attrNameLst>
                                      </p:cBhvr>
                                      <p:tavLst>
                                        <p:tav tm="0">
                                          <p:val>
                                            <p:strVal val="#ppt_w*0.70"/>
                                          </p:val>
                                        </p:tav>
                                        <p:tav tm="100000">
                                          <p:val>
                                            <p:strVal val="#ppt_w"/>
                                          </p:val>
                                        </p:tav>
                                      </p:tavLst>
                                    </p:anim>
                                    <p:anim calcmode="lin" valueType="num">
                                      <p:cBhvr>
                                        <p:cTn id="47" dur="500" fill="hold"/>
                                        <p:tgtEl>
                                          <p:spTgt spid="10"/>
                                        </p:tgtEl>
                                        <p:attrNameLst>
                                          <p:attrName>ppt_h</p:attrName>
                                        </p:attrNameLst>
                                      </p:cBhvr>
                                      <p:tavLst>
                                        <p:tav tm="0">
                                          <p:val>
                                            <p:strVal val="#ppt_h"/>
                                          </p:val>
                                        </p:tav>
                                        <p:tav tm="100000">
                                          <p:val>
                                            <p:strVal val="#ppt_h"/>
                                          </p:val>
                                        </p:tav>
                                      </p:tavLst>
                                    </p:anim>
                                    <p:animEffect transition="in" filter="fade">
                                      <p:cBhvr>
                                        <p:cTn id="48" dur="500"/>
                                        <p:tgtEl>
                                          <p:spTgt spid="10"/>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p:cTn id="51" dur="500" fill="hold"/>
                                        <p:tgtEl>
                                          <p:spTgt spid="9"/>
                                        </p:tgtEl>
                                        <p:attrNameLst>
                                          <p:attrName>ppt_w</p:attrName>
                                        </p:attrNameLst>
                                      </p:cBhvr>
                                      <p:tavLst>
                                        <p:tav tm="0">
                                          <p:val>
                                            <p:strVal val="#ppt_w*0.70"/>
                                          </p:val>
                                        </p:tav>
                                        <p:tav tm="100000">
                                          <p:val>
                                            <p:strVal val="#ppt_w"/>
                                          </p:val>
                                        </p:tav>
                                      </p:tavLst>
                                    </p:anim>
                                    <p:anim calcmode="lin" valueType="num">
                                      <p:cBhvr>
                                        <p:cTn id="52" dur="500" fill="hold"/>
                                        <p:tgtEl>
                                          <p:spTgt spid="9"/>
                                        </p:tgtEl>
                                        <p:attrNameLst>
                                          <p:attrName>ppt_h</p:attrName>
                                        </p:attrNameLst>
                                      </p:cBhvr>
                                      <p:tavLst>
                                        <p:tav tm="0">
                                          <p:val>
                                            <p:strVal val="#ppt_h"/>
                                          </p:val>
                                        </p:tav>
                                        <p:tav tm="100000">
                                          <p:val>
                                            <p:strVal val="#ppt_h"/>
                                          </p:val>
                                        </p:tav>
                                      </p:tavLst>
                                    </p:anim>
                                    <p:animEffect transition="in" filter="fade">
                                      <p:cBhvr>
                                        <p:cTn id="53" dur="500"/>
                                        <p:tgtEl>
                                          <p:spTgt spid="9"/>
                                        </p:tgtEl>
                                      </p:cBhvr>
                                    </p:animEffect>
                                  </p:childTnLst>
                                </p:cTn>
                              </p:par>
                              <p:par>
                                <p:cTn id="54" presetID="55" presetClass="entr" presetSubtype="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strVal val="#ppt_w*0.70"/>
                                          </p:val>
                                        </p:tav>
                                        <p:tav tm="100000">
                                          <p:val>
                                            <p:strVal val="#ppt_w"/>
                                          </p:val>
                                        </p:tav>
                                      </p:tavLst>
                                    </p:anim>
                                    <p:anim calcmode="lin" valueType="num">
                                      <p:cBhvr>
                                        <p:cTn id="57" dur="500" fill="hold"/>
                                        <p:tgtEl>
                                          <p:spTgt spid="12"/>
                                        </p:tgtEl>
                                        <p:attrNameLst>
                                          <p:attrName>ppt_h</p:attrName>
                                        </p:attrNameLst>
                                      </p:cBhvr>
                                      <p:tavLst>
                                        <p:tav tm="0">
                                          <p:val>
                                            <p:strVal val="#ppt_h"/>
                                          </p:val>
                                        </p:tav>
                                        <p:tav tm="100000">
                                          <p:val>
                                            <p:strVal val="#ppt_h"/>
                                          </p:val>
                                        </p:tav>
                                      </p:tavLst>
                                    </p:anim>
                                    <p:animEffect transition="in" filter="fade">
                                      <p:cBhvr>
                                        <p:cTn id="58" dur="500"/>
                                        <p:tgtEl>
                                          <p:spTgt spid="12"/>
                                        </p:tgtEl>
                                      </p:cBhvr>
                                    </p:animEffect>
                                  </p:childTnLst>
                                </p:cTn>
                              </p:par>
                              <p:par>
                                <p:cTn id="59" presetID="55" presetClass="entr" presetSubtype="0"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strVal val="#ppt_w*0.70"/>
                                          </p:val>
                                        </p:tav>
                                        <p:tav tm="100000">
                                          <p:val>
                                            <p:strVal val="#ppt_w"/>
                                          </p:val>
                                        </p:tav>
                                      </p:tavLst>
                                    </p:anim>
                                    <p:anim calcmode="lin" valueType="num">
                                      <p:cBhvr>
                                        <p:cTn id="62" dur="500" fill="hold"/>
                                        <p:tgtEl>
                                          <p:spTgt spid="11"/>
                                        </p:tgtEl>
                                        <p:attrNameLst>
                                          <p:attrName>ppt_h</p:attrName>
                                        </p:attrNameLst>
                                      </p:cBhvr>
                                      <p:tavLst>
                                        <p:tav tm="0">
                                          <p:val>
                                            <p:strVal val="#ppt_h"/>
                                          </p:val>
                                        </p:tav>
                                        <p:tav tm="100000">
                                          <p:val>
                                            <p:strVal val="#ppt_h"/>
                                          </p:val>
                                        </p:tav>
                                      </p:tavLst>
                                    </p:anim>
                                    <p:animEffect transition="in" filter="fade">
                                      <p:cBhvr>
                                        <p:cTn id="63" dur="500"/>
                                        <p:tgtEl>
                                          <p:spTgt spid="11"/>
                                        </p:tgtEl>
                                      </p:cBhvr>
                                    </p:animEffect>
                                  </p:childTnLst>
                                </p:cTn>
                              </p:par>
                              <p:par>
                                <p:cTn id="64" presetID="55" presetClass="entr" presetSubtype="0" fill="hold" grpId="2" nodeType="withEffect">
                                  <p:stCondLst>
                                    <p:cond delay="0"/>
                                  </p:stCondLst>
                                  <p:childTnLst>
                                    <p:set>
                                      <p:cBhvr>
                                        <p:cTn id="65" dur="1" fill="hold">
                                          <p:stCondLst>
                                            <p:cond delay="0"/>
                                          </p:stCondLst>
                                        </p:cTn>
                                        <p:tgtEl>
                                          <p:spTgt spid="18"/>
                                        </p:tgtEl>
                                        <p:attrNameLst>
                                          <p:attrName>style.visibility</p:attrName>
                                        </p:attrNameLst>
                                      </p:cBhvr>
                                      <p:to>
                                        <p:strVal val="visible"/>
                                      </p:to>
                                    </p:set>
                                    <p:anim calcmode="lin" valueType="num">
                                      <p:cBhvr>
                                        <p:cTn id="66" dur="500" fill="hold"/>
                                        <p:tgtEl>
                                          <p:spTgt spid="18"/>
                                        </p:tgtEl>
                                        <p:attrNameLst>
                                          <p:attrName>ppt_w</p:attrName>
                                        </p:attrNameLst>
                                      </p:cBhvr>
                                      <p:tavLst>
                                        <p:tav tm="0">
                                          <p:val>
                                            <p:strVal val="#ppt_w*0.70"/>
                                          </p:val>
                                        </p:tav>
                                        <p:tav tm="100000">
                                          <p:val>
                                            <p:strVal val="#ppt_w"/>
                                          </p:val>
                                        </p:tav>
                                      </p:tavLst>
                                    </p:anim>
                                    <p:anim calcmode="lin" valueType="num">
                                      <p:cBhvr>
                                        <p:cTn id="67" dur="500" fill="hold"/>
                                        <p:tgtEl>
                                          <p:spTgt spid="18"/>
                                        </p:tgtEl>
                                        <p:attrNameLst>
                                          <p:attrName>ppt_h</p:attrName>
                                        </p:attrNameLst>
                                      </p:cBhvr>
                                      <p:tavLst>
                                        <p:tav tm="0">
                                          <p:val>
                                            <p:strVal val="#ppt_h"/>
                                          </p:val>
                                        </p:tav>
                                        <p:tav tm="100000">
                                          <p:val>
                                            <p:strVal val="#ppt_h"/>
                                          </p:val>
                                        </p:tav>
                                      </p:tavLst>
                                    </p:anim>
                                    <p:animEffect transition="in" filter="fade">
                                      <p:cBhvr>
                                        <p:cTn id="68" dur="500"/>
                                        <p:tgtEl>
                                          <p:spTgt spid="18"/>
                                        </p:tgtEl>
                                      </p:cBhvr>
                                    </p:animEffect>
                                  </p:childTnLst>
                                </p:cTn>
                              </p:par>
                              <p:par>
                                <p:cTn id="69" presetID="55" presetClass="entr" presetSubtype="0"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500" fill="hold"/>
                                        <p:tgtEl>
                                          <p:spTgt spid="13"/>
                                        </p:tgtEl>
                                        <p:attrNameLst>
                                          <p:attrName>ppt_w</p:attrName>
                                        </p:attrNameLst>
                                      </p:cBhvr>
                                      <p:tavLst>
                                        <p:tav tm="0">
                                          <p:val>
                                            <p:strVal val="#ppt_w*0.70"/>
                                          </p:val>
                                        </p:tav>
                                        <p:tav tm="100000">
                                          <p:val>
                                            <p:strVal val="#ppt_w"/>
                                          </p:val>
                                        </p:tav>
                                      </p:tavLst>
                                    </p:anim>
                                    <p:anim calcmode="lin" valueType="num">
                                      <p:cBhvr>
                                        <p:cTn id="72" dur="500" fill="hold"/>
                                        <p:tgtEl>
                                          <p:spTgt spid="13"/>
                                        </p:tgtEl>
                                        <p:attrNameLst>
                                          <p:attrName>ppt_h</p:attrName>
                                        </p:attrNameLst>
                                      </p:cBhvr>
                                      <p:tavLst>
                                        <p:tav tm="0">
                                          <p:val>
                                            <p:strVal val="#ppt_h"/>
                                          </p:val>
                                        </p:tav>
                                        <p:tav tm="100000">
                                          <p:val>
                                            <p:strVal val="#ppt_h"/>
                                          </p:val>
                                        </p:tav>
                                      </p:tavLst>
                                    </p:anim>
                                    <p:animEffect transition="in" filter="fade">
                                      <p:cBhvr>
                                        <p:cTn id="73" dur="500"/>
                                        <p:tgtEl>
                                          <p:spTgt spid="13"/>
                                        </p:tgtEl>
                                      </p:cBhvr>
                                    </p:animEffect>
                                  </p:childTnLst>
                                </p:cTn>
                              </p:par>
                              <p:par>
                                <p:cTn id="74" presetID="55"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 calcmode="lin" valueType="num">
                                      <p:cBhvr>
                                        <p:cTn id="76" dur="500" fill="hold"/>
                                        <p:tgtEl>
                                          <p:spTgt spid="14"/>
                                        </p:tgtEl>
                                        <p:attrNameLst>
                                          <p:attrName>ppt_w</p:attrName>
                                        </p:attrNameLst>
                                      </p:cBhvr>
                                      <p:tavLst>
                                        <p:tav tm="0">
                                          <p:val>
                                            <p:strVal val="#ppt_w*0.70"/>
                                          </p:val>
                                        </p:tav>
                                        <p:tav tm="100000">
                                          <p:val>
                                            <p:strVal val="#ppt_w"/>
                                          </p:val>
                                        </p:tav>
                                      </p:tavLst>
                                    </p:anim>
                                    <p:anim calcmode="lin" valueType="num">
                                      <p:cBhvr>
                                        <p:cTn id="77" dur="500" fill="hold"/>
                                        <p:tgtEl>
                                          <p:spTgt spid="14"/>
                                        </p:tgtEl>
                                        <p:attrNameLst>
                                          <p:attrName>ppt_h</p:attrName>
                                        </p:attrNameLst>
                                      </p:cBhvr>
                                      <p:tavLst>
                                        <p:tav tm="0">
                                          <p:val>
                                            <p:strVal val="#ppt_h"/>
                                          </p:val>
                                        </p:tav>
                                        <p:tav tm="100000">
                                          <p:val>
                                            <p:strVal val="#ppt_h"/>
                                          </p:val>
                                        </p:tav>
                                      </p:tavLst>
                                    </p:anim>
                                    <p:animEffect transition="in" filter="fade">
                                      <p:cBhvr>
                                        <p:cTn id="78" dur="500"/>
                                        <p:tgtEl>
                                          <p:spTgt spid="14"/>
                                        </p:tgtEl>
                                      </p:cBhvr>
                                    </p:animEffect>
                                  </p:childTnLst>
                                </p:cTn>
                              </p:par>
                              <p:par>
                                <p:cTn id="79" presetID="55" presetClass="entr" presetSubtype="0" fill="hold" grpId="2" nodeType="withEffect">
                                  <p:stCondLst>
                                    <p:cond delay="0"/>
                                  </p:stCondLst>
                                  <p:childTnLst>
                                    <p:set>
                                      <p:cBhvr>
                                        <p:cTn id="80" dur="1" fill="hold">
                                          <p:stCondLst>
                                            <p:cond delay="0"/>
                                          </p:stCondLst>
                                        </p:cTn>
                                        <p:tgtEl>
                                          <p:spTgt spid="19"/>
                                        </p:tgtEl>
                                        <p:attrNameLst>
                                          <p:attrName>style.visibility</p:attrName>
                                        </p:attrNameLst>
                                      </p:cBhvr>
                                      <p:to>
                                        <p:strVal val="visible"/>
                                      </p:to>
                                    </p:set>
                                    <p:anim calcmode="lin" valueType="num">
                                      <p:cBhvr>
                                        <p:cTn id="81" dur="500" fill="hold"/>
                                        <p:tgtEl>
                                          <p:spTgt spid="19"/>
                                        </p:tgtEl>
                                        <p:attrNameLst>
                                          <p:attrName>ppt_w</p:attrName>
                                        </p:attrNameLst>
                                      </p:cBhvr>
                                      <p:tavLst>
                                        <p:tav tm="0">
                                          <p:val>
                                            <p:strVal val="#ppt_w*0.70"/>
                                          </p:val>
                                        </p:tav>
                                        <p:tav tm="100000">
                                          <p:val>
                                            <p:strVal val="#ppt_w"/>
                                          </p:val>
                                        </p:tav>
                                      </p:tavLst>
                                    </p:anim>
                                    <p:anim calcmode="lin" valueType="num">
                                      <p:cBhvr>
                                        <p:cTn id="82" dur="500" fill="hold"/>
                                        <p:tgtEl>
                                          <p:spTgt spid="19"/>
                                        </p:tgtEl>
                                        <p:attrNameLst>
                                          <p:attrName>ppt_h</p:attrName>
                                        </p:attrNameLst>
                                      </p:cBhvr>
                                      <p:tavLst>
                                        <p:tav tm="0">
                                          <p:val>
                                            <p:strVal val="#ppt_h"/>
                                          </p:val>
                                        </p:tav>
                                        <p:tav tm="100000">
                                          <p:val>
                                            <p:strVal val="#ppt_h"/>
                                          </p:val>
                                        </p:tav>
                                      </p:tavLst>
                                    </p:anim>
                                    <p:animEffect transition="in" filter="fade">
                                      <p:cBhvr>
                                        <p:cTn id="83" dur="500"/>
                                        <p:tgtEl>
                                          <p:spTgt spid="19"/>
                                        </p:tgtEl>
                                      </p:cBhvr>
                                    </p:animEffect>
                                  </p:childTnLst>
                                </p:cTn>
                              </p:par>
                              <p:par>
                                <p:cTn id="84" presetID="55" presetClass="entr" presetSubtype="0" fill="hold" grpId="0" nodeType="withEffect">
                                  <p:stCondLst>
                                    <p:cond delay="0"/>
                                  </p:stCondLst>
                                  <p:childTnLst>
                                    <p:set>
                                      <p:cBhvr>
                                        <p:cTn id="85" dur="1" fill="hold">
                                          <p:stCondLst>
                                            <p:cond delay="0"/>
                                          </p:stCondLst>
                                        </p:cTn>
                                        <p:tgtEl>
                                          <p:spTgt spid="8"/>
                                        </p:tgtEl>
                                        <p:attrNameLst>
                                          <p:attrName>style.visibility</p:attrName>
                                        </p:attrNameLst>
                                      </p:cBhvr>
                                      <p:to>
                                        <p:strVal val="visible"/>
                                      </p:to>
                                    </p:set>
                                    <p:anim calcmode="lin" valueType="num">
                                      <p:cBhvr>
                                        <p:cTn id="86" dur="500" fill="hold"/>
                                        <p:tgtEl>
                                          <p:spTgt spid="8"/>
                                        </p:tgtEl>
                                        <p:attrNameLst>
                                          <p:attrName>ppt_w</p:attrName>
                                        </p:attrNameLst>
                                      </p:cBhvr>
                                      <p:tavLst>
                                        <p:tav tm="0">
                                          <p:val>
                                            <p:strVal val="#ppt_w*0.70"/>
                                          </p:val>
                                        </p:tav>
                                        <p:tav tm="100000">
                                          <p:val>
                                            <p:strVal val="#ppt_w"/>
                                          </p:val>
                                        </p:tav>
                                      </p:tavLst>
                                    </p:anim>
                                    <p:anim calcmode="lin" valueType="num">
                                      <p:cBhvr>
                                        <p:cTn id="87" dur="500" fill="hold"/>
                                        <p:tgtEl>
                                          <p:spTgt spid="8"/>
                                        </p:tgtEl>
                                        <p:attrNameLst>
                                          <p:attrName>ppt_h</p:attrName>
                                        </p:attrNameLst>
                                      </p:cBhvr>
                                      <p:tavLst>
                                        <p:tav tm="0">
                                          <p:val>
                                            <p:strVal val="#ppt_h"/>
                                          </p:val>
                                        </p:tav>
                                        <p:tav tm="100000">
                                          <p:val>
                                            <p:strVal val="#ppt_h"/>
                                          </p:val>
                                        </p:tav>
                                      </p:tavLst>
                                    </p:anim>
                                    <p:animEffect transition="in" filter="fade">
                                      <p:cBhvr>
                                        <p:cTn id="88" dur="500"/>
                                        <p:tgtEl>
                                          <p:spTgt spid="8"/>
                                        </p:tgtEl>
                                      </p:cBhvr>
                                    </p:animEffect>
                                  </p:childTnLst>
                                </p:cTn>
                              </p:par>
                              <p:par>
                                <p:cTn id="89" presetID="55" presetClass="entr" presetSubtype="0" fill="hold" grpId="2" nodeType="with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p:cTn id="91" dur="500" fill="hold"/>
                                        <p:tgtEl>
                                          <p:spTgt spid="20"/>
                                        </p:tgtEl>
                                        <p:attrNameLst>
                                          <p:attrName>ppt_w</p:attrName>
                                        </p:attrNameLst>
                                      </p:cBhvr>
                                      <p:tavLst>
                                        <p:tav tm="0">
                                          <p:val>
                                            <p:strVal val="#ppt_w*0.70"/>
                                          </p:val>
                                        </p:tav>
                                        <p:tav tm="100000">
                                          <p:val>
                                            <p:strVal val="#ppt_w"/>
                                          </p:val>
                                        </p:tav>
                                      </p:tavLst>
                                    </p:anim>
                                    <p:anim calcmode="lin" valueType="num">
                                      <p:cBhvr>
                                        <p:cTn id="92" dur="500" fill="hold"/>
                                        <p:tgtEl>
                                          <p:spTgt spid="20"/>
                                        </p:tgtEl>
                                        <p:attrNameLst>
                                          <p:attrName>ppt_h</p:attrName>
                                        </p:attrNameLst>
                                      </p:cBhvr>
                                      <p:tavLst>
                                        <p:tav tm="0">
                                          <p:val>
                                            <p:strVal val="#ppt_h"/>
                                          </p:val>
                                        </p:tav>
                                        <p:tav tm="100000">
                                          <p:val>
                                            <p:strVal val="#ppt_h"/>
                                          </p:val>
                                        </p:tav>
                                      </p:tavLst>
                                    </p:anim>
                                    <p:animEffect transition="in" filter="fade">
                                      <p:cBhvr>
                                        <p:cTn id="93" dur="500"/>
                                        <p:tgtEl>
                                          <p:spTgt spid="20"/>
                                        </p:tgtEl>
                                      </p:cBhvr>
                                    </p:animEffect>
                                  </p:childTnLst>
                                </p:cTn>
                              </p:par>
                              <p:par>
                                <p:cTn id="94" presetID="55" presetClass="entr" presetSubtype="0" fill="hold" grpId="0" nodeType="withEffect">
                                  <p:stCondLst>
                                    <p:cond delay="0"/>
                                  </p:stCondLst>
                                  <p:childTnLst>
                                    <p:set>
                                      <p:cBhvr>
                                        <p:cTn id="95" dur="1" fill="hold">
                                          <p:stCondLst>
                                            <p:cond delay="0"/>
                                          </p:stCondLst>
                                        </p:cTn>
                                        <p:tgtEl>
                                          <p:spTgt spid="15"/>
                                        </p:tgtEl>
                                        <p:attrNameLst>
                                          <p:attrName>style.visibility</p:attrName>
                                        </p:attrNameLst>
                                      </p:cBhvr>
                                      <p:to>
                                        <p:strVal val="visible"/>
                                      </p:to>
                                    </p:set>
                                    <p:anim calcmode="lin" valueType="num">
                                      <p:cBhvr>
                                        <p:cTn id="96" dur="500" fill="hold"/>
                                        <p:tgtEl>
                                          <p:spTgt spid="15"/>
                                        </p:tgtEl>
                                        <p:attrNameLst>
                                          <p:attrName>ppt_w</p:attrName>
                                        </p:attrNameLst>
                                      </p:cBhvr>
                                      <p:tavLst>
                                        <p:tav tm="0">
                                          <p:val>
                                            <p:strVal val="#ppt_w*0.70"/>
                                          </p:val>
                                        </p:tav>
                                        <p:tav tm="100000">
                                          <p:val>
                                            <p:strVal val="#ppt_w"/>
                                          </p:val>
                                        </p:tav>
                                      </p:tavLst>
                                    </p:anim>
                                    <p:anim calcmode="lin" valueType="num">
                                      <p:cBhvr>
                                        <p:cTn id="97" dur="500" fill="hold"/>
                                        <p:tgtEl>
                                          <p:spTgt spid="15"/>
                                        </p:tgtEl>
                                        <p:attrNameLst>
                                          <p:attrName>ppt_h</p:attrName>
                                        </p:attrNameLst>
                                      </p:cBhvr>
                                      <p:tavLst>
                                        <p:tav tm="0">
                                          <p:val>
                                            <p:strVal val="#ppt_h"/>
                                          </p:val>
                                        </p:tav>
                                        <p:tav tm="100000">
                                          <p:val>
                                            <p:strVal val="#ppt_h"/>
                                          </p:val>
                                        </p:tav>
                                      </p:tavLst>
                                    </p:anim>
                                    <p:animEffect transition="in" filter="fade">
                                      <p:cBhvr>
                                        <p:cTn id="9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0" grpId="2" animBg="1"/>
      <p:bldP spid="19" grpId="0" animBg="1"/>
      <p:bldP spid="19" grpId="1" animBg="1"/>
      <p:bldP spid="19" grpId="2" animBg="1"/>
      <p:bldP spid="18" grpId="0" animBg="1"/>
      <p:bldP spid="18" grpId="1" animBg="1"/>
      <p:bldP spid="18" grpId="2" animBg="1"/>
      <p:bldP spid="17" grpId="0" animBg="1"/>
      <p:bldP spid="17" grpId="1" animBg="1"/>
      <p:bldP spid="17" grpId="2" animBg="1"/>
      <p:bldP spid="3" grpId="0"/>
      <p:bldP spid="22529" grpId="0"/>
      <p:bldP spid="8" grpId="0"/>
      <p:bldP spid="9" grpId="0"/>
      <p:bldP spid="10" grpId="0" animBg="1"/>
      <p:bldP spid="11" grpId="0" animBg="1"/>
      <p:bldP spid="12" grpId="0"/>
      <p:bldP spid="13" grpId="0" animBg="1"/>
      <p:bldP spid="14"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183" y="365126"/>
            <a:ext cx="10515600" cy="679904"/>
          </a:xfrm>
        </p:spPr>
        <p:txBody>
          <a:bodyPr>
            <a:noAutofit/>
          </a:bodyPr>
          <a:lstStyle/>
          <a:p>
            <a:r>
              <a:rPr lang="sr-Cyrl-RS" sz="4000" dirty="0">
                <a:latin typeface="Cambria" pitchFamily="18" charset="0"/>
                <a:ea typeface="Cambria" pitchFamily="18" charset="0"/>
              </a:rPr>
              <a:t>2.2. Појам саобраћајне приступачности</a:t>
            </a:r>
            <a:br>
              <a:rPr lang="en-US" sz="4000" dirty="0">
                <a:latin typeface="Cambria" pitchFamily="18" charset="0"/>
                <a:ea typeface="Cambria" pitchFamily="18" charset="0"/>
              </a:rPr>
            </a:br>
            <a:endParaRPr lang="en-US" sz="4000" dirty="0">
              <a:latin typeface="Cambria" pitchFamily="18" charset="0"/>
              <a:ea typeface="Cambria" pitchFamily="18" charset="0"/>
            </a:endParaRPr>
          </a:p>
        </p:txBody>
      </p:sp>
      <p:sp>
        <p:nvSpPr>
          <p:cNvPr id="3" name="Slide Number Placeholder 2"/>
          <p:cNvSpPr>
            <a:spLocks noGrp="1"/>
          </p:cNvSpPr>
          <p:nvPr>
            <p:ph type="sldNum" sz="quarter" idx="12"/>
          </p:nvPr>
        </p:nvSpPr>
        <p:spPr/>
        <p:txBody>
          <a:bodyPr/>
          <a:lstStyle/>
          <a:p>
            <a:fld id="{9E6A3A0C-5B1B-4859-8A9F-0D6B550C0C8D}" type="slidenum">
              <a:rPr lang="sr-Latn-RS" smtClean="0"/>
              <a:pPr/>
              <a:t>4</a:t>
            </a:fld>
            <a:endParaRPr lang="sr-Latn-RS" dirty="0"/>
          </a:p>
        </p:txBody>
      </p:sp>
      <p:sp>
        <p:nvSpPr>
          <p:cNvPr id="39937" name="Rectangle 1"/>
          <p:cNvSpPr>
            <a:spLocks noChangeArrowheads="1"/>
          </p:cNvSpPr>
          <p:nvPr/>
        </p:nvSpPr>
        <p:spPr bwMode="auto">
          <a:xfrm>
            <a:off x="222069" y="934314"/>
            <a:ext cx="1176963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800"/>
              </a:spcBef>
              <a:spcAft>
                <a:spcPts val="1200"/>
              </a:spcAft>
              <a:buClrTx/>
              <a:buSzTx/>
              <a:buFontTx/>
              <a:buNone/>
              <a:tabLst/>
            </a:pP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глобалном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извештају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Уједињених</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Нација</a:t>
            </a:r>
            <a:r>
              <a:rPr kumimoji="0" lang="en-US" b="0" i="0" u="none" strike="noStrike" cap="none" normalizeH="0" baseline="0" dirty="0">
                <a:ln>
                  <a:noFill/>
                </a:ln>
                <a:solidFill>
                  <a:srgbClr val="000000"/>
                </a:solidFill>
                <a:effectLst/>
                <a:latin typeface="Cambria" pitchFamily="18" charset="0"/>
                <a:ea typeface="Cambria" pitchFamily="18" charset="0"/>
                <a:cs typeface="Times New Roman" pitchFamily="18" charset="0"/>
              </a:rPr>
              <a:t>,</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обухватају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проблеми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веома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важна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тема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препознаје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lang="sr-Cyrl-RS"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Конвенцији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о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Уједињених</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Нација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обухвата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обезбеђивање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једнаког</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физичком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окружењу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транспорту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информацијама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комуникацијама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укључујући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њихове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технологије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системе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осталим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отвореним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или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јавно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доступним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садржајима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услугама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урбаној</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руралној</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средини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lang="sr-Cyrl-RS"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Поједностављено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представља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једноставност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остваривања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добрима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услугама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активностима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дестинацијама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lang="sr-Cyrl-RS"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Комитет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својим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коментарима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Конвенције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истиче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значај</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наглашава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она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предуслов</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самосталан</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живот</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пуно</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равноправно</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учешће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друштву</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без</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ње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би</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имале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једнаке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могућности</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учешће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друштву</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којем</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живе</a:t>
            </a:r>
            <a:r>
              <a:rPr kumimoji="0" lang="en-US" b="0" i="1"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lang="sr-Cyrl-RS"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Разматрајући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физичког</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организационог</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аспекта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уочава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ово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питање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велики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изазов</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области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оправдано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разматрати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појам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саобраћајне</a:t>
            </a:r>
            <a:r>
              <a:rPr kumimoji="0" lang="en-US"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en-US" sz="2800" b="0" i="0" u="none" strike="noStrike" cap="none" normalizeH="0" baseline="0" dirty="0">
              <a:ln>
                <a:noFill/>
              </a:ln>
              <a:solidFill>
                <a:schemeClr val="tx1"/>
              </a:solidFill>
              <a:effectLst/>
              <a:latin typeface="Cambria" pitchFamily="18" charset="0"/>
              <a:ea typeface="Cambria" pitchFamily="18" charset="0"/>
              <a:cs typeface="Arial" pitchFamily="34" charset="0"/>
            </a:endParaRP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7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Effect transition="in" filter="fade">
                                      <p:cBhvr>
                                        <p:cTn id="9" dur="5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9937"/>
                                        </p:tgtEl>
                                        <p:attrNameLst>
                                          <p:attrName>style.visibility</p:attrName>
                                        </p:attrNameLst>
                                      </p:cBhvr>
                                      <p:to>
                                        <p:strVal val="visible"/>
                                      </p:to>
                                    </p:set>
                                    <p:anim calcmode="lin" valueType="num">
                                      <p:cBhvr>
                                        <p:cTn id="12" dur="500" fill="hold"/>
                                        <p:tgtEl>
                                          <p:spTgt spid="39937"/>
                                        </p:tgtEl>
                                        <p:attrNameLst>
                                          <p:attrName>ppt_w</p:attrName>
                                        </p:attrNameLst>
                                      </p:cBhvr>
                                      <p:tavLst>
                                        <p:tav tm="0">
                                          <p:val>
                                            <p:strVal val="#ppt_w*0.70"/>
                                          </p:val>
                                        </p:tav>
                                        <p:tav tm="100000">
                                          <p:val>
                                            <p:strVal val="#ppt_w"/>
                                          </p:val>
                                        </p:tav>
                                      </p:tavLst>
                                    </p:anim>
                                    <p:anim calcmode="lin" valueType="num">
                                      <p:cBhvr>
                                        <p:cTn id="13" dur="500" fill="hold"/>
                                        <p:tgtEl>
                                          <p:spTgt spid="39937"/>
                                        </p:tgtEl>
                                        <p:attrNameLst>
                                          <p:attrName>ppt_h</p:attrName>
                                        </p:attrNameLst>
                                      </p:cBhvr>
                                      <p:tavLst>
                                        <p:tav tm="0">
                                          <p:val>
                                            <p:strVal val="#ppt_h"/>
                                          </p:val>
                                        </p:tav>
                                        <p:tav tm="100000">
                                          <p:val>
                                            <p:strVal val="#ppt_h"/>
                                          </p:val>
                                        </p:tav>
                                      </p:tavLst>
                                    </p:anim>
                                    <p:animEffect transition="in" filter="fade">
                                      <p:cBhvr>
                                        <p:cTn id="14" dur="500"/>
                                        <p:tgtEl>
                                          <p:spTgt spid="39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993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574767" y="1724296"/>
          <a:ext cx="11129553" cy="4885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9E6A3A0C-5B1B-4859-8A9F-0D6B550C0C8D}" type="slidenum">
              <a:rPr lang="sr-Latn-RS" smtClean="0"/>
              <a:pPr/>
              <a:t>5</a:t>
            </a:fld>
            <a:endParaRPr lang="sr-Latn-RS" dirty="0"/>
          </a:p>
        </p:txBody>
      </p:sp>
      <p:sp>
        <p:nvSpPr>
          <p:cNvPr id="40961" name="Rectangle 1"/>
          <p:cNvSpPr>
            <a:spLocks noChangeArrowheads="1"/>
          </p:cNvSpPr>
          <p:nvPr/>
        </p:nvSpPr>
        <p:spPr bwMode="auto">
          <a:xfrm>
            <a:off x="209006" y="480102"/>
            <a:ext cx="11524129"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Имајући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у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виду</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значај</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саобраћајне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приступачности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поставља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питање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на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који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начин</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она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може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измерити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Приликом</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мерења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приступачности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у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литератури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препознаје</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велики</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број</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индикатора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различитих</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0"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типова</a:t>
            </a:r>
            <a:r>
              <a:rPr kumimoji="0" lang="en-U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endParaRPr kumimoji="0" lang="sr-Cyrl-RS" b="0"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ts val="1200"/>
              </a:spcBef>
              <a:spcAft>
                <a:spcPct val="0"/>
              </a:spcAft>
              <a:buClrTx/>
              <a:buSzTx/>
              <a:buFontTx/>
              <a:buNone/>
              <a:tabLst/>
            </a:pP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Групе</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индикатора</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којима</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се</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најчешће</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описује</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приступачност</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 </a:t>
            </a:r>
            <a:r>
              <a:rPr kumimoji="0" lang="en-US" b="1" i="0" u="none" strike="noStrike" cap="none" normalizeH="0" baseline="0" dirty="0" err="1">
                <a:ln>
                  <a:noFill/>
                </a:ln>
                <a:solidFill>
                  <a:schemeClr val="bg2">
                    <a:lumMod val="25000"/>
                  </a:schemeClr>
                </a:solidFill>
                <a:effectLst/>
                <a:latin typeface="Cambria" pitchFamily="18" charset="0"/>
                <a:ea typeface="Calibri" pitchFamily="34" charset="0"/>
                <a:cs typeface="Times New Roman" pitchFamily="18" charset="0"/>
              </a:rPr>
              <a:t>су</a:t>
            </a:r>
            <a:r>
              <a:rPr kumimoji="0" lang="en-US" b="1" i="0" u="none" strike="noStrike" cap="none" normalizeH="0" baseline="0" dirty="0">
                <a:ln>
                  <a:noFill/>
                </a:ln>
                <a:solidFill>
                  <a:schemeClr val="bg2">
                    <a:lumMod val="25000"/>
                  </a:schemeClr>
                </a:solidFill>
                <a:effectLst/>
                <a:latin typeface="Cambria" pitchFamily="18" charset="0"/>
                <a:ea typeface="Calibri" pitchFamily="34" charset="0"/>
                <a:cs typeface="Times New Roman" pitchFamily="18" charset="0"/>
              </a:rPr>
              <a:t>:</a:t>
            </a:r>
            <a:endParaRPr kumimoji="0" lang="en-US" sz="2800" b="1" i="0" u="none" strike="noStrike" cap="none" normalizeH="0" baseline="0" dirty="0">
              <a:ln>
                <a:noFill/>
              </a:ln>
              <a:solidFill>
                <a:schemeClr val="bg2">
                  <a:lumMod val="25000"/>
                </a:schemeClr>
              </a:solidFill>
              <a:effectLst/>
              <a:latin typeface="Arial" pitchFamily="34" charset="0"/>
              <a:cs typeface="Arial" pitchFamily="34" charset="0"/>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0961"/>
                                        </p:tgtEl>
                                        <p:attrNameLst>
                                          <p:attrName>style.visibility</p:attrName>
                                        </p:attrNameLst>
                                      </p:cBhvr>
                                      <p:to>
                                        <p:strVal val="visible"/>
                                      </p:to>
                                    </p:set>
                                    <p:animEffect transition="in" filter="wipe(down)">
                                      <p:cBhvr>
                                        <p:cTn id="7" dur="500"/>
                                        <p:tgtEl>
                                          <p:spTgt spid="4096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409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Latn-RS" smtClean="0"/>
              <a:pPr/>
              <a:t>6</a:t>
            </a:fld>
            <a:endParaRPr lang="sr-Latn-RS" dirty="0"/>
          </a:p>
        </p:txBody>
      </p:sp>
      <p:sp>
        <p:nvSpPr>
          <p:cNvPr id="41985" name="Rectangle 1"/>
          <p:cNvSpPr>
            <a:spLocks noChangeArrowheads="1"/>
          </p:cNvSpPr>
          <p:nvPr/>
        </p:nvSpPr>
        <p:spPr bwMode="auto">
          <a:xfrm>
            <a:off x="183776" y="383288"/>
            <a:ext cx="12008224"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С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обзиром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приказани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индикатори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већој</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мери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окренути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мерењу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мобилности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кроз</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показатеље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што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брзина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путовања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кашњења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услед</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гужви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ниво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услуге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слично</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Литман</a:t>
            </a:r>
            <a:r>
              <a:rPr lang="sr-Cyrl-RS" dirty="0">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даје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пет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препорука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за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мерење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приступачности</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sr-Cyrl-RS" b="0" i="0" u="none" strike="noStrike" cap="none" normalizeH="0" baseline="0" dirty="0">
              <a:ln>
                <a:noFill/>
              </a:ln>
              <a:solidFill>
                <a:schemeClr val="tx1"/>
              </a:solidFill>
              <a:effectLst/>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200"/>
              </a:spcBef>
              <a:spcAft>
                <a:spcPct val="0"/>
              </a:spcAft>
              <a:buClrTx/>
              <a:buSzTx/>
              <a:buFontTx/>
              <a:buNone/>
              <a:tabLst/>
            </a:pP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У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оквиру</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ових</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препорука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посебан</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акценат</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ставља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анализирање</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800" b="0" i="0" u="none" strike="noStrike" cap="none" normalizeH="0" baseline="0" dirty="0">
              <a:ln>
                <a:noFill/>
              </a:ln>
              <a:solidFill>
                <a:schemeClr val="tx1"/>
              </a:solidFill>
              <a:effectLst/>
              <a:latin typeface="Cambria" pitchFamily="18" charset="0"/>
              <a:ea typeface="Cambria" pitchFamily="18" charset="0"/>
              <a:cs typeface="Arial" pitchFamily="34" charset="0"/>
            </a:endParaRPr>
          </a:p>
        </p:txBody>
      </p:sp>
      <p:sp>
        <p:nvSpPr>
          <p:cNvPr id="5" name="Half Frame 4">
            <a:extLst>
              <a:ext uri="{FF2B5EF4-FFF2-40B4-BE49-F238E27FC236}">
                <a16:creationId xmlns:a16="http://schemas.microsoft.com/office/drawing/2014/main" id="{54E9A03A-47C0-4EEF-80F0-4E5572A8795D}"/>
              </a:ext>
            </a:extLst>
          </p:cNvPr>
          <p:cNvSpPr/>
          <p:nvPr/>
        </p:nvSpPr>
        <p:spPr>
          <a:xfrm rot="8100000">
            <a:off x="273339" y="2782819"/>
            <a:ext cx="838642" cy="738709"/>
          </a:xfrm>
          <a:prstGeom prst="halfFrame">
            <a:avLst>
              <a:gd name="adj1" fmla="val 20434"/>
              <a:gd name="adj2" fmla="val 20083"/>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Arial Unicode MS"/>
              <a:cs typeface="+mn-cs"/>
            </a:endParaRPr>
          </a:p>
        </p:txBody>
      </p:sp>
      <p:sp>
        <p:nvSpPr>
          <p:cNvPr id="30" name="Half Frame 29">
            <a:extLst>
              <a:ext uri="{FF2B5EF4-FFF2-40B4-BE49-F238E27FC236}">
                <a16:creationId xmlns:a16="http://schemas.microsoft.com/office/drawing/2014/main" id="{54E9A03A-47C0-4EEF-80F0-4E5572A8795D}"/>
              </a:ext>
            </a:extLst>
          </p:cNvPr>
          <p:cNvSpPr/>
          <p:nvPr/>
        </p:nvSpPr>
        <p:spPr>
          <a:xfrm rot="8100000">
            <a:off x="404697" y="2056048"/>
            <a:ext cx="637881" cy="637881"/>
          </a:xfrm>
          <a:prstGeom prst="halfFrame">
            <a:avLst>
              <a:gd name="adj1" fmla="val 20434"/>
              <a:gd name="adj2" fmla="val 20083"/>
            </a:avLst>
          </a:prstGeom>
          <a:solidFill>
            <a:schemeClr val="accent5">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Arial Unicode MS"/>
              <a:cs typeface="+mn-cs"/>
            </a:endParaRPr>
          </a:p>
        </p:txBody>
      </p:sp>
      <p:sp>
        <p:nvSpPr>
          <p:cNvPr id="31" name="Half Frame 30">
            <a:extLst>
              <a:ext uri="{FF2B5EF4-FFF2-40B4-BE49-F238E27FC236}">
                <a16:creationId xmlns:a16="http://schemas.microsoft.com/office/drawing/2014/main" id="{54E9A03A-47C0-4EEF-80F0-4E5572A8795D}"/>
              </a:ext>
            </a:extLst>
          </p:cNvPr>
          <p:cNvSpPr/>
          <p:nvPr/>
        </p:nvSpPr>
        <p:spPr>
          <a:xfrm rot="8100000">
            <a:off x="203733" y="3659808"/>
            <a:ext cx="912540" cy="904972"/>
          </a:xfrm>
          <a:prstGeom prst="halfFrame">
            <a:avLst>
              <a:gd name="adj1" fmla="val 20434"/>
              <a:gd name="adj2" fmla="val 20083"/>
            </a:avLst>
          </a:prstGeom>
          <a:solidFill>
            <a:schemeClr val="accent2">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Arial Unicode MS"/>
              <a:cs typeface="+mn-cs"/>
            </a:endParaRPr>
          </a:p>
        </p:txBody>
      </p:sp>
      <p:sp>
        <p:nvSpPr>
          <p:cNvPr id="32" name="Half Frame 31">
            <a:extLst>
              <a:ext uri="{FF2B5EF4-FFF2-40B4-BE49-F238E27FC236}">
                <a16:creationId xmlns:a16="http://schemas.microsoft.com/office/drawing/2014/main" id="{54E9A03A-47C0-4EEF-80F0-4E5572A8795D}"/>
              </a:ext>
            </a:extLst>
          </p:cNvPr>
          <p:cNvSpPr/>
          <p:nvPr/>
        </p:nvSpPr>
        <p:spPr>
          <a:xfrm rot="8100000">
            <a:off x="179786" y="4681419"/>
            <a:ext cx="912535" cy="886496"/>
          </a:xfrm>
          <a:prstGeom prst="halfFrame">
            <a:avLst>
              <a:gd name="adj1" fmla="val 20434"/>
              <a:gd name="adj2" fmla="val 20083"/>
            </a:avLst>
          </a:prstGeom>
          <a:solidFill>
            <a:srgbClr val="FFFF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Arial Unicode MS"/>
              <a:cs typeface="+mn-cs"/>
            </a:endParaRPr>
          </a:p>
        </p:txBody>
      </p:sp>
      <p:sp>
        <p:nvSpPr>
          <p:cNvPr id="34" name="Rectangle 33"/>
          <p:cNvSpPr/>
          <p:nvPr/>
        </p:nvSpPr>
        <p:spPr>
          <a:xfrm>
            <a:off x="1528355" y="1900875"/>
            <a:ext cx="10345782" cy="4616648"/>
          </a:xfrm>
          <a:prstGeom prst="rect">
            <a:avLst/>
          </a:prstGeom>
        </p:spPr>
        <p:txBody>
          <a:bodyPr wrap="square">
            <a:spAutoFit/>
          </a:bodyPr>
          <a:lstStyle/>
          <a:p>
            <a:pPr algn="just">
              <a:spcBef>
                <a:spcPts val="1800"/>
              </a:spcBef>
            </a:pPr>
            <a:r>
              <a:rPr lang="sr-Cyrl-RS" dirty="0">
                <a:solidFill>
                  <a:schemeClr val="accent1">
                    <a:lumMod val="50000"/>
                  </a:schemeClr>
                </a:solidFill>
                <a:latin typeface="Cambria" pitchFamily="18" charset="0"/>
                <a:ea typeface="Cambria" pitchFamily="18" charset="0"/>
              </a:rPr>
              <a:t>Приступачност треба разматрати из угла </a:t>
            </a:r>
            <a:r>
              <a:rPr lang="sr-Cyrl-RS" b="1" dirty="0">
                <a:solidFill>
                  <a:schemeClr val="accent1">
                    <a:lumMod val="50000"/>
                  </a:schemeClr>
                </a:solidFill>
                <a:latin typeface="Cambria" pitchFamily="18" charset="0"/>
                <a:ea typeface="Cambria" pitchFamily="18" charset="0"/>
              </a:rPr>
              <a:t>различитих корисника</a:t>
            </a:r>
            <a:r>
              <a:rPr lang="sr-Cyrl-RS" dirty="0">
                <a:solidFill>
                  <a:schemeClr val="accent1">
                    <a:lumMod val="50000"/>
                  </a:schemeClr>
                </a:solidFill>
                <a:latin typeface="Cambria" pitchFamily="18" charset="0"/>
                <a:ea typeface="Cambria" pitchFamily="18" charset="0"/>
              </a:rPr>
              <a:t> (возачи, невозачи, особе са инвалидитетом), </a:t>
            </a:r>
            <a:r>
              <a:rPr lang="sr-Cyrl-RS" b="1" dirty="0">
                <a:solidFill>
                  <a:schemeClr val="accent1">
                    <a:lumMod val="50000"/>
                  </a:schemeClr>
                </a:solidFill>
                <a:latin typeface="Cambria" pitchFamily="18" charset="0"/>
                <a:ea typeface="Cambria" pitchFamily="18" charset="0"/>
              </a:rPr>
              <a:t>начина путовања</a:t>
            </a:r>
            <a:r>
              <a:rPr lang="sr-Cyrl-RS" dirty="0">
                <a:solidFill>
                  <a:schemeClr val="accent1">
                    <a:lumMod val="50000"/>
                  </a:schemeClr>
                </a:solidFill>
                <a:latin typeface="Cambria" pitchFamily="18" charset="0"/>
                <a:ea typeface="Cambria" pitchFamily="18" charset="0"/>
              </a:rPr>
              <a:t> (немоторизована и моторизована путовања) и </a:t>
            </a:r>
            <a:r>
              <a:rPr lang="sr-Cyrl-RS" b="1" dirty="0">
                <a:solidFill>
                  <a:schemeClr val="accent1">
                    <a:lumMod val="50000"/>
                  </a:schemeClr>
                </a:solidFill>
                <a:latin typeface="Cambria" pitchFamily="18" charset="0"/>
                <a:ea typeface="Cambria" pitchFamily="18" charset="0"/>
              </a:rPr>
              <a:t>циљева</a:t>
            </a:r>
            <a:r>
              <a:rPr lang="sr-Cyrl-RS" dirty="0">
                <a:solidFill>
                  <a:schemeClr val="accent1">
                    <a:lumMod val="50000"/>
                  </a:schemeClr>
                </a:solidFill>
                <a:latin typeface="Cambria" pitchFamily="18" charset="0"/>
                <a:ea typeface="Cambria" pitchFamily="18" charset="0"/>
              </a:rPr>
              <a:t> (образовање, посао, куповина, здравствена заштита, рекреација, итд.).</a:t>
            </a:r>
            <a:endParaRPr lang="en-US" dirty="0">
              <a:solidFill>
                <a:schemeClr val="accent1">
                  <a:lumMod val="50000"/>
                </a:schemeClr>
              </a:solidFill>
              <a:latin typeface="Cambria" pitchFamily="18" charset="0"/>
              <a:ea typeface="Cambria" pitchFamily="18" charset="0"/>
            </a:endParaRPr>
          </a:p>
          <a:p>
            <a:pPr algn="just">
              <a:spcBef>
                <a:spcPts val="1800"/>
              </a:spcBef>
            </a:pPr>
            <a:r>
              <a:rPr lang="sr-Cyrl-RS" dirty="0">
                <a:solidFill>
                  <a:schemeClr val="accent6">
                    <a:lumMod val="75000"/>
                  </a:schemeClr>
                </a:solidFill>
                <a:latin typeface="Cambria" pitchFamily="18" charset="0"/>
                <a:ea typeface="Cambria" pitchFamily="18" charset="0"/>
              </a:rPr>
              <a:t>Треба препознати </a:t>
            </a:r>
            <a:r>
              <a:rPr lang="sr-Cyrl-RS" b="1" dirty="0">
                <a:solidFill>
                  <a:schemeClr val="accent6">
                    <a:lumMod val="75000"/>
                  </a:schemeClr>
                </a:solidFill>
                <a:latin typeface="Cambria" pitchFamily="18" charset="0"/>
                <a:ea typeface="Cambria" pitchFamily="18" charset="0"/>
              </a:rPr>
              <a:t>способности путника</a:t>
            </a:r>
            <a:r>
              <a:rPr lang="sr-Cyrl-RS" dirty="0">
                <a:solidFill>
                  <a:schemeClr val="accent6">
                    <a:lumMod val="75000"/>
                  </a:schemeClr>
                </a:solidFill>
                <a:latin typeface="Cambria" pitchFamily="18" charset="0"/>
                <a:ea typeface="Cambria" pitchFamily="18" charset="0"/>
              </a:rPr>
              <a:t> за реализовање путовања, са акцентом на особе са инвалидитетом, особе са ниским примањима и сл.</a:t>
            </a:r>
            <a:endParaRPr lang="en-US" dirty="0">
              <a:solidFill>
                <a:schemeClr val="accent6">
                  <a:lumMod val="75000"/>
                </a:schemeClr>
              </a:solidFill>
              <a:latin typeface="Cambria" pitchFamily="18" charset="0"/>
              <a:ea typeface="Cambria" pitchFamily="18" charset="0"/>
            </a:endParaRPr>
          </a:p>
          <a:p>
            <a:pPr algn="just">
              <a:spcBef>
                <a:spcPts val="1800"/>
              </a:spcBef>
            </a:pPr>
            <a:r>
              <a:rPr lang="sr-Cyrl-RS" dirty="0">
                <a:solidFill>
                  <a:schemeClr val="accent2">
                    <a:lumMod val="75000"/>
                  </a:schemeClr>
                </a:solidFill>
                <a:latin typeface="Cambria" pitchFamily="18" charset="0"/>
                <a:ea typeface="Cambria" pitchFamily="18" charset="0"/>
              </a:rPr>
              <a:t>Приступачност треба мерити </a:t>
            </a:r>
            <a:r>
              <a:rPr lang="sr-Cyrl-RS" b="1" dirty="0">
                <a:solidFill>
                  <a:schemeClr val="accent2">
                    <a:lumMod val="75000"/>
                  </a:schemeClr>
                </a:solidFill>
                <a:latin typeface="Cambria" pitchFamily="18" charset="0"/>
                <a:ea typeface="Cambria" pitchFamily="18" charset="0"/>
              </a:rPr>
              <a:t>не само кроз путовање неким превозним средством</a:t>
            </a:r>
            <a:r>
              <a:rPr lang="sr-Cyrl-RS" dirty="0">
                <a:solidFill>
                  <a:schemeClr val="accent2">
                    <a:lumMod val="75000"/>
                  </a:schemeClr>
                </a:solidFill>
                <a:latin typeface="Cambria" pitchFamily="18" charset="0"/>
                <a:ea typeface="Cambria" pitchFamily="18" charset="0"/>
              </a:rPr>
              <a:t> између две тачке, већ и кроз </a:t>
            </a:r>
            <a:r>
              <a:rPr lang="sr-Cyrl-RS" b="1" dirty="0">
                <a:solidFill>
                  <a:schemeClr val="accent2">
                    <a:lumMod val="75000"/>
                  </a:schemeClr>
                </a:solidFill>
                <a:latin typeface="Cambria" pitchFamily="18" charset="0"/>
                <a:ea typeface="Cambria" pitchFamily="18" charset="0"/>
              </a:rPr>
              <a:t>путовања до превозног средства</a:t>
            </a:r>
            <a:r>
              <a:rPr lang="sr-Cyrl-RS" dirty="0">
                <a:solidFill>
                  <a:schemeClr val="accent2">
                    <a:lumMod val="75000"/>
                  </a:schemeClr>
                </a:solidFill>
                <a:latin typeface="Cambria" pitchFamily="18" charset="0"/>
                <a:ea typeface="Cambria" pitchFamily="18" charset="0"/>
              </a:rPr>
              <a:t> од почетне локације и </a:t>
            </a:r>
            <a:r>
              <a:rPr lang="sr-Cyrl-RS" b="1" dirty="0">
                <a:solidFill>
                  <a:schemeClr val="accent2">
                    <a:lumMod val="75000"/>
                  </a:schemeClr>
                </a:solidFill>
                <a:latin typeface="Cambria" pitchFamily="18" charset="0"/>
                <a:ea typeface="Cambria" pitchFamily="18" charset="0"/>
              </a:rPr>
              <a:t>путовања од превозног средства</a:t>
            </a:r>
            <a:r>
              <a:rPr lang="sr-Cyrl-RS" dirty="0">
                <a:solidFill>
                  <a:schemeClr val="accent2">
                    <a:lumMod val="75000"/>
                  </a:schemeClr>
                </a:solidFill>
                <a:latin typeface="Cambria" pitchFamily="18" charset="0"/>
                <a:ea typeface="Cambria" pitchFamily="18" charset="0"/>
              </a:rPr>
              <a:t> до циљне локације.</a:t>
            </a:r>
            <a:endParaRPr lang="en-US" dirty="0">
              <a:solidFill>
                <a:schemeClr val="accent2">
                  <a:lumMod val="75000"/>
                </a:schemeClr>
              </a:solidFill>
              <a:latin typeface="Cambria" pitchFamily="18" charset="0"/>
              <a:ea typeface="Cambria" pitchFamily="18" charset="0"/>
            </a:endParaRPr>
          </a:p>
          <a:p>
            <a:pPr algn="just">
              <a:spcBef>
                <a:spcPts val="1800"/>
              </a:spcBef>
            </a:pPr>
            <a:r>
              <a:rPr lang="sr-Cyrl-RS" dirty="0">
                <a:solidFill>
                  <a:schemeClr val="accent4">
                    <a:lumMod val="50000"/>
                  </a:schemeClr>
                </a:solidFill>
                <a:latin typeface="Cambria" pitchFamily="18" charset="0"/>
                <a:ea typeface="Cambria" pitchFamily="18" charset="0"/>
              </a:rPr>
              <a:t>Приступачност треба анализирати и у </a:t>
            </a:r>
            <a:r>
              <a:rPr lang="sr-Cyrl-RS" b="1" dirty="0">
                <a:solidFill>
                  <a:schemeClr val="accent4">
                    <a:lumMod val="50000"/>
                  </a:schemeClr>
                </a:solidFill>
                <a:latin typeface="Cambria" pitchFamily="18" charset="0"/>
                <a:ea typeface="Cambria" pitchFamily="18" charset="0"/>
              </a:rPr>
              <a:t>функцији временских и финансијских трошкова</a:t>
            </a:r>
            <a:r>
              <a:rPr lang="sr-Cyrl-RS" dirty="0">
                <a:solidFill>
                  <a:schemeClr val="accent4">
                    <a:lumMod val="50000"/>
                  </a:schemeClr>
                </a:solidFill>
                <a:latin typeface="Cambria" pitchFamily="18" charset="0"/>
                <a:ea typeface="Cambria" pitchFamily="18" charset="0"/>
              </a:rPr>
              <a:t>. У овом делу треба мерити и индикаторе доступности, као што је проценат прихода који се троши на транспорт.</a:t>
            </a:r>
            <a:endParaRPr lang="en-US" dirty="0">
              <a:solidFill>
                <a:schemeClr val="accent4">
                  <a:lumMod val="50000"/>
                </a:schemeClr>
              </a:solidFill>
              <a:latin typeface="Cambria" pitchFamily="18" charset="0"/>
              <a:ea typeface="Cambria" pitchFamily="18" charset="0"/>
            </a:endParaRPr>
          </a:p>
          <a:p>
            <a:pPr algn="just">
              <a:spcBef>
                <a:spcPts val="1800"/>
              </a:spcBef>
            </a:pPr>
            <a:r>
              <a:rPr lang="sr-Cyrl-RS" dirty="0">
                <a:solidFill>
                  <a:srgbClr val="660066"/>
                </a:solidFill>
                <a:latin typeface="Cambria" pitchFamily="18" charset="0"/>
                <a:ea typeface="Cambria" pitchFamily="18" charset="0"/>
              </a:rPr>
              <a:t>Дужине путовања треба </a:t>
            </a:r>
            <a:r>
              <a:rPr lang="sr-Cyrl-RS" b="1" dirty="0">
                <a:solidFill>
                  <a:srgbClr val="660066"/>
                </a:solidFill>
                <a:latin typeface="Cambria" pitchFamily="18" charset="0"/>
                <a:ea typeface="Cambria" pitchFamily="18" charset="0"/>
              </a:rPr>
              <a:t>прилагодити актуелним условима саобраћаја</a:t>
            </a:r>
            <a:r>
              <a:rPr lang="sr-Cyrl-RS" dirty="0">
                <a:solidFill>
                  <a:srgbClr val="660066"/>
                </a:solidFill>
                <a:latin typeface="Cambria" pitchFamily="18" charset="0"/>
                <a:ea typeface="Cambria" pitchFamily="18" charset="0"/>
              </a:rPr>
              <a:t>, а </a:t>
            </a:r>
            <a:r>
              <a:rPr lang="sr-Cyrl-RS" b="1" dirty="0">
                <a:solidFill>
                  <a:srgbClr val="660066"/>
                </a:solidFill>
                <a:latin typeface="Cambria" pitchFamily="18" charset="0"/>
                <a:ea typeface="Cambria" pitchFamily="18" charset="0"/>
              </a:rPr>
              <a:t>трошкове путовања разматрати као променљиве</a:t>
            </a:r>
            <a:r>
              <a:rPr lang="sr-Cyrl-RS" dirty="0">
                <a:solidFill>
                  <a:srgbClr val="660066"/>
                </a:solidFill>
                <a:latin typeface="Cambria" pitchFamily="18" charset="0"/>
                <a:ea typeface="Cambria" pitchFamily="18" charset="0"/>
              </a:rPr>
              <a:t> у зависности од услова путовања.</a:t>
            </a:r>
            <a:endParaRPr lang="en-US" dirty="0">
              <a:solidFill>
                <a:srgbClr val="660066"/>
              </a:solidFill>
              <a:latin typeface="Cambria" pitchFamily="18" charset="0"/>
              <a:ea typeface="Cambria" pitchFamily="18" charset="0"/>
            </a:endParaRPr>
          </a:p>
        </p:txBody>
      </p:sp>
      <p:sp>
        <p:nvSpPr>
          <p:cNvPr id="35" name="Half Frame 34">
            <a:extLst>
              <a:ext uri="{FF2B5EF4-FFF2-40B4-BE49-F238E27FC236}">
                <a16:creationId xmlns:a16="http://schemas.microsoft.com/office/drawing/2014/main" id="{54E9A03A-47C0-4EEF-80F0-4E5572A8795D}"/>
              </a:ext>
            </a:extLst>
          </p:cNvPr>
          <p:cNvSpPr/>
          <p:nvPr/>
        </p:nvSpPr>
        <p:spPr>
          <a:xfrm rot="8100000">
            <a:off x="179786" y="5778698"/>
            <a:ext cx="912535" cy="886496"/>
          </a:xfrm>
          <a:prstGeom prst="halfFrame">
            <a:avLst>
              <a:gd name="adj1" fmla="val 20434"/>
              <a:gd name="adj2" fmla="val 20083"/>
            </a:avLst>
          </a:prstGeom>
          <a:solidFill>
            <a:srgbClr val="FF669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Arial Unicode MS"/>
              <a:cs typeface="+mn-cs"/>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checkerboard(across)">
                                      <p:cBhvr>
                                        <p:cTn id="7" dur="500"/>
                                        <p:tgtEl>
                                          <p:spTgt spid="4198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checkerboard(across)">
                                      <p:cBhvr>
                                        <p:cTn id="10" dur="500"/>
                                        <p:tgtEl>
                                          <p:spTgt spid="3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checkerboard(across)">
                                      <p:cBhvr>
                                        <p:cTn id="13" dur="500"/>
                                        <p:tgtEl>
                                          <p:spTgt spid="3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heckerboard(across)">
                                      <p:cBhvr>
                                        <p:cTn id="16" dur="500"/>
                                        <p:tgtEl>
                                          <p:spTgt spid="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checkerboard(across)">
                                      <p:cBhvr>
                                        <p:cTn id="19" dur="500"/>
                                        <p:tgtEl>
                                          <p:spTgt spid="31"/>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checkerboard(across)">
                                      <p:cBhvr>
                                        <p:cTn id="22" dur="500"/>
                                        <p:tgtEl>
                                          <p:spTgt spid="32"/>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checkerboard(across)">
                                      <p:cBhvr>
                                        <p:cTn id="2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P spid="5" grpId="0" animBg="1"/>
      <p:bldP spid="30" grpId="0" animBg="1"/>
      <p:bldP spid="31" grpId="0" animBg="1"/>
      <p:bldP spid="32" grpId="0" animBg="1"/>
      <p:bldP spid="34" grpId="0"/>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4874" y="339000"/>
            <a:ext cx="10515600" cy="732155"/>
          </a:xfrm>
        </p:spPr>
        <p:txBody>
          <a:bodyPr>
            <a:noAutofit/>
          </a:bodyPr>
          <a:lstStyle/>
          <a:p>
            <a:r>
              <a:rPr lang="sr-Cyrl-RS" sz="4000" dirty="0">
                <a:latin typeface="Cambria" pitchFamily="18" charset="0"/>
                <a:ea typeface="Cambria" pitchFamily="18" charset="0"/>
              </a:rPr>
              <a:t>2.3. Саобраћајна правичност</a:t>
            </a:r>
            <a:br>
              <a:rPr lang="en-US" sz="4000" dirty="0">
                <a:latin typeface="Cambria" pitchFamily="18" charset="0"/>
                <a:ea typeface="Cambria" pitchFamily="18" charset="0"/>
              </a:rPr>
            </a:br>
            <a:endParaRPr lang="en-US" sz="4000" dirty="0">
              <a:latin typeface="Cambria" pitchFamily="18" charset="0"/>
              <a:ea typeface="Cambria" pitchFamily="18" charset="0"/>
            </a:endParaRPr>
          </a:p>
        </p:txBody>
      </p:sp>
      <p:sp>
        <p:nvSpPr>
          <p:cNvPr id="2" name="Slide Number Placeholder 1"/>
          <p:cNvSpPr>
            <a:spLocks noGrp="1"/>
          </p:cNvSpPr>
          <p:nvPr>
            <p:ph type="sldNum" sz="quarter" idx="12"/>
          </p:nvPr>
        </p:nvSpPr>
        <p:spPr/>
        <p:txBody>
          <a:bodyPr/>
          <a:lstStyle/>
          <a:p>
            <a:fld id="{9E6A3A0C-5B1B-4859-8A9F-0D6B550C0C8D}" type="slidenum">
              <a:rPr lang="sr-Latn-RS" smtClean="0"/>
              <a:pPr/>
              <a:t>7</a:t>
            </a:fld>
            <a:endParaRPr lang="sr-Latn-RS" dirty="0"/>
          </a:p>
        </p:txBody>
      </p:sp>
      <p:sp>
        <p:nvSpPr>
          <p:cNvPr id="43009" name="Rectangle 1"/>
          <p:cNvSpPr>
            <a:spLocks noChangeArrowheads="1"/>
          </p:cNvSpPr>
          <p:nvPr/>
        </p:nvSpPr>
        <p:spPr bwMode="auto">
          <a:xfrm>
            <a:off x="291353" y="795481"/>
            <a:ext cx="11569721" cy="57092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2400"/>
              </a:spcBef>
              <a:spcAft>
                <a:spcPts val="18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Реализовање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мера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активности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циљу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унапређења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инклузивног</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транспорта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доприноси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постизању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већег</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нивоа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саобраћајне</a:t>
            </a:r>
            <a:r>
              <a:rPr kumimoji="0" lang="en-US" sz="2000" b="1"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1"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sr-Cyrl-R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2400"/>
              </a:spcBef>
              <a:spcAft>
                <a:spcPts val="18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Појам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својој</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суштини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шири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од</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појма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инклузивног</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транспорта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у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свом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оквиру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подразумева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друге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аспекте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може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дефинисати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концепт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који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подразумева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праведну</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расподелу</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користи</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оптерећења</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саобраћајних</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улагања</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међу</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демографским</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категоријама</a:t>
            </a:r>
            <a:r>
              <a:rPr kumimoji="0" lang="en-US" sz="2000" b="0" i="1" u="none" strike="noStrike" cap="none" normalizeH="0" baseline="0" dirty="0">
                <a:ln>
                  <a:noFill/>
                </a:ln>
                <a:solidFill>
                  <a:schemeClr val="tx1"/>
                </a:solidFill>
                <a:effectLst/>
                <a:latin typeface="Cambria" pitchFamily="18" charset="0"/>
                <a:ea typeface="Cambria" pitchFamily="18" charset="0"/>
                <a:cs typeface="Times New Roman" pitchFamily="18" charset="0"/>
              </a:rPr>
              <a:t> и у </a:t>
            </a:r>
            <a:r>
              <a:rPr kumimoji="0" lang="en-US" sz="2000" b="0" i="1"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простору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r>
              <a:rPr kumimoji="0" lang="sr-Cyrl-R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2400"/>
              </a:spcBef>
              <a:spcAft>
                <a:spcPts val="18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Литман</a:t>
            </a:r>
            <a:r>
              <a:rPr lang="sr-Cyrl-RS" sz="2000" dirty="0">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препознаје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типа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sng" strike="noStrike" cap="none" normalizeH="0" baseline="0" dirty="0" err="1">
                <a:ln>
                  <a:noFill/>
                </a:ln>
                <a:solidFill>
                  <a:schemeClr val="tx1"/>
                </a:solidFill>
                <a:effectLst/>
                <a:latin typeface="Cambria" pitchFamily="18" charset="0"/>
                <a:ea typeface="Cambria" pitchFamily="18" charset="0"/>
                <a:cs typeface="Times New Roman" pitchFamily="18" charset="0"/>
              </a:rPr>
              <a:t>Хоризонтална</a:t>
            </a:r>
            <a:r>
              <a:rPr kumimoji="0" lang="en-US" sz="2000" b="0" i="0" u="sng"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sng"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sng"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подразумева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сличну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расподелу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користи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ограничења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између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људи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сличним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способностима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а </a:t>
            </a:r>
            <a:r>
              <a:rPr kumimoji="0" lang="en-US" sz="2000" b="0" i="0" u="sng" strike="noStrike" cap="none" normalizeH="0" baseline="0" dirty="0" err="1">
                <a:ln>
                  <a:noFill/>
                </a:ln>
                <a:solidFill>
                  <a:schemeClr val="tx1"/>
                </a:solidFill>
                <a:effectLst/>
                <a:latin typeface="Cambria" pitchFamily="18" charset="0"/>
                <a:ea typeface="Cambria" pitchFamily="18" charset="0"/>
                <a:cs typeface="Times New Roman" pitchFamily="18" charset="0"/>
              </a:rPr>
              <a:t>вертикална</a:t>
            </a:r>
            <a:r>
              <a:rPr kumimoji="0" lang="en-US" sz="2000" b="0" i="0" u="sng"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sng"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sng"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разматра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њихову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сличну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прерасподелу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међу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групама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људи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различитим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потребама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и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нивоом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способности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Управо</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кроз</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вертикалну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посебан</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акценат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ставља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потребе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особа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инвалидитетом</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sr-Cyrl-R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endParaRPr>
          </a:p>
          <a:p>
            <a:pPr marL="0" marR="0" lvl="0" indent="0" algn="just" defTabSz="914400" rtl="0" eaLnBrk="0" fontAlgn="base" latinLnBrk="0" hangingPunct="0">
              <a:lnSpc>
                <a:spcPct val="100000"/>
              </a:lnSpc>
              <a:spcBef>
                <a:spcPts val="1200"/>
              </a:spcBef>
              <a:spcAft>
                <a:spcPts val="1200"/>
              </a:spcAft>
              <a:buClrTx/>
              <a:buSzTx/>
              <a:buFontTx/>
              <a:buNone/>
              <a:tabLst/>
            </a:pP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Саобраћајна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се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најчешће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анализира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кроз</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пет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категорија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од</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чега</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две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категорије</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разматрају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хоризонталну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а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три</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вертикалну</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r>
              <a:rPr kumimoji="0" lang="en-US" sz="2000" b="0" i="0" u="none" strike="noStrike" cap="none" normalizeH="0" baseline="0" dirty="0" err="1">
                <a:ln>
                  <a:noFill/>
                </a:ln>
                <a:solidFill>
                  <a:schemeClr val="tx1"/>
                </a:solidFill>
                <a:effectLst/>
                <a:latin typeface="Cambria" pitchFamily="18" charset="0"/>
                <a:ea typeface="Cambria" pitchFamily="18" charset="0"/>
                <a:cs typeface="Times New Roman" pitchFamily="18" charset="0"/>
              </a:rPr>
              <a:t>правичност</a:t>
            </a:r>
            <a:r>
              <a:rPr kumimoji="0" lang="en-US" sz="2000" b="0" i="0" u="none" strike="noStrike" cap="none" normalizeH="0" baseline="0" dirty="0">
                <a:ln>
                  <a:noFill/>
                </a:ln>
                <a:solidFill>
                  <a:schemeClr val="tx1"/>
                </a:solidFill>
                <a:effectLst/>
                <a:latin typeface="Cambria" pitchFamily="18" charset="0"/>
                <a:ea typeface="Cambria" pitchFamily="18" charset="0"/>
                <a:cs typeface="Times New Roman" pitchFamily="18" charset="0"/>
              </a:rPr>
              <a:t>. </a:t>
            </a:r>
            <a:endParaRPr kumimoji="0" lang="en-US" sz="2000" b="0" i="0" u="none" strike="noStrike" cap="none" normalizeH="0" baseline="0" dirty="0">
              <a:ln>
                <a:noFill/>
              </a:ln>
              <a:solidFill>
                <a:schemeClr val="tx1"/>
              </a:solidFill>
              <a:effectLst/>
              <a:latin typeface="Cambria" pitchFamily="18" charset="0"/>
              <a:ea typeface="Cambria" pitchFamily="18" charset="0"/>
              <a:cs typeface="Arial" pitchFamily="34" charset="0"/>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3009"/>
                                        </p:tgtEl>
                                        <p:attrNameLst>
                                          <p:attrName>style.visibility</p:attrName>
                                        </p:attrNameLst>
                                      </p:cBhvr>
                                      <p:to>
                                        <p:strVal val="visible"/>
                                      </p:to>
                                    </p:set>
                                    <p:animEffect transition="in" filter="strips(downLeft)">
                                      <p:cBhvr>
                                        <p:cTn id="10" dur="500"/>
                                        <p:tgtEl>
                                          <p:spTgt spid="430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300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loud 10"/>
          <p:cNvSpPr/>
          <p:nvPr/>
        </p:nvSpPr>
        <p:spPr>
          <a:xfrm>
            <a:off x="6701246" y="2151016"/>
            <a:ext cx="4519748" cy="1149531"/>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loud 9"/>
          <p:cNvSpPr/>
          <p:nvPr/>
        </p:nvSpPr>
        <p:spPr>
          <a:xfrm rot="10800000">
            <a:off x="261257" y="2037806"/>
            <a:ext cx="5394960" cy="1149531"/>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80660" y="505030"/>
            <a:ext cx="10019212" cy="1325563"/>
          </a:xfrm>
        </p:spPr>
        <p:txBody>
          <a:bodyPr>
            <a:normAutofit/>
          </a:bodyPr>
          <a:lstStyle/>
          <a:p>
            <a:pPr algn="just"/>
            <a:r>
              <a:rPr lang="sr-Cyrl-RS" sz="2400" dirty="0">
                <a:effectLst>
                  <a:glow rad="228600">
                    <a:schemeClr val="accent4">
                      <a:satMod val="175000"/>
                      <a:alpha val="40000"/>
                    </a:schemeClr>
                  </a:glow>
                </a:effectLst>
                <a:latin typeface="Cambria" pitchFamily="18" charset="0"/>
                <a:ea typeface="Cambria" pitchFamily="18" charset="0"/>
              </a:rPr>
              <a:t>Хоризонтална саобраћајна правичност се огледа кроз следећа два аспекта:</a:t>
            </a:r>
            <a:br>
              <a:rPr lang="en-US" sz="2400" dirty="0">
                <a:latin typeface="Cambria" pitchFamily="18" charset="0"/>
                <a:ea typeface="Cambria" pitchFamily="18" charset="0"/>
              </a:rPr>
            </a:br>
            <a:endParaRPr lang="en-US" sz="2400" dirty="0">
              <a:latin typeface="Cambria" pitchFamily="18" charset="0"/>
              <a:ea typeface="Cambria" pitchFamily="18" charset="0"/>
            </a:endParaRPr>
          </a:p>
        </p:txBody>
      </p:sp>
      <p:sp>
        <p:nvSpPr>
          <p:cNvPr id="3" name="Slide Number Placeholder 2"/>
          <p:cNvSpPr>
            <a:spLocks noGrp="1"/>
          </p:cNvSpPr>
          <p:nvPr>
            <p:ph type="sldNum" sz="quarter" idx="12"/>
          </p:nvPr>
        </p:nvSpPr>
        <p:spPr/>
        <p:txBody>
          <a:bodyPr/>
          <a:lstStyle/>
          <a:p>
            <a:fld id="{9E6A3A0C-5B1B-4859-8A9F-0D6B550C0C8D}" type="slidenum">
              <a:rPr lang="sr-Latn-RS" smtClean="0"/>
              <a:pPr/>
              <a:t>8</a:t>
            </a:fld>
            <a:endParaRPr lang="sr-Latn-RS" dirty="0"/>
          </a:p>
        </p:txBody>
      </p:sp>
      <p:sp>
        <p:nvSpPr>
          <p:cNvPr id="4" name="Rectangle 3"/>
          <p:cNvSpPr/>
          <p:nvPr/>
        </p:nvSpPr>
        <p:spPr>
          <a:xfrm>
            <a:off x="976174" y="2499752"/>
            <a:ext cx="3813223" cy="369332"/>
          </a:xfrm>
          <a:prstGeom prst="rect">
            <a:avLst/>
          </a:prstGeom>
        </p:spPr>
        <p:txBody>
          <a:bodyPr wrap="none">
            <a:spAutoFit/>
          </a:bodyPr>
          <a:lstStyle/>
          <a:p>
            <a:r>
              <a:rPr lang="en-US" b="1" dirty="0">
                <a:solidFill>
                  <a:schemeClr val="tx2">
                    <a:lumMod val="50000"/>
                  </a:schemeClr>
                </a:solidFill>
                <a:latin typeface="Cambria" pitchFamily="18" charset="0"/>
                <a:ea typeface="Cambria" pitchFamily="18" charset="0"/>
              </a:rPr>
              <a:t>ПРАВЕДНА РАСПОДЕЛА РЕСУРСА</a:t>
            </a:r>
            <a:r>
              <a:rPr lang="en-US" dirty="0">
                <a:solidFill>
                  <a:schemeClr val="tx2">
                    <a:lumMod val="50000"/>
                  </a:schemeClr>
                </a:solidFill>
                <a:latin typeface="Cambria" pitchFamily="18" charset="0"/>
                <a:ea typeface="Cambria" pitchFamily="18" charset="0"/>
              </a:rPr>
              <a:t> </a:t>
            </a:r>
          </a:p>
        </p:txBody>
      </p:sp>
      <p:sp>
        <p:nvSpPr>
          <p:cNvPr id="5" name="Rectangle 4"/>
          <p:cNvSpPr/>
          <p:nvPr/>
        </p:nvSpPr>
        <p:spPr>
          <a:xfrm>
            <a:off x="7606775" y="2389388"/>
            <a:ext cx="2708690" cy="646331"/>
          </a:xfrm>
          <a:prstGeom prst="rect">
            <a:avLst/>
          </a:prstGeom>
        </p:spPr>
        <p:txBody>
          <a:bodyPr wrap="none">
            <a:spAutoFit/>
          </a:bodyPr>
          <a:lstStyle/>
          <a:p>
            <a:r>
              <a:rPr lang="en-US" b="1" dirty="0">
                <a:solidFill>
                  <a:schemeClr val="tx2">
                    <a:lumMod val="50000"/>
                  </a:schemeClr>
                </a:solidFill>
                <a:latin typeface="Cambria" pitchFamily="18" charset="0"/>
                <a:ea typeface="Cambria" pitchFamily="18" charset="0"/>
              </a:rPr>
              <a:t>ПРОБЛЕМ ЕКСТЕРНИХ</a:t>
            </a:r>
            <a:r>
              <a:rPr lang="sr-Latn-RS" b="1" dirty="0">
                <a:solidFill>
                  <a:schemeClr val="tx2">
                    <a:lumMod val="50000"/>
                  </a:schemeClr>
                </a:solidFill>
                <a:latin typeface="Cambria" pitchFamily="18" charset="0"/>
                <a:ea typeface="Cambria" pitchFamily="18" charset="0"/>
              </a:rPr>
              <a:t> </a:t>
            </a:r>
            <a:endParaRPr lang="sr-Cyrl-RS" b="1" dirty="0">
              <a:solidFill>
                <a:schemeClr val="tx2">
                  <a:lumMod val="50000"/>
                </a:schemeClr>
              </a:solidFill>
              <a:latin typeface="Cambria" pitchFamily="18" charset="0"/>
              <a:ea typeface="Cambria" pitchFamily="18" charset="0"/>
            </a:endParaRPr>
          </a:p>
          <a:p>
            <a:pPr algn="ctr"/>
            <a:r>
              <a:rPr lang="sr-Cyrl-RS" b="1" dirty="0">
                <a:solidFill>
                  <a:schemeClr val="tx2">
                    <a:lumMod val="50000"/>
                  </a:schemeClr>
                </a:solidFill>
                <a:latin typeface="Cambria" pitchFamily="18" charset="0"/>
                <a:ea typeface="Cambria" pitchFamily="18" charset="0"/>
              </a:rPr>
              <a:t>ТРОШКОВА</a:t>
            </a:r>
            <a:r>
              <a:rPr lang="en-US" b="1" dirty="0">
                <a:solidFill>
                  <a:schemeClr val="tx2">
                    <a:lumMod val="50000"/>
                  </a:schemeClr>
                </a:solidFill>
                <a:latin typeface="Cambria" pitchFamily="18" charset="0"/>
                <a:ea typeface="Cambria" pitchFamily="18" charset="0"/>
              </a:rPr>
              <a:t> </a:t>
            </a:r>
            <a:endParaRPr lang="en-US" dirty="0">
              <a:solidFill>
                <a:schemeClr val="tx2">
                  <a:lumMod val="50000"/>
                </a:schemeClr>
              </a:solidFill>
              <a:latin typeface="Cambria" pitchFamily="18" charset="0"/>
              <a:ea typeface="Cambria" pitchFamily="18" charset="0"/>
            </a:endParaRPr>
          </a:p>
        </p:txBody>
      </p:sp>
      <p:pic>
        <p:nvPicPr>
          <p:cNvPr id="7" name="Google Shape;205;p31"/>
          <p:cNvPicPr preferRelativeResize="0"/>
          <p:nvPr/>
        </p:nvPicPr>
        <p:blipFill>
          <a:blip r:embed="rId2" cstate="print">
            <a:alphaModFix amt="80000"/>
          </a:blip>
          <a:stretch>
            <a:fillRect/>
          </a:stretch>
        </p:blipFill>
        <p:spPr>
          <a:xfrm rot="-8782544" flipH="1">
            <a:off x="6735978" y="1614238"/>
            <a:ext cx="1124399" cy="510031"/>
          </a:xfrm>
          <a:prstGeom prst="rect">
            <a:avLst/>
          </a:prstGeom>
          <a:noFill/>
          <a:ln>
            <a:noFill/>
          </a:ln>
        </p:spPr>
      </p:pic>
      <p:pic>
        <p:nvPicPr>
          <p:cNvPr id="8" name="Google Shape;205;p31"/>
          <p:cNvPicPr preferRelativeResize="0"/>
          <p:nvPr/>
        </p:nvPicPr>
        <p:blipFill>
          <a:blip r:embed="rId3" cstate="print">
            <a:alphaModFix amt="80000"/>
          </a:blip>
          <a:stretch>
            <a:fillRect/>
          </a:stretch>
        </p:blipFill>
        <p:spPr>
          <a:xfrm rot="19337874" flipH="1" flipV="1">
            <a:off x="4175231" y="1554889"/>
            <a:ext cx="1124399" cy="466572"/>
          </a:xfrm>
          <a:prstGeom prst="rect">
            <a:avLst/>
          </a:prstGeom>
          <a:noFill/>
          <a:ln>
            <a:noFill/>
          </a:ln>
        </p:spPr>
      </p:pic>
      <p:sp>
        <p:nvSpPr>
          <p:cNvPr id="12" name="Rectangle 11"/>
          <p:cNvSpPr/>
          <p:nvPr/>
        </p:nvSpPr>
        <p:spPr>
          <a:xfrm>
            <a:off x="370114" y="3735364"/>
            <a:ext cx="5455920" cy="2031325"/>
          </a:xfrm>
          <a:prstGeom prst="rect">
            <a:avLst/>
          </a:prstGeom>
        </p:spPr>
        <p:txBody>
          <a:bodyPr wrap="square">
            <a:spAutoFit/>
          </a:bodyPr>
          <a:lstStyle/>
          <a:p>
            <a:pPr algn="just"/>
            <a:r>
              <a:rPr lang="sr-Cyrl-RS" dirty="0">
                <a:latin typeface="Cambria" pitchFamily="18" charset="0"/>
                <a:ea typeface="Cambria" pitchFamily="18" charset="0"/>
              </a:rPr>
              <a:t>Хоризонтална правичност захтева да људи са сличним потребама и способностима добију сличан удео ресурса и сносе сличан удео трошкова. То имплицира да потрошачи треба да „добију оно што плаћају и плате за оно што добију“ осим ако субвенције нису посебно оправдане.</a:t>
            </a:r>
            <a:endParaRPr lang="en-US" dirty="0">
              <a:latin typeface="Cambria" pitchFamily="18" charset="0"/>
              <a:ea typeface="Cambria" pitchFamily="18" charset="0"/>
            </a:endParaRPr>
          </a:p>
        </p:txBody>
      </p:sp>
      <p:sp>
        <p:nvSpPr>
          <p:cNvPr id="13" name="Rectangle 12"/>
          <p:cNvSpPr/>
          <p:nvPr/>
        </p:nvSpPr>
        <p:spPr>
          <a:xfrm>
            <a:off x="6466114" y="3722301"/>
            <a:ext cx="5408023" cy="2052000"/>
          </a:xfrm>
          <a:prstGeom prst="rect">
            <a:avLst/>
          </a:prstGeom>
        </p:spPr>
        <p:txBody>
          <a:bodyPr wrap="square">
            <a:spAutoFit/>
          </a:bodyPr>
          <a:lstStyle/>
          <a:p>
            <a:pPr algn="just"/>
            <a:r>
              <a:rPr lang="sr-Cyrl-RS" dirty="0">
                <a:latin typeface="Cambria" pitchFamily="18" charset="0"/>
                <a:ea typeface="Cambria" pitchFamily="18" charset="0"/>
              </a:rPr>
              <a:t>Екстерни трошкови, као што су субвенције за инфраструктуру, кашњења услед загушења и саобраћајних незгода, трошкови загађења које једна особа намеће другима, хоризонтално су неправедни. Праведност захтева минимизирање или компензацију ових трошкова.</a:t>
            </a:r>
            <a:endParaRPr lang="en-US" dirty="0">
              <a:latin typeface="Cambria" pitchFamily="18" charset="0"/>
              <a:ea typeface="Cambria" pitchFamily="18" charset="0"/>
            </a:endParaRPr>
          </a:p>
        </p:txBody>
      </p:sp>
      <p:cxnSp>
        <p:nvCxnSpPr>
          <p:cNvPr id="15" name="Straight Connector 14"/>
          <p:cNvCxnSpPr/>
          <p:nvPr/>
        </p:nvCxnSpPr>
        <p:spPr>
          <a:xfrm>
            <a:off x="6106885" y="2095636"/>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par>
                                <p:cTn id="25" presetID="53"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500" fill="hold"/>
                                        <p:tgtEl>
                                          <p:spTgt spid="7"/>
                                        </p:tgtEl>
                                        <p:attrNameLst>
                                          <p:attrName>ppt_w</p:attrName>
                                        </p:attrNameLst>
                                      </p:cBhvr>
                                      <p:tavLst>
                                        <p:tav tm="0">
                                          <p:val>
                                            <p:fltVal val="0"/>
                                          </p:val>
                                        </p:tav>
                                        <p:tav tm="100000">
                                          <p:val>
                                            <p:strVal val="#ppt_w"/>
                                          </p:val>
                                        </p:tav>
                                      </p:tavLst>
                                    </p:anim>
                                    <p:anim calcmode="lin" valueType="num">
                                      <p:cBhvr>
                                        <p:cTn id="28" dur="500" fill="hold"/>
                                        <p:tgtEl>
                                          <p:spTgt spid="7"/>
                                        </p:tgtEl>
                                        <p:attrNameLst>
                                          <p:attrName>ppt_h</p:attrName>
                                        </p:attrNameLst>
                                      </p:cBhvr>
                                      <p:tavLst>
                                        <p:tav tm="0">
                                          <p:val>
                                            <p:fltVal val="0"/>
                                          </p:val>
                                        </p:tav>
                                        <p:tav tm="100000">
                                          <p:val>
                                            <p:strVal val="#ppt_h"/>
                                          </p:val>
                                        </p:tav>
                                      </p:tavLst>
                                    </p:anim>
                                    <p:animEffect transition="in" filter="fade">
                                      <p:cBhvr>
                                        <p:cTn id="29" dur="500"/>
                                        <p:tgtEl>
                                          <p:spTgt spid="7"/>
                                        </p:tgtEl>
                                      </p:cBhvr>
                                    </p:animEffect>
                                  </p:childTnLst>
                                </p:cTn>
                              </p:par>
                              <p:par>
                                <p:cTn id="30" presetID="53"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par>
                                <p:cTn id="35" presetID="53"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500" fill="hold"/>
                                        <p:tgtEl>
                                          <p:spTgt spid="5"/>
                                        </p:tgtEl>
                                        <p:attrNameLst>
                                          <p:attrName>ppt_w</p:attrName>
                                        </p:attrNameLst>
                                      </p:cBhvr>
                                      <p:tavLst>
                                        <p:tav tm="0">
                                          <p:val>
                                            <p:fltVal val="0"/>
                                          </p:val>
                                        </p:tav>
                                        <p:tav tm="100000">
                                          <p:val>
                                            <p:strVal val="#ppt_w"/>
                                          </p:val>
                                        </p:tav>
                                      </p:tavLst>
                                    </p:anim>
                                    <p:anim calcmode="lin" valueType="num">
                                      <p:cBhvr>
                                        <p:cTn id="38" dur="500" fill="hold"/>
                                        <p:tgtEl>
                                          <p:spTgt spid="5"/>
                                        </p:tgtEl>
                                        <p:attrNameLst>
                                          <p:attrName>ppt_h</p:attrName>
                                        </p:attrNameLst>
                                      </p:cBhvr>
                                      <p:tavLst>
                                        <p:tav tm="0">
                                          <p:val>
                                            <p:fltVal val="0"/>
                                          </p:val>
                                        </p:tav>
                                        <p:tav tm="100000">
                                          <p:val>
                                            <p:strVal val="#ppt_h"/>
                                          </p:val>
                                        </p:tav>
                                      </p:tavLst>
                                    </p:anim>
                                    <p:animEffect transition="in" filter="fade">
                                      <p:cBhvr>
                                        <p:cTn id="39" dur="500"/>
                                        <p:tgtEl>
                                          <p:spTgt spid="5"/>
                                        </p:tgtEl>
                                      </p:cBhvr>
                                    </p:animEffect>
                                  </p:childTnLst>
                                </p:cTn>
                              </p:par>
                              <p:par>
                                <p:cTn id="40" presetID="53" presetClass="entr" presetSubtype="0"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par>
                          <p:cTn id="45" fill="hold">
                            <p:stCondLst>
                              <p:cond delay="500"/>
                            </p:stCondLst>
                            <p:childTnLst>
                              <p:par>
                                <p:cTn id="46" presetID="7" presetClass="entr" presetSubtype="4" fill="hold" grpId="0" nodeType="afterEffect">
                                  <p:stCondLst>
                                    <p:cond delay="0"/>
                                  </p:stCondLst>
                                  <p:childTnLst>
                                    <p:set>
                                      <p:cBhvr>
                                        <p:cTn id="47" dur="1" fill="hold">
                                          <p:stCondLst>
                                            <p:cond delay="0"/>
                                          </p:stCondLst>
                                        </p:cTn>
                                        <p:tgtEl>
                                          <p:spTgt spid="12"/>
                                        </p:tgtEl>
                                        <p:attrNameLst>
                                          <p:attrName>style.visibility</p:attrName>
                                        </p:attrNameLst>
                                      </p:cBhvr>
                                      <p:to>
                                        <p:strVal val="visible"/>
                                      </p:to>
                                    </p:set>
                                    <p:anim calcmode="lin" valueType="num">
                                      <p:cBhvr additive="base">
                                        <p:cTn id="48" dur="500" fill="hold"/>
                                        <p:tgtEl>
                                          <p:spTgt spid="12"/>
                                        </p:tgtEl>
                                        <p:attrNameLst>
                                          <p:attrName>ppt_x</p:attrName>
                                        </p:attrNameLst>
                                      </p:cBhvr>
                                      <p:tavLst>
                                        <p:tav tm="0">
                                          <p:val>
                                            <p:strVal val="#ppt_x"/>
                                          </p:val>
                                        </p:tav>
                                        <p:tav tm="100000">
                                          <p:val>
                                            <p:strVal val="#ppt_x"/>
                                          </p:val>
                                        </p:tav>
                                      </p:tavLst>
                                    </p:anim>
                                    <p:anim calcmode="lin" valueType="num">
                                      <p:cBhvr additive="base">
                                        <p:cTn id="49" dur="500" fill="hold"/>
                                        <p:tgtEl>
                                          <p:spTgt spid="12"/>
                                        </p:tgtEl>
                                        <p:attrNameLst>
                                          <p:attrName>ppt_y</p:attrName>
                                        </p:attrNameLst>
                                      </p:cBhvr>
                                      <p:tavLst>
                                        <p:tav tm="0">
                                          <p:val>
                                            <p:strVal val="1+#ppt_h/2"/>
                                          </p:val>
                                        </p:tav>
                                        <p:tav tm="100000">
                                          <p:val>
                                            <p:strVal val="#ppt_y"/>
                                          </p:val>
                                        </p:tav>
                                      </p:tavLst>
                                    </p:anim>
                                  </p:childTnLst>
                                </p:cTn>
                              </p:par>
                            </p:childTnLst>
                          </p:cTn>
                        </p:par>
                        <p:par>
                          <p:cTn id="50" fill="hold">
                            <p:stCondLst>
                              <p:cond delay="1000"/>
                            </p:stCondLst>
                            <p:childTnLst>
                              <p:par>
                                <p:cTn id="51" presetID="7" presetClass="entr" presetSubtype="4" fill="hold" grpId="0" nodeType="after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additive="base">
                                        <p:cTn id="53" dur="500" fill="hold"/>
                                        <p:tgtEl>
                                          <p:spTgt spid="13"/>
                                        </p:tgtEl>
                                        <p:attrNameLst>
                                          <p:attrName>ppt_x</p:attrName>
                                        </p:attrNameLst>
                                      </p:cBhvr>
                                      <p:tavLst>
                                        <p:tav tm="0">
                                          <p:val>
                                            <p:strVal val="#ppt_x"/>
                                          </p:val>
                                        </p:tav>
                                        <p:tav tm="100000">
                                          <p:val>
                                            <p:strVal val="#ppt_x"/>
                                          </p:val>
                                        </p:tav>
                                      </p:tavLst>
                                    </p:anim>
                                    <p:anim calcmode="lin" valueType="num">
                                      <p:cBhvr additive="base">
                                        <p:cTn id="5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2" grpId="0"/>
      <p:bldP spid="4" grpId="0"/>
      <p:bldP spid="5"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loud 22"/>
          <p:cNvSpPr/>
          <p:nvPr/>
        </p:nvSpPr>
        <p:spPr>
          <a:xfrm>
            <a:off x="8721633" y="1706880"/>
            <a:ext cx="3100253" cy="1140823"/>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loud 21"/>
          <p:cNvSpPr/>
          <p:nvPr/>
        </p:nvSpPr>
        <p:spPr>
          <a:xfrm>
            <a:off x="4920344" y="1537063"/>
            <a:ext cx="3348444" cy="1663337"/>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Cloud 20"/>
          <p:cNvSpPr/>
          <p:nvPr/>
        </p:nvSpPr>
        <p:spPr>
          <a:xfrm>
            <a:off x="280851" y="1574279"/>
            <a:ext cx="4258490" cy="1449977"/>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01336" y="0"/>
            <a:ext cx="10019212" cy="1325563"/>
          </a:xfrm>
        </p:spPr>
        <p:txBody>
          <a:bodyPr>
            <a:normAutofit/>
          </a:bodyPr>
          <a:lstStyle/>
          <a:p>
            <a:pPr algn="ctr"/>
            <a:r>
              <a:rPr lang="ru-RU" sz="2400" dirty="0">
                <a:effectLst>
                  <a:glow rad="228600">
                    <a:schemeClr val="accent4">
                      <a:satMod val="175000"/>
                      <a:alpha val="40000"/>
                    </a:schemeClr>
                  </a:glow>
                </a:effectLst>
                <a:latin typeface="Cambria" pitchFamily="18" charset="0"/>
                <a:ea typeface="Cambria" pitchFamily="18" charset="0"/>
              </a:rPr>
              <a:t>Вертикална саобраћајна правичност се описује кроз следеће три категорије:</a:t>
            </a:r>
          </a:p>
        </p:txBody>
      </p:sp>
      <p:sp>
        <p:nvSpPr>
          <p:cNvPr id="3" name="Slide Number Placeholder 2"/>
          <p:cNvSpPr>
            <a:spLocks noGrp="1"/>
          </p:cNvSpPr>
          <p:nvPr>
            <p:ph type="sldNum" sz="quarter" idx="12"/>
          </p:nvPr>
        </p:nvSpPr>
        <p:spPr/>
        <p:txBody>
          <a:bodyPr/>
          <a:lstStyle/>
          <a:p>
            <a:fld id="{9E6A3A0C-5B1B-4859-8A9F-0D6B550C0C8D}" type="slidenum">
              <a:rPr lang="sr-Latn-RS" smtClean="0"/>
              <a:pPr/>
              <a:t>9</a:t>
            </a:fld>
            <a:endParaRPr lang="sr-Latn-RS" dirty="0"/>
          </a:p>
        </p:txBody>
      </p:sp>
      <p:pic>
        <p:nvPicPr>
          <p:cNvPr id="7" name="Google Shape;205;p31"/>
          <p:cNvPicPr preferRelativeResize="0"/>
          <p:nvPr/>
        </p:nvPicPr>
        <p:blipFill>
          <a:blip r:embed="rId2" cstate="print">
            <a:alphaModFix amt="80000"/>
          </a:blip>
          <a:stretch>
            <a:fillRect/>
          </a:stretch>
        </p:blipFill>
        <p:spPr>
          <a:xfrm rot="-8782544" flipH="1">
            <a:off x="8342710" y="882718"/>
            <a:ext cx="1124399" cy="510031"/>
          </a:xfrm>
          <a:prstGeom prst="rect">
            <a:avLst/>
          </a:prstGeom>
          <a:noFill/>
          <a:ln>
            <a:noFill/>
          </a:ln>
        </p:spPr>
      </p:pic>
      <p:pic>
        <p:nvPicPr>
          <p:cNvPr id="8" name="Google Shape;205;p31"/>
          <p:cNvPicPr preferRelativeResize="0"/>
          <p:nvPr/>
        </p:nvPicPr>
        <p:blipFill>
          <a:blip r:embed="rId3" cstate="print">
            <a:alphaModFix amt="80000"/>
          </a:blip>
          <a:stretch>
            <a:fillRect/>
          </a:stretch>
        </p:blipFill>
        <p:spPr>
          <a:xfrm rot="19337874" flipH="1" flipV="1">
            <a:off x="2882010" y="940936"/>
            <a:ext cx="1124399" cy="466572"/>
          </a:xfrm>
          <a:prstGeom prst="rect">
            <a:avLst/>
          </a:prstGeom>
          <a:noFill/>
          <a:ln>
            <a:noFill/>
          </a:ln>
        </p:spPr>
      </p:pic>
      <p:cxnSp>
        <p:nvCxnSpPr>
          <p:cNvPr id="15" name="Straight Connector 14"/>
          <p:cNvCxnSpPr/>
          <p:nvPr/>
        </p:nvCxnSpPr>
        <p:spPr>
          <a:xfrm>
            <a:off x="4839787" y="2030322"/>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49341" y="2012905"/>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50816" y="1815626"/>
            <a:ext cx="3718560" cy="923330"/>
          </a:xfrm>
          <a:prstGeom prst="rect">
            <a:avLst/>
          </a:prstGeom>
        </p:spPr>
        <p:txBody>
          <a:bodyPr wrap="square">
            <a:spAutoFit/>
          </a:bodyPr>
          <a:lstStyle/>
          <a:p>
            <a:pPr algn="ctr"/>
            <a:r>
              <a:rPr lang="en-US" b="1" dirty="0">
                <a:solidFill>
                  <a:schemeClr val="tx2">
                    <a:lumMod val="50000"/>
                  </a:schemeClr>
                </a:solidFill>
                <a:latin typeface="Cambria" pitchFamily="18" charset="0"/>
                <a:ea typeface="Cambria" pitchFamily="18" charset="0"/>
              </a:rPr>
              <a:t>ИНКЛУЗИВНОСТ</a:t>
            </a:r>
            <a:r>
              <a:rPr lang="en-US" dirty="0">
                <a:solidFill>
                  <a:schemeClr val="tx2">
                    <a:lumMod val="50000"/>
                  </a:schemeClr>
                </a:solidFill>
                <a:latin typeface="Cambria" pitchFamily="18" charset="0"/>
                <a:ea typeface="Cambria" pitchFamily="18" charset="0"/>
              </a:rPr>
              <a:t> </a:t>
            </a:r>
          </a:p>
          <a:p>
            <a:pPr algn="ctr"/>
            <a:r>
              <a:rPr lang="en-US" dirty="0">
                <a:solidFill>
                  <a:schemeClr val="tx2">
                    <a:lumMod val="50000"/>
                  </a:schemeClr>
                </a:solidFill>
                <a:latin typeface="Cambria" pitchFamily="18" charset="0"/>
                <a:ea typeface="Cambria" pitchFamily="18" charset="0"/>
              </a:rPr>
              <a:t>(</a:t>
            </a:r>
            <a:r>
              <a:rPr lang="en-US" dirty="0" err="1">
                <a:solidFill>
                  <a:schemeClr val="tx2">
                    <a:lumMod val="50000"/>
                  </a:schemeClr>
                </a:solidFill>
                <a:latin typeface="Cambria" pitchFamily="18" charset="0"/>
                <a:ea typeface="Cambria" pitchFamily="18" charset="0"/>
              </a:rPr>
              <a:t>са</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акцентом</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на</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потребе</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мобилности</a:t>
            </a:r>
            <a:r>
              <a:rPr lang="en-US" dirty="0">
                <a:solidFill>
                  <a:schemeClr val="tx2">
                    <a:lumMod val="50000"/>
                  </a:schemeClr>
                </a:solidFill>
                <a:latin typeface="Cambria" pitchFamily="18" charset="0"/>
                <a:ea typeface="Cambria" pitchFamily="18" charset="0"/>
              </a:rPr>
              <a:t> и </a:t>
            </a:r>
            <a:r>
              <a:rPr lang="en-US" dirty="0" err="1">
                <a:solidFill>
                  <a:schemeClr val="tx2">
                    <a:lumMod val="50000"/>
                  </a:schemeClr>
                </a:solidFill>
                <a:latin typeface="Cambria" pitchFamily="18" charset="0"/>
                <a:ea typeface="Cambria" pitchFamily="18" charset="0"/>
              </a:rPr>
              <a:t>способности</a:t>
            </a:r>
            <a:r>
              <a:rPr lang="en-US" dirty="0">
                <a:solidFill>
                  <a:schemeClr val="tx2">
                    <a:lumMod val="50000"/>
                  </a:schemeClr>
                </a:solidFill>
                <a:latin typeface="Cambria" pitchFamily="18" charset="0"/>
                <a:ea typeface="Cambria" pitchFamily="18" charset="0"/>
              </a:rPr>
              <a:t>) </a:t>
            </a:r>
          </a:p>
        </p:txBody>
      </p:sp>
      <p:sp>
        <p:nvSpPr>
          <p:cNvPr id="17" name="Rectangle 16"/>
          <p:cNvSpPr/>
          <p:nvPr/>
        </p:nvSpPr>
        <p:spPr>
          <a:xfrm>
            <a:off x="4797384" y="1951096"/>
            <a:ext cx="3456270" cy="646331"/>
          </a:xfrm>
          <a:prstGeom prst="rect">
            <a:avLst/>
          </a:prstGeom>
        </p:spPr>
        <p:txBody>
          <a:bodyPr wrap="square">
            <a:spAutoFit/>
          </a:bodyPr>
          <a:lstStyle/>
          <a:p>
            <a:pPr algn="ctr"/>
            <a:r>
              <a:rPr lang="en-US" b="1" dirty="0">
                <a:solidFill>
                  <a:schemeClr val="tx2">
                    <a:lumMod val="50000"/>
                  </a:schemeClr>
                </a:solidFill>
                <a:latin typeface="Cambria" pitchFamily="18" charset="0"/>
                <a:ea typeface="Cambria" pitchFamily="18" charset="0"/>
              </a:rPr>
              <a:t>ДОСТУПНОСТ </a:t>
            </a:r>
          </a:p>
          <a:p>
            <a:pPr algn="ctr"/>
            <a:r>
              <a:rPr lang="en-US" dirty="0">
                <a:solidFill>
                  <a:schemeClr val="tx2">
                    <a:lumMod val="50000"/>
                  </a:schemeClr>
                </a:solidFill>
                <a:latin typeface="Cambria" pitchFamily="18" charset="0"/>
                <a:ea typeface="Cambria" pitchFamily="18" charset="0"/>
              </a:rPr>
              <a:t>(</a:t>
            </a:r>
            <a:r>
              <a:rPr lang="en-US" dirty="0" err="1">
                <a:solidFill>
                  <a:schemeClr val="tx2">
                    <a:lumMod val="50000"/>
                  </a:schemeClr>
                </a:solidFill>
                <a:latin typeface="Cambria" pitchFamily="18" charset="0"/>
                <a:ea typeface="Cambria" pitchFamily="18" charset="0"/>
              </a:rPr>
              <a:t>са</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акцентом</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на</a:t>
            </a:r>
            <a:r>
              <a:rPr lang="en-US" dirty="0">
                <a:solidFill>
                  <a:schemeClr val="tx2">
                    <a:lumMod val="50000"/>
                  </a:schemeClr>
                </a:solidFill>
                <a:latin typeface="Cambria" pitchFamily="18" charset="0"/>
                <a:ea typeface="Cambria" pitchFamily="18" charset="0"/>
              </a:rPr>
              <a:t> </a:t>
            </a:r>
            <a:r>
              <a:rPr lang="en-US" dirty="0" err="1">
                <a:solidFill>
                  <a:schemeClr val="tx2">
                    <a:lumMod val="50000"/>
                  </a:schemeClr>
                </a:solidFill>
                <a:latin typeface="Cambria" pitchFamily="18" charset="0"/>
                <a:ea typeface="Cambria" pitchFamily="18" charset="0"/>
              </a:rPr>
              <a:t>примања</a:t>
            </a:r>
            <a:r>
              <a:rPr lang="en-US" dirty="0">
                <a:solidFill>
                  <a:schemeClr val="tx2">
                    <a:lumMod val="50000"/>
                  </a:schemeClr>
                </a:solidFill>
                <a:latin typeface="Cambria" pitchFamily="18" charset="0"/>
                <a:ea typeface="Cambria" pitchFamily="18" charset="0"/>
              </a:rPr>
              <a:t>)</a:t>
            </a:r>
          </a:p>
        </p:txBody>
      </p:sp>
      <p:sp>
        <p:nvSpPr>
          <p:cNvPr id="18" name="Rectangle 17"/>
          <p:cNvSpPr/>
          <p:nvPr/>
        </p:nvSpPr>
        <p:spPr>
          <a:xfrm>
            <a:off x="8982858" y="2094801"/>
            <a:ext cx="2509341" cy="369332"/>
          </a:xfrm>
          <a:prstGeom prst="rect">
            <a:avLst/>
          </a:prstGeom>
        </p:spPr>
        <p:txBody>
          <a:bodyPr wrap="none">
            <a:spAutoFit/>
          </a:bodyPr>
          <a:lstStyle/>
          <a:p>
            <a:pPr algn="ctr"/>
            <a:r>
              <a:rPr lang="en-US" b="1" dirty="0">
                <a:solidFill>
                  <a:schemeClr val="tx2">
                    <a:lumMod val="50000"/>
                  </a:schemeClr>
                </a:solidFill>
                <a:latin typeface="Cambria" pitchFamily="18" charset="0"/>
                <a:ea typeface="Cambria" pitchFamily="18" charset="0"/>
              </a:rPr>
              <a:t>СОЦИЈАЛНА ПРАВДА </a:t>
            </a:r>
            <a:endParaRPr lang="en-US" dirty="0">
              <a:solidFill>
                <a:schemeClr val="tx2">
                  <a:lumMod val="50000"/>
                </a:schemeClr>
              </a:solidFill>
              <a:latin typeface="Cambria" pitchFamily="18" charset="0"/>
              <a:ea typeface="Cambria" pitchFamily="18" charset="0"/>
            </a:endParaRPr>
          </a:p>
        </p:txBody>
      </p:sp>
      <p:pic>
        <p:nvPicPr>
          <p:cNvPr id="20" name="Google Shape;205;p31"/>
          <p:cNvPicPr preferRelativeResize="0"/>
          <p:nvPr/>
        </p:nvPicPr>
        <p:blipFill>
          <a:blip r:embed="rId4" cstate="print">
            <a:alphaModFix amt="80000"/>
          </a:blip>
          <a:stretch>
            <a:fillRect/>
          </a:stretch>
        </p:blipFill>
        <p:spPr>
          <a:xfrm rot="15777877" flipH="1">
            <a:off x="6483111" y="1128722"/>
            <a:ext cx="1034029" cy="519313"/>
          </a:xfrm>
          <a:prstGeom prst="rect">
            <a:avLst/>
          </a:prstGeom>
          <a:noFill/>
          <a:ln>
            <a:noFill/>
          </a:ln>
        </p:spPr>
      </p:pic>
      <p:sp>
        <p:nvSpPr>
          <p:cNvPr id="24" name="Rectangle 23"/>
          <p:cNvSpPr/>
          <p:nvPr/>
        </p:nvSpPr>
        <p:spPr>
          <a:xfrm>
            <a:off x="222068" y="3066480"/>
            <a:ext cx="4376057" cy="3139321"/>
          </a:xfrm>
          <a:prstGeom prst="rect">
            <a:avLst/>
          </a:prstGeom>
        </p:spPr>
        <p:txBody>
          <a:bodyPr wrap="square">
            <a:spAutoFit/>
          </a:bodyPr>
          <a:lstStyle/>
          <a:p>
            <a:pPr algn="ctr">
              <a:spcBef>
                <a:spcPts val="300"/>
              </a:spcBef>
              <a:spcAft>
                <a:spcPts val="300"/>
              </a:spcAft>
            </a:pPr>
            <a:r>
              <a:rPr lang="sr-Cyrl-RS" dirty="0">
                <a:solidFill>
                  <a:schemeClr val="tx2">
                    <a:lumMod val="50000"/>
                  </a:schemeClr>
                </a:solidFill>
                <a:latin typeface="Cambria" pitchFamily="18" charset="0"/>
                <a:ea typeface="Cambria" pitchFamily="18" charset="0"/>
              </a:rPr>
              <a:t>Вертикална правичност захтева да транспортни системи служе путницима који имају проблема са реализовањем кретања. Ово је могуће остварити кроз мултимодално планирање, за остваривање потреба особа које не могу или не би требало да возе, плус универзални дизајн који обезбеђује да транспортни објекти и услуге буду доступни за све кориснике, укључујући особе са инвалидитетом.</a:t>
            </a:r>
            <a:endParaRPr lang="en-US" dirty="0">
              <a:solidFill>
                <a:schemeClr val="tx2">
                  <a:lumMod val="50000"/>
                </a:schemeClr>
              </a:solidFill>
              <a:latin typeface="Cambria" pitchFamily="18" charset="0"/>
              <a:ea typeface="Cambria" pitchFamily="18" charset="0"/>
            </a:endParaRPr>
          </a:p>
        </p:txBody>
      </p:sp>
      <p:sp>
        <p:nvSpPr>
          <p:cNvPr id="25" name="Rectangle 24"/>
          <p:cNvSpPr/>
          <p:nvPr/>
        </p:nvSpPr>
        <p:spPr>
          <a:xfrm>
            <a:off x="5007428" y="3272972"/>
            <a:ext cx="3339737" cy="2031325"/>
          </a:xfrm>
          <a:prstGeom prst="rect">
            <a:avLst/>
          </a:prstGeom>
        </p:spPr>
        <p:txBody>
          <a:bodyPr wrap="square">
            <a:spAutoFit/>
          </a:bodyPr>
          <a:lstStyle/>
          <a:p>
            <a:pPr algn="ctr">
              <a:spcBef>
                <a:spcPts val="300"/>
              </a:spcBef>
              <a:spcAft>
                <a:spcPts val="300"/>
              </a:spcAft>
            </a:pPr>
            <a:r>
              <a:rPr lang="sr-Cyrl-RS" dirty="0">
                <a:solidFill>
                  <a:schemeClr val="tx2">
                    <a:lumMod val="50000"/>
                  </a:schemeClr>
                </a:solidFill>
                <a:latin typeface="Cambria" pitchFamily="18" charset="0"/>
                <a:ea typeface="Cambria" pitchFamily="18" charset="0"/>
              </a:rPr>
              <a:t>Вертикална једнакост претпоставља да јавне политике треба да фаворизују економски угрожене групе и да обезбеде да људи са нижим приходима могу да приуште основну мобилност.</a:t>
            </a:r>
            <a:endParaRPr lang="en-US" dirty="0">
              <a:solidFill>
                <a:schemeClr val="tx2">
                  <a:lumMod val="50000"/>
                </a:schemeClr>
              </a:solidFill>
              <a:latin typeface="Cambria" pitchFamily="18" charset="0"/>
              <a:ea typeface="Cambria" pitchFamily="18" charset="0"/>
            </a:endParaRPr>
          </a:p>
        </p:txBody>
      </p:sp>
      <p:sp>
        <p:nvSpPr>
          <p:cNvPr id="26" name="Rectangle 25"/>
          <p:cNvSpPr/>
          <p:nvPr/>
        </p:nvSpPr>
        <p:spPr>
          <a:xfrm>
            <a:off x="8456023" y="2990782"/>
            <a:ext cx="3418114" cy="2585323"/>
          </a:xfrm>
          <a:prstGeom prst="rect">
            <a:avLst/>
          </a:prstGeom>
        </p:spPr>
        <p:txBody>
          <a:bodyPr wrap="square">
            <a:spAutoFit/>
          </a:bodyPr>
          <a:lstStyle/>
          <a:p>
            <a:pPr algn="ctr">
              <a:spcBef>
                <a:spcPts val="300"/>
              </a:spcBef>
              <a:spcAft>
                <a:spcPts val="300"/>
              </a:spcAft>
            </a:pPr>
            <a:r>
              <a:rPr lang="sr-Cyrl-RS" dirty="0">
                <a:solidFill>
                  <a:schemeClr val="tx2">
                    <a:lumMod val="50000"/>
                  </a:schemeClr>
                </a:solidFill>
                <a:latin typeface="Cambria" pitchFamily="18" charset="0"/>
                <a:ea typeface="Cambria" pitchFamily="18" charset="0"/>
              </a:rPr>
              <a:t>Циљеви социјалне правде баве се решавањем структурних друштвених неједнакости као што су различити облици дискриминације. Обично се ови проблеми решавају кроз успостављање програма и циљева за афирмативне акције као и кроз обуку запослених.</a:t>
            </a:r>
            <a:endParaRPr lang="en-US" dirty="0">
              <a:solidFill>
                <a:schemeClr val="tx2">
                  <a:lumMod val="50000"/>
                </a:schemeClr>
              </a:solidFill>
              <a:latin typeface="Cambria" pitchFamily="18" charset="0"/>
              <a:ea typeface="Cambria" pitchFamily="18" charset="0"/>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wipe(down)">
                                      <p:cBhvr>
                                        <p:cTn id="13" dur="500"/>
                                        <p:tgtEl>
                                          <p:spTgt spid="20"/>
                                        </p:tgtEl>
                                      </p:cBhvr>
                                    </p:animEffect>
                                  </p:childTnLst>
                                </p:cTn>
                              </p:par>
                              <p:par>
                                <p:cTn id="14" presetID="22" presetClass="entr" presetSubtype="4"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500"/>
                                        <p:tgtEl>
                                          <p:spTgt spid="21"/>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down)">
                                      <p:cBhvr>
                                        <p:cTn id="22" dur="500"/>
                                        <p:tgtEl>
                                          <p:spTgt spid="1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down)">
                                      <p:cBhvr>
                                        <p:cTn id="25" dur="500"/>
                                        <p:tgtEl>
                                          <p:spTgt spid="17"/>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down)">
                                      <p:cBhvr>
                                        <p:cTn id="28" dur="500"/>
                                        <p:tgtEl>
                                          <p:spTgt spid="2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down)">
                                      <p:cBhvr>
                                        <p:cTn id="31" dur="500"/>
                                        <p:tgtEl>
                                          <p:spTgt spid="18"/>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wipe(down)">
                                      <p:cBhvr>
                                        <p:cTn id="34" dur="500"/>
                                        <p:tgtEl>
                                          <p:spTgt spid="23"/>
                                        </p:tgtEl>
                                      </p:cBhvr>
                                    </p:animEffect>
                                  </p:childTnLst>
                                </p:cTn>
                              </p:par>
                            </p:childTnLst>
                          </p:cTn>
                        </p:par>
                        <p:par>
                          <p:cTn id="35" fill="hold">
                            <p:stCondLst>
                              <p:cond delay="500"/>
                            </p:stCondLst>
                            <p:childTnLst>
                              <p:par>
                                <p:cTn id="36" presetID="12" presetClass="entr" presetSubtype="4"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slide(fromBottom)">
                                      <p:cBhvr>
                                        <p:cTn id="38" dur="500"/>
                                        <p:tgtEl>
                                          <p:spTgt spid="24"/>
                                        </p:tgtEl>
                                      </p:cBhvr>
                                    </p:animEffect>
                                  </p:childTnLst>
                                </p:cTn>
                              </p:par>
                            </p:childTnLst>
                          </p:cTn>
                        </p:par>
                        <p:par>
                          <p:cTn id="39" fill="hold">
                            <p:stCondLst>
                              <p:cond delay="1000"/>
                            </p:stCondLst>
                            <p:childTnLst>
                              <p:par>
                                <p:cTn id="40" presetID="12" presetClass="entr" presetSubtype="4"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slide(fromBottom)">
                                      <p:cBhvr>
                                        <p:cTn id="42" dur="500"/>
                                        <p:tgtEl>
                                          <p:spTgt spid="15"/>
                                        </p:tgtEl>
                                      </p:cBhvr>
                                    </p:animEffect>
                                  </p:childTnLst>
                                </p:cTn>
                              </p:par>
                            </p:childTnLst>
                          </p:cTn>
                        </p:par>
                        <p:par>
                          <p:cTn id="43" fill="hold">
                            <p:stCondLst>
                              <p:cond delay="1500"/>
                            </p:stCondLst>
                            <p:childTnLst>
                              <p:par>
                                <p:cTn id="44" presetID="12" presetClass="entr" presetSubtype="4" fill="hold" grpId="0" nodeType="after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slide(fromBottom)">
                                      <p:cBhvr>
                                        <p:cTn id="46" dur="500"/>
                                        <p:tgtEl>
                                          <p:spTgt spid="25"/>
                                        </p:tgtEl>
                                      </p:cBhvr>
                                    </p:animEffect>
                                  </p:childTnLst>
                                </p:cTn>
                              </p:par>
                            </p:childTnLst>
                          </p:cTn>
                        </p:par>
                        <p:par>
                          <p:cTn id="47" fill="hold">
                            <p:stCondLst>
                              <p:cond delay="2000"/>
                            </p:stCondLst>
                            <p:childTnLst>
                              <p:par>
                                <p:cTn id="48" presetID="12" presetClass="entr" presetSubtype="4" fill="hold" nodeType="after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slide(fromBottom)">
                                      <p:cBhvr>
                                        <p:cTn id="50" dur="500"/>
                                        <p:tgtEl>
                                          <p:spTgt spid="14"/>
                                        </p:tgtEl>
                                      </p:cBhvr>
                                    </p:animEffect>
                                  </p:childTnLst>
                                </p:cTn>
                              </p:par>
                            </p:childTnLst>
                          </p:cTn>
                        </p:par>
                        <p:par>
                          <p:cTn id="51" fill="hold">
                            <p:stCondLst>
                              <p:cond delay="2500"/>
                            </p:stCondLst>
                            <p:childTnLst>
                              <p:par>
                                <p:cTn id="52" presetID="12" presetClass="entr" presetSubtype="4" fill="hold" grpId="0" nodeType="after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slide(fromBottom)">
                                      <p:cBhvr>
                                        <p:cTn id="5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2" grpId="0" animBg="1"/>
      <p:bldP spid="21" grpId="0" animBg="1"/>
      <p:bldP spid="2" grpId="0"/>
      <p:bldP spid="16" grpId="0"/>
      <p:bldP spid="17" grpId="0"/>
      <p:bldP spid="18" grpId="0"/>
      <p:bldP spid="24"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_ppt_template_cir" id="{813B8F39-54D3-4201-886D-9A46251399D4}" vid="{BFF285B5-F1C9-41A9-A7DA-F2E1A9F227F5}"/>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_ppt_template_cir" id="{813B8F39-54D3-4201-886D-9A46251399D4}" vid="{BFF285B5-F1C9-41A9-A7DA-F2E1A9F227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SF_ppt_template_cir</Template>
  <TotalTime>158</TotalTime>
  <Words>1506</Words>
  <Application>Microsoft Office PowerPoint</Application>
  <PresentationFormat>Widescreen</PresentationFormat>
  <Paragraphs>86</Paragraphs>
  <Slides>12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 Unicode MS</vt:lpstr>
      <vt:lpstr>Arial</vt:lpstr>
      <vt:lpstr>Calibri</vt:lpstr>
      <vt:lpstr>Cambria</vt:lpstr>
      <vt:lpstr>Tw Cen MT (Body)</vt:lpstr>
      <vt:lpstr>Tw Cen MT (Body)Body)</vt:lpstr>
      <vt:lpstr>Tw Cen MT (Body)dy)</vt:lpstr>
      <vt:lpstr>Office Theme</vt:lpstr>
      <vt:lpstr>1_Office Theme</vt:lpstr>
      <vt:lpstr>Инклузивни транспорт</vt:lpstr>
      <vt:lpstr>Теме:</vt:lpstr>
      <vt:lpstr>2.1. Појам инклузивног транспорта </vt:lpstr>
      <vt:lpstr>2.2. Појам саобраћајне приступачности </vt:lpstr>
      <vt:lpstr>PowerPoint Presentation</vt:lpstr>
      <vt:lpstr>PowerPoint Presentation</vt:lpstr>
      <vt:lpstr>2.3. Саобраћајна правичност </vt:lpstr>
      <vt:lpstr>Хоризонтална саобраћајна правичност се огледа кроз следећа два аспекта: </vt:lpstr>
      <vt:lpstr>Вертикална саобраћајна правичност се описује кроз следеће три категорије:</vt:lpstr>
      <vt:lpstr>2.4. Дизајн за све и Универзални дизајн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Инклузивни транспорт</dc:title>
  <dc:creator>Đorđe Petrović</dc:creator>
  <cp:lastModifiedBy>Đorđe Petrović</cp:lastModifiedBy>
  <cp:revision>15</cp:revision>
  <dcterms:created xsi:type="dcterms:W3CDTF">2024-09-10T17:28:23Z</dcterms:created>
  <dcterms:modified xsi:type="dcterms:W3CDTF">2024-10-13T07:31:11Z</dcterms:modified>
</cp:coreProperties>
</file>