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5E3F-7BA4-49D9-A190-F2D9E96A8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B02F7F-CFB2-4183-8003-34B72AFD3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7E8514-88F2-4090-87F2-AB3E895F3849}"/>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7315D308-B9EB-449E-A45C-E1A92FEB2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5584A-69B8-4EE2-BF97-82F17E5AE9B9}"/>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395655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0DEC-D651-4CEA-9D6E-2592F9C11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421F9-3836-4EE7-8364-77E87F90F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53564-0F59-4A45-BBF0-CB06953F1F6C}"/>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30896F62-BA26-4800-9B74-57C2C8466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3231E-BEC2-4D5A-963D-76FC63C576E1}"/>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297918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03DC9-E35B-481C-9BB0-B71509F96A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0453C-CE36-4D60-B0B6-80F175475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DCE25-2AA5-4F2F-96F0-336E689EBCF7}"/>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DF5581AA-949E-4C2D-8C68-1DA7A3F8C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86C4-57D1-497D-B643-462BC8956B71}"/>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213258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418-35A7-44FD-B872-A349FC969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652E0-2581-42A0-AA79-4FE5C5C6C7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D48BD-01CE-4FEE-9A12-78AEC09D9DB9}"/>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FAD2EC00-B021-44C7-8C7C-06985318F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44B7F-49C0-47EE-8CF1-6756F0B9A311}"/>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108983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B3DA-BE00-47FD-841D-2CC9802B5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56775-3EFF-4894-94E6-FFADB8C94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D63602-6678-4240-BCD6-0BFC051E04B2}"/>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19C6549B-3AFD-430F-9D81-1C696178F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F6118-3308-4D12-8CBA-EC69D6B34CAD}"/>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372349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E21-9888-4A9B-B984-C1AACBAB3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EEE31-78F0-4312-AA4F-F9BEC23BFE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08EC4-2726-4A5F-B02D-C39587199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F7DD5-94B9-4FBD-872B-BF177C5F9320}"/>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6" name="Footer Placeholder 5">
            <a:extLst>
              <a:ext uri="{FF2B5EF4-FFF2-40B4-BE49-F238E27FC236}">
                <a16:creationId xmlns:a16="http://schemas.microsoft.com/office/drawing/2014/main" id="{91C8ADAD-A454-45B1-B529-669FF9724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73A6F-CB86-48D3-B7E0-AE7C2EFA0D18}"/>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167596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6A8A-B513-475E-A5ED-F0E9677E2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73754E-8A94-4374-9ACA-B3CC02AC6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962A9-BDC3-447D-8475-2985CB16C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4149C7-CD1C-4034-B46A-CDB3A0287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E90EF-FD0A-46B6-A10E-67BC3F575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7769B6-6E9F-4F11-8583-B40E2EEAF1D3}"/>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8" name="Footer Placeholder 7">
            <a:extLst>
              <a:ext uri="{FF2B5EF4-FFF2-40B4-BE49-F238E27FC236}">
                <a16:creationId xmlns:a16="http://schemas.microsoft.com/office/drawing/2014/main" id="{B7693CC9-2816-48B0-9A82-6D68BB70B0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C39F84-58A4-4EE3-BAD8-4D20757256E4}"/>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70594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9DA3-B91F-443F-BF80-F392592292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86FC59-EC78-4675-AEB0-D32B67410E61}"/>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4" name="Footer Placeholder 3">
            <a:extLst>
              <a:ext uri="{FF2B5EF4-FFF2-40B4-BE49-F238E27FC236}">
                <a16:creationId xmlns:a16="http://schemas.microsoft.com/office/drawing/2014/main" id="{4E19CE60-3735-493C-B586-133775160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62361-B3DC-42FE-B013-81DD159F5271}"/>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3853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A7B0B-1DA0-477D-BDA2-C1780F1498A1}"/>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3" name="Footer Placeholder 2">
            <a:extLst>
              <a:ext uri="{FF2B5EF4-FFF2-40B4-BE49-F238E27FC236}">
                <a16:creationId xmlns:a16="http://schemas.microsoft.com/office/drawing/2014/main" id="{B2F58B02-8791-4101-869A-9F896EB1B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C4660-91F2-4270-A709-705F15C3A1D2}"/>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333815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D0B5-93CF-4430-8FCE-8EF73139C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FDD3F-168D-4221-98EF-2C100073E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EA440-ECC7-484A-BC71-8420A7A0C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A340A-95AA-44E9-A5EC-0EE950B2AE3D}"/>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6" name="Footer Placeholder 5">
            <a:extLst>
              <a:ext uri="{FF2B5EF4-FFF2-40B4-BE49-F238E27FC236}">
                <a16:creationId xmlns:a16="http://schemas.microsoft.com/office/drawing/2014/main" id="{0D1E6F5F-B2A5-40A9-AA58-1FF3FEF8C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0C074-E459-4206-B1C8-EF1568AAD063}"/>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6149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C236-9DAB-4D0D-A8C4-F39A9DD0F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C39FA-1E70-4900-A518-CB1421CDE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1263A-FDF7-4519-A5D4-D70A511B2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82882-A2EC-40DC-9753-CFAA91ABAE96}"/>
              </a:ext>
            </a:extLst>
          </p:cNvPr>
          <p:cNvSpPr>
            <a:spLocks noGrp="1"/>
          </p:cNvSpPr>
          <p:nvPr>
            <p:ph type="dt" sz="half" idx="10"/>
          </p:nvPr>
        </p:nvSpPr>
        <p:spPr/>
        <p:txBody>
          <a:bodyPr/>
          <a:lstStyle/>
          <a:p>
            <a:fld id="{5C3E4DB1-D4C0-46F3-9CDB-BC9E7BF55EB4}" type="datetimeFigureOut">
              <a:rPr lang="en-US" smtClean="0"/>
              <a:t>3/11/2022</a:t>
            </a:fld>
            <a:endParaRPr lang="en-US"/>
          </a:p>
        </p:txBody>
      </p:sp>
      <p:sp>
        <p:nvSpPr>
          <p:cNvPr id="6" name="Footer Placeholder 5">
            <a:extLst>
              <a:ext uri="{FF2B5EF4-FFF2-40B4-BE49-F238E27FC236}">
                <a16:creationId xmlns:a16="http://schemas.microsoft.com/office/drawing/2014/main" id="{55E22EF4-8299-4EFD-AC87-5489AE389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D11C3-A558-4C94-9D98-C3B13B7E0D1A}"/>
              </a:ext>
            </a:extLst>
          </p:cNvPr>
          <p:cNvSpPr>
            <a:spLocks noGrp="1"/>
          </p:cNvSpPr>
          <p:nvPr>
            <p:ph type="sldNum" sz="quarter" idx="12"/>
          </p:nvPr>
        </p:nvSpPr>
        <p:spPr/>
        <p:txBody>
          <a:bodyPr/>
          <a:lstStyle/>
          <a:p>
            <a:fld id="{637AEEFC-E12F-4031-BDB8-A7F7627AEB39}" type="slidenum">
              <a:rPr lang="en-US" smtClean="0"/>
              <a:t>‹#›</a:t>
            </a:fld>
            <a:endParaRPr lang="en-US"/>
          </a:p>
        </p:txBody>
      </p:sp>
    </p:spTree>
    <p:extLst>
      <p:ext uri="{BB962C8B-B14F-4D97-AF65-F5344CB8AC3E}">
        <p14:creationId xmlns:p14="http://schemas.microsoft.com/office/powerpoint/2010/main" val="124671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93BD0A-4991-4D09-A1CB-B78BA60E8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CF0B2-5CCD-4134-97C4-03D8E68F9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E26F6-F27E-4A30-9F0D-F625C492E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4DB1-D4C0-46F3-9CDB-BC9E7BF55EB4}" type="datetimeFigureOut">
              <a:rPr lang="en-US" smtClean="0"/>
              <a:t>3/11/2022</a:t>
            </a:fld>
            <a:endParaRPr lang="en-US"/>
          </a:p>
        </p:txBody>
      </p:sp>
      <p:sp>
        <p:nvSpPr>
          <p:cNvPr id="5" name="Footer Placeholder 4">
            <a:extLst>
              <a:ext uri="{FF2B5EF4-FFF2-40B4-BE49-F238E27FC236}">
                <a16:creationId xmlns:a16="http://schemas.microsoft.com/office/drawing/2014/main" id="{9F4DEB6F-56AD-47DD-95B1-CACB3EE24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FE58B-A533-4666-9988-6BD56425E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AEEFC-E12F-4031-BDB8-A7F7627AEB39}" type="slidenum">
              <a:rPr lang="en-US" smtClean="0"/>
              <a:t>‹#›</a:t>
            </a:fld>
            <a:endParaRPr lang="en-US"/>
          </a:p>
        </p:txBody>
      </p:sp>
    </p:spTree>
    <p:extLst>
      <p:ext uri="{BB962C8B-B14F-4D97-AF65-F5344CB8AC3E}">
        <p14:creationId xmlns:p14="http://schemas.microsoft.com/office/powerpoint/2010/main" val="426512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some plants&#10;&#10;Description automatically generated with low confidence">
            <a:extLst>
              <a:ext uri="{FF2B5EF4-FFF2-40B4-BE49-F238E27FC236}">
                <a16:creationId xmlns:a16="http://schemas.microsoft.com/office/drawing/2014/main" id="{BA7A25DF-7935-4105-8374-AE4849C432A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071" b="4996"/>
          <a:stretch/>
        </p:blipFill>
        <p:spPr>
          <a:xfrm>
            <a:off x="20" y="1"/>
            <a:ext cx="12191980" cy="6857999"/>
          </a:xfrm>
          <a:prstGeom prst="rect">
            <a:avLst/>
          </a:prstGeom>
        </p:spPr>
      </p:pic>
      <p:sp>
        <p:nvSpPr>
          <p:cNvPr id="2" name="Title 1">
            <a:extLst>
              <a:ext uri="{FF2B5EF4-FFF2-40B4-BE49-F238E27FC236}">
                <a16:creationId xmlns:a16="http://schemas.microsoft.com/office/drawing/2014/main" id="{B97944FA-8DE2-4B55-88E8-3EA5F4073A54}"/>
              </a:ext>
            </a:extLst>
          </p:cNvPr>
          <p:cNvSpPr>
            <a:spLocks noGrp="1"/>
          </p:cNvSpPr>
          <p:nvPr>
            <p:ph type="ctrTitle"/>
          </p:nvPr>
        </p:nvSpPr>
        <p:spPr>
          <a:xfrm>
            <a:off x="1524000" y="1122362"/>
            <a:ext cx="9144000" cy="2900518"/>
          </a:xfrm>
        </p:spPr>
        <p:txBody>
          <a:bodyPr>
            <a:normAutofit/>
          </a:bodyPr>
          <a:lstStyle/>
          <a:p>
            <a:r>
              <a:rPr lang="fr-FR"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Déchets électroniques</a:t>
            </a:r>
            <a:br>
              <a:rPr lang="en-US">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a:solidFill>
                <a:srgbClr val="FFFFFF"/>
              </a:solidFill>
            </a:endParaRPr>
          </a:p>
        </p:txBody>
      </p:sp>
      <p:sp>
        <p:nvSpPr>
          <p:cNvPr id="3" name="Subtitle 2">
            <a:extLst>
              <a:ext uri="{FF2B5EF4-FFF2-40B4-BE49-F238E27FC236}">
                <a16:creationId xmlns:a16="http://schemas.microsoft.com/office/drawing/2014/main" id="{CBF792F4-D7CA-4DD5-BBA9-2628B8390C9A}"/>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Aleksa Jovanovic TS190282</a:t>
            </a:r>
          </a:p>
        </p:txBody>
      </p:sp>
    </p:spTree>
    <p:extLst>
      <p:ext uri="{BB962C8B-B14F-4D97-AF65-F5344CB8AC3E}">
        <p14:creationId xmlns:p14="http://schemas.microsoft.com/office/powerpoint/2010/main" val="17413597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8" name="Picture 4" descr="The Last Crusade: Denmark v England, Copenhagen, Denmark">
            <a:extLst>
              <a:ext uri="{FF2B5EF4-FFF2-40B4-BE49-F238E27FC236}">
                <a16:creationId xmlns:a16="http://schemas.microsoft.com/office/drawing/2014/main" id="{1C711864-76F1-455C-BDBB-9FE854FE5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4241"/>
          <a:stretch/>
        </p:blipFill>
        <p:spPr bwMode="auto">
          <a:xfrm>
            <a:off x="6185051"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4" descr="A close-up of some plants&#10;&#10;Description automatically generated with low confidence">
            <a:extLst>
              <a:ext uri="{FF2B5EF4-FFF2-40B4-BE49-F238E27FC236}">
                <a16:creationId xmlns:a16="http://schemas.microsoft.com/office/drawing/2014/main" id="{EB39AD25-C055-4F26-8C72-92F9D9B7E5E1}"/>
              </a:ext>
            </a:extLst>
          </p:cNvPr>
          <p:cNvPicPr>
            <a:picLocks noChangeAspect="1"/>
          </p:cNvPicPr>
          <p:nvPr/>
        </p:nvPicPr>
        <p:blipFill rotWithShape="1">
          <a:blip r:embed="rId3">
            <a:extLst>
              <a:ext uri="{28A0092B-C50C-407E-A947-70E740481C1C}">
                <a14:useLocalDpi xmlns:a14="http://schemas.microsoft.com/office/drawing/2010/main" val="0"/>
              </a:ext>
            </a:extLst>
          </a:blip>
          <a:srcRect l="15687" r="1" b="1"/>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73" name="Freeform: Shape 72">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967064-D57D-4A19-BC12-673CBE6A8D48}"/>
              </a:ext>
            </a:extLst>
          </p:cNvPr>
          <p:cNvSpPr>
            <a:spLocks noGrp="1"/>
          </p:cNvSpPr>
          <p:nvPr>
            <p:ph type="title"/>
          </p:nvPr>
        </p:nvSpPr>
        <p:spPr>
          <a:xfrm>
            <a:off x="618064" y="2166721"/>
            <a:ext cx="3886199" cy="915035"/>
          </a:xfrm>
        </p:spPr>
        <p:txBody>
          <a:bodyPr>
            <a:normAutofit/>
          </a:bodyPr>
          <a:lstStyle/>
          <a:p>
            <a:r>
              <a:rPr lang="fr-FR" sz="2800" b="1">
                <a:effectLst/>
                <a:latin typeface="Calibri" panose="020F0502020204030204" pitchFamily="34" charset="0"/>
                <a:ea typeface="Times New Roman" panose="02020603050405020304" pitchFamily="18" charset="0"/>
                <a:cs typeface="Times New Roman" panose="02020603050405020304" pitchFamily="18" charset="0"/>
              </a:rPr>
              <a:t>Introduction</a:t>
            </a:r>
            <a:br>
              <a:rPr lang="en-US" sz="2800">
                <a:effectLst/>
                <a:latin typeface="Calibri" panose="020F0502020204030204" pitchFamily="34" charset="0"/>
                <a:ea typeface="Times New Roman" panose="02020603050405020304" pitchFamily="18" charset="0"/>
                <a:cs typeface="Times New Roman" panose="02020603050405020304" pitchFamily="18" charset="0"/>
              </a:rPr>
            </a:br>
            <a:endParaRPr lang="en-US" sz="2800"/>
          </a:p>
        </p:txBody>
      </p:sp>
      <p:sp>
        <p:nvSpPr>
          <p:cNvPr id="9" name="Content Placeholder 8">
            <a:extLst>
              <a:ext uri="{FF2B5EF4-FFF2-40B4-BE49-F238E27FC236}">
                <a16:creationId xmlns:a16="http://schemas.microsoft.com/office/drawing/2014/main" id="{D630EEFE-3C39-6CF4-B854-DFD95927CD59}"/>
              </a:ext>
            </a:extLst>
          </p:cNvPr>
          <p:cNvSpPr>
            <a:spLocks noGrp="1"/>
          </p:cNvSpPr>
          <p:nvPr>
            <p:ph idx="1"/>
          </p:nvPr>
        </p:nvSpPr>
        <p:spPr>
          <a:xfrm>
            <a:off x="618064" y="3081756"/>
            <a:ext cx="4620544" cy="1775994"/>
          </a:xfrm>
        </p:spPr>
        <p:txBody>
          <a:bodyPr>
            <a:normAutofit/>
          </a:bodyPr>
          <a:lstStyle/>
          <a:p>
            <a:pPr marL="0" indent="0">
              <a:buNone/>
            </a:pPr>
            <a:r>
              <a:rPr lang="fr-FR" sz="1800">
                <a:effectLst/>
                <a:latin typeface="Calibri" panose="020F0502020204030204" pitchFamily="34" charset="0"/>
                <a:ea typeface="Times New Roman" panose="02020603050405020304" pitchFamily="18" charset="0"/>
                <a:cs typeface="Times New Roman" panose="02020603050405020304" pitchFamily="18" charset="0"/>
              </a:rPr>
              <a:t>Le monde est actuellement confronté à une transition entre la troisième et la quatrième révolution industrielle, qui a commencé il y a environ cinq décennies et a transformé notre mode de vie. </a:t>
            </a:r>
            <a:endParaRPr lang="en-US" sz="1800"/>
          </a:p>
        </p:txBody>
      </p:sp>
    </p:spTree>
    <p:extLst>
      <p:ext uri="{BB962C8B-B14F-4D97-AF65-F5344CB8AC3E}">
        <p14:creationId xmlns:p14="http://schemas.microsoft.com/office/powerpoint/2010/main" val="19736027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some plants&#10;&#10;Description automatically generated with low confidence">
            <a:extLst>
              <a:ext uri="{FF2B5EF4-FFF2-40B4-BE49-F238E27FC236}">
                <a16:creationId xmlns:a16="http://schemas.microsoft.com/office/drawing/2014/main" id="{1A797F98-C47D-4549-8601-03E73D27FA83}"/>
              </a:ext>
            </a:extLst>
          </p:cNvPr>
          <p:cNvPicPr>
            <a:picLocks noChangeAspect="1"/>
          </p:cNvPicPr>
          <p:nvPr/>
        </p:nvPicPr>
        <p:blipFill rotWithShape="1">
          <a:blip r:embed="rId2">
            <a:extLst>
              <a:ext uri="{28A0092B-C50C-407E-A947-70E740481C1C}">
                <a14:useLocalDpi xmlns:a14="http://schemas.microsoft.com/office/drawing/2010/main" val="0"/>
              </a:ext>
            </a:extLst>
          </a:blip>
          <a:srcRect l="13292" r="1" b="1"/>
          <a:stretch/>
        </p:blipFill>
        <p:spPr>
          <a:xfrm>
            <a:off x="2787418" y="975"/>
            <a:ext cx="9401433" cy="6858000"/>
          </a:xfrm>
          <a:prstGeom prst="rect">
            <a:avLst/>
          </a:prstGeom>
        </p:spPr>
      </p:pic>
      <p:pic>
        <p:nvPicPr>
          <p:cNvPr id="6" name="Picture 4" descr="How WE can recycle WEEE | Biffa">
            <a:extLst>
              <a:ext uri="{FF2B5EF4-FFF2-40B4-BE49-F238E27FC236}">
                <a16:creationId xmlns:a16="http://schemas.microsoft.com/office/drawing/2014/main" id="{3977A69A-5431-416D-A646-36E70B82E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85" b="11546"/>
          <a:stretch/>
        </p:blipFill>
        <p:spPr bwMode="auto">
          <a:xfrm>
            <a:off x="-27" y="10"/>
            <a:ext cx="1219200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5" name="Freeform 95">
            <a:extLst>
              <a:ext uri="{FF2B5EF4-FFF2-40B4-BE49-F238E27FC236}">
                <a16:creationId xmlns:a16="http://schemas.microsoft.com/office/drawing/2014/main" id="{5EFCEEFE-DD72-4E23-A203-092AB1A62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5">
            <a:extLst>
              <a:ext uri="{FF2B5EF4-FFF2-40B4-BE49-F238E27FC236}">
                <a16:creationId xmlns:a16="http://schemas.microsoft.com/office/drawing/2014/main" id="{2A73F40A-89D3-430B-96F3-4FFB3CCF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lumMod val="85000"/>
              <a:lumOff val="15000"/>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25CCAB-4FFE-4133-A2D8-90546311DEA1}"/>
              </a:ext>
            </a:extLst>
          </p:cNvPr>
          <p:cNvSpPr>
            <a:spLocks noGrp="1"/>
          </p:cNvSpPr>
          <p:nvPr>
            <p:ph type="ctrTitle"/>
          </p:nvPr>
        </p:nvSpPr>
        <p:spPr>
          <a:xfrm>
            <a:off x="7419646" y="1288633"/>
            <a:ext cx="5097041" cy="2153114"/>
          </a:xfrm>
        </p:spPr>
        <p:txBody>
          <a:bodyPr>
            <a:normAutofit/>
          </a:bodyPr>
          <a:lstStyle/>
          <a:p>
            <a:pPr algn="l"/>
            <a:r>
              <a:rPr lang="fr-FR" sz="4800" b="1">
                <a:effectLst/>
                <a:latin typeface="Calibri" panose="020F0502020204030204" pitchFamily="34" charset="0"/>
                <a:ea typeface="Times New Roman" panose="02020603050405020304" pitchFamily="18" charset="0"/>
                <a:cs typeface="Times New Roman" panose="02020603050405020304" pitchFamily="18" charset="0"/>
              </a:rPr>
              <a:t>Les Déchets électroniques</a:t>
            </a:r>
            <a:br>
              <a:rPr lang="en-US" sz="4800">
                <a:effectLst/>
                <a:latin typeface="Calibri" panose="020F0502020204030204" pitchFamily="34" charset="0"/>
                <a:ea typeface="Times New Roman" panose="02020603050405020304" pitchFamily="18" charset="0"/>
                <a:cs typeface="Times New Roman" panose="02020603050405020304" pitchFamily="18" charset="0"/>
              </a:rPr>
            </a:br>
            <a:endParaRPr lang="en-US" sz="4800"/>
          </a:p>
        </p:txBody>
      </p:sp>
      <p:sp>
        <p:nvSpPr>
          <p:cNvPr id="3" name="Subtitle 2">
            <a:extLst>
              <a:ext uri="{FF2B5EF4-FFF2-40B4-BE49-F238E27FC236}">
                <a16:creationId xmlns:a16="http://schemas.microsoft.com/office/drawing/2014/main" id="{AAB6A027-F7EB-4BB2-B414-9A30E1DE1695}"/>
              </a:ext>
            </a:extLst>
          </p:cNvPr>
          <p:cNvSpPr>
            <a:spLocks noGrp="1"/>
          </p:cNvSpPr>
          <p:nvPr>
            <p:ph type="subTitle" idx="1"/>
          </p:nvPr>
        </p:nvSpPr>
        <p:spPr>
          <a:xfrm>
            <a:off x="7182560" y="2958675"/>
            <a:ext cx="5097040" cy="1789992"/>
          </a:xfrm>
        </p:spPr>
        <p:txBody>
          <a:bodyPr>
            <a:noAutofit/>
          </a:bodyPr>
          <a:lstStyle/>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La directive de la Commission européenne et la directive de l'Union européenne décrivent les déchets électroniques comme : tout équipement électrique ou électronique qui est un déchet (substance ou objet que le détenteur jette ou a l'intention ou est tenu de jeter), y compris tous les composants, sous-ensembles et consommables qui font partie du produit au moment de sa mise au rebut.</a:t>
            </a:r>
            <a:endParaRPr lang="en-US" sz="1800"/>
          </a:p>
        </p:txBody>
      </p:sp>
      <p:pic>
        <p:nvPicPr>
          <p:cNvPr id="8" name="Picture 8" descr="What is WEEE Recycling / Waste &amp; WEEE Directive">
            <a:extLst>
              <a:ext uri="{FF2B5EF4-FFF2-40B4-BE49-F238E27FC236}">
                <a16:creationId xmlns:a16="http://schemas.microsoft.com/office/drawing/2014/main" id="{2DC9DB38-CAF2-4D5E-98B1-BE9DDB15D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3" y="4796937"/>
            <a:ext cx="7197943" cy="209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468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some plants&#10;&#10;Description automatically generated with low confidence">
            <a:extLst>
              <a:ext uri="{FF2B5EF4-FFF2-40B4-BE49-F238E27FC236}">
                <a16:creationId xmlns:a16="http://schemas.microsoft.com/office/drawing/2014/main" id="{C5A57DD5-124D-4CCC-861F-96C4DBC71C5A}"/>
              </a:ext>
            </a:extLst>
          </p:cNvPr>
          <p:cNvPicPr>
            <a:picLocks noChangeAspect="1"/>
          </p:cNvPicPr>
          <p:nvPr/>
        </p:nvPicPr>
        <p:blipFill rotWithShape="1">
          <a:blip r:embed="rId2">
            <a:extLst>
              <a:ext uri="{28A0092B-C50C-407E-A947-70E740481C1C}">
                <a14:useLocalDpi xmlns:a14="http://schemas.microsoft.com/office/drawing/2010/main" val="0"/>
              </a:ext>
            </a:extLst>
          </a:blip>
          <a:srcRect l="10819" r="1" b="1"/>
          <a:stretch/>
        </p:blipFill>
        <p:spPr>
          <a:xfrm>
            <a:off x="2519309"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384CF2-A2D0-4447-94E5-5BD6F2131BCA}"/>
              </a:ext>
            </a:extLst>
          </p:cNvPr>
          <p:cNvSpPr>
            <a:spLocks noGrp="1"/>
          </p:cNvSpPr>
          <p:nvPr>
            <p:ph type="ctrTitle"/>
          </p:nvPr>
        </p:nvSpPr>
        <p:spPr>
          <a:xfrm>
            <a:off x="732442" y="468052"/>
            <a:ext cx="3973385" cy="1683026"/>
          </a:xfrm>
          <a:noFill/>
        </p:spPr>
        <p:txBody>
          <a:bodyPr>
            <a:normAutofit/>
          </a:bodyPr>
          <a:lstStyle/>
          <a:p>
            <a:pPr algn="l"/>
            <a:r>
              <a:rPr lang="fr-FR" sz="4800">
                <a:effectLst/>
                <a:latin typeface="Calibri" panose="020F0502020204030204" pitchFamily="34" charset="0"/>
                <a:ea typeface="Times New Roman" panose="02020603050405020304" pitchFamily="18" charset="0"/>
                <a:cs typeface="Times New Roman" panose="02020603050405020304" pitchFamily="18" charset="0"/>
              </a:rPr>
              <a:t> </a:t>
            </a:r>
            <a:r>
              <a:rPr lang="fr-FR" sz="4400">
                <a:effectLst/>
                <a:latin typeface="Calibri" panose="020F0502020204030204" pitchFamily="34" charset="0"/>
                <a:ea typeface="Times New Roman" panose="02020603050405020304" pitchFamily="18" charset="0"/>
                <a:cs typeface="Times New Roman" panose="02020603050405020304" pitchFamily="18" charset="0"/>
              </a:rPr>
              <a:t>Image 1.1</a:t>
            </a:r>
            <a:br>
              <a:rPr lang="en-US" sz="4800">
                <a:effectLst/>
                <a:latin typeface="Calibri" panose="020F0502020204030204" pitchFamily="34" charset="0"/>
                <a:ea typeface="Times New Roman" panose="02020603050405020304" pitchFamily="18" charset="0"/>
                <a:cs typeface="Times New Roman" panose="02020603050405020304" pitchFamily="18" charset="0"/>
              </a:rPr>
            </a:br>
            <a:endParaRPr lang="en-US" sz="4800"/>
          </a:p>
        </p:txBody>
      </p:sp>
      <p:sp>
        <p:nvSpPr>
          <p:cNvPr id="3" name="Subtitle 2">
            <a:extLst>
              <a:ext uri="{FF2B5EF4-FFF2-40B4-BE49-F238E27FC236}">
                <a16:creationId xmlns:a16="http://schemas.microsoft.com/office/drawing/2014/main" id="{A4CB4D4B-CAEA-4B09-944E-2A95514DD628}"/>
              </a:ext>
            </a:extLst>
          </p:cNvPr>
          <p:cNvSpPr>
            <a:spLocks noGrp="1"/>
          </p:cNvSpPr>
          <p:nvPr>
            <p:ph type="subTitle" idx="1"/>
          </p:nvPr>
        </p:nvSpPr>
        <p:spPr>
          <a:xfrm>
            <a:off x="952229" y="1766765"/>
            <a:ext cx="3973386" cy="4634035"/>
          </a:xfrm>
          <a:noFill/>
        </p:spPr>
        <p:txBody>
          <a:bodyPr>
            <a:normAutofit/>
          </a:bodyPr>
          <a:lstStyle/>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L'objectif principal de tout pays ou organisation devrait être la collecte et le recyclage des déchets électroniques.</a:t>
            </a:r>
          </a:p>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Les matériaux collectés sont envoyés au recyclage et les composants de grande valeur tels que les métaux et les plastiques de grande valeur sont réinjectés dans le flux de fabrication, tandis que les matériaux de faible valeur sont éliminés dans des décharges.</a:t>
            </a:r>
            <a:endParaRPr lang="en-US"/>
          </a:p>
        </p:txBody>
      </p:sp>
      <p:pic>
        <p:nvPicPr>
          <p:cNvPr id="7" name="Picture 6" descr="Diagram&#10;&#10;Description automatically generated">
            <a:extLst>
              <a:ext uri="{FF2B5EF4-FFF2-40B4-BE49-F238E27FC236}">
                <a16:creationId xmlns:a16="http://schemas.microsoft.com/office/drawing/2014/main" id="{226AD1A5-10A8-435A-9296-E8D7DF317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498" y="461426"/>
            <a:ext cx="7328453" cy="5380892"/>
          </a:xfrm>
          <a:prstGeom prst="rect">
            <a:avLst/>
          </a:prstGeom>
        </p:spPr>
      </p:pic>
    </p:spTree>
    <p:extLst>
      <p:ext uri="{BB962C8B-B14F-4D97-AF65-F5344CB8AC3E}">
        <p14:creationId xmlns:p14="http://schemas.microsoft.com/office/powerpoint/2010/main" val="38055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C2B51-4731-4736-ADFF-FDBDC6C2C67C}"/>
              </a:ext>
            </a:extLst>
          </p:cNvPr>
          <p:cNvSpPr>
            <a:spLocks noGrp="1"/>
          </p:cNvSpPr>
          <p:nvPr>
            <p:ph type="ctrTitle"/>
          </p:nvPr>
        </p:nvSpPr>
        <p:spPr>
          <a:xfrm>
            <a:off x="838201" y="226285"/>
            <a:ext cx="3785513" cy="1883126"/>
          </a:xfrm>
          <a:noFill/>
        </p:spPr>
        <p:txBody>
          <a:bodyPr>
            <a:normAutofit/>
          </a:bodyPr>
          <a:lstStyle/>
          <a:p>
            <a:pPr algn="l"/>
            <a:r>
              <a:rPr lang="fr-FR" sz="4400">
                <a:effectLst/>
                <a:latin typeface="Calibri" panose="020F0502020204030204" pitchFamily="34" charset="0"/>
                <a:ea typeface="Times New Roman" panose="02020603050405020304" pitchFamily="18" charset="0"/>
                <a:cs typeface="Times New Roman" panose="02020603050405020304" pitchFamily="18" charset="0"/>
              </a:rPr>
              <a:t>Image 1.2</a:t>
            </a:r>
            <a:br>
              <a:rPr lang="en-US" sz="4800">
                <a:effectLst/>
                <a:latin typeface="Calibri" panose="020F0502020204030204" pitchFamily="34" charset="0"/>
                <a:ea typeface="Times New Roman" panose="02020603050405020304" pitchFamily="18" charset="0"/>
                <a:cs typeface="Times New Roman" panose="02020603050405020304" pitchFamily="18" charset="0"/>
              </a:rPr>
            </a:br>
            <a:endParaRPr lang="en-US" sz="4800"/>
          </a:p>
        </p:txBody>
      </p:sp>
      <p:sp>
        <p:nvSpPr>
          <p:cNvPr id="3" name="Subtitle 2">
            <a:extLst>
              <a:ext uri="{FF2B5EF4-FFF2-40B4-BE49-F238E27FC236}">
                <a16:creationId xmlns:a16="http://schemas.microsoft.com/office/drawing/2014/main" id="{3EFF58EB-244C-4B1C-8C2C-CFB7A833B73B}"/>
              </a:ext>
            </a:extLst>
          </p:cNvPr>
          <p:cNvSpPr>
            <a:spLocks noGrp="1"/>
          </p:cNvSpPr>
          <p:nvPr>
            <p:ph type="subTitle" idx="1"/>
          </p:nvPr>
        </p:nvSpPr>
        <p:spPr>
          <a:xfrm>
            <a:off x="817427" y="1674055"/>
            <a:ext cx="3785514" cy="3918025"/>
          </a:xfrm>
          <a:noFill/>
        </p:spPr>
        <p:txBody>
          <a:bodyPr>
            <a:normAutofit/>
          </a:bodyPr>
          <a:lstStyle/>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L'image 1.2 montre une répartition des différents métaux et matériaux présents dans les  déchets électroniques avec leur quantité totale et leurs valeurs estimées. Il convient de noter que la valeur estimée illustrée à l'image 1.2 représente un scénario idéal de 100 % de collecte et de récupération des métaux et sans tenir compte des coûts associés à la collecte et au recyclage.</a:t>
            </a:r>
            <a:endParaRPr lang="en-US" sz="1800"/>
          </a:p>
        </p:txBody>
      </p:sp>
      <p:pic>
        <p:nvPicPr>
          <p:cNvPr id="5" name="Picture 4" descr="A close-up of some plants&#10;&#10;Description automatically generated with low confidence">
            <a:extLst>
              <a:ext uri="{FF2B5EF4-FFF2-40B4-BE49-F238E27FC236}">
                <a16:creationId xmlns:a16="http://schemas.microsoft.com/office/drawing/2014/main" id="{AF388839-C500-4FCE-B7FD-02BDBF181B3E}"/>
              </a:ext>
            </a:extLst>
          </p:cNvPr>
          <p:cNvPicPr>
            <a:picLocks noChangeAspect="1"/>
          </p:cNvPicPr>
          <p:nvPr/>
        </p:nvPicPr>
        <p:blipFill rotWithShape="1">
          <a:blip r:embed="rId2">
            <a:extLst>
              <a:ext uri="{28A0092B-C50C-407E-A947-70E740481C1C}">
                <a14:useLocalDpi xmlns:a14="http://schemas.microsoft.com/office/drawing/2010/main" val="0"/>
              </a:ext>
            </a:extLst>
          </a:blip>
          <a:srcRect l="33757" r="1" b="1"/>
          <a:stretch/>
        </p:blipFill>
        <p:spPr>
          <a:xfrm>
            <a:off x="5009505" y="10"/>
            <a:ext cx="7182495" cy="6857990"/>
          </a:xfrm>
          <a:prstGeom prst="rect">
            <a:avLst/>
          </a:prstGeom>
        </p:spPr>
      </p:pic>
      <p:pic>
        <p:nvPicPr>
          <p:cNvPr id="7" name="Picture 6" descr="Chart, bar chart&#10;&#10;Description automatically generated">
            <a:extLst>
              <a:ext uri="{FF2B5EF4-FFF2-40B4-BE49-F238E27FC236}">
                <a16:creationId xmlns:a16="http://schemas.microsoft.com/office/drawing/2014/main" id="{0EE67794-76FB-480D-9ECD-5ADB1F29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941" y="408135"/>
            <a:ext cx="7490420" cy="4951656"/>
          </a:xfrm>
          <a:prstGeom prst="rect">
            <a:avLst/>
          </a:prstGeom>
        </p:spPr>
      </p:pic>
    </p:spTree>
    <p:extLst>
      <p:ext uri="{BB962C8B-B14F-4D97-AF65-F5344CB8AC3E}">
        <p14:creationId xmlns:p14="http://schemas.microsoft.com/office/powerpoint/2010/main" val="122254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1A0A4-2C21-4976-864B-CC23297E3D49}"/>
              </a:ext>
            </a:extLst>
          </p:cNvPr>
          <p:cNvSpPr>
            <a:spLocks noGrp="1"/>
          </p:cNvSpPr>
          <p:nvPr>
            <p:ph type="ctrTitle"/>
          </p:nvPr>
        </p:nvSpPr>
        <p:spPr>
          <a:xfrm>
            <a:off x="804316" y="478301"/>
            <a:ext cx="4620584" cy="1595207"/>
          </a:xfrm>
        </p:spPr>
        <p:txBody>
          <a:bodyPr>
            <a:normAutofit/>
          </a:bodyPr>
          <a:lstStyle/>
          <a:p>
            <a:pPr algn="l"/>
            <a:r>
              <a:rPr lang="fr-FR" sz="4400">
                <a:effectLst/>
                <a:latin typeface="Calibri" panose="020F0502020204030204" pitchFamily="34" charset="0"/>
                <a:ea typeface="Times New Roman" panose="02020603050405020304" pitchFamily="18" charset="0"/>
                <a:cs typeface="Times New Roman" panose="02020603050405020304" pitchFamily="18" charset="0"/>
              </a:rPr>
              <a:t>Image 1.4</a:t>
            </a:r>
            <a:br>
              <a:rPr lang="en-US" sz="4400">
                <a:effectLst/>
                <a:latin typeface="Calibri" panose="020F0502020204030204" pitchFamily="34" charset="0"/>
                <a:ea typeface="Times New Roman" panose="02020603050405020304" pitchFamily="18" charset="0"/>
                <a:cs typeface="Times New Roman" panose="02020603050405020304" pitchFamily="18" charset="0"/>
              </a:rPr>
            </a:br>
            <a:endParaRPr lang="en-US" sz="4400"/>
          </a:p>
        </p:txBody>
      </p:sp>
      <p:sp>
        <p:nvSpPr>
          <p:cNvPr id="3" name="Subtitle 2">
            <a:extLst>
              <a:ext uri="{FF2B5EF4-FFF2-40B4-BE49-F238E27FC236}">
                <a16:creationId xmlns:a16="http://schemas.microsoft.com/office/drawing/2014/main" id="{5B861018-B59A-497B-B66D-0EDB2CCE5AE3}"/>
              </a:ext>
            </a:extLst>
          </p:cNvPr>
          <p:cNvSpPr>
            <a:spLocks noGrp="1"/>
          </p:cNvSpPr>
          <p:nvPr>
            <p:ph type="subTitle" idx="1"/>
          </p:nvPr>
        </p:nvSpPr>
        <p:spPr>
          <a:xfrm>
            <a:off x="573128" y="1929573"/>
            <a:ext cx="4620584" cy="1953110"/>
          </a:xfrm>
        </p:spPr>
        <p:txBody>
          <a:bodyPr>
            <a:normAutofit/>
          </a:bodyPr>
          <a:lstStyle/>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À partir de l'image 1.4, il devient évident que l'établissement de voies de recyclage réalisables peut être avantageux pour récupérer les métaux en quantités élevées ou faibles.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1300"/>
          </a:p>
        </p:txBody>
      </p:sp>
      <p:pic>
        <p:nvPicPr>
          <p:cNvPr id="5" name="Picture 4" descr="A close-up of some plants&#10;&#10;Description automatically generated with low confidence">
            <a:extLst>
              <a:ext uri="{FF2B5EF4-FFF2-40B4-BE49-F238E27FC236}">
                <a16:creationId xmlns:a16="http://schemas.microsoft.com/office/drawing/2014/main" id="{A7010662-FB77-43C8-8AD9-1E5587DF73F3}"/>
              </a:ext>
            </a:extLst>
          </p:cNvPr>
          <p:cNvPicPr>
            <a:picLocks noChangeAspect="1"/>
          </p:cNvPicPr>
          <p:nvPr/>
        </p:nvPicPr>
        <p:blipFill rotWithShape="1">
          <a:blip r:embed="rId2">
            <a:extLst>
              <a:ext uri="{28A0092B-C50C-407E-A947-70E740481C1C}">
                <a14:useLocalDpi xmlns:a14="http://schemas.microsoft.com/office/drawing/2010/main" val="0"/>
              </a:ext>
            </a:extLst>
          </a:blip>
          <a:srcRect l="39842" r="51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Chart, pie chart&#10;&#10;Description automatically generated">
            <a:extLst>
              <a:ext uri="{FF2B5EF4-FFF2-40B4-BE49-F238E27FC236}">
                <a16:creationId xmlns:a16="http://schemas.microsoft.com/office/drawing/2014/main" id="{40C822EA-7CEC-42F1-92C0-054BCD43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59" y="2990310"/>
            <a:ext cx="6763694" cy="3867690"/>
          </a:xfrm>
          <a:prstGeom prst="rect">
            <a:avLst/>
          </a:prstGeom>
        </p:spPr>
      </p:pic>
    </p:spTree>
    <p:extLst>
      <p:ext uri="{BB962C8B-B14F-4D97-AF65-F5344CB8AC3E}">
        <p14:creationId xmlns:p14="http://schemas.microsoft.com/office/powerpoint/2010/main" val="309559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41686-FB23-45B2-8C7C-87A92E519D81}"/>
              </a:ext>
            </a:extLst>
          </p:cNvPr>
          <p:cNvSpPr>
            <a:spLocks noGrp="1"/>
          </p:cNvSpPr>
          <p:nvPr>
            <p:ph type="ctrTitle"/>
          </p:nvPr>
        </p:nvSpPr>
        <p:spPr>
          <a:xfrm>
            <a:off x="838200" y="281354"/>
            <a:ext cx="3785513" cy="1798721"/>
          </a:xfrm>
          <a:noFill/>
        </p:spPr>
        <p:txBody>
          <a:bodyPr>
            <a:normAutofit/>
          </a:bodyPr>
          <a:lstStyle/>
          <a:p>
            <a:pPr algn="l"/>
            <a:r>
              <a:rPr lang="fr-FR" sz="5200" b="1">
                <a:effectLst/>
                <a:latin typeface="Calibri" panose="020F0502020204030204" pitchFamily="34" charset="0"/>
                <a:ea typeface="Times New Roman" panose="02020603050405020304" pitchFamily="18" charset="0"/>
                <a:cs typeface="Times New Roman" panose="02020603050405020304" pitchFamily="18" charset="0"/>
              </a:rPr>
              <a:t>Le recyclage</a:t>
            </a:r>
            <a:br>
              <a:rPr lang="en-US" sz="5200">
                <a:effectLst/>
                <a:latin typeface="Calibri" panose="020F0502020204030204" pitchFamily="34" charset="0"/>
                <a:ea typeface="Times New Roman" panose="02020603050405020304" pitchFamily="18" charset="0"/>
                <a:cs typeface="Times New Roman" panose="02020603050405020304" pitchFamily="18" charset="0"/>
              </a:rPr>
            </a:br>
            <a:endParaRPr lang="en-US" sz="5200"/>
          </a:p>
        </p:txBody>
      </p:sp>
      <p:sp>
        <p:nvSpPr>
          <p:cNvPr id="3" name="Subtitle 2">
            <a:extLst>
              <a:ext uri="{FF2B5EF4-FFF2-40B4-BE49-F238E27FC236}">
                <a16:creationId xmlns:a16="http://schemas.microsoft.com/office/drawing/2014/main" id="{0DD9002E-931B-4123-BEB1-063C3C2061BB}"/>
              </a:ext>
            </a:extLst>
          </p:cNvPr>
          <p:cNvSpPr>
            <a:spLocks noGrp="1"/>
          </p:cNvSpPr>
          <p:nvPr>
            <p:ph type="subTitle" idx="1"/>
          </p:nvPr>
        </p:nvSpPr>
        <p:spPr>
          <a:xfrm>
            <a:off x="1031095" y="1748702"/>
            <a:ext cx="3785514" cy="3554818"/>
          </a:xfrm>
          <a:noFill/>
        </p:spPr>
        <p:txBody>
          <a:bodyPr>
            <a:normAutofit/>
          </a:bodyPr>
          <a:lstStyle/>
          <a:p>
            <a:pPr marL="0" marR="0" algn="l">
              <a:spcBef>
                <a:spcPts val="0"/>
              </a:spcBef>
              <a:spcAft>
                <a:spcPts val="800"/>
              </a:spcAft>
            </a:pPr>
            <a:r>
              <a:rPr lang="fr-FR" sz="1800">
                <a:effectLst/>
                <a:latin typeface="Calibri" panose="020F0502020204030204" pitchFamily="34" charset="0"/>
                <a:ea typeface="Times New Roman" panose="02020603050405020304" pitchFamily="18" charset="0"/>
                <a:cs typeface="Times New Roman" panose="02020603050405020304" pitchFamily="18" charset="0"/>
              </a:rPr>
              <a:t>Il existe 3 types de recyclage : l’hydrométallurgie, la pyrométallurgie et la bio hydrométallurgie.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FR" sz="1800">
                <a:effectLst/>
                <a:latin typeface="Calibri" panose="020F0502020204030204" pitchFamily="34" charset="0"/>
                <a:ea typeface="Times New Roman" panose="02020603050405020304" pitchFamily="18" charset="0"/>
                <a:cs typeface="Times New Roman" panose="02020603050405020304" pitchFamily="18" charset="0"/>
              </a:rPr>
              <a:t>Diverses voies sont actuellement mises en œuvre pour récupérer les métaux du flux de déchets électroniques. Les méthodes de recyclage des déchets électroniques pourraient être globalement classées en deux sections, le prétraitement et le traitement final. </a:t>
            </a:r>
            <a:endParaRPr lang="en-US" sz="1800"/>
          </a:p>
        </p:txBody>
      </p:sp>
      <p:pic>
        <p:nvPicPr>
          <p:cNvPr id="5" name="Picture 4" descr="A close-up of some plants&#10;&#10;Description automatically generated with low confidence">
            <a:extLst>
              <a:ext uri="{FF2B5EF4-FFF2-40B4-BE49-F238E27FC236}">
                <a16:creationId xmlns:a16="http://schemas.microsoft.com/office/drawing/2014/main" id="{4E02578E-CAE4-4DF3-8EBB-4384D4F217F7}"/>
              </a:ext>
            </a:extLst>
          </p:cNvPr>
          <p:cNvPicPr>
            <a:picLocks noChangeAspect="1"/>
          </p:cNvPicPr>
          <p:nvPr/>
        </p:nvPicPr>
        <p:blipFill rotWithShape="1">
          <a:blip r:embed="rId2">
            <a:extLst>
              <a:ext uri="{28A0092B-C50C-407E-A947-70E740481C1C}">
                <a14:useLocalDpi xmlns:a14="http://schemas.microsoft.com/office/drawing/2010/main" val="0"/>
              </a:ext>
            </a:extLst>
          </a:blip>
          <a:srcRect l="33757" r="1" b="1"/>
          <a:stretch/>
        </p:blipFill>
        <p:spPr>
          <a:xfrm>
            <a:off x="5009505" y="10"/>
            <a:ext cx="7182495" cy="6857990"/>
          </a:xfrm>
          <a:prstGeom prst="rect">
            <a:avLst/>
          </a:prstGeom>
        </p:spPr>
      </p:pic>
      <p:pic>
        <p:nvPicPr>
          <p:cNvPr id="3078" name="Picture 6" descr="Circular Economy">
            <a:extLst>
              <a:ext uri="{FF2B5EF4-FFF2-40B4-BE49-F238E27FC236}">
                <a16:creationId xmlns:a16="http://schemas.microsoft.com/office/drawing/2014/main" id="{C2EC1B19-6651-4644-8FB7-DD29BF6F8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810" y="515199"/>
            <a:ext cx="7270071" cy="464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3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hild drawing the earth">
            <a:extLst>
              <a:ext uri="{FF2B5EF4-FFF2-40B4-BE49-F238E27FC236}">
                <a16:creationId xmlns:a16="http://schemas.microsoft.com/office/drawing/2014/main" id="{5F2BB01D-25BF-42B8-B560-A89D4C111688}"/>
              </a:ext>
            </a:extLst>
          </p:cNvPr>
          <p:cNvPicPr>
            <a:picLocks noChangeAspect="1"/>
          </p:cNvPicPr>
          <p:nvPr/>
        </p:nvPicPr>
        <p:blipFill rotWithShape="1">
          <a:blip r:embed="rId2">
            <a:extLst>
              <a:ext uri="{28A0092B-C50C-407E-A947-70E740481C1C}">
                <a14:useLocalDpi xmlns:a14="http://schemas.microsoft.com/office/drawing/2010/main" val="0"/>
              </a:ext>
            </a:extLst>
          </a:blip>
          <a:srcRect t="17215" r="-2" b="1355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close-up of some plants&#10;&#10;Description automatically generated with low confidence">
            <a:extLst>
              <a:ext uri="{FF2B5EF4-FFF2-40B4-BE49-F238E27FC236}">
                <a16:creationId xmlns:a16="http://schemas.microsoft.com/office/drawing/2014/main" id="{08F66A72-56A8-42A1-A7BA-D0D1FC5DA253}"/>
              </a:ext>
            </a:extLst>
          </p:cNvPr>
          <p:cNvPicPr>
            <a:picLocks noChangeAspect="1"/>
          </p:cNvPicPr>
          <p:nvPr/>
        </p:nvPicPr>
        <p:blipFill rotWithShape="1">
          <a:blip r:embed="rId3">
            <a:extLst>
              <a:ext uri="{28A0092B-C50C-407E-A947-70E740481C1C}">
                <a14:useLocalDpi xmlns:a14="http://schemas.microsoft.com/office/drawing/2010/main" val="0"/>
              </a:ext>
            </a:extLst>
          </a:blip>
          <a:srcRect t="14143" r="-2" b="1306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2" name="Freeform: Shape 36">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4E40B0-4076-4196-88A2-919365BF3179}"/>
              </a:ext>
            </a:extLst>
          </p:cNvPr>
          <p:cNvSpPr>
            <a:spLocks noGrp="1"/>
          </p:cNvSpPr>
          <p:nvPr>
            <p:ph type="ctrTitle"/>
          </p:nvPr>
        </p:nvSpPr>
        <p:spPr>
          <a:xfrm>
            <a:off x="534130" y="821278"/>
            <a:ext cx="5019074" cy="1722446"/>
          </a:xfrm>
        </p:spPr>
        <p:txBody>
          <a:bodyPr>
            <a:normAutofit/>
          </a:bodyPr>
          <a:lstStyle/>
          <a:p>
            <a:pPr algn="l"/>
            <a:r>
              <a:rPr lang="fr-FR" sz="5400" b="1">
                <a:effectLst/>
                <a:latin typeface="Calibri" panose="020F0502020204030204" pitchFamily="34" charset="0"/>
                <a:ea typeface="Times New Roman" panose="02020603050405020304" pitchFamily="18" charset="0"/>
                <a:cs typeface="Times New Roman" panose="02020603050405020304" pitchFamily="18" charset="0"/>
              </a:rPr>
              <a:t>Conclusion</a:t>
            </a:r>
            <a:br>
              <a:rPr lang="en-US" sz="5400">
                <a:effectLst/>
                <a:latin typeface="Calibri" panose="020F0502020204030204" pitchFamily="34" charset="0"/>
                <a:ea typeface="Times New Roman" panose="02020603050405020304" pitchFamily="18" charset="0"/>
                <a:cs typeface="Times New Roman" panose="02020603050405020304" pitchFamily="18" charset="0"/>
              </a:rPr>
            </a:br>
            <a:endParaRPr lang="en-US" sz="5400"/>
          </a:p>
        </p:txBody>
      </p:sp>
      <p:sp>
        <p:nvSpPr>
          <p:cNvPr id="3" name="Subtitle 2">
            <a:extLst>
              <a:ext uri="{FF2B5EF4-FFF2-40B4-BE49-F238E27FC236}">
                <a16:creationId xmlns:a16="http://schemas.microsoft.com/office/drawing/2014/main" id="{5437A178-085E-4E6F-A331-196D17185DC2}"/>
              </a:ext>
            </a:extLst>
          </p:cNvPr>
          <p:cNvSpPr>
            <a:spLocks noGrp="1"/>
          </p:cNvSpPr>
          <p:nvPr>
            <p:ph type="subTitle" idx="1"/>
          </p:nvPr>
        </p:nvSpPr>
        <p:spPr>
          <a:xfrm>
            <a:off x="480430" y="1983546"/>
            <a:ext cx="4917948" cy="4299510"/>
          </a:xfrm>
        </p:spPr>
        <p:txBody>
          <a:bodyPr>
            <a:noAutofit/>
          </a:bodyPr>
          <a:lstStyle/>
          <a:p>
            <a:pPr algn="l"/>
            <a:r>
              <a:rPr lang="fr-FR" sz="1800"/>
              <a:t>Afin de préserver l'environnement, le recyclage des équipements électroniques est incontournable et doit être effectué dans tous les pays. Le développement d'une bonne industrie respectueuse de l'environnement dans un pays peut se traduire par une économie stable. Il est nécessaire d'investir dans de nouvelles connaissances sur les ressources moins nocives et renouvelables, et donc d'éliminer les ressources non renouvelables.</a:t>
            </a:r>
            <a:endParaRPr lang="en-US" sz="1800"/>
          </a:p>
        </p:txBody>
      </p:sp>
      <p:sp>
        <p:nvSpPr>
          <p:cNvPr id="41" name="Rectangle 40">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3" name="Rectangle 42">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529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TotalTime>
  <Words>401</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Calibri Light</vt:lpstr>
      <vt:lpstr>Office Theme</vt:lpstr>
      <vt:lpstr>Déchets électroniques </vt:lpstr>
      <vt:lpstr>Introduction </vt:lpstr>
      <vt:lpstr>Les Déchets électroniques </vt:lpstr>
      <vt:lpstr> Image 1.1 </vt:lpstr>
      <vt:lpstr>Image 1.2 </vt:lpstr>
      <vt:lpstr>Image 1.4 </vt:lpstr>
      <vt:lpstr>Le recyclage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Déchets électroniques </dc:title>
  <dc:creator>Богдан Јанковић</dc:creator>
  <cp:lastModifiedBy>Богдан Јанковић</cp:lastModifiedBy>
  <cp:revision>5</cp:revision>
  <dcterms:created xsi:type="dcterms:W3CDTF">2022-03-11T13:01:16Z</dcterms:created>
  <dcterms:modified xsi:type="dcterms:W3CDTF">2022-03-11T14:20:55Z</dcterms:modified>
</cp:coreProperties>
</file>