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1354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2626744A-2D10-47D1-BD0F-0CA3ACACF754}" type="datetimeFigureOut">
              <a:rPr lang="en-US" smtClean="0"/>
              <a:t>9/15/2021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985E0698-E529-4A86-8466-9BE2CA69086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6744A-2D10-47D1-BD0F-0CA3ACACF754}" type="datetimeFigureOut">
              <a:rPr lang="en-US" smtClean="0"/>
              <a:t>9/15/2021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E0698-E529-4A86-8466-9BE2CA69086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6744A-2D10-47D1-BD0F-0CA3ACACF754}" type="datetimeFigureOut">
              <a:rPr lang="en-US" smtClean="0"/>
              <a:t>9/15/2021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E0698-E529-4A86-8466-9BE2CA69086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6744A-2D10-47D1-BD0F-0CA3ACACF754}" type="datetimeFigureOut">
              <a:rPr lang="en-US" smtClean="0"/>
              <a:t>9/15/2021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E0698-E529-4A86-8466-9BE2CA690860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6744A-2D10-47D1-BD0F-0CA3ACACF754}" type="datetimeFigureOut">
              <a:rPr lang="en-US" smtClean="0"/>
              <a:t>9/15/2021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E0698-E529-4A86-8466-9BE2CA690860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6744A-2D10-47D1-BD0F-0CA3ACACF754}" type="datetimeFigureOut">
              <a:rPr lang="en-US" smtClean="0"/>
              <a:t>9/15/2021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E0698-E529-4A86-8466-9BE2CA690860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6744A-2D10-47D1-BD0F-0CA3ACACF754}" type="datetimeFigureOut">
              <a:rPr lang="en-US" smtClean="0"/>
              <a:t>9/15/2021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E0698-E529-4A86-8466-9BE2CA690860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6744A-2D10-47D1-BD0F-0CA3ACACF754}" type="datetimeFigureOut">
              <a:rPr lang="en-US" smtClean="0"/>
              <a:t>9/15/2021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E0698-E529-4A86-8466-9BE2CA690860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6744A-2D10-47D1-BD0F-0CA3ACACF754}" type="datetimeFigureOut">
              <a:rPr lang="en-US" smtClean="0"/>
              <a:t>9/15/2021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E0698-E529-4A86-8466-9BE2CA69086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2626744A-2D10-47D1-BD0F-0CA3ACACF754}" type="datetimeFigureOut">
              <a:rPr lang="en-US" smtClean="0"/>
              <a:t>9/15/2021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E0698-E529-4A86-8466-9BE2CA690860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2626744A-2D10-47D1-BD0F-0CA3ACACF754}" type="datetimeFigureOut">
              <a:rPr lang="en-US" smtClean="0"/>
              <a:t>9/15/2021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985E0698-E529-4A86-8466-9BE2CA690860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2626744A-2D10-47D1-BD0F-0CA3ACACF754}" type="datetimeFigureOut">
              <a:rPr lang="en-US" smtClean="0"/>
              <a:t>9/15/2021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985E0698-E529-4A86-8466-9BE2CA690860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nastava.sf.bg.ac.rs/course/view.php?id=249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FRANCUSKI JEZIK 3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r-Latn-RS" dirty="0">
                <a:solidFill>
                  <a:schemeClr val="tx1"/>
                </a:solidFill>
              </a:rPr>
              <a:t>p</a:t>
            </a:r>
            <a:r>
              <a:rPr lang="sr-Latn-RS" dirty="0" smtClean="0">
                <a:solidFill>
                  <a:schemeClr val="tx1"/>
                </a:solidFill>
              </a:rPr>
              <a:t>redmetna nastavnica – Tanja Dinić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dirty="0" err="1"/>
              <a:t>Bienvenue</a:t>
            </a:r>
            <a:r>
              <a:rPr lang="en-US" b="1" dirty="0"/>
              <a:t> en </a:t>
            </a:r>
            <a:r>
              <a:rPr lang="en-US" b="1" dirty="0" err="1"/>
              <a:t>cours</a:t>
            </a:r>
            <a:r>
              <a:rPr lang="en-US" b="1" dirty="0"/>
              <a:t> de </a:t>
            </a:r>
            <a:r>
              <a:rPr lang="en-US" b="1" dirty="0" err="1"/>
              <a:t>Français</a:t>
            </a:r>
            <a:r>
              <a:rPr lang="en-US" b="1" dirty="0"/>
              <a:t> 3 !</a:t>
            </a:r>
          </a:p>
          <a:p>
            <a:r>
              <a:rPr lang="en-US" dirty="0" smtClean="0"/>
              <a:t>La </a:t>
            </a:r>
            <a:r>
              <a:rPr lang="en-US" dirty="0"/>
              <a:t>condition </a:t>
            </a:r>
            <a:r>
              <a:rPr lang="en-US" dirty="0" err="1"/>
              <a:t>préalable</a:t>
            </a:r>
            <a:r>
              <a:rPr lang="en-US" dirty="0"/>
              <a:t> pour </a:t>
            </a:r>
            <a:r>
              <a:rPr lang="en-US" dirty="0" err="1"/>
              <a:t>l'inscription</a:t>
            </a:r>
            <a:r>
              <a:rPr lang="en-US" dirty="0"/>
              <a:t> en </a:t>
            </a:r>
            <a:r>
              <a:rPr lang="en-US" dirty="0" err="1"/>
              <a:t>cours</a:t>
            </a:r>
            <a:r>
              <a:rPr lang="en-US" dirty="0"/>
              <a:t> </a:t>
            </a:r>
            <a:r>
              <a:rPr lang="en-US" dirty="0" err="1"/>
              <a:t>est</a:t>
            </a:r>
            <a:r>
              <a:rPr lang="en-US" dirty="0"/>
              <a:t> </a:t>
            </a:r>
            <a:r>
              <a:rPr lang="en-US" dirty="0" err="1"/>
              <a:t>d'avoir</a:t>
            </a:r>
            <a:r>
              <a:rPr lang="en-US" dirty="0"/>
              <a:t> </a:t>
            </a:r>
            <a:r>
              <a:rPr lang="en-US" dirty="0" err="1"/>
              <a:t>validé</a:t>
            </a:r>
            <a:r>
              <a:rPr lang="en-US" dirty="0"/>
              <a:t> un </a:t>
            </a:r>
            <a:r>
              <a:rPr lang="en-US" dirty="0" err="1"/>
              <a:t>ou</a:t>
            </a:r>
            <a:r>
              <a:rPr lang="en-US" dirty="0"/>
              <a:t> les </a:t>
            </a:r>
            <a:r>
              <a:rPr lang="en-US" dirty="0" err="1"/>
              <a:t>deux</a:t>
            </a:r>
            <a:r>
              <a:rPr lang="en-US" dirty="0"/>
              <a:t> UE - </a:t>
            </a:r>
            <a:r>
              <a:rPr lang="en-US" dirty="0" err="1"/>
              <a:t>Français</a:t>
            </a:r>
            <a:r>
              <a:rPr lang="en-US" dirty="0"/>
              <a:t> 1 et/</a:t>
            </a:r>
            <a:r>
              <a:rPr lang="en-US" dirty="0" err="1"/>
              <a:t>ou</a:t>
            </a:r>
            <a:r>
              <a:rPr lang="en-US" dirty="0"/>
              <a:t> </a:t>
            </a:r>
            <a:r>
              <a:rPr lang="en-US" dirty="0" err="1"/>
              <a:t>Français</a:t>
            </a:r>
            <a:r>
              <a:rPr lang="en-US" dirty="0"/>
              <a:t> 2.</a:t>
            </a:r>
          </a:p>
          <a:p>
            <a:r>
              <a:rPr lang="en-US" dirty="0" err="1"/>
              <a:t>Uz</a:t>
            </a:r>
            <a:r>
              <a:rPr lang="en-US" dirty="0"/>
              <a:t> </a:t>
            </a:r>
            <a:r>
              <a:rPr lang="en-US" dirty="0" err="1"/>
              <a:t>dobrodošlicu</a:t>
            </a:r>
            <a:r>
              <a:rPr lang="en-US" dirty="0"/>
              <a:t>, </a:t>
            </a:r>
            <a:r>
              <a:rPr lang="en-US" dirty="0" err="1" smtClean="0"/>
              <a:t>napomena</a:t>
            </a:r>
            <a:r>
              <a:rPr lang="en-US" dirty="0" smtClean="0"/>
              <a:t>: </a:t>
            </a:r>
            <a:r>
              <a:rPr lang="en-US" dirty="0" err="1"/>
              <a:t>uslov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upis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kurs</a:t>
            </a:r>
            <a:r>
              <a:rPr lang="en-US" dirty="0"/>
              <a:t> je </a:t>
            </a:r>
            <a:r>
              <a:rPr lang="en-US" dirty="0" err="1"/>
              <a:t>završen</a:t>
            </a:r>
            <a:r>
              <a:rPr lang="en-US" dirty="0"/>
              <a:t> </a:t>
            </a:r>
            <a:r>
              <a:rPr lang="en-US" dirty="0" err="1"/>
              <a:t>jedan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oba</a:t>
            </a:r>
            <a:r>
              <a:rPr lang="en-US" dirty="0"/>
              <a:t> </a:t>
            </a:r>
            <a:r>
              <a:rPr lang="en-US" dirty="0" err="1"/>
              <a:t>prethodna</a:t>
            </a:r>
            <a:r>
              <a:rPr lang="en-US" dirty="0"/>
              <a:t> </a:t>
            </a:r>
            <a:r>
              <a:rPr lang="en-US" dirty="0" err="1"/>
              <a:t>kursa</a:t>
            </a:r>
            <a:r>
              <a:rPr lang="en-US" dirty="0"/>
              <a:t> </a:t>
            </a:r>
            <a:r>
              <a:rPr lang="en-US" dirty="0" err="1"/>
              <a:t>francuskog</a:t>
            </a:r>
            <a:r>
              <a:rPr lang="en-US" dirty="0"/>
              <a:t> </a:t>
            </a:r>
            <a:r>
              <a:rPr lang="en-US" dirty="0" err="1"/>
              <a:t>jezika</a:t>
            </a:r>
            <a:r>
              <a:rPr lang="en-US" dirty="0"/>
              <a:t> (</a:t>
            </a:r>
            <a:r>
              <a:rPr lang="en-US" dirty="0" err="1"/>
              <a:t>Francuski</a:t>
            </a:r>
            <a:r>
              <a:rPr lang="en-US" dirty="0"/>
              <a:t> 1 </a:t>
            </a:r>
            <a:r>
              <a:rPr lang="en-US" dirty="0" err="1"/>
              <a:t>i</a:t>
            </a:r>
            <a:r>
              <a:rPr lang="en-US" dirty="0"/>
              <a:t>/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Francuski</a:t>
            </a:r>
            <a:r>
              <a:rPr lang="en-US" dirty="0"/>
              <a:t> 2</a:t>
            </a:r>
            <a:r>
              <a:rPr lang="en-US" dirty="0" smtClean="0"/>
              <a:t>).</a:t>
            </a:r>
          </a:p>
          <a:p>
            <a:r>
              <a:rPr lang="fr-FR" dirty="0" err="1"/>
              <a:t>Francuski</a:t>
            </a:r>
            <a:r>
              <a:rPr lang="fr-FR" dirty="0"/>
              <a:t> </a:t>
            </a:r>
            <a:r>
              <a:rPr lang="fr-FR" dirty="0" err="1"/>
              <a:t>jezik</a:t>
            </a:r>
            <a:r>
              <a:rPr lang="fr-FR" dirty="0"/>
              <a:t> </a:t>
            </a:r>
            <a:r>
              <a:rPr lang="fr-FR" dirty="0" smtClean="0"/>
              <a:t>3 </a:t>
            </a:r>
            <a:r>
              <a:rPr lang="fr-FR" dirty="0"/>
              <a:t>je </a:t>
            </a:r>
            <a:r>
              <a:rPr lang="fr-FR" dirty="0" err="1"/>
              <a:t>kurs</a:t>
            </a:r>
            <a:r>
              <a:rPr lang="fr-FR" dirty="0"/>
              <a:t> </a:t>
            </a:r>
            <a:r>
              <a:rPr lang="fr-FR" dirty="0" err="1"/>
              <a:t>osmišljen</a:t>
            </a:r>
            <a:r>
              <a:rPr lang="fr-FR" dirty="0"/>
              <a:t> </a:t>
            </a:r>
            <a:r>
              <a:rPr lang="fr-FR" dirty="0" err="1"/>
              <a:t>za</a:t>
            </a:r>
            <a:r>
              <a:rPr lang="fr-FR" dirty="0"/>
              <a:t> vas </a:t>
            </a:r>
            <a:r>
              <a:rPr lang="fr-FR" dirty="0" err="1"/>
              <a:t>kao</a:t>
            </a:r>
            <a:r>
              <a:rPr lang="fr-FR" dirty="0"/>
              <a:t> </a:t>
            </a:r>
            <a:r>
              <a:rPr lang="fr-FR" dirty="0" err="1"/>
              <a:t>akademce</a:t>
            </a:r>
            <a:r>
              <a:rPr lang="fr-FR" dirty="0"/>
              <a:t> - </a:t>
            </a:r>
            <a:r>
              <a:rPr lang="fr-FR" dirty="0" err="1"/>
              <a:t>buduće</a:t>
            </a:r>
            <a:r>
              <a:rPr lang="fr-FR" dirty="0"/>
              <a:t> </a:t>
            </a:r>
            <a:r>
              <a:rPr lang="fr-FR" dirty="0" smtClean="0"/>
              <a:t>in</a:t>
            </a:r>
            <a:r>
              <a:rPr lang="sr-Latn-RS" dirty="0" smtClean="0"/>
              <a:t>ženjere</a:t>
            </a:r>
            <a:r>
              <a:rPr lang="fr-FR" dirty="0" smtClean="0"/>
              <a:t>, </a:t>
            </a:r>
            <a:r>
              <a:rPr lang="fr-FR" dirty="0"/>
              <a:t>te se </a:t>
            </a:r>
            <a:r>
              <a:rPr lang="fr-FR" dirty="0" err="1"/>
              <a:t>zasniva</a:t>
            </a:r>
            <a:r>
              <a:rPr lang="fr-FR" dirty="0"/>
              <a:t> na </a:t>
            </a:r>
            <a:r>
              <a:rPr lang="fr-FR" dirty="0" err="1"/>
              <a:t>metodi</a:t>
            </a:r>
            <a:r>
              <a:rPr lang="fr-FR" dirty="0"/>
              <a:t> </a:t>
            </a:r>
            <a:r>
              <a:rPr lang="fr-FR" dirty="0" err="1"/>
              <a:t>učenja</a:t>
            </a:r>
            <a:r>
              <a:rPr lang="fr-FR" dirty="0"/>
              <a:t> </a:t>
            </a:r>
            <a:r>
              <a:rPr lang="fr-FR" dirty="0" smtClean="0"/>
              <a:t> </a:t>
            </a:r>
            <a:r>
              <a:rPr lang="fr-FR" b="1" dirty="0" err="1"/>
              <a:t>francuskog</a:t>
            </a:r>
            <a:r>
              <a:rPr lang="fr-FR" b="1" dirty="0"/>
              <a:t> </a:t>
            </a:r>
            <a:r>
              <a:rPr lang="fr-FR" b="1" dirty="0" err="1" smtClean="0"/>
              <a:t>jezika</a:t>
            </a:r>
            <a:r>
              <a:rPr lang="sr-Latn-RS" b="1" dirty="0" smtClean="0"/>
              <a:t> struke</a:t>
            </a:r>
            <a:endParaRPr lang="en-US" b="1" dirty="0"/>
          </a:p>
          <a:p>
            <a:pPr>
              <a:buNone/>
            </a:pP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Uvodne</a:t>
            </a:r>
            <a:r>
              <a:rPr lang="en-US" dirty="0" smtClean="0"/>
              <a:t> </a:t>
            </a:r>
            <a:r>
              <a:rPr lang="en-US" dirty="0" err="1" smtClean="0"/>
              <a:t>napomene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r-Latn-RS" dirty="0" smtClean="0"/>
              <a:t>Predmet Francuski jeznik 3 nosi </a:t>
            </a:r>
            <a:r>
              <a:rPr lang="it-IT" dirty="0" smtClean="0"/>
              <a:t> maksimalnih 100 </a:t>
            </a:r>
            <a:r>
              <a:rPr lang="it-IT" dirty="0"/>
              <a:t>poena, kao i ostali predmeti, i 4 kredita odnosno ESPB boda u ovom semestru. Na predispitnim aktivnostima možete osvojiti najviše 60 poena – kroz </a:t>
            </a:r>
            <a:r>
              <a:rPr lang="it-IT" dirty="0" smtClean="0"/>
              <a:t>domaće</a:t>
            </a:r>
            <a:r>
              <a:rPr lang="sr-Latn-RS" dirty="0" smtClean="0"/>
              <a:t> i </a:t>
            </a:r>
            <a:r>
              <a:rPr lang="it-IT" dirty="0" smtClean="0"/>
              <a:t>seminarske, </a:t>
            </a:r>
            <a:r>
              <a:rPr lang="it-IT" dirty="0"/>
              <a:t>a na samom ispitu (pisanom) 40.</a:t>
            </a:r>
            <a:endParaRPr lang="en-US" dirty="0"/>
          </a:p>
          <a:p>
            <a:r>
              <a:rPr lang="it-IT" dirty="0"/>
              <a:t>Ocenjivanje  51-60 poena: 6</a:t>
            </a:r>
            <a:endParaRPr lang="en-US" dirty="0"/>
          </a:p>
          <a:p>
            <a:r>
              <a:rPr lang="it-IT" dirty="0"/>
              <a:t>61-70, ocena 7,</a:t>
            </a:r>
            <a:endParaRPr lang="en-US" dirty="0"/>
          </a:p>
          <a:p>
            <a:r>
              <a:rPr lang="it-IT" dirty="0"/>
              <a:t>71-80 ocena 8, </a:t>
            </a:r>
            <a:endParaRPr lang="en-US" dirty="0"/>
          </a:p>
          <a:p>
            <a:r>
              <a:rPr lang="it-IT" dirty="0"/>
              <a:t>81-90 poena: ocena 9, </a:t>
            </a:r>
            <a:endParaRPr lang="en-US" dirty="0"/>
          </a:p>
          <a:p>
            <a:r>
              <a:rPr lang="it-IT" dirty="0"/>
              <a:t>91-100 poena: 10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</a:t>
            </a:r>
            <a:r>
              <a:rPr lang="sr-Latn-RS" dirty="0" smtClean="0"/>
              <a:t>oeni, bodovi, ocenjivanje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sr-Latn-RS" b="1" dirty="0"/>
              <a:t>o</a:t>
            </a:r>
            <a:r>
              <a:rPr lang="sr-Latn-RS" b="1" dirty="0" smtClean="0"/>
              <a:t>ktobar,  teme za obradu</a:t>
            </a:r>
          </a:p>
          <a:p>
            <a:r>
              <a:rPr lang="fr-FR" dirty="0"/>
              <a:t>La semaine de la mobilité (En ville sans ma voiture)</a:t>
            </a:r>
          </a:p>
          <a:p>
            <a:r>
              <a:rPr lang="fr-FR" dirty="0"/>
              <a:t>La journée des transports </a:t>
            </a:r>
            <a:r>
              <a:rPr lang="fr-FR" dirty="0" smtClean="0"/>
              <a:t>publics</a:t>
            </a:r>
            <a:endParaRPr lang="sr-Latn-RS" dirty="0" smtClean="0"/>
          </a:p>
          <a:p>
            <a:r>
              <a:rPr lang="sr-Latn-RS" b="1" dirty="0"/>
              <a:t>n</a:t>
            </a:r>
            <a:r>
              <a:rPr lang="sr-Latn-RS" b="1" dirty="0" smtClean="0"/>
              <a:t>ovembar, teme za obradu</a:t>
            </a:r>
          </a:p>
          <a:p>
            <a:pPr fontAlgn="base"/>
            <a:r>
              <a:rPr lang="fr-FR" dirty="0"/>
              <a:t>Les </a:t>
            </a:r>
            <a:r>
              <a:rPr lang="fr-FR" dirty="0" err="1"/>
              <a:t>TICs</a:t>
            </a:r>
            <a:r>
              <a:rPr lang="fr-FR" dirty="0"/>
              <a:t> (technologies de l'information et de la communication) en </a:t>
            </a:r>
            <a:r>
              <a:rPr lang="fr-FR" dirty="0" smtClean="0"/>
              <a:t>transport:</a:t>
            </a:r>
            <a:r>
              <a:rPr lang="sr-Latn-RS" dirty="0" smtClean="0"/>
              <a:t> </a:t>
            </a:r>
            <a:r>
              <a:rPr lang="fr-FR" dirty="0" smtClean="0"/>
              <a:t>plateformes </a:t>
            </a:r>
            <a:r>
              <a:rPr lang="fr-FR" dirty="0"/>
              <a:t>et </a:t>
            </a:r>
            <a:r>
              <a:rPr lang="fr-FR" dirty="0" smtClean="0"/>
              <a:t>applications</a:t>
            </a:r>
            <a:r>
              <a:rPr lang="sr-Latn-RS" dirty="0" smtClean="0"/>
              <a:t>, </a:t>
            </a:r>
            <a:r>
              <a:rPr lang="fr-FR" dirty="0" smtClean="0"/>
              <a:t> </a:t>
            </a:r>
            <a:r>
              <a:rPr lang="fr-FR" dirty="0"/>
              <a:t>le rôle des </a:t>
            </a:r>
            <a:r>
              <a:rPr lang="fr-FR" dirty="0" err="1"/>
              <a:t>TICs</a:t>
            </a:r>
            <a:r>
              <a:rPr lang="fr-FR" dirty="0"/>
              <a:t> dans le domaine du transport durable et de l'</a:t>
            </a:r>
            <a:r>
              <a:rPr lang="fr-FR" dirty="0" err="1"/>
              <a:t>écomobilité</a:t>
            </a:r>
            <a:endParaRPr lang="fr-FR" dirty="0"/>
          </a:p>
          <a:p>
            <a:pPr fontAlgn="base"/>
            <a:r>
              <a:rPr lang="fr-FR" dirty="0" smtClean="0"/>
              <a:t>Les </a:t>
            </a:r>
            <a:r>
              <a:rPr lang="fr-FR" dirty="0"/>
              <a:t>technologies sans fil</a:t>
            </a:r>
          </a:p>
          <a:p>
            <a:pPr fontAlgn="base"/>
            <a:r>
              <a:rPr lang="sr-Latn-RS" dirty="0" smtClean="0"/>
              <a:t>L</a:t>
            </a:r>
            <a:r>
              <a:rPr lang="fr-FR" dirty="0" smtClean="0"/>
              <a:t>'informatique </a:t>
            </a:r>
            <a:r>
              <a:rPr lang="fr-FR" dirty="0"/>
              <a:t>en nuage (</a:t>
            </a:r>
            <a:r>
              <a:rPr lang="fr-FR" dirty="0" err="1"/>
              <a:t>cloud</a:t>
            </a:r>
            <a:r>
              <a:rPr lang="fr-FR" dirty="0"/>
              <a:t> </a:t>
            </a:r>
            <a:r>
              <a:rPr lang="fr-FR" dirty="0" err="1"/>
              <a:t>computing</a:t>
            </a:r>
            <a:r>
              <a:rPr lang="fr-FR" dirty="0" smtClean="0"/>
              <a:t>)</a:t>
            </a:r>
            <a:endParaRPr lang="sr-Latn-RS" dirty="0" smtClean="0"/>
          </a:p>
          <a:p>
            <a:pPr fontAlgn="base"/>
            <a:r>
              <a:rPr lang="sr-Latn-RS" b="1" dirty="0"/>
              <a:t>d</a:t>
            </a:r>
            <a:r>
              <a:rPr lang="sr-Latn-RS" b="1" dirty="0" smtClean="0"/>
              <a:t>ecembar, januar, teme za obradu</a:t>
            </a:r>
          </a:p>
          <a:p>
            <a:r>
              <a:rPr lang="fr-FR" dirty="0"/>
              <a:t>Les transports en commun à Paris, à Bruxelles, à </a:t>
            </a:r>
            <a:r>
              <a:rPr lang="fr-FR" dirty="0" smtClean="0"/>
              <a:t>Belgrade</a:t>
            </a:r>
            <a:r>
              <a:rPr lang="sr-Latn-RS" dirty="0"/>
              <a:t> </a:t>
            </a:r>
            <a:r>
              <a:rPr lang="sr-Latn-RS" dirty="0" smtClean="0"/>
              <a:t>(Lyon, Londres...)</a:t>
            </a:r>
            <a:r>
              <a:rPr lang="fr-FR" dirty="0" smtClean="0"/>
              <a:t> </a:t>
            </a:r>
            <a:r>
              <a:rPr lang="fr-FR" dirty="0"/>
              <a:t>: moyens et titres de transport, situation et difficultés</a:t>
            </a:r>
          </a:p>
          <a:p>
            <a:pPr fontAlgn="base"/>
            <a:r>
              <a:rPr lang="fr-FR" dirty="0"/>
              <a:t>Les trottinettes électriques: avantages et </a:t>
            </a:r>
            <a:r>
              <a:rPr lang="fr-FR" dirty="0" smtClean="0"/>
              <a:t>inconvénients</a:t>
            </a:r>
            <a:endParaRPr lang="fr-FR" dirty="0"/>
          </a:p>
          <a:p>
            <a:pPr fontAlgn="base"/>
            <a:r>
              <a:rPr lang="fr-FR" dirty="0"/>
              <a:t> </a:t>
            </a:r>
            <a:r>
              <a:rPr lang="fr-FR" dirty="0" smtClean="0"/>
              <a:t>Les </a:t>
            </a:r>
            <a:r>
              <a:rPr lang="fr-FR" dirty="0"/>
              <a:t>vélos électriques: avantages et </a:t>
            </a:r>
            <a:r>
              <a:rPr lang="fr-FR" dirty="0" smtClean="0"/>
              <a:t>inconvénients</a:t>
            </a:r>
            <a:r>
              <a:rPr lang="fr-FR" dirty="0"/>
              <a:t/>
            </a:r>
            <a:br>
              <a:rPr lang="fr-FR" dirty="0"/>
            </a:br>
            <a:r>
              <a:rPr lang="fr-FR" dirty="0"/>
              <a:t/>
            </a:r>
            <a:br>
              <a:rPr lang="fr-FR" dirty="0"/>
            </a:br>
            <a:r>
              <a:rPr lang="fr-FR" b="1" u="sng" dirty="0" smtClean="0"/>
              <a:t/>
            </a:r>
            <a:br>
              <a:rPr lang="fr-FR" b="1" u="sng" dirty="0" smtClean="0"/>
            </a:br>
            <a:endParaRPr lang="en-US" b="1" u="sng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Plan i program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sr-Latn-RS" dirty="0" smtClean="0"/>
              <a:t>O konkretnim aktivnostima, zadacima, literaturi, seminarskim radovima, načinu rada, više detalja na našoj platformi za učenje na daljinu:</a:t>
            </a:r>
          </a:p>
          <a:p>
            <a:r>
              <a:rPr lang="en-US" b="1" dirty="0" smtClean="0">
                <a:hlinkClick r:id="rId2"/>
              </a:rPr>
              <a:t>https://nastava.sf.bg.ac.rs/course/view.php?id=249</a:t>
            </a:r>
            <a:endParaRPr lang="sr-Latn-RS" b="1" dirty="0" smtClean="0"/>
          </a:p>
          <a:p>
            <a:r>
              <a:rPr lang="sr-Latn-RS" dirty="0" smtClean="0"/>
              <a:t>O jezičkim znanjima i umećima, lingvističkim kompetencijama, </a:t>
            </a:r>
            <a:r>
              <a:rPr lang="en-US" dirty="0" err="1" smtClean="0"/>
              <a:t>podrobnije</a:t>
            </a:r>
            <a:r>
              <a:rPr lang="sr-Latn-RS" dirty="0" smtClean="0"/>
              <a:t> u knjizi predmeta:</a:t>
            </a:r>
          </a:p>
          <a:p>
            <a:r>
              <a:rPr lang="en-US" b="1" dirty="0" smtClean="0"/>
              <a:t>https://www.sf.bg.ac.rs/akreditacija/akreditacija2014/OSNOVNE/OSNOVNE/Tabele/T5/Knjige%20predmeta/Zajednicka%20nastava/Semestar3/Izborni/SJ30034-fr.html</a:t>
            </a:r>
            <a:endParaRPr lang="en-US" b="1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Detaljnije...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err="1"/>
              <a:t>Osnovni</a:t>
            </a:r>
            <a:r>
              <a:rPr lang="en-US" b="1" dirty="0"/>
              <a:t> </a:t>
            </a:r>
            <a:r>
              <a:rPr lang="en-US" b="1" dirty="0" err="1"/>
              <a:t>saobraćajni</a:t>
            </a:r>
            <a:r>
              <a:rPr lang="en-US" b="1" dirty="0"/>
              <a:t> </a:t>
            </a:r>
            <a:r>
              <a:rPr lang="en-US" b="1" dirty="0" err="1"/>
              <a:t>višejezični</a:t>
            </a:r>
            <a:r>
              <a:rPr lang="en-US" b="1" dirty="0"/>
              <a:t> </a:t>
            </a:r>
            <a:r>
              <a:rPr lang="en-US" b="1" dirty="0" err="1"/>
              <a:t>rečnik</a:t>
            </a:r>
            <a:r>
              <a:rPr lang="en-US" b="1" dirty="0"/>
              <a:t> </a:t>
            </a:r>
            <a:r>
              <a:rPr lang="en-US" dirty="0"/>
              <a:t>(</a:t>
            </a:r>
            <a:r>
              <a:rPr lang="en-US" dirty="0" err="1" smtClean="0"/>
              <a:t>Univerzitet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Beogradu</a:t>
            </a:r>
            <a:r>
              <a:rPr lang="en-US" dirty="0"/>
              <a:t> - </a:t>
            </a:r>
            <a:r>
              <a:rPr lang="en-US" dirty="0" err="1"/>
              <a:t>Saobraćajni</a:t>
            </a:r>
            <a:r>
              <a:rPr lang="en-US" dirty="0"/>
              <a:t> </a:t>
            </a:r>
            <a:r>
              <a:rPr lang="en-US" dirty="0" err="1" smtClean="0"/>
              <a:t>fakultet</a:t>
            </a:r>
            <a:r>
              <a:rPr lang="sr-Latn-RS" dirty="0" smtClean="0"/>
              <a:t>, 2017</a:t>
            </a:r>
            <a:r>
              <a:rPr lang="en-US" dirty="0" smtClean="0"/>
              <a:t>)</a:t>
            </a:r>
            <a:endParaRPr lang="en-US" dirty="0"/>
          </a:p>
          <a:p>
            <a:r>
              <a:rPr lang="en-US" b="1" dirty="0" err="1" smtClean="0"/>
              <a:t>Francusko-srpski</a:t>
            </a:r>
            <a:r>
              <a:rPr lang="en-US" b="1" dirty="0" smtClean="0"/>
              <a:t> </a:t>
            </a:r>
            <a:r>
              <a:rPr lang="en-US" b="1" dirty="0" err="1"/>
              <a:t>rečnik</a:t>
            </a:r>
            <a:r>
              <a:rPr lang="en-US" b="1" dirty="0"/>
              <a:t> </a:t>
            </a:r>
            <a:r>
              <a:rPr lang="en-US" dirty="0"/>
              <a:t>(</a:t>
            </a:r>
            <a:r>
              <a:rPr lang="en-US" dirty="0" err="1"/>
              <a:t>Zavod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udžbenike</a:t>
            </a:r>
            <a:r>
              <a:rPr lang="en-US" dirty="0"/>
              <a:t>, 2017)</a:t>
            </a:r>
          </a:p>
          <a:p>
            <a:r>
              <a:rPr lang="en-US" b="1" dirty="0"/>
              <a:t>- </a:t>
            </a:r>
            <a:r>
              <a:rPr lang="en-US" b="1" dirty="0" err="1"/>
              <a:t>Gramatika</a:t>
            </a:r>
            <a:r>
              <a:rPr lang="en-US" b="1" dirty="0"/>
              <a:t> </a:t>
            </a:r>
            <a:r>
              <a:rPr lang="en-US" b="1" dirty="0" err="1"/>
              <a:t>francuskog</a:t>
            </a:r>
            <a:r>
              <a:rPr lang="en-US" b="1" dirty="0"/>
              <a:t> </a:t>
            </a:r>
            <a:r>
              <a:rPr lang="en-US" b="1" dirty="0" err="1"/>
              <a:t>jezika</a:t>
            </a:r>
            <a:r>
              <a:rPr lang="en-US" b="1" dirty="0"/>
              <a:t> </a:t>
            </a:r>
            <a:r>
              <a:rPr lang="en-US" b="1" dirty="0" err="1"/>
              <a:t>sa</a:t>
            </a:r>
            <a:r>
              <a:rPr lang="en-US" b="1" dirty="0"/>
              <a:t> </a:t>
            </a:r>
            <a:r>
              <a:rPr lang="en-US" b="1" dirty="0" err="1"/>
              <a:t>rešenjima</a:t>
            </a:r>
            <a:r>
              <a:rPr lang="en-US" b="1" dirty="0"/>
              <a:t> </a:t>
            </a:r>
            <a:r>
              <a:rPr lang="en-US" dirty="0"/>
              <a:t>(Data Status, 2012)</a:t>
            </a:r>
          </a:p>
          <a:p>
            <a:r>
              <a:rPr lang="sr-Latn-RS" b="1" dirty="0" smtClean="0"/>
              <a:t>Višejezični rečnik održivog saobraćaja </a:t>
            </a:r>
            <a:r>
              <a:rPr lang="en-US" dirty="0" smtClean="0"/>
              <a:t>(</a:t>
            </a:r>
            <a:r>
              <a:rPr lang="en-US" dirty="0" err="1" smtClean="0"/>
              <a:t>Univerzitet</a:t>
            </a:r>
            <a:r>
              <a:rPr lang="en-US" dirty="0" smtClean="0"/>
              <a:t> u </a:t>
            </a:r>
            <a:r>
              <a:rPr lang="en-US" dirty="0" err="1" smtClean="0"/>
              <a:t>Beogradu</a:t>
            </a:r>
            <a:r>
              <a:rPr lang="en-US" dirty="0" smtClean="0"/>
              <a:t> - </a:t>
            </a:r>
            <a:r>
              <a:rPr lang="en-US" dirty="0" err="1" smtClean="0"/>
              <a:t>Saobraćajni</a:t>
            </a:r>
            <a:r>
              <a:rPr lang="en-US" dirty="0" smtClean="0"/>
              <a:t> </a:t>
            </a:r>
            <a:r>
              <a:rPr lang="en-US" dirty="0" err="1" smtClean="0"/>
              <a:t>fakultet</a:t>
            </a:r>
            <a:r>
              <a:rPr lang="sr-Latn-RS" dirty="0" smtClean="0"/>
              <a:t>, </a:t>
            </a:r>
            <a:r>
              <a:rPr lang="sr-Latn-RS" dirty="0" smtClean="0"/>
              <a:t>2020</a:t>
            </a:r>
            <a:r>
              <a:rPr lang="en-US" dirty="0" smtClean="0"/>
              <a:t>)</a:t>
            </a:r>
            <a:r>
              <a:rPr lang="sr-Latn-RS" b="1" dirty="0" smtClean="0"/>
              <a:t> 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Izbor iz literature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fr-FR" dirty="0" smtClean="0"/>
              <a:t>Merci pour l’attention et l’intérêt que vous prêtez à la langue française de spécialité.</a:t>
            </a:r>
          </a:p>
          <a:p>
            <a:pPr>
              <a:buNone/>
            </a:pPr>
            <a:r>
              <a:rPr lang="fr-FR" dirty="0" smtClean="0"/>
              <a:t>Je reste à votre entière disposition pour tout renseignement complémentaire.</a:t>
            </a:r>
          </a:p>
          <a:p>
            <a:pPr>
              <a:buNone/>
            </a:pPr>
            <a:r>
              <a:rPr lang="fr-FR" dirty="0" smtClean="0"/>
              <a:t>Au plaisir de vous lire,</a:t>
            </a:r>
          </a:p>
          <a:p>
            <a:pPr>
              <a:buNone/>
            </a:pPr>
            <a:r>
              <a:rPr lang="fr-FR" dirty="0" smtClean="0"/>
              <a:t>Tanja </a:t>
            </a:r>
          </a:p>
          <a:p>
            <a:pPr>
              <a:buNone/>
            </a:pPr>
            <a:r>
              <a:rPr lang="en-US" dirty="0" smtClean="0"/>
              <a:t>t.dinic@sf.bg.ac.rs</a:t>
            </a:r>
            <a:r>
              <a:rPr lang="fr-FR" dirty="0" smtClean="0"/>
              <a:t> 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48</TotalTime>
  <Words>367</Words>
  <Application>Microsoft Office PowerPoint</Application>
  <PresentationFormat>On-screen Show (4:3)</PresentationFormat>
  <Paragraphs>42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Lucida Sans Unicode</vt:lpstr>
      <vt:lpstr>Verdana</vt:lpstr>
      <vt:lpstr>Wingdings 2</vt:lpstr>
      <vt:lpstr>Wingdings 3</vt:lpstr>
      <vt:lpstr>Concourse</vt:lpstr>
      <vt:lpstr>FRANCUSKI JEZIK 3</vt:lpstr>
      <vt:lpstr>Uvodne napomene</vt:lpstr>
      <vt:lpstr>Poeni, bodovi, ocenjivanje</vt:lpstr>
      <vt:lpstr>Plan i program</vt:lpstr>
      <vt:lpstr>Detaljnije...</vt:lpstr>
      <vt:lpstr>Izbor iz literature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FRANCUSKI JEZIK 3</dc:title>
  <dc:creator>win 7</dc:creator>
  <cp:lastModifiedBy>user</cp:lastModifiedBy>
  <cp:revision>15</cp:revision>
  <dcterms:created xsi:type="dcterms:W3CDTF">2020-09-11T14:04:47Z</dcterms:created>
  <dcterms:modified xsi:type="dcterms:W3CDTF">2021-09-15T11:02:39Z</dcterms:modified>
</cp:coreProperties>
</file>