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27"/>
  </p:notesMasterIdLst>
  <p:sldIdLst>
    <p:sldId id="256" r:id="rId2"/>
    <p:sldId id="257" r:id="rId3"/>
    <p:sldId id="259" r:id="rId4"/>
    <p:sldId id="260" r:id="rId5"/>
    <p:sldId id="261" r:id="rId6"/>
    <p:sldId id="287" r:id="rId7"/>
    <p:sldId id="288" r:id="rId8"/>
    <p:sldId id="289" r:id="rId9"/>
    <p:sldId id="265" r:id="rId10"/>
    <p:sldId id="293" r:id="rId11"/>
    <p:sldId id="267" r:id="rId12"/>
    <p:sldId id="268" r:id="rId13"/>
    <p:sldId id="282" r:id="rId14"/>
    <p:sldId id="290" r:id="rId15"/>
    <p:sldId id="291" r:id="rId16"/>
    <p:sldId id="292" r:id="rId17"/>
    <p:sldId id="272" r:id="rId18"/>
    <p:sldId id="274" r:id="rId19"/>
    <p:sldId id="275" r:id="rId20"/>
    <p:sldId id="276" r:id="rId21"/>
    <p:sldId id="283" r:id="rId22"/>
    <p:sldId id="284" r:id="rId23"/>
    <p:sldId id="285" r:id="rId24"/>
    <p:sldId id="280" r:id="rId25"/>
    <p:sldId id="28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27" autoAdjust="0"/>
    <p:restoredTop sz="94709" autoAdjust="0"/>
  </p:normalViewPr>
  <p:slideViewPr>
    <p:cSldViewPr>
      <p:cViewPr varScale="1">
        <p:scale>
          <a:sx n="97" d="100"/>
          <a:sy n="97" d="100"/>
        </p:scale>
        <p:origin x="957"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C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F0835E-4AF0-41E4-9507-DBEA81ACB823}" type="datetimeFigureOut">
              <a:rPr lang="sr-Latn-CS" smtClean="0"/>
              <a:pPr/>
              <a:t>17.12.2020.</a:t>
            </a:fld>
            <a:endParaRPr lang="sr-Latn-C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C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C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BB822F-9E91-4B1F-9644-398FAFDF32A2}" type="slidenum">
              <a:rPr lang="sr-Latn-CS" smtClean="0"/>
              <a:pPr/>
              <a:t>‹#›</a:t>
            </a:fld>
            <a:endParaRPr lang="sr-Latn-CS"/>
          </a:p>
        </p:txBody>
      </p:sp>
    </p:spTree>
    <p:extLst>
      <p:ext uri="{BB962C8B-B14F-4D97-AF65-F5344CB8AC3E}">
        <p14:creationId xmlns:p14="http://schemas.microsoft.com/office/powerpoint/2010/main" val="875450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9B61E9-BD64-49FF-A183-CD61B7285A6F}" type="datetime1">
              <a:rPr lang="en-US" smtClean="0"/>
              <a:t>12/17/2020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advTm="4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D16D5-7397-4FB1-93FF-EFD73BE34A6D}" type="datetime1">
              <a:rPr lang="en-US" smtClean="0"/>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A99A5D-279F-4E94-B987-53DFEF87EDF5}" type="datetime1">
              <a:rPr lang="en-US" smtClean="0"/>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06DD3A-D1E3-4D55-962A-9E8279936B7C}" type="datetime1">
              <a:rPr lang="en-US" smtClean="0"/>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59B70D-86A2-470A-B8FC-3E5F21866D6D}" type="datetime1">
              <a:rPr lang="en-US" smtClean="0"/>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advTm="4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B715A2B-DEF7-4AE3-95D0-6BD79F86C249}" type="datetime1">
              <a:rPr lang="en-US" smtClean="0"/>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38F2954-724E-4A95-B035-08334E90E6EA}" type="datetime1">
              <a:rPr lang="en-US" smtClean="0"/>
              <a:t>12/17/2020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77282E6-7E77-41D3-A1BD-A2C5355645E0}" type="datetime1">
              <a:rPr lang="en-US" smtClean="0"/>
              <a:t>12/17/2020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B1F648-3FC9-4F32-B9C5-6330DE6CC214}" type="datetime1">
              <a:rPr lang="en-US" smtClean="0"/>
              <a:t>12/17/2020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53046F6-0DB8-4C7C-A5B8-C1DC6543F7AE}" type="datetime1">
              <a:rPr lang="en-US" smtClean="0"/>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advTm="4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8D7FD9A-E7C0-4CDB-B8CB-53F4A9A463E6}" type="datetime1">
              <a:rPr lang="en-US" smtClean="0"/>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1"/>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advTm="4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738338F-103A-4C50-86D7-E540AECB020C}" type="datetime1">
              <a:rPr lang="en-US" smtClean="0"/>
              <a:t>12/17/2020</a:t>
            </a:fld>
            <a:endParaRPr lang="en-US" dirty="0"/>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ransition advTm="4000">
    <p:dissolve/>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1371600"/>
            <a:ext cx="8229600" cy="4678362"/>
          </a:xfrm>
        </p:spPr>
        <p:style>
          <a:lnRef idx="2">
            <a:schemeClr val="accent2"/>
          </a:lnRef>
          <a:fillRef idx="1">
            <a:schemeClr val="lt1"/>
          </a:fillRef>
          <a:effectRef idx="0">
            <a:schemeClr val="accent2"/>
          </a:effectRef>
          <a:fontRef idx="minor">
            <a:schemeClr val="dk1"/>
          </a:fontRef>
        </p:style>
        <p:txBody>
          <a:bodyPr>
            <a:normAutofit/>
          </a:bodyPr>
          <a:lstStyle/>
          <a:p>
            <a:pPr algn="ctr"/>
            <a:r>
              <a:rPr lang="en-US" dirty="0" smtClean="0">
                <a:solidFill>
                  <a:schemeClr val="accent2">
                    <a:lumMod val="75000"/>
                  </a:schemeClr>
                </a:solidFill>
                <a:effectLst>
                  <a:innerShdw blurRad="63500" dist="50800" dir="10800000">
                    <a:prstClr val="black">
                      <a:alpha val="50000"/>
                    </a:prstClr>
                  </a:innerShdw>
                </a:effectLst>
              </a:rPr>
              <a:t>PRIMER PROJEKTA ELEKTRIFIKACIJE  NAIZMENIČNIM SISTEMOM 25 Kv,50Hz</a:t>
            </a:r>
            <a:endParaRPr lang="sr-Latn-C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dirty="0"/>
          </a:p>
        </p:txBody>
      </p:sp>
    </p:spTree>
  </p:cSld>
  <p:clrMapOvr>
    <a:masterClrMapping/>
  </p:clrMapOvr>
  <p:transition advClick="0" advTm="8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a:t>
            </a:r>
            <a:r>
              <a:rPr lang="sr-Latn-CS" sz="5400" dirty="0" smtClean="0">
                <a:solidFill>
                  <a:schemeClr val="accent2">
                    <a:lumMod val="75000"/>
                  </a:schemeClr>
                </a:solidFill>
              </a:rPr>
              <a:t>Servisni troškovi</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en-US" sz="2800" dirty="0" smtClean="0"/>
              <a:t>    </a:t>
            </a:r>
            <a:r>
              <a:rPr lang="sr-Latn-CS" sz="2800" dirty="0" smtClean="0">
                <a:solidFill>
                  <a:schemeClr val="accent2">
                    <a:lumMod val="75000"/>
                  </a:schemeClr>
                </a:solidFill>
              </a:rPr>
              <a:t>Elektroprivreda obezbeđuje u svakoj tački napajanja viskonaponski razvod, transformatore i prateću mernu i zaštitnu opremu. Investicioni troškovi za ovu opremu svedeni su na godišnje troškove.</a:t>
            </a:r>
            <a:br>
              <a:rPr lang="sr-Latn-CS" sz="2800" dirty="0" smtClean="0">
                <a:solidFill>
                  <a:schemeClr val="accent2">
                    <a:lumMod val="75000"/>
                  </a:schemeClr>
                </a:solidFill>
              </a:rPr>
            </a:br>
            <a:r>
              <a:rPr lang="sr-Latn-CS" sz="2800" dirty="0" smtClean="0">
                <a:solidFill>
                  <a:schemeClr val="accent2">
                    <a:lumMod val="75000"/>
                  </a:schemeClr>
                </a:solidFill>
              </a:rPr>
              <a:t>Troškovi za angažovanu snagu</a:t>
            </a:r>
            <a:br>
              <a:rPr lang="sr-Latn-CS" sz="2800" dirty="0" smtClean="0">
                <a:solidFill>
                  <a:schemeClr val="accent2">
                    <a:lumMod val="75000"/>
                  </a:schemeClr>
                </a:solidFill>
              </a:rPr>
            </a:br>
            <a:r>
              <a:rPr lang="sr-Latn-CS" sz="2800" dirty="0" smtClean="0">
                <a:solidFill>
                  <a:schemeClr val="accent2">
                    <a:lumMod val="75000"/>
                  </a:schemeClr>
                </a:solidFill>
              </a:rPr>
              <a:t>Da bi pokrile cene koštanja za obezbeđenje kapaciteta u sistemu proizvodnje i VN prenosa električne energije, ove dve elektroprivrede zaračunavaju troškove kapaciteta koji zavise od ukupne potrošnje el.energije na železnici u vreme maksimalne potrošnje.</a:t>
            </a:r>
            <a:br>
              <a:rPr lang="sr-Latn-CS" sz="2800" dirty="0" smtClean="0">
                <a:solidFill>
                  <a:schemeClr val="accent2">
                    <a:lumMod val="75000"/>
                  </a:schemeClr>
                </a:solidFill>
              </a:rPr>
            </a:br>
            <a:r>
              <a:rPr lang="sr-Latn-CS" sz="2800" dirty="0" smtClean="0">
                <a:solidFill>
                  <a:schemeClr val="accent2">
                    <a:lumMod val="75000"/>
                  </a:schemeClr>
                </a:solidFill>
              </a:rPr>
              <a:t>Tekući troškovi </a:t>
            </a:r>
            <a:br>
              <a:rPr lang="sr-Latn-CS" sz="2800" dirty="0" smtClean="0">
                <a:solidFill>
                  <a:schemeClr val="accent2">
                    <a:lumMod val="75000"/>
                  </a:schemeClr>
                </a:solidFill>
              </a:rPr>
            </a:br>
            <a:r>
              <a:rPr lang="sr-Latn-CS" sz="2800" dirty="0" smtClean="0">
                <a:solidFill>
                  <a:schemeClr val="accent2">
                    <a:lumMod val="75000"/>
                  </a:schemeClr>
                </a:solidFill>
              </a:rPr>
              <a:t>Troškovi energije su vezani za aktuelnu cenu osnovnog goriva (ugalj, nafta ili nuklearno gorivo). Da bi se pomoglo elektroprivredi u vođenju sistema opterećenja, stimuliše se potrošnja elektrišne energije u vremenu manje tražnje putem niže tarife.</a:t>
            </a:r>
            <a:br>
              <a:rPr lang="sr-Latn-CS" sz="2800" dirty="0" smtClean="0">
                <a:solidFill>
                  <a:schemeClr val="accent2">
                    <a:lumMod val="75000"/>
                  </a:schemeClr>
                </a:solidFill>
              </a:rPr>
            </a:br>
            <a:r>
              <a:rPr lang="sr-Latn-CS" sz="2800" dirty="0" smtClean="0">
                <a:solidFill>
                  <a:schemeClr val="accent2">
                    <a:lumMod val="75000"/>
                  </a:schemeClr>
                </a:solidFill>
              </a:rPr>
              <a:t>Ukupni troškovi el.energije za vuču na britanskim železnicama se sastoje od približno 2% servisni troškovi, 25% troškova angažovane snage i 73% cene energije.</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cSld>
  <p:clrMapOvr>
    <a:masterClrMapping/>
  </p:clrMapOvr>
  <p:transition advTm="4000">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389888"/>
          </a:xfrm>
        </p:spPr>
        <p:txBody>
          <a:bodyPr>
            <a:normAutofit fontScale="90000"/>
          </a:bodyPr>
          <a:lstStyle/>
          <a:p>
            <a:pPr lvl="0"/>
            <a:r>
              <a:rPr lang="sr-Latn-CS" dirty="0" smtClean="0">
                <a:solidFill>
                  <a:schemeClr val="accent2">
                    <a:lumMod val="75000"/>
                  </a:schemeClr>
                </a:solidFill>
              </a:rPr>
              <a:t>OPREMA ZA RAZVOD 25 kV</a:t>
            </a:r>
            <a:r>
              <a:rPr lang="sr-Latn-CS" dirty="0" smtClean="0"/>
              <a:t/>
            </a:r>
            <a:br>
              <a:rPr lang="sr-Latn-CS" dirty="0" smtClean="0"/>
            </a:br>
            <a:endParaRPr lang="sr-Latn-CS" dirty="0"/>
          </a:p>
        </p:txBody>
      </p:sp>
      <p:sp>
        <p:nvSpPr>
          <p:cNvPr id="2" name="Content Placeholder 1"/>
          <p:cNvSpPr>
            <a:spLocks noGrp="1"/>
          </p:cNvSpPr>
          <p:nvPr>
            <p:ph idx="1"/>
          </p:nvPr>
        </p:nvSpPr>
        <p:spPr/>
        <p:txBody>
          <a:bodyPr/>
          <a:lstStyle/>
          <a:p>
            <a:endParaRPr lang="en-US" dirty="0" smtClean="0">
              <a:solidFill>
                <a:schemeClr val="accent2">
                  <a:lumMod val="75000"/>
                </a:schemeClr>
              </a:solidFill>
            </a:endParaRPr>
          </a:p>
          <a:p>
            <a:pPr>
              <a:buNone/>
            </a:pPr>
            <a:r>
              <a:rPr lang="en-US" dirty="0" smtClean="0">
                <a:solidFill>
                  <a:schemeClr val="accent2">
                    <a:lumMod val="75000"/>
                  </a:schemeClr>
                </a:solidFill>
              </a:rPr>
              <a:t>     </a:t>
            </a:r>
            <a:r>
              <a:rPr lang="sr-Latn-CS" dirty="0" smtClean="0">
                <a:solidFill>
                  <a:schemeClr val="accent2">
                    <a:lumMod val="75000"/>
                  </a:schemeClr>
                </a:solidFill>
              </a:rPr>
              <a:t>Razvodno postrojenje 25 kV</a:t>
            </a:r>
            <a:endParaRPr lang="en-US" dirty="0" smtClean="0">
              <a:solidFill>
                <a:schemeClr val="accent2">
                  <a:lumMod val="75000"/>
                </a:schemeClr>
              </a:solidFill>
            </a:endParaRPr>
          </a:p>
          <a:p>
            <a:endParaRPr lang="en-US" dirty="0" smtClean="0">
              <a:solidFill>
                <a:schemeClr val="accent2">
                  <a:lumMod val="75000"/>
                </a:schemeClr>
              </a:solidFill>
            </a:endParaRPr>
          </a:p>
          <a:p>
            <a:pPr>
              <a:buNone/>
            </a:pPr>
            <a:r>
              <a:rPr lang="en-US" dirty="0" smtClean="0">
                <a:solidFill>
                  <a:schemeClr val="accent2">
                    <a:lumMod val="75000"/>
                  </a:schemeClr>
                </a:solidFill>
              </a:rPr>
              <a:t>     </a:t>
            </a:r>
            <a:r>
              <a:rPr lang="sr-Latn-CS" dirty="0" smtClean="0">
                <a:solidFill>
                  <a:schemeClr val="accent2">
                    <a:lumMod val="75000"/>
                  </a:schemeClr>
                </a:solidFill>
              </a:rPr>
              <a:t>Šema zaštite prekidača snage</a:t>
            </a:r>
            <a:endParaRPr lang="en-US" dirty="0" smtClean="0">
              <a:solidFill>
                <a:schemeClr val="accent2">
                  <a:lumMod val="75000"/>
                </a:schemeClr>
              </a:solidFill>
            </a:endParaRPr>
          </a:p>
          <a:p>
            <a:endParaRPr lang="en-US" sz="2400" dirty="0" smtClean="0">
              <a:solidFill>
                <a:schemeClr val="accent2">
                  <a:lumMod val="75000"/>
                </a:schemeClr>
              </a:solidFill>
            </a:endParaRPr>
          </a:p>
          <a:p>
            <a:pPr>
              <a:buNone/>
            </a:pPr>
            <a:r>
              <a:rPr lang="en-US" sz="2400" dirty="0" smtClean="0">
                <a:solidFill>
                  <a:schemeClr val="accent2">
                    <a:lumMod val="75000"/>
                  </a:schemeClr>
                </a:solidFill>
              </a:rPr>
              <a:t>     </a:t>
            </a:r>
            <a:r>
              <a:rPr lang="sr-Latn-CS" sz="2400" dirty="0" smtClean="0">
                <a:solidFill>
                  <a:schemeClr val="accent2">
                    <a:lumMod val="75000"/>
                  </a:schemeClr>
                </a:solidFill>
              </a:rPr>
              <a:t>Sistem upravljanja</a:t>
            </a:r>
            <a:r>
              <a:rPr lang="en-US" sz="2400" dirty="0" smtClean="0">
                <a:solidFill>
                  <a:schemeClr val="accent2">
                    <a:lumMod val="75000"/>
                  </a:schemeClr>
                </a:solidFill>
              </a:rPr>
              <a:t> </a:t>
            </a:r>
          </a:p>
          <a:p>
            <a:endParaRPr lang="en-US" sz="2400" dirty="0" smtClean="0">
              <a:solidFill>
                <a:schemeClr val="accent2">
                  <a:lumMod val="75000"/>
                </a:schemeClr>
              </a:solidFill>
            </a:endParaRPr>
          </a:p>
          <a:p>
            <a:pPr>
              <a:buNone/>
            </a:pPr>
            <a:r>
              <a:rPr lang="en-US" sz="2400" dirty="0" smtClean="0">
                <a:solidFill>
                  <a:schemeClr val="accent2">
                    <a:lumMod val="75000"/>
                  </a:schemeClr>
                </a:solidFill>
              </a:rPr>
              <a:t>     </a:t>
            </a:r>
            <a:r>
              <a:rPr lang="sr-Latn-CS" sz="2400" dirty="0" smtClean="0">
                <a:solidFill>
                  <a:schemeClr val="accent2">
                    <a:lumMod val="75000"/>
                  </a:schemeClr>
                </a:solidFill>
              </a:rPr>
              <a:t>Održavanje razvodne elektroopreme</a:t>
            </a:r>
          </a:p>
          <a:p>
            <a:pPr marL="365760" lvl="1" indent="-256032">
              <a:spcBef>
                <a:spcPts val="400"/>
              </a:spcBef>
              <a:buSzPct val="68000"/>
              <a:buNone/>
            </a:pPr>
            <a:endParaRPr lang="sr-Latn-CS" sz="2400" dirty="0" smtClean="0"/>
          </a:p>
          <a:p>
            <a:pPr>
              <a:buNone/>
            </a:pPr>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spTree>
  </p:cSld>
  <p:clrMapOvr>
    <a:masterClrMapping/>
  </p:clrMapOvr>
  <p:transition advTm="400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smtClean="0"/>
              <a:t>              </a:t>
            </a:r>
            <a:r>
              <a:rPr lang="sr-Latn-CS" sz="3200" dirty="0" smtClean="0">
                <a:solidFill>
                  <a:schemeClr val="accent2">
                    <a:lumMod val="75000"/>
                  </a:schemeClr>
                </a:solidFill>
              </a:rPr>
              <a:t>Razvodno postrojenje 25 kV</a:t>
            </a:r>
            <a:endParaRPr lang="sr-Latn-CS" sz="3200" dirty="0">
              <a:solidFill>
                <a:schemeClr val="accent2">
                  <a:lumMod val="75000"/>
                </a:schemeClr>
              </a:solidFill>
            </a:endParaRPr>
          </a:p>
        </p:txBody>
      </p:sp>
      <p:sp>
        <p:nvSpPr>
          <p:cNvPr id="2" name="Content Placeholder 1"/>
          <p:cNvSpPr>
            <a:spLocks noGrp="1"/>
          </p:cNvSpPr>
          <p:nvPr>
            <p:ph idx="1"/>
          </p:nvPr>
        </p:nvSpPr>
        <p:spPr/>
        <p:txBody>
          <a:bodyPr>
            <a:normAutofit/>
          </a:bodyPr>
          <a:lstStyle/>
          <a:p>
            <a:pPr>
              <a:buNone/>
            </a:pPr>
            <a:r>
              <a:rPr lang="en-US" sz="1600" dirty="0" smtClean="0"/>
              <a:t>     </a:t>
            </a:r>
            <a:r>
              <a:rPr lang="sr-Latn-CS" sz="1600" dirty="0" smtClean="0">
                <a:solidFill>
                  <a:schemeClr val="accent2">
                    <a:lumMod val="75000"/>
                  </a:schemeClr>
                </a:solidFill>
              </a:rPr>
              <a:t>Osnovni segment opremanja razvoda je razvodno postrojenje 25 kV, koje je u interesu uštede u investicijama, lakše montaže i minimalnog održavanja, usvojeno kao tipsko rešenje na britanskim železnicama sa vakumskim prekidačima. Vakumski prekidač ima niz prednosti u odnosu na glomazne uljne prekidače ranije korišćene, ne samo zato što potpuno otklanjaju opasnost od požara i eksplozija koje prete uvek u prisustvu većih količina ulja. Mali hod kontakata i lagani pokretni delovi znače takođe da jednostavni pogonski mahanizami mogu doprineti uštedama kod pomoćnog napajanja</a:t>
            </a:r>
            <a:r>
              <a:rPr lang="en-US" sz="1600" dirty="0" smtClean="0">
                <a:solidFill>
                  <a:schemeClr val="accent2">
                    <a:lumMod val="75000"/>
                  </a:schemeClr>
                </a:solidFill>
              </a:rPr>
              <a:t>.</a:t>
            </a:r>
          </a:p>
          <a:p>
            <a:pPr>
              <a:buNone/>
            </a:pPr>
            <a:r>
              <a:rPr lang="en-US" sz="1600" dirty="0" smtClean="0">
                <a:solidFill>
                  <a:schemeClr val="accent2">
                    <a:lumMod val="75000"/>
                  </a:schemeClr>
                </a:solidFill>
              </a:rPr>
              <a:t>      </a:t>
            </a:r>
            <a:r>
              <a:rPr lang="sr-Latn-CS" sz="1600" dirty="0" smtClean="0">
                <a:solidFill>
                  <a:schemeClr val="accent2">
                    <a:lumMod val="75000"/>
                  </a:schemeClr>
                </a:solidFill>
              </a:rPr>
              <a:t>U podstanicama i postrojenjima za sekcionisanje naspram neutralne sekcije u KM, u sabirnice razvodnog postrojenja 25 kV ubacuju se prekidači. Ovi prekidači imaju uređaje za rastavljanje/uzemljenje sa obe stane i metalne pregrade sa provodnim izolatorima. Ovi uređaji omogućuju da se bilo koja polovina razvoda odvoji i odgovarajući deo sabirnice uzemlji, a druga polovina ostane u funkciji. Tako se isključena za potrebu održavanja mogu rešiti uz minimalno nužno napajanje čak i u podstanicama. Slični sklopovi nisu potrebni u ostalim postrojenjima za sekcionisanje pošto se sklopni sekcioni rastavljači mogu tako postaviti da premoste postrojenje kada se traži odvajanje od mreže u cilju održavanja</a:t>
            </a:r>
            <a:r>
              <a:rPr lang="en-US" sz="1600" dirty="0" smtClean="0">
                <a:solidFill>
                  <a:schemeClr val="accent2">
                    <a:lumMod val="75000"/>
                  </a:schemeClr>
                </a:solidFill>
              </a:rPr>
              <a:t>.</a:t>
            </a:r>
          </a:p>
          <a:p>
            <a:endParaRPr lang="sr-Latn-CS" sz="1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dirty="0"/>
          </a:p>
        </p:txBody>
      </p:sp>
    </p:spTree>
  </p:cSld>
  <p:clrMapOvr>
    <a:masterClrMapping/>
  </p:clrMapOvr>
  <p:transition advTm="4000">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9200"/>
            <a:ext cx="8001000" cy="4114800"/>
          </a:xfrm>
        </p:spPr>
        <p:txBody>
          <a:bodyPr>
            <a:noAutofit/>
          </a:bodyPr>
          <a:lstStyle/>
          <a:p>
            <a:r>
              <a:rPr lang="sr-Latn-CS" sz="1800" dirty="0" smtClean="0">
                <a:solidFill>
                  <a:schemeClr val="accent2">
                    <a:lumMod val="75000"/>
                  </a:schemeClr>
                </a:solidFill>
              </a:rPr>
              <a:t>Celo razvodno postrojenje 25 kV u normalnim radnim uslovima daljinski se upravlja iz komandne sale, ali postoji mogućnost, putem komandne preklopke i lokalnih komandnih prekidača, da se lokalno upravlja iz razvodnog postrojenja. Tamo gde se koriste opružni pogoni postoje uređaji za ručno navijanje i otpuštanje opruga, a za prekidače koji se uključuju pomoću opruge ili kalema postoje direktni mehanički tasteri za okidanje.  Pošto pogoni imaju vrlo malu potrošnju, kalemovi za uključenje, kalemovi za držanje i kalemovi za okidanje zahtevaju samo malo pomoćno napajanje koje se može ostvariti običnim akumulatorima. Pogoni sa oprugama su tako konstruisani da se automatski naviju nakon operacije uključenja čime se postiče da do narednog uključenja dodje čak i kod ispada pomoćnog napajanja motora za navijanje opruge. Takođe postoji mogućnost da oprema daljinskog upravljanja radi i u slučaju nestanka pomoćnog napajanja, čime se omogućava obavljanje svih neophodnih uključenja i isključenja putem daljinskog upravljanja. </a:t>
            </a:r>
            <a:r>
              <a:rPr lang="sr-Latn-CS" sz="1200" dirty="0" smtClean="0"/>
              <a:t/>
            </a:r>
            <a:br>
              <a:rPr lang="sr-Latn-CS" sz="1200" dirty="0" smtClean="0"/>
            </a:br>
            <a:r>
              <a:rPr lang="sr-Latn-CS" sz="1200" dirty="0" smtClean="0"/>
              <a:t/>
            </a:r>
            <a:br>
              <a:rPr lang="sr-Latn-CS" sz="1200" dirty="0" smtClean="0"/>
            </a:br>
            <a:endParaRPr lang="sr-Latn-CS" sz="12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dirty="0"/>
          </a:p>
        </p:txBody>
      </p:sp>
    </p:spTree>
  </p:cSld>
  <p:clrMapOvr>
    <a:masterClrMapping/>
  </p:clrMapOvr>
  <p:transition advTm="4000">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981200"/>
          </a:xfrm>
        </p:spPr>
        <p:txBody>
          <a:bodyPr>
            <a:normAutofit/>
          </a:bodyPr>
          <a:lstStyle/>
          <a:p>
            <a:pPr algn="ctr"/>
            <a:r>
              <a:rPr lang="sr-Latn-CS" sz="5400" dirty="0" smtClean="0">
                <a:solidFill>
                  <a:schemeClr val="accent2">
                    <a:lumMod val="75000"/>
                  </a:schemeClr>
                </a:solidFill>
              </a:rPr>
              <a:t>Šema zaštite prekidača </a:t>
            </a:r>
            <a:r>
              <a:rPr lang="en-US" sz="5400" dirty="0" smtClean="0">
                <a:solidFill>
                  <a:schemeClr val="accent2">
                    <a:lumMod val="75000"/>
                  </a:schemeClr>
                </a:solidFill>
              </a:rPr>
              <a:t>  </a:t>
            </a:r>
            <a:r>
              <a:rPr lang="sr-Latn-CS" sz="5400" dirty="0" smtClean="0">
                <a:solidFill>
                  <a:schemeClr val="accent2">
                    <a:lumMod val="75000"/>
                  </a:schemeClr>
                </a:solidFill>
              </a:rPr>
              <a:t>snage</a:t>
            </a:r>
            <a:endParaRPr lang="sr-Latn-CS" dirty="0">
              <a:solidFill>
                <a:schemeClr val="accent2">
                  <a:lumMod val="75000"/>
                </a:schemeClr>
              </a:solidFill>
            </a:endParaRPr>
          </a:p>
        </p:txBody>
      </p:sp>
      <p:sp>
        <p:nvSpPr>
          <p:cNvPr id="3" name="Content Placeholder 2"/>
          <p:cNvSpPr>
            <a:spLocks noGrp="1"/>
          </p:cNvSpPr>
          <p:nvPr>
            <p:ph idx="1"/>
          </p:nvPr>
        </p:nvSpPr>
        <p:spPr/>
        <p:txBody>
          <a:bodyPr/>
          <a:lstStyle/>
          <a:p>
            <a:pPr>
              <a:buNone/>
            </a:pPr>
            <a:r>
              <a:rPr lang="en-US" sz="2400" dirty="0" smtClean="0">
                <a:solidFill>
                  <a:schemeClr val="accent1"/>
                </a:solidFill>
              </a:rPr>
              <a:t>    </a:t>
            </a:r>
          </a:p>
          <a:p>
            <a:pPr>
              <a:buNone/>
            </a:pPr>
            <a:endParaRPr lang="en-US" sz="2400" dirty="0" smtClean="0">
              <a:solidFill>
                <a:schemeClr val="accent2">
                  <a:lumMod val="75000"/>
                </a:schemeClr>
              </a:solidFill>
            </a:endParaRPr>
          </a:p>
          <a:p>
            <a:pPr>
              <a:buNone/>
            </a:pPr>
            <a:r>
              <a:rPr lang="en-US" sz="2400" dirty="0" smtClean="0">
                <a:solidFill>
                  <a:schemeClr val="accent2">
                    <a:lumMod val="75000"/>
                  </a:schemeClr>
                </a:solidFill>
              </a:rPr>
              <a:t>   </a:t>
            </a:r>
            <a:r>
              <a:rPr lang="sr-Latn-CS" sz="2400" dirty="0" smtClean="0">
                <a:solidFill>
                  <a:schemeClr val="accent2">
                    <a:lumMod val="75000"/>
                  </a:schemeClr>
                </a:solidFill>
              </a:rPr>
              <a:t>Šema zaštite prekidača snage</a:t>
            </a:r>
            <a:r>
              <a:rPr lang="en-US" sz="2400" dirty="0" smtClean="0">
                <a:solidFill>
                  <a:schemeClr val="accent2">
                    <a:lumMod val="75000"/>
                  </a:schemeClr>
                </a:solidFill>
              </a:rPr>
              <a:t> </a:t>
            </a:r>
            <a:r>
              <a:rPr lang="sr-Latn-CS" sz="2400" dirty="0" smtClean="0">
                <a:solidFill>
                  <a:schemeClr val="accent2">
                    <a:lumMod val="75000"/>
                  </a:schemeClr>
                </a:solidFill>
              </a:rPr>
              <a:t>je samo modifikovana verzija statične distantno-merne relejne šeme koja se niz godina koristi za brzu zaštitu prenosnog sistema visokog napona širom sveta. Prednost ovog releja je što može da veoma brzo reaguje i precizno meri u širokom opsegu uslova koji mogu vladati u sistemu. Ovo je od važnosti na višekolosečnim prugama gde je bitna ne samo brzo otkloniti kvar već  i sprečiti isključenje zdrave sekcije kontaktne mreže</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dirty="0"/>
          </a:p>
        </p:txBody>
      </p:sp>
    </p:spTree>
  </p:cSld>
  <p:clrMapOvr>
    <a:masterClrMapping/>
  </p:clrMapOvr>
  <p:transition advTm="4000">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sr-Latn-CS" dirty="0" smtClean="0">
                <a:solidFill>
                  <a:schemeClr val="accent2">
                    <a:lumMod val="75000"/>
                  </a:schemeClr>
                </a:solidFill>
              </a:rPr>
              <a:t>Sistem upravljanja</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en-US" dirty="0" smtClean="0">
                <a:solidFill>
                  <a:schemeClr val="accent1"/>
                </a:solidFill>
              </a:rPr>
              <a:t>    </a:t>
            </a:r>
            <a:r>
              <a:rPr lang="sr-Latn-CS" dirty="0" smtClean="0">
                <a:solidFill>
                  <a:schemeClr val="accent2">
                    <a:lumMod val="75000"/>
                  </a:schemeClr>
                </a:solidFill>
              </a:rPr>
              <a:t>Uvođenje mikrocesorskih sistema na britanskim železnicama omogućilo je da se u centru za upravljanje elektrovučom upravlja zona proširi i da se veći broj upravljačkih mesta koja su obuhvatila upravljanje sa po 1500 km jednokolosečnih elektrificiranih koloseka, osposobi za proširenje zone upravljanja na najmanje 3000 km jednokolosečnih koloseka.</a:t>
            </a:r>
            <a:br>
              <a:rPr lang="sr-Latn-CS" dirty="0" smtClean="0">
                <a:solidFill>
                  <a:schemeClr val="accent2">
                    <a:lumMod val="75000"/>
                  </a:schemeClr>
                </a:solidFill>
              </a:rPr>
            </a:br>
            <a:r>
              <a:rPr lang="sr-Latn-CS" dirty="0" smtClean="0">
                <a:solidFill>
                  <a:schemeClr val="accent2">
                    <a:lumMod val="75000"/>
                  </a:schemeClr>
                </a:solidFill>
              </a:rPr>
              <a:t>Poluprovodnička oprema radi zu kontinuirano pretraživanje zone kada se podaci stalno prenose iz CDU do upravljanih mesta i obrnuto. Primenjuju se principi vremenskog multipleksa pri čemu se sve stanice u sistemu redom pretražuju, s tim što se mehanizam za pretraživanje zadržava na svakoj stanici manje od nekoliko milisekundi, tako da se stanje ove stanice može da prenese u centar daljinskog upravljanja. Ukoliko se stanje neke opreme u toj stanici promenilo od pređašnjeg pretraživanja, svi prekidači i alarmne funkcije se preispituju i kompletna informacija koja se odnosi na stanicu se prenosi u komandni centar i pojavljuje na sinoptičkoj šemi sa koje se upravlja svim prekidačima.</a:t>
            </a:r>
            <a:br>
              <a:rPr lang="sr-Latn-CS" dirty="0" smtClean="0">
                <a:solidFill>
                  <a:schemeClr val="accent2">
                    <a:lumMod val="75000"/>
                  </a:schemeClr>
                </a:solidFill>
              </a:rPr>
            </a:br>
            <a:r>
              <a:rPr lang="sr-Latn-CS" dirty="0" smtClean="0">
                <a:solidFill>
                  <a:schemeClr val="accent2">
                    <a:lumMod val="75000"/>
                  </a:schemeClr>
                </a:solidFill>
              </a:rPr>
              <a:t>Sistem obezbeđuje da se sispečeru brzo skrene pažnja na proradu onog elementa opreme za koji komanda nije data iz mesta upravljanja ili na pojavu alarmnog stanja. Kompjuterizovana oprema omogućuje da se sve radni postupci automatski zabeleže i grafički ispišu.</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Tree>
  </p:cSld>
  <p:clrMapOvr>
    <a:masterClrMapping/>
  </p:clrMapOvr>
  <p:transition advTm="4000">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rmAutofit fontScale="90000"/>
          </a:bodyPr>
          <a:lstStyle/>
          <a:p>
            <a:pPr algn="ctr"/>
            <a:r>
              <a:rPr lang="sr-Latn-CS" dirty="0" smtClean="0">
                <a:solidFill>
                  <a:schemeClr val="accent2">
                    <a:lumMod val="75000"/>
                  </a:schemeClr>
                </a:solidFill>
              </a:rPr>
              <a:t>Održavanje razvodne </a:t>
            </a:r>
            <a:r>
              <a:rPr lang="en-US" dirty="0" smtClean="0">
                <a:solidFill>
                  <a:schemeClr val="accent2">
                    <a:lumMod val="75000"/>
                  </a:schemeClr>
                </a:solidFill>
              </a:rPr>
              <a:t>               </a:t>
            </a:r>
            <a:r>
              <a:rPr lang="sr-Latn-CS" dirty="0" smtClean="0">
                <a:solidFill>
                  <a:schemeClr val="accent2">
                    <a:lumMod val="75000"/>
                  </a:schemeClr>
                </a:solidFill>
              </a:rPr>
              <a:t>elektroopreme</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en-US" dirty="0" smtClean="0"/>
              <a:t>     </a:t>
            </a:r>
            <a:r>
              <a:rPr lang="sr-Latn-CS" dirty="0" smtClean="0">
                <a:solidFill>
                  <a:schemeClr val="accent2">
                    <a:lumMod val="75000"/>
                  </a:schemeClr>
                </a:solidFill>
              </a:rPr>
              <a:t>Usavršavajući opremu za napajanje vučne mreže, glavni cilj je Britanskih železnica, pošto je obezbedila osnovne zahteve u pogledu bezbednosti i pouzdanosti, je da svede obim održavanja i ispade opreme na minimum. Da je ovo sa uspehom postignuto sa tekućim asortimanom opreme ugrađene u obektima Britanskih železnica, gde su razvodna postrojenja tako projektovanja da se u potpunosti iskoriste mogućnosti vakumskih prekidača, potvrđuje iskustvo sa pruge Weaver Junction-Glasgow koja je puštena u redovni saobraćaj 1974. godine.</a:t>
            </a:r>
            <a:br>
              <a:rPr lang="sr-Latn-CS" dirty="0" smtClean="0">
                <a:solidFill>
                  <a:schemeClr val="accent2">
                    <a:lumMod val="75000"/>
                  </a:schemeClr>
                </a:solidFill>
              </a:rPr>
            </a:br>
            <a:r>
              <a:rPr lang="sr-Latn-CS" dirty="0" smtClean="0">
                <a:solidFill>
                  <a:schemeClr val="accent2">
                    <a:lumMod val="75000"/>
                  </a:schemeClr>
                </a:solidFill>
              </a:rPr>
              <a:t> Celokupno održavanje opreme za napajanje uključujući upravljanje, zaštitu i rezervno napajanje signalizacije na deonici od 450 km jednokolosečne pruge u Škotskoj, obavljaju ukupno 4 čeveka.</a:t>
            </a:r>
            <a:br>
              <a:rPr lang="sr-Latn-CS" dirty="0" smtClean="0">
                <a:solidFill>
                  <a:schemeClr val="accent2">
                    <a:lumMod val="75000"/>
                  </a:schemeClr>
                </a:solidFill>
              </a:rPr>
            </a:br>
            <a:r>
              <a:rPr lang="sr-Latn-CS" dirty="0" smtClean="0">
                <a:solidFill>
                  <a:schemeClr val="accent2">
                    <a:lumMod val="75000"/>
                  </a:schemeClr>
                </a:solidFill>
              </a:rPr>
              <a:t>Ako se uporedi održavanje razvodnog postrojenja sa vakumskim prekidačima i onog sa uljnim prekidačima, vidi se da je za svaki uljni prekidač potrebno 3 puta više časova rada nego za vakumske prekidače. Broj radnih časova za uljne prekidače uključuje i vreme provedeno u podstanici radi zamene ulja, ali isključuju vreme utrošeno za pripremu ulja izvan nje.</a:t>
            </a:r>
            <a:br>
              <a:rPr lang="sr-Latn-CS" dirty="0" smtClean="0">
                <a:solidFill>
                  <a:schemeClr val="accent2">
                    <a:lumMod val="75000"/>
                  </a:schemeClr>
                </a:solidFill>
              </a:rPr>
            </a:br>
            <a:r>
              <a:rPr lang="sr-Latn-CS" dirty="0" smtClean="0">
                <a:solidFill>
                  <a:schemeClr val="accent2">
                    <a:lumMod val="75000"/>
                  </a:schemeClr>
                </a:solidFill>
              </a:rPr>
              <a:t>Treba napomenuti da se do danas pažnja koja se posvećuje vakumskim prekidačima, gotovo u potpunosti sastoji od periodičnih pregleda koje vrši osoblje kada donje u razvodno postrojenje iz drugih razloga. Sam rad posle ovakvog pregleda je zanemarljiv.</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dirty="0"/>
          </a:p>
        </p:txBody>
      </p:sp>
    </p:spTree>
  </p:cSld>
  <p:clrMapOvr>
    <a:masterClrMapping/>
  </p:clrMapOvr>
  <p:transition advTm="4000">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676400"/>
            <a:ext cx="7010400" cy="3810000"/>
          </a:xfrm>
        </p:spPr>
        <p:txBody>
          <a:bodyPr>
            <a:normAutofit/>
          </a:bodyPr>
          <a:lstStyle/>
          <a:p>
            <a:r>
              <a:rPr lang="sr-Latn-CS" sz="5400" dirty="0" smtClean="0">
                <a:solidFill>
                  <a:schemeClr val="accent2">
                    <a:lumMod val="75000"/>
                  </a:schemeClr>
                </a:solidFill>
              </a:rPr>
              <a:t>KONTAKTNA MREŽA I ELEKTRIČNI RAZMACI</a:t>
            </a:r>
            <a:r>
              <a:rPr lang="sr-Latn-CS" sz="5400" dirty="0" smtClean="0"/>
              <a:t/>
            </a:r>
            <a:br>
              <a:rPr lang="sr-Latn-CS" sz="5400" dirty="0" smtClean="0"/>
            </a:br>
            <a:endParaRPr lang="sr-Latn-CS" sz="5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dirty="0"/>
          </a:p>
        </p:txBody>
      </p:sp>
    </p:spTree>
  </p:cSld>
  <p:clrMapOvr>
    <a:masterClrMapping/>
  </p:clrMapOvr>
  <p:transition advTm="4000">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7769352" cy="1688592"/>
          </a:xfrm>
        </p:spPr>
        <p:txBody>
          <a:bodyPr/>
          <a:lstStyle/>
          <a:p>
            <a:r>
              <a:rPr lang="sr-Latn-CS" dirty="0" smtClean="0">
                <a:solidFill>
                  <a:schemeClr val="accent3">
                    <a:lumMod val="60000"/>
                    <a:lumOff val="40000"/>
                  </a:schemeClr>
                </a:solidFill>
              </a:rPr>
              <a:t>Kontaktna mreža</a:t>
            </a:r>
            <a:endParaRPr lang="sr-Latn-CS" dirty="0">
              <a:solidFill>
                <a:schemeClr val="accent3">
                  <a:lumMod val="60000"/>
                  <a:lumOff val="40000"/>
                </a:schemeClr>
              </a:solidFill>
            </a:endParaRPr>
          </a:p>
        </p:txBody>
      </p:sp>
      <p:sp>
        <p:nvSpPr>
          <p:cNvPr id="3" name="Text Placeholder 2"/>
          <p:cNvSpPr>
            <a:spLocks noGrp="1"/>
          </p:cNvSpPr>
          <p:nvPr>
            <p:ph type="body" idx="1"/>
          </p:nvPr>
        </p:nvSpPr>
        <p:spPr>
          <a:xfrm>
            <a:off x="381000" y="3048000"/>
            <a:ext cx="7921752" cy="2209800"/>
          </a:xfrm>
        </p:spPr>
        <p:txBody>
          <a:bodyPr>
            <a:noAutofit/>
          </a:bodyPr>
          <a:lstStyle/>
          <a:p>
            <a:r>
              <a:rPr lang="sr-Latn-CS" sz="5400" dirty="0" smtClean="0">
                <a:solidFill>
                  <a:schemeClr val="accent3">
                    <a:lumMod val="60000"/>
                    <a:lumOff val="40000"/>
                  </a:schemeClr>
                </a:solidFill>
              </a:rPr>
              <a:t>Tehničko rešenje </a:t>
            </a:r>
            <a:r>
              <a:rPr lang="en-US" sz="5400" dirty="0" smtClean="0">
                <a:solidFill>
                  <a:schemeClr val="accent3">
                    <a:lumMod val="60000"/>
                    <a:lumOff val="40000"/>
                  </a:schemeClr>
                </a:solidFill>
              </a:rPr>
              <a:t/>
            </a:r>
            <a:br>
              <a:rPr lang="en-US" sz="5400" dirty="0" smtClean="0">
                <a:solidFill>
                  <a:schemeClr val="accent3">
                    <a:lumMod val="60000"/>
                    <a:lumOff val="40000"/>
                  </a:schemeClr>
                </a:solidFill>
              </a:rPr>
            </a:br>
            <a:r>
              <a:rPr lang="sr-Latn-CS" sz="5400" dirty="0" smtClean="0">
                <a:solidFill>
                  <a:schemeClr val="accent3">
                    <a:lumMod val="60000"/>
                    <a:lumOff val="40000"/>
                  </a:schemeClr>
                </a:solidFill>
              </a:rPr>
              <a:t>Održavanje</a:t>
            </a:r>
            <a:r>
              <a:rPr lang="en-US" sz="5400" dirty="0" smtClean="0">
                <a:solidFill>
                  <a:schemeClr val="accent3">
                    <a:lumMod val="60000"/>
                    <a:lumOff val="40000"/>
                  </a:schemeClr>
                </a:solidFill>
              </a:rPr>
              <a:t/>
            </a:r>
            <a:br>
              <a:rPr lang="en-US" sz="5400" dirty="0" smtClean="0">
                <a:solidFill>
                  <a:schemeClr val="accent3">
                    <a:lumMod val="60000"/>
                    <a:lumOff val="40000"/>
                  </a:schemeClr>
                </a:solidFill>
              </a:rPr>
            </a:br>
            <a:r>
              <a:rPr lang="sr-Latn-CS" sz="5400" dirty="0" smtClean="0">
                <a:solidFill>
                  <a:schemeClr val="accent3">
                    <a:lumMod val="60000"/>
                    <a:lumOff val="40000"/>
                  </a:schemeClr>
                </a:solidFill>
              </a:rPr>
              <a:t>Izolacija</a:t>
            </a:r>
            <a:endParaRPr lang="sr-Latn-CS" sz="5400" dirty="0">
              <a:solidFill>
                <a:schemeClr val="accent3">
                  <a:lumMod val="60000"/>
                  <a:lumOff val="4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dirty="0"/>
          </a:p>
        </p:txBody>
      </p:sp>
    </p:spTree>
  </p:cSld>
  <p:clrMapOvr>
    <a:masterClrMapping/>
  </p:clrMapOvr>
  <p:transition advTm="4000">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7543800" cy="819912"/>
          </a:xfrm>
        </p:spPr>
        <p:txBody>
          <a:bodyPr>
            <a:normAutofit/>
          </a:bodyPr>
          <a:lstStyle/>
          <a:p>
            <a:r>
              <a:rPr lang="en-US" dirty="0" smtClean="0"/>
              <a:t>        </a:t>
            </a:r>
            <a:r>
              <a:rPr lang="sr-Latn-CS" dirty="0" smtClean="0">
                <a:solidFill>
                  <a:schemeClr val="accent2">
                    <a:lumMod val="75000"/>
                  </a:schemeClr>
                </a:solidFill>
              </a:rPr>
              <a:t>Tehničko rešenje</a:t>
            </a:r>
            <a:endParaRPr lang="sr-Latn-CS" dirty="0">
              <a:solidFill>
                <a:schemeClr val="accent2">
                  <a:lumMod val="75000"/>
                </a:schemeClr>
              </a:solidFill>
            </a:endParaRPr>
          </a:p>
        </p:txBody>
      </p:sp>
      <p:sp>
        <p:nvSpPr>
          <p:cNvPr id="2" name="Content Placeholder 1"/>
          <p:cNvSpPr>
            <a:spLocks noGrp="1"/>
          </p:cNvSpPr>
          <p:nvPr>
            <p:ph idx="1"/>
          </p:nvPr>
        </p:nvSpPr>
        <p:spPr>
          <a:xfrm>
            <a:off x="457200" y="1524000"/>
            <a:ext cx="8229600" cy="4800600"/>
          </a:xfrm>
        </p:spPr>
        <p:txBody>
          <a:bodyPr>
            <a:normAutofit fontScale="92500" lnSpcReduction="10000"/>
          </a:bodyPr>
          <a:lstStyle/>
          <a:p>
            <a:pPr>
              <a:buNone/>
            </a:pPr>
            <a:r>
              <a:rPr lang="en-US" dirty="0" smtClean="0"/>
              <a:t>   </a:t>
            </a:r>
            <a:r>
              <a:rPr lang="sr-Latn-CS" dirty="0" smtClean="0">
                <a:solidFill>
                  <a:schemeClr val="accent2">
                    <a:lumMod val="75000"/>
                  </a:schemeClr>
                </a:solidFill>
              </a:rPr>
              <a:t>Cena kontaktne mreže i obezbeđenja električnog razmaka na elektrificiranim prugama predstavljaju značajni deo ukupnih ulaganja i stoga su za maksimalno ekonomično rešenje voznog voda tipa Mark III uloženi značajni naponi.</a:t>
            </a:r>
          </a:p>
          <a:p>
            <a:pPr>
              <a:buNone/>
            </a:pPr>
            <a:r>
              <a:rPr lang="en-US" dirty="0" smtClean="0">
                <a:solidFill>
                  <a:schemeClr val="accent2">
                    <a:lumMod val="75000"/>
                  </a:schemeClr>
                </a:solidFill>
              </a:rPr>
              <a:t>    </a:t>
            </a:r>
            <a:r>
              <a:rPr lang="sr-Latn-CS" dirty="0" smtClean="0">
                <a:solidFill>
                  <a:schemeClr val="accent2">
                    <a:lumMod val="75000"/>
                  </a:schemeClr>
                </a:solidFill>
              </a:rPr>
              <a:t>Ekonomične tehnike su korišćene u svim fazama konstruisanja opreme, a vođeno je računa o prednosti jednostavnih sklopova, kako bi montaža bila što efikasnija. Uz to, prilikom projektovanja vođeno je računa o finansijskoj koristi od smanjenja broja komponenata. Glavni cilj projektovanja je bio da se proizvede oprema za velike brzine, velike pouzdanosti i pri minimalnom održavanju; sve su to aspekti posebno važni za pruge sa velikom gustinom saobraćaja i ograničenim mogućnostima za zatvor pruge radi održavanja.</a:t>
            </a:r>
          </a:p>
          <a:p>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dirty="0"/>
          </a:p>
        </p:txBody>
      </p:sp>
    </p:spTree>
  </p:cSld>
  <p:clrMapOvr>
    <a:masterClrMapping/>
  </p:clrMapOvr>
  <p:transition advTm="4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762000"/>
            <a:ext cx="8229600" cy="1143000"/>
          </a:xfrm>
        </p:spPr>
        <p:txBody>
          <a:bodyPr>
            <a:normAutofit fontScale="90000"/>
          </a:bodyPr>
          <a:lstStyle/>
          <a:p>
            <a:pPr algn="just"/>
            <a:r>
              <a:rPr lang="sr-Latn-CS" dirty="0" smtClean="0">
                <a:solidFill>
                  <a:schemeClr val="accent2">
                    <a:lumMod val="75000"/>
                  </a:schemeClr>
                </a:solidFill>
              </a:rPr>
              <a:t>UVOD</a:t>
            </a:r>
            <a:r>
              <a:rPr lang="sr-Latn-CS" dirty="0" smtClean="0"/>
              <a:t/>
            </a:r>
            <a:br>
              <a:rPr lang="sr-Latn-CS" dirty="0" smtClean="0"/>
            </a:br>
            <a:endParaRPr lang="sr-Latn-CS" dirty="0"/>
          </a:p>
        </p:txBody>
      </p:sp>
      <p:sp>
        <p:nvSpPr>
          <p:cNvPr id="2" name="Content Placeholder 1"/>
          <p:cNvSpPr>
            <a:spLocks noGrp="1"/>
          </p:cNvSpPr>
          <p:nvPr>
            <p:ph idx="1"/>
          </p:nvPr>
        </p:nvSpPr>
        <p:spPr>
          <a:xfrm>
            <a:off x="381000" y="1295400"/>
            <a:ext cx="8305800" cy="5029200"/>
          </a:xfrm>
        </p:spPr>
        <p:txBody>
          <a:bodyPr>
            <a:normAutofit fontScale="70000" lnSpcReduction="20000"/>
          </a:bodyPr>
          <a:lstStyle/>
          <a:p>
            <a:pPr>
              <a:buNone/>
            </a:pPr>
            <a:r>
              <a:rPr lang="en-US" dirty="0" smtClean="0">
                <a:solidFill>
                  <a:schemeClr val="accent2">
                    <a:lumMod val="75000"/>
                  </a:schemeClr>
                </a:solidFill>
              </a:rPr>
              <a:t>     </a:t>
            </a:r>
            <a:r>
              <a:rPr lang="sr-Latn-CS" dirty="0" smtClean="0">
                <a:solidFill>
                  <a:schemeClr val="accent2">
                    <a:lumMod val="75000"/>
                  </a:schemeClr>
                </a:solidFill>
              </a:rPr>
              <a:t>Projektovanje, izgradnja i pogon el. vuče na železničkoj mreži u Britaniji započeti su pre više od 80 godina sistemom provodnika jednosmerne struje na prigradskim prugama. U to vreme, Velika Britanija je bila prva zemlja u svetu koja se suočila sa problemom vrlo gustog saobraćaja u velikim gradovima koji je uslovio potrebu povećanja kapaciteta postojeće železničke mreže.</a:t>
            </a:r>
          </a:p>
          <a:p>
            <a:pPr>
              <a:buNone/>
            </a:pPr>
            <a:r>
              <a:rPr lang="en-US" dirty="0" smtClean="0">
                <a:solidFill>
                  <a:schemeClr val="accent2">
                    <a:lumMod val="75000"/>
                  </a:schemeClr>
                </a:solidFill>
              </a:rPr>
              <a:t>     </a:t>
            </a:r>
            <a:r>
              <a:rPr lang="sr-Latn-CS" dirty="0" smtClean="0">
                <a:solidFill>
                  <a:schemeClr val="accent2">
                    <a:lumMod val="75000"/>
                  </a:schemeClr>
                </a:solidFill>
              </a:rPr>
              <a:t>Posle sveobuhvatnih razmatranja 1956. god. Britanske železnice su odlučile da usvoje jednofazni sistem visokog napona 50 Hz za sve buduće veće projekte elektifikacije.</a:t>
            </a:r>
          </a:p>
          <a:p>
            <a:pPr>
              <a:buNone/>
            </a:pPr>
            <a:r>
              <a:rPr lang="en-US" dirty="0" smtClean="0">
                <a:solidFill>
                  <a:schemeClr val="accent2">
                    <a:lumMod val="75000"/>
                  </a:schemeClr>
                </a:solidFill>
              </a:rPr>
              <a:t>     </a:t>
            </a:r>
            <a:r>
              <a:rPr lang="sr-Latn-CS" dirty="0" smtClean="0">
                <a:solidFill>
                  <a:schemeClr val="accent2">
                    <a:lumMod val="75000"/>
                  </a:schemeClr>
                </a:solidFill>
              </a:rPr>
              <a:t>Oprema primenjena za elektrifikaciju sistemom 25 kV, 50 Hz na Britanksim železnicama rezultat je kontinuiranog razvoja od 1956. Ovakav razvoj je omogućio da se unesu inovacije na osnovu pogonskog iskustva i tehnoloških dostignuća. Posebna pažnja posvećena je bezbednosti, ne samo putnika već i osoblja koje opslužuje sistem kao i drugih koji rade na/ili u vezi sa elektrificiranom železnicom ili na opremi montiranoj u blizini elektrificirane pruge.</a:t>
            </a:r>
          </a:p>
          <a:p>
            <a:pPr>
              <a:buNone/>
            </a:pPr>
            <a:r>
              <a:rPr lang="en-US" dirty="0" smtClean="0">
                <a:solidFill>
                  <a:schemeClr val="accent2">
                    <a:lumMod val="75000"/>
                  </a:schemeClr>
                </a:solidFill>
              </a:rPr>
              <a:t>     </a:t>
            </a:r>
            <a:r>
              <a:rPr lang="sr-Latn-CS" dirty="0" smtClean="0">
                <a:solidFill>
                  <a:schemeClr val="accent2">
                    <a:lumMod val="75000"/>
                  </a:schemeClr>
                </a:solidFill>
              </a:rPr>
              <a:t>Gust saobraćaj na Britanskoj železničkoj mreži sa mešovitim saobraćajem zahteva izuzetno visok nivo pouzdanosti sistema napajanja koji treba da bude što rentabilniji kako u pogledu investicija tako i u pogledu troškova redovnog održavanja.</a:t>
            </a:r>
          </a:p>
          <a:p>
            <a:pPr>
              <a:buNone/>
            </a:pPr>
            <a:r>
              <a:rPr lang="en-US" dirty="0" smtClean="0">
                <a:solidFill>
                  <a:schemeClr val="accent2">
                    <a:lumMod val="75000"/>
                  </a:schemeClr>
                </a:solidFill>
              </a:rPr>
              <a:t>     </a:t>
            </a:r>
            <a:r>
              <a:rPr lang="sr-Latn-CS" dirty="0" smtClean="0">
                <a:solidFill>
                  <a:schemeClr val="accent2">
                    <a:lumMod val="75000"/>
                  </a:schemeClr>
                </a:solidFill>
              </a:rPr>
              <a:t>Elekričnu energiju za vučni sistem 25 kV isporučuje nacionalna elektroprivredna mreža. Britanske železnice ne poseduju sopstvene električne centrale niti visokonaponski prenosni sistem za napajanje elektrovučne mreže 25 kV.</a:t>
            </a:r>
          </a:p>
          <a:p>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transition advTm="4000">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382000" cy="4953000"/>
          </a:xfrm>
        </p:spPr>
        <p:txBody>
          <a:bodyPr>
            <a:normAutofit/>
          </a:bodyPr>
          <a:lstStyle/>
          <a:p>
            <a:r>
              <a:rPr lang="sr-Latn-CS" sz="2000" dirty="0" smtClean="0">
                <a:solidFill>
                  <a:schemeClr val="accent2">
                    <a:lumMod val="75000"/>
                  </a:schemeClr>
                </a:solidFill>
              </a:rPr>
              <a:t>Novijim rešenjem neutralne sekcije ubačena su dva izolatora u kontaktni provodnik na jednakom odstojanu  odstojanju od tačke vešanja, s tim što je kratka dužina između  njih uzemnjena, a ukupna dužina voda bez napona je 4,5 m  mereno duž koloseka.</a:t>
            </a:r>
            <a:br>
              <a:rPr lang="sr-Latn-CS" sz="2000" dirty="0" smtClean="0">
                <a:solidFill>
                  <a:schemeClr val="accent2">
                    <a:lumMod val="75000"/>
                  </a:schemeClr>
                </a:solidFill>
              </a:rPr>
            </a:br>
            <a:r>
              <a:rPr lang="sr-Latn-CS" sz="2000" dirty="0" smtClean="0">
                <a:solidFill>
                  <a:schemeClr val="accent2">
                    <a:lumMod val="75000"/>
                  </a:schemeClr>
                </a:solidFill>
              </a:rPr>
              <a:t>Osim nekoliko specijalnih tipova konstrukcije u noseće konstrukcije spadaju konzolni stubovi od kojih svaki nosi komplet opreme za jedan ili dva koloseka, zatim stubovi za višekolosečne gipke portale gde se dva stuba povezuju provodnicima za premošćenje koloseka i nošenja voznih vodova. Stubovi čelični pocinkovani od H profila izrađuju od 6 veličina  od 152x152 mm x 23 kg/m i 256x368 mm x 129 kg/m. Tri manja tipa se koriste za konzolne stubove a tri veća tipa za gipke portale sama ili u paru, u zavisnosti od broja voznih vodova koje treba nositi i broja koloseka koje treba premostiti.</a:t>
            </a:r>
            <a:r>
              <a:rPr lang="sr-Latn-CS" sz="1400" dirty="0" smtClean="0"/>
              <a:t/>
            </a:r>
            <a:br>
              <a:rPr lang="sr-Latn-CS" sz="1400" dirty="0" smtClean="0"/>
            </a:br>
            <a:endParaRPr lang="sr-Latn-CS" sz="1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dirty="0"/>
          </a:p>
        </p:txBody>
      </p:sp>
    </p:spTree>
  </p:cSld>
  <p:clrMapOvr>
    <a:masterClrMapping/>
  </p:clrMapOvr>
  <p:transition advTm="4000">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a:t>
            </a:r>
            <a:r>
              <a:rPr lang="sr-Latn-CS" sz="5400" dirty="0" smtClean="0">
                <a:solidFill>
                  <a:schemeClr val="accent2">
                    <a:lumMod val="75000"/>
                  </a:schemeClr>
                </a:solidFill>
              </a:rPr>
              <a:t>Održavanje</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92500" lnSpcReduction="10000"/>
          </a:bodyPr>
          <a:lstStyle/>
          <a:p>
            <a:pPr>
              <a:buNone/>
            </a:pPr>
            <a:r>
              <a:rPr lang="sr-Latn-CS" sz="2800" dirty="0" smtClean="0"/>
              <a:t/>
            </a:r>
            <a:br>
              <a:rPr lang="sr-Latn-CS" sz="2800" dirty="0" smtClean="0"/>
            </a:br>
            <a:r>
              <a:rPr lang="sr-Latn-CS" sz="2800" dirty="0" smtClean="0">
                <a:solidFill>
                  <a:schemeClr val="accent2">
                    <a:lumMod val="75000"/>
                  </a:schemeClr>
                </a:solidFill>
              </a:rPr>
              <a:t>Na Britanskim železnicama pantografi imaju klizače od metaliziranog grafita a nedavno uvedene mere ppprotiv habanja ukazuju da se očekuje vek trajanja tvrdovučenog bakarnog kontatknog provodnika od oko 60 godina, čak i na pruzi za velike brzine i veoma gust saobraćaj.</a:t>
            </a:r>
            <a:br>
              <a:rPr lang="sr-Latn-CS" sz="2800" dirty="0" smtClean="0">
                <a:solidFill>
                  <a:schemeClr val="accent2">
                    <a:lumMod val="75000"/>
                  </a:schemeClr>
                </a:solidFill>
              </a:rPr>
            </a:br>
            <a:r>
              <a:rPr lang="sr-Latn-CS" sz="2800" dirty="0" smtClean="0">
                <a:solidFill>
                  <a:schemeClr val="accent2">
                    <a:lumMod val="75000"/>
                  </a:schemeClr>
                </a:solidFill>
              </a:rPr>
              <a:t>Zahtevi za održavanje opreme Mar III u poređenju sa ranijom opremom značajno su smanjeni, a čišćenje izolatora je ograničeno samo na najmanje deonice gggde postoji hemijsko/industrijska zagađenost.</a:t>
            </a:r>
            <a:br>
              <a:rPr lang="sr-Latn-CS" sz="2800" dirty="0" smtClean="0">
                <a:solidFill>
                  <a:schemeClr val="accent2">
                    <a:lumMod val="75000"/>
                  </a:schemeClr>
                </a:solidFill>
              </a:rPr>
            </a:br>
            <a:r>
              <a:rPr lang="sr-Latn-CS" sz="2800" dirty="0" smtClean="0">
                <a:solidFill>
                  <a:schemeClr val="accent2">
                    <a:lumMod val="75000"/>
                  </a:schemeClr>
                </a:solidFill>
              </a:rPr>
              <a:t>Po sistematizaciji za održavanje voznog voda treba manje od jednog čoveka na 10 km jednokolosečne pruge</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dirty="0"/>
          </a:p>
        </p:txBody>
      </p:sp>
    </p:spTree>
  </p:cSld>
  <p:clrMapOvr>
    <a:masterClrMapping/>
  </p:clrMapOvr>
  <p:transition advTm="4000">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a:t>
            </a:r>
            <a:r>
              <a:rPr lang="sr-Latn-CS" sz="5400" dirty="0" smtClean="0">
                <a:solidFill>
                  <a:schemeClr val="accent2">
                    <a:lumMod val="75000"/>
                  </a:schemeClr>
                </a:solidFill>
              </a:rPr>
              <a:t>Izolacija</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en-US" sz="2800" dirty="0" smtClean="0"/>
              <a:t>    </a:t>
            </a:r>
            <a:r>
              <a:rPr lang="en-US" sz="2800" dirty="0" smtClean="0">
                <a:solidFill>
                  <a:schemeClr val="accent2">
                    <a:lumMod val="75000"/>
                  </a:schemeClr>
                </a:solidFill>
              </a:rPr>
              <a:t>S</a:t>
            </a:r>
            <a:r>
              <a:rPr lang="sr-Latn-CS" sz="2800" dirty="0" smtClean="0">
                <a:solidFill>
                  <a:schemeClr val="accent2">
                    <a:lumMod val="75000"/>
                  </a:schemeClr>
                </a:solidFill>
              </a:rPr>
              <a:t>ituacije, poprečne preseke, specifikacije i svu ostalu dokumentaciju potrebnu za montažu oprema kontaktne mreže koja predstavlja primenu osnovnih rešenja na konkretnu prugu poznata pod nazivom ˝projekat sistema KM˝ (OSD) izgrađuje tim stručnjaka na Britanskim železnicama.</a:t>
            </a:r>
            <a:br>
              <a:rPr lang="sr-Latn-CS" sz="2800" dirty="0" smtClean="0">
                <a:solidFill>
                  <a:schemeClr val="accent2">
                    <a:lumMod val="75000"/>
                  </a:schemeClr>
                </a:solidFill>
              </a:rPr>
            </a:br>
            <a:r>
              <a:rPr lang="sr-Latn-CS" sz="2800" dirty="0" smtClean="0">
                <a:solidFill>
                  <a:schemeClr val="accent2">
                    <a:lumMod val="75000"/>
                  </a:schemeClr>
                </a:solidFill>
              </a:rPr>
              <a:t>Cena izrade pprojetka KM je u velikoj meri smanjena poslednjih godina zahvaljujući kompjuterskoj izradi proračuna, većine crteža i specifikacija. Troškovi cele KM su takođe smanjeni zahvaljujući preciznijem rasporedu stubova i temelja prema konkretnim opterećenjima, što omogućava kompjuter.</a:t>
            </a:r>
            <a:br>
              <a:rPr lang="sr-Latn-CS" sz="2800" dirty="0" smtClean="0">
                <a:solidFill>
                  <a:schemeClr val="accent2">
                    <a:lumMod val="75000"/>
                  </a:schemeClr>
                </a:solidFill>
              </a:rPr>
            </a:br>
            <a:r>
              <a:rPr lang="sr-Latn-CS" sz="2800" dirty="0" smtClean="0">
                <a:solidFill>
                  <a:schemeClr val="accent2">
                    <a:lumMod val="75000"/>
                  </a:schemeClr>
                </a:solidFill>
              </a:rPr>
              <a:t>Malo je verovatno da će se značajna ušteda izvući iz projektovanja KM ali su učinjene velike uštede i dalje će ih biti ako se izgradnja planira brižljivo i tako rasporedi u vremenu da kontinualno sledi nakon odgovarajućeg perioda iza pripremnih radova na koloseku i na signalizaciji.</a:t>
            </a:r>
            <a:br>
              <a:rPr lang="sr-Latn-CS" sz="2800" dirty="0" smtClean="0">
                <a:solidFill>
                  <a:schemeClr val="accent2">
                    <a:lumMod val="75000"/>
                  </a:schemeClr>
                </a:solidFill>
              </a:rPr>
            </a:br>
            <a:r>
              <a:rPr lang="sr-Latn-CS" sz="2800" dirty="0" smtClean="0">
                <a:solidFill>
                  <a:schemeClr val="accent2">
                    <a:lumMod val="75000"/>
                  </a:schemeClr>
                </a:solidFill>
              </a:rPr>
              <a:t>Primenjena tehnika i metodi rada su se razvijali godinama sa ciljem da se obavi maksimalni obim rada u toku zauzeća koloseka, a konstruisana je specijalna oprema i razvijena tehnologija koja omogućava da se veliki deo posla obavi bez zauzeća koloseka.</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dirty="0"/>
          </a:p>
        </p:txBody>
      </p:sp>
    </p:spTree>
  </p:cSld>
  <p:clrMapOvr>
    <a:masterClrMapping/>
  </p:clrMapOvr>
  <p:transition advTm="4000">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a:t>
            </a:r>
            <a:r>
              <a:rPr lang="sr-Latn-CS" sz="5400" dirty="0" smtClean="0">
                <a:solidFill>
                  <a:schemeClr val="accent2">
                    <a:lumMod val="75000"/>
                  </a:schemeClr>
                </a:solidFill>
              </a:rPr>
              <a:t>Električni razmaci</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en-US" sz="2800" dirty="0" smtClean="0">
                <a:solidFill>
                  <a:schemeClr val="accent2">
                    <a:lumMod val="75000"/>
                  </a:schemeClr>
                </a:solidFill>
              </a:rPr>
              <a:t>    </a:t>
            </a:r>
            <a:r>
              <a:rPr lang="sr-Latn-CS" sz="2800" dirty="0" smtClean="0">
                <a:solidFill>
                  <a:schemeClr val="accent2">
                    <a:lumMod val="75000"/>
                  </a:schemeClr>
                </a:solidFill>
              </a:rPr>
              <a:t>Električni razmaci na Britanskim železnicama su se prvobitno zasnivali na UIC preporuci za napon 25 kV statički razmak 270 mm i trenutni razmak 200 mm, koji zahtevaju slobodan prostor iznad kinematičkog tovarnog profila u tački vešanja od 680 mm. 1962. god. u skladu sa testovima i iskustvom iz prakse, propisani razmaci za sistem 25 kV na Britanskim železnicama su revidirani i smanjeni na 200 mm statički i 150 mm trenutni. Ovi smanjeni zahtevi, zajedno sa izmenama konstrukcije kontaktne mreže omogućili su da se minimalni slobodan profil može smanjiti za 175 mm što je značajno smanjilo troškove za dobijanje sigurnosnih razmaka pri elektrifikaciji.</a:t>
            </a:r>
            <a:br>
              <a:rPr lang="sr-Latn-CS" sz="2800" dirty="0" smtClean="0">
                <a:solidFill>
                  <a:schemeClr val="accent2">
                    <a:lumMod val="75000"/>
                  </a:schemeClr>
                </a:solidFill>
              </a:rPr>
            </a:br>
            <a:r>
              <a:rPr lang="sr-Latn-CS" sz="2800" dirty="0" smtClean="0">
                <a:solidFill>
                  <a:schemeClr val="accent2">
                    <a:lumMod val="75000"/>
                  </a:schemeClr>
                </a:solidFill>
              </a:rPr>
              <a:t>Istraživački i razvojni rad je takođe potvrdilo da gde je nepovoljan slobodan prostor za normalni raspored noseće uže/kontaktni provodnik, ˝dvostruki kontaktni provodnik˝ gde je noseće uže zamenjeno kontatknim provodnikom, a dva kontaktna provodnika učvršćeni jedan na drugi, omogućava dobro oduzimanje struje čak i kod najviše redukovanih razmaka ispod mostova</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dirty="0"/>
          </a:p>
        </p:txBody>
      </p:sp>
    </p:spTree>
  </p:cSld>
  <p:clrMapOvr>
    <a:masterClrMapping/>
  </p:clrMapOvr>
  <p:transition advTm="4000">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848600" cy="5668962"/>
          </a:xfrm>
        </p:spPr>
        <p:txBody>
          <a:bodyPr>
            <a:normAutofit/>
          </a:bodyPr>
          <a:lstStyle/>
          <a:p>
            <a:r>
              <a:rPr lang="sr-Latn-CS" sz="1600" dirty="0" smtClean="0">
                <a:solidFill>
                  <a:schemeClr val="accent2">
                    <a:lumMod val="75000"/>
                  </a:schemeClr>
                </a:solidFill>
              </a:rPr>
              <a:t>Ključni faktor za usavršavanje rešenja sa dvostrukim kontaktnim provodnikom i samim tim smanjenje slobodnog profila za opremu 25 kV bio je proizvodnja izolatora sa telom od fiberglasa obloženog gumom koji se pokazao kao elastičan i praktično neuništiv kombinovani izolator i nosač za dvostruki kontaktni provodnik.</a:t>
            </a:r>
            <a:br>
              <a:rPr lang="sr-Latn-CS" sz="1600" dirty="0" smtClean="0">
                <a:solidFill>
                  <a:schemeClr val="accent2">
                    <a:lumMod val="75000"/>
                  </a:schemeClr>
                </a:solidFill>
              </a:rPr>
            </a:br>
            <a:r>
              <a:rPr lang="sr-Latn-CS" sz="1600" dirty="0" smtClean="0">
                <a:solidFill>
                  <a:schemeClr val="accent2">
                    <a:lumMod val="75000"/>
                  </a:schemeClr>
                </a:solidFill>
              </a:rPr>
              <a:t>1974. god. razvoj je usmeren na istraživanje mogućnosti za dalje smanjenje električnog razmaka. Postavljen je cilj da svako poboljšanje rešenja ne sme da smanji talas i nivo otpornosti za napon 50 Hz postignut sa postojećim rešenjem. Otkriveno je dda ove nivoe i obloge mosta ili tunela. Ova stezaljka je prerađena u polukružni oblik kako bi se električno naprezanje razdelio ravnomernije.</a:t>
            </a:r>
            <a:br>
              <a:rPr lang="sr-Latn-CS" sz="1600" dirty="0" smtClean="0">
                <a:solidFill>
                  <a:schemeClr val="accent2">
                    <a:lumMod val="75000"/>
                  </a:schemeClr>
                </a:solidFill>
              </a:rPr>
            </a:br>
            <a:r>
              <a:rPr lang="sr-Latn-CS" sz="1600" dirty="0" smtClean="0">
                <a:solidFill>
                  <a:schemeClr val="accent2">
                    <a:lumMod val="75000"/>
                  </a:schemeClr>
                </a:solidFill>
              </a:rPr>
              <a:t>Omogućeno je da se statički razmak iznad tela stezaljke na nosaču smanji do 95 mm, a trenutni do 70 mm. Istovremeno, trenutni razmak od konstantnog provodnika do kinematičkog tovarnog profila, smanjen je na 125 mm. Ovo rešenje ˝specijalno smanjenog gabarita˝ znače da je potrebno ukupno samo 375 mm slobodnog profila iznad kinematičkog tovarnog profila za opremu 25 kV sa dodatnih 25 mm predviđenih za povećano izdizanje kontaktnog provodnika pri brzinama iznad 60 km/h. Specijalno smanjeni razmaci predviđeni su kod posebno teškog ili skupog ostvarivanja većeg slobodnog profila.</a:t>
            </a:r>
            <a:br>
              <a:rPr lang="sr-Latn-CS" sz="1600" dirty="0" smtClean="0">
                <a:solidFill>
                  <a:schemeClr val="accent2">
                    <a:lumMod val="75000"/>
                  </a:schemeClr>
                </a:solidFill>
              </a:rPr>
            </a:br>
            <a:endParaRPr lang="sr-Latn-CS" sz="1600" dirty="0">
              <a:solidFill>
                <a:schemeClr val="accent2">
                  <a:lumMod val="75000"/>
                </a:schemeClr>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dirty="0"/>
          </a:p>
        </p:txBody>
      </p:sp>
    </p:spTree>
  </p:cSld>
  <p:clrMapOvr>
    <a:masterClrMapping/>
  </p:clrMapOvr>
  <p:transition advTm="4000">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              </a:t>
            </a:r>
            <a:r>
              <a:rPr lang="sr-Latn-CS" sz="5400" dirty="0" smtClean="0">
                <a:solidFill>
                  <a:schemeClr val="accent2">
                    <a:lumMod val="75000"/>
                  </a:schemeClr>
                </a:solidFill>
              </a:rPr>
              <a:t>Zaključci</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lnSpcReduction="10000"/>
          </a:bodyPr>
          <a:lstStyle/>
          <a:p>
            <a:pPr>
              <a:buNone/>
            </a:pPr>
            <a:r>
              <a:rPr lang="en-US" sz="2800" dirty="0" smtClean="0"/>
              <a:t>   </a:t>
            </a:r>
            <a:r>
              <a:rPr lang="sr-Latn-CS" sz="2800" dirty="0" smtClean="0">
                <a:solidFill>
                  <a:schemeClr val="accent2">
                    <a:lumMod val="75000"/>
                  </a:schemeClr>
                </a:solidFill>
              </a:rPr>
              <a:t>U  ovoj publikaciji ukratko se opisuje razvoj sistema konstrukcije opreme za elektrifikaciju neizmeničnom strujom na Britanskim železnicama počev od njenog uvođenja pre više od 25 godina. Tokom tog perioda glavne prednosti su bile u pripremi modernih tehnologija na sve tehničke aspekte planiranja elektrifikacije, tako da su sena savremenih  rešenja, ne samo upola niže od cene ranijih sistema u realnim iznosima, već su i među najnižim u svetu. Ovaj uspeh međutim nije postignut na uštrb kvaliteta koji obavezno ostaje na veoma visokom nivou.</a:t>
            </a:r>
            <a:endParaRPr lang="sr-Latn-CS"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dirty="0"/>
          </a:p>
        </p:txBody>
      </p:sp>
    </p:spTree>
  </p:cSld>
  <p:clrMapOvr>
    <a:masterClrMapping/>
  </p:clrMapOvr>
  <p:transition advTm="4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r>
              <a:rPr lang="sr-Latn-CS" dirty="0" smtClean="0">
                <a:solidFill>
                  <a:schemeClr val="accent2">
                    <a:lumMod val="75000"/>
                  </a:schemeClr>
                </a:solidFill>
                <a:effectLst>
                  <a:outerShdw blurRad="50800" dist="38100" dir="10800000" algn="r" rotWithShape="0">
                    <a:prstClr val="black">
                      <a:alpha val="40000"/>
                    </a:prstClr>
                  </a:outerShdw>
                </a:effectLst>
              </a:rPr>
              <a:t>PROJEKTOVANJE NAPOJNOG SISTEMA </a:t>
            </a:r>
            <a:endParaRPr lang="sr-Latn-CS" dirty="0">
              <a:solidFill>
                <a:schemeClr val="accent2">
                  <a:lumMod val="75000"/>
                </a:schemeClr>
              </a:solidFill>
              <a:effectLst>
                <a:outerShdw blurRad="50800" dist="38100" dir="10800000" algn="r" rotWithShape="0">
                  <a:prstClr val="black">
                    <a:alpha val="40000"/>
                  </a:prstClr>
                </a:outerShdw>
              </a:effectLst>
            </a:endParaRPr>
          </a:p>
        </p:txBody>
      </p:sp>
      <p:sp>
        <p:nvSpPr>
          <p:cNvPr id="2" name="Content Placeholder 1"/>
          <p:cNvSpPr>
            <a:spLocks noGrp="1"/>
          </p:cNvSpPr>
          <p:nvPr>
            <p:ph idx="1"/>
          </p:nvPr>
        </p:nvSpPr>
        <p:spPr>
          <a:xfrm>
            <a:off x="381000" y="1981200"/>
            <a:ext cx="8229600" cy="4389120"/>
          </a:xfrm>
        </p:spPr>
        <p:txBody>
          <a:bodyPr>
            <a:normAutofit/>
          </a:bodyPr>
          <a:lstStyle/>
          <a:p>
            <a:pPr marL="365760" lvl="1" indent="-256032">
              <a:spcBef>
                <a:spcPts val="400"/>
              </a:spcBef>
              <a:buSzPct val="68000"/>
              <a:buNone/>
            </a:pPr>
            <a:endParaRPr lang="en-US" sz="2400" dirty="0" smtClean="0"/>
          </a:p>
          <a:p>
            <a:pPr marL="365760" lvl="1" indent="-256032">
              <a:spcBef>
                <a:spcPts val="400"/>
              </a:spcBef>
              <a:buSzPct val="68000"/>
              <a:buNone/>
            </a:pPr>
            <a:r>
              <a:rPr lang="en-US" sz="2400" dirty="0" smtClean="0">
                <a:solidFill>
                  <a:schemeClr val="accent1"/>
                </a:solidFill>
              </a:rPr>
              <a:t>  </a:t>
            </a:r>
            <a:r>
              <a:rPr lang="sr-Latn-CS" sz="2400" dirty="0" smtClean="0">
                <a:solidFill>
                  <a:schemeClr val="accent2">
                    <a:lumMod val="75000"/>
                  </a:schemeClr>
                </a:solidFill>
              </a:rPr>
              <a:t>Struja napojnog sistema</a:t>
            </a:r>
            <a:endParaRPr lang="en-US" sz="2400" dirty="0" smtClean="0">
              <a:solidFill>
                <a:schemeClr val="accent2">
                  <a:lumMod val="75000"/>
                </a:schemeClr>
              </a:solidFill>
            </a:endParaRPr>
          </a:p>
          <a:p>
            <a:pPr marL="365760" lvl="1" indent="-256032">
              <a:spcBef>
                <a:spcPts val="400"/>
              </a:spcBef>
              <a:buSzPct val="68000"/>
              <a:buFont typeface="Wingdings 3"/>
              <a:buChar char=""/>
            </a:pPr>
            <a:endParaRPr lang="en-US" sz="2400" dirty="0" smtClean="0">
              <a:solidFill>
                <a:schemeClr val="accent2">
                  <a:lumMod val="75000"/>
                </a:schemeClr>
              </a:solidFill>
            </a:endParaRPr>
          </a:p>
          <a:p>
            <a:pPr marL="365760" lvl="1" indent="-256032">
              <a:spcBef>
                <a:spcPts val="400"/>
              </a:spcBef>
              <a:buSzPct val="68000"/>
              <a:buNone/>
            </a:pPr>
            <a:r>
              <a:rPr lang="en-US" sz="2400" dirty="0" smtClean="0">
                <a:solidFill>
                  <a:schemeClr val="accent2">
                    <a:lumMod val="75000"/>
                  </a:schemeClr>
                </a:solidFill>
              </a:rPr>
              <a:t>  </a:t>
            </a:r>
            <a:r>
              <a:rPr lang="sr-Latn-CS" sz="2400" dirty="0" smtClean="0">
                <a:solidFill>
                  <a:schemeClr val="accent2">
                    <a:lumMod val="75000"/>
                  </a:schemeClr>
                </a:solidFill>
              </a:rPr>
              <a:t>Kapacitet napojnog sistema </a:t>
            </a:r>
            <a:endParaRPr lang="en-US" sz="2400" dirty="0" smtClean="0">
              <a:solidFill>
                <a:schemeClr val="accent2">
                  <a:lumMod val="75000"/>
                </a:schemeClr>
              </a:solidFill>
            </a:endParaRPr>
          </a:p>
          <a:p>
            <a:pPr marL="365760" lvl="1" indent="-256032">
              <a:spcBef>
                <a:spcPts val="400"/>
              </a:spcBef>
              <a:buSzPct val="68000"/>
              <a:buFont typeface="Wingdings 3"/>
              <a:buChar char=""/>
            </a:pPr>
            <a:endParaRPr lang="en-US" sz="2400" dirty="0" smtClean="0">
              <a:solidFill>
                <a:schemeClr val="accent2">
                  <a:lumMod val="75000"/>
                </a:schemeClr>
              </a:solidFill>
            </a:endParaRPr>
          </a:p>
          <a:p>
            <a:pPr marL="365760" lvl="1" indent="-256032">
              <a:spcBef>
                <a:spcPts val="400"/>
              </a:spcBef>
              <a:buSzPct val="68000"/>
              <a:buNone/>
            </a:pPr>
            <a:r>
              <a:rPr lang="en-US" sz="2400" dirty="0" smtClean="0">
                <a:solidFill>
                  <a:schemeClr val="accent2">
                    <a:lumMod val="75000"/>
                  </a:schemeClr>
                </a:solidFill>
              </a:rPr>
              <a:t>  </a:t>
            </a:r>
            <a:r>
              <a:rPr lang="sr-Latn-CS" sz="2400" dirty="0" smtClean="0">
                <a:solidFill>
                  <a:schemeClr val="accent2">
                    <a:lumMod val="75000"/>
                  </a:schemeClr>
                </a:solidFill>
              </a:rPr>
              <a:t>Rešenje napojnih vodova </a:t>
            </a:r>
          </a:p>
          <a:p>
            <a:pPr marL="365760" lvl="1" indent="-256032">
              <a:spcBef>
                <a:spcPts val="400"/>
              </a:spcBef>
              <a:buSzPct val="68000"/>
              <a:buFont typeface="Wingdings 3"/>
              <a:buChar char=""/>
            </a:pPr>
            <a:endParaRPr lang="en-US" sz="2400" dirty="0" smtClean="0">
              <a:solidFill>
                <a:schemeClr val="accent2">
                  <a:lumMod val="75000"/>
                </a:schemeClr>
              </a:solidFill>
            </a:endParaRPr>
          </a:p>
          <a:p>
            <a:pPr marL="365760" lvl="1" indent="-256032">
              <a:spcBef>
                <a:spcPts val="400"/>
              </a:spcBef>
              <a:buSzPct val="68000"/>
              <a:buNone/>
            </a:pPr>
            <a:r>
              <a:rPr lang="en-US" sz="2400" dirty="0" smtClean="0">
                <a:solidFill>
                  <a:schemeClr val="accent2">
                    <a:lumMod val="75000"/>
                  </a:schemeClr>
                </a:solidFill>
              </a:rPr>
              <a:t>  </a:t>
            </a:r>
            <a:r>
              <a:rPr lang="sr-Latn-CS" sz="2400" dirty="0" smtClean="0">
                <a:solidFill>
                  <a:schemeClr val="accent2">
                    <a:lumMod val="75000"/>
                  </a:schemeClr>
                </a:solidFill>
              </a:rPr>
              <a:t>Uzemljenje</a:t>
            </a:r>
          </a:p>
          <a:p>
            <a:pPr marL="365760" lvl="1" indent="-256032">
              <a:spcBef>
                <a:spcPts val="400"/>
              </a:spcBef>
              <a:buSzPct val="68000"/>
              <a:buFont typeface="Wingdings 3"/>
              <a:buChar char=""/>
            </a:pPr>
            <a:endParaRPr lang="en-US" sz="2400" dirty="0" smtClean="0">
              <a:solidFill>
                <a:schemeClr val="accent2">
                  <a:lumMod val="75000"/>
                </a:schemeClr>
              </a:solidFill>
            </a:endParaRPr>
          </a:p>
          <a:p>
            <a:pPr marL="365760" lvl="1" indent="-256032">
              <a:spcBef>
                <a:spcPts val="400"/>
              </a:spcBef>
              <a:buSzPct val="68000"/>
              <a:buNone/>
            </a:pPr>
            <a:r>
              <a:rPr lang="en-US" sz="2400" dirty="0" smtClean="0">
                <a:solidFill>
                  <a:schemeClr val="accent2">
                    <a:lumMod val="75000"/>
                  </a:schemeClr>
                </a:solidFill>
              </a:rPr>
              <a:t>  </a:t>
            </a:r>
            <a:r>
              <a:rPr lang="sr-Latn-CS" sz="2400" dirty="0" smtClean="0">
                <a:solidFill>
                  <a:schemeClr val="accent2">
                    <a:lumMod val="75000"/>
                  </a:schemeClr>
                </a:solidFill>
              </a:rPr>
              <a:t>Prigušivanje smetnji</a:t>
            </a:r>
          </a:p>
          <a:p>
            <a:pPr marL="365760" lvl="1" indent="-256032">
              <a:spcBef>
                <a:spcPts val="400"/>
              </a:spcBef>
              <a:buSzPct val="68000"/>
              <a:buNone/>
            </a:pPr>
            <a:endParaRPr lang="sr-Latn-CS"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transition advTm="4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    </a:t>
            </a:r>
            <a:r>
              <a:rPr lang="sr-Latn-CS" dirty="0" smtClean="0">
                <a:solidFill>
                  <a:schemeClr val="accent2">
                    <a:lumMod val="75000"/>
                  </a:schemeClr>
                </a:solidFill>
              </a:rPr>
              <a:t>Struja napojnog sistema</a:t>
            </a:r>
            <a:endParaRPr lang="sr-Latn-CS" dirty="0">
              <a:solidFill>
                <a:schemeClr val="accent2">
                  <a:lumMod val="75000"/>
                </a:schemeClr>
              </a:solidFill>
            </a:endParaRPr>
          </a:p>
        </p:txBody>
      </p:sp>
      <p:sp>
        <p:nvSpPr>
          <p:cNvPr id="2" name="Content Placeholder 1"/>
          <p:cNvSpPr>
            <a:spLocks noGrp="1"/>
          </p:cNvSpPr>
          <p:nvPr>
            <p:ph idx="1"/>
          </p:nvPr>
        </p:nvSpPr>
        <p:spPr/>
        <p:txBody>
          <a:bodyPr>
            <a:normAutofit fontScale="25000" lnSpcReduction="20000"/>
          </a:bodyPr>
          <a:lstStyle/>
          <a:p>
            <a:pPr>
              <a:buNone/>
            </a:pPr>
            <a:r>
              <a:rPr lang="en-US" sz="6400" dirty="0" smtClean="0">
                <a:solidFill>
                  <a:schemeClr val="accent2">
                    <a:lumMod val="75000"/>
                  </a:schemeClr>
                </a:solidFill>
              </a:rPr>
              <a:t>     </a:t>
            </a:r>
            <a:r>
              <a:rPr lang="sr-Latn-CS" sz="6400" dirty="0" smtClean="0">
                <a:solidFill>
                  <a:schemeClr val="accent2">
                    <a:lumMod val="75000"/>
                  </a:schemeClr>
                </a:solidFill>
              </a:rPr>
              <a:t>Karakteristićni parametri za projektovanje pri povezivanju sa elektroprivrednim sistemom na mestu zajednićkog prikljućka sa najbližim vanželezničkim potrošaćem su sledeći:</a:t>
            </a:r>
            <a:endParaRPr lang="en-US" sz="6400" dirty="0" smtClean="0">
              <a:solidFill>
                <a:schemeClr val="accent2">
                  <a:lumMod val="75000"/>
                </a:schemeClr>
              </a:solidFill>
            </a:endParaRPr>
          </a:p>
          <a:p>
            <a:pPr>
              <a:buNone/>
            </a:pPr>
            <a:r>
              <a:rPr lang="en-US" sz="6400" b="1" dirty="0" smtClean="0">
                <a:solidFill>
                  <a:schemeClr val="accent2">
                    <a:lumMod val="75000"/>
                  </a:schemeClr>
                </a:solidFill>
              </a:rPr>
              <a:t>     </a:t>
            </a:r>
            <a:r>
              <a:rPr lang="pl-PL" sz="5800" b="1" dirty="0" smtClean="0">
                <a:solidFill>
                  <a:schemeClr val="accent2">
                    <a:lumMod val="75000"/>
                  </a:schemeClr>
                </a:solidFill>
              </a:rPr>
              <a:t> I  Promene napona u sistemu</a:t>
            </a:r>
            <a:endParaRPr lang="sr-Latn-CS" sz="5800" b="1" dirty="0" smtClean="0">
              <a:solidFill>
                <a:schemeClr val="accent2">
                  <a:lumMod val="75000"/>
                </a:schemeClr>
              </a:solidFill>
            </a:endParaRPr>
          </a:p>
          <a:p>
            <a:pPr>
              <a:buNone/>
            </a:pPr>
            <a:r>
              <a:rPr lang="en-US" sz="6400" dirty="0" smtClean="0">
                <a:solidFill>
                  <a:schemeClr val="accent2">
                    <a:lumMod val="75000"/>
                  </a:schemeClr>
                </a:solidFill>
              </a:rPr>
              <a:t>     </a:t>
            </a:r>
            <a:r>
              <a:rPr lang="pl-PL" sz="6400" dirty="0" smtClean="0">
                <a:solidFill>
                  <a:schemeClr val="accent2">
                    <a:lumMod val="75000"/>
                  </a:schemeClr>
                </a:solidFill>
              </a:rPr>
              <a:t>Promene napona usled vučnog opterećenja u taćki zajednićkog priključka:</a:t>
            </a:r>
            <a:endParaRPr lang="sr-Latn-CS" sz="6400" dirty="0" smtClean="0">
              <a:solidFill>
                <a:schemeClr val="accent2">
                  <a:lumMod val="75000"/>
                </a:schemeClr>
              </a:solidFill>
            </a:endParaRPr>
          </a:p>
          <a:p>
            <a:pPr lvl="0">
              <a:buNone/>
            </a:pPr>
            <a:r>
              <a:rPr lang="en-US" sz="6400" dirty="0" smtClean="0">
                <a:solidFill>
                  <a:schemeClr val="accent2">
                    <a:lumMod val="75000"/>
                  </a:schemeClr>
                </a:solidFill>
              </a:rPr>
              <a:t>     </a:t>
            </a:r>
            <a:r>
              <a:rPr lang="pl-PL" sz="6400" dirty="0" smtClean="0">
                <a:solidFill>
                  <a:schemeClr val="accent2">
                    <a:lumMod val="75000"/>
                  </a:schemeClr>
                </a:solidFill>
              </a:rPr>
              <a:t>Promena napona usled cikličnih promena opterećenja koje traju vi</a:t>
            </a:r>
            <a:r>
              <a:rPr lang="en-US" sz="6400" dirty="0" smtClean="0">
                <a:solidFill>
                  <a:schemeClr val="accent2">
                    <a:lumMod val="75000"/>
                  </a:schemeClr>
                </a:solidFill>
              </a:rPr>
              <a:t>s</a:t>
            </a:r>
            <a:r>
              <a:rPr lang="pl-PL" sz="6400" dirty="0" smtClean="0">
                <a:solidFill>
                  <a:schemeClr val="accent2">
                    <a:lumMod val="75000"/>
                  </a:schemeClr>
                </a:solidFill>
              </a:rPr>
              <a:t>e od dva sata ograničava se na maksimum 3%.</a:t>
            </a:r>
            <a:endParaRPr lang="sr-Latn-CS" sz="6400" dirty="0" smtClean="0">
              <a:solidFill>
                <a:schemeClr val="accent2">
                  <a:lumMod val="75000"/>
                </a:schemeClr>
              </a:solidFill>
            </a:endParaRPr>
          </a:p>
          <a:p>
            <a:pPr lvl="0">
              <a:buNone/>
            </a:pPr>
            <a:r>
              <a:rPr lang="en-US" sz="6400" dirty="0" smtClean="0">
                <a:solidFill>
                  <a:schemeClr val="accent2">
                    <a:lumMod val="75000"/>
                  </a:schemeClr>
                </a:solidFill>
              </a:rPr>
              <a:t>      </a:t>
            </a:r>
            <a:r>
              <a:rPr lang="pl-PL" sz="6400" dirty="0" smtClean="0">
                <a:solidFill>
                  <a:schemeClr val="accent2">
                    <a:lumMod val="75000"/>
                  </a:schemeClr>
                </a:solidFill>
              </a:rPr>
              <a:t>Promena napona usled cikličnih promena opterećenja koje traju manje od dva sata a duže su od dva minuta ograničena je na skok od 1,5% na koji se nastavlja rampa od 1,5% za vreme od 2 sekunde.</a:t>
            </a:r>
            <a:r>
              <a:rPr lang="en-US" sz="6400" dirty="0" smtClean="0">
                <a:solidFill>
                  <a:schemeClr val="accent2">
                    <a:lumMod val="75000"/>
                  </a:schemeClr>
                </a:solidFill>
              </a:rPr>
              <a:t> </a:t>
            </a:r>
          </a:p>
          <a:p>
            <a:pPr lvl="0">
              <a:buNone/>
            </a:pPr>
            <a:r>
              <a:rPr lang="en-US" sz="6400" dirty="0" smtClean="0">
                <a:solidFill>
                  <a:schemeClr val="accent2">
                    <a:lumMod val="75000"/>
                  </a:schemeClr>
                </a:solidFill>
              </a:rPr>
              <a:t>     </a:t>
            </a:r>
            <a:r>
              <a:rPr lang="it-IT" sz="6400" dirty="0" smtClean="0">
                <a:solidFill>
                  <a:schemeClr val="accent2">
                    <a:lumMod val="75000"/>
                  </a:schemeClr>
                </a:solidFill>
              </a:rPr>
              <a:t> </a:t>
            </a:r>
            <a:r>
              <a:rPr lang="it-IT" sz="6400" b="1" dirty="0" smtClean="0">
                <a:solidFill>
                  <a:schemeClr val="accent2">
                    <a:lumMod val="75000"/>
                  </a:schemeClr>
                </a:solidFill>
              </a:rPr>
              <a:t>II Ograničenje nesimetrije</a:t>
            </a:r>
            <a:endParaRPr lang="sr-Latn-CS" sz="6400" b="1" dirty="0" smtClean="0">
              <a:solidFill>
                <a:schemeClr val="accent2">
                  <a:lumMod val="75000"/>
                </a:schemeClr>
              </a:solidFill>
            </a:endParaRPr>
          </a:p>
          <a:p>
            <a:pPr>
              <a:buNone/>
            </a:pPr>
            <a:r>
              <a:rPr lang="it-IT" sz="6400" dirty="0" smtClean="0">
                <a:solidFill>
                  <a:schemeClr val="accent2">
                    <a:lumMod val="75000"/>
                  </a:schemeClr>
                </a:solidFill>
              </a:rPr>
              <a:t>      Primenjene granične vrednosti su prema IEC standard 34-1 (originalno izdanje).</a:t>
            </a:r>
            <a:endParaRPr lang="sr-Latn-CS" sz="6400" dirty="0" smtClean="0">
              <a:solidFill>
                <a:schemeClr val="accent2">
                  <a:lumMod val="75000"/>
                </a:schemeClr>
              </a:solidFill>
            </a:endParaRPr>
          </a:p>
          <a:p>
            <a:pPr>
              <a:buNone/>
            </a:pPr>
            <a:r>
              <a:rPr lang="it-IT" sz="6400" dirty="0" smtClean="0">
                <a:solidFill>
                  <a:schemeClr val="accent2">
                    <a:lumMod val="75000"/>
                  </a:schemeClr>
                </a:solidFill>
              </a:rPr>
              <a:t>      Propisana je granica inverznog napona sa faznim redosledom na izvodima indukcionog motora od 2% I da generator naizmenične struje moraju biti sposobni da rade kada napajano kolo apsorbuje struju sa inverznim faznim redosledom manji od 5% komponente direktnog faznog redosleda.</a:t>
            </a:r>
            <a:endParaRPr lang="sr-Latn-CS" sz="6400" dirty="0" smtClean="0">
              <a:solidFill>
                <a:schemeClr val="accent2">
                  <a:lumMod val="75000"/>
                </a:schemeClr>
              </a:solidFill>
            </a:endParaRPr>
          </a:p>
          <a:p>
            <a:pPr>
              <a:buNone/>
            </a:pPr>
            <a:r>
              <a:rPr lang="it-IT" sz="6400" b="1" dirty="0" smtClean="0">
                <a:solidFill>
                  <a:schemeClr val="accent2">
                    <a:lumMod val="75000"/>
                  </a:schemeClr>
                </a:solidFill>
              </a:rPr>
              <a:t>      III Ograničenja harmonijskog izobličenja</a:t>
            </a:r>
            <a:endParaRPr lang="sr-Latn-CS" sz="6400" b="1" dirty="0" smtClean="0">
              <a:solidFill>
                <a:schemeClr val="accent2">
                  <a:lumMod val="75000"/>
                </a:schemeClr>
              </a:solidFill>
            </a:endParaRPr>
          </a:p>
          <a:p>
            <a:pPr>
              <a:buNone/>
            </a:pPr>
            <a:r>
              <a:rPr lang="it-IT" sz="6400" dirty="0" smtClean="0">
                <a:solidFill>
                  <a:schemeClr val="accent2">
                    <a:lumMod val="75000"/>
                  </a:schemeClr>
                </a:solidFill>
              </a:rPr>
              <a:t>     Standard koji se obično primenjuje je da maksimalna vrdnost izobličenja napona usled bilo kog harmonica ne sme da bude veća od 1% I da ukupno harmonijsko izobličenje ne sme da bude </a:t>
            </a:r>
            <a:r>
              <a:rPr lang="it-IT" sz="6400" dirty="0" smtClean="0">
                <a:solidFill>
                  <a:schemeClr val="accent1"/>
                </a:solidFill>
              </a:rPr>
              <a:t>veće od 3%.</a:t>
            </a:r>
            <a:endParaRPr lang="sr-Latn-CS" sz="6400" dirty="0" smtClean="0">
              <a:solidFill>
                <a:schemeClr val="accent1"/>
              </a:solidFill>
            </a:endParaRPr>
          </a:p>
          <a:p>
            <a:pPr>
              <a:buNone/>
            </a:pPr>
            <a:endParaRPr lang="sr-Latn-CS" dirty="0">
              <a:solidFill>
                <a:schemeClr val="accent1"/>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transition advTm="4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219200"/>
            <a:ext cx="8229600" cy="1143000"/>
          </a:xfrm>
        </p:spPr>
        <p:txBody>
          <a:bodyPr>
            <a:normAutofit fontScale="90000"/>
          </a:bodyPr>
          <a:lstStyle/>
          <a:p>
            <a:r>
              <a:rPr lang="en-US" dirty="0" smtClean="0"/>
              <a:t>      </a:t>
            </a:r>
            <a:r>
              <a:rPr lang="sr-Latn-CS" dirty="0" smtClean="0">
                <a:solidFill>
                  <a:schemeClr val="accent2">
                    <a:lumMod val="75000"/>
                  </a:schemeClr>
                </a:solidFill>
              </a:rPr>
              <a:t>Kapacitet napojnog sistema </a:t>
            </a:r>
            <a:r>
              <a:rPr lang="sr-Latn-CS" dirty="0" smtClean="0"/>
              <a:t/>
            </a:r>
            <a:br>
              <a:rPr lang="sr-Latn-CS" dirty="0" smtClean="0"/>
            </a:br>
            <a:endParaRPr lang="sr-Latn-CS" dirty="0"/>
          </a:p>
        </p:txBody>
      </p:sp>
      <p:sp>
        <p:nvSpPr>
          <p:cNvPr id="2" name="Content Placeholder 1"/>
          <p:cNvSpPr>
            <a:spLocks noGrp="1"/>
          </p:cNvSpPr>
          <p:nvPr>
            <p:ph idx="1"/>
          </p:nvPr>
        </p:nvSpPr>
        <p:spPr/>
        <p:txBody>
          <a:bodyPr>
            <a:normAutofit fontScale="85000" lnSpcReduction="20000"/>
          </a:bodyPr>
          <a:lstStyle/>
          <a:p>
            <a:pPr>
              <a:buNone/>
            </a:pPr>
            <a:r>
              <a:rPr lang="en-US" dirty="0" smtClean="0">
                <a:solidFill>
                  <a:schemeClr val="accent1"/>
                </a:solidFill>
              </a:rPr>
              <a:t>    </a:t>
            </a:r>
            <a:r>
              <a:rPr lang="sr-Latn-CS" dirty="0" smtClean="0">
                <a:solidFill>
                  <a:schemeClr val="accent2">
                    <a:lumMod val="75000"/>
                  </a:schemeClr>
                </a:solidFill>
              </a:rPr>
              <a:t>Da bi snaga kratkog spoja napajnog sistema bila dovoljno velika da apsorbuje fazne struje nesimetrije i harmonike koje proizvode jednofazna vučna opterećenja, a da se ne prekorače dozvoljene promene napona, uglavnom je potrebno priključiti se na napojnu mrežu 132 kV. Ipak se monofazni transformatori povezuju na različite parove faza 132 kV u različitim tačkama napajanja duž železničke pruge kako bi sistem 132 kV bio ravnomerno raspoređen na sve tri faze u meri i kojoj je to izvodljivo, kada je vučeno opterećenje najveće.</a:t>
            </a:r>
          </a:p>
          <a:p>
            <a:pPr>
              <a:buNone/>
            </a:pPr>
            <a:r>
              <a:rPr lang="en-US" dirty="0" smtClean="0">
                <a:solidFill>
                  <a:schemeClr val="accent2">
                    <a:lumMod val="75000"/>
                  </a:schemeClr>
                </a:solidFill>
              </a:rPr>
              <a:t>    </a:t>
            </a:r>
            <a:r>
              <a:rPr lang="sr-Latn-CS" dirty="0" smtClean="0">
                <a:solidFill>
                  <a:schemeClr val="accent2">
                    <a:lumMod val="75000"/>
                  </a:schemeClr>
                </a:solidFill>
              </a:rPr>
              <a:t>Tehničkim uslovima za monofazne transformatore određuje se vrednost impedanse kako bi se ograničila maksimalna struja kvara u sistemu 25 kV na nivo na kome će se izbeći oštećenje signalnih kola i ograničiti uticaj na susedna električna i šinska kola. Na mreži Britanskih železnica maksimalna struja greške u sistemu 25 kV iznosi obično 6 kA.</a:t>
            </a:r>
          </a:p>
          <a:p>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transition advTm="4000">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  </a:t>
            </a:r>
            <a:r>
              <a:rPr lang="sr-Latn-CS" sz="5400" dirty="0" smtClean="0">
                <a:solidFill>
                  <a:schemeClr val="accent2">
                    <a:lumMod val="75000"/>
                  </a:schemeClr>
                </a:solidFill>
              </a:rPr>
              <a:t>Rešenje napojnih vodova</a:t>
            </a:r>
            <a:endParaRPr lang="sr-Latn-CS" dirty="0">
              <a:solidFill>
                <a:schemeClr val="accent2">
                  <a:lumMod val="75000"/>
                </a:schemeClr>
              </a:solidFill>
            </a:endParaRPr>
          </a:p>
        </p:txBody>
      </p:sp>
      <p:sp>
        <p:nvSpPr>
          <p:cNvPr id="3" name="Content Placeholder 2"/>
          <p:cNvSpPr>
            <a:spLocks noGrp="1"/>
          </p:cNvSpPr>
          <p:nvPr>
            <p:ph idx="1"/>
          </p:nvPr>
        </p:nvSpPr>
        <p:spPr/>
        <p:txBody>
          <a:bodyPr>
            <a:normAutofit fontScale="62500" lnSpcReduction="20000"/>
          </a:bodyPr>
          <a:lstStyle/>
          <a:p>
            <a:pPr>
              <a:buNone/>
            </a:pPr>
            <a:r>
              <a:rPr lang="en-US" sz="2800" dirty="0" smtClean="0">
                <a:solidFill>
                  <a:schemeClr val="accent2">
                    <a:lumMod val="75000"/>
                  </a:schemeClr>
                </a:solidFill>
              </a:rPr>
              <a:t>     </a:t>
            </a:r>
            <a:r>
              <a:rPr lang="sr-Latn-CS" sz="2800" dirty="0" smtClean="0">
                <a:solidFill>
                  <a:schemeClr val="accent2">
                    <a:lumMod val="75000"/>
                  </a:schemeClr>
                </a:solidFill>
              </a:rPr>
              <a:t>Sigurnost napajanja je od najveće važnosti za pouzdanost vučnog razvodnog sistema, a dovodi iz napojne mreže 132 kV do podstanice 25 kV normalno su dvostruki u svakoj napojnoj tački.</a:t>
            </a:r>
          </a:p>
          <a:p>
            <a:pPr>
              <a:buNone/>
            </a:pPr>
            <a:r>
              <a:rPr lang="en-US" sz="2800" dirty="0" smtClean="0">
                <a:solidFill>
                  <a:schemeClr val="accent2">
                    <a:lumMod val="75000"/>
                  </a:schemeClr>
                </a:solidFill>
              </a:rPr>
              <a:t>    </a:t>
            </a:r>
            <a:r>
              <a:rPr lang="sr-Latn-CS" sz="2800" dirty="0" smtClean="0">
                <a:solidFill>
                  <a:schemeClr val="accent2">
                    <a:lumMod val="75000"/>
                  </a:schemeClr>
                </a:solidFill>
              </a:rPr>
              <a:t>Svaki od ova dva dovoda je sposoban da prenese ukupno opterećenje do napojne tačke u normalnim saobraćajnim uslovima.</a:t>
            </a:r>
          </a:p>
          <a:p>
            <a:pPr>
              <a:buNone/>
            </a:pPr>
            <a:r>
              <a:rPr lang="en-US" sz="2800" dirty="0" smtClean="0">
                <a:solidFill>
                  <a:schemeClr val="accent2">
                    <a:lumMod val="75000"/>
                  </a:schemeClr>
                </a:solidFill>
              </a:rPr>
              <a:t>    </a:t>
            </a:r>
            <a:r>
              <a:rPr lang="sr-Latn-CS" sz="2800" dirty="0" smtClean="0">
                <a:solidFill>
                  <a:schemeClr val="accent2">
                    <a:lumMod val="75000"/>
                  </a:schemeClr>
                </a:solidFill>
              </a:rPr>
              <a:t>Gde god je izvodljivo, VN napojni vodovi od sistema napajanja do transformatora 132/25 kV vode se od izvora koji se dvostruko napaja dvostrukim nezavisnim vodovima kao i kod vučnih razvodnih sistema 25 kV. Takve nivoe sigurnosti u napojnoj tački može obezbediti sabirnica visokog napona sa prekidačem, s tim što se svaki deo sabirnice napaja preko zasebnog dovoda iz nezavisnog dela VN mreže ili preko dvostruke VN sabirnice od kojih se svaka nezavisno na sličan način napaja, tako da prekid napajanja na jednom delu sabirnice ne dovodi do prekida napajanja na drugom. U takvom slučaju bi svaki od ova dva "železnička" napojna voda bio vezan za svaku sekciju VN sabirnice, ali mogu biti i grupisani sa lokalnim distributivnim mrežama za napajanje transformatora 33 kV ili 132/11 kV ili drugih potrošača, kako bi se razvodno postrojenje 132 kV ekonomično koristilo, pri čemu se združeno polje upravlja jednim prekidačem 132 kV. </a:t>
            </a:r>
          </a:p>
          <a:p>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transition advTm="4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924800" cy="856488"/>
          </a:xfrm>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sr-Latn-CS" dirty="0" smtClean="0"/>
              <a:t>Uzemljenje</a:t>
            </a:r>
            <a:r>
              <a:rPr lang="en-US" dirty="0" smtClean="0"/>
              <a:t/>
            </a:r>
            <a:br>
              <a:rPr lang="en-US" dirty="0" smtClean="0"/>
            </a:br>
            <a:endParaRPr lang="sr-Latn-C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solidFill>
                  <a:schemeClr val="accent1"/>
                </a:solidFill>
              </a:rPr>
              <a:t>    </a:t>
            </a:r>
            <a:r>
              <a:rPr lang="sr-Latn-CS" dirty="0" smtClean="0">
                <a:solidFill>
                  <a:schemeClr val="accent2">
                    <a:lumMod val="75000"/>
                  </a:schemeClr>
                </a:solidFill>
              </a:rPr>
              <a:t>Uzemljenje vučne opreme na Britanskim železnicama izvodi se po B.S.C.P. 1013,1965, tehničkim preporukama elektroprivrede i propisima Društva elektroinženjera SP/1. Ključni pokazatelj je da potencijal izloženog metalnog dela zadrži vrednost koja ne prelazi 25 V u normalnim radnim uslovima ili 430 V pri zemljospoju napojnog sistema, mereno prema zemlji.</a:t>
            </a:r>
          </a:p>
          <a:p>
            <a:pPr>
              <a:buNone/>
            </a:pPr>
            <a:r>
              <a:rPr lang="en-US" dirty="0" smtClean="0">
                <a:solidFill>
                  <a:schemeClr val="accent2">
                    <a:lumMod val="75000"/>
                  </a:schemeClr>
                </a:solidFill>
              </a:rPr>
              <a:t>    </a:t>
            </a:r>
            <a:r>
              <a:rPr lang="sr-Latn-CS" dirty="0" smtClean="0">
                <a:solidFill>
                  <a:schemeClr val="accent2">
                    <a:lumMod val="75000"/>
                  </a:schemeClr>
                </a:solidFill>
              </a:rPr>
              <a:t>Obično ne treba pobijati uzemljivače, jer temelji nosećih konstrukcija KM, vezanih paralelno preko povratne šine obezbeđuju otpor uzemljenja na prihvatljivom nivou. Svaka noseća konstrukcija kontaktne mreže obično se direktno vezuje na povratnu šinu blažeg koloseka tvrdo vučenim aluminijumskim užadima sa omotačem od 2-3 m, na njih malo utiču promenljivi vremenski uslovi: otpor jedne temeljne stope ne prelazi 20 oma i obično je mnogo manji. Kada su međusobno povezani oni predstavljaju vrlo dobro raspodeljeno uzemljenje sa ukupnim otporom prema zemlji od 1 oma i manje</a:t>
            </a:r>
          </a:p>
          <a:p>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Tree>
  </p:cSld>
  <p:clrMapOvr>
    <a:masterClrMapping/>
  </p:clrMapOvr>
  <p:transition advTm="4000">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       </a:t>
            </a:r>
            <a:r>
              <a:rPr lang="sr-Latn-CS" sz="5400" dirty="0" smtClean="0">
                <a:solidFill>
                  <a:schemeClr val="accent2">
                    <a:lumMod val="75000"/>
                  </a:schemeClr>
                </a:solidFill>
              </a:rPr>
              <a:t>Prigušivanje smetnji</a:t>
            </a:r>
            <a:r>
              <a:rPr lang="en-US" sz="5400" dirty="0" smtClean="0"/>
              <a:t/>
            </a:r>
            <a:br>
              <a:rPr lang="en-US" sz="5400" dirty="0" smtClean="0"/>
            </a:br>
            <a:endParaRPr lang="sr-Latn-CS" dirty="0"/>
          </a:p>
        </p:txBody>
      </p:sp>
      <p:sp>
        <p:nvSpPr>
          <p:cNvPr id="3" name="Content Placeholder 2"/>
          <p:cNvSpPr>
            <a:spLocks noGrp="1"/>
          </p:cNvSpPr>
          <p:nvPr>
            <p:ph idx="1"/>
          </p:nvPr>
        </p:nvSpPr>
        <p:spPr/>
        <p:txBody>
          <a:bodyPr>
            <a:normAutofit fontScale="47500" lnSpcReduction="20000"/>
          </a:bodyPr>
          <a:lstStyle/>
          <a:p>
            <a:pPr>
              <a:buNone/>
            </a:pPr>
            <a:r>
              <a:rPr lang="en-US" sz="2800" dirty="0" smtClean="0"/>
              <a:t>       </a:t>
            </a:r>
            <a:r>
              <a:rPr lang="sr-Latn-CS" sz="2900" dirty="0" smtClean="0">
                <a:solidFill>
                  <a:schemeClr val="accent2">
                    <a:lumMod val="75000"/>
                  </a:schemeClr>
                </a:solidFill>
              </a:rPr>
              <a:t>Železnička telekomunikaciona i signalna strujna kola pružaju se paralelno sa elektrificiranom prugom celom njenom dužinom na veoma malom odstojanju i stoga su izložena električnim uticajima provodnika kontaktne mreže.</a:t>
            </a:r>
          </a:p>
          <a:p>
            <a:pPr>
              <a:buNone/>
            </a:pPr>
            <a:r>
              <a:rPr lang="en-US" sz="2900" dirty="0" smtClean="0">
                <a:solidFill>
                  <a:schemeClr val="accent2">
                    <a:lumMod val="75000"/>
                  </a:schemeClr>
                </a:solidFill>
              </a:rPr>
              <a:t>       </a:t>
            </a:r>
            <a:r>
              <a:rPr lang="sr-Latn-CS" sz="2900" dirty="0" smtClean="0">
                <a:solidFill>
                  <a:schemeClr val="accent2">
                    <a:lumMod val="75000"/>
                  </a:schemeClr>
                </a:solidFill>
              </a:rPr>
              <a:t>Britanske železnice se upravljaju po propisima CCITT i zato se u projektu stabilnih postrojenja predviđaju buster transformatori i povratni provodnici kako bi se obezbedilo što bolje prigušenje na izvoru. Uz to, služba za telekomunikacije predviđa i dodatne zaštitne mere u telekomunikacionom sistemu.</a:t>
            </a:r>
          </a:p>
          <a:p>
            <a:pPr>
              <a:buNone/>
            </a:pPr>
            <a:r>
              <a:rPr lang="en-US" sz="2900" dirty="0" smtClean="0">
                <a:solidFill>
                  <a:schemeClr val="accent2">
                    <a:lumMod val="75000"/>
                  </a:schemeClr>
                </a:solidFill>
              </a:rPr>
              <a:t>       </a:t>
            </a:r>
            <a:r>
              <a:rPr lang="sr-Latn-CS" sz="2900" dirty="0" smtClean="0">
                <a:solidFill>
                  <a:schemeClr val="accent2">
                    <a:lumMod val="75000"/>
                  </a:schemeClr>
                </a:solidFill>
              </a:rPr>
              <a:t>Maksimalni razmak između buster transformatora iznosi 3 km.</a:t>
            </a:r>
          </a:p>
          <a:p>
            <a:pPr>
              <a:buNone/>
            </a:pPr>
            <a:r>
              <a:rPr lang="en-US" sz="2900" dirty="0" smtClean="0">
                <a:solidFill>
                  <a:schemeClr val="accent2">
                    <a:lumMod val="75000"/>
                  </a:schemeClr>
                </a:solidFill>
              </a:rPr>
              <a:t>       </a:t>
            </a:r>
            <a:r>
              <a:rPr lang="sr-Latn-CS" sz="2900" dirty="0" smtClean="0">
                <a:solidFill>
                  <a:schemeClr val="accent2">
                    <a:lumMod val="75000"/>
                  </a:schemeClr>
                </a:solidFill>
              </a:rPr>
              <a:t>Povratni provodnici se polažu izolovano od noseće konstrukcije voznog voda. Buster transformatori koji imaju odnos 1/1, teraju struju kroz povratni provodnik u istom i suprotnom smeru struje u odgovarajućem voznom vodu/kontaktnim provodnicima. Ipak odstojanja između dva provodnika čine indukcionu petlju koja indukuje struju u susednim provodnicima i u vučnim povratnim šinama. Ova sekundarno idukovana šinska struja, čija vrednost zavisi od imedanse šina i imedanse šina prema zemlji, ima indukciono dejstvo "petlje" će biti dominantno, a za druge induktivno dejstvo šinske struje zavisi od relativnog fizičkog rasporeda provodnika koji su u pitanju.</a:t>
            </a:r>
          </a:p>
          <a:p>
            <a:pPr>
              <a:buNone/>
            </a:pPr>
            <a:r>
              <a:rPr lang="en-US" sz="2900" dirty="0" smtClean="0">
                <a:solidFill>
                  <a:schemeClr val="accent2">
                    <a:lumMod val="75000"/>
                  </a:schemeClr>
                </a:solidFill>
              </a:rPr>
              <a:t>        </a:t>
            </a:r>
            <a:r>
              <a:rPr lang="sr-Latn-CS" sz="2900" dirty="0" smtClean="0">
                <a:solidFill>
                  <a:schemeClr val="accent2">
                    <a:lumMod val="75000"/>
                  </a:schemeClr>
                </a:solidFill>
              </a:rPr>
              <a:t>Računjanje indukovanog napona je krajnje složeno pa je napravljen kompjuterski program kako bi pomogao u ovom poslu.</a:t>
            </a:r>
          </a:p>
          <a:p>
            <a:pPr>
              <a:buNone/>
            </a:pPr>
            <a:r>
              <a:rPr lang="en-US" sz="2900" dirty="0" smtClean="0">
                <a:solidFill>
                  <a:schemeClr val="accent2">
                    <a:lumMod val="75000"/>
                  </a:schemeClr>
                </a:solidFill>
              </a:rPr>
              <a:t>       </a:t>
            </a:r>
            <a:r>
              <a:rPr lang="sr-Latn-CS" sz="2900" dirty="0" smtClean="0">
                <a:solidFill>
                  <a:schemeClr val="accent2">
                    <a:lumMod val="75000"/>
                  </a:schemeClr>
                </a:solidFill>
              </a:rPr>
              <a:t>Buster transformatori su denostavne, masivne konstrukcije i pokazali su se kao veoma pouzdani u radu. Tehnički uslovi zahtevaju da se ograniče struje magnećenja, jer one predstavljaju neravnotežu između primarnih i sekundarnih struja ne samo pri osnovnoj frekvenciji već i pri višim frekvencijama. Nivoi zasićenja za jezgra moraju da se drže dosta iznad nivoa struje maksimalnog vrsnog opterećenja, pošto oni takođe stvaraju primarnu i sekundarnu ravnotežu i kod istuje iznad nivoa zasićenja menjaju talasni oblik sekundarne struje. Izvesno zasićenje se javlja u uslovima kvara posebno u blizini napojnih tačaka.</a:t>
            </a:r>
          </a:p>
          <a:p>
            <a:endParaRPr lang="sr-Latn-CS" sz="29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spTree>
  </p:cSld>
  <p:clrMapOvr>
    <a:masterClrMapping/>
  </p:clrMapOvr>
  <p:transition advTm="4000">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lgn="ctr"/>
            <a:r>
              <a:rPr lang="sr-Latn-CS" dirty="0" smtClean="0">
                <a:solidFill>
                  <a:schemeClr val="accent2">
                    <a:lumMod val="75000"/>
                  </a:schemeClr>
                </a:solidFill>
              </a:rPr>
              <a:t>TARIFNI SISTEM</a:t>
            </a:r>
            <a:r>
              <a:rPr lang="sr-Latn-CS" dirty="0" smtClean="0"/>
              <a:t/>
            </a:r>
            <a:br>
              <a:rPr lang="sr-Latn-CS" dirty="0" smtClean="0"/>
            </a:br>
            <a:endParaRPr lang="sr-Latn-CS" dirty="0"/>
          </a:p>
        </p:txBody>
      </p:sp>
      <p:sp>
        <p:nvSpPr>
          <p:cNvPr id="2" name="Content Placeholder 1"/>
          <p:cNvSpPr>
            <a:spLocks noGrp="1"/>
          </p:cNvSpPr>
          <p:nvPr>
            <p:ph idx="1"/>
          </p:nvPr>
        </p:nvSpPr>
        <p:spPr/>
        <p:txBody>
          <a:bodyPr/>
          <a:lstStyle/>
          <a:p>
            <a:pPr lvl="0"/>
            <a:endParaRPr lang="en-US" dirty="0" smtClean="0"/>
          </a:p>
          <a:p>
            <a:pPr lvl="0">
              <a:buNone/>
            </a:pPr>
            <a:r>
              <a:rPr lang="en-US" dirty="0" smtClean="0"/>
              <a:t>    </a:t>
            </a:r>
            <a:r>
              <a:rPr lang="sr-Latn-CS" dirty="0" smtClean="0">
                <a:solidFill>
                  <a:schemeClr val="accent2">
                    <a:lumMod val="75000"/>
                  </a:schemeClr>
                </a:solidFill>
              </a:rPr>
              <a:t>Servisni troškovi</a:t>
            </a:r>
          </a:p>
          <a:p>
            <a:pPr lvl="0"/>
            <a:endParaRPr lang="en-US" dirty="0" smtClean="0">
              <a:solidFill>
                <a:schemeClr val="accent2">
                  <a:lumMod val="75000"/>
                </a:schemeClr>
              </a:solidFill>
            </a:endParaRPr>
          </a:p>
          <a:p>
            <a:pPr lvl="0">
              <a:buNone/>
            </a:pPr>
            <a:r>
              <a:rPr lang="en-US" dirty="0" smtClean="0">
                <a:solidFill>
                  <a:schemeClr val="accent2">
                    <a:lumMod val="75000"/>
                  </a:schemeClr>
                </a:solidFill>
              </a:rPr>
              <a:t>    </a:t>
            </a:r>
            <a:r>
              <a:rPr lang="sr-Latn-CS" dirty="0" smtClean="0">
                <a:solidFill>
                  <a:schemeClr val="accent2">
                    <a:lumMod val="75000"/>
                  </a:schemeClr>
                </a:solidFill>
              </a:rPr>
              <a:t>Troškovi za angažovanu snagu</a:t>
            </a:r>
          </a:p>
          <a:p>
            <a:pPr lvl="0"/>
            <a:endParaRPr lang="en-US" dirty="0" smtClean="0">
              <a:solidFill>
                <a:schemeClr val="accent2">
                  <a:lumMod val="75000"/>
                </a:schemeClr>
              </a:solidFill>
            </a:endParaRPr>
          </a:p>
          <a:p>
            <a:pPr lvl="0">
              <a:buNone/>
            </a:pPr>
            <a:r>
              <a:rPr lang="en-US" dirty="0" smtClean="0">
                <a:solidFill>
                  <a:schemeClr val="accent2">
                    <a:lumMod val="75000"/>
                  </a:schemeClr>
                </a:solidFill>
              </a:rPr>
              <a:t>    </a:t>
            </a:r>
            <a:r>
              <a:rPr lang="sr-Latn-CS" dirty="0" smtClean="0">
                <a:solidFill>
                  <a:schemeClr val="accent2">
                    <a:lumMod val="75000"/>
                  </a:schemeClr>
                </a:solidFill>
              </a:rPr>
              <a:t>Tekući troškovi </a:t>
            </a:r>
          </a:p>
          <a:p>
            <a:pPr>
              <a:buNone/>
            </a:pPr>
            <a:endParaRPr lang="sr-Latn-C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cSld>
  <p:clrMapOvr>
    <a:masterClrMapping/>
  </p:clrMapOvr>
  <p:transition advTm="4000">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TotalTime>
  <Words>2419</Words>
  <Application>Microsoft Office PowerPoint</Application>
  <PresentationFormat>On-screen Show (4:3)</PresentationFormat>
  <Paragraphs>117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Times New Roman</vt:lpstr>
      <vt:lpstr>Wingdings 2</vt:lpstr>
      <vt:lpstr>Wingdings 3</vt:lpstr>
      <vt:lpstr>Flow</vt:lpstr>
      <vt:lpstr>PRIMER PROJEKTA ELEKTRIFIKACIJE  NAIZMENIČNIM SISTEMOM 25 Kv,50Hz</vt:lpstr>
      <vt:lpstr>UVOD </vt:lpstr>
      <vt:lpstr>PROJEKTOVANJE NAPOJNOG SISTEMA </vt:lpstr>
      <vt:lpstr>    Struja napojnog sistema</vt:lpstr>
      <vt:lpstr>      Kapacitet napojnog sistema  </vt:lpstr>
      <vt:lpstr>  Rešenje napojnih vodova</vt:lpstr>
      <vt:lpstr>                                  Uzemljenje </vt:lpstr>
      <vt:lpstr>       Prigušivanje smetnji </vt:lpstr>
      <vt:lpstr>TARIFNI SISTEM </vt:lpstr>
      <vt:lpstr>       Servisni troškovi</vt:lpstr>
      <vt:lpstr>OPREMA ZA RAZVOD 25 kV </vt:lpstr>
      <vt:lpstr>              Razvodno postrojenje 25 kV</vt:lpstr>
      <vt:lpstr>Celo razvodno postrojenje 25 kV u normalnim radnim uslovima daljinski se upravlja iz komandne sale, ali postoji mogućnost, putem komandne preklopke i lokalnih komandnih prekidača, da se lokalno upravlja iz razvodnog postrojenja. Tamo gde se koriste opružni pogoni postoje uređaji za ručno navijanje i otpuštanje opruga, a za prekidače koji se uključuju pomoću opruge ili kalema postoje direktni mehanički tasteri za okidanje.  Pošto pogoni imaju vrlo malu potrošnju, kalemovi za uključenje, kalemovi za držanje i kalemovi za okidanje zahtevaju samo malo pomoćno napajanje koje se može ostvariti običnim akumulatorima. Pogoni sa oprugama su tako konstruisani da se automatski naviju nakon operacije uključenja čime se postiče da do narednog uključenja dodje čak i kod ispada pomoćnog napajanja motora za navijanje opruge. Takođe postoji mogućnost da oprema daljinskog upravljanja radi i u slučaju nestanka pomoćnog napajanja, čime se omogućava obavljanje svih neophodnih uključenja i isključenja putem daljinskog upravljanja.   </vt:lpstr>
      <vt:lpstr>Šema zaštite prekidača   snage</vt:lpstr>
      <vt:lpstr>       Sistem upravljanja</vt:lpstr>
      <vt:lpstr>Održavanje razvodne                elektroopreme</vt:lpstr>
      <vt:lpstr>KONTAKTNA MREŽA I ELEKTRIČNI RAZMACI </vt:lpstr>
      <vt:lpstr>Kontaktna mreža</vt:lpstr>
      <vt:lpstr>        Tehničko rešenje</vt:lpstr>
      <vt:lpstr>Novijim rešenjem neutralne sekcije ubačena su dva izolatora u kontaktni provodnik na jednakom odstojanu  odstojanju od tačke vešanja, s tim što je kratka dužina između  njih uzemnjena, a ukupna dužina voda bez napona je 4,5 m  mereno duž koloseka. Osim nekoliko specijalnih tipova konstrukcije u noseće konstrukcije spadaju konzolni stubovi od kojih svaki nosi komplet opreme za jedan ili dva koloseka, zatim stubovi za višekolosečne gipke portale gde se dva stuba povezuju provodnicima za premošćenje koloseka i nošenja voznih vodova. Stubovi čelični pocinkovani od H profila izrađuju od 6 veličina  od 152x152 mm x 23 kg/m i 256x368 mm x 129 kg/m. Tri manja tipa se koriste za konzolne stubove a tri veća tipa za gipke portale sama ili u paru, u zavisnosti od broja voznih vodova koje treba nositi i broja koloseka koje treba premostiti. </vt:lpstr>
      <vt:lpstr>            Održavanje</vt:lpstr>
      <vt:lpstr>              Izolacija</vt:lpstr>
      <vt:lpstr>       Električni razmaci</vt:lpstr>
      <vt:lpstr>Ključni faktor za usavršavanje rešenja sa dvostrukim kontaktnim provodnikom i samim tim smanjenje slobodnog profila za opremu 25 kV bio je proizvodnja izolatora sa telom od fiberglasa obloženog gumom koji se pokazao kao elastičan i praktično neuništiv kombinovani izolator i nosač za dvostruki kontaktni provodnik. 1974. god. razvoj je usmeren na istraživanje mogućnosti za dalje smanjenje električnog razmaka. Postavljen je cilj da svako poboljšanje rešenja ne sme da smanji talas i nivo otpornosti za napon 50 Hz postignut sa postojećim rešenjem. Otkriveno je dda ove nivoe i obloge mosta ili tunela. Ova stezaljka je prerađena u polukružni oblik kako bi se električno naprezanje razdelio ravnomernije. Omogućeno je da se statički razmak iznad tela stezaljke na nosaču smanji do 95 mm, a trenutni do 70 mm. Istovremeno, trenutni razmak od konstantnog provodnika do kinematičkog tovarnog profila, smanjen je na 125 mm. Ovo rešenje ˝specijalno smanjenog gabarita˝ znače da je potrebno ukupno samo 375 mm slobodnog profila iznad kinematičkog tovarnog profila za opremu 25 kV sa dodatnih 25 mm predviđenih za povećano izdizanje kontaktnog provodnika pri brzinama iznad 60 km/h. Specijalno smanjeni razmaci predviđeni su kod posebno teškog ili skupog ostvarivanja većeg slobodnog profila. </vt:lpstr>
      <vt:lpstr>              Zaključci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PROJEKAT ELEKTRIFIKACIJE 25 kV, 50 Hz BRITANSKIH ŽELEZNICA</dc:title>
  <dc:creator>Dragutin</dc:creator>
  <cp:lastModifiedBy>Dragutin Kostic</cp:lastModifiedBy>
  <cp:revision>55</cp:revision>
  <dcterms:created xsi:type="dcterms:W3CDTF">2006-08-16T00:00:00Z</dcterms:created>
  <dcterms:modified xsi:type="dcterms:W3CDTF">2020-12-17T08:59:05Z</dcterms:modified>
</cp:coreProperties>
</file>