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3" r:id="rId3"/>
    <p:sldId id="258" r:id="rId4"/>
    <p:sldId id="259" r:id="rId5"/>
    <p:sldId id="260" r:id="rId6"/>
    <p:sldId id="261" r:id="rId7"/>
    <p:sldId id="269" r:id="rId8"/>
    <p:sldId id="291" r:id="rId9"/>
    <p:sldId id="270" r:id="rId10"/>
    <p:sldId id="284" r:id="rId11"/>
    <p:sldId id="262" r:id="rId12"/>
    <p:sldId id="268" r:id="rId13"/>
    <p:sldId id="271" r:id="rId14"/>
    <p:sldId id="280" r:id="rId15"/>
    <p:sldId id="272" r:id="rId16"/>
    <p:sldId id="273" r:id="rId17"/>
    <p:sldId id="274" r:id="rId18"/>
    <p:sldId id="276" r:id="rId19"/>
    <p:sldId id="283" r:id="rId20"/>
    <p:sldId id="277" r:id="rId21"/>
    <p:sldId id="278" r:id="rId22"/>
    <p:sldId id="279" r:id="rId23"/>
    <p:sldId id="292" r:id="rId24"/>
  </p:sldIdLst>
  <p:sldSz cx="9144000" cy="6858000" type="screen4x3"/>
  <p:notesSz cx="5483225" cy="7823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CCFF"/>
    <a:srgbClr val="33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99768E-E9BA-4C81-BD58-69B8B84A7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FA7F9-4696-40B4-84E9-CEAFFDE9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51E43-D76C-4A9C-8867-BA40ECC0F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06515-6C37-4974-820B-E2582F198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19B2-2671-46F8-A07F-5971CDA2F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50486-A34B-44C8-9119-38D334114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8FC2A-C4AF-48AA-AC13-85B5B8057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CFFD6-EDEE-4661-A3FC-70846BD4E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50627-9439-4439-AE7D-52A9C5B38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17355-C108-4794-96D8-B6826AB34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BD04B-63B8-46F4-B045-127EA4A26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384DA-1730-4EB4-BBC5-D569D63A6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1AA44-F603-4C67-8501-ED52415BB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7CBD904A-283B-4E86-AEF6-3D7088BE23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1.xls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2.xls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Excel_97-2003_Worksheet4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Microsoft_Excel_97-2003_Worksheet6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Excel_97-2003_Worksheet5.xls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Cyrl-CS" sz="3000" b="1" smtClean="0"/>
              <a:t>Утврђивање карактеристика функционисања паркирања на уличном фронту </a:t>
            </a:r>
            <a:endParaRPr lang="en-US" sz="3000" b="1" smtClean="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353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/>
              <a:t>Универзитет у Београду – Саобраћајни факултет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3619500" y="620713"/>
            <a:ext cx="1874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r-Cyrl-CS"/>
              <a:t>Предмет: </a:t>
            </a:r>
            <a:r>
              <a:rPr lang="sr-Cyrl-RS" smtClean="0"/>
              <a:t>УОЗП</a:t>
            </a:r>
            <a:endParaRPr lang="en-US"/>
          </a:p>
        </p:txBody>
      </p:sp>
      <p:sp>
        <p:nvSpPr>
          <p:cNvPr id="9221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76388" y="6238875"/>
            <a:ext cx="6019800" cy="3587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sr-Cyrl-CS" sz="1800"/>
              <a:t>4</a:t>
            </a:r>
            <a:r>
              <a:rPr lang="sr-Cyrl-CS" sz="1800" smtClean="0"/>
              <a:t>. </a:t>
            </a:r>
            <a:r>
              <a:rPr lang="sr-Cyrl-CS" sz="1800" smtClean="0"/>
              <a:t>вежба</a:t>
            </a:r>
            <a:endParaRPr 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</a:t>
            </a:r>
            <a:endParaRPr lang="en-US" sz="2000" b="1" smtClean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 l="26906" t="29057" r="26381" b="16081"/>
          <a:stretch>
            <a:fillRect/>
          </a:stretch>
        </p:blipFill>
        <p:spPr bwMode="auto">
          <a:xfrm>
            <a:off x="1330325" y="2133600"/>
            <a:ext cx="64071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611188" y="4848225"/>
            <a:ext cx="647700" cy="71438"/>
          </a:xfrm>
          <a:prstGeom prst="rightArrow">
            <a:avLst>
              <a:gd name="adj1" fmla="val 50000"/>
              <a:gd name="adj2" fmla="val 226665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V="1">
            <a:off x="4702175" y="1905000"/>
            <a:ext cx="3175" cy="30368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154488" y="1236663"/>
            <a:ext cx="1106487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Почетак:</a:t>
            </a:r>
          </a:p>
          <a:p>
            <a:pPr algn="ctr">
              <a:spcBef>
                <a:spcPct val="20000"/>
              </a:spcBef>
            </a:pPr>
            <a:r>
              <a:rPr lang="sr-Cyrl-CS" sz="1400" i="1"/>
              <a:t>0</a:t>
            </a:r>
            <a:r>
              <a:rPr lang="en-US" sz="1400" i="1"/>
              <a:t>8</a:t>
            </a:r>
            <a:r>
              <a:rPr lang="sr-Cyrl-CS" sz="1400" i="1"/>
              <a:t>:30 </a:t>
            </a:r>
            <a:r>
              <a:rPr lang="en-US" sz="1400" i="1"/>
              <a:t>h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6994525" y="1225550"/>
            <a:ext cx="110648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Крај</a:t>
            </a:r>
            <a:endParaRPr lang="en-US" sz="1400" i="1"/>
          </a:p>
          <a:p>
            <a:pPr algn="ctr">
              <a:spcBef>
                <a:spcPct val="20000"/>
              </a:spcBef>
            </a:pPr>
            <a:r>
              <a:rPr lang="en-US" sz="1400" i="1"/>
              <a:t>?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nimBg="1"/>
      <p:bldP spid="54278" grpId="0"/>
      <p:bldP spid="54279" grpId="0"/>
      <p:bldP spid="5427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ПОДАТАКА: “Прелом смене”</a:t>
            </a:r>
            <a:endParaRPr lang="en-US" sz="2000" b="1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7888"/>
            <a:ext cx="8229600" cy="38862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19460" name="Group 6"/>
          <p:cNvGrpSpPr>
            <a:grpSpLocks/>
          </p:cNvGrpSpPr>
          <p:nvPr/>
        </p:nvGrpSpPr>
        <p:grpSpPr bwMode="auto">
          <a:xfrm>
            <a:off x="34925" y="2082800"/>
            <a:ext cx="9072563" cy="4083050"/>
            <a:chOff x="22" y="616"/>
            <a:chExt cx="8210" cy="3695"/>
          </a:xfrm>
        </p:grpSpPr>
        <p:pic>
          <p:nvPicPr>
            <p:cNvPr id="19479" name="Picture 4"/>
            <p:cNvPicPr>
              <a:picLocks noChangeAspect="1" noChangeArrowheads="1"/>
            </p:cNvPicPr>
            <p:nvPr/>
          </p:nvPicPr>
          <p:blipFill>
            <a:blip r:embed="rId2"/>
            <a:srcRect l="26906" t="15578" r="26381" b="16081"/>
            <a:stretch>
              <a:fillRect/>
            </a:stretch>
          </p:blipFill>
          <p:spPr bwMode="auto">
            <a:xfrm>
              <a:off x="22" y="616"/>
              <a:ext cx="4036" cy="36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80" name="Picture 5"/>
            <p:cNvPicPr>
              <a:picLocks noChangeAspect="1" noChangeArrowheads="1"/>
            </p:cNvPicPr>
            <p:nvPr/>
          </p:nvPicPr>
          <p:blipFill>
            <a:blip r:embed="rId3"/>
            <a:srcRect l="26381" t="19777" r="25856" b="11800"/>
            <a:stretch>
              <a:fillRect/>
            </a:stretch>
          </p:blipFill>
          <p:spPr bwMode="auto">
            <a:xfrm>
              <a:off x="4105" y="616"/>
              <a:ext cx="4127" cy="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4649788" y="3354388"/>
            <a:ext cx="4329112" cy="127000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4645025" y="4116388"/>
            <a:ext cx="4329113" cy="127000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4643438" y="3482975"/>
            <a:ext cx="4329112" cy="127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4643438" y="3613150"/>
            <a:ext cx="4329112" cy="127000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12"/>
          <p:cNvSpPr>
            <a:spLocks noChangeArrowheads="1"/>
          </p:cNvSpPr>
          <p:nvPr/>
        </p:nvSpPr>
        <p:spPr bwMode="auto">
          <a:xfrm>
            <a:off x="4643438" y="3740150"/>
            <a:ext cx="4329112" cy="127000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3"/>
          <p:cNvSpPr>
            <a:spLocks noChangeArrowheads="1"/>
          </p:cNvSpPr>
          <p:nvPr/>
        </p:nvSpPr>
        <p:spPr bwMode="auto">
          <a:xfrm>
            <a:off x="4649788" y="3860800"/>
            <a:ext cx="4329112" cy="1270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Text Box 14"/>
          <p:cNvSpPr txBox="1">
            <a:spLocks noChangeArrowheads="1"/>
          </p:cNvSpPr>
          <p:nvPr/>
        </p:nvSpPr>
        <p:spPr bwMode="auto">
          <a:xfrm>
            <a:off x="1763713" y="5467350"/>
            <a:ext cx="1152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000" i="1">
              <a:solidFill>
                <a:srgbClr val="FF0000"/>
              </a:solidFill>
            </a:endParaRPr>
          </a:p>
        </p:txBody>
      </p:sp>
      <p:sp>
        <p:nvSpPr>
          <p:cNvPr id="19468" name="Text Box 15"/>
          <p:cNvSpPr txBox="1">
            <a:spLocks noChangeArrowheads="1"/>
          </p:cNvSpPr>
          <p:nvPr/>
        </p:nvSpPr>
        <p:spPr bwMode="auto">
          <a:xfrm>
            <a:off x="2338388" y="5416550"/>
            <a:ext cx="1081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100" b="1" i="1">
                <a:solidFill>
                  <a:srgbClr val="FF0000"/>
                </a:solidFill>
              </a:rPr>
              <a:t>11:15 – 14:15</a:t>
            </a:r>
            <a:endParaRPr lang="en-US" sz="1100" b="1" i="1">
              <a:solidFill>
                <a:srgbClr val="FF0000"/>
              </a:solidFill>
            </a:endParaRPr>
          </a:p>
        </p:txBody>
      </p:sp>
      <p:sp>
        <p:nvSpPr>
          <p:cNvPr id="19469" name="Text Box 16"/>
          <p:cNvSpPr txBox="1">
            <a:spLocks noChangeArrowheads="1"/>
          </p:cNvSpPr>
          <p:nvPr/>
        </p:nvSpPr>
        <p:spPr bwMode="auto">
          <a:xfrm>
            <a:off x="2339975" y="5575300"/>
            <a:ext cx="10810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100" b="1" i="1">
                <a:solidFill>
                  <a:srgbClr val="FF0000"/>
                </a:solidFill>
              </a:rPr>
              <a:t>11:45 – 13:00</a:t>
            </a:r>
            <a:endParaRPr lang="en-US" sz="1100" b="1" i="1">
              <a:solidFill>
                <a:srgbClr val="FF0000"/>
              </a:solidFill>
            </a:endParaRPr>
          </a:p>
        </p:txBody>
      </p:sp>
      <p:sp>
        <p:nvSpPr>
          <p:cNvPr id="19470" name="Text Box 17"/>
          <p:cNvSpPr txBox="1">
            <a:spLocks noChangeArrowheads="1"/>
          </p:cNvSpPr>
          <p:nvPr/>
        </p:nvSpPr>
        <p:spPr bwMode="auto">
          <a:xfrm>
            <a:off x="6804025" y="3921125"/>
            <a:ext cx="10810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100" b="1" i="1">
                <a:solidFill>
                  <a:srgbClr val="FF0000"/>
                </a:solidFill>
              </a:rPr>
              <a:t>13:00 – 15:00</a:t>
            </a:r>
            <a:endParaRPr lang="en-US" sz="1100" b="1" i="1">
              <a:solidFill>
                <a:srgbClr val="FF0000"/>
              </a:solidFill>
            </a:endParaRPr>
          </a:p>
        </p:txBody>
      </p:sp>
      <p:sp>
        <p:nvSpPr>
          <p:cNvPr id="19471" name="Text Box 18"/>
          <p:cNvSpPr txBox="1">
            <a:spLocks noChangeArrowheads="1"/>
          </p:cNvSpPr>
          <p:nvPr/>
        </p:nvSpPr>
        <p:spPr bwMode="auto">
          <a:xfrm>
            <a:off x="395288" y="1363663"/>
            <a:ext cx="842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600"/>
              <a:t>Возила која су остала до краја 1. смене треба потражити у попису из 2. смене.</a:t>
            </a:r>
            <a:endParaRPr lang="en-US" sz="1600"/>
          </a:p>
        </p:txBody>
      </p:sp>
      <p:sp>
        <p:nvSpPr>
          <p:cNvPr id="19472" name="Rectangle 20"/>
          <p:cNvSpPr>
            <a:spLocks noChangeArrowheads="1"/>
          </p:cNvSpPr>
          <p:nvPr/>
        </p:nvSpPr>
        <p:spPr bwMode="auto">
          <a:xfrm>
            <a:off x="84138" y="3341688"/>
            <a:ext cx="4329112" cy="127000"/>
          </a:xfrm>
          <a:prstGeom prst="rect">
            <a:avLst/>
          </a:prstGeom>
          <a:solidFill>
            <a:srgbClr val="00CC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Rectangle 21"/>
          <p:cNvSpPr>
            <a:spLocks noChangeArrowheads="1"/>
          </p:cNvSpPr>
          <p:nvPr/>
        </p:nvSpPr>
        <p:spPr bwMode="auto">
          <a:xfrm>
            <a:off x="84138" y="4741863"/>
            <a:ext cx="4329112" cy="1270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Rectangle 22"/>
          <p:cNvSpPr>
            <a:spLocks noChangeArrowheads="1"/>
          </p:cNvSpPr>
          <p:nvPr/>
        </p:nvSpPr>
        <p:spPr bwMode="auto">
          <a:xfrm>
            <a:off x="92075" y="5126038"/>
            <a:ext cx="4329113" cy="127000"/>
          </a:xfrm>
          <a:prstGeom prst="rect">
            <a:avLst/>
          </a:prstGeom>
          <a:solidFill>
            <a:srgbClr val="FF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Rectangle 23"/>
          <p:cNvSpPr>
            <a:spLocks noChangeArrowheads="1"/>
          </p:cNvSpPr>
          <p:nvPr/>
        </p:nvSpPr>
        <p:spPr bwMode="auto">
          <a:xfrm>
            <a:off x="92075" y="5373688"/>
            <a:ext cx="4329113" cy="127000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Rectangle 24"/>
          <p:cNvSpPr>
            <a:spLocks noChangeArrowheads="1"/>
          </p:cNvSpPr>
          <p:nvPr/>
        </p:nvSpPr>
        <p:spPr bwMode="auto">
          <a:xfrm>
            <a:off x="92075" y="5502275"/>
            <a:ext cx="4329113" cy="1270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Rectangle 25"/>
          <p:cNvSpPr>
            <a:spLocks noChangeArrowheads="1"/>
          </p:cNvSpPr>
          <p:nvPr/>
        </p:nvSpPr>
        <p:spPr bwMode="auto">
          <a:xfrm>
            <a:off x="92075" y="4100513"/>
            <a:ext cx="4329113" cy="127000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Text Box 26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</a:t>
            </a:r>
            <a:endParaRPr lang="en-US" sz="2000" b="1" smtClean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/>
          <a:srcRect l="26906" t="29057" r="26381" b="16081"/>
          <a:stretch>
            <a:fillRect/>
          </a:stretch>
        </p:blipFill>
        <p:spPr bwMode="auto">
          <a:xfrm>
            <a:off x="1330325" y="2133600"/>
            <a:ext cx="64071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7" name="AutoShape 11"/>
          <p:cNvSpPr>
            <a:spLocks/>
          </p:cNvSpPr>
          <p:nvPr/>
        </p:nvSpPr>
        <p:spPr bwMode="auto">
          <a:xfrm>
            <a:off x="7723188" y="2874963"/>
            <a:ext cx="288925" cy="1081087"/>
          </a:xfrm>
          <a:prstGeom prst="rightBrace">
            <a:avLst>
              <a:gd name="adj1" fmla="val 31181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8027988" y="3213100"/>
            <a:ext cx="1116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600" b="1">
                <a:solidFill>
                  <a:srgbClr val="FF0000"/>
                </a:solidFill>
              </a:rPr>
              <a:t>Затечени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20486" name="Text Box 13"/>
          <p:cNvSpPr txBox="1">
            <a:spLocks noChangeArrowheads="1"/>
          </p:cNvSpPr>
          <p:nvPr/>
        </p:nvSpPr>
        <p:spPr bwMode="auto">
          <a:xfrm>
            <a:off x="3205163" y="1628775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1. смена</a:t>
            </a:r>
            <a:endParaRPr lang="en-US" i="1"/>
          </a:p>
        </p:txBody>
      </p:sp>
      <p:sp>
        <p:nvSpPr>
          <p:cNvPr id="20487" name="Text Box 14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 animBg="1"/>
      <p:bldP spid="1946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КОРИСНИЦИ: Акумулација и обим паркирања</a:t>
            </a:r>
            <a:endParaRPr lang="en-US" sz="2000" b="1" smtClean="0"/>
          </a:p>
        </p:txBody>
      </p:sp>
      <p:sp>
        <p:nvSpPr>
          <p:cNvPr id="21507" name="Text Box 13"/>
          <p:cNvSpPr txBox="1">
            <a:spLocks noChangeArrowheads="1"/>
          </p:cNvSpPr>
          <p:nvPr/>
        </p:nvSpPr>
        <p:spPr bwMode="auto">
          <a:xfrm>
            <a:off x="1763713" y="5300663"/>
            <a:ext cx="1152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000" i="1">
              <a:solidFill>
                <a:srgbClr val="FF0000"/>
              </a:solidFill>
            </a:endParaRPr>
          </a:p>
        </p:txBody>
      </p:sp>
      <p:graphicFrame>
        <p:nvGraphicFramePr>
          <p:cNvPr id="24143" name="Group 591"/>
          <p:cNvGraphicFramePr>
            <a:graphicFrameLocks noGrp="1"/>
          </p:cNvGraphicFramePr>
          <p:nvPr/>
        </p:nvGraphicFramePr>
        <p:xfrm>
          <a:off x="1619250" y="1397000"/>
          <a:ext cx="5927725" cy="5181600"/>
        </p:xfrm>
        <a:graphic>
          <a:graphicData uri="http://schemas.openxmlformats.org/drawingml/2006/table">
            <a:tbl>
              <a:tblPr/>
              <a:tblGrid>
                <a:gridCol w="1185863"/>
                <a:gridCol w="1185862"/>
                <a:gridCol w="1184275"/>
                <a:gridCol w="1227138"/>
                <a:gridCol w="1144587"/>
              </a:tblGrid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Улаз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Излаз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Акумулација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Обим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Затечени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 – 07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 – 08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 – 09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 – 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– 11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– 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– 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–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– 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– 16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– 17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– 18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– 19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– 20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Укупно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18" name="Text Box 594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КОРИСНИЦИ: Акумулација и обим паркирања</a:t>
            </a:r>
            <a:endParaRPr lang="en-US" sz="2000" b="1" smtClean="0"/>
          </a:p>
        </p:txBody>
      </p:sp>
      <p:sp>
        <p:nvSpPr>
          <p:cNvPr id="1028" name="Text Box 9"/>
          <p:cNvSpPr txBox="1">
            <a:spLocks noChangeArrowheads="1"/>
          </p:cNvSpPr>
          <p:nvPr/>
        </p:nvSpPr>
        <p:spPr bwMode="auto">
          <a:xfrm>
            <a:off x="2411413" y="5229225"/>
            <a:ext cx="4392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Улаз, излаз и акумулација</a:t>
            </a:r>
            <a:endParaRPr lang="en-US" i="1"/>
          </a:p>
        </p:txBody>
      </p:sp>
      <p:graphicFrame>
        <p:nvGraphicFramePr>
          <p:cNvPr id="1026" name="Object 11"/>
          <p:cNvGraphicFramePr>
            <a:graphicFrameLocks noGrp="1" noChangeAspect="1"/>
          </p:cNvGraphicFramePr>
          <p:nvPr>
            <p:ph idx="1"/>
          </p:nvPr>
        </p:nvGraphicFramePr>
        <p:xfrm>
          <a:off x="1116013" y="1557338"/>
          <a:ext cx="7065962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4" imgW="5886631" imgH="2695666" progId="Excel.Chart.8">
                  <p:embed/>
                </p:oleObj>
              </mc:Choice>
              <mc:Fallback>
                <p:oleObj name="Chart" r:id="rId4" imgW="5886631" imgH="2695666" progId="Excel.Char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557338"/>
                        <a:ext cx="7065962" cy="323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13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763713" y="5300663"/>
            <a:ext cx="1152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000" i="1">
              <a:solidFill>
                <a:srgbClr val="FF0000"/>
              </a:solidFill>
            </a:endParaRPr>
          </a:p>
        </p:txBody>
      </p:sp>
      <p:graphicFrame>
        <p:nvGraphicFramePr>
          <p:cNvPr id="25120" name="Group 544"/>
          <p:cNvGraphicFramePr>
            <a:graphicFrameLocks noGrp="1"/>
          </p:cNvGraphicFramePr>
          <p:nvPr>
            <p:ph idx="1"/>
          </p:nvPr>
        </p:nvGraphicFramePr>
        <p:xfrm>
          <a:off x="1619250" y="1268413"/>
          <a:ext cx="5976938" cy="5394960"/>
        </p:xfrm>
        <a:graphic>
          <a:graphicData uri="http://schemas.openxmlformats.org/drawingml/2006/table">
            <a:tbl>
              <a:tblPr/>
              <a:tblGrid>
                <a:gridCol w="1368425"/>
                <a:gridCol w="1512888"/>
                <a:gridCol w="1601787"/>
                <a:gridCol w="1493838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Трајност (час)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Број паркирања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Релативна расподела (%)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Кумулативна расподела (%)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 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 до 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62,50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2 до 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68,75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3 до 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4 до 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84,38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5 до 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87,51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6 до 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90,64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7 до 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8 до 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9 до 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10 до 11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11 до 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12 до 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13 до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93,77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Преко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Укупно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23" name="Rectangle 219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КОРИСНИЦИ: Трајност паркирања</a:t>
            </a:r>
            <a:endParaRPr lang="en-US" sz="2000" b="1" smtClean="0"/>
          </a:p>
        </p:txBody>
      </p:sp>
      <p:sp>
        <p:nvSpPr>
          <p:cNvPr id="22624" name="Oval 545"/>
          <p:cNvSpPr>
            <a:spLocks noChangeArrowheads="1"/>
          </p:cNvSpPr>
          <p:nvPr/>
        </p:nvSpPr>
        <p:spPr bwMode="auto">
          <a:xfrm>
            <a:off x="1608138" y="5999163"/>
            <a:ext cx="1368425" cy="3603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25" name="Text Box 547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763713" y="5300663"/>
            <a:ext cx="1152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000" i="1">
              <a:solidFill>
                <a:srgbClr val="FF0000"/>
              </a:solidFill>
            </a:endParaRPr>
          </a:p>
        </p:txBody>
      </p:sp>
      <p:graphicFrame>
        <p:nvGraphicFramePr>
          <p:cNvPr id="2050" name="Object 97"/>
          <p:cNvGraphicFramePr>
            <a:graphicFrameLocks noGrp="1" noChangeAspect="1"/>
          </p:cNvGraphicFramePr>
          <p:nvPr>
            <p:ph sz="half" idx="1"/>
          </p:nvPr>
        </p:nvGraphicFramePr>
        <p:xfrm>
          <a:off x="1924050" y="1501775"/>
          <a:ext cx="5311775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hart" r:id="rId4" imgW="5886631" imgH="2695666" progId="Excel.Chart.8">
                  <p:embed/>
                </p:oleObj>
              </mc:Choice>
              <mc:Fallback>
                <p:oleObj name="Chart" r:id="rId4" imgW="5886631" imgH="2695666" progId="Excel.Chart.8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1501775"/>
                        <a:ext cx="5311775" cy="243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99"/>
          <p:cNvGraphicFramePr>
            <a:graphicFrameLocks noGrp="1" noChangeAspect="1"/>
          </p:cNvGraphicFramePr>
          <p:nvPr>
            <p:ph sz="half" idx="2"/>
          </p:nvPr>
        </p:nvGraphicFramePr>
        <p:xfrm>
          <a:off x="1916113" y="4373563"/>
          <a:ext cx="5319712" cy="243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7" imgW="5896066" imgH="2705100" progId="Excel.Chart.8">
                  <p:embed/>
                </p:oleObj>
              </mc:Choice>
              <mc:Fallback>
                <p:oleObj name="Chart" r:id="rId7" imgW="5896066" imgH="2705100" progId="Excel.Chart.8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13" y="4373563"/>
                        <a:ext cx="5319712" cy="243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10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КОРИСНИЦИ: Трајност паркирања</a:t>
            </a:r>
            <a:endParaRPr lang="en-US" sz="2000" b="1" smtClean="0"/>
          </a:p>
        </p:txBody>
      </p:sp>
      <p:sp>
        <p:nvSpPr>
          <p:cNvPr id="2054" name="Text Box 103"/>
          <p:cNvSpPr txBox="1">
            <a:spLocks noChangeArrowheads="1"/>
          </p:cNvSpPr>
          <p:nvPr/>
        </p:nvSpPr>
        <p:spPr bwMode="auto">
          <a:xfrm>
            <a:off x="3132138" y="11176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Релативна расподела</a:t>
            </a:r>
            <a:endParaRPr lang="en-US" i="1"/>
          </a:p>
        </p:txBody>
      </p:sp>
      <p:sp>
        <p:nvSpPr>
          <p:cNvPr id="2055" name="Text Box 104"/>
          <p:cNvSpPr txBox="1">
            <a:spLocks noChangeArrowheads="1"/>
          </p:cNvSpPr>
          <p:nvPr/>
        </p:nvSpPr>
        <p:spPr bwMode="auto">
          <a:xfrm>
            <a:off x="2914650" y="3925888"/>
            <a:ext cx="3241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Кумулативна расподела</a:t>
            </a:r>
            <a:endParaRPr lang="en-US" i="1"/>
          </a:p>
        </p:txBody>
      </p:sp>
      <p:sp>
        <p:nvSpPr>
          <p:cNvPr id="2056" name="Text Box 105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387475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КОРИСНИЦИ: Основне карактеристике</a:t>
            </a:r>
            <a:endParaRPr lang="en-US" sz="2000" b="1" smtClean="0"/>
          </a:p>
        </p:txBody>
      </p:sp>
      <p:graphicFrame>
        <p:nvGraphicFramePr>
          <p:cNvPr id="32116" name="Group 372"/>
          <p:cNvGraphicFramePr>
            <a:graphicFrameLocks noGrp="1"/>
          </p:cNvGraphicFramePr>
          <p:nvPr>
            <p:ph idx="1"/>
          </p:nvPr>
        </p:nvGraphicFramePr>
        <p:xfrm>
          <a:off x="1885950" y="1724025"/>
          <a:ext cx="5349875" cy="4389120"/>
        </p:xfrm>
        <a:graphic>
          <a:graphicData uri="http://schemas.openxmlformats.org/drawingml/2006/table">
            <a:tbl>
              <a:tblPr/>
              <a:tblGrid>
                <a:gridCol w="3190875"/>
                <a:gridCol w="458788"/>
                <a:gridCol w="1039812"/>
                <a:gridCol w="660400"/>
              </a:tblGrid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Карактеристика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ПЕРИОД ВРЕМЕНА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6 до 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Капацитет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sr-Cyrl-C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Обим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 период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Коеф. часовне неравномерности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</a:tabLst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Акумулација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Трајност (мин.)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172,54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637" name="Text Box 361"/>
          <p:cNvSpPr txBox="1">
            <a:spLocks noChangeArrowheads="1"/>
          </p:cNvSpPr>
          <p:nvPr/>
        </p:nvSpPr>
        <p:spPr bwMode="auto">
          <a:xfrm>
            <a:off x="611188" y="6308725"/>
            <a:ext cx="820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sz="1600" i="1"/>
              <a:t>Напомена: Обрт је рачунат на максималну акумулацију.</a:t>
            </a:r>
            <a:endParaRPr lang="en-US" sz="1600" i="1"/>
          </a:p>
        </p:txBody>
      </p:sp>
      <p:sp>
        <p:nvSpPr>
          <p:cNvPr id="23638" name="Text Box 373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23875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ПОСЕТИОЦИ: Акумулација и обим</a:t>
            </a:r>
            <a:endParaRPr lang="en-US" sz="2000" b="1" smtClean="0"/>
          </a:p>
        </p:txBody>
      </p:sp>
      <p:graphicFrame>
        <p:nvGraphicFramePr>
          <p:cNvPr id="34212" name="Group 420"/>
          <p:cNvGraphicFramePr>
            <a:graphicFrameLocks noGrp="1"/>
          </p:cNvGraphicFramePr>
          <p:nvPr>
            <p:ph idx="1"/>
          </p:nvPr>
        </p:nvGraphicFramePr>
        <p:xfrm>
          <a:off x="1619250" y="1514475"/>
          <a:ext cx="5905500" cy="5181600"/>
        </p:xfrm>
        <a:graphic>
          <a:graphicData uri="http://schemas.openxmlformats.org/drawingml/2006/table">
            <a:tbl>
              <a:tblPr/>
              <a:tblGrid>
                <a:gridCol w="1181100"/>
                <a:gridCol w="1181100"/>
                <a:gridCol w="1181100"/>
                <a:gridCol w="1222375"/>
                <a:gridCol w="11398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Улаз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Излаз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Акумулација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Обим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Затечени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06 – 07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07 – 08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08 – 09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09 – 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– 11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 – 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– 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–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 – 15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– 16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– 17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 – 18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 – 19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– 20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Укупно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13" name="Text Box 117"/>
          <p:cNvSpPr txBox="1">
            <a:spLocks noChangeArrowheads="1"/>
          </p:cNvSpPr>
          <p:nvPr/>
        </p:nvSpPr>
        <p:spPr bwMode="auto">
          <a:xfrm>
            <a:off x="323850" y="974725"/>
            <a:ext cx="8496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/>
              <a:t>Узорак посетилаца: само они који су ушли и изашли у периоду истраживања.</a:t>
            </a:r>
            <a:endParaRPr lang="en-US"/>
          </a:p>
        </p:txBody>
      </p:sp>
      <p:sp>
        <p:nvSpPr>
          <p:cNvPr id="25714" name="Text Box 421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ПОСЕТИОЦИ: Акумулација и обим</a:t>
            </a:r>
            <a:endParaRPr lang="en-US" sz="2000" b="1" smtClean="0"/>
          </a:p>
        </p:txBody>
      </p:sp>
      <p:graphicFrame>
        <p:nvGraphicFramePr>
          <p:cNvPr id="5122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1116013" y="1989138"/>
          <a:ext cx="7065962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Chart" r:id="rId4" imgW="5886631" imgH="2695666" progId="Excel.Chart.8">
                  <p:embed/>
                </p:oleObj>
              </mc:Choice>
              <mc:Fallback>
                <p:oleObj name="Chart" r:id="rId4" imgW="5886631" imgH="2695666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89138"/>
                        <a:ext cx="7065962" cy="323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2411413" y="5229225"/>
            <a:ext cx="4392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Улаз, излаз и акумулација</a:t>
            </a:r>
            <a:endParaRPr lang="en-US" i="1"/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404813"/>
            <a:ext cx="8229600" cy="66833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CS" sz="20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УПУТСТВО ЗА СНИМАЊЕ</a:t>
            </a:r>
            <a:endParaRPr kumimoji="0" lang="en-US" sz="20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270000"/>
            <a:ext cx="8229600" cy="18716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sr-Cyrl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 почетка смене, крећући се од старта у смеру који показује стрелица, бројач пописује регистарске ознаке (у бројачки образац) свих затечених возила и подвлачи црту.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sr-Cyrl-CS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Тачно на почетку периода истраживања и у сваком следећем предвиђеном периоду, полазећи увек из старта, врши се попис и то тако што се постојећим возилима напише “+” у одговарајуће поље, а нова се допишу и напише им се “+”.</a:t>
            </a: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095648"/>
            <a:ext cx="4754563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23875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ПОСЕТИОЦИ: Трајност паркирања</a:t>
            </a:r>
            <a:endParaRPr lang="en-US" sz="2000" b="1" smtClean="0"/>
          </a:p>
        </p:txBody>
      </p:sp>
      <p:graphicFrame>
        <p:nvGraphicFramePr>
          <p:cNvPr id="35157" name="Group 341"/>
          <p:cNvGraphicFramePr>
            <a:graphicFrameLocks noGrp="1"/>
          </p:cNvGraphicFramePr>
          <p:nvPr>
            <p:ph idx="1"/>
          </p:nvPr>
        </p:nvGraphicFramePr>
        <p:xfrm>
          <a:off x="1187450" y="1268413"/>
          <a:ext cx="6913563" cy="5394960"/>
        </p:xfrm>
        <a:graphic>
          <a:graphicData uri="http://schemas.openxmlformats.org/drawingml/2006/table">
            <a:tbl>
              <a:tblPr/>
              <a:tblGrid>
                <a:gridCol w="1582738"/>
                <a:gridCol w="1749425"/>
                <a:gridCol w="1852612"/>
                <a:gridCol w="1728788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Трајност (час)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Број паркирања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Релативна расподела (%)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Кумулативна расподела (%)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 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36,36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36,36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 до 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36,36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72,72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2 до 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77,27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3 до 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9,09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86,36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4 до 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86,36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5 до 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90,91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6 до 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95,46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7 до 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4,55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8 до 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9 до 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10 до 11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11 до 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12 до 13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13 до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Преко 14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Укупно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719" name="Text Box 342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1908175" y="1628775"/>
          <a:ext cx="5273675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Chart" r:id="rId4" imgW="5886631" imgH="2695666" progId="Excel.Chart.8">
                  <p:embed/>
                </p:oleObj>
              </mc:Choice>
              <mc:Fallback>
                <p:oleObj name="Chart" r:id="rId4" imgW="5886631" imgH="2695666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628775"/>
                        <a:ext cx="5273675" cy="241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1970088" y="4470400"/>
          <a:ext cx="5265737" cy="241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hart" r:id="rId7" imgW="5896066" imgH="2705100" progId="Excel.Chart.8">
                  <p:embed/>
                </p:oleObj>
              </mc:Choice>
              <mc:Fallback>
                <p:oleObj name="Chart" r:id="rId7" imgW="5896066" imgH="2705100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4470400"/>
                        <a:ext cx="5265737" cy="241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ПОСЕТИОЦИ: Трајност паркирања</a:t>
            </a:r>
            <a:endParaRPr lang="en-US" sz="2000" b="1" smtClean="0"/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3132138" y="1117600"/>
            <a:ext cx="2808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Релативна расподела</a:t>
            </a:r>
            <a:endParaRPr lang="en-US" i="1"/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2914650" y="3959225"/>
            <a:ext cx="3241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i="1"/>
              <a:t>Кумулативна расподела</a:t>
            </a:r>
            <a:endParaRPr lang="en-US" i="1"/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  <a:noFill/>
        </p:spPr>
        <p:txBody>
          <a:bodyPr/>
          <a:lstStyle/>
          <a:p>
            <a:pPr algn="ctr" eaLnBrk="1" hangingPunct="1"/>
            <a:r>
              <a:rPr lang="sr-Cyrl-CS" sz="2000" b="1" smtClean="0"/>
              <a:t>ПОСЕТИОЦИ: Основне карактеристике</a:t>
            </a:r>
            <a:endParaRPr lang="en-US" sz="2000" b="1" smtClean="0"/>
          </a:p>
        </p:txBody>
      </p:sp>
      <p:graphicFrame>
        <p:nvGraphicFramePr>
          <p:cNvPr id="36962" name="Group 98"/>
          <p:cNvGraphicFramePr>
            <a:graphicFrameLocks noGrp="1"/>
          </p:cNvGraphicFramePr>
          <p:nvPr>
            <p:ph idx="1"/>
          </p:nvPr>
        </p:nvGraphicFramePr>
        <p:xfrm>
          <a:off x="1331913" y="1700213"/>
          <a:ext cx="6048375" cy="4389120"/>
        </p:xfrm>
        <a:graphic>
          <a:graphicData uri="http://schemas.openxmlformats.org/drawingml/2006/table">
            <a:tbl>
              <a:tblPr/>
              <a:tblGrid>
                <a:gridCol w="3527425"/>
                <a:gridCol w="674687"/>
                <a:gridCol w="1195388"/>
                <a:gridCol w="65087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Карактеристика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ПЕРИОД ВРЕМЕНА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 6 до 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Капацитет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Обим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 период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Коеф. часовне неравномерности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</a:tabLst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2,75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Акумулација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Трајност (мин.)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122,77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33" name="Text Box 95"/>
          <p:cNvSpPr txBox="1">
            <a:spLocks noChangeArrowheads="1"/>
          </p:cNvSpPr>
          <p:nvPr/>
        </p:nvSpPr>
        <p:spPr bwMode="auto">
          <a:xfrm>
            <a:off x="611188" y="6308725"/>
            <a:ext cx="8208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Cyrl-CS" sz="1600" i="1"/>
              <a:t>Напомена: Обрт је рачунат на максималну акумулацију возила посетилаца.</a:t>
            </a:r>
            <a:endParaRPr lang="en-US" sz="1600" i="1"/>
          </a:p>
        </p:txBody>
      </p:sp>
      <p:sp>
        <p:nvSpPr>
          <p:cNvPr id="27734" name="Text Box 99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836" name="Group 204"/>
          <p:cNvGraphicFramePr>
            <a:graphicFrameLocks noGrp="1"/>
          </p:cNvGraphicFramePr>
          <p:nvPr>
            <p:ph/>
          </p:nvPr>
        </p:nvGraphicFramePr>
        <p:xfrm>
          <a:off x="601663" y="1503363"/>
          <a:ext cx="7931150" cy="4395794"/>
        </p:xfrm>
        <a:graphic>
          <a:graphicData uri="http://schemas.openxmlformats.org/drawingml/2006/table">
            <a:tbl>
              <a:tblPr/>
              <a:tblGrid>
                <a:gridCol w="4248150"/>
                <a:gridCol w="288925"/>
                <a:gridCol w="1511300"/>
                <a:gridCol w="1882775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Карактеристика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Корисници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Посетиоци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Обим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 период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Просечно на сат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Коеф. часовне неравномерности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2,00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81025" algn="l"/>
                        </a:tabLst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Обрт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Cyrl-C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3,20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2,75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Акумулација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Максимална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Минимална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Просечна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Трајност (мин.)</a:t>
                      </a:r>
                    </a:p>
                  </a:txBody>
                  <a:tcPr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172,54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C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122,77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43" name="Rectangle 202"/>
          <p:cNvSpPr>
            <a:spLocks noChangeArrowheads="1"/>
          </p:cNvSpPr>
          <p:nvPr/>
        </p:nvSpPr>
        <p:spPr bwMode="auto">
          <a:xfrm>
            <a:off x="457200" y="457200"/>
            <a:ext cx="8229600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sr-Cyrl-CS" sz="2000" b="1"/>
              <a:t>Основне карактеристике</a:t>
            </a:r>
            <a:endParaRPr lang="en-US" sz="2000" b="1"/>
          </a:p>
        </p:txBody>
      </p:sp>
      <p:sp>
        <p:nvSpPr>
          <p:cNvPr id="28744" name="Text Box 203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УПУТСТВО ЗА СНИМАЊЕ</a:t>
            </a:r>
            <a:endParaRPr lang="en-US" sz="2000" b="1" smtClean="0"/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2"/>
          <a:srcRect l="26404" t="15572" r="26404" b="15572"/>
          <a:stretch>
            <a:fillRect/>
          </a:stretch>
        </p:blipFill>
        <p:spPr bwMode="auto">
          <a:xfrm>
            <a:off x="1335088" y="981075"/>
            <a:ext cx="6473825" cy="590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Line 6"/>
          <p:cNvSpPr>
            <a:spLocks noChangeShapeType="1"/>
          </p:cNvSpPr>
          <p:nvPr/>
        </p:nvSpPr>
        <p:spPr bwMode="auto">
          <a:xfrm>
            <a:off x="1187450" y="4076700"/>
            <a:ext cx="6697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УПУТСТВО ЗА СНИМАЊЕ</a:t>
            </a:r>
            <a:endParaRPr lang="en-US" sz="2000" b="1" smtClean="0"/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/>
          <a:srcRect l="26404" t="17278" r="26404" b="13864"/>
          <a:stretch>
            <a:fillRect/>
          </a:stretch>
        </p:blipFill>
        <p:spPr bwMode="auto">
          <a:xfrm>
            <a:off x="1335088" y="979488"/>
            <a:ext cx="6473825" cy="59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УПУТСТВО ЗА СНИМАЊЕ</a:t>
            </a:r>
            <a:endParaRPr lang="en-US" sz="2000" b="1" smtClean="0"/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/>
          <a:srcRect l="26936" t="15572" r="26404" b="16104"/>
          <a:stretch>
            <a:fillRect/>
          </a:stretch>
        </p:blipFill>
        <p:spPr bwMode="auto">
          <a:xfrm>
            <a:off x="1333500" y="977900"/>
            <a:ext cx="6399213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УПУТСТВО ЗА СНИМАЊЕ</a:t>
            </a:r>
            <a:endParaRPr lang="en-US" sz="2000" b="1" smtClean="0"/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/>
          <a:srcRect l="26404" t="19731" r="25870" b="11838"/>
          <a:stretch>
            <a:fillRect/>
          </a:stretch>
        </p:blipFill>
        <p:spPr bwMode="auto">
          <a:xfrm>
            <a:off x="1335088" y="974725"/>
            <a:ext cx="6546850" cy="586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</a:t>
            </a:r>
            <a:endParaRPr lang="en-US" sz="2000" b="1" smtClean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 l="26906" t="29057" r="26381" b="16081"/>
          <a:stretch>
            <a:fillRect/>
          </a:stretch>
        </p:blipFill>
        <p:spPr bwMode="auto">
          <a:xfrm>
            <a:off x="1330325" y="2133600"/>
            <a:ext cx="64071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9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890588" y="4254500"/>
            <a:ext cx="23764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900113" y="2795588"/>
            <a:ext cx="2376487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95288" y="3213100"/>
            <a:ext cx="611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Latn-CS" sz="1400" i="1"/>
              <a:t>A = 8</a:t>
            </a:r>
            <a:endParaRPr lang="en-US" sz="1400" i="1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 rot="5400000">
            <a:off x="2907507" y="1785144"/>
            <a:ext cx="647700" cy="71437"/>
          </a:xfrm>
          <a:prstGeom prst="rightArrow">
            <a:avLst>
              <a:gd name="adj1" fmla="val 50000"/>
              <a:gd name="adj2" fmla="val 22666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15"/>
          <p:cNvSpPr txBox="1">
            <a:spLocks noChangeArrowheads="1"/>
          </p:cNvSpPr>
          <p:nvPr/>
        </p:nvSpPr>
        <p:spPr bwMode="auto">
          <a:xfrm>
            <a:off x="2843213" y="1125538"/>
            <a:ext cx="755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sz="1400" i="1"/>
              <a:t>6:</a:t>
            </a:r>
            <a:r>
              <a:rPr lang="sr-Latn-CS" sz="1400" i="1"/>
              <a:t>15</a:t>
            </a:r>
            <a:r>
              <a:rPr lang="sr-Cyrl-CS" sz="1400" i="1"/>
              <a:t> </a:t>
            </a:r>
            <a:r>
              <a:rPr lang="sr-Latn-CS" sz="1400" i="1"/>
              <a:t>h</a:t>
            </a:r>
            <a:endParaRPr lang="en-US" sz="1400" i="1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3257550" y="2708275"/>
            <a:ext cx="0" cy="1728788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 animBg="1"/>
      <p:bldP spid="20491" grpId="0" animBg="1"/>
      <p:bldP spid="20492" grpId="0"/>
      <p:bldP spid="20493" grpId="0" animBg="1"/>
      <p:bldP spid="204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</a:t>
            </a:r>
            <a:endParaRPr lang="en-US" sz="2000" b="1" smtClean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 l="26906" t="29057" r="26381" b="16081"/>
          <a:stretch>
            <a:fillRect/>
          </a:stretch>
        </p:blipFill>
        <p:spPr bwMode="auto">
          <a:xfrm>
            <a:off x="1330325" y="2133600"/>
            <a:ext cx="64071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611188" y="4149725"/>
            <a:ext cx="647700" cy="71438"/>
          </a:xfrm>
          <a:prstGeom prst="rightArrow">
            <a:avLst>
              <a:gd name="adj1" fmla="val 50000"/>
              <a:gd name="adj2" fmla="val 226665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 flipV="1">
            <a:off x="3087688" y="1927225"/>
            <a:ext cx="0" cy="2305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2546350" y="1236663"/>
            <a:ext cx="1106488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Почетак:</a:t>
            </a:r>
          </a:p>
          <a:p>
            <a:pPr algn="ctr">
              <a:spcBef>
                <a:spcPct val="20000"/>
              </a:spcBef>
            </a:pPr>
            <a:r>
              <a:rPr lang="sr-Cyrl-CS" sz="1400" i="1"/>
              <a:t>06:00 </a:t>
            </a:r>
            <a:r>
              <a:rPr lang="en-US" sz="1400" i="1"/>
              <a:t>h</a:t>
            </a:r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 flipV="1">
            <a:off x="4211638" y="1916113"/>
            <a:ext cx="0" cy="2305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3635375" y="1225550"/>
            <a:ext cx="110648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Крај:</a:t>
            </a:r>
          </a:p>
          <a:p>
            <a:pPr algn="ctr">
              <a:spcBef>
                <a:spcPct val="20000"/>
              </a:spcBef>
            </a:pPr>
            <a:r>
              <a:rPr lang="sr-Cyrl-CS" sz="1400" i="1"/>
              <a:t>0</a:t>
            </a:r>
            <a:r>
              <a:rPr lang="en-US" sz="1400" i="1"/>
              <a:t>7</a:t>
            </a:r>
            <a:r>
              <a:rPr lang="sr-Cyrl-CS" sz="1400" i="1"/>
              <a:t>:</a:t>
            </a:r>
            <a:r>
              <a:rPr lang="en-US" sz="1400" i="1"/>
              <a:t>45</a:t>
            </a:r>
            <a:r>
              <a:rPr lang="sr-Cyrl-CS" sz="1400" i="1"/>
              <a:t> </a:t>
            </a:r>
            <a:r>
              <a:rPr lang="en-US" sz="1400" i="1"/>
              <a:t>h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  <p:bldP spid="68613" grpId="0" animBg="1"/>
      <p:bldP spid="68614" grpId="0"/>
      <p:bldP spid="68615" grpId="0" animBg="1"/>
      <p:bldP spid="686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668337"/>
          </a:xfrm>
        </p:spPr>
        <p:txBody>
          <a:bodyPr/>
          <a:lstStyle/>
          <a:p>
            <a:pPr algn="ctr" eaLnBrk="1" hangingPunct="1"/>
            <a:r>
              <a:rPr lang="sr-Cyrl-CS" sz="2000" b="1" smtClean="0"/>
              <a:t>ОБРАДА ПОДАТАКА</a:t>
            </a:r>
            <a:endParaRPr lang="en-US" sz="2000" b="1" smtClean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/>
          <a:srcRect l="26906" t="29057" r="26381" b="16081"/>
          <a:stretch>
            <a:fillRect/>
          </a:stretch>
        </p:blipFill>
        <p:spPr bwMode="auto">
          <a:xfrm>
            <a:off x="1330325" y="2133600"/>
            <a:ext cx="6407150" cy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611188" y="4294188"/>
            <a:ext cx="647700" cy="71437"/>
          </a:xfrm>
          <a:prstGeom prst="rightArrow">
            <a:avLst>
              <a:gd name="adj1" fmla="val 50000"/>
              <a:gd name="adj2" fmla="val 226668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V="1">
            <a:off x="3419475" y="1916113"/>
            <a:ext cx="0" cy="25098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947988" y="1236663"/>
            <a:ext cx="1106487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Почетак:</a:t>
            </a:r>
          </a:p>
          <a:p>
            <a:pPr algn="ctr">
              <a:spcBef>
                <a:spcPct val="20000"/>
              </a:spcBef>
            </a:pPr>
            <a:r>
              <a:rPr lang="sr-Cyrl-CS" sz="1400" i="1"/>
              <a:t>06:30 </a:t>
            </a:r>
            <a:r>
              <a:rPr lang="en-US" sz="1400" i="1"/>
              <a:t>h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037013" y="1225550"/>
            <a:ext cx="1106487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sr-Cyrl-CS" sz="1400" i="1"/>
              <a:t>Крај:</a:t>
            </a:r>
          </a:p>
          <a:p>
            <a:pPr algn="ctr">
              <a:spcBef>
                <a:spcPct val="20000"/>
              </a:spcBef>
            </a:pPr>
            <a:r>
              <a:rPr lang="sr-Cyrl-CS" sz="1400" i="1"/>
              <a:t>08:30 </a:t>
            </a:r>
            <a:r>
              <a:rPr lang="en-US" sz="1400" i="1"/>
              <a:t>h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4710113" y="1916113"/>
            <a:ext cx="0" cy="25098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827088" y="71438"/>
            <a:ext cx="5113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CS" b="1">
                <a:solidFill>
                  <a:schemeClr val="bg1"/>
                </a:solidFill>
              </a:rPr>
              <a:t>Независно истраживање</a:t>
            </a:r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animBg="1"/>
      <p:bldP spid="21510" grpId="0"/>
      <p:bldP spid="21512" grpId="0"/>
      <p:bldP spid="21513" grpId="0" animBg="1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780</TotalTime>
  <Words>913</Words>
  <Application>Microsoft Office PowerPoint</Application>
  <PresentationFormat>On-screen Show (4:3)</PresentationFormat>
  <Paragraphs>460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Pixel</vt:lpstr>
      <vt:lpstr>Chart</vt:lpstr>
      <vt:lpstr>Утврђивање карактеристика функционисања паркирања на уличном фронту </vt:lpstr>
      <vt:lpstr>PowerPoint Presentation</vt:lpstr>
      <vt:lpstr>УПУТСТВО ЗА СНИМАЊЕ</vt:lpstr>
      <vt:lpstr>УПУТСТВО ЗА СНИМАЊЕ</vt:lpstr>
      <vt:lpstr>УПУТСТВО ЗА СНИМАЊЕ</vt:lpstr>
      <vt:lpstr>УПУТСТВО ЗА СНИМАЊЕ</vt:lpstr>
      <vt:lpstr>ОБРАДА ПОДАТАКА</vt:lpstr>
      <vt:lpstr>ОБРАДА ПОДАТАКА</vt:lpstr>
      <vt:lpstr>ОБРАДА ПОДАТАКА</vt:lpstr>
      <vt:lpstr>ОБРАДА ПОДАТАКА</vt:lpstr>
      <vt:lpstr>ОБРАДА ПОДАТАКА: “Прелом смене”</vt:lpstr>
      <vt:lpstr>ОБРАДА ПОДАТАКА</vt:lpstr>
      <vt:lpstr>КОРИСНИЦИ: Акумулација и обим паркирања</vt:lpstr>
      <vt:lpstr>КОРИСНИЦИ: Акумулација и обим паркирања</vt:lpstr>
      <vt:lpstr>КОРИСНИЦИ: Трајност паркирања</vt:lpstr>
      <vt:lpstr>КОРИСНИЦИ: Трајност паркирања</vt:lpstr>
      <vt:lpstr>КОРИСНИЦИ: Основне карактеристике</vt:lpstr>
      <vt:lpstr>ПОСЕТИОЦИ: Акумулација и обим</vt:lpstr>
      <vt:lpstr>ПОСЕТИОЦИ: Акумулација и обим</vt:lpstr>
      <vt:lpstr>ПОСЕТИОЦИ: Трајност паркирања</vt:lpstr>
      <vt:lpstr>ПОСЕТИОЦИ: Трајност паркирања</vt:lpstr>
      <vt:lpstr>ПОСЕТИОЦИ: Основне карактеристике</vt:lpstr>
      <vt:lpstr>PowerPoint Presentation</vt:lpstr>
    </vt:vector>
  </TitlesOfParts>
  <Company>Saobracajni fakultet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Утврђивање карактеристика функционисања паркирања на уличном фронту</dc:title>
  <dc:creator>Goran Maletic</dc:creator>
  <cp:lastModifiedBy>HP</cp:lastModifiedBy>
  <cp:revision>35</cp:revision>
  <dcterms:created xsi:type="dcterms:W3CDTF">2010-12-24T11:01:51Z</dcterms:created>
  <dcterms:modified xsi:type="dcterms:W3CDTF">2022-12-01T10:49:59Z</dcterms:modified>
</cp:coreProperties>
</file>