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31"/>
  </p:notesMasterIdLst>
  <p:handoutMasterIdLst>
    <p:handoutMasterId r:id="rId32"/>
  </p:handoutMasterIdLst>
  <p:sldIdLst>
    <p:sldId id="256" r:id="rId2"/>
    <p:sldId id="311" r:id="rId3"/>
    <p:sldId id="312" r:id="rId4"/>
    <p:sldId id="313" r:id="rId5"/>
    <p:sldId id="294" r:id="rId6"/>
    <p:sldId id="314" r:id="rId7"/>
    <p:sldId id="295" r:id="rId8"/>
    <p:sldId id="315" r:id="rId9"/>
    <p:sldId id="316" r:id="rId10"/>
    <p:sldId id="296" r:id="rId11"/>
    <p:sldId id="306" r:id="rId12"/>
    <p:sldId id="317" r:id="rId13"/>
    <p:sldId id="318" r:id="rId14"/>
    <p:sldId id="297" r:id="rId15"/>
    <p:sldId id="298" r:id="rId16"/>
    <p:sldId id="299" r:id="rId17"/>
    <p:sldId id="308" r:id="rId18"/>
    <p:sldId id="309" r:id="rId19"/>
    <p:sldId id="300" r:id="rId20"/>
    <p:sldId id="301" r:id="rId21"/>
    <p:sldId id="310" r:id="rId22"/>
    <p:sldId id="319" r:id="rId23"/>
    <p:sldId id="303" r:id="rId24"/>
    <p:sldId id="302" r:id="rId25"/>
    <p:sldId id="320" r:id="rId26"/>
    <p:sldId id="304" r:id="rId27"/>
    <p:sldId id="321" r:id="rId28"/>
    <p:sldId id="305" r:id="rId29"/>
    <p:sldId id="275" r:id="rId30"/>
  </p:sldIdLst>
  <p:sldSz cx="9144000" cy="6858000" type="screen4x3"/>
  <p:notesSz cx="6858000" cy="9144000"/>
  <p:defaultTextStyle>
    <a:defPPr>
      <a:defRPr lang="en-US"/>
    </a:defPPr>
    <a:lvl1pPr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1pPr>
    <a:lvl2pPr marL="4572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2pPr>
    <a:lvl3pPr marL="9144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3pPr>
    <a:lvl4pPr marL="13716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4pPr>
    <a:lvl5pPr marL="18288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5pPr>
    <a:lvl6pPr marL="2286000" algn="l" defTabSz="914400" rtl="0" eaLnBrk="1" latinLnBrk="0" hangingPunct="1">
      <a:defRPr sz="2000" kern="1200">
        <a:solidFill>
          <a:srgbClr val="000000"/>
        </a:solidFill>
        <a:latin typeface="Arial" charset="0"/>
        <a:ea typeface="+mn-ea"/>
        <a:cs typeface="+mn-cs"/>
      </a:defRPr>
    </a:lvl6pPr>
    <a:lvl7pPr marL="2743200" algn="l" defTabSz="914400" rtl="0" eaLnBrk="1" latinLnBrk="0" hangingPunct="1">
      <a:defRPr sz="2000" kern="1200">
        <a:solidFill>
          <a:srgbClr val="000000"/>
        </a:solidFill>
        <a:latin typeface="Arial" charset="0"/>
        <a:ea typeface="+mn-ea"/>
        <a:cs typeface="+mn-cs"/>
      </a:defRPr>
    </a:lvl7pPr>
    <a:lvl8pPr marL="3200400" algn="l" defTabSz="914400" rtl="0" eaLnBrk="1" latinLnBrk="0" hangingPunct="1">
      <a:defRPr sz="2000" kern="1200">
        <a:solidFill>
          <a:srgbClr val="000000"/>
        </a:solidFill>
        <a:latin typeface="Arial" charset="0"/>
        <a:ea typeface="+mn-ea"/>
        <a:cs typeface="+mn-cs"/>
      </a:defRPr>
    </a:lvl8pPr>
    <a:lvl9pPr marL="3657600" algn="l" defTabSz="914400" rtl="0" eaLnBrk="1" latinLnBrk="0" hangingPunct="1">
      <a:defRPr sz="2000" kern="1200">
        <a:solidFill>
          <a:srgbClr val="000000"/>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99"/>
    <a:srgbClr val="99FF33"/>
    <a:srgbClr val="00004C"/>
    <a:srgbClr val="000066"/>
    <a:srgbClr val="FFCC00"/>
    <a:srgbClr val="808080"/>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012" autoAdjust="0"/>
    <p:restoredTop sz="94291" autoAdjust="0"/>
  </p:normalViewPr>
  <p:slideViewPr>
    <p:cSldViewPr>
      <p:cViewPr varScale="1">
        <p:scale>
          <a:sx n="65" d="100"/>
          <a:sy n="65" d="100"/>
        </p:scale>
        <p:origin x="43" y="50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105" d="100"/>
          <a:sy n="105" d="100"/>
        </p:scale>
        <p:origin x="3462"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2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lnSpc>
                <a:spcPct val="100000"/>
              </a:lnSpc>
              <a:spcBef>
                <a:spcPct val="0"/>
              </a:spcBef>
              <a:buClrTx/>
              <a:buSzTx/>
              <a:buFontTx/>
              <a:buNone/>
              <a:defRPr sz="1200">
                <a:solidFill>
                  <a:schemeClr val="tx1"/>
                </a:solidFill>
              </a:defRPr>
            </a:lvl1pPr>
          </a:lstStyle>
          <a:p>
            <a:pPr>
              <a:defRPr/>
            </a:pPr>
            <a:endParaRPr lang="en-US"/>
          </a:p>
        </p:txBody>
      </p:sp>
      <p:sp>
        <p:nvSpPr>
          <p:cNvPr id="13209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lnSpc>
                <a:spcPct val="100000"/>
              </a:lnSpc>
              <a:spcBef>
                <a:spcPct val="0"/>
              </a:spcBef>
              <a:buClrTx/>
              <a:buSzTx/>
              <a:buFontTx/>
              <a:buNone/>
              <a:defRPr sz="1200">
                <a:solidFill>
                  <a:schemeClr val="tx1"/>
                </a:solidFill>
              </a:defRPr>
            </a:lvl1pPr>
          </a:lstStyle>
          <a:p>
            <a:pPr>
              <a:defRPr/>
            </a:pPr>
            <a:endParaRPr lang="en-US"/>
          </a:p>
        </p:txBody>
      </p:sp>
      <p:sp>
        <p:nvSpPr>
          <p:cNvPr id="13210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lnSpc>
                <a:spcPct val="100000"/>
              </a:lnSpc>
              <a:spcBef>
                <a:spcPct val="0"/>
              </a:spcBef>
              <a:buClrTx/>
              <a:buSzTx/>
              <a:buFontTx/>
              <a:buNone/>
              <a:defRPr sz="1200">
                <a:solidFill>
                  <a:schemeClr val="tx1"/>
                </a:solidFill>
              </a:defRPr>
            </a:lvl1pPr>
          </a:lstStyle>
          <a:p>
            <a:pPr>
              <a:defRPr/>
            </a:pPr>
            <a:endParaRPr lang="en-US"/>
          </a:p>
        </p:txBody>
      </p:sp>
      <p:sp>
        <p:nvSpPr>
          <p:cNvPr id="13210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lnSpc>
                <a:spcPct val="100000"/>
              </a:lnSpc>
              <a:spcBef>
                <a:spcPct val="0"/>
              </a:spcBef>
              <a:buClrTx/>
              <a:buSzTx/>
              <a:buFontTx/>
              <a:buNone/>
              <a:defRPr sz="1200">
                <a:solidFill>
                  <a:schemeClr val="tx1"/>
                </a:solidFill>
              </a:defRPr>
            </a:lvl1pPr>
          </a:lstStyle>
          <a:p>
            <a:pPr>
              <a:defRPr/>
            </a:pPr>
            <a:fld id="{7B992B75-179F-438C-927E-948DAC2CF0B7}" type="slidenum">
              <a:rPr lang="en-US"/>
              <a:pPr>
                <a:defRPr/>
              </a:pPr>
              <a:t>‹#›</a:t>
            </a:fld>
            <a:endParaRPr lang="en-US"/>
          </a:p>
        </p:txBody>
      </p:sp>
    </p:spTree>
    <p:extLst>
      <p:ext uri="{BB962C8B-B14F-4D97-AF65-F5344CB8AC3E}">
        <p14:creationId xmlns:p14="http://schemas.microsoft.com/office/powerpoint/2010/main" val="20808908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4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lnSpc>
                <a:spcPct val="100000"/>
              </a:lnSpc>
              <a:spcBef>
                <a:spcPct val="0"/>
              </a:spcBef>
              <a:buClrTx/>
              <a:buSzTx/>
              <a:buFontTx/>
              <a:buNone/>
              <a:defRPr sz="1200">
                <a:solidFill>
                  <a:schemeClr val="tx1"/>
                </a:solidFill>
              </a:defRPr>
            </a:lvl1pPr>
          </a:lstStyle>
          <a:p>
            <a:pPr>
              <a:defRPr/>
            </a:pPr>
            <a:endParaRPr lang="en-US"/>
          </a:p>
        </p:txBody>
      </p:sp>
      <p:sp>
        <p:nvSpPr>
          <p:cNvPr id="1341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lnSpc>
                <a:spcPct val="100000"/>
              </a:lnSpc>
              <a:spcBef>
                <a:spcPct val="0"/>
              </a:spcBef>
              <a:buClrTx/>
              <a:buSzTx/>
              <a:buFontTx/>
              <a:buNone/>
              <a:defRPr sz="1200">
                <a:solidFill>
                  <a:schemeClr val="tx1"/>
                </a:solidFill>
              </a:defRPr>
            </a:lvl1pPr>
          </a:lstStyle>
          <a:p>
            <a:pPr>
              <a:defRPr/>
            </a:pPr>
            <a:endParaRPr lang="en-US"/>
          </a:p>
        </p:txBody>
      </p:sp>
      <p:sp>
        <p:nvSpPr>
          <p:cNvPr id="2048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341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341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lnSpc>
                <a:spcPct val="100000"/>
              </a:lnSpc>
              <a:spcBef>
                <a:spcPct val="0"/>
              </a:spcBef>
              <a:buClrTx/>
              <a:buSzTx/>
              <a:buFontTx/>
              <a:buNone/>
              <a:defRPr sz="1200">
                <a:solidFill>
                  <a:schemeClr val="tx1"/>
                </a:solidFill>
              </a:defRPr>
            </a:lvl1pPr>
          </a:lstStyle>
          <a:p>
            <a:pPr>
              <a:defRPr/>
            </a:pPr>
            <a:endParaRPr lang="en-US"/>
          </a:p>
        </p:txBody>
      </p:sp>
      <p:sp>
        <p:nvSpPr>
          <p:cNvPr id="1341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lnSpc>
                <a:spcPct val="100000"/>
              </a:lnSpc>
              <a:spcBef>
                <a:spcPct val="0"/>
              </a:spcBef>
              <a:buClrTx/>
              <a:buSzTx/>
              <a:buFontTx/>
              <a:buNone/>
              <a:defRPr sz="1200">
                <a:solidFill>
                  <a:schemeClr val="tx1"/>
                </a:solidFill>
              </a:defRPr>
            </a:lvl1pPr>
          </a:lstStyle>
          <a:p>
            <a:pPr>
              <a:defRPr/>
            </a:pPr>
            <a:fld id="{31B2DBCD-D16C-4320-92D5-C1FD697A0286}" type="slidenum">
              <a:rPr lang="en-US"/>
              <a:pPr>
                <a:defRPr/>
              </a:pPr>
              <a:t>‹#›</a:t>
            </a:fld>
            <a:endParaRPr lang="en-US"/>
          </a:p>
        </p:txBody>
      </p:sp>
    </p:spTree>
    <p:extLst>
      <p:ext uri="{BB962C8B-B14F-4D97-AF65-F5344CB8AC3E}">
        <p14:creationId xmlns:p14="http://schemas.microsoft.com/office/powerpoint/2010/main" val="224726862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7410" name="Rectangle 2"/>
          <p:cNvSpPr>
            <a:spLocks noGrp="1" noChangeArrowheads="1"/>
          </p:cNvSpPr>
          <p:nvPr>
            <p:ph type="ctrTitle" sz="quarter"/>
          </p:nvPr>
        </p:nvSpPr>
        <p:spPr bwMode="auto">
          <a:xfrm>
            <a:off x="685800" y="1676400"/>
            <a:ext cx="7772400" cy="1828800"/>
          </a:xfrm>
          <a:prstGeom prst="rect">
            <a:avLst/>
          </a:prstGeom>
          <a:noFill/>
          <a:ln>
            <a:miter lim="800000"/>
            <a:headEnd/>
            <a:tailEnd/>
          </a:ln>
        </p:spPr>
        <p:txBody>
          <a:bodyPr vert="horz" wrap="square" lIns="91440" tIns="45720" rIns="91440" bIns="45720" numCol="1" anchor="ctr" anchorCtr="0" compatLnSpc="1">
            <a:prstTxWarp prst="textNoShape">
              <a:avLst/>
            </a:prstTxWarp>
          </a:bodyPr>
          <a:lstStyle>
            <a:lvl1pPr>
              <a:defRPr/>
            </a:lvl1pPr>
          </a:lstStyle>
          <a:p>
            <a:r>
              <a:rPr lang="en-US"/>
              <a:t>Click to edit Master title style</a:t>
            </a:r>
          </a:p>
        </p:txBody>
      </p:sp>
      <p:sp>
        <p:nvSpPr>
          <p:cNvPr id="17411" name="Rectangle 3"/>
          <p:cNvSpPr>
            <a:spLocks noGrp="1" noChangeArrowheads="1"/>
          </p:cNvSpPr>
          <p:nvPr>
            <p:ph type="subTitle" sz="quarter" idx="1"/>
          </p:nvPr>
        </p:nvSpPr>
        <p:spPr bwMode="auto">
          <a:xfrm>
            <a:off x="1371600" y="3886200"/>
            <a:ext cx="6400800" cy="17526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marL="0" indent="0" algn="ctr">
              <a:buFont typeface="Wingdings" pitchFamily="2" charset="2"/>
              <a:buNone/>
              <a:defRPr/>
            </a:lvl1pPr>
          </a:lstStyle>
          <a:p>
            <a:r>
              <a:rPr lang="en-US"/>
              <a:t>Click to edit Master subtitle style</a:t>
            </a:r>
          </a:p>
        </p:txBody>
      </p:sp>
      <p:sp>
        <p:nvSpPr>
          <p:cNvPr id="4" name="Rectangle 4"/>
          <p:cNvSpPr>
            <a:spLocks noGrp="1" noChangeArrowheads="1"/>
          </p:cNvSpPr>
          <p:nvPr>
            <p:ph type="dt" sz="quarter" idx="10"/>
          </p:nvPr>
        </p:nvSpPr>
        <p:spPr bwMode="auto">
          <a:xfrm>
            <a:off x="457200" y="6245225"/>
            <a:ext cx="2133600" cy="47625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eaLnBrk="1" hangingPunct="1">
              <a:lnSpc>
                <a:spcPct val="100000"/>
              </a:lnSpc>
              <a:spcBef>
                <a:spcPct val="0"/>
              </a:spcBef>
              <a:buClrTx/>
              <a:buSzTx/>
              <a:buFontTx/>
              <a:buNone/>
              <a:defRPr sz="1400">
                <a:solidFill>
                  <a:schemeClr val="tx1"/>
                </a:solidFill>
                <a:effectLst>
                  <a:outerShdw blurRad="38100" dist="38100" dir="2700000" algn="tl">
                    <a:srgbClr val="C0C0C0"/>
                  </a:outerShdw>
                </a:effectLst>
              </a:defRPr>
            </a:lvl1pPr>
          </a:lstStyle>
          <a:p>
            <a:pPr>
              <a:defRPr/>
            </a:pPr>
            <a:endParaRPr lang="en-US"/>
          </a:p>
        </p:txBody>
      </p:sp>
      <p:sp>
        <p:nvSpPr>
          <p:cNvPr id="5" name="Rectangle 5"/>
          <p:cNvSpPr>
            <a:spLocks noGrp="1" noChangeArrowheads="1"/>
          </p:cNvSpPr>
          <p:nvPr>
            <p:ph type="ftr" sz="quarter" idx="11"/>
          </p:nvPr>
        </p:nvSpPr>
        <p:spPr bwMode="auto">
          <a:xfrm>
            <a:off x="3124200" y="6245225"/>
            <a:ext cx="2895600" cy="47625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ctr" eaLnBrk="1" hangingPunct="1">
              <a:lnSpc>
                <a:spcPct val="100000"/>
              </a:lnSpc>
              <a:spcBef>
                <a:spcPct val="0"/>
              </a:spcBef>
              <a:buClrTx/>
              <a:buSzTx/>
              <a:buFontTx/>
              <a:buNone/>
              <a:defRPr sz="1400">
                <a:solidFill>
                  <a:schemeClr val="tx1"/>
                </a:solidFill>
                <a:effectLst>
                  <a:outerShdw blurRad="38100" dist="38100" dir="2700000" algn="tl">
                    <a:srgbClr val="C0C0C0"/>
                  </a:outerShdw>
                </a:effectLst>
              </a:defRPr>
            </a:lvl1pPr>
          </a:lstStyle>
          <a:p>
            <a:pPr>
              <a:defRPr/>
            </a:pPr>
            <a:endParaRPr lang="en-US"/>
          </a:p>
        </p:txBody>
      </p:sp>
      <p:sp>
        <p:nvSpPr>
          <p:cNvPr id="6" name="Rectangle 6"/>
          <p:cNvSpPr>
            <a:spLocks noGrp="1" noChangeArrowheads="1"/>
          </p:cNvSpPr>
          <p:nvPr>
            <p:ph type="sldNum" sz="quarter" idx="12"/>
          </p:nvPr>
        </p:nvSpPr>
        <p:spPr bwMode="auto">
          <a:xfrm>
            <a:off x="6553200" y="6245225"/>
            <a:ext cx="2133600" cy="47625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r" eaLnBrk="1" hangingPunct="1">
              <a:lnSpc>
                <a:spcPct val="100000"/>
              </a:lnSpc>
              <a:spcBef>
                <a:spcPct val="0"/>
              </a:spcBef>
              <a:buClrTx/>
              <a:buSzTx/>
              <a:buFontTx/>
              <a:buNone/>
              <a:defRPr sz="1400">
                <a:solidFill>
                  <a:schemeClr val="tx1"/>
                </a:solidFill>
                <a:effectLst>
                  <a:outerShdw blurRad="38100" dist="38100" dir="2700000" algn="tl">
                    <a:srgbClr val="C0C0C0"/>
                  </a:outerShdw>
                </a:effectLst>
              </a:defRPr>
            </a:lvl1pPr>
          </a:lstStyle>
          <a:p>
            <a:pPr>
              <a:defRPr/>
            </a:pPr>
            <a:fld id="{8DD2436A-79CF-43F7-89CB-C1546FC1665A}"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duotone>
              <a:schemeClr val="bg1"/>
              <a:srgbClr val="FFFFFF"/>
            </a:duotone>
          </a:blip>
          <a:srcRect/>
          <a:tile tx="0" ty="0" sx="100000" sy="100000" flip="none" algn="tl"/>
        </a:blipFill>
        <a:effectLst/>
      </p:bgPr>
    </p:bg>
    <p:spTree>
      <p:nvGrpSpPr>
        <p:cNvPr id="1" name=""/>
        <p:cNvGrpSpPr/>
        <p:nvPr/>
      </p:nvGrpSpPr>
      <p:grpSpPr>
        <a:xfrm>
          <a:off x="0" y="0"/>
          <a:ext cx="0" cy="0"/>
          <a:chOff x="0" y="0"/>
          <a:chExt cx="0" cy="0"/>
        </a:xfrm>
      </p:grpSpPr>
      <p:sp>
        <p:nvSpPr>
          <p:cNvPr id="16393" name="Text Box 9"/>
          <p:cNvSpPr txBox="1">
            <a:spLocks noChangeArrowheads="1"/>
          </p:cNvSpPr>
          <p:nvPr userDrawn="1"/>
        </p:nvSpPr>
        <p:spPr bwMode="auto">
          <a:xfrm>
            <a:off x="2743200" y="161925"/>
            <a:ext cx="6224588" cy="323850"/>
          </a:xfrm>
          <a:prstGeom prst="rect">
            <a:avLst/>
          </a:prstGeom>
          <a:noFill/>
          <a:ln w="9525">
            <a:noFill/>
            <a:miter lim="800000"/>
            <a:headEnd/>
            <a:tailEnd/>
          </a:ln>
          <a:effectLst/>
        </p:spPr>
        <p:txBody>
          <a:bodyPr>
            <a:spAutoFit/>
          </a:bodyPr>
          <a:lstStyle/>
          <a:p>
            <a:pPr>
              <a:lnSpc>
                <a:spcPct val="100000"/>
              </a:lnSpc>
              <a:spcBef>
                <a:spcPct val="0"/>
              </a:spcBef>
              <a:buClrTx/>
              <a:buSzTx/>
              <a:buFontTx/>
              <a:buNone/>
              <a:defRPr/>
            </a:pPr>
            <a:r>
              <a:rPr lang="sr-Latn-CS" sz="1500">
                <a:solidFill>
                  <a:srgbClr val="3B3470"/>
                </a:solidFill>
              </a:rPr>
              <a:t>Elementi Transportnih Sredstava i Uređaja</a:t>
            </a:r>
            <a:endParaRPr lang="en-US" sz="1500">
              <a:solidFill>
                <a:srgbClr val="3B3470"/>
              </a:solidFill>
            </a:endParaRPr>
          </a:p>
        </p:txBody>
      </p:sp>
      <p:sp>
        <p:nvSpPr>
          <p:cNvPr id="16394" name="Line 10"/>
          <p:cNvSpPr>
            <a:spLocks noChangeShapeType="1"/>
          </p:cNvSpPr>
          <p:nvPr userDrawn="1"/>
        </p:nvSpPr>
        <p:spPr bwMode="auto">
          <a:xfrm>
            <a:off x="228600" y="6400800"/>
            <a:ext cx="8683625" cy="0"/>
          </a:xfrm>
          <a:prstGeom prst="line">
            <a:avLst/>
          </a:prstGeom>
          <a:noFill/>
          <a:ln w="19050">
            <a:solidFill>
              <a:schemeClr val="bg1"/>
            </a:solidFill>
            <a:round/>
            <a:headEnd/>
            <a:tailEnd/>
          </a:ln>
          <a:effectLst/>
        </p:spPr>
        <p:txBody>
          <a:bodyPr wrap="none" anchor="ctr"/>
          <a:lstStyle/>
          <a:p>
            <a:pPr>
              <a:defRPr/>
            </a:pPr>
            <a:endParaRPr lang="en-US"/>
          </a:p>
        </p:txBody>
      </p:sp>
      <p:sp>
        <p:nvSpPr>
          <p:cNvPr id="16399" name="Line 15"/>
          <p:cNvSpPr>
            <a:spLocks noChangeShapeType="1"/>
          </p:cNvSpPr>
          <p:nvPr userDrawn="1"/>
        </p:nvSpPr>
        <p:spPr bwMode="auto">
          <a:xfrm>
            <a:off x="228600" y="533400"/>
            <a:ext cx="8683625" cy="0"/>
          </a:xfrm>
          <a:prstGeom prst="line">
            <a:avLst/>
          </a:prstGeom>
          <a:noFill/>
          <a:ln w="57150" cmpd="thickThin">
            <a:solidFill>
              <a:schemeClr val="bg1"/>
            </a:solidFill>
            <a:round/>
            <a:headEnd/>
            <a:tailEnd/>
          </a:ln>
          <a:effectLst/>
        </p:spPr>
        <p:txBody>
          <a:bodyPr wrap="none" anchor="ctr"/>
          <a:lstStyle/>
          <a:p>
            <a:pPr>
              <a:defRPr/>
            </a:pPr>
            <a:endParaRPr lang="en-US"/>
          </a:p>
        </p:txBody>
      </p:sp>
      <p:pic>
        <p:nvPicPr>
          <p:cNvPr id="9" name="Picture 3"/>
          <p:cNvPicPr>
            <a:picLocks noChangeAspect="1" noChangeArrowheads="1"/>
          </p:cNvPicPr>
          <p:nvPr userDrawn="1"/>
        </p:nvPicPr>
        <p:blipFill>
          <a:blip r:embed="rId14" cstate="print"/>
          <a:srcRect l="44375" t="34444" r="31250" b="21111"/>
          <a:stretch>
            <a:fillRect/>
          </a:stretch>
        </p:blipFill>
        <p:spPr bwMode="auto">
          <a:xfrm>
            <a:off x="8534400" y="609600"/>
            <a:ext cx="381000" cy="390770"/>
          </a:xfrm>
          <a:prstGeom prst="rect">
            <a:avLst/>
          </a:prstGeom>
          <a:noFill/>
          <a:ln w="9525">
            <a:noFill/>
            <a:miter lim="800000"/>
            <a:headEnd/>
            <a:tailEnd/>
          </a:ln>
        </p:spPr>
      </p:pic>
      <p:sp>
        <p:nvSpPr>
          <p:cNvPr id="10" name="Text Box 8"/>
          <p:cNvSpPr txBox="1">
            <a:spLocks noChangeArrowheads="1"/>
          </p:cNvSpPr>
          <p:nvPr userDrawn="1"/>
        </p:nvSpPr>
        <p:spPr bwMode="auto">
          <a:xfrm>
            <a:off x="6557920" y="6363301"/>
            <a:ext cx="2254143" cy="523220"/>
          </a:xfrm>
          <a:prstGeom prst="rect">
            <a:avLst/>
          </a:prstGeom>
          <a:noFill/>
          <a:ln w="9525">
            <a:noFill/>
            <a:miter lim="800000"/>
            <a:headEnd/>
            <a:tailEnd/>
          </a:ln>
          <a:effectLst/>
        </p:spPr>
        <p:txBody>
          <a:bodyPr wrap="none">
            <a:spAutoFit/>
          </a:bodyPr>
          <a:lstStyle/>
          <a:p>
            <a:pPr>
              <a:lnSpc>
                <a:spcPct val="100000"/>
              </a:lnSpc>
              <a:spcBef>
                <a:spcPct val="0"/>
              </a:spcBef>
              <a:buClrTx/>
              <a:buSzTx/>
              <a:buFontTx/>
              <a:buNone/>
              <a:defRPr/>
            </a:pPr>
            <a:r>
              <a:rPr lang="en-US" sz="1400" i="1" dirty="0">
                <a:solidFill>
                  <a:srgbClr val="3B3470"/>
                </a:solidFill>
                <a:latin typeface="Times New Roman" panose="02020603050405020304" pitchFamily="18" charset="0"/>
                <a:cs typeface="Times New Roman" panose="02020603050405020304" pitchFamily="18" charset="0"/>
              </a:rPr>
              <a:t>p</a:t>
            </a:r>
            <a:r>
              <a:rPr lang="sr-Latn-RS" sz="1400" i="1" dirty="0">
                <a:solidFill>
                  <a:srgbClr val="3B3470"/>
                </a:solidFill>
                <a:latin typeface="Times New Roman" panose="02020603050405020304" pitchFamily="18" charset="0"/>
                <a:cs typeface="Times New Roman" panose="02020603050405020304" pitchFamily="18" charset="0"/>
              </a:rPr>
              <a:t>rof. </a:t>
            </a:r>
            <a:r>
              <a:rPr lang="en-US" sz="1400" i="1" dirty="0" err="1">
                <a:solidFill>
                  <a:srgbClr val="3B3470"/>
                </a:solidFill>
                <a:latin typeface="Times New Roman" panose="02020603050405020304" pitchFamily="18" charset="0"/>
                <a:cs typeface="Times New Roman" panose="02020603050405020304" pitchFamily="18" charset="0"/>
              </a:rPr>
              <a:t>dr</a:t>
            </a:r>
            <a:r>
              <a:rPr lang="en-US" sz="1400" i="1" dirty="0">
                <a:solidFill>
                  <a:srgbClr val="3B3470"/>
                </a:solidFill>
                <a:latin typeface="Times New Roman" panose="02020603050405020304" pitchFamily="18" charset="0"/>
                <a:cs typeface="Times New Roman" panose="02020603050405020304" pitchFamily="18" charset="0"/>
              </a:rPr>
              <a:t> </a:t>
            </a:r>
            <a:r>
              <a:rPr lang="en-US" sz="1400" i="1" dirty="0" err="1">
                <a:solidFill>
                  <a:srgbClr val="3B3470"/>
                </a:solidFill>
                <a:latin typeface="Times New Roman" panose="02020603050405020304" pitchFamily="18" charset="0"/>
                <a:cs typeface="Times New Roman" panose="02020603050405020304" pitchFamily="18" charset="0"/>
              </a:rPr>
              <a:t>Radomir</a:t>
            </a:r>
            <a:r>
              <a:rPr lang="en-US" sz="1400" i="1" dirty="0">
                <a:solidFill>
                  <a:srgbClr val="3B3470"/>
                </a:solidFill>
                <a:latin typeface="Times New Roman" panose="02020603050405020304" pitchFamily="18" charset="0"/>
                <a:cs typeface="Times New Roman" panose="02020603050405020304" pitchFamily="18" charset="0"/>
              </a:rPr>
              <a:t> </a:t>
            </a:r>
            <a:r>
              <a:rPr lang="en-US" sz="1400" i="1" dirty="0" err="1">
                <a:solidFill>
                  <a:srgbClr val="3B3470"/>
                </a:solidFill>
                <a:latin typeface="Times New Roman" panose="02020603050405020304" pitchFamily="18" charset="0"/>
                <a:cs typeface="Times New Roman" panose="02020603050405020304" pitchFamily="18" charset="0"/>
              </a:rPr>
              <a:t>Mijailovi</a:t>
            </a:r>
            <a:r>
              <a:rPr lang="sr-Latn-CS" sz="1400" i="1" dirty="0">
                <a:solidFill>
                  <a:srgbClr val="3B3470"/>
                </a:solidFill>
                <a:latin typeface="Times New Roman" panose="02020603050405020304" pitchFamily="18" charset="0"/>
                <a:cs typeface="Times New Roman" panose="02020603050405020304" pitchFamily="18" charset="0"/>
              </a:rPr>
              <a:t>ć</a:t>
            </a:r>
          </a:p>
          <a:p>
            <a:pPr>
              <a:lnSpc>
                <a:spcPct val="100000"/>
              </a:lnSpc>
              <a:spcBef>
                <a:spcPct val="0"/>
              </a:spcBef>
              <a:buClrTx/>
              <a:buSzTx/>
              <a:buFontTx/>
              <a:buNone/>
              <a:defRPr/>
            </a:pPr>
            <a:r>
              <a:rPr lang="sr-Latn-CS" sz="1400" i="1" dirty="0">
                <a:solidFill>
                  <a:srgbClr val="3B3470"/>
                </a:solidFill>
                <a:latin typeface="Times New Roman" panose="02020603050405020304" pitchFamily="18" charset="0"/>
                <a:cs typeface="Times New Roman" panose="02020603050405020304" pitchFamily="18" charset="0"/>
              </a:rPr>
              <a:t>doc. dr Đorđe Petrović</a:t>
            </a:r>
            <a:endParaRPr lang="en-US" sz="1400" i="1" dirty="0">
              <a:solidFill>
                <a:srgbClr val="3B3470"/>
              </a:solidFill>
              <a:latin typeface="Times New Roman" panose="02020603050405020304" pitchFamily="18" charset="0"/>
              <a:cs typeface="Times New Roman" panose="02020603050405020304" pitchFamily="18" charset="0"/>
            </a:endParaRPr>
          </a:p>
        </p:txBody>
      </p:sp>
      <p:sp>
        <p:nvSpPr>
          <p:cNvPr id="11" name="Text Box 11"/>
          <p:cNvSpPr txBox="1">
            <a:spLocks noChangeArrowheads="1"/>
          </p:cNvSpPr>
          <p:nvPr userDrawn="1"/>
        </p:nvSpPr>
        <p:spPr bwMode="auto">
          <a:xfrm>
            <a:off x="133350" y="6437313"/>
            <a:ext cx="3491661" cy="328360"/>
          </a:xfrm>
          <a:prstGeom prst="rect">
            <a:avLst/>
          </a:prstGeom>
          <a:noFill/>
          <a:ln w="9525">
            <a:noFill/>
            <a:miter lim="800000"/>
            <a:headEnd/>
            <a:tailEnd/>
          </a:ln>
          <a:effectLst/>
        </p:spPr>
        <p:txBody>
          <a:bodyPr wrap="none">
            <a:spAutoFit/>
          </a:bodyPr>
          <a:lstStyle/>
          <a:p>
            <a:pPr>
              <a:tabLst>
                <a:tab pos="409575" algn="l"/>
              </a:tabLst>
              <a:defRPr/>
            </a:pPr>
            <a:r>
              <a:rPr lang="sr-Latn-RS" sz="1400" dirty="0">
                <a:solidFill>
                  <a:srgbClr val="3B3470"/>
                </a:solidFill>
                <a:latin typeface="Times New Roman" panose="02020603050405020304" pitchFamily="18" charset="0"/>
                <a:cs typeface="Times New Roman" panose="02020603050405020304" pitchFamily="18" charset="0"/>
              </a:rPr>
              <a:t>Univerzitet u Beogradu – Saobraćajni fakultet</a:t>
            </a:r>
            <a:endParaRPr lang="en-US" sz="1400" dirty="0">
              <a:solidFill>
                <a:srgbClr val="3B3470"/>
              </a:solidFill>
              <a:latin typeface="Times New Roman" panose="02020603050405020304" pitchFamily="18" charset="0"/>
              <a:cs typeface="Times New Roman" panose="02020603050405020304" pitchFamily="18" charset="0"/>
            </a:endParaRPr>
          </a:p>
        </p:txBody>
      </p:sp>
      <p:sp>
        <p:nvSpPr>
          <p:cNvPr id="12" name="Text Box 11"/>
          <p:cNvSpPr txBox="1">
            <a:spLocks noChangeArrowheads="1"/>
          </p:cNvSpPr>
          <p:nvPr userDrawn="1"/>
        </p:nvSpPr>
        <p:spPr bwMode="auto">
          <a:xfrm>
            <a:off x="4170302" y="6430935"/>
            <a:ext cx="752129" cy="328360"/>
          </a:xfrm>
          <a:prstGeom prst="rect">
            <a:avLst/>
          </a:prstGeom>
          <a:noFill/>
          <a:ln w="9525">
            <a:noFill/>
            <a:miter lim="800000"/>
            <a:headEnd/>
            <a:tailEnd/>
          </a:ln>
          <a:effectLst/>
        </p:spPr>
        <p:txBody>
          <a:bodyPr wrap="none">
            <a:spAutoFit/>
          </a:bodyPr>
          <a:lstStyle>
            <a:defPPr>
              <a:defRPr lang="en-US"/>
            </a:defPPr>
            <a:lvl1pPr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1pPr>
            <a:lvl2pPr marL="4572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2pPr>
            <a:lvl3pPr marL="9144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3pPr>
            <a:lvl4pPr marL="13716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4pPr>
            <a:lvl5pPr marL="18288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5pPr>
            <a:lvl6pPr marL="2286000" algn="l" defTabSz="914400" rtl="0" eaLnBrk="1" latinLnBrk="0" hangingPunct="1">
              <a:defRPr sz="2000" kern="1200">
                <a:solidFill>
                  <a:srgbClr val="000000"/>
                </a:solidFill>
                <a:latin typeface="Arial" charset="0"/>
                <a:ea typeface="+mn-ea"/>
                <a:cs typeface="+mn-cs"/>
              </a:defRPr>
            </a:lvl6pPr>
            <a:lvl7pPr marL="2743200" algn="l" defTabSz="914400" rtl="0" eaLnBrk="1" latinLnBrk="0" hangingPunct="1">
              <a:defRPr sz="2000" kern="1200">
                <a:solidFill>
                  <a:srgbClr val="000000"/>
                </a:solidFill>
                <a:latin typeface="Arial" charset="0"/>
                <a:ea typeface="+mn-ea"/>
                <a:cs typeface="+mn-cs"/>
              </a:defRPr>
            </a:lvl7pPr>
            <a:lvl8pPr marL="3200400" algn="l" defTabSz="914400" rtl="0" eaLnBrk="1" latinLnBrk="0" hangingPunct="1">
              <a:defRPr sz="2000" kern="1200">
                <a:solidFill>
                  <a:srgbClr val="000000"/>
                </a:solidFill>
                <a:latin typeface="Arial" charset="0"/>
                <a:ea typeface="+mn-ea"/>
                <a:cs typeface="+mn-cs"/>
              </a:defRPr>
            </a:lvl8pPr>
            <a:lvl9pPr marL="3657600" algn="l" defTabSz="914400" rtl="0" eaLnBrk="1" latinLnBrk="0" hangingPunct="1">
              <a:defRPr sz="2000" kern="1200">
                <a:solidFill>
                  <a:srgbClr val="000000"/>
                </a:solidFill>
                <a:latin typeface="Arial" charset="0"/>
                <a:ea typeface="+mn-ea"/>
                <a:cs typeface="+mn-cs"/>
              </a:defRPr>
            </a:lvl9pPr>
          </a:lstStyle>
          <a:p>
            <a:pPr>
              <a:tabLst>
                <a:tab pos="409575" algn="l"/>
              </a:tabLst>
              <a:defRPr/>
            </a:pPr>
            <a:r>
              <a:rPr lang="en-US" sz="1400" dirty="0">
                <a:solidFill>
                  <a:srgbClr val="3B3470"/>
                </a:solidFill>
                <a:latin typeface="Times New Roman" panose="02020603050405020304" pitchFamily="18" charset="0"/>
                <a:cs typeface="Times New Roman" panose="02020603050405020304" pitchFamily="18" charset="0"/>
              </a:rPr>
              <a:t>- </a:t>
            </a:r>
            <a:r>
              <a:rPr lang="en-US" sz="1400">
                <a:solidFill>
                  <a:srgbClr val="3B3470"/>
                </a:solidFill>
                <a:latin typeface="Times New Roman" panose="02020603050405020304" pitchFamily="18" charset="0"/>
                <a:cs typeface="Times New Roman" panose="02020603050405020304" pitchFamily="18" charset="0"/>
              </a:rPr>
              <a:t>20</a:t>
            </a:r>
            <a:r>
              <a:rPr lang="sr-Latn-RS" sz="1400">
                <a:solidFill>
                  <a:srgbClr val="3B3470"/>
                </a:solidFill>
                <a:latin typeface="Times New Roman" panose="02020603050405020304" pitchFamily="18" charset="0"/>
                <a:cs typeface="Times New Roman" panose="02020603050405020304" pitchFamily="18" charset="0"/>
              </a:rPr>
              <a:t>2</a:t>
            </a:r>
            <a:r>
              <a:rPr lang="en-GB" sz="1400">
                <a:solidFill>
                  <a:srgbClr val="3B3470"/>
                </a:solidFill>
                <a:latin typeface="Times New Roman" panose="02020603050405020304" pitchFamily="18" charset="0"/>
                <a:cs typeface="Times New Roman" panose="02020603050405020304" pitchFamily="18" charset="0"/>
              </a:rPr>
              <a:t>6</a:t>
            </a:r>
            <a:r>
              <a:rPr lang="en-US" sz="1400">
                <a:solidFill>
                  <a:srgbClr val="3B3470"/>
                </a:solidFill>
                <a:latin typeface="Times New Roman" panose="02020603050405020304" pitchFamily="18" charset="0"/>
                <a:cs typeface="Times New Roman" panose="02020603050405020304" pitchFamily="18" charset="0"/>
              </a:rPr>
              <a:t> </a:t>
            </a:r>
            <a:r>
              <a:rPr lang="en-US" sz="1400" dirty="0">
                <a:solidFill>
                  <a:srgbClr val="3B3470"/>
                </a:solidFill>
                <a:latin typeface="Times New Roman" panose="02020603050405020304" pitchFamily="18" charset="0"/>
                <a:cs typeface="Times New Roman" panose="02020603050405020304" pitchFamily="18" charset="0"/>
              </a:rPr>
              <a:t>-</a:t>
            </a:r>
            <a:endParaRPr lang="en-US" dirty="0">
              <a:solidFill>
                <a:srgbClr val="3B3470"/>
              </a:solidFill>
              <a:latin typeface="Times New Roman" panose="02020603050405020304" pitchFamily="18" charset="0"/>
              <a:cs typeface="Times New Roman" panose="02020603050405020304" pitchFamily="18" charset="0"/>
            </a:endParaRPr>
          </a:p>
        </p:txBody>
      </p:sp>
    </p:spTree>
  </p:cSld>
  <p:clrMap bg1="dk2" tx1="lt1" bg2="dk1" tx2="lt2" accent1="accent1" accent2="accent2" accent3="accent3" accent4="accent4" accent5="accent5" accent6="accent6" hlink="hlink" folHlink="folHlink"/>
  <p:sldLayoutIdLst>
    <p:sldLayoutId id="2147483744"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Calibri"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Calibri"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Calibri"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Calibri" pitchFamily="34" charset="0"/>
        </a:defRPr>
      </a:lvl5pPr>
      <a:lvl6pPr marL="457200" algn="ctr" rtl="0" fontAlgn="base">
        <a:spcBef>
          <a:spcPct val="0"/>
        </a:spcBef>
        <a:spcAft>
          <a:spcPct val="0"/>
        </a:spcAft>
        <a:defRPr sz="4400">
          <a:solidFill>
            <a:schemeClr val="tx2"/>
          </a:solidFill>
          <a:effectLst>
            <a:outerShdw blurRad="38100" dist="38100" dir="2700000" algn="tl">
              <a:srgbClr val="C0C0C0"/>
            </a:outerShdw>
          </a:effectLst>
          <a:latin typeface="Tahoma" pitchFamily="34" charset="0"/>
        </a:defRPr>
      </a:lvl6pPr>
      <a:lvl7pPr marL="914400" algn="ctr" rtl="0" fontAlgn="base">
        <a:spcBef>
          <a:spcPct val="0"/>
        </a:spcBef>
        <a:spcAft>
          <a:spcPct val="0"/>
        </a:spcAft>
        <a:defRPr sz="4400">
          <a:solidFill>
            <a:schemeClr val="tx2"/>
          </a:solidFill>
          <a:effectLst>
            <a:outerShdw blurRad="38100" dist="38100" dir="2700000" algn="tl">
              <a:srgbClr val="C0C0C0"/>
            </a:outerShdw>
          </a:effectLst>
          <a:latin typeface="Tahoma" pitchFamily="34" charset="0"/>
        </a:defRPr>
      </a:lvl7pPr>
      <a:lvl8pPr marL="1371600" algn="ctr" rtl="0" fontAlgn="base">
        <a:spcBef>
          <a:spcPct val="0"/>
        </a:spcBef>
        <a:spcAft>
          <a:spcPct val="0"/>
        </a:spcAft>
        <a:defRPr sz="4400">
          <a:solidFill>
            <a:schemeClr val="tx2"/>
          </a:solidFill>
          <a:effectLst>
            <a:outerShdw blurRad="38100" dist="38100" dir="2700000" algn="tl">
              <a:srgbClr val="C0C0C0"/>
            </a:outerShdw>
          </a:effectLst>
          <a:latin typeface="Tahoma" pitchFamily="34" charset="0"/>
        </a:defRPr>
      </a:lvl8pPr>
      <a:lvl9pPr marL="1828800" algn="ctr" rtl="0" fontAlgn="base">
        <a:spcBef>
          <a:spcPct val="0"/>
        </a:spcBef>
        <a:spcAft>
          <a:spcPct val="0"/>
        </a:spcAft>
        <a:defRPr sz="4400">
          <a:solidFill>
            <a:schemeClr val="tx2"/>
          </a:solidFill>
          <a:effectLst>
            <a:outerShdw blurRad="38100" dist="38100" dir="2700000" algn="tl">
              <a:srgbClr val="C0C0C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C0C0C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65000"/>
        <a:buFont typeface="Wingdings" pitchFamily="2" charset="2"/>
        <a:buChar char="n"/>
        <a:defRPr sz="2800">
          <a:solidFill>
            <a:schemeClr val="tx1"/>
          </a:solidFill>
          <a:effectLst>
            <a:outerShdw blurRad="38100" dist="38100" dir="2700000" algn="tl">
              <a:srgbClr val="C0C0C0"/>
            </a:outerShdw>
          </a:effectLst>
          <a:latin typeface="+mn-lt"/>
        </a:defRPr>
      </a:lvl2pPr>
      <a:lvl3pPr marL="1143000" indent="-228600" algn="l" rtl="0" eaLnBrk="0" fontAlgn="base" hangingPunct="0">
        <a:spcBef>
          <a:spcPct val="20000"/>
        </a:spcBef>
        <a:spcAft>
          <a:spcPct val="0"/>
        </a:spcAft>
        <a:buClr>
          <a:schemeClr val="hlink"/>
        </a:buClr>
        <a:buSzPct val="65000"/>
        <a:buFont typeface="Wingdings" pitchFamily="2" charset="2"/>
        <a:buChar char="n"/>
        <a:defRPr sz="2400">
          <a:solidFill>
            <a:schemeClr val="tx1"/>
          </a:solidFill>
          <a:effectLst>
            <a:outerShdw blurRad="38100" dist="38100" dir="2700000" algn="tl">
              <a:srgbClr val="C0C0C0"/>
            </a:outerShdw>
          </a:effectLst>
          <a:latin typeface="+mn-lt"/>
        </a:defRPr>
      </a:lvl3pPr>
      <a:lvl4pPr marL="1600200" indent="-228600" algn="l" rtl="0" eaLnBrk="0" fontAlgn="base" hangingPunct="0">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C0C0C0"/>
            </a:outerShdw>
          </a:effectLst>
          <a:latin typeface="+mn-lt"/>
        </a:defRPr>
      </a:lvl4pPr>
      <a:lvl5pPr marL="2057400" indent="-228600" algn="l" rtl="0" eaLnBrk="0" fontAlgn="base" hangingPunct="0">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C0C0C0"/>
            </a:outerShdw>
          </a:effectLst>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C0C0C0"/>
            </a:outerShdw>
          </a:effectLst>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C0C0C0"/>
            </a:outerShdw>
          </a:effectLst>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C0C0C0"/>
            </a:outerShdw>
          </a:effectLst>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C0C0C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TextBox 3"/>
          <p:cNvSpPr txBox="1"/>
          <p:nvPr/>
        </p:nvSpPr>
        <p:spPr>
          <a:xfrm>
            <a:off x="495300" y="990600"/>
            <a:ext cx="8153400" cy="1810817"/>
          </a:xfrm>
          <a:prstGeom prst="rect">
            <a:avLst/>
          </a:prstGeom>
          <a:noFill/>
        </p:spPr>
        <p:txBody>
          <a:bodyPr wrap="square" rtlCol="0">
            <a:spAutoFit/>
          </a:bodyPr>
          <a:lstStyle/>
          <a:p>
            <a:pPr algn="ctr"/>
            <a:r>
              <a:rPr lang="en-US" sz="3200" b="1" u="dotted" dirty="0">
                <a:solidFill>
                  <a:schemeClr val="bg1"/>
                </a:solidFill>
                <a:effectLst>
                  <a:outerShdw blurRad="38100" dist="38100" dir="2700000" algn="tl">
                    <a:srgbClr val="000000">
                      <a:alpha val="43137"/>
                    </a:srgbClr>
                  </a:outerShdw>
                </a:effectLst>
              </a:rPr>
              <a:t>SISTEMI I UREĐAJI ZA </a:t>
            </a:r>
            <a:r>
              <a:rPr lang="en-US" sz="3200" b="1" u="dotted" dirty="0" err="1">
                <a:solidFill>
                  <a:schemeClr val="bg1"/>
                </a:solidFill>
                <a:effectLst>
                  <a:outerShdw blurRad="38100" dist="38100" dir="2700000" algn="tl">
                    <a:srgbClr val="000000">
                      <a:alpha val="43137"/>
                    </a:srgbClr>
                  </a:outerShdw>
                </a:effectLst>
              </a:rPr>
              <a:t>UNAPREĐENjE</a:t>
            </a:r>
            <a:r>
              <a:rPr lang="en-US" sz="3200" b="1" u="dotted" dirty="0">
                <a:solidFill>
                  <a:schemeClr val="bg1"/>
                </a:solidFill>
                <a:effectLst>
                  <a:outerShdw blurRad="38100" dist="38100" dir="2700000" algn="tl">
                    <a:srgbClr val="000000">
                      <a:alpha val="43137"/>
                    </a:srgbClr>
                  </a:outerShdw>
                </a:effectLst>
              </a:rPr>
              <a:t> </a:t>
            </a:r>
            <a:r>
              <a:rPr lang="sr-Latn-RS" sz="3200" b="1" u="dotted" dirty="0">
                <a:solidFill>
                  <a:schemeClr val="bg1"/>
                </a:solidFill>
                <a:effectLst>
                  <a:outerShdw blurRad="38100" dist="38100" dir="2700000" algn="tl">
                    <a:srgbClr val="000000">
                      <a:alpha val="43137"/>
                    </a:srgbClr>
                  </a:outerShdw>
                </a:effectLst>
              </a:rPr>
              <a:t>PRISTUPAČNOSTI</a:t>
            </a:r>
            <a:r>
              <a:rPr lang="en-US" sz="3200" b="1" u="dotted" dirty="0">
                <a:solidFill>
                  <a:schemeClr val="bg1"/>
                </a:solidFill>
                <a:effectLst>
                  <a:outerShdw blurRad="38100" dist="38100" dir="2700000" algn="tl">
                    <a:srgbClr val="000000">
                      <a:alpha val="43137"/>
                    </a:srgbClr>
                  </a:outerShdw>
                </a:effectLst>
              </a:rPr>
              <a:t> OSOBA SA INVALIDITETOM</a:t>
            </a:r>
          </a:p>
        </p:txBody>
      </p:sp>
      <p:sp>
        <p:nvSpPr>
          <p:cNvPr id="6" name="Rectangle 5"/>
          <p:cNvSpPr/>
          <p:nvPr/>
        </p:nvSpPr>
        <p:spPr>
          <a:xfrm>
            <a:off x="228600" y="3200400"/>
            <a:ext cx="8686800" cy="2182072"/>
          </a:xfrm>
          <a:prstGeom prst="rect">
            <a:avLst/>
          </a:prstGeom>
        </p:spPr>
        <p:txBody>
          <a:bodyPr wrap="square">
            <a:spAutoFit/>
          </a:bodyPr>
          <a:lstStyle/>
          <a:p>
            <a:pPr marL="342900" indent="-342900">
              <a:buFont typeface="Arial" panose="020B0604020202020204" pitchFamily="34" charset="0"/>
              <a:buChar char="•"/>
            </a:pPr>
            <a:r>
              <a:rPr lang="sr-Latn-RS" dirty="0"/>
              <a:t>Ko su osobe sa invaliditetom i njihova brojnost?</a:t>
            </a:r>
          </a:p>
          <a:p>
            <a:pPr marL="342900" indent="-342900">
              <a:buFont typeface="Arial" panose="020B0604020202020204" pitchFamily="34" charset="0"/>
              <a:buChar char="•"/>
            </a:pPr>
            <a:r>
              <a:rPr lang="sr-Latn-RS" dirty="0"/>
              <a:t>Problem pristupačnosti.</a:t>
            </a:r>
          </a:p>
          <a:p>
            <a:pPr marL="342900" indent="-342900">
              <a:buFont typeface="Arial" panose="020B0604020202020204" pitchFamily="34" charset="0"/>
              <a:buChar char="•"/>
            </a:pPr>
            <a:r>
              <a:rPr lang="sr-Latn-RS" dirty="0"/>
              <a:t>Karakteristike mobilnosti osoba sa invaliditetom.</a:t>
            </a:r>
          </a:p>
          <a:p>
            <a:pPr marL="342900" indent="-342900">
              <a:buFont typeface="Arial" panose="020B0604020202020204" pitchFamily="34" charset="0"/>
              <a:buChar char="•"/>
            </a:pPr>
            <a:r>
              <a:rPr lang="sr-Latn-RS" dirty="0"/>
              <a:t>Pregled najvažnijih sistema i uređaja za unapređenje mobilnosti i bezbednosti.</a:t>
            </a:r>
            <a:endParaRPr lang="en-US" dirty="0"/>
          </a:p>
        </p:txBody>
      </p:sp>
    </p:spTree>
  </p:cSld>
  <p:clrMapOvr>
    <a:masterClrMapping/>
  </p:clrMapOvr>
  <p:transition advTm="11318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685800"/>
            <a:ext cx="8686799" cy="937949"/>
          </a:xfrm>
          <a:prstGeom prst="rect">
            <a:avLst/>
          </a:prstGeom>
          <a:noFill/>
        </p:spPr>
        <p:txBody>
          <a:bodyPr wrap="square" rtlCol="0">
            <a:spAutoFit/>
          </a:bodyPr>
          <a:lstStyle/>
          <a:p>
            <a:r>
              <a:rPr lang="vi-VN" sz="2400" b="1" dirty="0">
                <a:solidFill>
                  <a:schemeClr val="bg1"/>
                </a:solidFill>
              </a:rPr>
              <a:t>Sistemi i uređaji za sedenje, pozicioniranje i pasivnu bezbednos</a:t>
            </a:r>
            <a:r>
              <a:rPr lang="sr-Latn-RS" sz="2400" b="1" dirty="0">
                <a:solidFill>
                  <a:schemeClr val="bg1"/>
                </a:solidFill>
              </a:rPr>
              <a:t>t</a:t>
            </a:r>
            <a:endParaRPr lang="en-US" sz="2400" b="1" dirty="0">
              <a:solidFill>
                <a:schemeClr val="bg1"/>
              </a:solidFill>
            </a:endParaRPr>
          </a:p>
        </p:txBody>
      </p:sp>
      <p:sp>
        <p:nvSpPr>
          <p:cNvPr id="3" name="Rectangle 2"/>
          <p:cNvSpPr/>
          <p:nvPr/>
        </p:nvSpPr>
        <p:spPr>
          <a:xfrm>
            <a:off x="228600" y="1905000"/>
            <a:ext cx="8686800" cy="4121065"/>
          </a:xfrm>
          <a:prstGeom prst="rect">
            <a:avLst/>
          </a:prstGeom>
        </p:spPr>
        <p:txBody>
          <a:bodyPr wrap="square">
            <a:spAutoFit/>
          </a:bodyPr>
          <a:lstStyle/>
          <a:p>
            <a:pPr marL="457200" indent="-457200">
              <a:buFont typeface="Arial" pitchFamily="34" charset="0"/>
              <a:buChar char="•"/>
            </a:pPr>
            <a:r>
              <a:rPr lang="sr-Latn-RS" b="1" dirty="0"/>
              <a:t>Modifikacija rada vazdunšnih jastuka </a:t>
            </a:r>
            <a:r>
              <a:rPr lang="sr-Latn-RS" dirty="0"/>
              <a:t>- </a:t>
            </a:r>
            <a:r>
              <a:rPr lang="vi-VN" dirty="0"/>
              <a:t>Kod osoba koje putuju koristeći invalidska kolica postoji zabrinutost vezano za pouzdanost sistema vazdušnih jastuka. Konkretno, kako će aktivacija vazdušnih jastuka uticati na bezbednost putnika imajući u vidu njihovu veću ranjivost i specifičan položaj u vozilu. Eksperimentalna istraživanja su pokazala da je aktiviranje vazdušnih jastuka pokazalo značajan efekat u smanjenju povreda glave i vrata, bez obzira na način upotrebe sigurnosnog pojasa. Međutim, neadekvatno funkcionisanje sistema je uočeno u slučajevima kada korisnik invalidskih kolica sedi jako blizu točka upravljača (manje od 25 cm) i kada postoje uređaji koji se ugrađuju na točku upravljača</a:t>
            </a:r>
            <a:endParaRPr lang="sr-Latn-RS" dirty="0"/>
          </a:p>
        </p:txBody>
      </p:sp>
    </p:spTree>
  </p:cSld>
  <p:clrMapOvr>
    <a:masterClrMapping/>
  </p:clrMapOvr>
  <mc:AlternateContent xmlns:mc="http://schemas.openxmlformats.org/markup-compatibility/2006" xmlns:p14="http://schemas.microsoft.com/office/powerpoint/2010/main">
    <mc:Choice Requires="p14">
      <p:transition spd="slow" p14:dur="2000" advTm="62065"/>
    </mc:Choice>
    <mc:Fallback xmlns="">
      <p:transition spd="slow" advTm="62065"/>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685800"/>
            <a:ext cx="8686799" cy="937949"/>
          </a:xfrm>
          <a:prstGeom prst="rect">
            <a:avLst/>
          </a:prstGeom>
          <a:noFill/>
        </p:spPr>
        <p:txBody>
          <a:bodyPr wrap="square" rtlCol="0">
            <a:spAutoFit/>
          </a:bodyPr>
          <a:lstStyle/>
          <a:p>
            <a:r>
              <a:rPr lang="sr-Latn-RS" sz="2400" b="1" noProof="0" dirty="0">
                <a:solidFill>
                  <a:schemeClr val="bg1"/>
                </a:solidFill>
              </a:rPr>
              <a:t>Sistemi i uređaji za sedenje, pozicioniranje i pasivnu bezbednost</a:t>
            </a:r>
          </a:p>
        </p:txBody>
      </p:sp>
      <p:sp>
        <p:nvSpPr>
          <p:cNvPr id="3" name="Rectangle 2"/>
          <p:cNvSpPr/>
          <p:nvPr/>
        </p:nvSpPr>
        <p:spPr>
          <a:xfrm>
            <a:off x="228600" y="1905000"/>
            <a:ext cx="8686800" cy="4490396"/>
          </a:xfrm>
          <a:prstGeom prst="rect">
            <a:avLst/>
          </a:prstGeom>
        </p:spPr>
        <p:txBody>
          <a:bodyPr wrap="square">
            <a:spAutoFit/>
          </a:bodyPr>
          <a:lstStyle/>
          <a:p>
            <a:pPr marL="342900" indent="-342900">
              <a:buFont typeface="Arial" panose="020B0604020202020204" pitchFamily="34" charset="0"/>
              <a:buChar char="•"/>
            </a:pPr>
            <a:r>
              <a:rPr lang="sr-Latn-RS" b="1" noProof="0" dirty="0"/>
              <a:t>Ugradnja ulazno/izlaznih rampi</a:t>
            </a:r>
            <a:r>
              <a:rPr lang="sr-Cyrl-RS" b="1" noProof="0" dirty="0"/>
              <a:t> </a:t>
            </a:r>
            <a:r>
              <a:rPr lang="sr-Latn-RS" noProof="0" dirty="0"/>
              <a:t>- Ova adaptacija vozila služi za olakšavanje ulaska i izlaska osoba sa invaliditetom u invalidskim kolicima. Ulazno/izlazne rampe su pogodne za ugradnju kod vozila sa manjim visinama poda i često se koriste u putničkim kombi vozilima i minibusevima Najčešći vrste rampi koje se ugrađuju su klizne, sklopive i automatske.  Preporučene karakteristike rampi date su sledećim standardima: ADA, FMVSS 403/404, UNECE R107 i EN 1756-2. Pored karakteristika koje se mogu egzaktno prikazati, standardi zahtevaju da površina rampe bude neklizajuća, postojanje signalnog svetla i zvučnih signala kada je rampa aktivna, kao i mogućnost da se rampa ručno sklopi u slučaju otkaza.</a:t>
            </a:r>
            <a:br>
              <a:rPr lang="sr-Latn-RS" noProof="0" dirty="0"/>
            </a:br>
            <a:endParaRPr lang="sr-Latn-RS" noProof="0" dirty="0"/>
          </a:p>
        </p:txBody>
      </p:sp>
    </p:spTree>
    <p:extLst>
      <p:ext uri="{BB962C8B-B14F-4D97-AF65-F5344CB8AC3E}">
        <p14:creationId xmlns:p14="http://schemas.microsoft.com/office/powerpoint/2010/main" val="3037990187"/>
      </p:ext>
    </p:extLst>
  </p:cSld>
  <p:clrMapOvr>
    <a:masterClrMapping/>
  </p:clrMapOvr>
  <mc:AlternateContent xmlns:mc="http://schemas.openxmlformats.org/markup-compatibility/2006" xmlns:p14="http://schemas.microsoft.com/office/powerpoint/2010/main">
    <mc:Choice Requires="p14">
      <p:transition spd="slow" p14:dur="2000" advTm="79616"/>
    </mc:Choice>
    <mc:Fallback xmlns="">
      <p:transition spd="slow" advTm="79616"/>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7302C1-3186-4CBC-83E6-7106F9639F0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CAEB696-C236-CA38-0406-E86946798887}"/>
              </a:ext>
            </a:extLst>
          </p:cNvPr>
          <p:cNvSpPr txBox="1"/>
          <p:nvPr/>
        </p:nvSpPr>
        <p:spPr>
          <a:xfrm>
            <a:off x="228600" y="685800"/>
            <a:ext cx="8686799" cy="937949"/>
          </a:xfrm>
          <a:prstGeom prst="rect">
            <a:avLst/>
          </a:prstGeom>
          <a:noFill/>
        </p:spPr>
        <p:txBody>
          <a:bodyPr wrap="square" rtlCol="0">
            <a:spAutoFit/>
          </a:bodyPr>
          <a:lstStyle/>
          <a:p>
            <a:r>
              <a:rPr lang="sr-Latn-RS" sz="2400" b="1" noProof="0" dirty="0">
                <a:solidFill>
                  <a:schemeClr val="bg1"/>
                </a:solidFill>
              </a:rPr>
              <a:t>Sistemi i uređaji za sedenje, pozicioniranje i pasivnu bezbednost</a:t>
            </a:r>
          </a:p>
        </p:txBody>
      </p:sp>
      <p:sp>
        <p:nvSpPr>
          <p:cNvPr id="3" name="Rectangle 2">
            <a:extLst>
              <a:ext uri="{FF2B5EF4-FFF2-40B4-BE49-F238E27FC236}">
                <a16:creationId xmlns:a16="http://schemas.microsoft.com/office/drawing/2014/main" id="{41E9A595-1953-6888-6466-AD36EB3667FC}"/>
              </a:ext>
            </a:extLst>
          </p:cNvPr>
          <p:cNvSpPr/>
          <p:nvPr/>
        </p:nvSpPr>
        <p:spPr>
          <a:xfrm>
            <a:off x="228600" y="1905000"/>
            <a:ext cx="8686800" cy="3382401"/>
          </a:xfrm>
          <a:prstGeom prst="rect">
            <a:avLst/>
          </a:prstGeom>
        </p:spPr>
        <p:txBody>
          <a:bodyPr wrap="square">
            <a:spAutoFit/>
          </a:bodyPr>
          <a:lstStyle/>
          <a:p>
            <a:pPr marL="342900" indent="-342900">
              <a:buFont typeface="Arial" panose="020B0604020202020204" pitchFamily="34" charset="0"/>
              <a:buChar char="•"/>
            </a:pPr>
            <a:r>
              <a:rPr lang="sr-Latn-RS" b="1" noProof="0" dirty="0"/>
              <a:t>Ugradnja ulazno/izlaznih liftova </a:t>
            </a:r>
            <a:r>
              <a:rPr lang="sr-Latn-RS" noProof="0" dirty="0"/>
              <a:t>- Liftovi se koriste kod vozila sa višim podom, kao što su kombiji za prevoz više osoba i autobusi. Najveći problem kod ovog uređaju su veoma visoke cene ugradnje i održavanja. Vrste liftova koje se najčešće ugrađuju u vozila su platformski, interni i vertikalni. Standardi koji regulišu karakteristike liftova su isti oni koji regulišu i ulazno/izlazne rampe. Poseban akcenat ovih standarda stavljen je na karakteristike platforme,u smislu da površina platforme bude neklizajuća, postojanje signalnog svetla i zvučnih signala kada je lift aktivan, kao i dostupnost komandi kod osoba koje koriste lift.</a:t>
            </a:r>
          </a:p>
        </p:txBody>
      </p:sp>
    </p:spTree>
    <p:extLst>
      <p:ext uri="{BB962C8B-B14F-4D97-AF65-F5344CB8AC3E}">
        <p14:creationId xmlns:p14="http://schemas.microsoft.com/office/powerpoint/2010/main" val="4009909767"/>
      </p:ext>
    </p:extLst>
  </p:cSld>
  <p:clrMapOvr>
    <a:masterClrMapping/>
  </p:clrMapOvr>
  <mc:AlternateContent xmlns:mc="http://schemas.openxmlformats.org/markup-compatibility/2006">
    <mc:Choice xmlns:p14="http://schemas.microsoft.com/office/powerpoint/2010/main" Requires="p14">
      <p:transition spd="slow" p14:dur="2000" advTm="79616"/>
    </mc:Choice>
    <mc:Fallback>
      <p:transition spd="slow" advTm="79616"/>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49F9E4-C664-860A-242F-35095BD7F0D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25B8947-77B8-08A1-6F2E-E6E536E9B3F3}"/>
              </a:ext>
            </a:extLst>
          </p:cNvPr>
          <p:cNvSpPr txBox="1"/>
          <p:nvPr/>
        </p:nvSpPr>
        <p:spPr>
          <a:xfrm>
            <a:off x="228600" y="685800"/>
            <a:ext cx="8686799" cy="937949"/>
          </a:xfrm>
          <a:prstGeom prst="rect">
            <a:avLst/>
          </a:prstGeom>
          <a:noFill/>
        </p:spPr>
        <p:txBody>
          <a:bodyPr wrap="square" rtlCol="0">
            <a:spAutoFit/>
          </a:bodyPr>
          <a:lstStyle/>
          <a:p>
            <a:r>
              <a:rPr lang="sr-Latn-RS" sz="2400" b="1" noProof="0" dirty="0">
                <a:solidFill>
                  <a:schemeClr val="bg1"/>
                </a:solidFill>
              </a:rPr>
              <a:t>Sistemi i uređaji za sedenje, pozicioniranje i pasivnu bezbednost</a:t>
            </a:r>
          </a:p>
        </p:txBody>
      </p:sp>
      <p:sp>
        <p:nvSpPr>
          <p:cNvPr id="5" name="Rectangle 4">
            <a:extLst>
              <a:ext uri="{FF2B5EF4-FFF2-40B4-BE49-F238E27FC236}">
                <a16:creationId xmlns:a16="http://schemas.microsoft.com/office/drawing/2014/main" id="{04A97812-9DC7-A5BC-09CC-3EC053EA941E}"/>
              </a:ext>
            </a:extLst>
          </p:cNvPr>
          <p:cNvSpPr/>
          <p:nvPr/>
        </p:nvSpPr>
        <p:spPr>
          <a:xfrm>
            <a:off x="228600" y="1905000"/>
            <a:ext cx="8686800" cy="797078"/>
          </a:xfrm>
          <a:prstGeom prst="rect">
            <a:avLst/>
          </a:prstGeom>
        </p:spPr>
        <p:txBody>
          <a:bodyPr wrap="square">
            <a:spAutoFit/>
          </a:bodyPr>
          <a:lstStyle/>
          <a:p>
            <a:pPr marL="342900" indent="-342900">
              <a:buFont typeface="Arial" panose="020B0604020202020204" pitchFamily="34" charset="0"/>
              <a:buChar char="•"/>
            </a:pPr>
            <a:r>
              <a:rPr lang="sr-Latn-RS" noProof="0" dirty="0"/>
              <a:t>Preporučene dimenzije kvaliteta ulazno/izlaznih rampi i liftova za potrebe osoba koje koriste invalidska kolica.</a:t>
            </a:r>
          </a:p>
        </p:txBody>
      </p:sp>
      <p:pic>
        <p:nvPicPr>
          <p:cNvPr id="7" name="Picture 6">
            <a:extLst>
              <a:ext uri="{FF2B5EF4-FFF2-40B4-BE49-F238E27FC236}">
                <a16:creationId xmlns:a16="http://schemas.microsoft.com/office/drawing/2014/main" id="{724A6F22-C758-C382-6302-12CDAE2FE2A0}"/>
              </a:ext>
            </a:extLst>
          </p:cNvPr>
          <p:cNvPicPr>
            <a:picLocks noChangeAspect="1"/>
          </p:cNvPicPr>
          <p:nvPr/>
        </p:nvPicPr>
        <p:blipFill>
          <a:blip r:embed="rId2"/>
          <a:srcRect l="11990" r="12070" b="16722"/>
          <a:stretch>
            <a:fillRect/>
          </a:stretch>
        </p:blipFill>
        <p:spPr>
          <a:xfrm>
            <a:off x="420476" y="3270504"/>
            <a:ext cx="8303046" cy="2901696"/>
          </a:xfrm>
          <a:prstGeom prst="rect">
            <a:avLst/>
          </a:prstGeom>
          <a:ln>
            <a:solidFill>
              <a:srgbClr val="000000"/>
            </a:solidFill>
          </a:ln>
        </p:spPr>
      </p:pic>
    </p:spTree>
    <p:extLst>
      <p:ext uri="{BB962C8B-B14F-4D97-AF65-F5344CB8AC3E}">
        <p14:creationId xmlns:p14="http://schemas.microsoft.com/office/powerpoint/2010/main" val="247662597"/>
      </p:ext>
    </p:extLst>
  </p:cSld>
  <p:clrMapOvr>
    <a:masterClrMapping/>
  </p:clrMapOvr>
  <mc:AlternateContent xmlns:mc="http://schemas.openxmlformats.org/markup-compatibility/2006">
    <mc:Choice xmlns:p14="http://schemas.microsoft.com/office/powerpoint/2010/main" Requires="p14">
      <p:transition spd="slow" p14:dur="2000" advTm="79616"/>
    </mc:Choice>
    <mc:Fallback>
      <p:transition spd="slow" advTm="79616"/>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685800"/>
            <a:ext cx="8686799" cy="937949"/>
          </a:xfrm>
          <a:prstGeom prst="rect">
            <a:avLst/>
          </a:prstGeom>
          <a:noFill/>
        </p:spPr>
        <p:txBody>
          <a:bodyPr wrap="square" rtlCol="0">
            <a:spAutoFit/>
          </a:bodyPr>
          <a:lstStyle/>
          <a:p>
            <a:r>
              <a:rPr lang="sr-Latn-RS" sz="2400" b="1" noProof="0" dirty="0">
                <a:solidFill>
                  <a:schemeClr val="bg1"/>
                </a:solidFill>
              </a:rPr>
              <a:t>Sistemi i uređaji za sedenje, pozicioniranje i pasivnu bezbednost</a:t>
            </a:r>
          </a:p>
        </p:txBody>
      </p:sp>
      <p:sp>
        <p:nvSpPr>
          <p:cNvPr id="3" name="Rectangle 2"/>
          <p:cNvSpPr/>
          <p:nvPr/>
        </p:nvSpPr>
        <p:spPr>
          <a:xfrm>
            <a:off x="228600" y="1905000"/>
            <a:ext cx="8686800" cy="4213398"/>
          </a:xfrm>
          <a:prstGeom prst="rect">
            <a:avLst/>
          </a:prstGeom>
        </p:spPr>
        <p:txBody>
          <a:bodyPr wrap="square">
            <a:spAutoFit/>
          </a:bodyPr>
          <a:lstStyle/>
          <a:p>
            <a:pPr marL="457200" indent="-457200">
              <a:buFont typeface="Arial" pitchFamily="34" charset="0"/>
              <a:buChar char="•"/>
            </a:pPr>
            <a:r>
              <a:rPr lang="sr-Latn-RS" b="1" noProof="0" dirty="0"/>
              <a:t>Spuštanje poda vozila </a:t>
            </a:r>
            <a:r>
              <a:rPr lang="sr-Latn-RS" noProof="0" dirty="0"/>
              <a:t>- Razlog za ovakvu adaptaciju je omogućavanje lakšeg pristupa i većeg komfora za osobe koje koriste invalidska kolica i vrši se kod vozila sa visokim podom. U cilju postizanja zahteva definisanih standardom UNECE R107, da unutrašnja visina kabine vozila treba da bude minimum 1350 mm, a uobičajeno spuštanje poda iznosi između 100 i 300 mm</a:t>
            </a:r>
          </a:p>
          <a:p>
            <a:pPr marL="457200" indent="-457200">
              <a:buFont typeface="Arial" pitchFamily="34" charset="0"/>
              <a:buChar char="•"/>
            </a:pPr>
            <a:r>
              <a:rPr lang="sr-Latn-RS" b="1" noProof="0" dirty="0"/>
              <a:t>Adaptacija sedišta vozača </a:t>
            </a:r>
            <a:r>
              <a:rPr lang="sr-Latn-RS" noProof="0" dirty="0"/>
              <a:t>- U zavisnosti od potreba osobe sa invaliditetom moguće je na različite načine prilagoditi: položaj sedišta (rotacija, podešavanje visine sedenja, položaja u odnosu na točak upravljača), električno podešavanje sedišta, podlogu za sedenje i naslone za ruke </a:t>
            </a:r>
          </a:p>
        </p:txBody>
      </p:sp>
    </p:spTree>
  </p:cSld>
  <p:clrMapOvr>
    <a:masterClrMapping/>
  </p:clrMapOvr>
  <mc:AlternateContent xmlns:mc="http://schemas.openxmlformats.org/markup-compatibility/2006" xmlns:p14="http://schemas.microsoft.com/office/powerpoint/2010/main">
    <mc:Choice Requires="p14">
      <p:transition spd="slow" p14:dur="2000" advTm="117127"/>
    </mc:Choice>
    <mc:Fallback xmlns="">
      <p:transition spd="slow" advTm="117127"/>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685800"/>
            <a:ext cx="8686799" cy="535531"/>
          </a:xfrm>
          <a:prstGeom prst="rect">
            <a:avLst/>
          </a:prstGeom>
          <a:noFill/>
        </p:spPr>
        <p:txBody>
          <a:bodyPr wrap="square" rtlCol="0">
            <a:spAutoFit/>
          </a:bodyPr>
          <a:lstStyle/>
          <a:p>
            <a:r>
              <a:rPr lang="vi-VN" sz="2400" b="1" dirty="0">
                <a:solidFill>
                  <a:schemeClr val="bg1"/>
                </a:solidFill>
              </a:rPr>
              <a:t>Sistemi i uređaji za </a:t>
            </a:r>
            <a:r>
              <a:rPr lang="sr-Latn-RS" sz="2400" b="1" dirty="0">
                <a:solidFill>
                  <a:schemeClr val="bg1"/>
                </a:solidFill>
              </a:rPr>
              <a:t>upravljanje vozilom</a:t>
            </a:r>
            <a:endParaRPr lang="en-US" sz="2400" b="1" dirty="0">
              <a:solidFill>
                <a:schemeClr val="bg1"/>
              </a:solidFill>
            </a:endParaRPr>
          </a:p>
        </p:txBody>
      </p:sp>
      <p:sp>
        <p:nvSpPr>
          <p:cNvPr id="3" name="Rectangle 2"/>
          <p:cNvSpPr/>
          <p:nvPr/>
        </p:nvSpPr>
        <p:spPr>
          <a:xfrm>
            <a:off x="228600" y="1524000"/>
            <a:ext cx="8686800" cy="4801314"/>
          </a:xfrm>
          <a:prstGeom prst="rect">
            <a:avLst/>
          </a:prstGeom>
        </p:spPr>
        <p:txBody>
          <a:bodyPr wrap="square">
            <a:spAutoFit/>
          </a:bodyPr>
          <a:lstStyle/>
          <a:p>
            <a:r>
              <a:rPr lang="vi-VN" dirty="0"/>
              <a:t>Sistemi i uređaji za upravljanje vozilom olakšavaju osobama sa invaliditetom upravljanje vozila. U praksi se primenjuje veliki broj dodataka koji olakšavaju upravljanje vozilom, među kojima su najzastupljeniji:</a:t>
            </a:r>
            <a:endParaRPr lang="sr-Latn-RS" dirty="0"/>
          </a:p>
          <a:p>
            <a:endParaRPr lang="sr-Latn-RS" dirty="0"/>
          </a:p>
          <a:p>
            <a:pPr marL="457200" indent="-457200">
              <a:buFont typeface="Arial" pitchFamily="34" charset="0"/>
              <a:buChar char="•"/>
            </a:pPr>
            <a:r>
              <a:rPr lang="sr-Latn-RS" b="1" dirty="0"/>
              <a:t>Sistem za podršku upravljanju točkom upravljača </a:t>
            </a:r>
            <a:r>
              <a:rPr lang="sr-Latn-RS" dirty="0"/>
              <a:t>- </a:t>
            </a:r>
            <a:r>
              <a:rPr lang="vi-VN" dirty="0"/>
              <a:t>U situacijama kada osoba sa invaliditetom nije u mogućnosti da upravlja standardnim točkom upravljača moguće je smanjiti napor za upravljanje vozilom i do </a:t>
            </a:r>
            <a:r>
              <a:rPr lang="sr-Latn-RS" dirty="0"/>
              <a:t>90</a:t>
            </a:r>
            <a:r>
              <a:rPr lang="vi-VN" dirty="0"/>
              <a:t>%. </a:t>
            </a:r>
            <a:endParaRPr lang="sr-Latn-RS" dirty="0"/>
          </a:p>
          <a:p>
            <a:pPr marL="457200" indent="-457200">
              <a:buFont typeface="Arial" pitchFamily="34" charset="0"/>
              <a:buChar char="•"/>
            </a:pPr>
            <a:r>
              <a:rPr lang="sr-Latn-RS" b="1" dirty="0"/>
              <a:t>Modifikacije veličine i položaja točka upravljača</a:t>
            </a:r>
            <a:r>
              <a:rPr lang="sr-Latn-RS" dirty="0"/>
              <a:t> - Ako postoji potreba moguće je izvršiti smanjenje točka upravljača. Takođe, korekcijom letve točka upravljača moguće je korigovati i položaj točka upravljača.</a:t>
            </a:r>
          </a:p>
        </p:txBody>
      </p:sp>
    </p:spTree>
  </p:cSld>
  <p:clrMapOvr>
    <a:masterClrMapping/>
  </p:clrMapOvr>
  <mc:AlternateContent xmlns:mc="http://schemas.openxmlformats.org/markup-compatibility/2006" xmlns:p14="http://schemas.microsoft.com/office/powerpoint/2010/main">
    <mc:Choice Requires="p14">
      <p:transition spd="slow" p14:dur="2000" advTm="103000"/>
    </mc:Choice>
    <mc:Fallback xmlns="">
      <p:transition spd="slow" advTm="103000"/>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685800"/>
            <a:ext cx="8686799" cy="535531"/>
          </a:xfrm>
          <a:prstGeom prst="rect">
            <a:avLst/>
          </a:prstGeom>
          <a:noFill/>
        </p:spPr>
        <p:txBody>
          <a:bodyPr wrap="square" rtlCol="0">
            <a:spAutoFit/>
          </a:bodyPr>
          <a:lstStyle/>
          <a:p>
            <a:r>
              <a:rPr lang="vi-VN" sz="2400" b="1" dirty="0">
                <a:solidFill>
                  <a:schemeClr val="bg1"/>
                </a:solidFill>
              </a:rPr>
              <a:t>Sistemi i uređaji za </a:t>
            </a:r>
            <a:r>
              <a:rPr lang="sr-Latn-RS" sz="2400" b="1" dirty="0">
                <a:solidFill>
                  <a:schemeClr val="bg1"/>
                </a:solidFill>
              </a:rPr>
              <a:t>upravljanje vozilom</a:t>
            </a:r>
            <a:endParaRPr lang="en-US" sz="2400" b="1" dirty="0">
              <a:solidFill>
                <a:schemeClr val="bg1"/>
              </a:solidFill>
            </a:endParaRPr>
          </a:p>
        </p:txBody>
      </p:sp>
      <p:sp>
        <p:nvSpPr>
          <p:cNvPr id="3" name="Rectangle 2"/>
          <p:cNvSpPr/>
          <p:nvPr/>
        </p:nvSpPr>
        <p:spPr>
          <a:xfrm>
            <a:off x="228600" y="1524000"/>
            <a:ext cx="8686800" cy="1569660"/>
          </a:xfrm>
          <a:prstGeom prst="rect">
            <a:avLst/>
          </a:prstGeom>
        </p:spPr>
        <p:txBody>
          <a:bodyPr wrap="square">
            <a:spAutoFit/>
          </a:bodyPr>
          <a:lstStyle/>
          <a:p>
            <a:pPr marL="457200" indent="-457200">
              <a:buFont typeface="Arial" pitchFamily="34" charset="0"/>
              <a:buChar char="•"/>
            </a:pPr>
            <a:r>
              <a:rPr lang="sr-Latn-RS" b="1" dirty="0"/>
              <a:t>Ručice na točku upravljača </a:t>
            </a:r>
            <a:r>
              <a:rPr lang="sr-Latn-RS" dirty="0"/>
              <a:t>- </a:t>
            </a:r>
            <a:r>
              <a:rPr lang="vi-VN" dirty="0"/>
              <a:t>Ovim ručicama olakšava se osobama sa invaliditetom upravljanje vozilom. Postoji nekoliko načina izvođenje ovih ručica</a:t>
            </a:r>
            <a:r>
              <a:rPr lang="sr-Latn-RS" dirty="0"/>
              <a:t> (A – pečurka; B – “V” ručica; C – Ručica za dlan; D – Tri-pin).</a:t>
            </a:r>
          </a:p>
        </p:txBody>
      </p:sp>
      <p:pic>
        <p:nvPicPr>
          <p:cNvPr id="4" name="Picture 3"/>
          <p:cNvPicPr/>
          <p:nvPr/>
        </p:nvPicPr>
        <p:blipFill>
          <a:blip r:embed="rId2" cstate="print"/>
          <a:stretch>
            <a:fillRect/>
          </a:stretch>
        </p:blipFill>
        <p:spPr>
          <a:xfrm>
            <a:off x="2116326" y="2819400"/>
            <a:ext cx="4911347" cy="3528000"/>
          </a:xfrm>
          <a:prstGeom prst="rect">
            <a:avLst/>
          </a:prstGeom>
        </p:spPr>
      </p:pic>
      <p:sp>
        <p:nvSpPr>
          <p:cNvPr id="5" name="Rounded Rectangle 4"/>
          <p:cNvSpPr/>
          <p:nvPr/>
        </p:nvSpPr>
        <p:spPr bwMode="auto">
          <a:xfrm>
            <a:off x="2209800" y="3991100"/>
            <a:ext cx="432000" cy="533029"/>
          </a:xfrm>
          <a:prstGeom prst="roundRect">
            <a:avLst/>
          </a:prstGeom>
          <a:solidFill>
            <a:schemeClr val="accent4">
              <a:lumMod val="75000"/>
            </a:schemeClr>
          </a:solid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r>
              <a:rPr kumimoji="0" lang="sr-Latn-RS" sz="2400" b="1" i="0" u="none" strike="noStrike" cap="none" normalizeH="0" baseline="0" dirty="0">
                <a:ln>
                  <a:noFill/>
                </a:ln>
                <a:solidFill>
                  <a:schemeClr val="tx1"/>
                </a:solidFill>
                <a:effectLst/>
                <a:latin typeface="Arial" charset="0"/>
              </a:rPr>
              <a:t>A</a:t>
            </a:r>
            <a:endParaRPr kumimoji="0" lang="en-US" sz="2400" b="1" i="0" u="none" strike="noStrike" cap="none" normalizeH="0" baseline="0" dirty="0">
              <a:ln>
                <a:noFill/>
              </a:ln>
              <a:solidFill>
                <a:schemeClr val="tx1"/>
              </a:solidFill>
              <a:effectLst/>
              <a:latin typeface="Arial" charset="0"/>
            </a:endParaRPr>
          </a:p>
        </p:txBody>
      </p:sp>
      <p:sp>
        <p:nvSpPr>
          <p:cNvPr id="6" name="Rounded Rectangle 5"/>
          <p:cNvSpPr/>
          <p:nvPr/>
        </p:nvSpPr>
        <p:spPr bwMode="auto">
          <a:xfrm>
            <a:off x="2209800" y="5762500"/>
            <a:ext cx="432000" cy="533029"/>
          </a:xfrm>
          <a:prstGeom prst="roundRect">
            <a:avLst/>
          </a:prstGeom>
          <a:solidFill>
            <a:schemeClr val="accent4">
              <a:lumMod val="75000"/>
            </a:schemeClr>
          </a:solid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r>
              <a:rPr kumimoji="0" lang="sr-Latn-RS" sz="2400" b="1" i="0" u="none" strike="noStrike" cap="none" normalizeH="0" baseline="0" dirty="0">
                <a:ln>
                  <a:noFill/>
                </a:ln>
                <a:solidFill>
                  <a:schemeClr val="tx1"/>
                </a:solidFill>
                <a:effectLst/>
                <a:latin typeface="Arial" charset="0"/>
              </a:rPr>
              <a:t>C</a:t>
            </a:r>
            <a:endParaRPr kumimoji="0" lang="en-US" sz="2400" b="1" i="0" u="none" strike="noStrike" cap="none" normalizeH="0" baseline="0" dirty="0">
              <a:ln>
                <a:noFill/>
              </a:ln>
              <a:solidFill>
                <a:schemeClr val="tx1"/>
              </a:solidFill>
              <a:effectLst/>
              <a:latin typeface="Arial" charset="0"/>
            </a:endParaRPr>
          </a:p>
        </p:txBody>
      </p:sp>
      <p:sp>
        <p:nvSpPr>
          <p:cNvPr id="7" name="Rounded Rectangle 6"/>
          <p:cNvSpPr/>
          <p:nvPr/>
        </p:nvSpPr>
        <p:spPr bwMode="auto">
          <a:xfrm>
            <a:off x="4654600" y="5762871"/>
            <a:ext cx="432000" cy="533029"/>
          </a:xfrm>
          <a:prstGeom prst="roundRect">
            <a:avLst/>
          </a:prstGeom>
          <a:solidFill>
            <a:schemeClr val="accent4">
              <a:lumMod val="75000"/>
            </a:schemeClr>
          </a:solid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r>
              <a:rPr kumimoji="0" lang="sr-Latn-RS" sz="2400" b="1" i="0" u="none" strike="noStrike" cap="none" normalizeH="0" baseline="0" dirty="0">
                <a:ln>
                  <a:noFill/>
                </a:ln>
                <a:solidFill>
                  <a:schemeClr val="tx1"/>
                </a:solidFill>
                <a:effectLst/>
                <a:latin typeface="Arial" charset="0"/>
              </a:rPr>
              <a:t>D</a:t>
            </a:r>
            <a:endParaRPr kumimoji="0" lang="en-US" sz="2400" b="1" i="0" u="none" strike="noStrike" cap="none" normalizeH="0" baseline="0" dirty="0">
              <a:ln>
                <a:noFill/>
              </a:ln>
              <a:solidFill>
                <a:schemeClr val="tx1"/>
              </a:solidFill>
              <a:effectLst/>
              <a:latin typeface="Arial" charset="0"/>
            </a:endParaRPr>
          </a:p>
        </p:txBody>
      </p:sp>
      <p:sp>
        <p:nvSpPr>
          <p:cNvPr id="8" name="Rounded Rectangle 7"/>
          <p:cNvSpPr/>
          <p:nvPr/>
        </p:nvSpPr>
        <p:spPr bwMode="auto">
          <a:xfrm>
            <a:off x="4648200" y="3962400"/>
            <a:ext cx="432000" cy="533029"/>
          </a:xfrm>
          <a:prstGeom prst="roundRect">
            <a:avLst/>
          </a:prstGeom>
          <a:solidFill>
            <a:schemeClr val="accent4">
              <a:lumMod val="75000"/>
            </a:schemeClr>
          </a:solid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r>
              <a:rPr kumimoji="0" lang="sr-Latn-RS" sz="2400" b="1" i="0" u="none" strike="noStrike" cap="none" normalizeH="0" baseline="0" dirty="0">
                <a:ln>
                  <a:noFill/>
                </a:ln>
                <a:solidFill>
                  <a:schemeClr val="tx1"/>
                </a:solidFill>
                <a:effectLst/>
                <a:latin typeface="Arial" charset="0"/>
              </a:rPr>
              <a:t>B</a:t>
            </a:r>
            <a:endParaRPr kumimoji="0" lang="en-US" sz="2400" b="1" i="0" u="none" strike="noStrike" cap="none" normalizeH="0" baseline="0" dirty="0">
              <a:ln>
                <a:noFill/>
              </a:ln>
              <a:solidFill>
                <a:schemeClr val="tx1"/>
              </a:solidFill>
              <a:effectLst/>
              <a:latin typeface="Arial" charset="0"/>
            </a:endParaRPr>
          </a:p>
        </p:txBody>
      </p:sp>
    </p:spTree>
  </p:cSld>
  <p:clrMapOvr>
    <a:masterClrMapping/>
  </p:clrMapOvr>
  <mc:AlternateContent xmlns:mc="http://schemas.openxmlformats.org/markup-compatibility/2006" xmlns:p14="http://schemas.microsoft.com/office/powerpoint/2010/main">
    <mc:Choice Requires="p14">
      <p:transition spd="slow" p14:dur="2000" advTm="54610"/>
    </mc:Choice>
    <mc:Fallback xmlns="">
      <p:transition spd="slow" advTm="54610"/>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685800"/>
            <a:ext cx="8686799" cy="535531"/>
          </a:xfrm>
          <a:prstGeom prst="rect">
            <a:avLst/>
          </a:prstGeom>
          <a:noFill/>
        </p:spPr>
        <p:txBody>
          <a:bodyPr wrap="square" rtlCol="0">
            <a:spAutoFit/>
          </a:bodyPr>
          <a:lstStyle/>
          <a:p>
            <a:r>
              <a:rPr lang="vi-VN" sz="2400" b="1" dirty="0">
                <a:solidFill>
                  <a:schemeClr val="bg1"/>
                </a:solidFill>
              </a:rPr>
              <a:t>Sistemi i uređaji za </a:t>
            </a:r>
            <a:r>
              <a:rPr lang="sr-Latn-RS" sz="2400" b="1" dirty="0">
                <a:solidFill>
                  <a:schemeClr val="bg1"/>
                </a:solidFill>
              </a:rPr>
              <a:t>upravljanje vozilom</a:t>
            </a:r>
            <a:endParaRPr lang="en-US" sz="2400" b="1" dirty="0">
              <a:solidFill>
                <a:schemeClr val="bg1"/>
              </a:solidFill>
            </a:endParaRPr>
          </a:p>
        </p:txBody>
      </p:sp>
      <p:sp>
        <p:nvSpPr>
          <p:cNvPr id="3" name="Rectangle 2"/>
          <p:cNvSpPr/>
          <p:nvPr/>
        </p:nvSpPr>
        <p:spPr>
          <a:xfrm>
            <a:off x="228600" y="1524000"/>
            <a:ext cx="8686800" cy="4028732"/>
          </a:xfrm>
          <a:prstGeom prst="rect">
            <a:avLst/>
          </a:prstGeom>
        </p:spPr>
        <p:txBody>
          <a:bodyPr wrap="square">
            <a:spAutoFit/>
          </a:bodyPr>
          <a:lstStyle/>
          <a:p>
            <a:r>
              <a:rPr lang="sr-Latn-RS" b="1" dirty="0"/>
              <a:t>Koliko su ručice na točku upravljača bezbedne za vozače?</a:t>
            </a:r>
          </a:p>
          <a:p>
            <a:pPr marL="457200" indent="-457200">
              <a:buFont typeface="Arial" pitchFamily="34" charset="0"/>
              <a:buChar char="•"/>
            </a:pPr>
            <a:r>
              <a:rPr lang="sr-Latn-RS" dirty="0"/>
              <a:t>Postojanje ručica na točku upravljača negativno utiče na pasivnu bezbednost vozača i može dovesti do češćih povreda glave i grudnog koša.</a:t>
            </a:r>
          </a:p>
          <a:p>
            <a:pPr marL="457200" indent="-457200">
              <a:buFont typeface="Arial" pitchFamily="34" charset="0"/>
              <a:buChar char="•"/>
            </a:pPr>
            <a:r>
              <a:rPr lang="sr-Latn-RS" dirty="0"/>
              <a:t>Eksperimentalnim studijama utvrđeno je da postojanje neke ručice na točku upravljača povećava rizik od nastanka povreda za 15%. Naročito opasan položaj ručice na točku upravljača je kada se ona nalazi na vrhu točka upravljača</a:t>
            </a:r>
          </a:p>
          <a:p>
            <a:pPr marL="457200" indent="-457200">
              <a:buFont typeface="Arial" pitchFamily="34" charset="0"/>
              <a:buChar char="•"/>
            </a:pPr>
            <a:r>
              <a:rPr lang="sr-Latn-RS" dirty="0"/>
              <a:t>Takođe, ručice na točku upravljača smanjuju zapreminu vazdušnih jastuka od 3% do 9% u zavisnosti od vrste ugrađenog uređaja</a:t>
            </a:r>
          </a:p>
        </p:txBody>
      </p:sp>
    </p:spTree>
    <p:extLst>
      <p:ext uri="{BB962C8B-B14F-4D97-AF65-F5344CB8AC3E}">
        <p14:creationId xmlns:p14="http://schemas.microsoft.com/office/powerpoint/2010/main" val="2124755708"/>
      </p:ext>
    </p:extLst>
  </p:cSld>
  <p:clrMapOvr>
    <a:masterClrMapping/>
  </p:clrMapOvr>
  <mc:AlternateContent xmlns:mc="http://schemas.openxmlformats.org/markup-compatibility/2006" xmlns:p14="http://schemas.microsoft.com/office/powerpoint/2010/main">
    <mc:Choice Requires="p14">
      <p:transition spd="slow" p14:dur="2000" advTm="71991"/>
    </mc:Choice>
    <mc:Fallback xmlns="">
      <p:transition spd="slow" advTm="71991"/>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685800"/>
            <a:ext cx="8686799" cy="535531"/>
          </a:xfrm>
          <a:prstGeom prst="rect">
            <a:avLst/>
          </a:prstGeom>
          <a:noFill/>
        </p:spPr>
        <p:txBody>
          <a:bodyPr wrap="square" rtlCol="0">
            <a:spAutoFit/>
          </a:bodyPr>
          <a:lstStyle/>
          <a:p>
            <a:r>
              <a:rPr lang="vi-VN" sz="2400" b="1" dirty="0">
                <a:solidFill>
                  <a:schemeClr val="bg1"/>
                </a:solidFill>
              </a:rPr>
              <a:t>Sistemi i uređaji za </a:t>
            </a:r>
            <a:r>
              <a:rPr lang="sr-Latn-RS" sz="2400" b="1" dirty="0">
                <a:solidFill>
                  <a:schemeClr val="bg1"/>
                </a:solidFill>
              </a:rPr>
              <a:t>upravljanje vozilom</a:t>
            </a:r>
            <a:endParaRPr lang="en-US" sz="2400" b="1" dirty="0">
              <a:solidFill>
                <a:schemeClr val="bg1"/>
              </a:solidFill>
            </a:endParaRPr>
          </a:p>
        </p:txBody>
      </p:sp>
      <p:pic>
        <p:nvPicPr>
          <p:cNvPr id="5" name="Picture 4"/>
          <p:cNvPicPr>
            <a:picLocks noChangeAspect="1"/>
          </p:cNvPicPr>
          <p:nvPr/>
        </p:nvPicPr>
        <p:blipFill>
          <a:blip r:embed="rId2" cstate="print"/>
          <a:stretch>
            <a:fillRect/>
          </a:stretch>
        </p:blipFill>
        <p:spPr>
          <a:xfrm>
            <a:off x="768593" y="1246731"/>
            <a:ext cx="7606812" cy="5110163"/>
          </a:xfrm>
          <a:prstGeom prst="rect">
            <a:avLst/>
          </a:prstGeom>
        </p:spPr>
      </p:pic>
    </p:spTree>
    <p:extLst>
      <p:ext uri="{BB962C8B-B14F-4D97-AF65-F5344CB8AC3E}">
        <p14:creationId xmlns:p14="http://schemas.microsoft.com/office/powerpoint/2010/main" val="1856644547"/>
      </p:ext>
    </p:extLst>
  </p:cSld>
  <p:clrMapOvr>
    <a:masterClrMapping/>
  </p:clrMapOvr>
  <mc:AlternateContent xmlns:mc="http://schemas.openxmlformats.org/markup-compatibility/2006" xmlns:p14="http://schemas.microsoft.com/office/powerpoint/2010/main">
    <mc:Choice Requires="p14">
      <p:transition spd="slow" p14:dur="2000" advTm="22902"/>
    </mc:Choice>
    <mc:Fallback xmlns="">
      <p:transition spd="slow" advTm="22902"/>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685800"/>
            <a:ext cx="8686799" cy="494751"/>
          </a:xfrm>
          <a:prstGeom prst="rect">
            <a:avLst/>
          </a:prstGeom>
          <a:noFill/>
        </p:spPr>
        <p:txBody>
          <a:bodyPr wrap="square" rtlCol="0">
            <a:spAutoFit/>
          </a:bodyPr>
          <a:lstStyle/>
          <a:p>
            <a:r>
              <a:rPr lang="vi-VN" sz="2400" b="1" dirty="0">
                <a:solidFill>
                  <a:schemeClr val="bg1"/>
                </a:solidFill>
              </a:rPr>
              <a:t>Sistemi i uređaji za </a:t>
            </a:r>
            <a:r>
              <a:rPr lang="sr-Latn-RS" sz="2400" b="1" dirty="0">
                <a:solidFill>
                  <a:schemeClr val="bg1"/>
                </a:solidFill>
              </a:rPr>
              <a:t>kontrolu kočnica i akceleratora</a:t>
            </a:r>
            <a:endParaRPr lang="en-US" sz="2400" b="1" dirty="0">
              <a:solidFill>
                <a:schemeClr val="bg1"/>
              </a:solidFill>
            </a:endParaRPr>
          </a:p>
        </p:txBody>
      </p:sp>
      <p:sp>
        <p:nvSpPr>
          <p:cNvPr id="3" name="Rectangle 2"/>
          <p:cNvSpPr/>
          <p:nvPr/>
        </p:nvSpPr>
        <p:spPr>
          <a:xfrm>
            <a:off x="228600" y="1524000"/>
            <a:ext cx="8686800" cy="4708981"/>
          </a:xfrm>
          <a:prstGeom prst="rect">
            <a:avLst/>
          </a:prstGeom>
        </p:spPr>
        <p:txBody>
          <a:bodyPr wrap="square">
            <a:spAutoFit/>
          </a:bodyPr>
          <a:lstStyle/>
          <a:p>
            <a:r>
              <a:rPr lang="vi-VN" dirty="0"/>
              <a:t>Sistemi i uređaji koji spadaju u ovu grupu omogućavaju osobama sa invaliditetom da bezbedno upravljaju automobilom. Najučestaliji sistemi i uređaji iz ove grupe navedeni su u nastavku.</a:t>
            </a:r>
            <a:endParaRPr lang="sr-Latn-RS" dirty="0"/>
          </a:p>
          <a:p>
            <a:endParaRPr lang="sr-Latn-RS" dirty="0"/>
          </a:p>
          <a:p>
            <a:pPr marL="457200" indent="-457200">
              <a:buFont typeface="Arial" pitchFamily="34" charset="0"/>
              <a:buChar char="•"/>
            </a:pPr>
            <a:r>
              <a:rPr lang="sr-Latn-RS" b="1" dirty="0"/>
              <a:t>Ručne komande </a:t>
            </a:r>
            <a:r>
              <a:rPr lang="sr-Latn-RS" dirty="0"/>
              <a:t>- </a:t>
            </a:r>
            <a:r>
              <a:rPr lang="vi-VN" dirty="0"/>
              <a:t>Ručne komande su uređaji koje koriste osobe koje nemaju mogućnost da upravljaju papučicama kočnice i akceleratora stopalima usled fizičkog invaliditeta. Ovaj uređaj predstavlja najčešću modifikaciju vozila za potrebe osoba sa invaliditetom</a:t>
            </a:r>
            <a:r>
              <a:rPr lang="sr-Latn-RS" dirty="0"/>
              <a:t>.</a:t>
            </a:r>
            <a:r>
              <a:rPr lang="vi-VN" dirty="0"/>
              <a:t> Ručne komande su obično povezane šipkama sa papučicama kočnice i akceleratora. Šipke su povezane sa nosačem koji je postavljen ispod točka upravljača i završavaju se u ručici postavljenoj blizu oboda točka upravljača.</a:t>
            </a:r>
            <a:endParaRPr lang="sr-Latn-RS" dirty="0"/>
          </a:p>
        </p:txBody>
      </p:sp>
    </p:spTree>
  </p:cSld>
  <p:clrMapOvr>
    <a:masterClrMapping/>
  </p:clrMapOvr>
  <mc:AlternateContent xmlns:mc="http://schemas.openxmlformats.org/markup-compatibility/2006" xmlns:p14="http://schemas.microsoft.com/office/powerpoint/2010/main">
    <mc:Choice Requires="p14">
      <p:transition spd="slow" p14:dur="2000" advTm="161867"/>
    </mc:Choice>
    <mc:Fallback xmlns="">
      <p:transition spd="slow" advTm="16186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EFBBB25-6E66-7F5B-7541-36B16E1AD216}"/>
              </a:ext>
            </a:extLst>
          </p:cNvPr>
          <p:cNvSpPr txBox="1"/>
          <p:nvPr/>
        </p:nvSpPr>
        <p:spPr>
          <a:xfrm>
            <a:off x="228600" y="685800"/>
            <a:ext cx="8686799" cy="494751"/>
          </a:xfrm>
          <a:prstGeom prst="rect">
            <a:avLst/>
          </a:prstGeom>
          <a:noFill/>
        </p:spPr>
        <p:txBody>
          <a:bodyPr wrap="square" rtlCol="0">
            <a:spAutoFit/>
          </a:bodyPr>
          <a:lstStyle/>
          <a:p>
            <a:r>
              <a:rPr lang="sr-Latn-RS" sz="2400" b="1" dirty="0">
                <a:solidFill>
                  <a:schemeClr val="bg1"/>
                </a:solidFill>
              </a:rPr>
              <a:t>Uvod – Ko su osobe sa invaliditetom?</a:t>
            </a:r>
            <a:endParaRPr lang="en-US" sz="2400" b="1" dirty="0">
              <a:solidFill>
                <a:schemeClr val="bg1"/>
              </a:solidFill>
            </a:endParaRPr>
          </a:p>
        </p:txBody>
      </p:sp>
      <p:sp>
        <p:nvSpPr>
          <p:cNvPr id="7" name="TextBox 6">
            <a:extLst>
              <a:ext uri="{FF2B5EF4-FFF2-40B4-BE49-F238E27FC236}">
                <a16:creationId xmlns:a16="http://schemas.microsoft.com/office/drawing/2014/main" id="{5500126A-047B-1324-2503-A32125951C07}"/>
              </a:ext>
            </a:extLst>
          </p:cNvPr>
          <p:cNvSpPr txBox="1"/>
          <p:nvPr/>
        </p:nvSpPr>
        <p:spPr>
          <a:xfrm>
            <a:off x="228600" y="1737861"/>
            <a:ext cx="7755467" cy="2828403"/>
          </a:xfrm>
          <a:prstGeom prst="rect">
            <a:avLst/>
          </a:prstGeom>
          <a:noFill/>
        </p:spPr>
        <p:txBody>
          <a:bodyPr wrap="square">
            <a:spAutoFit/>
          </a:bodyPr>
          <a:lstStyle/>
          <a:p>
            <a:r>
              <a:rPr lang="sr-Latn-RS" sz="2000" dirty="0">
                <a:effectLst/>
                <a:latin typeface="Arial" panose="020B0604020202020204" pitchFamily="34" charset="0"/>
                <a:ea typeface="Calibri" panose="020F0502020204030204" pitchFamily="34" charset="0"/>
                <a:cs typeface="Arial" panose="020B0604020202020204" pitchFamily="34" charset="0"/>
              </a:rPr>
              <a:t>Dva koncepta shvatanja invaliditeta: </a:t>
            </a:r>
            <a:r>
              <a:rPr lang="sr-Latn-RS" sz="2000" b="1" dirty="0">
                <a:effectLst/>
                <a:latin typeface="Arial" panose="020B0604020202020204" pitchFamily="34" charset="0"/>
                <a:ea typeface="Calibri" panose="020F0502020204030204" pitchFamily="34" charset="0"/>
                <a:cs typeface="Arial" panose="020B0604020202020204" pitchFamily="34" charset="0"/>
              </a:rPr>
              <a:t>MEDICINSKI</a:t>
            </a:r>
            <a:r>
              <a:rPr lang="sr-Latn-RS" sz="2000" dirty="0">
                <a:effectLst/>
                <a:latin typeface="Arial" panose="020B0604020202020204" pitchFamily="34" charset="0"/>
                <a:ea typeface="Calibri" panose="020F0502020204030204" pitchFamily="34" charset="0"/>
                <a:cs typeface="Arial" panose="020B0604020202020204" pitchFamily="34" charset="0"/>
              </a:rPr>
              <a:t> i </a:t>
            </a:r>
            <a:r>
              <a:rPr lang="sr-Latn-RS" sz="2000" b="1" dirty="0">
                <a:effectLst/>
                <a:latin typeface="Arial" panose="020B0604020202020204" pitchFamily="34" charset="0"/>
                <a:ea typeface="Calibri" panose="020F0502020204030204" pitchFamily="34" charset="0"/>
                <a:cs typeface="Arial" panose="020B0604020202020204" pitchFamily="34" charset="0"/>
              </a:rPr>
              <a:t>SOCIJALNI</a:t>
            </a:r>
            <a:r>
              <a:rPr lang="sr-Cyrl-RS" sz="2000" dirty="0">
                <a:effectLst/>
                <a:latin typeface="Arial" panose="020B0604020202020204" pitchFamily="34" charset="0"/>
                <a:ea typeface="Calibri" panose="020F0502020204030204" pitchFamily="34" charset="0"/>
                <a:cs typeface="Arial" panose="020B0604020202020204" pitchFamily="34" charset="0"/>
              </a:rPr>
              <a:t>.</a:t>
            </a:r>
            <a:endParaRPr lang="sr-Latn-RS" sz="2000" dirty="0">
              <a:effectLst/>
              <a:latin typeface="Arial" panose="020B0604020202020204" pitchFamily="34" charset="0"/>
              <a:ea typeface="Calibri" panose="020F0502020204030204" pitchFamily="34" charset="0"/>
              <a:cs typeface="Arial" panose="020B0604020202020204" pitchFamily="34" charset="0"/>
            </a:endParaRPr>
          </a:p>
          <a:p>
            <a:r>
              <a:rPr lang="sr-Cyrl-RS" sz="2000" b="1" dirty="0" err="1">
                <a:effectLst/>
                <a:latin typeface="Arial" panose="020B0604020202020204" pitchFamily="34" charset="0"/>
                <a:ea typeface="Calibri" panose="020F0502020204030204" pitchFamily="34" charset="0"/>
                <a:cs typeface="Arial" panose="020B0604020202020204" pitchFamily="34" charset="0"/>
              </a:rPr>
              <a:t>Medicinski</a:t>
            </a:r>
            <a:r>
              <a:rPr lang="en-US" sz="2000" b="1" dirty="0">
                <a:effectLst/>
                <a:latin typeface="Arial" panose="020B0604020202020204" pitchFamily="34" charset="0"/>
                <a:ea typeface="Calibri" panose="020F0502020204030204" pitchFamily="34" charset="0"/>
                <a:cs typeface="Arial" panose="020B0604020202020204" pitchFamily="34" charset="0"/>
              </a:rPr>
              <a:t> model </a:t>
            </a:r>
            <a:r>
              <a:rPr lang="en-US" sz="2000" dirty="0" err="1">
                <a:effectLst/>
                <a:latin typeface="Arial" panose="020B0604020202020204" pitchFamily="34" charset="0"/>
                <a:ea typeface="Calibri" panose="020F0502020204030204" pitchFamily="34" charset="0"/>
                <a:cs typeface="Arial" panose="020B0604020202020204" pitchFamily="34" charset="0"/>
              </a:rPr>
              <a:t>invaliditeta</a:t>
            </a:r>
            <a:r>
              <a:rPr lang="en-US" sz="2000" dirty="0">
                <a:effectLst/>
                <a:latin typeface="Arial" panose="020B0604020202020204" pitchFamily="34" charset="0"/>
                <a:ea typeface="Calibri" panose="020F0502020204030204" pitchFamily="34" charset="0"/>
                <a:cs typeface="Arial" panose="020B0604020202020204" pitchFamily="34" charset="0"/>
              </a:rPr>
              <a:t> </a:t>
            </a:r>
            <a:r>
              <a:rPr lang="en-US" sz="2000" dirty="0" err="1">
                <a:effectLst/>
                <a:latin typeface="Arial" panose="020B0604020202020204" pitchFamily="34" charset="0"/>
                <a:ea typeface="Calibri" panose="020F0502020204030204" pitchFamily="34" charset="0"/>
                <a:cs typeface="Arial" panose="020B0604020202020204" pitchFamily="34" charset="0"/>
              </a:rPr>
              <a:t>stavlja</a:t>
            </a:r>
            <a:r>
              <a:rPr lang="en-US" sz="2000" dirty="0">
                <a:effectLst/>
                <a:latin typeface="Arial" panose="020B0604020202020204" pitchFamily="34" charset="0"/>
                <a:ea typeface="Calibri" panose="020F0502020204030204" pitchFamily="34" charset="0"/>
                <a:cs typeface="Arial" panose="020B0604020202020204" pitchFamily="34" charset="0"/>
              </a:rPr>
              <a:t> </a:t>
            </a:r>
            <a:r>
              <a:rPr lang="en-US" sz="2000" dirty="0" err="1">
                <a:effectLst/>
                <a:latin typeface="Arial" panose="020B0604020202020204" pitchFamily="34" charset="0"/>
                <a:ea typeface="Calibri" panose="020F0502020204030204" pitchFamily="34" charset="0"/>
                <a:cs typeface="Arial" panose="020B0604020202020204" pitchFamily="34" charset="0"/>
              </a:rPr>
              <a:t>akcenat</a:t>
            </a:r>
            <a:r>
              <a:rPr lang="en-US" sz="2000" dirty="0">
                <a:effectLst/>
                <a:latin typeface="Arial" panose="020B0604020202020204" pitchFamily="34" charset="0"/>
                <a:ea typeface="Calibri" panose="020F0502020204030204" pitchFamily="34" charset="0"/>
                <a:cs typeface="Arial" panose="020B0604020202020204" pitchFamily="34" charset="0"/>
              </a:rPr>
              <a:t> </a:t>
            </a:r>
            <a:r>
              <a:rPr lang="en-US" sz="2000" dirty="0" err="1">
                <a:effectLst/>
                <a:latin typeface="Arial" panose="020B0604020202020204" pitchFamily="34" charset="0"/>
                <a:ea typeface="Calibri" panose="020F0502020204030204" pitchFamily="34" charset="0"/>
                <a:cs typeface="Arial" panose="020B0604020202020204" pitchFamily="34" charset="0"/>
              </a:rPr>
              <a:t>na</a:t>
            </a:r>
            <a:r>
              <a:rPr lang="en-US" sz="2000" dirty="0">
                <a:effectLst/>
                <a:latin typeface="Arial" panose="020B0604020202020204" pitchFamily="34" charset="0"/>
                <a:ea typeface="Calibri" panose="020F0502020204030204" pitchFamily="34" charset="0"/>
                <a:cs typeface="Arial" panose="020B0604020202020204" pitchFamily="34" charset="0"/>
              </a:rPr>
              <a:t> </a:t>
            </a:r>
            <a:r>
              <a:rPr lang="en-US" sz="2000" dirty="0" err="1">
                <a:effectLst/>
                <a:latin typeface="Arial" panose="020B0604020202020204" pitchFamily="34" charset="0"/>
                <a:ea typeface="Calibri" panose="020F0502020204030204" pitchFamily="34" charset="0"/>
                <a:cs typeface="Arial" panose="020B0604020202020204" pitchFamily="34" charset="0"/>
              </a:rPr>
              <a:t>medicinski</a:t>
            </a:r>
            <a:r>
              <a:rPr lang="en-US" sz="2000" dirty="0">
                <a:effectLst/>
                <a:latin typeface="Arial" panose="020B0604020202020204" pitchFamily="34" charset="0"/>
                <a:ea typeface="Calibri" panose="020F0502020204030204" pitchFamily="34" charset="0"/>
                <a:cs typeface="Arial" panose="020B0604020202020204" pitchFamily="34" charset="0"/>
              </a:rPr>
              <a:t> </a:t>
            </a:r>
            <a:r>
              <a:rPr lang="en-US" sz="2000" dirty="0" err="1">
                <a:effectLst/>
                <a:latin typeface="Arial" panose="020B0604020202020204" pitchFamily="34" charset="0"/>
                <a:ea typeface="Calibri" panose="020F0502020204030204" pitchFamily="34" charset="0"/>
                <a:cs typeface="Arial" panose="020B0604020202020204" pitchFamily="34" charset="0"/>
              </a:rPr>
              <a:t>aspekt</a:t>
            </a:r>
            <a:r>
              <a:rPr lang="en-US" sz="2000" dirty="0">
                <a:effectLst/>
                <a:latin typeface="Arial" panose="020B0604020202020204" pitchFamily="34" charset="0"/>
                <a:ea typeface="Calibri" panose="020F0502020204030204" pitchFamily="34" charset="0"/>
                <a:cs typeface="Arial" panose="020B0604020202020204" pitchFamily="34" charset="0"/>
              </a:rPr>
              <a:t> </a:t>
            </a:r>
            <a:r>
              <a:rPr lang="en-US" sz="2000" dirty="0" err="1">
                <a:effectLst/>
                <a:latin typeface="Arial" panose="020B0604020202020204" pitchFamily="34" charset="0"/>
                <a:ea typeface="Calibri" panose="020F0502020204030204" pitchFamily="34" charset="0"/>
                <a:cs typeface="Arial" panose="020B0604020202020204" pitchFamily="34" charset="0"/>
              </a:rPr>
              <a:t>i</a:t>
            </a:r>
            <a:r>
              <a:rPr lang="en-US" sz="2000" dirty="0">
                <a:effectLst/>
                <a:latin typeface="Arial" panose="020B0604020202020204" pitchFamily="34" charset="0"/>
                <a:ea typeface="Calibri" panose="020F0502020204030204" pitchFamily="34" charset="0"/>
                <a:cs typeface="Arial" panose="020B0604020202020204" pitchFamily="34" charset="0"/>
              </a:rPr>
              <a:t> </a:t>
            </a:r>
            <a:r>
              <a:rPr lang="en-US" sz="2000" dirty="0" err="1">
                <a:effectLst/>
                <a:latin typeface="Arial" panose="020B0604020202020204" pitchFamily="34" charset="0"/>
                <a:ea typeface="Calibri" panose="020F0502020204030204" pitchFamily="34" charset="0"/>
                <a:cs typeface="Arial" panose="020B0604020202020204" pitchFamily="34" charset="0"/>
              </a:rPr>
              <a:t>kao</a:t>
            </a:r>
            <a:r>
              <a:rPr lang="en-US" sz="2000" dirty="0">
                <a:effectLst/>
                <a:latin typeface="Arial" panose="020B0604020202020204" pitchFamily="34" charset="0"/>
                <a:ea typeface="Calibri" panose="020F0502020204030204" pitchFamily="34" charset="0"/>
                <a:cs typeface="Arial" panose="020B0604020202020204" pitchFamily="34" charset="0"/>
              </a:rPr>
              <a:t> </a:t>
            </a:r>
            <a:r>
              <a:rPr lang="en-US" sz="2000" dirty="0" err="1">
                <a:effectLst/>
                <a:latin typeface="Arial" panose="020B0604020202020204" pitchFamily="34" charset="0"/>
                <a:ea typeface="Calibri" panose="020F0502020204030204" pitchFamily="34" charset="0"/>
                <a:cs typeface="Arial" panose="020B0604020202020204" pitchFamily="34" charset="0"/>
              </a:rPr>
              <a:t>glavni</a:t>
            </a:r>
            <a:r>
              <a:rPr lang="en-US" sz="2000" dirty="0">
                <a:effectLst/>
                <a:latin typeface="Arial" panose="020B0604020202020204" pitchFamily="34" charset="0"/>
                <a:ea typeface="Calibri" panose="020F0502020204030204" pitchFamily="34" charset="0"/>
                <a:cs typeface="Arial" panose="020B0604020202020204" pitchFamily="34" charset="0"/>
              </a:rPr>
              <a:t> problem </a:t>
            </a:r>
            <a:r>
              <a:rPr lang="en-US" sz="2000" dirty="0" err="1">
                <a:effectLst/>
                <a:latin typeface="Arial" panose="020B0604020202020204" pitchFamily="34" charset="0"/>
                <a:ea typeface="Calibri" panose="020F0502020204030204" pitchFamily="34" charset="0"/>
                <a:cs typeface="Arial" panose="020B0604020202020204" pitchFamily="34" charset="0"/>
              </a:rPr>
              <a:t>ističe</a:t>
            </a:r>
            <a:r>
              <a:rPr lang="en-US" sz="2000" dirty="0">
                <a:effectLst/>
                <a:latin typeface="Arial" panose="020B0604020202020204" pitchFamily="34" charset="0"/>
                <a:ea typeface="Calibri" panose="020F0502020204030204" pitchFamily="34" charset="0"/>
                <a:cs typeface="Arial" panose="020B0604020202020204" pitchFamily="34" charset="0"/>
              </a:rPr>
              <a:t> </a:t>
            </a:r>
            <a:r>
              <a:rPr lang="en-US" sz="2000" dirty="0" err="1">
                <a:effectLst/>
                <a:latin typeface="Arial" panose="020B0604020202020204" pitchFamily="34" charset="0"/>
                <a:ea typeface="Calibri" panose="020F0502020204030204" pitchFamily="34" charset="0"/>
                <a:cs typeface="Arial" panose="020B0604020202020204" pitchFamily="34" charset="0"/>
              </a:rPr>
              <a:t>individualna</a:t>
            </a:r>
            <a:r>
              <a:rPr lang="en-US" sz="2000" dirty="0">
                <a:effectLst/>
                <a:latin typeface="Arial" panose="020B0604020202020204" pitchFamily="34" charset="0"/>
                <a:ea typeface="Calibri" panose="020F0502020204030204" pitchFamily="34" charset="0"/>
                <a:cs typeface="Arial" panose="020B0604020202020204" pitchFamily="34" charset="0"/>
              </a:rPr>
              <a:t> </a:t>
            </a:r>
            <a:r>
              <a:rPr lang="en-US" sz="2000" dirty="0" err="1">
                <a:effectLst/>
                <a:latin typeface="Arial" panose="020B0604020202020204" pitchFamily="34" charset="0"/>
                <a:ea typeface="Calibri" panose="020F0502020204030204" pitchFamily="34" charset="0"/>
                <a:cs typeface="Arial" panose="020B0604020202020204" pitchFamily="34" charset="0"/>
              </a:rPr>
              <a:t>ograničenja</a:t>
            </a:r>
            <a:r>
              <a:rPr lang="en-US" sz="2000" dirty="0">
                <a:effectLst/>
                <a:latin typeface="Arial" panose="020B0604020202020204" pitchFamily="34" charset="0"/>
                <a:ea typeface="Calibri" panose="020F0502020204030204" pitchFamily="34" charset="0"/>
                <a:cs typeface="Arial" panose="020B0604020202020204" pitchFamily="34" charset="0"/>
              </a:rPr>
              <a:t>, </a:t>
            </a:r>
            <a:r>
              <a:rPr lang="en-US" sz="2000" dirty="0" err="1">
                <a:effectLst/>
                <a:latin typeface="Arial" panose="020B0604020202020204" pitchFamily="34" charset="0"/>
                <a:ea typeface="Calibri" panose="020F0502020204030204" pitchFamily="34" charset="0"/>
                <a:cs typeface="Arial" panose="020B0604020202020204" pitchFamily="34" charset="0"/>
              </a:rPr>
              <a:t>koja</a:t>
            </a:r>
            <a:r>
              <a:rPr lang="en-US" sz="2000" dirty="0">
                <a:effectLst/>
                <a:latin typeface="Arial" panose="020B0604020202020204" pitchFamily="34" charset="0"/>
                <a:ea typeface="Calibri" panose="020F0502020204030204" pitchFamily="34" charset="0"/>
                <a:cs typeface="Arial" panose="020B0604020202020204" pitchFamily="34" charset="0"/>
              </a:rPr>
              <a:t> </a:t>
            </a:r>
            <a:r>
              <a:rPr lang="en-US" sz="2000" dirty="0" err="1">
                <a:effectLst/>
                <a:latin typeface="Arial" panose="020B0604020202020204" pitchFamily="34" charset="0"/>
                <a:ea typeface="Calibri" panose="020F0502020204030204" pitchFamily="34" charset="0"/>
                <a:cs typeface="Arial" panose="020B0604020202020204" pitchFamily="34" charset="0"/>
              </a:rPr>
              <a:t>su</a:t>
            </a:r>
            <a:r>
              <a:rPr lang="en-US" sz="2000" dirty="0">
                <a:effectLst/>
                <a:latin typeface="Arial" panose="020B0604020202020204" pitchFamily="34" charset="0"/>
                <a:ea typeface="Calibri" panose="020F0502020204030204" pitchFamily="34" charset="0"/>
                <a:cs typeface="Arial" panose="020B0604020202020204" pitchFamily="34" charset="0"/>
              </a:rPr>
              <a:t> </a:t>
            </a:r>
            <a:r>
              <a:rPr lang="en-US" sz="2000" dirty="0" err="1">
                <a:effectLst/>
                <a:latin typeface="Arial" panose="020B0604020202020204" pitchFamily="34" charset="0"/>
                <a:ea typeface="Calibri" panose="020F0502020204030204" pitchFamily="34" charset="0"/>
                <a:cs typeface="Arial" panose="020B0604020202020204" pitchFamily="34" charset="0"/>
              </a:rPr>
              <a:t>nastala</a:t>
            </a:r>
            <a:r>
              <a:rPr lang="en-US" sz="2000" dirty="0">
                <a:effectLst/>
                <a:latin typeface="Arial" panose="020B0604020202020204" pitchFamily="34" charset="0"/>
                <a:ea typeface="Calibri" panose="020F0502020204030204" pitchFamily="34" charset="0"/>
                <a:cs typeface="Arial" panose="020B0604020202020204" pitchFamily="34" charset="0"/>
              </a:rPr>
              <a:t> </a:t>
            </a:r>
            <a:r>
              <a:rPr lang="en-US" sz="2000" dirty="0" err="1">
                <a:effectLst/>
                <a:latin typeface="Arial" panose="020B0604020202020204" pitchFamily="34" charset="0"/>
                <a:ea typeface="Calibri" panose="020F0502020204030204" pitchFamily="34" charset="0"/>
                <a:cs typeface="Arial" panose="020B0604020202020204" pitchFamily="34" charset="0"/>
              </a:rPr>
              <a:t>kao</a:t>
            </a:r>
            <a:r>
              <a:rPr lang="en-US" sz="2000" dirty="0">
                <a:effectLst/>
                <a:latin typeface="Arial" panose="020B0604020202020204" pitchFamily="34" charset="0"/>
                <a:ea typeface="Calibri" panose="020F0502020204030204" pitchFamily="34" charset="0"/>
                <a:cs typeface="Arial" panose="020B0604020202020204" pitchFamily="34" charset="0"/>
              </a:rPr>
              <a:t> </a:t>
            </a:r>
            <a:r>
              <a:rPr lang="en-US" sz="2000" dirty="0" err="1">
                <a:effectLst/>
                <a:latin typeface="Arial" panose="020B0604020202020204" pitchFamily="34" charset="0"/>
                <a:ea typeface="Calibri" panose="020F0502020204030204" pitchFamily="34" charset="0"/>
                <a:cs typeface="Arial" panose="020B0604020202020204" pitchFamily="34" charset="0"/>
              </a:rPr>
              <a:t>posledica</a:t>
            </a:r>
            <a:r>
              <a:rPr lang="en-US" sz="2000" dirty="0">
                <a:effectLst/>
                <a:latin typeface="Arial" panose="020B0604020202020204" pitchFamily="34" charset="0"/>
                <a:ea typeface="Calibri" panose="020F0502020204030204" pitchFamily="34" charset="0"/>
                <a:cs typeface="Arial" panose="020B0604020202020204" pitchFamily="34" charset="0"/>
              </a:rPr>
              <a:t> </a:t>
            </a:r>
            <a:r>
              <a:rPr lang="en-US" sz="2000" dirty="0" err="1">
                <a:effectLst/>
                <a:latin typeface="Arial" panose="020B0604020202020204" pitchFamily="34" charset="0"/>
                <a:ea typeface="Calibri" panose="020F0502020204030204" pitchFamily="34" charset="0"/>
                <a:cs typeface="Arial" panose="020B0604020202020204" pitchFamily="34" charset="0"/>
              </a:rPr>
              <a:t>bolesti</a:t>
            </a:r>
            <a:r>
              <a:rPr lang="en-US" sz="2000" dirty="0">
                <a:effectLst/>
                <a:latin typeface="Arial" panose="020B0604020202020204" pitchFamily="34" charset="0"/>
                <a:ea typeface="Calibri" panose="020F0502020204030204" pitchFamily="34" charset="0"/>
                <a:cs typeface="Arial" panose="020B0604020202020204" pitchFamily="34" charset="0"/>
              </a:rPr>
              <a:t>, </a:t>
            </a:r>
            <a:r>
              <a:rPr lang="en-US" sz="2000" dirty="0" err="1">
                <a:effectLst/>
                <a:latin typeface="Arial" panose="020B0604020202020204" pitchFamily="34" charset="0"/>
                <a:ea typeface="Calibri" panose="020F0502020204030204" pitchFamily="34" charset="0"/>
                <a:cs typeface="Arial" panose="020B0604020202020204" pitchFamily="34" charset="0"/>
              </a:rPr>
              <a:t>povrede</a:t>
            </a:r>
            <a:r>
              <a:rPr lang="en-US" sz="2000" dirty="0">
                <a:effectLst/>
                <a:latin typeface="Arial" panose="020B0604020202020204" pitchFamily="34" charset="0"/>
                <a:ea typeface="Calibri" panose="020F0502020204030204" pitchFamily="34" charset="0"/>
                <a:cs typeface="Arial" panose="020B0604020202020204" pitchFamily="34" charset="0"/>
              </a:rPr>
              <a:t> </a:t>
            </a:r>
            <a:r>
              <a:rPr lang="en-US" sz="2000" dirty="0" err="1">
                <a:effectLst/>
                <a:latin typeface="Arial" panose="020B0604020202020204" pitchFamily="34" charset="0"/>
                <a:ea typeface="Calibri" panose="020F0502020204030204" pitchFamily="34" charset="0"/>
                <a:cs typeface="Arial" panose="020B0604020202020204" pitchFamily="34" charset="0"/>
              </a:rPr>
              <a:t>ili</a:t>
            </a:r>
            <a:r>
              <a:rPr lang="en-US" sz="2000" dirty="0">
                <a:effectLst/>
                <a:latin typeface="Arial" panose="020B0604020202020204" pitchFamily="34" charset="0"/>
                <a:ea typeface="Calibri" panose="020F0502020204030204" pitchFamily="34" charset="0"/>
                <a:cs typeface="Arial" panose="020B0604020202020204" pitchFamily="34" charset="0"/>
              </a:rPr>
              <a:t> </a:t>
            </a:r>
            <a:r>
              <a:rPr lang="en-US" sz="2000" dirty="0" err="1">
                <a:effectLst/>
                <a:latin typeface="Arial" panose="020B0604020202020204" pitchFamily="34" charset="0"/>
                <a:ea typeface="Calibri" panose="020F0502020204030204" pitchFamily="34" charset="0"/>
                <a:cs typeface="Arial" panose="020B0604020202020204" pitchFamily="34" charset="0"/>
              </a:rPr>
              <a:t>nekog</a:t>
            </a:r>
            <a:r>
              <a:rPr lang="en-US" sz="2000" dirty="0">
                <a:effectLst/>
                <a:latin typeface="Arial" panose="020B0604020202020204" pitchFamily="34" charset="0"/>
                <a:ea typeface="Calibri" panose="020F0502020204030204" pitchFamily="34" charset="0"/>
                <a:cs typeface="Arial" panose="020B0604020202020204" pitchFamily="34" charset="0"/>
              </a:rPr>
              <a:t> </a:t>
            </a:r>
            <a:r>
              <a:rPr lang="en-US" sz="2000" dirty="0" err="1">
                <a:effectLst/>
                <a:latin typeface="Arial" panose="020B0604020202020204" pitchFamily="34" charset="0"/>
                <a:ea typeface="Calibri" panose="020F0502020204030204" pitchFamily="34" charset="0"/>
                <a:cs typeface="Arial" panose="020B0604020202020204" pitchFamily="34" charset="0"/>
              </a:rPr>
              <a:t>drugog</a:t>
            </a:r>
            <a:r>
              <a:rPr lang="en-US" sz="2000" dirty="0">
                <a:effectLst/>
                <a:latin typeface="Arial" panose="020B0604020202020204" pitchFamily="34" charset="0"/>
                <a:ea typeface="Calibri" panose="020F0502020204030204" pitchFamily="34" charset="0"/>
                <a:cs typeface="Arial" panose="020B0604020202020204" pitchFamily="34" charset="0"/>
              </a:rPr>
              <a:t> </a:t>
            </a:r>
            <a:r>
              <a:rPr lang="en-US" sz="2000" dirty="0" err="1">
                <a:effectLst/>
                <a:latin typeface="Arial" panose="020B0604020202020204" pitchFamily="34" charset="0"/>
                <a:ea typeface="Calibri" panose="020F0502020204030204" pitchFamily="34" charset="0"/>
                <a:cs typeface="Arial" panose="020B0604020202020204" pitchFamily="34" charset="0"/>
              </a:rPr>
              <a:t>oštećenja</a:t>
            </a:r>
            <a:r>
              <a:rPr lang="en-US" sz="2000" dirty="0">
                <a:effectLst/>
                <a:latin typeface="Arial" panose="020B0604020202020204" pitchFamily="34" charset="0"/>
                <a:ea typeface="Calibri" panose="020F0502020204030204" pitchFamily="34" charset="0"/>
                <a:cs typeface="Arial" panose="020B0604020202020204" pitchFamily="34" charset="0"/>
              </a:rPr>
              <a:t> </a:t>
            </a:r>
            <a:r>
              <a:rPr lang="en-US" sz="2000" dirty="0" err="1">
                <a:effectLst/>
                <a:latin typeface="Arial" panose="020B0604020202020204" pitchFamily="34" charset="0"/>
                <a:ea typeface="Calibri" panose="020F0502020204030204" pitchFamily="34" charset="0"/>
                <a:cs typeface="Arial" panose="020B0604020202020204" pitchFamily="34" charset="0"/>
              </a:rPr>
              <a:t>zdravlja</a:t>
            </a:r>
            <a:r>
              <a:rPr lang="en-US" sz="2000" dirty="0">
                <a:effectLst/>
                <a:latin typeface="Arial" panose="020B0604020202020204" pitchFamily="34" charset="0"/>
                <a:ea typeface="Calibri" panose="020F0502020204030204" pitchFamily="34" charset="0"/>
                <a:cs typeface="Arial" panose="020B0604020202020204" pitchFamily="34" charset="0"/>
              </a:rPr>
              <a:t>.</a:t>
            </a:r>
            <a:endParaRPr lang="sr-Latn-RS" sz="2000" dirty="0">
              <a:effectLst/>
              <a:latin typeface="Arial" panose="020B0604020202020204" pitchFamily="34" charset="0"/>
              <a:ea typeface="Calibri" panose="020F0502020204030204" pitchFamily="34" charset="0"/>
              <a:cs typeface="Arial" panose="020B0604020202020204" pitchFamily="34" charset="0"/>
            </a:endParaRPr>
          </a:p>
          <a:p>
            <a:r>
              <a:rPr lang="en-US" b="1" dirty="0" err="1">
                <a:latin typeface="Arial" panose="020B0604020202020204" pitchFamily="34" charset="0"/>
                <a:cs typeface="Arial" panose="020B0604020202020204" pitchFamily="34" charset="0"/>
              </a:rPr>
              <a:t>Socijalni</a:t>
            </a:r>
            <a:r>
              <a:rPr lang="en-US" b="1" dirty="0">
                <a:latin typeface="Arial" panose="020B0604020202020204" pitchFamily="34" charset="0"/>
                <a:cs typeface="Arial" panose="020B0604020202020204" pitchFamily="34" charset="0"/>
              </a:rPr>
              <a:t> model </a:t>
            </a:r>
            <a:r>
              <a:rPr lang="en-US" dirty="0" err="1">
                <a:latin typeface="Arial" panose="020B0604020202020204" pitchFamily="34" charset="0"/>
                <a:cs typeface="Arial" panose="020B0604020202020204" pitchFamily="34" charset="0"/>
              </a:rPr>
              <a:t>invaliditeta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posmatra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invaliditet</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kao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posledicu</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uticaja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društvenih</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spoljnih</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faktora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kao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glavni</a:t>
            </a:r>
            <a:r>
              <a:rPr lang="en-US" dirty="0">
                <a:latin typeface="Arial" panose="020B0604020202020204" pitchFamily="34" charset="0"/>
                <a:cs typeface="Arial" panose="020B0604020202020204" pitchFamily="34" charset="0"/>
              </a:rPr>
              <a:t> problem </a:t>
            </a:r>
            <a:r>
              <a:rPr lang="en-US" dirty="0" err="1">
                <a:latin typeface="Arial" panose="020B0604020202020204" pitchFamily="34" charset="0"/>
                <a:cs typeface="Arial" panose="020B0604020202020204" pitchFamily="34" charset="0"/>
              </a:rPr>
              <a:t>ističe</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ograničenje</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barijere</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koje</a:t>
            </a:r>
            <a:r>
              <a:rPr lang="en-US" dirty="0">
                <a:latin typeface="Arial" panose="020B0604020202020204" pitchFamily="34" charset="0"/>
                <a:cs typeface="Arial" panose="020B0604020202020204" pitchFamily="34" charset="0"/>
              </a:rPr>
              <a:t> je </a:t>
            </a:r>
            <a:r>
              <a:rPr lang="en-US" dirty="0" err="1">
                <a:latin typeface="Arial" panose="020B0604020202020204" pitchFamily="34" charset="0"/>
                <a:cs typeface="Arial" panose="020B0604020202020204" pitchFamily="34" charset="0"/>
              </a:rPr>
              <a:t>društvo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izgradilo</a:t>
            </a:r>
            <a:r>
              <a:rPr lang="en-US" dirty="0">
                <a:latin typeface="Arial" panose="020B0604020202020204" pitchFamily="34" charset="0"/>
                <a:cs typeface="Arial" panose="020B0604020202020204" pitchFamily="34" charset="0"/>
              </a:rPr>
              <a:t>. </a:t>
            </a:r>
          </a:p>
        </p:txBody>
      </p:sp>
      <p:sp>
        <p:nvSpPr>
          <p:cNvPr id="9" name="TextBox 8">
            <a:extLst>
              <a:ext uri="{FF2B5EF4-FFF2-40B4-BE49-F238E27FC236}">
                <a16:creationId xmlns:a16="http://schemas.microsoft.com/office/drawing/2014/main" id="{4F6F0A4D-FCFD-19A1-0839-1518FD052B4C}"/>
              </a:ext>
            </a:extLst>
          </p:cNvPr>
          <p:cNvSpPr txBox="1"/>
          <p:nvPr/>
        </p:nvSpPr>
        <p:spPr>
          <a:xfrm>
            <a:off x="228600" y="4800600"/>
            <a:ext cx="8686798" cy="1535741"/>
          </a:xfrm>
          <a:prstGeom prst="rect">
            <a:avLst/>
          </a:prstGeom>
          <a:noFill/>
        </p:spPr>
        <p:txBody>
          <a:bodyPr wrap="square">
            <a:spAutoFit/>
          </a:bodyPr>
          <a:lstStyle/>
          <a:p>
            <a:r>
              <a:rPr lang="en-US" dirty="0"/>
              <a:t>Prema </a:t>
            </a:r>
            <a:r>
              <a:rPr lang="en-US" dirty="0" err="1"/>
              <a:t>Konvenciji</a:t>
            </a:r>
            <a:r>
              <a:rPr lang="sr-Latn-RS" dirty="0"/>
              <a:t> UN:</a:t>
            </a:r>
            <a:r>
              <a:rPr lang="en-US" dirty="0"/>
              <a:t> </a:t>
            </a:r>
            <a:r>
              <a:rPr lang="en-US" i="1" dirty="0" err="1"/>
              <a:t>osobe</a:t>
            </a:r>
            <a:r>
              <a:rPr lang="en-US" i="1" dirty="0"/>
              <a:t> </a:t>
            </a:r>
            <a:r>
              <a:rPr lang="en-US" i="1" dirty="0" err="1"/>
              <a:t>sa</a:t>
            </a:r>
            <a:r>
              <a:rPr lang="en-US" i="1" dirty="0"/>
              <a:t> </a:t>
            </a:r>
            <a:r>
              <a:rPr lang="en-US" i="1" dirty="0" err="1"/>
              <a:t>invaliditetom</a:t>
            </a:r>
            <a:r>
              <a:rPr lang="en-US" i="1" dirty="0"/>
              <a:t> </a:t>
            </a:r>
            <a:r>
              <a:rPr lang="en-US" i="1" dirty="0" err="1"/>
              <a:t>su</a:t>
            </a:r>
            <a:r>
              <a:rPr lang="en-US" i="1" dirty="0"/>
              <a:t> </a:t>
            </a:r>
            <a:r>
              <a:rPr lang="en-US" i="1" dirty="0" err="1"/>
              <a:t>osobe</a:t>
            </a:r>
            <a:r>
              <a:rPr lang="en-US" i="1" dirty="0"/>
              <a:t> </a:t>
            </a:r>
            <a:r>
              <a:rPr lang="en-US" i="1" dirty="0" err="1"/>
              <a:t>koje</a:t>
            </a:r>
            <a:r>
              <a:rPr lang="en-US" i="1" dirty="0"/>
              <a:t> </a:t>
            </a:r>
            <a:r>
              <a:rPr lang="en-US" i="1" dirty="0" err="1"/>
              <a:t>imaju</a:t>
            </a:r>
            <a:r>
              <a:rPr lang="en-US" i="1" dirty="0"/>
              <a:t> </a:t>
            </a:r>
            <a:r>
              <a:rPr lang="en-US" i="1" dirty="0" err="1"/>
              <a:t>dugotrajna</a:t>
            </a:r>
            <a:r>
              <a:rPr lang="en-US" i="1" dirty="0"/>
              <a:t> </a:t>
            </a:r>
            <a:r>
              <a:rPr lang="en-US" i="1" dirty="0" err="1"/>
              <a:t>telesna</a:t>
            </a:r>
            <a:r>
              <a:rPr lang="en-US" i="1" dirty="0"/>
              <a:t>, </a:t>
            </a:r>
            <a:r>
              <a:rPr lang="en-US" i="1" dirty="0" err="1"/>
              <a:t>mentalna</a:t>
            </a:r>
            <a:r>
              <a:rPr lang="en-US" i="1" dirty="0"/>
              <a:t>, </a:t>
            </a:r>
            <a:r>
              <a:rPr lang="en-US" i="1" dirty="0" err="1"/>
              <a:t>intelektualna</a:t>
            </a:r>
            <a:r>
              <a:rPr lang="en-US" i="1" dirty="0"/>
              <a:t> </a:t>
            </a:r>
            <a:r>
              <a:rPr lang="en-US" i="1" dirty="0" err="1"/>
              <a:t>ili</a:t>
            </a:r>
            <a:r>
              <a:rPr lang="en-US" i="1" dirty="0"/>
              <a:t> </a:t>
            </a:r>
            <a:r>
              <a:rPr lang="en-US" i="1" dirty="0" err="1"/>
              <a:t>čulna</a:t>
            </a:r>
            <a:r>
              <a:rPr lang="en-US" i="1" dirty="0"/>
              <a:t> </a:t>
            </a:r>
            <a:r>
              <a:rPr lang="en-US" i="1" dirty="0" err="1"/>
              <a:t>oštećenja</a:t>
            </a:r>
            <a:r>
              <a:rPr lang="en-US" i="1" dirty="0"/>
              <a:t>, </a:t>
            </a:r>
            <a:r>
              <a:rPr lang="en-US" i="1" dirty="0" err="1"/>
              <a:t>koja</a:t>
            </a:r>
            <a:r>
              <a:rPr lang="en-US" i="1" dirty="0"/>
              <a:t> u </a:t>
            </a:r>
            <a:r>
              <a:rPr lang="en-US" i="1" dirty="0" err="1"/>
              <a:t>interakciji</a:t>
            </a:r>
            <a:r>
              <a:rPr lang="en-US" i="1" dirty="0"/>
              <a:t> </a:t>
            </a:r>
            <a:r>
              <a:rPr lang="en-US" i="1" dirty="0" err="1"/>
              <a:t>sa</a:t>
            </a:r>
            <a:r>
              <a:rPr lang="en-US" i="1" dirty="0"/>
              <a:t> </a:t>
            </a:r>
            <a:r>
              <a:rPr lang="en-US" i="1" dirty="0" err="1"/>
              <a:t>različitim</a:t>
            </a:r>
            <a:r>
              <a:rPr lang="en-US" i="1" dirty="0"/>
              <a:t> </a:t>
            </a:r>
            <a:r>
              <a:rPr lang="en-US" i="1" dirty="0" err="1"/>
              <a:t>preprekama</a:t>
            </a:r>
            <a:r>
              <a:rPr lang="en-US" i="1" dirty="0"/>
              <a:t> </a:t>
            </a:r>
            <a:r>
              <a:rPr lang="en-US" i="1" dirty="0" err="1"/>
              <a:t>mogu</a:t>
            </a:r>
            <a:r>
              <a:rPr lang="en-US" i="1" dirty="0"/>
              <a:t> </a:t>
            </a:r>
            <a:r>
              <a:rPr lang="en-US" i="1" dirty="0" err="1"/>
              <a:t>sprečiti</a:t>
            </a:r>
            <a:r>
              <a:rPr lang="en-US" i="1" dirty="0"/>
              <a:t> </a:t>
            </a:r>
            <a:r>
              <a:rPr lang="en-US" i="1" dirty="0" err="1"/>
              <a:t>njihovo</a:t>
            </a:r>
            <a:r>
              <a:rPr lang="en-US" i="1" dirty="0"/>
              <a:t> </a:t>
            </a:r>
            <a:r>
              <a:rPr lang="en-US" i="1" dirty="0" err="1"/>
              <a:t>puno</a:t>
            </a:r>
            <a:r>
              <a:rPr lang="en-US" i="1" dirty="0"/>
              <a:t> </a:t>
            </a:r>
            <a:r>
              <a:rPr lang="en-US" i="1" dirty="0" err="1"/>
              <a:t>i</a:t>
            </a:r>
            <a:r>
              <a:rPr lang="en-US" i="1" dirty="0"/>
              <a:t> </a:t>
            </a:r>
            <a:r>
              <a:rPr lang="en-US" i="1" dirty="0" err="1"/>
              <a:t>svrsishodno</a:t>
            </a:r>
            <a:r>
              <a:rPr lang="en-US" i="1" dirty="0"/>
              <a:t> </a:t>
            </a:r>
            <a:r>
              <a:rPr lang="en-US" i="1" dirty="0" err="1"/>
              <a:t>učešće</a:t>
            </a:r>
            <a:r>
              <a:rPr lang="en-US" i="1" dirty="0"/>
              <a:t> u </a:t>
            </a:r>
            <a:r>
              <a:rPr lang="en-US" i="1" dirty="0" err="1"/>
              <a:t>društvu</a:t>
            </a:r>
            <a:r>
              <a:rPr lang="en-US" i="1" dirty="0"/>
              <a:t> </a:t>
            </a:r>
            <a:r>
              <a:rPr lang="en-US" i="1" dirty="0" err="1"/>
              <a:t>ravnopravno</a:t>
            </a:r>
            <a:r>
              <a:rPr lang="en-US" i="1" dirty="0"/>
              <a:t> </a:t>
            </a:r>
            <a:r>
              <a:rPr lang="en-US" i="1" dirty="0" err="1"/>
              <a:t>sa</a:t>
            </a:r>
            <a:r>
              <a:rPr lang="en-US" i="1" dirty="0"/>
              <a:t> </a:t>
            </a:r>
            <a:r>
              <a:rPr lang="en-US" i="1" dirty="0" err="1"/>
              <a:t>drugima</a:t>
            </a:r>
            <a:r>
              <a:rPr lang="en-US" dirty="0"/>
              <a:t>. </a:t>
            </a:r>
          </a:p>
        </p:txBody>
      </p:sp>
    </p:spTree>
    <p:extLst>
      <p:ext uri="{BB962C8B-B14F-4D97-AF65-F5344CB8AC3E}">
        <p14:creationId xmlns:p14="http://schemas.microsoft.com/office/powerpoint/2010/main" val="13994056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685800"/>
            <a:ext cx="8686799" cy="494751"/>
          </a:xfrm>
          <a:prstGeom prst="rect">
            <a:avLst/>
          </a:prstGeom>
          <a:noFill/>
        </p:spPr>
        <p:txBody>
          <a:bodyPr wrap="square" rtlCol="0">
            <a:spAutoFit/>
          </a:bodyPr>
          <a:lstStyle/>
          <a:p>
            <a:r>
              <a:rPr lang="vi-VN" sz="2400" b="1" dirty="0">
                <a:solidFill>
                  <a:schemeClr val="bg1"/>
                </a:solidFill>
              </a:rPr>
              <a:t>Sistemi i uređaji za </a:t>
            </a:r>
            <a:r>
              <a:rPr lang="sr-Latn-RS" sz="2400" b="1" dirty="0">
                <a:solidFill>
                  <a:schemeClr val="bg1"/>
                </a:solidFill>
              </a:rPr>
              <a:t>kontrolu kočnica i akceleratora</a:t>
            </a:r>
            <a:endParaRPr lang="en-US" sz="2400" b="1" dirty="0">
              <a:solidFill>
                <a:schemeClr val="bg1"/>
              </a:solidFill>
            </a:endParaRPr>
          </a:p>
        </p:txBody>
      </p:sp>
      <p:sp>
        <p:nvSpPr>
          <p:cNvPr id="3" name="Rectangle 2"/>
          <p:cNvSpPr/>
          <p:nvPr/>
        </p:nvSpPr>
        <p:spPr>
          <a:xfrm>
            <a:off x="228600" y="1524000"/>
            <a:ext cx="4648200" cy="4247317"/>
          </a:xfrm>
          <a:prstGeom prst="rect">
            <a:avLst/>
          </a:prstGeom>
        </p:spPr>
        <p:txBody>
          <a:bodyPr wrap="square">
            <a:spAutoFit/>
          </a:bodyPr>
          <a:lstStyle/>
          <a:p>
            <a:r>
              <a:rPr lang="sr-Latn-RS" dirty="0"/>
              <a:t>Najčešće se u vozilo ugrađuju neki od sledeća četiri tipa ručnih komandi:</a:t>
            </a:r>
          </a:p>
          <a:p>
            <a:endParaRPr lang="sr-Latn-RS" dirty="0"/>
          </a:p>
          <a:p>
            <a:pPr marL="457200" indent="-457200">
              <a:buFont typeface="Arial" pitchFamily="34" charset="0"/>
              <a:buChar char="•"/>
            </a:pPr>
            <a:r>
              <a:rPr lang="en-US" b="1" dirty="0" err="1"/>
              <a:t>Sistem</a:t>
            </a:r>
            <a:r>
              <a:rPr lang="en-US" b="1" dirty="0"/>
              <a:t> „</a:t>
            </a:r>
            <a:r>
              <a:rPr lang="en-US" b="1" dirty="0" err="1"/>
              <a:t>pravog</a:t>
            </a:r>
            <a:r>
              <a:rPr lang="en-US" b="1" dirty="0"/>
              <a:t> </a:t>
            </a:r>
            <a:r>
              <a:rPr lang="en-US" b="1" dirty="0" err="1"/>
              <a:t>ugla</a:t>
            </a:r>
            <a:r>
              <a:rPr lang="en-US" b="1" dirty="0"/>
              <a:t>“ – </a:t>
            </a:r>
            <a:r>
              <a:rPr lang="en-US" dirty="0" err="1"/>
              <a:t>Kočenje</a:t>
            </a:r>
            <a:r>
              <a:rPr lang="en-US" dirty="0"/>
              <a:t> se </a:t>
            </a:r>
            <a:r>
              <a:rPr lang="en-US" dirty="0" err="1"/>
              <a:t>vrši</a:t>
            </a:r>
            <a:r>
              <a:rPr lang="en-US" dirty="0"/>
              <a:t> </a:t>
            </a:r>
            <a:r>
              <a:rPr lang="en-US" dirty="0" err="1"/>
              <a:t>guranjem</a:t>
            </a:r>
            <a:r>
              <a:rPr lang="en-US" dirty="0"/>
              <a:t> </a:t>
            </a:r>
            <a:r>
              <a:rPr lang="en-US" dirty="0" err="1"/>
              <a:t>ručne</a:t>
            </a:r>
            <a:r>
              <a:rPr lang="en-US" dirty="0"/>
              <a:t> </a:t>
            </a:r>
            <a:r>
              <a:rPr lang="en-US" dirty="0" err="1"/>
              <a:t>komande</a:t>
            </a:r>
            <a:r>
              <a:rPr lang="en-US" dirty="0"/>
              <a:t> ka </a:t>
            </a:r>
            <a:r>
              <a:rPr lang="en-US" dirty="0" err="1"/>
              <a:t>napred</a:t>
            </a:r>
            <a:r>
              <a:rPr lang="en-US" dirty="0"/>
              <a:t>, a </a:t>
            </a:r>
            <a:r>
              <a:rPr lang="en-US" dirty="0" err="1"/>
              <a:t>ubrzavanje</a:t>
            </a:r>
            <a:r>
              <a:rPr lang="en-US" dirty="0"/>
              <a:t> </a:t>
            </a:r>
            <a:r>
              <a:rPr lang="en-US" dirty="0" err="1"/>
              <a:t>okretanjem</a:t>
            </a:r>
            <a:r>
              <a:rPr lang="en-US" dirty="0"/>
              <a:t> ka dole. </a:t>
            </a:r>
          </a:p>
          <a:p>
            <a:pPr marL="457200" indent="-457200">
              <a:buFont typeface="Arial" pitchFamily="34" charset="0"/>
              <a:buChar char="•"/>
            </a:pPr>
            <a:r>
              <a:rPr lang="en-US" b="1" dirty="0" err="1"/>
              <a:t>Guranje</a:t>
            </a:r>
            <a:r>
              <a:rPr lang="en-US" b="1" dirty="0"/>
              <a:t>/</a:t>
            </a:r>
            <a:r>
              <a:rPr lang="en-US" b="1" dirty="0" err="1"/>
              <a:t>Povlačenje</a:t>
            </a:r>
            <a:endParaRPr lang="en-US" b="1" dirty="0"/>
          </a:p>
          <a:p>
            <a:pPr marL="457200" indent="-457200">
              <a:buFont typeface="Arial" pitchFamily="34" charset="0"/>
              <a:buChar char="•"/>
            </a:pPr>
            <a:r>
              <a:rPr lang="en-US" b="1" dirty="0" err="1"/>
              <a:t>Guranje</a:t>
            </a:r>
            <a:r>
              <a:rPr lang="en-US" b="1" dirty="0"/>
              <a:t>/</a:t>
            </a:r>
            <a:r>
              <a:rPr lang="en-US" b="1" dirty="0" err="1"/>
              <a:t>Uvrtanje</a:t>
            </a:r>
            <a:endParaRPr lang="en-US" b="1" dirty="0"/>
          </a:p>
          <a:p>
            <a:pPr marL="457200" indent="-457200">
              <a:buFont typeface="Arial" pitchFamily="34" charset="0"/>
              <a:buChar char="•"/>
            </a:pPr>
            <a:r>
              <a:rPr lang="en-US" b="1" dirty="0" err="1"/>
              <a:t>Guranje</a:t>
            </a:r>
            <a:r>
              <a:rPr lang="en-US" b="1" dirty="0"/>
              <a:t>/</a:t>
            </a:r>
            <a:r>
              <a:rPr lang="en-US" b="1" dirty="0" err="1"/>
              <a:t>Nagibanje</a:t>
            </a:r>
            <a:endParaRPr lang="sr-Latn-RS" dirty="0"/>
          </a:p>
        </p:txBody>
      </p:sp>
      <p:pic>
        <p:nvPicPr>
          <p:cNvPr id="4" name="Picture 3"/>
          <p:cNvPicPr/>
          <p:nvPr/>
        </p:nvPicPr>
        <p:blipFill>
          <a:blip r:embed="rId2" cstate="email">
            <a:extLst>
              <a:ext uri="{28A0092B-C50C-407E-A947-70E740481C1C}">
                <a14:useLocalDpi xmlns:a14="http://schemas.microsoft.com/office/drawing/2010/main"/>
              </a:ext>
            </a:extLst>
          </a:blip>
          <a:stretch>
            <a:fillRect/>
          </a:stretch>
        </p:blipFill>
        <p:spPr>
          <a:xfrm>
            <a:off x="5079682" y="1600200"/>
            <a:ext cx="3867517" cy="4652652"/>
          </a:xfrm>
          <a:prstGeom prst="rect">
            <a:avLst/>
          </a:prstGeom>
          <a:ln>
            <a:solidFill>
              <a:schemeClr val="tx1"/>
            </a:solidFill>
          </a:ln>
        </p:spPr>
      </p:pic>
    </p:spTree>
  </p:cSld>
  <p:clrMapOvr>
    <a:masterClrMapping/>
  </p:clrMapOvr>
  <mc:AlternateContent xmlns:mc="http://schemas.openxmlformats.org/markup-compatibility/2006" xmlns:p14="http://schemas.microsoft.com/office/powerpoint/2010/main">
    <mc:Choice Requires="p14">
      <p:transition spd="slow" p14:dur="2000" advTm="90119"/>
    </mc:Choice>
    <mc:Fallback xmlns="">
      <p:transition spd="slow" advTm="90119"/>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685800"/>
            <a:ext cx="8686799" cy="494751"/>
          </a:xfrm>
          <a:prstGeom prst="rect">
            <a:avLst/>
          </a:prstGeom>
          <a:noFill/>
        </p:spPr>
        <p:txBody>
          <a:bodyPr wrap="square" rtlCol="0">
            <a:spAutoFit/>
          </a:bodyPr>
          <a:lstStyle/>
          <a:p>
            <a:r>
              <a:rPr lang="vi-VN" sz="2400" b="1" dirty="0">
                <a:solidFill>
                  <a:schemeClr val="bg1"/>
                </a:solidFill>
              </a:rPr>
              <a:t>Sistemi i uređaji za </a:t>
            </a:r>
            <a:r>
              <a:rPr lang="sr-Latn-RS" sz="2400" b="1" dirty="0">
                <a:solidFill>
                  <a:schemeClr val="bg1"/>
                </a:solidFill>
              </a:rPr>
              <a:t>kontrolu kočnica i akceleratora</a:t>
            </a:r>
            <a:endParaRPr lang="en-US" sz="2400" b="1" dirty="0">
              <a:solidFill>
                <a:schemeClr val="bg1"/>
              </a:solidFill>
            </a:endParaRPr>
          </a:p>
        </p:txBody>
      </p:sp>
      <p:sp>
        <p:nvSpPr>
          <p:cNvPr id="5" name="Rectangle 4"/>
          <p:cNvSpPr/>
          <p:nvPr/>
        </p:nvSpPr>
        <p:spPr>
          <a:xfrm>
            <a:off x="228600" y="1524000"/>
            <a:ext cx="8686800" cy="3659400"/>
          </a:xfrm>
          <a:prstGeom prst="rect">
            <a:avLst/>
          </a:prstGeom>
        </p:spPr>
        <p:txBody>
          <a:bodyPr wrap="square">
            <a:spAutoFit/>
          </a:bodyPr>
          <a:lstStyle/>
          <a:p>
            <a:r>
              <a:rPr lang="sr-Latn-RS" b="1" dirty="0"/>
              <a:t>Kakva su iskustva vozača?</a:t>
            </a:r>
          </a:p>
          <a:p>
            <a:pPr marL="457200" indent="-457200">
              <a:buFont typeface="Arial" pitchFamily="34" charset="0"/>
              <a:buChar char="•"/>
            </a:pPr>
            <a:r>
              <a:rPr lang="sr-Latn-RS" dirty="0"/>
              <a:t>Vozači sa invaliditetom koji koriste ručne komande su oprezniji u odnosu na ostatak populacije. </a:t>
            </a:r>
          </a:p>
          <a:p>
            <a:pPr marL="457200" indent="-457200">
              <a:buFont typeface="Arial" pitchFamily="34" charset="0"/>
              <a:buChar char="•"/>
            </a:pPr>
            <a:r>
              <a:rPr lang="sr-Latn-RS" dirty="0"/>
              <a:t>Ova grupa vozača razvija i koristi strategije predviđanja situacija na putu, više poštuju saobraćajne propise (manje korišćenje mobilnih telefona i ređe prekoračenje brzine). </a:t>
            </a:r>
          </a:p>
          <a:p>
            <a:pPr marL="457200" indent="-457200">
              <a:buFont typeface="Arial" pitchFamily="34" charset="0"/>
              <a:buChar char="•"/>
            </a:pPr>
            <a:r>
              <a:rPr lang="sr-Latn-RS" dirty="0"/>
              <a:t>Problem je početno navikavanje vozača na ugrađene ručne komande, zamaranje ruke na dužim vožnjama, kao i usaglašavanje performansi ručnih komandi sa trenutnim zdravstvenim stanjem korisnika.</a:t>
            </a:r>
          </a:p>
        </p:txBody>
      </p:sp>
    </p:spTree>
    <p:extLst>
      <p:ext uri="{BB962C8B-B14F-4D97-AF65-F5344CB8AC3E}">
        <p14:creationId xmlns:p14="http://schemas.microsoft.com/office/powerpoint/2010/main" val="3143254371"/>
      </p:ext>
    </p:extLst>
  </p:cSld>
  <p:clrMapOvr>
    <a:masterClrMapping/>
  </p:clrMapOvr>
  <mc:AlternateContent xmlns:mc="http://schemas.openxmlformats.org/markup-compatibility/2006" xmlns:p14="http://schemas.microsoft.com/office/powerpoint/2010/main">
    <mc:Choice Requires="p14">
      <p:transition spd="slow" p14:dur="2000" advTm="119266"/>
    </mc:Choice>
    <mc:Fallback xmlns="">
      <p:transition spd="slow" advTm="119266"/>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E9CBB6-3CB5-670F-7CC8-43C1E00211A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164FE7F-0BC7-0FAB-2F23-45755DDF5541}"/>
              </a:ext>
            </a:extLst>
          </p:cNvPr>
          <p:cNvSpPr txBox="1"/>
          <p:nvPr/>
        </p:nvSpPr>
        <p:spPr>
          <a:xfrm>
            <a:off x="228600" y="685800"/>
            <a:ext cx="8686799" cy="494751"/>
          </a:xfrm>
          <a:prstGeom prst="rect">
            <a:avLst/>
          </a:prstGeom>
          <a:noFill/>
        </p:spPr>
        <p:txBody>
          <a:bodyPr wrap="square" rtlCol="0">
            <a:spAutoFit/>
          </a:bodyPr>
          <a:lstStyle/>
          <a:p>
            <a:r>
              <a:rPr lang="vi-VN" sz="2400" b="1" dirty="0">
                <a:solidFill>
                  <a:schemeClr val="bg1"/>
                </a:solidFill>
              </a:rPr>
              <a:t>Sistemi i uređaji za </a:t>
            </a:r>
            <a:r>
              <a:rPr lang="sr-Latn-RS" sz="2400" b="1" dirty="0">
                <a:solidFill>
                  <a:schemeClr val="bg1"/>
                </a:solidFill>
              </a:rPr>
              <a:t>kontrolu kočnica i akceleratora</a:t>
            </a:r>
            <a:endParaRPr lang="en-US" sz="2400" b="1" dirty="0">
              <a:solidFill>
                <a:schemeClr val="bg1"/>
              </a:solidFill>
            </a:endParaRPr>
          </a:p>
        </p:txBody>
      </p:sp>
      <p:sp>
        <p:nvSpPr>
          <p:cNvPr id="5" name="Rectangle 4">
            <a:extLst>
              <a:ext uri="{FF2B5EF4-FFF2-40B4-BE49-F238E27FC236}">
                <a16:creationId xmlns:a16="http://schemas.microsoft.com/office/drawing/2014/main" id="{FCC0657A-A679-1F0B-DAEB-4BADB3BBABA1}"/>
              </a:ext>
            </a:extLst>
          </p:cNvPr>
          <p:cNvSpPr/>
          <p:nvPr/>
        </p:nvSpPr>
        <p:spPr>
          <a:xfrm>
            <a:off x="228600" y="1524000"/>
            <a:ext cx="8686800" cy="3290068"/>
          </a:xfrm>
          <a:prstGeom prst="rect">
            <a:avLst/>
          </a:prstGeom>
        </p:spPr>
        <p:txBody>
          <a:bodyPr wrap="square">
            <a:spAutoFit/>
          </a:bodyPr>
          <a:lstStyle/>
          <a:p>
            <a:r>
              <a:rPr lang="sr-Latn-RS" b="1" dirty="0"/>
              <a:t>Kakav je uticaj na bezbednost ručnih komandi?</a:t>
            </a:r>
          </a:p>
          <a:p>
            <a:pPr marL="457200" indent="-457200">
              <a:buFont typeface="Arial" pitchFamily="34" charset="0"/>
              <a:buChar char="•"/>
            </a:pPr>
            <a:r>
              <a:rPr lang="sr-Latn-RS" dirty="0"/>
              <a:t>Ručne komande nemaju izražen rizik da će tokom nezgode doći do kontakta sa glavom vozača.</a:t>
            </a:r>
          </a:p>
          <a:p>
            <a:pPr marL="457200" indent="-457200">
              <a:buFont typeface="Arial" pitchFamily="34" charset="0"/>
              <a:buChar char="•"/>
            </a:pPr>
            <a:r>
              <a:rPr lang="sr-Latn-RS" dirty="0"/>
              <a:t>Korišćenje ručnih komandi ne znači nužnu potrebu približavanja vozača točku upravljača, što je povezano sa potencijalnim rizikom od povređivanja prilikom aktivacije vazdušnih jastuka.</a:t>
            </a:r>
          </a:p>
          <a:p>
            <a:pPr marL="457200" indent="-457200">
              <a:buFont typeface="Arial" pitchFamily="34" charset="0"/>
              <a:buChar char="•"/>
            </a:pPr>
            <a:r>
              <a:rPr lang="sr-Latn-RS" dirty="0"/>
              <a:t>Postavljanje kompletnog uređaja, minimalno povećava rizik od povreda kolena.</a:t>
            </a:r>
          </a:p>
        </p:txBody>
      </p:sp>
    </p:spTree>
    <p:extLst>
      <p:ext uri="{BB962C8B-B14F-4D97-AF65-F5344CB8AC3E}">
        <p14:creationId xmlns:p14="http://schemas.microsoft.com/office/powerpoint/2010/main" val="1613578331"/>
      </p:ext>
    </p:extLst>
  </p:cSld>
  <p:clrMapOvr>
    <a:masterClrMapping/>
  </p:clrMapOvr>
  <mc:AlternateContent xmlns:mc="http://schemas.openxmlformats.org/markup-compatibility/2006">
    <mc:Choice xmlns:p14="http://schemas.microsoft.com/office/powerpoint/2010/main" Requires="p14">
      <p:transition spd="slow" p14:dur="2000" advTm="119266"/>
    </mc:Choice>
    <mc:Fallback>
      <p:transition spd="slow" advTm="119266"/>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685800"/>
            <a:ext cx="8686799" cy="494751"/>
          </a:xfrm>
          <a:prstGeom prst="rect">
            <a:avLst/>
          </a:prstGeom>
          <a:noFill/>
        </p:spPr>
        <p:txBody>
          <a:bodyPr wrap="square" rtlCol="0">
            <a:spAutoFit/>
          </a:bodyPr>
          <a:lstStyle/>
          <a:p>
            <a:r>
              <a:rPr lang="sr-Latn-RS" sz="2400" b="1" noProof="0" dirty="0">
                <a:solidFill>
                  <a:schemeClr val="bg1"/>
                </a:solidFill>
              </a:rPr>
              <a:t>Sistemi i uređaji za kontrolu kočnica i akceleratora</a:t>
            </a:r>
          </a:p>
        </p:txBody>
      </p:sp>
      <p:sp>
        <p:nvSpPr>
          <p:cNvPr id="3" name="Rectangle 2"/>
          <p:cNvSpPr/>
          <p:nvPr/>
        </p:nvSpPr>
        <p:spPr>
          <a:xfrm>
            <a:off x="228600" y="1524000"/>
            <a:ext cx="8686800" cy="3474734"/>
          </a:xfrm>
          <a:prstGeom prst="rect">
            <a:avLst/>
          </a:prstGeom>
        </p:spPr>
        <p:txBody>
          <a:bodyPr wrap="square">
            <a:spAutoFit/>
          </a:bodyPr>
          <a:lstStyle/>
          <a:p>
            <a:pPr marL="457200" indent="-457200">
              <a:buFont typeface="Arial" pitchFamily="34" charset="0"/>
              <a:buChar char="•"/>
            </a:pPr>
            <a:r>
              <a:rPr lang="sr-Latn-RS" b="1" noProof="0" dirty="0"/>
              <a:t>Zaštita papučica </a:t>
            </a:r>
            <a:r>
              <a:rPr lang="sr-Latn-RS" noProof="0" dirty="0"/>
              <a:t>- Ovaj uređaj se ugrađuje kako bi se onemogućilo potencijalni slučajni kontakt stopala vozača sa papučicama u slučaju kada se koriste ručne komande. Zaštita papučica se najčešće izvodi kao metalna ili plastična ploča koja može biti fiksna ili mobilna. </a:t>
            </a:r>
          </a:p>
          <a:p>
            <a:pPr marL="457200" indent="-457200">
              <a:buFont typeface="Arial" pitchFamily="34" charset="0"/>
              <a:buChar char="•"/>
            </a:pPr>
            <a:r>
              <a:rPr lang="sr-Latn-RS" b="1" noProof="0" dirty="0"/>
              <a:t>Adaptacija papučica </a:t>
            </a:r>
            <a:r>
              <a:rPr lang="sr-Latn-RS" noProof="0" dirty="0"/>
              <a:t>– Kada za to postoji potreba, moguće je papučicu akceleratora prebaciti levo od papučice kočnice. Ovakva promena je moguća samo kod vozila sa automatskim menjačem. Za potrebe osoba sa invaliditetom koje imaju kraće donje ekstremitete moguće je izvršiti produženje papučica.</a:t>
            </a:r>
          </a:p>
        </p:txBody>
      </p:sp>
    </p:spTree>
  </p:cSld>
  <p:clrMapOvr>
    <a:masterClrMapping/>
  </p:clrMapOvr>
  <mc:AlternateContent xmlns:mc="http://schemas.openxmlformats.org/markup-compatibility/2006" xmlns:p14="http://schemas.microsoft.com/office/powerpoint/2010/main">
    <mc:Choice Requires="p14">
      <p:transition spd="slow" p14:dur="2000" advTm="78478"/>
    </mc:Choice>
    <mc:Fallback xmlns="">
      <p:transition spd="slow" advTm="78478"/>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685800"/>
            <a:ext cx="8686799" cy="494751"/>
          </a:xfrm>
          <a:prstGeom prst="rect">
            <a:avLst/>
          </a:prstGeom>
          <a:noFill/>
        </p:spPr>
        <p:txBody>
          <a:bodyPr wrap="square" rtlCol="0">
            <a:spAutoFit/>
          </a:bodyPr>
          <a:lstStyle/>
          <a:p>
            <a:r>
              <a:rPr lang="sr-Latn-RS" sz="2400" b="1" dirty="0">
                <a:solidFill>
                  <a:schemeClr val="bg1"/>
                </a:solidFill>
              </a:rPr>
              <a:t>Kombinovani sistemi vožnje</a:t>
            </a:r>
            <a:endParaRPr lang="en-US" sz="2400" b="1" dirty="0">
              <a:solidFill>
                <a:schemeClr val="bg1"/>
              </a:solidFill>
            </a:endParaRPr>
          </a:p>
        </p:txBody>
      </p:sp>
      <p:sp>
        <p:nvSpPr>
          <p:cNvPr id="3" name="Rectangle 2"/>
          <p:cNvSpPr/>
          <p:nvPr/>
        </p:nvSpPr>
        <p:spPr>
          <a:xfrm>
            <a:off x="228600" y="1524000"/>
            <a:ext cx="8686800" cy="3844066"/>
          </a:xfrm>
          <a:prstGeom prst="rect">
            <a:avLst/>
          </a:prstGeom>
        </p:spPr>
        <p:txBody>
          <a:bodyPr wrap="square">
            <a:spAutoFit/>
          </a:bodyPr>
          <a:lstStyle/>
          <a:p>
            <a:pPr marL="457200" indent="-457200">
              <a:buFont typeface="Arial" pitchFamily="34" charset="0"/>
              <a:buChar char="•"/>
            </a:pPr>
            <a:r>
              <a:rPr lang="sr-Latn-RS" b="1" dirty="0"/>
              <a:t>Džojstik </a:t>
            </a:r>
            <a:r>
              <a:rPr lang="sr-Latn-RS" dirty="0"/>
              <a:t>- </a:t>
            </a:r>
            <a:r>
              <a:rPr lang="vi-VN" dirty="0"/>
              <a:t>Džojstik predstavlja uređaj koji omogućava vozaču da preko samo jednog uređaja, jednom ili sa dve ruke, ubrzava, usporava i upravlja vozilom. Kao ključni problemi ovakvog načina upravljanja vozilom identifikovani su vreme odziva sistema i izvođenje složenih manevara (npr. skretanje i usporavanje).</a:t>
            </a:r>
          </a:p>
          <a:p>
            <a:pPr marL="457200" indent="-457200">
              <a:buFont typeface="Arial" pitchFamily="34" charset="0"/>
              <a:buChar char="•"/>
            </a:pPr>
            <a:r>
              <a:rPr lang="vi-VN" dirty="0"/>
              <a:t>Značajnom unapređenju performansi ovih uređaja u velikoj meri je doprinelo korišćenje DBW (Drive-by-wire) tehnologije. Ova tehnologija omogućava da se umesto mehaničkih veza između upravljača, kočnica i motora, koriste senzori, elektromotori i elektronski signali i da se na taj način maksimalno skrati vreme odziva sistema. </a:t>
            </a:r>
          </a:p>
        </p:txBody>
      </p:sp>
    </p:spTree>
  </p:cSld>
  <p:clrMapOvr>
    <a:masterClrMapping/>
  </p:clrMapOvr>
  <mc:AlternateContent xmlns:mc="http://schemas.openxmlformats.org/markup-compatibility/2006" xmlns:p14="http://schemas.microsoft.com/office/powerpoint/2010/main">
    <mc:Choice Requires="p14">
      <p:transition spd="slow" p14:dur="2000" advTm="59310"/>
    </mc:Choice>
    <mc:Fallback xmlns="">
      <p:transition spd="slow" advTm="59310"/>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328EC6-1A31-1242-FF99-38675F6523D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ED1633E-F7A1-02E9-54F5-D3012564DC46}"/>
              </a:ext>
            </a:extLst>
          </p:cNvPr>
          <p:cNvSpPr txBox="1"/>
          <p:nvPr/>
        </p:nvSpPr>
        <p:spPr>
          <a:xfrm>
            <a:off x="228600" y="685800"/>
            <a:ext cx="8686799" cy="494751"/>
          </a:xfrm>
          <a:prstGeom prst="rect">
            <a:avLst/>
          </a:prstGeom>
          <a:noFill/>
        </p:spPr>
        <p:txBody>
          <a:bodyPr wrap="square" rtlCol="0">
            <a:spAutoFit/>
          </a:bodyPr>
          <a:lstStyle/>
          <a:p>
            <a:r>
              <a:rPr lang="sr-Latn-RS" sz="2400" b="1" dirty="0">
                <a:solidFill>
                  <a:schemeClr val="bg1"/>
                </a:solidFill>
              </a:rPr>
              <a:t>Kombinovani sistemi vožnje</a:t>
            </a:r>
            <a:endParaRPr lang="en-US" sz="2400" b="1" dirty="0">
              <a:solidFill>
                <a:schemeClr val="bg1"/>
              </a:solidFill>
            </a:endParaRPr>
          </a:p>
        </p:txBody>
      </p:sp>
      <p:pic>
        <p:nvPicPr>
          <p:cNvPr id="4" name="Picture 3">
            <a:extLst>
              <a:ext uri="{FF2B5EF4-FFF2-40B4-BE49-F238E27FC236}">
                <a16:creationId xmlns:a16="http://schemas.microsoft.com/office/drawing/2014/main" id="{D9A3C703-EF11-BFCF-2878-4E427DA05CBC}"/>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3626" y="1899138"/>
            <a:ext cx="7676746" cy="4267200"/>
          </a:xfrm>
          <a:prstGeom prst="rect">
            <a:avLst/>
          </a:prstGeom>
          <a:noFill/>
          <a:ln>
            <a:solidFill>
              <a:srgbClr val="000000"/>
            </a:solidFill>
          </a:ln>
        </p:spPr>
      </p:pic>
    </p:spTree>
    <p:extLst>
      <p:ext uri="{BB962C8B-B14F-4D97-AF65-F5344CB8AC3E}">
        <p14:creationId xmlns:p14="http://schemas.microsoft.com/office/powerpoint/2010/main" val="1783522448"/>
      </p:ext>
    </p:extLst>
  </p:cSld>
  <p:clrMapOvr>
    <a:masterClrMapping/>
  </p:clrMapOvr>
  <mc:AlternateContent xmlns:mc="http://schemas.openxmlformats.org/markup-compatibility/2006">
    <mc:Choice xmlns:p14="http://schemas.microsoft.com/office/powerpoint/2010/main" Requires="p14">
      <p:transition spd="slow" p14:dur="2000" advTm="59310"/>
    </mc:Choice>
    <mc:Fallback>
      <p:transition spd="slow" advTm="59310"/>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685800"/>
            <a:ext cx="8686799" cy="494751"/>
          </a:xfrm>
          <a:prstGeom prst="rect">
            <a:avLst/>
          </a:prstGeom>
          <a:noFill/>
        </p:spPr>
        <p:txBody>
          <a:bodyPr wrap="square" rtlCol="0">
            <a:spAutoFit/>
          </a:bodyPr>
          <a:lstStyle/>
          <a:p>
            <a:r>
              <a:rPr lang="sr-Latn-RS" sz="2400" b="1" dirty="0">
                <a:solidFill>
                  <a:schemeClr val="bg1"/>
                </a:solidFill>
              </a:rPr>
              <a:t>Kombinovani sistemi vožnje</a:t>
            </a:r>
            <a:endParaRPr lang="en-US" sz="2400" b="1" dirty="0">
              <a:solidFill>
                <a:schemeClr val="bg1"/>
              </a:solidFill>
            </a:endParaRPr>
          </a:p>
        </p:txBody>
      </p:sp>
      <p:sp>
        <p:nvSpPr>
          <p:cNvPr id="3" name="Rectangle 2"/>
          <p:cNvSpPr/>
          <p:nvPr/>
        </p:nvSpPr>
        <p:spPr>
          <a:xfrm>
            <a:off x="228600" y="1524000"/>
            <a:ext cx="8686800" cy="4582729"/>
          </a:xfrm>
          <a:prstGeom prst="rect">
            <a:avLst/>
          </a:prstGeom>
        </p:spPr>
        <p:txBody>
          <a:bodyPr wrap="square">
            <a:spAutoFit/>
          </a:bodyPr>
          <a:lstStyle/>
          <a:p>
            <a:pPr marL="457200" indent="-457200">
              <a:buFont typeface="Arial" pitchFamily="34" charset="0"/>
              <a:buChar char="•"/>
            </a:pPr>
            <a:r>
              <a:rPr lang="sr-Latn-RS" b="1" dirty="0"/>
              <a:t>Integrisani točak upravljača </a:t>
            </a:r>
            <a:r>
              <a:rPr lang="sr-Latn-RS" dirty="0"/>
              <a:t>- </a:t>
            </a:r>
            <a:r>
              <a:rPr lang="vi-VN" dirty="0"/>
              <a:t>Ovim uređajem se pomoću fizičkih veza između točka upravljača i komandi kočnica i akceleratora omogućava usporavanje i ubrzavanje vozila guranjem i povlačenjem točka upravljača ili određenih dodataka na samom točku upravljača.</a:t>
            </a:r>
            <a:endParaRPr lang="sr-Latn-RS" dirty="0"/>
          </a:p>
          <a:p>
            <a:pPr marL="457200" indent="-457200">
              <a:buFont typeface="Arial" pitchFamily="34" charset="0"/>
              <a:buChar char="•"/>
            </a:pPr>
            <a:r>
              <a:rPr lang="vi-VN" dirty="0"/>
              <a:t>Grupa </a:t>
            </a:r>
            <a:r>
              <a:rPr lang="sr-Latn-RS" dirty="0"/>
              <a:t>istraživača </a:t>
            </a:r>
            <a:r>
              <a:rPr lang="vi-VN" dirty="0"/>
              <a:t>iz Poljske kreirala je prototip integrisanog točka upravljač</a:t>
            </a:r>
            <a:r>
              <a:rPr lang="sr-Latn-RS" dirty="0"/>
              <a:t>a</a:t>
            </a:r>
            <a:r>
              <a:rPr lang="vi-VN" dirty="0"/>
              <a:t>. Princip rada prototipa sastoji se od integracije dva dodatna prstena na točku upravljača prečnika sličnog kao i točak upravljača. Prsten za kočenje se ugrađuje ispod točka upravljača, a prsten za ubrzavanje iznad</a:t>
            </a:r>
            <a:r>
              <a:rPr lang="sr-Latn-RS" dirty="0"/>
              <a:t>. </a:t>
            </a:r>
            <a:r>
              <a:rPr lang="vi-VN" dirty="0"/>
              <a:t>U kasnijim istraživanjima dobijeni su rezultati koji su pokazali lošije performanse vožnje prilikom korišćenja prototipa u odnosu na klasičan način vožnje, što ukazuje na dodatne potrebe za usavršavanjem prototipa</a:t>
            </a:r>
            <a:r>
              <a:rPr lang="sr-Latn-RS" dirty="0"/>
              <a:t>.</a:t>
            </a:r>
            <a:endParaRPr lang="vi-VN" dirty="0"/>
          </a:p>
        </p:txBody>
      </p:sp>
    </p:spTree>
  </p:cSld>
  <p:clrMapOvr>
    <a:masterClrMapping/>
  </p:clrMapOvr>
  <mc:AlternateContent xmlns:mc="http://schemas.openxmlformats.org/markup-compatibility/2006" xmlns:p14="http://schemas.microsoft.com/office/powerpoint/2010/main">
    <mc:Choice Requires="p14">
      <p:transition spd="slow" p14:dur="2000" advTm="46631"/>
    </mc:Choice>
    <mc:Fallback xmlns="">
      <p:transition spd="slow" advTm="46631"/>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1DA261-89E6-6F9D-85CC-A4BFAE6F688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7DCA014-5D8D-370A-BD24-75F3757A2E85}"/>
              </a:ext>
            </a:extLst>
          </p:cNvPr>
          <p:cNvSpPr txBox="1"/>
          <p:nvPr/>
        </p:nvSpPr>
        <p:spPr>
          <a:xfrm>
            <a:off x="228600" y="685800"/>
            <a:ext cx="8686799" cy="494751"/>
          </a:xfrm>
          <a:prstGeom prst="rect">
            <a:avLst/>
          </a:prstGeom>
          <a:noFill/>
        </p:spPr>
        <p:txBody>
          <a:bodyPr wrap="square" rtlCol="0">
            <a:spAutoFit/>
          </a:bodyPr>
          <a:lstStyle/>
          <a:p>
            <a:r>
              <a:rPr lang="sr-Latn-RS" sz="2400" b="1" dirty="0">
                <a:solidFill>
                  <a:schemeClr val="bg1"/>
                </a:solidFill>
              </a:rPr>
              <a:t>Kombinovani sistemi vožnje</a:t>
            </a:r>
            <a:endParaRPr lang="en-US" sz="2400" b="1" dirty="0">
              <a:solidFill>
                <a:schemeClr val="bg1"/>
              </a:solidFill>
            </a:endParaRPr>
          </a:p>
        </p:txBody>
      </p:sp>
      <p:pic>
        <p:nvPicPr>
          <p:cNvPr id="4" name="Picture 3">
            <a:extLst>
              <a:ext uri="{FF2B5EF4-FFF2-40B4-BE49-F238E27FC236}">
                <a16:creationId xmlns:a16="http://schemas.microsoft.com/office/drawing/2014/main" id="{7C15B4D3-DD82-9E28-40C2-6FAD9569389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23998" y="1435134"/>
            <a:ext cx="6096002" cy="4737066"/>
          </a:xfrm>
          <a:prstGeom prst="rect">
            <a:avLst/>
          </a:prstGeom>
          <a:noFill/>
          <a:ln>
            <a:noFill/>
          </a:ln>
        </p:spPr>
      </p:pic>
    </p:spTree>
    <p:extLst>
      <p:ext uri="{BB962C8B-B14F-4D97-AF65-F5344CB8AC3E}">
        <p14:creationId xmlns:p14="http://schemas.microsoft.com/office/powerpoint/2010/main" val="1854878963"/>
      </p:ext>
    </p:extLst>
  </p:cSld>
  <p:clrMapOvr>
    <a:masterClrMapping/>
  </p:clrMapOvr>
  <mc:AlternateContent xmlns:mc="http://schemas.openxmlformats.org/markup-compatibility/2006">
    <mc:Choice xmlns:p14="http://schemas.microsoft.com/office/powerpoint/2010/main" Requires="p14">
      <p:transition spd="slow" p14:dur="2000" advTm="46631"/>
    </mc:Choice>
    <mc:Fallback>
      <p:transition spd="slow" advTm="46631"/>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685800"/>
            <a:ext cx="8686799" cy="494751"/>
          </a:xfrm>
          <a:prstGeom prst="rect">
            <a:avLst/>
          </a:prstGeom>
          <a:noFill/>
        </p:spPr>
        <p:txBody>
          <a:bodyPr wrap="square" rtlCol="0">
            <a:spAutoFit/>
          </a:bodyPr>
          <a:lstStyle/>
          <a:p>
            <a:r>
              <a:rPr lang="sr-Latn-RS" sz="2400" b="1" dirty="0">
                <a:solidFill>
                  <a:schemeClr val="bg1"/>
                </a:solidFill>
              </a:rPr>
              <a:t>Pomoćni sistemi i uređaji</a:t>
            </a:r>
            <a:endParaRPr lang="en-US" sz="2400" b="1" dirty="0">
              <a:solidFill>
                <a:schemeClr val="bg1"/>
              </a:solidFill>
            </a:endParaRPr>
          </a:p>
        </p:txBody>
      </p:sp>
      <p:sp>
        <p:nvSpPr>
          <p:cNvPr id="4" name="Rectangle 3"/>
          <p:cNvSpPr/>
          <p:nvPr/>
        </p:nvSpPr>
        <p:spPr>
          <a:xfrm>
            <a:off x="228600" y="1524000"/>
            <a:ext cx="8686800" cy="4490396"/>
          </a:xfrm>
          <a:prstGeom prst="rect">
            <a:avLst/>
          </a:prstGeom>
        </p:spPr>
        <p:txBody>
          <a:bodyPr wrap="square">
            <a:spAutoFit/>
          </a:bodyPr>
          <a:lstStyle/>
          <a:p>
            <a:r>
              <a:rPr lang="vi-VN" dirty="0"/>
              <a:t>Pomoćni sistemi i uređaji omogućavaju vozačima da lakše obavljaju određene sekundarne aktivnosti, koje im omogućavaju bezbedno učešće u saobraćaju. U praksi se najčešće vrše sledeće adaptacije:</a:t>
            </a:r>
            <a:endParaRPr lang="sr-Latn-RS" dirty="0"/>
          </a:p>
          <a:p>
            <a:endParaRPr lang="sr-Latn-RS" dirty="0"/>
          </a:p>
          <a:p>
            <a:pPr marL="457200" indent="-457200">
              <a:buFont typeface="Arial" pitchFamily="34" charset="0"/>
              <a:buChar char="•"/>
            </a:pPr>
            <a:r>
              <a:rPr lang="vi-VN" b="1" dirty="0"/>
              <a:t>Komande za aktivaciju pomoćnih sistema (pokazivači pravca, svetla, zvučni signali, klima uređaji, tempomat i sl.)</a:t>
            </a:r>
            <a:r>
              <a:rPr lang="sr-Latn-RS" b="1" dirty="0"/>
              <a:t> </a:t>
            </a:r>
            <a:r>
              <a:rPr lang="sr-Latn-RS" dirty="0"/>
              <a:t>- </a:t>
            </a:r>
            <a:r>
              <a:rPr lang="vi-VN" dirty="0"/>
              <a:t>U slučaju kada je to potrebno najčešće se ove komande postavljaju na točak upravljača ili se ugrađuju kontroleri na ručnim komandama</a:t>
            </a:r>
            <a:r>
              <a:rPr lang="sr-Latn-RS" dirty="0"/>
              <a:t>.</a:t>
            </a:r>
          </a:p>
          <a:p>
            <a:pPr marL="457200" indent="-457200">
              <a:buFont typeface="Arial" pitchFamily="34" charset="0"/>
              <a:buChar char="•"/>
            </a:pPr>
            <a:r>
              <a:rPr lang="sr-Latn-RS" b="1" dirty="0"/>
              <a:t>Način startovanja </a:t>
            </a:r>
            <a:r>
              <a:rPr lang="sr-Latn-RS" dirty="0"/>
              <a:t>–</a:t>
            </a:r>
            <a:r>
              <a:rPr lang="sr-Latn-RS" b="1" dirty="0"/>
              <a:t> </a:t>
            </a:r>
            <a:r>
              <a:rPr lang="sr-Latn-RS" dirty="0"/>
              <a:t>U slučaju kada osoba sa invaliditetom ne može da okrene ključ.</a:t>
            </a:r>
            <a:endParaRPr lang="sr-Latn-RS" b="1" dirty="0"/>
          </a:p>
          <a:p>
            <a:pPr marL="457200" indent="-457200">
              <a:buFont typeface="Arial" pitchFamily="34" charset="0"/>
              <a:buChar char="•"/>
            </a:pPr>
            <a:r>
              <a:rPr lang="sr-Latn-RS" b="1" dirty="0"/>
              <a:t>Ogledala </a:t>
            </a:r>
            <a:r>
              <a:rPr lang="sr-Latn-RS" dirty="0"/>
              <a:t>-</a:t>
            </a:r>
            <a:r>
              <a:rPr lang="sr-Latn-RS" b="1" dirty="0"/>
              <a:t> </a:t>
            </a:r>
            <a:r>
              <a:rPr lang="sr-Latn-RS" dirty="0"/>
              <a:t>Ugradnja dodatnih ogledala. </a:t>
            </a:r>
          </a:p>
        </p:txBody>
      </p:sp>
    </p:spTree>
  </p:cSld>
  <p:clrMapOvr>
    <a:masterClrMapping/>
  </p:clrMapOvr>
  <mc:AlternateContent xmlns:mc="http://schemas.openxmlformats.org/markup-compatibility/2006" xmlns:p14="http://schemas.microsoft.com/office/powerpoint/2010/main">
    <mc:Choice Requires="p14">
      <p:transition spd="slow" p14:dur="2000" advTm="73726"/>
    </mc:Choice>
    <mc:Fallback xmlns="">
      <p:transition spd="slow" advTm="73726"/>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1973898"/>
            <a:ext cx="3429000" cy="1455102"/>
          </a:xfrm>
          <a:prstGeom prst="rect">
            <a:avLst/>
          </a:prstGeom>
          <a:noFill/>
        </p:spPr>
        <p:txBody>
          <a:bodyPr wrap="none">
            <a:prstTxWarp prst="textChevronInverted">
              <a:avLst/>
            </a:prstTxWarp>
            <a:spAutoFit/>
            <a:scene3d>
              <a:camera prst="orthographicFront">
                <a:rot lat="0" lon="21299999" rev="0"/>
              </a:camera>
              <a:lightRig rig="threePt" dir="t"/>
            </a:scene3d>
          </a:bodyPr>
          <a:lstStyle/>
          <a:p>
            <a:pPr algn="ctr">
              <a:defRPr/>
            </a:pPr>
            <a:r>
              <a:rPr lang="sr-Latn-RS" sz="5400" b="1">
                <a:ln w="12700">
                  <a:solidFill>
                    <a:schemeClr val="bg2"/>
                  </a:solidFill>
                  <a:prstDash val="solid"/>
                </a:ln>
                <a:solidFill>
                  <a:schemeClr val="bg2">
                    <a:tint val="85000"/>
                    <a:satMod val="155000"/>
                  </a:schemeClr>
                </a:solidFill>
                <a:effectLst>
                  <a:outerShdw blurRad="41275" dist="20320" dir="1800000" algn="tl" rotWithShape="0">
                    <a:srgbClr val="000000">
                      <a:alpha val="40000"/>
                    </a:srgbClr>
                  </a:outerShdw>
                </a:effectLst>
              </a:rPr>
              <a:t>Pitanja?</a:t>
            </a:r>
            <a:endParaRPr lang="en-US" sz="5400" b="1">
              <a:ln w="12700">
                <a:solidFill>
                  <a:schemeClr val="bg2"/>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5" name="TextBox 4"/>
          <p:cNvSpPr txBox="1"/>
          <p:nvPr/>
        </p:nvSpPr>
        <p:spPr>
          <a:xfrm>
            <a:off x="4876800" y="3810000"/>
            <a:ext cx="3657600" cy="1452265"/>
          </a:xfrm>
          <a:prstGeom prst="rect">
            <a:avLst/>
          </a:prstGeom>
          <a:noFill/>
        </p:spPr>
        <p:txBody>
          <a:bodyPr wrap="none">
            <a:prstTxWarp prst="textCascadeDown">
              <a:avLst/>
            </a:prstTxWarp>
            <a:spAutoFit/>
          </a:bodyPr>
          <a:lstStyle/>
          <a:p>
            <a:pPr>
              <a:defRPr/>
            </a:pPr>
            <a:r>
              <a:rPr lang="sr-Latn-RS" b="1">
                <a:ln w="12700">
                  <a:solidFill>
                    <a:schemeClr val="tx2">
                      <a:satMod val="155000"/>
                    </a:schemeClr>
                  </a:solidFill>
                  <a:prstDash val="solid"/>
                </a:ln>
                <a:solidFill>
                  <a:schemeClr val="bg2">
                    <a:tint val="85000"/>
                    <a:satMod val="155000"/>
                  </a:schemeClr>
                </a:solidFill>
                <a:effectLst>
                  <a:outerShdw blurRad="38100" dist="38100" dir="2700000" algn="tl">
                    <a:srgbClr val="000000">
                      <a:alpha val="43137"/>
                    </a:srgbClr>
                  </a:outerShdw>
                </a:effectLst>
              </a:rPr>
              <a:t>Hvala na pažnji!</a:t>
            </a:r>
            <a:endParaRPr lang="en-US" b="1">
              <a:ln w="12700">
                <a:solidFill>
                  <a:schemeClr val="tx2">
                    <a:satMod val="155000"/>
                  </a:schemeClr>
                </a:solidFill>
                <a:prstDash val="solid"/>
              </a:ln>
              <a:solidFill>
                <a:schemeClr val="bg2">
                  <a:tint val="85000"/>
                  <a:satMod val="155000"/>
                </a:schemeClr>
              </a:solidFill>
              <a:effectLst>
                <a:outerShdw blurRad="38100" dist="38100" dir="2700000" algn="tl">
                  <a:srgbClr val="000000">
                    <a:alpha val="43137"/>
                  </a:srgbClr>
                </a:outerShdw>
              </a:effectLst>
            </a:endParaRPr>
          </a:p>
        </p:txBody>
      </p:sp>
    </p:spTree>
  </p:cSld>
  <p:clrMapOvr>
    <a:masterClrMapping/>
  </p:clrMapOvr>
  <mc:AlternateContent xmlns:mc="http://schemas.openxmlformats.org/markup-compatibility/2006" xmlns:p14="http://schemas.microsoft.com/office/powerpoint/2010/main">
    <mc:Choice Requires="p14">
      <p:transition spd="slow" p14:dur="2000" advTm="114199"/>
    </mc:Choice>
    <mc:Fallback xmlns="">
      <p:transition spd="slow" advTm="114199"/>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E28393B-7AE6-9153-908A-B74627E5157E}"/>
              </a:ext>
            </a:extLst>
          </p:cNvPr>
          <p:cNvSpPr txBox="1"/>
          <p:nvPr/>
        </p:nvSpPr>
        <p:spPr>
          <a:xfrm>
            <a:off x="228600" y="1524000"/>
            <a:ext cx="8686798" cy="1535741"/>
          </a:xfrm>
          <a:prstGeom prst="rect">
            <a:avLst/>
          </a:prstGeom>
          <a:noFill/>
        </p:spPr>
        <p:txBody>
          <a:bodyPr wrap="square">
            <a:spAutoFit/>
          </a:bodyPr>
          <a:lstStyle/>
          <a:p>
            <a:r>
              <a:rPr lang="en-US" dirty="0"/>
              <a:t>Prema </a:t>
            </a:r>
            <a:r>
              <a:rPr lang="en-US" dirty="0" err="1"/>
              <a:t>podacima</a:t>
            </a:r>
            <a:r>
              <a:rPr lang="en-US" dirty="0"/>
              <a:t> </a:t>
            </a:r>
            <a:r>
              <a:rPr lang="en-US" dirty="0" err="1"/>
              <a:t>Svetske</a:t>
            </a:r>
            <a:r>
              <a:rPr lang="en-US" dirty="0"/>
              <a:t> </a:t>
            </a:r>
            <a:r>
              <a:rPr lang="en-US" dirty="0" err="1"/>
              <a:t>zdravstvene</a:t>
            </a:r>
            <a:r>
              <a:rPr lang="en-US" dirty="0"/>
              <a:t> </a:t>
            </a:r>
            <a:r>
              <a:rPr lang="en-US" dirty="0" err="1"/>
              <a:t>organizacije</a:t>
            </a:r>
            <a:r>
              <a:rPr lang="en-US" dirty="0"/>
              <a:t> u </a:t>
            </a:r>
            <a:r>
              <a:rPr lang="en-US" dirty="0" err="1"/>
              <a:t>svetu</a:t>
            </a:r>
            <a:r>
              <a:rPr lang="en-US" dirty="0"/>
              <a:t> </a:t>
            </a:r>
            <a:r>
              <a:rPr lang="en-US" dirty="0" err="1"/>
              <a:t>živi</a:t>
            </a:r>
            <a:r>
              <a:rPr lang="en-US" dirty="0"/>
              <a:t> </a:t>
            </a:r>
            <a:r>
              <a:rPr lang="en-US" dirty="0" err="1"/>
              <a:t>više</a:t>
            </a:r>
            <a:r>
              <a:rPr lang="en-US" dirty="0"/>
              <a:t> od </a:t>
            </a:r>
            <a:r>
              <a:rPr lang="en-US" dirty="0" err="1"/>
              <a:t>milijardu</a:t>
            </a:r>
            <a:r>
              <a:rPr lang="en-US" dirty="0"/>
              <a:t> </a:t>
            </a:r>
            <a:r>
              <a:rPr lang="en-US" dirty="0" err="1"/>
              <a:t>ljudi</a:t>
            </a:r>
            <a:r>
              <a:rPr lang="en-US" dirty="0"/>
              <a:t> </a:t>
            </a:r>
            <a:r>
              <a:rPr lang="en-US" dirty="0" err="1"/>
              <a:t>sa</a:t>
            </a:r>
            <a:r>
              <a:rPr lang="en-US" dirty="0"/>
              <a:t> </a:t>
            </a:r>
            <a:r>
              <a:rPr lang="en-US" dirty="0" err="1"/>
              <a:t>invaliditetom</a:t>
            </a:r>
            <a:r>
              <a:rPr lang="sr-Latn-RS" dirty="0"/>
              <a:t> (oko 15%)</a:t>
            </a:r>
            <a:r>
              <a:rPr lang="en-US" dirty="0"/>
              <a:t>, od </a:t>
            </a:r>
            <a:r>
              <a:rPr lang="en-US" dirty="0" err="1"/>
              <a:t>čega</a:t>
            </a:r>
            <a:r>
              <a:rPr lang="en-US" dirty="0"/>
              <a:t> 200 </a:t>
            </a:r>
            <a:r>
              <a:rPr lang="en-US" dirty="0" err="1"/>
              <a:t>miliona</a:t>
            </a:r>
            <a:r>
              <a:rPr lang="en-US" dirty="0"/>
              <a:t> </a:t>
            </a:r>
            <a:r>
              <a:rPr lang="en-US" dirty="0" err="1"/>
              <a:t>ljudi</a:t>
            </a:r>
            <a:r>
              <a:rPr lang="en-US" dirty="0"/>
              <a:t> </a:t>
            </a:r>
            <a:r>
              <a:rPr lang="sr-Latn-RS" dirty="0"/>
              <a:t>(oko 4%) </a:t>
            </a:r>
            <a:r>
              <a:rPr lang="en-US" dirty="0" err="1"/>
              <a:t>ima</a:t>
            </a:r>
            <a:r>
              <a:rPr lang="en-US" dirty="0"/>
              <a:t> </a:t>
            </a:r>
            <a:r>
              <a:rPr lang="en-US" dirty="0" err="1"/>
              <a:t>invaliditet</a:t>
            </a:r>
            <a:r>
              <a:rPr lang="en-US" dirty="0"/>
              <a:t> koji </a:t>
            </a:r>
            <a:r>
              <a:rPr lang="en-US" dirty="0" err="1"/>
              <a:t>značajno</a:t>
            </a:r>
            <a:r>
              <a:rPr lang="en-US" dirty="0"/>
              <a:t> </a:t>
            </a:r>
            <a:r>
              <a:rPr lang="en-US" dirty="0" err="1"/>
              <a:t>utiče</a:t>
            </a:r>
            <a:r>
              <a:rPr lang="en-US" dirty="0"/>
              <a:t> </a:t>
            </a:r>
            <a:r>
              <a:rPr lang="en-US" dirty="0" err="1"/>
              <a:t>na</a:t>
            </a:r>
            <a:r>
              <a:rPr lang="en-US" dirty="0"/>
              <a:t> </a:t>
            </a:r>
            <a:r>
              <a:rPr lang="en-US" dirty="0" err="1"/>
              <a:t>njihovo</a:t>
            </a:r>
            <a:r>
              <a:rPr lang="en-US" dirty="0"/>
              <a:t> </a:t>
            </a:r>
            <a:r>
              <a:rPr lang="en-US" dirty="0" err="1"/>
              <a:t>svakodnevno</a:t>
            </a:r>
            <a:r>
              <a:rPr lang="en-US" dirty="0"/>
              <a:t> </a:t>
            </a:r>
            <a:r>
              <a:rPr lang="en-US" dirty="0" err="1"/>
              <a:t>funkcionisanje</a:t>
            </a:r>
            <a:r>
              <a:rPr lang="en-US" dirty="0"/>
              <a:t>. </a:t>
            </a:r>
          </a:p>
        </p:txBody>
      </p:sp>
      <p:sp>
        <p:nvSpPr>
          <p:cNvPr id="3" name="TextBox 2">
            <a:extLst>
              <a:ext uri="{FF2B5EF4-FFF2-40B4-BE49-F238E27FC236}">
                <a16:creationId xmlns:a16="http://schemas.microsoft.com/office/drawing/2014/main" id="{4AA1FBC4-7943-C36B-97F0-4AD528D22195}"/>
              </a:ext>
            </a:extLst>
          </p:cNvPr>
          <p:cNvSpPr txBox="1"/>
          <p:nvPr/>
        </p:nvSpPr>
        <p:spPr>
          <a:xfrm>
            <a:off x="228600" y="685800"/>
            <a:ext cx="8686799" cy="494751"/>
          </a:xfrm>
          <a:prstGeom prst="rect">
            <a:avLst/>
          </a:prstGeom>
          <a:noFill/>
        </p:spPr>
        <p:txBody>
          <a:bodyPr wrap="square" rtlCol="0">
            <a:spAutoFit/>
          </a:bodyPr>
          <a:lstStyle/>
          <a:p>
            <a:r>
              <a:rPr lang="sr-Latn-RS" sz="2400" b="1" dirty="0">
                <a:solidFill>
                  <a:schemeClr val="bg1"/>
                </a:solidFill>
              </a:rPr>
              <a:t>Uvod – Brojnost osoba sa invaliditetom</a:t>
            </a:r>
            <a:endParaRPr lang="en-US" sz="2400" b="1" dirty="0">
              <a:solidFill>
                <a:schemeClr val="bg1"/>
              </a:solidFill>
            </a:endParaRPr>
          </a:p>
        </p:txBody>
      </p:sp>
      <p:sp>
        <p:nvSpPr>
          <p:cNvPr id="4" name="TextBox 3">
            <a:extLst>
              <a:ext uri="{FF2B5EF4-FFF2-40B4-BE49-F238E27FC236}">
                <a16:creationId xmlns:a16="http://schemas.microsoft.com/office/drawing/2014/main" id="{B0775560-27CE-6537-F63A-3212A2CE2AE8}"/>
              </a:ext>
            </a:extLst>
          </p:cNvPr>
          <p:cNvSpPr txBox="1"/>
          <p:nvPr/>
        </p:nvSpPr>
        <p:spPr>
          <a:xfrm>
            <a:off x="228600" y="3189317"/>
            <a:ext cx="3098925" cy="427746"/>
          </a:xfrm>
          <a:prstGeom prst="rect">
            <a:avLst/>
          </a:prstGeom>
          <a:noFill/>
        </p:spPr>
        <p:txBody>
          <a:bodyPr wrap="none" rtlCol="0">
            <a:spAutoFit/>
          </a:bodyPr>
          <a:lstStyle/>
          <a:p>
            <a:r>
              <a:rPr lang="sr-Latn-RS" dirty="0"/>
              <a:t>Podaci Ujedinjenih Nacija</a:t>
            </a:r>
            <a:endParaRPr lang="en-US" dirty="0"/>
          </a:p>
        </p:txBody>
      </p:sp>
      <p:pic>
        <p:nvPicPr>
          <p:cNvPr id="5" name="Picture 4">
            <a:extLst>
              <a:ext uri="{FF2B5EF4-FFF2-40B4-BE49-F238E27FC236}">
                <a16:creationId xmlns:a16="http://schemas.microsoft.com/office/drawing/2014/main" id="{B3173025-8200-E49C-74CE-1919E0B82A9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581400" y="3059742"/>
            <a:ext cx="5231777" cy="3220360"/>
          </a:xfrm>
          <a:prstGeom prst="rect">
            <a:avLst/>
          </a:prstGeom>
          <a:noFill/>
          <a:ln>
            <a:solidFill>
              <a:srgbClr val="167DB1"/>
            </a:solidFill>
          </a:ln>
        </p:spPr>
      </p:pic>
      <p:sp>
        <p:nvSpPr>
          <p:cNvPr id="6" name="TextBox 5">
            <a:extLst>
              <a:ext uri="{FF2B5EF4-FFF2-40B4-BE49-F238E27FC236}">
                <a16:creationId xmlns:a16="http://schemas.microsoft.com/office/drawing/2014/main" id="{DE0CC4DF-CEAA-BEEE-74F6-36B69CB99C42}"/>
              </a:ext>
            </a:extLst>
          </p:cNvPr>
          <p:cNvSpPr txBox="1"/>
          <p:nvPr/>
        </p:nvSpPr>
        <p:spPr>
          <a:xfrm>
            <a:off x="6011594" y="4308230"/>
            <a:ext cx="663964" cy="360612"/>
          </a:xfrm>
          <a:prstGeom prst="rect">
            <a:avLst/>
          </a:prstGeom>
          <a:noFill/>
        </p:spPr>
        <p:txBody>
          <a:bodyPr wrap="none" rtlCol="0">
            <a:spAutoFit/>
          </a:bodyPr>
          <a:lstStyle/>
          <a:p>
            <a:r>
              <a:rPr lang="sr-Latn-RS" sz="1600" b="1" i="1" dirty="0">
                <a:solidFill>
                  <a:srgbClr val="FFFF00"/>
                </a:solidFill>
                <a:latin typeface="Cambria" panose="02040503050406030204" pitchFamily="18" charset="0"/>
                <a:ea typeface="Cambria" panose="02040503050406030204" pitchFamily="18" charset="0"/>
              </a:rPr>
              <a:t>5,5</a:t>
            </a:r>
            <a:r>
              <a:rPr lang="sr-Cyrl-RS" sz="1600" b="1" i="1" dirty="0">
                <a:solidFill>
                  <a:srgbClr val="FFFF00"/>
                </a:solidFill>
                <a:latin typeface="Cambria" panose="02040503050406030204" pitchFamily="18" charset="0"/>
                <a:ea typeface="Cambria" panose="02040503050406030204" pitchFamily="18" charset="0"/>
              </a:rPr>
              <a:t>%</a:t>
            </a:r>
            <a:endParaRPr lang="en-US" sz="1600" b="1" i="1" dirty="0">
              <a:solidFill>
                <a:srgbClr val="FFFF00"/>
              </a:solidFill>
              <a:latin typeface="Cambria" panose="02040503050406030204" pitchFamily="18" charset="0"/>
              <a:ea typeface="Cambria" panose="02040503050406030204" pitchFamily="18" charset="0"/>
            </a:endParaRPr>
          </a:p>
        </p:txBody>
      </p:sp>
      <p:pic>
        <p:nvPicPr>
          <p:cNvPr id="7" name="Picture 18">
            <a:extLst>
              <a:ext uri="{FF2B5EF4-FFF2-40B4-BE49-F238E27FC236}">
                <a16:creationId xmlns:a16="http://schemas.microsoft.com/office/drawing/2014/main" id="{9985B8C6-B287-A52E-3980-852F0C73A1DA}"/>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68462" y="4061817"/>
            <a:ext cx="1219200" cy="1783388"/>
          </a:xfrm>
          <a:prstGeom prst="rect">
            <a:avLst/>
          </a:prstGeom>
          <a:noFill/>
          <a:ln w="28575">
            <a:solidFill>
              <a:srgbClr val="FFFF00"/>
            </a:solidFill>
          </a:ln>
          <a:extLst>
            <a:ext uri="{909E8E84-426E-40DD-AFC4-6F175D3DCCD1}">
              <a14:hiddenFill xmlns:a14="http://schemas.microsoft.com/office/drawing/2010/main">
                <a:solidFill>
                  <a:srgbClr val="FFFFFF"/>
                </a:solidFill>
              </a14:hiddenFill>
            </a:ext>
          </a:extLst>
        </p:spPr>
      </p:pic>
      <p:cxnSp>
        <p:nvCxnSpPr>
          <p:cNvPr id="11" name="Straight Arrow Connector 10">
            <a:extLst>
              <a:ext uri="{FF2B5EF4-FFF2-40B4-BE49-F238E27FC236}">
                <a16:creationId xmlns:a16="http://schemas.microsoft.com/office/drawing/2014/main" id="{7BB9646D-6040-17D9-44DF-909E436F7688}"/>
              </a:ext>
            </a:extLst>
          </p:cNvPr>
          <p:cNvCxnSpPr>
            <a:cxnSpLocks/>
          </p:cNvCxnSpPr>
          <p:nvPr/>
        </p:nvCxnSpPr>
        <p:spPr bwMode="auto">
          <a:xfrm>
            <a:off x="2387662" y="4668843"/>
            <a:ext cx="3632138" cy="0"/>
          </a:xfrm>
          <a:prstGeom prst="straightConnector1">
            <a:avLst/>
          </a:prstGeom>
          <a:noFill/>
          <a:ln w="38100" cap="flat" cmpd="sng" algn="ctr">
            <a:solidFill>
              <a:srgbClr val="FFFF00"/>
            </a:solidFill>
            <a:prstDash val="solid"/>
            <a:round/>
            <a:headEnd type="none" w="med" len="med"/>
            <a:tailEnd type="triangle"/>
          </a:ln>
          <a:effectLst/>
        </p:spPr>
      </p:cxnSp>
    </p:spTree>
    <p:extLst>
      <p:ext uri="{BB962C8B-B14F-4D97-AF65-F5344CB8AC3E}">
        <p14:creationId xmlns:p14="http://schemas.microsoft.com/office/powerpoint/2010/main" val="19611604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AC9BE65-3985-E18B-4081-707700A47969}"/>
              </a:ext>
            </a:extLst>
          </p:cNvPr>
          <p:cNvSpPr txBox="1"/>
          <p:nvPr/>
        </p:nvSpPr>
        <p:spPr>
          <a:xfrm>
            <a:off x="228600" y="1524000"/>
            <a:ext cx="8686798" cy="2459071"/>
          </a:xfrm>
          <a:prstGeom prst="rect">
            <a:avLst/>
          </a:prstGeom>
          <a:noFill/>
        </p:spPr>
        <p:txBody>
          <a:bodyPr wrap="square">
            <a:spAutoFit/>
          </a:bodyPr>
          <a:lstStyle/>
          <a:p>
            <a:r>
              <a:rPr lang="sr-Latn-RS" dirty="0"/>
              <a:t>J</a:t>
            </a:r>
            <a:r>
              <a:rPr lang="vi-VN" dirty="0"/>
              <a:t>edno od najznačajnijih ograničenja </a:t>
            </a:r>
            <a:r>
              <a:rPr lang="sr-Latn-RS" dirty="0"/>
              <a:t>sa kojima se s</a:t>
            </a:r>
            <a:r>
              <a:rPr lang="vi-VN" dirty="0"/>
              <a:t>uočava</a:t>
            </a:r>
            <a:r>
              <a:rPr lang="sr-Latn-RS" dirty="0"/>
              <a:t>ju osobe sa invaliditetom je problem pristupačnosti. U okviru ovog problema, posebno bitan element predstavlja pristupačnost saobraćaju.</a:t>
            </a:r>
          </a:p>
          <a:p>
            <a:endParaRPr lang="sr-Latn-RS" dirty="0"/>
          </a:p>
          <a:p>
            <a:r>
              <a:rPr lang="sr-Latn-RS" dirty="0"/>
              <a:t>Osobe sa invaliditetom imaju 10-30% manje putovanja u odnosu na ostatak populacije i njihova putovanja su zavisnija od drugih.</a:t>
            </a:r>
            <a:endParaRPr lang="en-US" dirty="0"/>
          </a:p>
        </p:txBody>
      </p:sp>
      <p:sp>
        <p:nvSpPr>
          <p:cNvPr id="3" name="TextBox 2">
            <a:extLst>
              <a:ext uri="{FF2B5EF4-FFF2-40B4-BE49-F238E27FC236}">
                <a16:creationId xmlns:a16="http://schemas.microsoft.com/office/drawing/2014/main" id="{E04DD31D-C789-D9F5-8A38-49DF607291A8}"/>
              </a:ext>
            </a:extLst>
          </p:cNvPr>
          <p:cNvSpPr txBox="1"/>
          <p:nvPr/>
        </p:nvSpPr>
        <p:spPr>
          <a:xfrm>
            <a:off x="228600" y="685800"/>
            <a:ext cx="8686799" cy="494751"/>
          </a:xfrm>
          <a:prstGeom prst="rect">
            <a:avLst/>
          </a:prstGeom>
          <a:noFill/>
        </p:spPr>
        <p:txBody>
          <a:bodyPr wrap="square" rtlCol="0">
            <a:spAutoFit/>
          </a:bodyPr>
          <a:lstStyle/>
          <a:p>
            <a:r>
              <a:rPr lang="sr-Latn-RS" sz="2400" b="1" dirty="0">
                <a:solidFill>
                  <a:schemeClr val="bg1"/>
                </a:solidFill>
              </a:rPr>
              <a:t>Uvod – Problem pristupačnosti i mobilnosti</a:t>
            </a:r>
            <a:endParaRPr lang="en-US" sz="2400" b="1" dirty="0">
              <a:solidFill>
                <a:schemeClr val="bg1"/>
              </a:solidFill>
            </a:endParaRPr>
          </a:p>
        </p:txBody>
      </p:sp>
      <p:sp>
        <p:nvSpPr>
          <p:cNvPr id="5" name="Rectangle: Rounded Corners 4">
            <a:extLst>
              <a:ext uri="{FF2B5EF4-FFF2-40B4-BE49-F238E27FC236}">
                <a16:creationId xmlns:a16="http://schemas.microsoft.com/office/drawing/2014/main" id="{435EF29D-F2EE-C102-2AC6-43B602E9B133}"/>
              </a:ext>
            </a:extLst>
          </p:cNvPr>
          <p:cNvSpPr/>
          <p:nvPr/>
        </p:nvSpPr>
        <p:spPr>
          <a:xfrm>
            <a:off x="228600" y="4326520"/>
            <a:ext cx="4343400" cy="1998080"/>
          </a:xfrm>
          <a:prstGeom prst="roundRect">
            <a:avLst/>
          </a:prstGeom>
          <a:noFill/>
          <a:ln>
            <a:solidFill>
              <a:srgbClr val="FF712C"/>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sr-Latn-RS" sz="1600" b="1" u="sng" dirty="0">
                <a:solidFill>
                  <a:srgbClr val="F99D25"/>
                </a:solidFill>
                <a:latin typeface="Arial" panose="020B0604020202020204" pitchFamily="34" charset="0"/>
                <a:ea typeface="Cambria" panose="02040503050406030204" pitchFamily="18" charset="0"/>
                <a:cs typeface="Arial" panose="020B0604020202020204" pitchFamily="34" charset="0"/>
              </a:rPr>
              <a:t>Sposobnost osoba sa invaliditetom da budu vozači</a:t>
            </a:r>
            <a:r>
              <a:rPr lang="sr-Cyrl-RS" sz="1600" b="1" u="sng" dirty="0">
                <a:solidFill>
                  <a:srgbClr val="F99D25"/>
                </a:solidFill>
                <a:latin typeface="Arial" panose="020B0604020202020204" pitchFamily="34" charset="0"/>
                <a:ea typeface="Cambria" panose="02040503050406030204" pitchFamily="18" charset="0"/>
                <a:cs typeface="Arial" panose="020B0604020202020204" pitchFamily="34" charset="0"/>
              </a:rPr>
              <a:t>:</a:t>
            </a:r>
            <a:endParaRPr lang="sr-Cyrl-RS" sz="1600" b="1" dirty="0">
              <a:solidFill>
                <a:srgbClr val="F99D25"/>
              </a:solidFill>
              <a:latin typeface="Arial" panose="020B0604020202020204" pitchFamily="34" charset="0"/>
              <a:ea typeface="Cambria" panose="02040503050406030204" pitchFamily="18" charset="0"/>
              <a:cs typeface="Arial" panose="020B0604020202020204" pitchFamily="34" charset="0"/>
            </a:endParaRPr>
          </a:p>
          <a:p>
            <a:pPr marL="285750" indent="-285750">
              <a:buFont typeface="Arial" panose="020B0604020202020204" pitchFamily="34" charset="0"/>
              <a:buChar char="•"/>
            </a:pPr>
            <a:r>
              <a:rPr lang="sr-Latn-RS" sz="1600" b="1" i="1" dirty="0">
                <a:solidFill>
                  <a:srgbClr val="F99D25"/>
                </a:solidFill>
                <a:latin typeface="Arial" panose="020B0604020202020204" pitchFamily="34" charset="0"/>
                <a:ea typeface="Cambria" panose="02040503050406030204" pitchFamily="18" charset="0"/>
                <a:cs typeface="Arial" panose="020B0604020202020204" pitchFamily="34" charset="0"/>
              </a:rPr>
              <a:t>NE</a:t>
            </a:r>
            <a:endParaRPr lang="sr-Cyrl-RS" sz="1600" b="1" i="1" dirty="0">
              <a:solidFill>
                <a:srgbClr val="F99D25"/>
              </a:solidFill>
              <a:latin typeface="Arial" panose="020B0604020202020204" pitchFamily="34" charset="0"/>
              <a:ea typeface="Cambria" panose="02040503050406030204" pitchFamily="18" charset="0"/>
              <a:cs typeface="Arial" panose="020B0604020202020204" pitchFamily="34" charset="0"/>
            </a:endParaRPr>
          </a:p>
          <a:p>
            <a:pPr marL="285750" indent="-285750">
              <a:buFont typeface="Arial" panose="020B0604020202020204" pitchFamily="34" charset="0"/>
              <a:buChar char="•"/>
            </a:pPr>
            <a:r>
              <a:rPr lang="sr-Latn-RS" sz="1600" b="1" i="1" dirty="0">
                <a:solidFill>
                  <a:srgbClr val="F99D25"/>
                </a:solidFill>
                <a:latin typeface="Arial" panose="020B0604020202020204" pitchFamily="34" charset="0"/>
                <a:ea typeface="Cambria" panose="02040503050406030204" pitchFamily="18" charset="0"/>
                <a:cs typeface="Arial" panose="020B0604020202020204" pitchFamily="34" charset="0"/>
              </a:rPr>
              <a:t>DA, pod istim uslovima</a:t>
            </a:r>
            <a:endParaRPr lang="sr-Cyrl-RS" sz="1600" b="1" i="1" dirty="0">
              <a:solidFill>
                <a:srgbClr val="F99D25"/>
              </a:solidFill>
              <a:latin typeface="Arial" panose="020B0604020202020204" pitchFamily="34" charset="0"/>
              <a:ea typeface="Cambria" panose="02040503050406030204" pitchFamily="18" charset="0"/>
              <a:cs typeface="Arial" panose="020B0604020202020204" pitchFamily="34" charset="0"/>
            </a:endParaRPr>
          </a:p>
          <a:p>
            <a:pPr marL="285750" indent="-285750">
              <a:buFont typeface="Arial" panose="020B0604020202020204" pitchFamily="34" charset="0"/>
              <a:buChar char="•"/>
            </a:pPr>
            <a:r>
              <a:rPr lang="sr-Latn-RS" sz="1600" b="1" i="1" dirty="0">
                <a:solidFill>
                  <a:srgbClr val="000099"/>
                </a:solidFill>
                <a:latin typeface="Arial" panose="020B0604020202020204" pitchFamily="34" charset="0"/>
                <a:ea typeface="Cambria" panose="02040503050406030204" pitchFamily="18" charset="0"/>
                <a:cs typeface="Arial" panose="020B0604020202020204" pitchFamily="34" charset="0"/>
              </a:rPr>
              <a:t>DA</a:t>
            </a:r>
            <a:r>
              <a:rPr lang="sr-Cyrl-RS" sz="1600" b="1" i="1" dirty="0">
                <a:solidFill>
                  <a:srgbClr val="000099"/>
                </a:solidFill>
                <a:latin typeface="Arial" panose="020B0604020202020204" pitchFamily="34" charset="0"/>
                <a:ea typeface="Cambria" panose="02040503050406030204" pitchFamily="18" charset="0"/>
                <a:cs typeface="Arial" panose="020B0604020202020204" pitchFamily="34" charset="0"/>
              </a:rPr>
              <a:t>, </a:t>
            </a:r>
            <a:r>
              <a:rPr lang="sr-Latn-RS" sz="1600" b="1" i="1" dirty="0">
                <a:solidFill>
                  <a:srgbClr val="000099"/>
                </a:solidFill>
                <a:latin typeface="Arial" panose="020B0604020202020204" pitchFamily="34" charset="0"/>
                <a:ea typeface="Cambria" panose="02040503050406030204" pitchFamily="18" charset="0"/>
                <a:cs typeface="Arial" panose="020B0604020202020204" pitchFamily="34" charset="0"/>
              </a:rPr>
              <a:t>ako se vozilo adaptira</a:t>
            </a:r>
            <a:endParaRPr lang="en-US" sz="1600" b="1" dirty="0">
              <a:solidFill>
                <a:srgbClr val="000099"/>
              </a:solidFill>
              <a:latin typeface="Arial" panose="020B0604020202020204" pitchFamily="34" charset="0"/>
              <a:ea typeface="Cambria" panose="02040503050406030204" pitchFamily="18" charset="0"/>
              <a:cs typeface="Arial" panose="020B0604020202020204" pitchFamily="34" charset="0"/>
            </a:endParaRPr>
          </a:p>
        </p:txBody>
      </p:sp>
      <p:sp>
        <p:nvSpPr>
          <p:cNvPr id="6" name="Rectangle: Rounded Corners 5">
            <a:extLst>
              <a:ext uri="{FF2B5EF4-FFF2-40B4-BE49-F238E27FC236}">
                <a16:creationId xmlns:a16="http://schemas.microsoft.com/office/drawing/2014/main" id="{E58C7829-65A4-9D31-0C00-7FA41D2D0F1F}"/>
              </a:ext>
            </a:extLst>
          </p:cNvPr>
          <p:cNvSpPr/>
          <p:nvPr/>
        </p:nvSpPr>
        <p:spPr>
          <a:xfrm>
            <a:off x="5514030" y="5528680"/>
            <a:ext cx="3401368" cy="795920"/>
          </a:xfrm>
          <a:prstGeom prst="roundRect">
            <a:avLst/>
          </a:prstGeom>
          <a:noFill/>
          <a:ln>
            <a:solidFill>
              <a:srgbClr val="0C6FB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r-Cyrl-RS" sz="1800" b="1" dirty="0">
                <a:solidFill>
                  <a:srgbClr val="000099"/>
                </a:solidFill>
                <a:latin typeface="Arial" panose="020B0604020202020204" pitchFamily="34" charset="0"/>
                <a:ea typeface="Cambria" panose="02040503050406030204" pitchFamily="18" charset="0"/>
                <a:cs typeface="Arial" panose="020B0604020202020204" pitchFamily="34" charset="0"/>
              </a:rPr>
              <a:t>Особе са физичким инвалидитетом</a:t>
            </a:r>
            <a:endParaRPr lang="en-US" sz="1800" b="1" dirty="0">
              <a:solidFill>
                <a:srgbClr val="000099"/>
              </a:solidFill>
              <a:latin typeface="Arial" panose="020B0604020202020204" pitchFamily="34" charset="0"/>
              <a:ea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4347368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685800"/>
            <a:ext cx="2680542" cy="494751"/>
          </a:xfrm>
          <a:prstGeom prst="rect">
            <a:avLst/>
          </a:prstGeom>
          <a:noFill/>
        </p:spPr>
        <p:txBody>
          <a:bodyPr wrap="none" rtlCol="0">
            <a:spAutoFit/>
          </a:bodyPr>
          <a:lstStyle/>
          <a:p>
            <a:r>
              <a:rPr lang="sr-Latn-RS" sz="2400" b="1" dirty="0">
                <a:solidFill>
                  <a:schemeClr val="bg1"/>
                </a:solidFill>
              </a:rPr>
              <a:t>Adaptacije vozila</a:t>
            </a:r>
            <a:endParaRPr lang="en-US" sz="2400" b="1" dirty="0">
              <a:solidFill>
                <a:schemeClr val="bg1"/>
              </a:solidFill>
            </a:endParaRPr>
          </a:p>
        </p:txBody>
      </p:sp>
      <p:sp>
        <p:nvSpPr>
          <p:cNvPr id="3" name="Rectangle 2"/>
          <p:cNvSpPr/>
          <p:nvPr/>
        </p:nvSpPr>
        <p:spPr>
          <a:xfrm>
            <a:off x="228600" y="1524000"/>
            <a:ext cx="8686800" cy="3936399"/>
          </a:xfrm>
          <a:prstGeom prst="rect">
            <a:avLst/>
          </a:prstGeom>
        </p:spPr>
        <p:txBody>
          <a:bodyPr wrap="square">
            <a:spAutoFit/>
          </a:bodyPr>
          <a:lstStyle/>
          <a:p>
            <a:r>
              <a:rPr lang="sr-Latn-RS" dirty="0"/>
              <a:t>U cilju omogućavanja osobama sa invaliditetom da učestvuju u saobraćaju u svojstvu vozača i/ili putnika često je neophodno izvršiti određene </a:t>
            </a:r>
            <a:r>
              <a:rPr lang="sr-Latn-RS" b="1" dirty="0"/>
              <a:t>adaptacije vozila</a:t>
            </a:r>
            <a:r>
              <a:rPr lang="sr-Latn-RS" dirty="0"/>
              <a:t>. </a:t>
            </a:r>
            <a:endParaRPr lang="sr-Cyrl-RS" dirty="0"/>
          </a:p>
          <a:p>
            <a:r>
              <a:rPr lang="sr-Latn-RS" dirty="0"/>
              <a:t>Adaptacije koje se vrše na vozilu ne smeju negativno uticati na njegovu pouzdanost niti značajno menjati performanse i eksploatacioni vek. Štaviše, adaptacije vozila treba da omoguće osobi sa invaliditetom da u punoj meri iskoristi performanse prevoznog sredstva. </a:t>
            </a:r>
            <a:endParaRPr lang="sr-Cyrl-RS" dirty="0"/>
          </a:p>
          <a:p>
            <a:r>
              <a:rPr lang="sr-Latn-RS" dirty="0"/>
              <a:t>Vrste adaptacija koje je neophodno izvršiti prvenstveno zavise od tipa i stepena invaliditeta osobe i mogu se značajno razlikovati od situacije do situacije.</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advTm="42181"/>
    </mc:Choice>
    <mc:Fallback xmlns="">
      <p:transition spd="slow" advTm="42181"/>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CD6EFD-564A-9DCC-9B86-4796819FA40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713430A-B899-4A00-D472-4C83230212F8}"/>
              </a:ext>
            </a:extLst>
          </p:cNvPr>
          <p:cNvSpPr txBox="1"/>
          <p:nvPr/>
        </p:nvSpPr>
        <p:spPr>
          <a:xfrm>
            <a:off x="228600" y="685800"/>
            <a:ext cx="3775393" cy="494751"/>
          </a:xfrm>
          <a:prstGeom prst="rect">
            <a:avLst/>
          </a:prstGeom>
          <a:noFill/>
        </p:spPr>
        <p:txBody>
          <a:bodyPr wrap="none" rtlCol="0">
            <a:spAutoFit/>
          </a:bodyPr>
          <a:lstStyle/>
          <a:p>
            <a:r>
              <a:rPr lang="sr-Latn-RS" sz="2400" b="1" dirty="0">
                <a:solidFill>
                  <a:schemeClr val="bg1"/>
                </a:solidFill>
              </a:rPr>
              <a:t>Podela sistema i uređaja</a:t>
            </a:r>
            <a:endParaRPr lang="en-US" sz="2400" b="1" dirty="0">
              <a:solidFill>
                <a:schemeClr val="bg1"/>
              </a:solidFill>
            </a:endParaRPr>
          </a:p>
        </p:txBody>
      </p:sp>
      <p:sp>
        <p:nvSpPr>
          <p:cNvPr id="3" name="Rectangle 2">
            <a:extLst>
              <a:ext uri="{FF2B5EF4-FFF2-40B4-BE49-F238E27FC236}">
                <a16:creationId xmlns:a16="http://schemas.microsoft.com/office/drawing/2014/main" id="{25C00B77-717D-641E-277B-8107D5525A4F}"/>
              </a:ext>
            </a:extLst>
          </p:cNvPr>
          <p:cNvSpPr/>
          <p:nvPr/>
        </p:nvSpPr>
        <p:spPr>
          <a:xfrm>
            <a:off x="228600" y="1524000"/>
            <a:ext cx="8686800" cy="4339650"/>
          </a:xfrm>
          <a:prstGeom prst="rect">
            <a:avLst/>
          </a:prstGeom>
        </p:spPr>
        <p:txBody>
          <a:bodyPr wrap="square">
            <a:spAutoFit/>
          </a:bodyPr>
          <a:lstStyle/>
          <a:p>
            <a:r>
              <a:rPr lang="sr-Latn-RS" dirty="0"/>
              <a:t>Sistemi i uređaji koji se ugrađuju u transportna sredstva sa ciljem unapređenja mobilnosti i bezbednosti osoba sa invaliditetom se mogu podeliti u sledećih pet kategorija:</a:t>
            </a:r>
          </a:p>
          <a:p>
            <a:endParaRPr lang="sr-Latn-RS" dirty="0"/>
          </a:p>
          <a:p>
            <a:pPr marL="457200" indent="-457200">
              <a:buFont typeface="+mj-lt"/>
              <a:buAutoNum type="arabicPeriod"/>
            </a:pPr>
            <a:r>
              <a:rPr lang="sr-Latn-RS" dirty="0"/>
              <a:t>Sistemi i uređaji za sedenje, pozicioniranje i pasivnu bezbednost vozača;</a:t>
            </a:r>
          </a:p>
          <a:p>
            <a:pPr marL="457200" indent="-457200">
              <a:buFont typeface="+mj-lt"/>
              <a:buAutoNum type="arabicPeriod"/>
            </a:pPr>
            <a:r>
              <a:rPr lang="sr-Latn-RS" dirty="0"/>
              <a:t>Sistemi i uređaji za upravljanje vozilom;</a:t>
            </a:r>
          </a:p>
          <a:p>
            <a:pPr marL="457200" indent="-457200">
              <a:buFont typeface="+mj-lt"/>
              <a:buAutoNum type="arabicPeriod"/>
            </a:pPr>
            <a:r>
              <a:rPr lang="sr-Latn-RS" dirty="0"/>
              <a:t>Sistemi i uređaji za kontrolu kočnica i akceleratora;</a:t>
            </a:r>
          </a:p>
          <a:p>
            <a:pPr marL="457200" indent="-457200">
              <a:buFont typeface="+mj-lt"/>
              <a:buAutoNum type="arabicPeriod"/>
            </a:pPr>
            <a:r>
              <a:rPr lang="sr-Latn-RS" dirty="0"/>
              <a:t>Kombinovani sistemi vožnje;</a:t>
            </a:r>
          </a:p>
          <a:p>
            <a:pPr marL="457200" indent="-457200">
              <a:buFont typeface="+mj-lt"/>
              <a:buAutoNum type="arabicPeriod"/>
            </a:pPr>
            <a:r>
              <a:rPr lang="sr-Latn-RS" dirty="0"/>
              <a:t>Pomoćni sistemi i uređaji.</a:t>
            </a:r>
            <a:endParaRPr lang="en-US" dirty="0"/>
          </a:p>
        </p:txBody>
      </p:sp>
    </p:spTree>
    <p:extLst>
      <p:ext uri="{BB962C8B-B14F-4D97-AF65-F5344CB8AC3E}">
        <p14:creationId xmlns:p14="http://schemas.microsoft.com/office/powerpoint/2010/main" val="2294649267"/>
      </p:ext>
    </p:extLst>
  </p:cSld>
  <p:clrMapOvr>
    <a:masterClrMapping/>
  </p:clrMapOvr>
  <mc:AlternateContent xmlns:mc="http://schemas.openxmlformats.org/markup-compatibility/2006">
    <mc:Choice xmlns:p14="http://schemas.microsoft.com/office/powerpoint/2010/main" Requires="p14">
      <p:transition spd="slow" p14:dur="2000" advTm="42181"/>
    </mc:Choice>
    <mc:Fallback>
      <p:transition spd="slow" advTm="42181"/>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685800"/>
            <a:ext cx="8686799" cy="937949"/>
          </a:xfrm>
          <a:prstGeom prst="rect">
            <a:avLst/>
          </a:prstGeom>
          <a:noFill/>
        </p:spPr>
        <p:txBody>
          <a:bodyPr wrap="square" rtlCol="0">
            <a:spAutoFit/>
          </a:bodyPr>
          <a:lstStyle/>
          <a:p>
            <a:r>
              <a:rPr lang="vi-VN" sz="2400" b="1" dirty="0">
                <a:solidFill>
                  <a:schemeClr val="bg1"/>
                </a:solidFill>
              </a:rPr>
              <a:t>Sistemi i uređaji za sedenje, pozicioniranje i pasivnu bezbednost</a:t>
            </a:r>
            <a:endParaRPr lang="en-US" sz="2400" b="1" dirty="0">
              <a:solidFill>
                <a:schemeClr val="bg1"/>
              </a:solidFill>
            </a:endParaRPr>
          </a:p>
        </p:txBody>
      </p:sp>
      <p:sp>
        <p:nvSpPr>
          <p:cNvPr id="3" name="Rectangle 2"/>
          <p:cNvSpPr/>
          <p:nvPr/>
        </p:nvSpPr>
        <p:spPr>
          <a:xfrm>
            <a:off x="228600" y="1905000"/>
            <a:ext cx="8686800" cy="4213398"/>
          </a:xfrm>
          <a:prstGeom prst="rect">
            <a:avLst/>
          </a:prstGeom>
        </p:spPr>
        <p:txBody>
          <a:bodyPr wrap="square">
            <a:spAutoFit/>
          </a:bodyPr>
          <a:lstStyle/>
          <a:p>
            <a:r>
              <a:rPr lang="vi-VN" dirty="0"/>
              <a:t>Grupa ovih sistema i uređaja obezbeđuje osobama sa invaliditetom udoban položaj tela tokom vožnje, visok nivo pasivne bezbednosti, lakši ulazak i izlazak iz vozila, kao i lakše pozicioniranje u samom vozilu. U okviru ove grupe najzastupljeniji </a:t>
            </a:r>
            <a:r>
              <a:rPr lang="sr-Latn-RS" dirty="0"/>
              <a:t>u praksi </a:t>
            </a:r>
            <a:r>
              <a:rPr lang="vi-VN" dirty="0"/>
              <a:t>su sledeći sistemi i uređaji</a:t>
            </a:r>
            <a:r>
              <a:rPr lang="sr-Latn-RS" dirty="0"/>
              <a:t>:</a:t>
            </a:r>
          </a:p>
          <a:p>
            <a:pPr marL="457200" indent="-457200">
              <a:buFont typeface="Arial" pitchFamily="34" charset="0"/>
              <a:buChar char="•"/>
            </a:pPr>
            <a:r>
              <a:rPr lang="pl-PL" b="1" dirty="0"/>
              <a:t>Sistemi za bezbedno sedenje u invalidskim kolicima </a:t>
            </a:r>
            <a:r>
              <a:rPr lang="sr-Latn-RS" dirty="0"/>
              <a:t>- </a:t>
            </a:r>
            <a:r>
              <a:rPr lang="vi-VN" dirty="0"/>
              <a:t>Kategorija korisnika koja zahteva posebnu pažnju predstavljaju osobe koje koriste invalidska kolica. Ove osobe imaju potrebu za adaptacij</a:t>
            </a:r>
            <a:r>
              <a:rPr lang="sr-Latn-RS" dirty="0"/>
              <a:t>ama</a:t>
            </a:r>
            <a:r>
              <a:rPr lang="vi-VN" dirty="0"/>
              <a:t> koja će im omogućiti bezbedno putovanje</a:t>
            </a:r>
            <a:r>
              <a:rPr lang="sr-Latn-RS" dirty="0"/>
              <a:t>. U tom smislu posebno važne su adaptacije vezane za pričvršćivanje invalidskih kolica u vozilu i korišćenje sigurnosnog pojasa, kao i modfiikacija performansi vazdušnih jastuka.</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advTm="101468"/>
    </mc:Choice>
    <mc:Fallback xmlns="">
      <p:transition spd="slow" advTm="101468"/>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D8C160-AEC3-6B1F-88B4-609D25794E4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05FDEE3-70FB-10D3-CE07-57330E04C013}"/>
              </a:ext>
            </a:extLst>
          </p:cNvPr>
          <p:cNvSpPr txBox="1"/>
          <p:nvPr/>
        </p:nvSpPr>
        <p:spPr>
          <a:xfrm>
            <a:off x="228600" y="685800"/>
            <a:ext cx="8686799" cy="937949"/>
          </a:xfrm>
          <a:prstGeom prst="rect">
            <a:avLst/>
          </a:prstGeom>
          <a:noFill/>
        </p:spPr>
        <p:txBody>
          <a:bodyPr wrap="square" rtlCol="0">
            <a:spAutoFit/>
          </a:bodyPr>
          <a:lstStyle/>
          <a:p>
            <a:r>
              <a:rPr lang="vi-VN" sz="2400" b="1" dirty="0">
                <a:solidFill>
                  <a:schemeClr val="bg1"/>
                </a:solidFill>
              </a:rPr>
              <a:t>Sistemi i uređaji za sedenje, pozicioniranje i pasivnu bezbednost</a:t>
            </a:r>
            <a:endParaRPr lang="en-US" sz="2400" b="1" dirty="0">
              <a:solidFill>
                <a:schemeClr val="bg1"/>
              </a:solidFill>
            </a:endParaRPr>
          </a:p>
        </p:txBody>
      </p:sp>
      <p:sp>
        <p:nvSpPr>
          <p:cNvPr id="3" name="Rectangle 2">
            <a:extLst>
              <a:ext uri="{FF2B5EF4-FFF2-40B4-BE49-F238E27FC236}">
                <a16:creationId xmlns:a16="http://schemas.microsoft.com/office/drawing/2014/main" id="{7807696A-9E75-7104-4FFF-268D03C0C35B}"/>
              </a:ext>
            </a:extLst>
          </p:cNvPr>
          <p:cNvSpPr/>
          <p:nvPr/>
        </p:nvSpPr>
        <p:spPr>
          <a:xfrm>
            <a:off x="228600" y="1905000"/>
            <a:ext cx="8686800" cy="3844066"/>
          </a:xfrm>
          <a:prstGeom prst="rect">
            <a:avLst/>
          </a:prstGeom>
        </p:spPr>
        <p:txBody>
          <a:bodyPr wrap="square">
            <a:spAutoFit/>
          </a:bodyPr>
          <a:lstStyle/>
          <a:p>
            <a:pPr marL="457200" indent="-457200">
              <a:buFont typeface="Arial" pitchFamily="34" charset="0"/>
              <a:buChar char="•"/>
            </a:pPr>
            <a:r>
              <a:rPr lang="pl-PL" b="1" dirty="0"/>
              <a:t>Pričvršćivanje invalidskih kolica u vozilu i korišćenje sigurnosnog pojasa </a:t>
            </a:r>
            <a:r>
              <a:rPr lang="sr-Latn-RS" dirty="0"/>
              <a:t>- Razlog za izvođenje adaptacije je nemogućnost da pojas bude pripijen uz telo korisnika invalidska kolica usled određenih komponenti invalidskih kolica ili neergonimčnog procesa vezivanja sigurnosnog pojasa. Motivisani ovim problemom kreirana su dva dobrovoljna standarda – ANSI/RESNA WC-19 i SAE J2249. Ovim standardima definisane su neophodne norme i procedure za određivanje optimalnih performansi invalidskih kolica i adaptacija vozila. </a:t>
            </a:r>
          </a:p>
          <a:p>
            <a:pPr marL="457200" indent="-457200">
              <a:buFont typeface="Arial" pitchFamily="34" charset="0"/>
              <a:buChar char="•"/>
            </a:pPr>
            <a:endParaRPr lang="en-US" dirty="0"/>
          </a:p>
        </p:txBody>
      </p:sp>
    </p:spTree>
    <p:extLst>
      <p:ext uri="{BB962C8B-B14F-4D97-AF65-F5344CB8AC3E}">
        <p14:creationId xmlns:p14="http://schemas.microsoft.com/office/powerpoint/2010/main" val="936716105"/>
      </p:ext>
    </p:extLst>
  </p:cSld>
  <p:clrMapOvr>
    <a:masterClrMapping/>
  </p:clrMapOvr>
  <mc:AlternateContent xmlns:mc="http://schemas.openxmlformats.org/markup-compatibility/2006">
    <mc:Choice xmlns:p14="http://schemas.microsoft.com/office/powerpoint/2010/main" Requires="p14">
      <p:transition spd="slow" p14:dur="2000" advTm="101468"/>
    </mc:Choice>
    <mc:Fallback>
      <p:transition spd="slow" advTm="101468"/>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D266C1-C9EF-0951-2DA5-D717A3641CA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207DD70-1257-3778-8313-9C948748E77E}"/>
              </a:ext>
            </a:extLst>
          </p:cNvPr>
          <p:cNvSpPr txBox="1"/>
          <p:nvPr/>
        </p:nvSpPr>
        <p:spPr>
          <a:xfrm>
            <a:off x="228600" y="685800"/>
            <a:ext cx="8686799" cy="937949"/>
          </a:xfrm>
          <a:prstGeom prst="rect">
            <a:avLst/>
          </a:prstGeom>
          <a:noFill/>
        </p:spPr>
        <p:txBody>
          <a:bodyPr wrap="square" rtlCol="0">
            <a:spAutoFit/>
          </a:bodyPr>
          <a:lstStyle/>
          <a:p>
            <a:r>
              <a:rPr lang="vi-VN" sz="2400" b="1" dirty="0">
                <a:solidFill>
                  <a:schemeClr val="bg1"/>
                </a:solidFill>
              </a:rPr>
              <a:t>Sistemi i uređaji za sedenje, pozicioniranje i pasivnu bezbednost</a:t>
            </a:r>
            <a:endParaRPr lang="en-US" sz="2400" b="1" dirty="0">
              <a:solidFill>
                <a:schemeClr val="bg1"/>
              </a:solidFill>
            </a:endParaRPr>
          </a:p>
        </p:txBody>
      </p:sp>
      <p:pic>
        <p:nvPicPr>
          <p:cNvPr id="4" name="Picture 3">
            <a:extLst>
              <a:ext uri="{FF2B5EF4-FFF2-40B4-BE49-F238E27FC236}">
                <a16:creationId xmlns:a16="http://schemas.microsoft.com/office/drawing/2014/main" id="{EEBD5C37-E75B-D01D-F65A-A80D2195A321}"/>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00200" y="1724317"/>
            <a:ext cx="5943600" cy="4459606"/>
          </a:xfrm>
          <a:prstGeom prst="rect">
            <a:avLst/>
          </a:prstGeom>
          <a:noFill/>
          <a:ln>
            <a:noFill/>
          </a:ln>
        </p:spPr>
      </p:pic>
    </p:spTree>
    <p:extLst>
      <p:ext uri="{BB962C8B-B14F-4D97-AF65-F5344CB8AC3E}">
        <p14:creationId xmlns:p14="http://schemas.microsoft.com/office/powerpoint/2010/main" val="482140695"/>
      </p:ext>
    </p:extLst>
  </p:cSld>
  <p:clrMapOvr>
    <a:masterClrMapping/>
  </p:clrMapOvr>
  <mc:AlternateContent xmlns:mc="http://schemas.openxmlformats.org/markup-compatibility/2006">
    <mc:Choice xmlns:p14="http://schemas.microsoft.com/office/powerpoint/2010/main" Requires="p14">
      <p:transition spd="slow" p14:dur="2000" advTm="101468"/>
    </mc:Choice>
    <mc:Fallback>
      <p:transition spd="slow" advTm="101468"/>
    </mc:Fallback>
  </mc:AlternateContent>
</p:sld>
</file>

<file path=ppt/theme/theme1.xml><?xml version="1.0" encoding="utf-8"?>
<a:theme xmlns:a="http://schemas.openxmlformats.org/drawingml/2006/main" name="Textured">
  <a:themeElements>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defRPr kumimoji="0" lang="en-US" sz="20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defRPr kumimoji="0" lang="en-US" sz="2000" b="0" i="0" u="none" strike="noStrike" cap="none" normalizeH="0" baseline="0" smtClean="0">
            <a:ln>
              <a:noFill/>
            </a:ln>
            <a:solidFill>
              <a:srgbClr val="000000"/>
            </a:solidFill>
            <a:effectLst/>
            <a:latin typeface="Arial" charset="0"/>
          </a:defRPr>
        </a:defPPr>
      </a:lstStyle>
    </a:lnDef>
  </a:objectDefaults>
  <a:extraClrSchemeLst>
    <a:extraClrScheme>
      <a:clrScheme name="Textured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Textured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Textured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Textured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Textured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Textured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Textured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Fading Grid</Template>
  <TotalTime>3595</TotalTime>
  <Words>2144</Words>
  <Application>Microsoft Office PowerPoint</Application>
  <PresentationFormat>On-screen Show (4:3)</PresentationFormat>
  <Paragraphs>109</Paragraphs>
  <Slides>29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29</vt:i4>
      </vt:variant>
    </vt:vector>
  </HeadingPairs>
  <TitlesOfParts>
    <vt:vector size="36" baseType="lpstr">
      <vt:lpstr>Arial</vt:lpstr>
      <vt:lpstr>Calibri</vt:lpstr>
      <vt:lpstr>Cambria</vt:lpstr>
      <vt:lpstr>Tahoma</vt:lpstr>
      <vt:lpstr>Times New Roman</vt:lpstr>
      <vt:lpstr>Wingdings</vt:lpstr>
      <vt:lpstr>Textured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saobracajni fakultet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nastavnik</dc:creator>
  <cp:lastModifiedBy>Djordje Petrovic</cp:lastModifiedBy>
  <cp:revision>354</cp:revision>
  <dcterms:created xsi:type="dcterms:W3CDTF">2006-01-31T15:10:17Z</dcterms:created>
  <dcterms:modified xsi:type="dcterms:W3CDTF">2026-03-20T07:59:07Z</dcterms:modified>
</cp:coreProperties>
</file>