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5" r:id="rId9"/>
    <p:sldId id="267" r:id="rId10"/>
    <p:sldId id="266" r:id="rId11"/>
    <p:sldId id="262" r:id="rId12"/>
    <p:sldId id="263" r:id="rId13"/>
    <p:sldId id="264" r:id="rId14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725" y="67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9DB6A-2833-4558-8EE1-1A3A56D9CC10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E5FDC-E67C-4513-B769-C0E53FB602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3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6329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7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5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3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8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5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8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6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B822D9-E73D-4711-ACDA-BCC96372CB91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11CAE8-686D-4C75-9001-1162C1B026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0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428384" y="6246524"/>
            <a:ext cx="2474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dr Radomir Mijailović</a:t>
            </a:r>
          </a:p>
          <a:p>
            <a:pPr algn="r"/>
            <a:r>
              <a:rPr lang="pt-BR" sz="1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dr Đorđe Petrović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61182" y="464234"/>
            <a:ext cx="1086025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2901313" y="13427"/>
            <a:ext cx="6389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sr-Cyrl-RS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транспортних средстава и уређаја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5646198" y="6356350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b="1"/>
              <a:t>- </a:t>
            </a:r>
            <a:r>
              <a:rPr lang="sr-Latn-RS" b="1"/>
              <a:t>202</a:t>
            </a:r>
            <a:r>
              <a:rPr lang="en-GB" b="1"/>
              <a:t>5</a:t>
            </a:r>
            <a:r>
              <a:rPr lang="sr-Latn-RS" b="1"/>
              <a:t> </a:t>
            </a:r>
            <a:r>
              <a:rPr lang="sr-Cyrl-RS" b="1" dirty="0"/>
              <a:t>-</a:t>
            </a:r>
            <a:endParaRPr lang="en-US" b="1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4802"/>
            <a:ext cx="821788" cy="588144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659988" y="6244802"/>
            <a:ext cx="25480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1400" b="1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Универзитет</a:t>
            </a:r>
            <a:r>
              <a:rPr lang="sr-Cyrl-RS" sz="1400" b="1" baseline="0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Београду</a:t>
            </a:r>
          </a:p>
          <a:p>
            <a:r>
              <a:rPr lang="sr-Cyrl-RS" sz="1800" b="1" baseline="0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Саобраћајни факулте</a:t>
            </a:r>
            <a:r>
              <a:rPr lang="sr-Cyrl-RS" sz="1800" baseline="0" dirty="0">
                <a:solidFill>
                  <a:srgbClr val="1649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en-US" sz="1800" dirty="0">
              <a:solidFill>
                <a:srgbClr val="16498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42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5" Type="http://schemas.openxmlformats.org/officeDocument/2006/relationships/image" Target="../media/image2.png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65278"/>
            <a:ext cx="9144000" cy="2811438"/>
          </a:xfrm>
        </p:spPr>
        <p:txBody>
          <a:bodyPr>
            <a:normAutofit fontScale="90000"/>
          </a:bodyPr>
          <a:lstStyle/>
          <a:p>
            <a:r>
              <a:rPr lang="sr-Cyrl-RS" sz="7200" b="1" dirty="0"/>
              <a:t>Израчунавање тежина критеријума применом методе ентропије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6853"/>
            <a:ext cx="9144000" cy="464026"/>
          </a:xfrm>
        </p:spPr>
        <p:txBody>
          <a:bodyPr>
            <a:noAutofit/>
          </a:bodyPr>
          <a:lstStyle/>
          <a:p>
            <a:r>
              <a:rPr lang="sr-Cyrl-RS" sz="2800" i="1" dirty="0">
                <a:solidFill>
                  <a:srgbClr val="FF0000"/>
                </a:solidFill>
              </a:rPr>
              <a:t>- Вежбе - 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90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Практичан пример</a:t>
            </a:r>
            <a:r>
              <a:rPr lang="sr-Latn-RS" dirty="0"/>
              <a:t> 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/>
              <a:t>2.</a:t>
            </a:r>
            <a:r>
              <a:rPr lang="sr-Latn-RS" b="1" dirty="0"/>
              <a:t>, 3.</a:t>
            </a:r>
            <a:r>
              <a:rPr lang="sr-Cyrl-RS" b="1" dirty="0"/>
              <a:t> и 4. корак – израчунавање коначних тежина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163590"/>
              </p:ext>
            </p:extLst>
          </p:nvPr>
        </p:nvGraphicFramePr>
        <p:xfrm>
          <a:off x="838200" y="2426432"/>
          <a:ext cx="10800002" cy="2260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9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5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5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5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720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Потрошња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Емисија </a:t>
                      </a:r>
                      <a:r>
                        <a:rPr lang="en-U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Естетика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Ентропија (Е)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Степен </a:t>
                      </a:r>
                      <a:r>
                        <a:rPr lang="sr-Cyrl-R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диверзификације</a:t>
                      </a:r>
                      <a:r>
                        <a:rPr lang="sr-Cyrl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Коначна</a:t>
                      </a:r>
                      <a:r>
                        <a:rPr lang="sr-Cyrl-R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тежина (</a:t>
                      </a:r>
                      <a:r>
                        <a:rPr lang="sr-Latn-R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0,332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Практичан пример</a:t>
            </a:r>
            <a:r>
              <a:rPr lang="sr-Latn-RS" dirty="0"/>
              <a:t> </a:t>
            </a:r>
            <a:r>
              <a:rPr lang="sr-Cyrl-RS" dirty="0"/>
              <a:t>са субјективним </a:t>
            </a:r>
            <a:r>
              <a:rPr lang="sr-Latn-RS" dirty="0"/>
              <a:t>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У Табели су приказане 4 алтернативе и 4 критеријума. Применом ентропије потребно је одредити коначне тежине критеријума, ако су субјективне тежине респективно 0.2, 0.5, 0.2, 0.1.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026641"/>
              </p:ext>
            </p:extLst>
          </p:nvPr>
        </p:nvGraphicFramePr>
        <p:xfrm>
          <a:off x="1155700" y="3338513"/>
          <a:ext cx="8626400" cy="273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7200">
                <a:tc>
                  <a:txBody>
                    <a:bodyPr/>
                    <a:lstStyle/>
                    <a:p>
                      <a:pPr algn="l"/>
                      <a:r>
                        <a:rPr lang="sr-Cyrl-RS" sz="2400" dirty="0"/>
                        <a:t>Алтернативе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Потрошња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Емисија </a:t>
                      </a:r>
                      <a:r>
                        <a:rPr lang="en-U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Естетика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 Q5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BMW X3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Fiat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Stilo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Ford Fusion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004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Практичан пример</a:t>
            </a:r>
            <a:r>
              <a:rPr lang="sr-Latn-RS" dirty="0"/>
              <a:t> </a:t>
            </a:r>
            <a:r>
              <a:rPr lang="sr-Cyrl-RS" dirty="0"/>
              <a:t>са субјективним </a:t>
            </a:r>
            <a:r>
              <a:rPr lang="sr-Latn-RS" dirty="0"/>
              <a:t>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/>
              <a:t>1. корак</a:t>
            </a:r>
            <a:r>
              <a:rPr lang="sr-Latn-RS" b="1" dirty="0"/>
              <a:t> – </a:t>
            </a:r>
            <a:r>
              <a:rPr lang="sr-Cyrl-RS" b="1" dirty="0"/>
              <a:t>израчунавање релативних вредности алтернатива по критеријумима</a:t>
            </a:r>
          </a:p>
          <a:p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20161"/>
              </p:ext>
            </p:extLst>
          </p:nvPr>
        </p:nvGraphicFramePr>
        <p:xfrm>
          <a:off x="1587500" y="2830513"/>
          <a:ext cx="8626400" cy="273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7200">
                <a:tc>
                  <a:txBody>
                    <a:bodyPr/>
                    <a:lstStyle/>
                    <a:p>
                      <a:pPr algn="l"/>
                      <a:r>
                        <a:rPr lang="sr-Cyrl-RS" sz="2400" dirty="0"/>
                        <a:t>Алтернативе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Потрошња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Емисија </a:t>
                      </a:r>
                      <a:r>
                        <a:rPr lang="en-U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Естетика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 Q5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BMW X3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Fiat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Stilo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Ford Fusion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743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Практичан пример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sr-Cyrl-RS" b="1" dirty="0"/>
              <a:t>2.</a:t>
            </a:r>
            <a:r>
              <a:rPr lang="sr-Latn-RS" b="1" dirty="0"/>
              <a:t>, 3.,</a:t>
            </a:r>
            <a:r>
              <a:rPr lang="sr-Cyrl-RS" b="1" dirty="0"/>
              <a:t> 4.</a:t>
            </a:r>
            <a:r>
              <a:rPr lang="sr-Latn-RS" b="1" dirty="0"/>
              <a:t> </a:t>
            </a:r>
            <a:r>
              <a:rPr lang="sr-Cyrl-RS" b="1" dirty="0"/>
              <a:t>и 5 корак – израчунавање коначних тежина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163590"/>
              </p:ext>
            </p:extLst>
          </p:nvPr>
        </p:nvGraphicFramePr>
        <p:xfrm>
          <a:off x="838200" y="2426432"/>
          <a:ext cx="10800002" cy="3427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9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5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5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5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720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Потрошња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Емисија </a:t>
                      </a:r>
                      <a:r>
                        <a:rPr lang="en-U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Естетика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Ентропија (Е)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Степен </a:t>
                      </a:r>
                      <a:r>
                        <a:rPr lang="sr-Cyrl-R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диверзификације</a:t>
                      </a:r>
                      <a:r>
                        <a:rPr lang="sr-Cyrl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sr-Latn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0,0216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Објективна</a:t>
                      </a:r>
                      <a:r>
                        <a:rPr lang="sr-Cyrl-R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тежина (</a:t>
                      </a:r>
                      <a:r>
                        <a:rPr lang="sr-Latn-R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  <a:r>
                        <a:rPr lang="sr-Latn-RS" sz="20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sr-Latn-R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Субјективна</a:t>
                      </a:r>
                      <a:r>
                        <a:rPr lang="sr-Cyrl-R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тежина (</a:t>
                      </a:r>
                      <a:r>
                        <a:rPr lang="sr-Latn-R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</a:t>
                      </a:r>
                      <a:r>
                        <a:rPr lang="sr-Cyrl-R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</a:t>
                      </a:r>
                      <a:r>
                        <a:rPr lang="sr-Cyrl-R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Коначна</a:t>
                      </a:r>
                      <a:r>
                        <a:rPr lang="sr-Cyrl-R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тежина (</a:t>
                      </a:r>
                      <a:r>
                        <a:rPr lang="sr-Latn-R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2613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7672"/>
            <a:ext cx="10515600" cy="1213016"/>
          </a:xfrm>
        </p:spPr>
        <p:txBody>
          <a:bodyPr/>
          <a:lstStyle/>
          <a:p>
            <a:r>
              <a:rPr lang="sr-Cyrl-RS" dirty="0"/>
              <a:t>Шта је ентропија?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Ентропија је величина која карактерише неуређеност (неизвесност или </a:t>
            </a:r>
            <a:r>
              <a:rPr lang="sr-Cyrl-RS" dirty="0" err="1"/>
              <a:t>стохастичност</a:t>
            </a:r>
            <a:r>
              <a:rPr lang="sr-Cyrl-RS" dirty="0"/>
              <a:t>) система.</a:t>
            </a:r>
          </a:p>
          <a:p>
            <a:r>
              <a:rPr lang="sr-Cyrl-RS" dirty="0"/>
              <a:t>Појам ентропије се користи у многим научним дисциплинама.</a:t>
            </a:r>
          </a:p>
          <a:p>
            <a:endParaRPr lang="sr-Cyrl-RS" dirty="0"/>
          </a:p>
          <a:p>
            <a:r>
              <a:rPr lang="sr-Cyrl-RS" dirty="0"/>
              <a:t>Одређивање тежина ентропијом је објективан приступ – не постоје субјективни утицаји доносиоца одлука.</a:t>
            </a:r>
          </a:p>
          <a:p>
            <a:r>
              <a:rPr lang="sr-Cyrl-RS" dirty="0"/>
              <a:t>Међутим, могуће је у ентропију имплементирати и субјективне тежине.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18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1359" y="1981200"/>
            <a:ext cx="10869283" cy="1384995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Тежине играју кључну улогу у многим методама вишекритеријумског одлучивања. </a:t>
            </a:r>
            <a:r>
              <a:rPr lang="sr-Cyrl-RS" sz="28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Наведите две методе вишекритеријумског одлучивања</a:t>
            </a:r>
            <a:r>
              <a:rPr lang="sr-Latn-RS" sz="28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razmisljanje30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end="20328.125"/>
                </p14:media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10408965" y="4877997"/>
            <a:ext cx="609600" cy="609600"/>
          </a:xfrm>
          <a:prstGeom prst="rect">
            <a:avLst/>
          </a:prstGeom>
        </p:spPr>
      </p:pic>
      <p:sp>
        <p:nvSpPr>
          <p:cNvPr id="6" name="10"/>
          <p:cNvSpPr>
            <a:spLocks noChangeArrowheads="1"/>
          </p:cNvSpPr>
          <p:nvPr/>
        </p:nvSpPr>
        <p:spPr bwMode="auto">
          <a:xfrm>
            <a:off x="9799997" y="4376348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0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GB" sz="10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9"/>
          <p:cNvSpPr>
            <a:spLocks noChangeArrowheads="1"/>
          </p:cNvSpPr>
          <p:nvPr/>
        </p:nvSpPr>
        <p:spPr bwMode="auto">
          <a:xfrm>
            <a:off x="9799997" y="4390635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8"/>
          <p:cNvSpPr>
            <a:spLocks noChangeArrowheads="1"/>
          </p:cNvSpPr>
          <p:nvPr/>
        </p:nvSpPr>
        <p:spPr bwMode="auto">
          <a:xfrm>
            <a:off x="9790472" y="4390635"/>
            <a:ext cx="1582737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7"/>
          <p:cNvSpPr>
            <a:spLocks noChangeArrowheads="1"/>
          </p:cNvSpPr>
          <p:nvPr/>
        </p:nvSpPr>
        <p:spPr bwMode="auto">
          <a:xfrm>
            <a:off x="9803172" y="4390635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6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5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2" name="4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13" name="3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14" name="2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5" name="1"/>
          <p:cNvSpPr>
            <a:spLocks noChangeArrowheads="1"/>
          </p:cNvSpPr>
          <p:nvPr/>
        </p:nvSpPr>
        <p:spPr bwMode="auto">
          <a:xfrm>
            <a:off x="9796822" y="4376348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6" name="Oval 8"/>
          <p:cNvSpPr>
            <a:spLocks noChangeArrowheads="1"/>
          </p:cNvSpPr>
          <p:nvPr/>
        </p:nvSpPr>
        <p:spPr bwMode="auto">
          <a:xfrm>
            <a:off x="9793647" y="4390635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КРАЈ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Donut 16"/>
          <p:cNvSpPr/>
          <p:nvPr/>
        </p:nvSpPr>
        <p:spPr>
          <a:xfrm>
            <a:off x="9506309" y="4103298"/>
            <a:ext cx="2159000" cy="2160587"/>
          </a:xfrm>
          <a:prstGeom prst="donut">
            <a:avLst>
              <a:gd name="adj" fmla="val 12091"/>
            </a:avLst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17942" y="803694"/>
            <a:ext cx="73561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НАГРАДНО ПИТАЊЕ !!!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Метод ентропије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Cyrl-RS" dirty="0"/>
                  <a:t>Ентропија се може користити у одређивању тежина критеријума, тако што ће вредности алтернатива по критеријумима утицати на процену тежина.</a:t>
                </a:r>
              </a:p>
              <a:p>
                <a:r>
                  <a:rPr lang="sr-Cyrl-RS" b="1" dirty="0"/>
                  <a:t>1. корак – израчунавање релативних вредности алтернатива по критеријумима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Cyrl-R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32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sr-Latn-RS" sz="3200" b="1" i="1" smtClean="0">
                              <a:latin typeface="Cambria Math" panose="02040503050406030204" pitchFamily="18" charset="0"/>
                            </a:rPr>
                            <m:t>𝒊𝒋</m:t>
                          </m:r>
                        </m:sub>
                      </m:sSub>
                      <m:r>
                        <a:rPr lang="sr-Latn-R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𝒊𝒋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ctrlP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sr-Latn-RS" sz="3200" b="1" i="1" smtClean="0"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Latn-RS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sz="32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sr-Latn-RS" sz="3200" b="1" i="1" smtClean="0">
                                      <a:latin typeface="Cambria Math" panose="02040503050406030204" pitchFamily="18" charset="0"/>
                                    </a:rPr>
                                    <m:t>𝒊𝒋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sr-Cyrl-RS" sz="3200" b="1" dirty="0"/>
              </a:p>
              <a:p>
                <a:r>
                  <a:rPr lang="sr-Cyrl-RS" dirty="0"/>
                  <a:t>Израчунавање релативних вредности врши се за сваки критеријум.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043" t="-2381" r="-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27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Метод ентропије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Cyrl-RS" b="1" dirty="0"/>
                  <a:t>2. корак – израчунавање вредности ентропија за сваки критеријум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𝜺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nary>
                        <m:naryPr>
                          <m:chr m:val="∑"/>
                          <m:ctrlP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sup>
                        <m:e>
                          <m:sSub>
                            <m:sSubPr>
                              <m:ctrlPr>
                                <a:rPr lang="sr-Latn-R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𝒊𝒋</m:t>
                              </m:r>
                            </m:sub>
                          </m:sSub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</m:e>
                      </m:nary>
                      <m:sSub>
                        <m:sSubPr>
                          <m:ctrlP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sr-Latn-R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𝒊𝒋</m:t>
                          </m:r>
                        </m:sub>
                      </m:sSub>
                      <m:r>
                        <a:rPr lang="sr-Latn-R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sr-Latn-RS" b="1" dirty="0">
                  <a:ea typeface="Cambria Math" panose="02040503050406030204" pitchFamily="18" charset="0"/>
                </a:endParaRPr>
              </a:p>
              <a:p>
                <a:r>
                  <a:rPr lang="sr-Cyrl-RS" dirty="0"/>
                  <a:t>Вредност </a:t>
                </a:r>
                <a:r>
                  <a:rPr lang="el-GR" b="1" dirty="0"/>
                  <a:t>ε</a:t>
                </a:r>
                <a:r>
                  <a:rPr lang="sr-Cyrl-RS" dirty="0"/>
                  <a:t> се израчунава: </a:t>
                </a:r>
                <a14:m>
                  <m:oMath xmlns:m="http://schemas.openxmlformats.org/officeDocument/2006/math">
                    <m:r>
                      <a:rPr lang="sr-Cyrl-R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𝜺</m:t>
                    </m:r>
                    <m:r>
                      <a:rPr lang="sr-Latn-R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R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R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sr-Latn-RS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𝐥𝐧</m:t>
                        </m:r>
                        <m:r>
                          <a:rPr lang="sr-Latn-R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sr-Latn-R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𝒎</m:t>
                        </m:r>
                        <m:r>
                          <a:rPr lang="sr-Latn-R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sr-Latn-RS" b="1" dirty="0"/>
              </a:p>
              <a:p>
                <a:r>
                  <a:rPr lang="sr-Cyrl-RS" dirty="0"/>
                  <a:t>Вредност </a:t>
                </a:r>
                <a:r>
                  <a:rPr lang="sr-Latn-RS" b="1" dirty="0"/>
                  <a:t>m</a:t>
                </a:r>
                <a:r>
                  <a:rPr lang="sr-Latn-RS" dirty="0"/>
                  <a:t> </a:t>
                </a:r>
                <a:r>
                  <a:rPr lang="sr-Cyrl-RS" dirty="0"/>
                  <a:t>представља број алтернатива</a:t>
                </a:r>
              </a:p>
              <a:p>
                <a:r>
                  <a:rPr lang="sr-Cyrl-RS" dirty="0"/>
                  <a:t>Вредност </a:t>
                </a:r>
                <a:r>
                  <a:rPr lang="sr-Cyrl-RS" b="1" dirty="0"/>
                  <a:t>Е</a:t>
                </a:r>
                <a:r>
                  <a:rPr lang="sr-Cyrl-RS" dirty="0"/>
                  <a:t> се креће од 0 до 1.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27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Метод ентропије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Cyrl-RS" b="1" dirty="0"/>
                  <a:t>3. корак – израчунавање степена </a:t>
                </a:r>
                <a:r>
                  <a:rPr lang="sr-Cyrl-RS" b="1" dirty="0" err="1"/>
                  <a:t>диверзификације</a:t>
                </a:r>
                <a:endParaRPr lang="sr-Cyrl-RS" b="1" dirty="0"/>
              </a:p>
              <a:p>
                <a:r>
                  <a:rPr lang="sr-Cyrl-RS" dirty="0"/>
                  <a:t>Степен </a:t>
                </a:r>
                <a:r>
                  <a:rPr lang="sr-Cyrl-RS" dirty="0" err="1"/>
                  <a:t>диверзификације</a:t>
                </a:r>
                <a:r>
                  <a:rPr lang="sr-Cyrl-RS" dirty="0"/>
                  <a:t> је </a:t>
                </a:r>
                <a:r>
                  <a:rPr lang="sr-Cyrl-RS" dirty="0" err="1"/>
                  <a:t>комплемент</a:t>
                </a:r>
                <a:r>
                  <a:rPr lang="sr-Cyrl-RS" dirty="0"/>
                  <a:t> ентропије.</a:t>
                </a:r>
              </a:p>
              <a:p>
                <a:pPr marL="0" indent="0">
                  <a:buNone/>
                </a:pPr>
                <a:endParaRPr lang="sr-Latn-RS" sz="600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RS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R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</m:oMath>
                  </m:oMathPara>
                </a14:m>
                <a:endParaRPr lang="sr-Latn-RS" b="1" dirty="0"/>
              </a:p>
              <a:p>
                <a:r>
                  <a:rPr lang="sr-Latn-RS" b="1" dirty="0"/>
                  <a:t>4. </a:t>
                </a:r>
                <a:r>
                  <a:rPr lang="sr-Cyrl-RS" b="1" dirty="0"/>
                  <a:t>корак – израчунавање тежинских коефицијената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  <m:sup>
                          <m:r>
                            <a:rPr lang="sr-Latn-RS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sr-Cyrl-R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Cyrl-R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Cyrl-R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b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ctrlPr>
                                <a:rPr lang="sr-Cyrl-RS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sr-Latn-RS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Cyrl-R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RS" b="1" i="1" smtClean="0"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</m:e>
                                <m:sub>
                                  <m:r>
                                    <a:rPr lang="sr-Latn-RS" b="1" i="1" smtClean="0">
                                      <a:latin typeface="Cambria Math" panose="02040503050406030204" pitchFamily="18" charset="0"/>
                                    </a:rPr>
                                    <m:t>𝒋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sr-Latn-RS" b="1" dirty="0"/>
              </a:p>
              <a:p>
                <a:r>
                  <a:rPr lang="sr-Cyrl-RS" dirty="0"/>
                  <a:t>Тежине су директно пропорционалне степену </a:t>
                </a:r>
                <a:r>
                  <a:rPr lang="sr-Cyrl-RS" dirty="0" err="1"/>
                  <a:t>диверзификације</a:t>
                </a:r>
                <a:r>
                  <a:rPr lang="sr-Cyrl-R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26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Метод ентропије</a:t>
            </a:r>
            <a:endParaRPr lang="en-US" dirty="0"/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 cstate="print"/>
            <a:stretch>
              <a:fillRect l="-1043" t="-2381" r="-638"/>
            </a:stretch>
          </a:blipFill>
        </p:spPr>
        <p:txBody>
          <a:bodyPr/>
          <a:lstStyle/>
          <a:p>
            <a:r>
              <a:rPr lang="en-US" dirty="0">
                <a:noFill/>
                <a:latin typeface="+mj-lt"/>
              </a:rPr>
              <a:t> 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4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Практичан пример</a:t>
            </a:r>
            <a:r>
              <a:rPr lang="sr-Latn-RS" dirty="0"/>
              <a:t> 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Израчунати објективне вредности тежинских коефицијената применом методе ентропије.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026641"/>
              </p:ext>
            </p:extLst>
          </p:nvPr>
        </p:nvGraphicFramePr>
        <p:xfrm>
          <a:off x="996211" y="2817517"/>
          <a:ext cx="8626400" cy="3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7200">
                <a:tc>
                  <a:txBody>
                    <a:bodyPr/>
                    <a:lstStyle/>
                    <a:p>
                      <a:pPr algn="l"/>
                      <a:r>
                        <a:rPr lang="sr-Cyrl-RS" sz="2400" dirty="0"/>
                        <a:t>Алтернативе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Max </a:t>
                      </a:r>
                      <a:r>
                        <a:rPr lang="sr-Cyrl-R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брзина</a:t>
                      </a:r>
                      <a:endParaRPr lang="sr-Cyrl-C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Полетање (</a:t>
                      </a:r>
                      <a:r>
                        <a:rPr lang="sr-Latn-R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m)</a:t>
                      </a:r>
                      <a:endParaRPr lang="en-U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Слетање</a:t>
                      </a:r>
                      <a:r>
                        <a:rPr lang="sr-Cyrl-RS" sz="1800" b="0" i="1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sr-Latn-RS" sz="1800" b="0" i="1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</a:t>
                      </a:r>
                      <a:r>
                        <a:rPr lang="sr-Cyrl-RS" sz="1800" b="0" i="1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sr-Cyrl-C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Cessna 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Commander 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Piper PA-23 C Aztec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Beechcraft 55 Baron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Mooney TLS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Практичан пример</a:t>
            </a:r>
            <a:r>
              <a:rPr lang="sr-Latn-RS" dirty="0"/>
              <a:t> 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/>
              <a:t>1. корак</a:t>
            </a:r>
            <a:r>
              <a:rPr lang="sr-Latn-RS" b="1" dirty="0"/>
              <a:t> – </a:t>
            </a:r>
            <a:r>
              <a:rPr lang="sr-Cyrl-RS" b="1" dirty="0"/>
              <a:t>израчунавање релативних вредности алтернатива по критеријумима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026641"/>
              </p:ext>
            </p:extLst>
          </p:nvPr>
        </p:nvGraphicFramePr>
        <p:xfrm>
          <a:off x="996211" y="2817517"/>
          <a:ext cx="8626400" cy="3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7200">
                <a:tc>
                  <a:txBody>
                    <a:bodyPr/>
                    <a:lstStyle/>
                    <a:p>
                      <a:pPr algn="l"/>
                      <a:r>
                        <a:rPr lang="sr-Cyrl-RS" sz="2400" dirty="0"/>
                        <a:t>Алтернативе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C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Снага мотора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Max </a:t>
                      </a:r>
                      <a:r>
                        <a:rPr lang="sr-Cyrl-R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брзина</a:t>
                      </a:r>
                      <a:endParaRPr lang="sr-Cyrl-C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Полетање (</a:t>
                      </a:r>
                      <a:r>
                        <a:rPr lang="sr-Latn-R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m)</a:t>
                      </a:r>
                      <a:endParaRPr lang="en-U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b="0" i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Слетање</a:t>
                      </a:r>
                      <a:r>
                        <a:rPr lang="sr-Cyrl-RS" sz="1800" b="0" i="1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sr-Latn-RS" sz="1800" b="0" i="1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</a:t>
                      </a:r>
                      <a:r>
                        <a:rPr lang="sr-Cyrl-RS" sz="1800" b="0" i="1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sr-Cyrl-CS" sz="1800" b="0" i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Cessna 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Commander 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Piper PA-23 C Aztec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Beechcraft 55 Baron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Mooney TLS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2319</TotalTime>
  <Words>564</Words>
  <Application>Microsoft Office PowerPoint</Application>
  <PresentationFormat>Widescreen</PresentationFormat>
  <Paragraphs>212</Paragraphs>
  <Slides>13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Office Theme</vt:lpstr>
      <vt:lpstr>Израчунавање тежина критеријума применом методе ентропије</vt:lpstr>
      <vt:lpstr>Шта је ентропија?</vt:lpstr>
      <vt:lpstr>PowerPoint Presentation</vt:lpstr>
      <vt:lpstr>Метод ентропије</vt:lpstr>
      <vt:lpstr>Метод ентропије</vt:lpstr>
      <vt:lpstr>Метод ентропије</vt:lpstr>
      <vt:lpstr>Метод ентропије</vt:lpstr>
      <vt:lpstr>Практичан пример W</vt:lpstr>
      <vt:lpstr>Практичан пример W</vt:lpstr>
      <vt:lpstr>Практичан пример W</vt:lpstr>
      <vt:lpstr>Практичан пример са субјективним W</vt:lpstr>
      <vt:lpstr>Практичан пример са субјективним W</vt:lpstr>
      <vt:lpstr>Практичан пример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Доношење одлука применом SAW методе</dc:title>
  <dc:creator>Djordje Petrovic</dc:creator>
  <cp:lastModifiedBy>MRB</cp:lastModifiedBy>
  <cp:revision>102</cp:revision>
  <dcterms:created xsi:type="dcterms:W3CDTF">2017-11-27T19:03:57Z</dcterms:created>
  <dcterms:modified xsi:type="dcterms:W3CDTF">2025-06-21T07:12:10Z</dcterms:modified>
</cp:coreProperties>
</file>