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159BE-72A2-4DDD-83DE-0C6B6907E220}" type="datetimeFigureOut">
              <a:rPr lang="en-GB" smtClean="0"/>
              <a:t>07/06/2022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CD424-3994-43BE-BBA5-C629C40AEE53}" type="slidenum">
              <a:rPr lang="en-GB" smtClean="0"/>
              <a:t>‹#›</a:t>
            </a:fld>
            <a:endParaRPr lang="en-GB"/>
          </a:p>
        </p:txBody>
      </p:sp>
    </p:spTree>
    <p:extLst>
      <p:ext uri="{BB962C8B-B14F-4D97-AF65-F5344CB8AC3E}">
        <p14:creationId xmlns:p14="http://schemas.microsoft.com/office/powerpoint/2010/main" val="409061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CD424-3994-43BE-BBA5-C629C40AEE53}" type="slidenum">
              <a:rPr lang="en-GB" smtClean="0"/>
              <a:t>4</a:t>
            </a:fld>
            <a:endParaRPr lang="en-GB"/>
          </a:p>
        </p:txBody>
      </p:sp>
    </p:spTree>
    <p:extLst>
      <p:ext uri="{BB962C8B-B14F-4D97-AF65-F5344CB8AC3E}">
        <p14:creationId xmlns:p14="http://schemas.microsoft.com/office/powerpoint/2010/main" val="1048217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208048B-57AF-4F53-BC84-8E0A1033FBEC}" type="datetimeFigureOut">
              <a:rPr lang="en-US" smtClean="0"/>
              <a:t>6/7/2022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015750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17104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55218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39239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1715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90844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70601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28106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5602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1383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914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5304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823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3342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208048B-57AF-4F53-BC84-8E0A1033FBEC}"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9916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6599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0861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08048B-57AF-4F53-BC84-8E0A1033FBEC}" type="datetimeFigureOut">
              <a:rPr lang="en-US" smtClean="0"/>
              <a:pPr/>
              <a:t>6/7/2022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98039113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4E92-E856-4A52-B758-3B8357A866A0}"/>
              </a:ext>
            </a:extLst>
          </p:cNvPr>
          <p:cNvSpPr>
            <a:spLocks noGrp="1"/>
          </p:cNvSpPr>
          <p:nvPr>
            <p:ph type="ctrTitle"/>
          </p:nvPr>
        </p:nvSpPr>
        <p:spPr/>
        <p:txBody>
          <a:bodyPr>
            <a:normAutofit/>
          </a:bodyPr>
          <a:lstStyle/>
          <a:p>
            <a:r>
              <a:rPr lang="en-GB" dirty="0" err="1">
                <a:solidFill>
                  <a:srgbClr val="FFFFFF"/>
                </a:solidFill>
              </a:rPr>
              <a:t>informatique</a:t>
            </a:r>
            <a:r>
              <a:rPr lang="en-GB" dirty="0">
                <a:solidFill>
                  <a:srgbClr val="FFFFFF"/>
                </a:solidFill>
              </a:rPr>
              <a:t> </a:t>
            </a:r>
            <a:r>
              <a:rPr lang="en-GB" dirty="0" err="1">
                <a:solidFill>
                  <a:srgbClr val="FFFFFF"/>
                </a:solidFill>
              </a:rPr>
              <a:t>en</a:t>
            </a:r>
            <a:r>
              <a:rPr lang="en-GB" dirty="0">
                <a:solidFill>
                  <a:srgbClr val="FFFFFF"/>
                </a:solidFill>
              </a:rPr>
              <a:t> </a:t>
            </a:r>
            <a:r>
              <a:rPr lang="en-GB" dirty="0" err="1">
                <a:solidFill>
                  <a:srgbClr val="FFFFFF"/>
                </a:solidFill>
              </a:rPr>
              <a:t>nuage</a:t>
            </a:r>
            <a:br>
              <a:rPr lang="en-GB" dirty="0">
                <a:solidFill>
                  <a:srgbClr val="FFFFFF"/>
                </a:solidFill>
              </a:rPr>
            </a:br>
            <a:r>
              <a:rPr lang="en-GB" sz="2800" i="1" dirty="0">
                <a:solidFill>
                  <a:srgbClr val="FFFFFF"/>
                </a:solidFill>
              </a:rPr>
              <a:t>cloud computing</a:t>
            </a:r>
          </a:p>
        </p:txBody>
      </p:sp>
      <p:sp>
        <p:nvSpPr>
          <p:cNvPr id="7" name="Subtitle 6">
            <a:extLst>
              <a:ext uri="{FF2B5EF4-FFF2-40B4-BE49-F238E27FC236}">
                <a16:creationId xmlns:a16="http://schemas.microsoft.com/office/drawing/2014/main" id="{8848A00C-00D5-4608-82FC-CD6D9386234F}"/>
              </a:ext>
            </a:extLst>
          </p:cNvPr>
          <p:cNvSpPr>
            <a:spLocks noGrp="1"/>
          </p:cNvSpPr>
          <p:nvPr>
            <p:ph type="subTitle" idx="1"/>
          </p:nvPr>
        </p:nvSpPr>
        <p:spPr/>
        <p:txBody>
          <a:bodyPr/>
          <a:lstStyle/>
          <a:p>
            <a:r>
              <a:rPr lang="en-GB" dirty="0"/>
              <a:t>Milica Jeremić TS190294</a:t>
            </a:r>
          </a:p>
        </p:txBody>
      </p:sp>
    </p:spTree>
    <p:extLst>
      <p:ext uri="{BB962C8B-B14F-4D97-AF65-F5344CB8AC3E}">
        <p14:creationId xmlns:p14="http://schemas.microsoft.com/office/powerpoint/2010/main" val="186813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descr="A picture containing text, stage, scene, laser&#10;&#10;Description automatically generated">
            <a:extLst>
              <a:ext uri="{FF2B5EF4-FFF2-40B4-BE49-F238E27FC236}">
                <a16:creationId xmlns:a16="http://schemas.microsoft.com/office/drawing/2014/main" id="{EB7EF7CE-C151-9FE0-D37F-4B9E188D0254}"/>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C63E20F8-074D-4B3B-AE66-7BBD6F1CB7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168A5C37-E0A9-462D-BC65-C14D9025F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62026" y="607814"/>
            <a:ext cx="10264775" cy="5640586"/>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C2D947-82F3-4B75-B3F9-50B61A2BC5CB}"/>
              </a:ext>
            </a:extLst>
          </p:cNvPr>
          <p:cNvSpPr>
            <a:spLocks noGrp="1"/>
          </p:cNvSpPr>
          <p:nvPr>
            <p:ph type="title"/>
          </p:nvPr>
        </p:nvSpPr>
        <p:spPr>
          <a:xfrm>
            <a:off x="1380067" y="787400"/>
            <a:ext cx="9437159" cy="1278467"/>
          </a:xfrm>
        </p:spPr>
        <p:txBody>
          <a:bodyPr>
            <a:normAutofit/>
          </a:bodyPr>
          <a:lstStyle/>
          <a:p>
            <a:pPr algn="ctr"/>
            <a:r>
              <a:rPr lang="en-GB" dirty="0"/>
              <a:t>introduction</a:t>
            </a:r>
          </a:p>
        </p:txBody>
      </p:sp>
      <p:sp>
        <p:nvSpPr>
          <p:cNvPr id="3" name="Content Placeholder 2">
            <a:extLst>
              <a:ext uri="{FF2B5EF4-FFF2-40B4-BE49-F238E27FC236}">
                <a16:creationId xmlns:a16="http://schemas.microsoft.com/office/drawing/2014/main" id="{AC0F88C1-C2EB-4475-9DD4-D5BB131E6B6C}"/>
              </a:ext>
            </a:extLst>
          </p:cNvPr>
          <p:cNvSpPr>
            <a:spLocks noGrp="1"/>
          </p:cNvSpPr>
          <p:nvPr>
            <p:ph idx="1"/>
          </p:nvPr>
        </p:nvSpPr>
        <p:spPr>
          <a:xfrm>
            <a:off x="1380067" y="2142067"/>
            <a:ext cx="9437159" cy="3725333"/>
          </a:xfrm>
        </p:spPr>
        <p:txBody>
          <a:bodyPr>
            <a:normAutofit/>
          </a:bodyPr>
          <a:lstStyle/>
          <a:p>
            <a:r>
              <a:rPr lang="fr-FR" dirty="0"/>
              <a:t>Le terme cloud </a:t>
            </a:r>
            <a:r>
              <a:rPr lang="fr-FR" dirty="0" err="1"/>
              <a:t>computing</a:t>
            </a:r>
            <a:r>
              <a:rPr lang="fr-FR" dirty="0"/>
              <a:t> est souvent considéré comme un nouveau paradigme, et pour certains auteurs comme une nouvelle technologie, qui propose des ressources et des services informatiques sur Internet. Le nombre de recherches du terme "cloud </a:t>
            </a:r>
            <a:r>
              <a:rPr lang="fr-FR" dirty="0" err="1"/>
              <a:t>computing</a:t>
            </a:r>
            <a:r>
              <a:rPr lang="fr-FR" dirty="0"/>
              <a:t>" sur google est en croissance exponentielle et on voit donc à quel point cette nouvelle technologie fleurit.</a:t>
            </a:r>
          </a:p>
          <a:p>
            <a:r>
              <a:rPr lang="fr-FR" dirty="0"/>
              <a:t>Ce document définit principalement ce qu'est le cloud </a:t>
            </a:r>
            <a:r>
              <a:rPr lang="fr-FR" dirty="0" err="1"/>
              <a:t>computing</a:t>
            </a:r>
            <a:r>
              <a:rPr lang="fr-FR" dirty="0"/>
              <a:t>, ainsi que les modèles de cloud </a:t>
            </a:r>
            <a:r>
              <a:rPr lang="fr-FR" dirty="0" err="1"/>
              <a:t>computing</a:t>
            </a:r>
            <a:r>
              <a:rPr lang="fr-FR" dirty="0"/>
              <a:t>. </a:t>
            </a:r>
            <a:endParaRPr lang="en-GB" dirty="0"/>
          </a:p>
        </p:txBody>
      </p:sp>
    </p:spTree>
    <p:extLst>
      <p:ext uri="{BB962C8B-B14F-4D97-AF65-F5344CB8AC3E}">
        <p14:creationId xmlns:p14="http://schemas.microsoft.com/office/powerpoint/2010/main" val="281052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9515-E9B4-4E8E-9B52-8E12F3D8D746}"/>
              </a:ext>
            </a:extLst>
          </p:cNvPr>
          <p:cNvSpPr>
            <a:spLocks noGrp="1"/>
          </p:cNvSpPr>
          <p:nvPr>
            <p:ph type="title"/>
          </p:nvPr>
        </p:nvSpPr>
        <p:spPr>
          <a:xfrm>
            <a:off x="802177" y="915963"/>
            <a:ext cx="8357002" cy="1453363"/>
          </a:xfrm>
        </p:spPr>
        <p:txBody>
          <a:bodyPr>
            <a:normAutofit/>
          </a:bodyPr>
          <a:lstStyle/>
          <a:p>
            <a:r>
              <a:rPr lang="en-GB" sz="3300" dirty="0" err="1"/>
              <a:t>définissons</a:t>
            </a:r>
            <a:r>
              <a:rPr lang="en-GB" sz="3300" dirty="0"/>
              <a:t> le cloud computing!</a:t>
            </a:r>
          </a:p>
        </p:txBody>
      </p:sp>
      <p:sp>
        <p:nvSpPr>
          <p:cNvPr id="3" name="Content Placeholder 2">
            <a:extLst>
              <a:ext uri="{FF2B5EF4-FFF2-40B4-BE49-F238E27FC236}">
                <a16:creationId xmlns:a16="http://schemas.microsoft.com/office/drawing/2014/main" id="{FC32A8E6-4853-4D87-8B62-DE8FA818661D}"/>
              </a:ext>
            </a:extLst>
          </p:cNvPr>
          <p:cNvSpPr>
            <a:spLocks noGrp="1"/>
          </p:cNvSpPr>
          <p:nvPr>
            <p:ph idx="1"/>
          </p:nvPr>
        </p:nvSpPr>
        <p:spPr>
          <a:xfrm>
            <a:off x="802177" y="2714201"/>
            <a:ext cx="4713405" cy="2743016"/>
          </a:xfrm>
        </p:spPr>
        <p:txBody>
          <a:bodyPr>
            <a:normAutofit lnSpcReduction="10000"/>
          </a:bodyPr>
          <a:lstStyle/>
          <a:p>
            <a:pPr marL="0" indent="0">
              <a:buNone/>
            </a:pPr>
            <a:r>
              <a:rPr lang="fr-FR" dirty="0"/>
              <a:t>Le cloud est constitué de la partie matérielle et logicielle des centres de données. Lorsque le cloud est accessible au grand public sur le principe d'un paiement en fonction de la quantité d'espace utilisé, on parle de cloud public, et le service qui est alors vendu est de l'informatique utile. Le cloud privé fait référence aux centres de données internes de diverses organisations qui ne sont pas accessibles au grand public.</a:t>
            </a:r>
          </a:p>
        </p:txBody>
      </p:sp>
      <p:pic>
        <p:nvPicPr>
          <p:cNvPr id="5" name="Picture 4" descr="Diagram&#10;&#10;Description automatically generated">
            <a:extLst>
              <a:ext uri="{FF2B5EF4-FFF2-40B4-BE49-F238E27FC236}">
                <a16:creationId xmlns:a16="http://schemas.microsoft.com/office/drawing/2014/main" id="{CE2523EF-A11F-577D-4998-2AA1B7D66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858" y="2714201"/>
            <a:ext cx="6095593" cy="27430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548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CAEA-30CA-6E85-DB46-74F61CCBC538}"/>
              </a:ext>
            </a:extLst>
          </p:cNvPr>
          <p:cNvSpPr>
            <a:spLocks noGrp="1"/>
          </p:cNvSpPr>
          <p:nvPr>
            <p:ph type="title"/>
          </p:nvPr>
        </p:nvSpPr>
        <p:spPr/>
        <p:txBody>
          <a:bodyPr/>
          <a:lstStyle/>
          <a:p>
            <a:r>
              <a:rPr lang="en-GB" dirty="0"/>
              <a:t>Types de cloud computing</a:t>
            </a:r>
          </a:p>
        </p:txBody>
      </p:sp>
      <p:sp>
        <p:nvSpPr>
          <p:cNvPr id="3" name="Content Placeholder 2">
            <a:extLst>
              <a:ext uri="{FF2B5EF4-FFF2-40B4-BE49-F238E27FC236}">
                <a16:creationId xmlns:a16="http://schemas.microsoft.com/office/drawing/2014/main" id="{81C57164-379E-19A3-5C9D-190E3FBC7AE4}"/>
              </a:ext>
            </a:extLst>
          </p:cNvPr>
          <p:cNvSpPr>
            <a:spLocks noGrp="1"/>
          </p:cNvSpPr>
          <p:nvPr>
            <p:ph idx="1"/>
          </p:nvPr>
        </p:nvSpPr>
        <p:spPr/>
        <p:txBody>
          <a:bodyPr anchor="t"/>
          <a:lstStyle/>
          <a:p>
            <a:r>
              <a:rPr lang="fr-FR" dirty="0"/>
              <a:t>Les services de cloud </a:t>
            </a:r>
            <a:r>
              <a:rPr lang="fr-FR" dirty="0" err="1"/>
              <a:t>computing</a:t>
            </a:r>
            <a:r>
              <a:rPr lang="fr-FR" dirty="0"/>
              <a:t> sont divisés en trois modèles standardisés:</a:t>
            </a:r>
          </a:p>
          <a:p>
            <a:pPr lvl="1"/>
            <a:r>
              <a:rPr lang="fr-FR" dirty="0"/>
              <a:t>Infrastructure en tant que service (IaaS) </a:t>
            </a:r>
          </a:p>
          <a:p>
            <a:pPr lvl="1"/>
            <a:r>
              <a:rPr lang="fr-FR" dirty="0"/>
              <a:t>Plate-forme en tant que service (PaaS) </a:t>
            </a:r>
          </a:p>
          <a:p>
            <a:pPr lvl="1"/>
            <a:r>
              <a:rPr lang="fr-FR" dirty="0"/>
              <a:t>Logiciel en tant que service (SaaS)</a:t>
            </a:r>
            <a:endParaRPr lang="en-GB" dirty="0"/>
          </a:p>
        </p:txBody>
      </p:sp>
      <p:pic>
        <p:nvPicPr>
          <p:cNvPr id="4" name="Picture 3" descr="A picture containing text, businesscard, screenshot&#10;&#10;Description automatically generated">
            <a:extLst>
              <a:ext uri="{FF2B5EF4-FFF2-40B4-BE49-F238E27FC236}">
                <a16:creationId xmlns:a16="http://schemas.microsoft.com/office/drawing/2014/main" id="{3166CE96-9D14-AD1B-B1AE-4A93AF16D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140" y="3429001"/>
            <a:ext cx="4852086" cy="2362200"/>
          </a:xfrm>
          <a:prstGeom prst="rect">
            <a:avLst/>
          </a:prstGeom>
        </p:spPr>
      </p:pic>
    </p:spTree>
    <p:extLst>
      <p:ext uri="{BB962C8B-B14F-4D97-AF65-F5344CB8AC3E}">
        <p14:creationId xmlns:p14="http://schemas.microsoft.com/office/powerpoint/2010/main" val="23590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8512-626B-DCB1-4CFA-7DB52DDF6B75}"/>
              </a:ext>
            </a:extLst>
          </p:cNvPr>
          <p:cNvSpPr>
            <a:spLocks noGrp="1"/>
          </p:cNvSpPr>
          <p:nvPr>
            <p:ph type="title"/>
          </p:nvPr>
        </p:nvSpPr>
        <p:spPr/>
        <p:txBody>
          <a:bodyPr/>
          <a:lstStyle/>
          <a:p>
            <a:r>
              <a:rPr lang="fr-FR" dirty="0"/>
              <a:t>Infrastructure en tant que Service</a:t>
            </a:r>
            <a:endParaRPr lang="en-GB" dirty="0"/>
          </a:p>
        </p:txBody>
      </p:sp>
      <p:sp>
        <p:nvSpPr>
          <p:cNvPr id="3" name="Content Placeholder 2">
            <a:extLst>
              <a:ext uri="{FF2B5EF4-FFF2-40B4-BE49-F238E27FC236}">
                <a16:creationId xmlns:a16="http://schemas.microsoft.com/office/drawing/2014/main" id="{41C5D3F1-3578-C16F-3AD6-D4B0373E007A}"/>
              </a:ext>
            </a:extLst>
          </p:cNvPr>
          <p:cNvSpPr>
            <a:spLocks noGrp="1"/>
          </p:cNvSpPr>
          <p:nvPr>
            <p:ph idx="1"/>
          </p:nvPr>
        </p:nvSpPr>
        <p:spPr/>
        <p:txBody>
          <a:bodyPr anchor="t">
            <a:normAutofit/>
          </a:bodyPr>
          <a:lstStyle/>
          <a:p>
            <a:r>
              <a:rPr lang="fr-FR" dirty="0"/>
              <a:t>IaaS aide les entreprises à déplacer leur infrastructure physique vers le cloud avec un niveau de contrôle similaire à celui de centres de données traditionnels dans les locaux de l'entreprise. La structure centrale du centre de données se compose d'entrepôts, de serveurs, du réseau lui-même et d'outils de maintenance et de surveillance de l'infrastructure. Chacune de ces composantes a créé une branche commerciale distincte.</a:t>
            </a:r>
          </a:p>
          <a:p>
            <a:r>
              <a:rPr lang="fr-FR" dirty="0"/>
              <a:t>Caractéristiques d'un stockage cloud typique:</a:t>
            </a:r>
          </a:p>
          <a:p>
            <a:pPr lvl="1"/>
            <a:r>
              <a:rPr lang="fr-FR" dirty="0"/>
              <a:t>haut niveau de fiabilité </a:t>
            </a:r>
          </a:p>
          <a:p>
            <a:pPr lvl="1"/>
            <a:r>
              <a:rPr lang="fr-FR" dirty="0"/>
              <a:t>automatiquement évolutif </a:t>
            </a:r>
          </a:p>
          <a:p>
            <a:pPr lvl="1"/>
            <a:r>
              <a:rPr lang="fr-FR" dirty="0"/>
              <a:t>des entrepôts en libre-service à la disposition des clients </a:t>
            </a:r>
          </a:p>
          <a:p>
            <a:pPr lvl="1"/>
            <a:r>
              <a:rPr lang="fr-FR" dirty="0" err="1"/>
              <a:t>pay</a:t>
            </a:r>
            <a:r>
              <a:rPr lang="fr-FR" dirty="0"/>
              <a:t>-as-</a:t>
            </a:r>
            <a:r>
              <a:rPr lang="fr-FR" dirty="0" err="1"/>
              <a:t>you</a:t>
            </a:r>
            <a:r>
              <a:rPr lang="fr-FR" dirty="0"/>
              <a:t>-go mode de paiement</a:t>
            </a:r>
            <a:endParaRPr lang="en-GB" dirty="0"/>
          </a:p>
        </p:txBody>
      </p:sp>
      <p:pic>
        <p:nvPicPr>
          <p:cNvPr id="5" name="Picture 4" descr="Diagram&#10;&#10;Description automatically generated">
            <a:extLst>
              <a:ext uri="{FF2B5EF4-FFF2-40B4-BE49-F238E27FC236}">
                <a16:creationId xmlns:a16="http://schemas.microsoft.com/office/drawing/2014/main" id="{43C34E53-CC39-B63B-B5B8-29A2F4E4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919" y="3570862"/>
            <a:ext cx="4016307" cy="2677538"/>
          </a:xfrm>
          <a:prstGeom prst="rect">
            <a:avLst/>
          </a:prstGeom>
        </p:spPr>
      </p:pic>
    </p:spTree>
    <p:extLst>
      <p:ext uri="{BB962C8B-B14F-4D97-AF65-F5344CB8AC3E}">
        <p14:creationId xmlns:p14="http://schemas.microsoft.com/office/powerpoint/2010/main" val="125578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E27A03D7-F189-2404-4367-7130B028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967" y="2627279"/>
            <a:ext cx="4745882" cy="3163921"/>
          </a:xfrm>
          <a:prstGeom prst="rect">
            <a:avLst/>
          </a:prstGeom>
        </p:spPr>
      </p:pic>
      <p:sp>
        <p:nvSpPr>
          <p:cNvPr id="2" name="Title 1">
            <a:extLst>
              <a:ext uri="{FF2B5EF4-FFF2-40B4-BE49-F238E27FC236}">
                <a16:creationId xmlns:a16="http://schemas.microsoft.com/office/drawing/2014/main" id="{8E54E5C0-5E62-9CF0-FAD6-4E7FCAF16FF2}"/>
              </a:ext>
            </a:extLst>
          </p:cNvPr>
          <p:cNvSpPr>
            <a:spLocks noGrp="1"/>
          </p:cNvSpPr>
          <p:nvPr>
            <p:ph type="title"/>
          </p:nvPr>
        </p:nvSpPr>
        <p:spPr>
          <a:xfrm>
            <a:off x="965200" y="609600"/>
            <a:ext cx="7808140" cy="1099457"/>
          </a:xfrm>
        </p:spPr>
        <p:txBody>
          <a:bodyPr anchor="b">
            <a:normAutofit/>
          </a:bodyPr>
          <a:lstStyle/>
          <a:p>
            <a:r>
              <a:rPr lang="fr-FR" sz="4000" dirty="0"/>
              <a:t>plate-forme en tant que service</a:t>
            </a:r>
            <a:endParaRPr lang="en-GB" sz="4000" dirty="0"/>
          </a:p>
        </p:txBody>
      </p:sp>
      <p:sp>
        <p:nvSpPr>
          <p:cNvPr id="3" name="Content Placeholder 2">
            <a:extLst>
              <a:ext uri="{FF2B5EF4-FFF2-40B4-BE49-F238E27FC236}">
                <a16:creationId xmlns:a16="http://schemas.microsoft.com/office/drawing/2014/main" id="{FA40B475-D681-03D8-EF38-5B40F3EB02F8}"/>
              </a:ext>
            </a:extLst>
          </p:cNvPr>
          <p:cNvSpPr>
            <a:spLocks noGrp="1"/>
          </p:cNvSpPr>
          <p:nvPr>
            <p:ph idx="1"/>
          </p:nvPr>
        </p:nvSpPr>
        <p:spPr>
          <a:xfrm>
            <a:off x="965200" y="2142067"/>
            <a:ext cx="7808140" cy="3649133"/>
          </a:xfrm>
        </p:spPr>
        <p:txBody>
          <a:bodyPr anchor="t">
            <a:normAutofit lnSpcReduction="10000"/>
          </a:bodyPr>
          <a:lstStyle/>
          <a:p>
            <a:r>
              <a:rPr lang="fr-FR" dirty="0"/>
              <a:t>PaaS est un modèle de service cloud et fournit aux utilisateurs des services de plate-forme d'application qui peuvent être configurés et avoir des logiciels préinstallés. Le PaaS est d'une grande valeur pour les entreprises car il réduit la complexité de la maintenance de l'infrastructure et des applications et permet à l'utilisateur de se concentrer sur le développement de logiciels.</a:t>
            </a:r>
          </a:p>
          <a:p>
            <a:r>
              <a:rPr lang="fr-FR" dirty="0"/>
              <a:t>Caractéristiques des services PaaS:</a:t>
            </a:r>
          </a:p>
          <a:p>
            <a:pPr lvl="1"/>
            <a:r>
              <a:rPr lang="fr-FR" dirty="0"/>
              <a:t>évolutivité </a:t>
            </a:r>
          </a:p>
          <a:p>
            <a:pPr lvl="1"/>
            <a:r>
              <a:rPr lang="fr-FR" dirty="0"/>
              <a:t>sécurité</a:t>
            </a:r>
          </a:p>
          <a:p>
            <a:pPr lvl="1"/>
            <a:r>
              <a:rPr lang="fr-FR" dirty="0"/>
              <a:t>des outils pour la maintenance et le développement accélérés des applications </a:t>
            </a:r>
          </a:p>
          <a:p>
            <a:pPr lvl="1"/>
            <a:r>
              <a:rPr lang="fr-FR" dirty="0"/>
              <a:t>intégration d'autres composants d'infrastructure</a:t>
            </a:r>
          </a:p>
          <a:p>
            <a:pPr lvl="1"/>
            <a:r>
              <a:rPr lang="fr-FR" dirty="0"/>
              <a:t>la possibilité d'utiliser le service par un grand nombre d'utilisateurs</a:t>
            </a:r>
            <a:endParaRPr lang="en-GB" dirty="0"/>
          </a:p>
        </p:txBody>
      </p:sp>
    </p:spTree>
    <p:extLst>
      <p:ext uri="{BB962C8B-B14F-4D97-AF65-F5344CB8AC3E}">
        <p14:creationId xmlns:p14="http://schemas.microsoft.com/office/powerpoint/2010/main" val="256994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A2C2-F029-CFFF-5FFC-EC5222BBB83E}"/>
              </a:ext>
            </a:extLst>
          </p:cNvPr>
          <p:cNvSpPr>
            <a:spLocks noGrp="1"/>
          </p:cNvSpPr>
          <p:nvPr>
            <p:ph type="title"/>
          </p:nvPr>
        </p:nvSpPr>
        <p:spPr/>
        <p:txBody>
          <a:bodyPr/>
          <a:lstStyle/>
          <a:p>
            <a:r>
              <a:rPr lang="fr-FR" dirty="0"/>
              <a:t>logiciel en tant que service</a:t>
            </a:r>
            <a:endParaRPr lang="en-GB" dirty="0"/>
          </a:p>
        </p:txBody>
      </p:sp>
      <p:sp>
        <p:nvSpPr>
          <p:cNvPr id="3" name="Content Placeholder 2">
            <a:extLst>
              <a:ext uri="{FF2B5EF4-FFF2-40B4-BE49-F238E27FC236}">
                <a16:creationId xmlns:a16="http://schemas.microsoft.com/office/drawing/2014/main" id="{61ACFB79-7E17-8AE6-0C9A-57681CE619D2}"/>
              </a:ext>
            </a:extLst>
          </p:cNvPr>
          <p:cNvSpPr>
            <a:spLocks noGrp="1"/>
          </p:cNvSpPr>
          <p:nvPr>
            <p:ph idx="1"/>
          </p:nvPr>
        </p:nvSpPr>
        <p:spPr>
          <a:xfrm>
            <a:off x="685802" y="2142067"/>
            <a:ext cx="6129778" cy="3649133"/>
          </a:xfrm>
        </p:spPr>
        <p:txBody>
          <a:bodyPr anchor="t">
            <a:normAutofit fontScale="92500" lnSpcReduction="10000"/>
          </a:bodyPr>
          <a:lstStyle/>
          <a:p>
            <a:r>
              <a:rPr lang="fr-FR" dirty="0"/>
              <a:t>Le SaaS est un modèle cloud qui propose un abonnement en ligne pour des logiciels à la demande. Comme avec d'autres modèles, il est possible de réduire le coût du support informatique ainsi que le transfert de responsabilité qui accompagne le maintien des fournisseurs SaaS. Le SaaS est le modèle le plus répandu car presque tous les éditeurs de logiciels souhaitent mettre leur offre sur le marché du SaaS.</a:t>
            </a:r>
          </a:p>
          <a:p>
            <a:r>
              <a:rPr lang="fr-FR" dirty="0"/>
              <a:t>Le plus grand avantage qui s'ajoute au développement du SaaS est la capacité des fournisseurs à offrir des services de haute qualité à un prix plus abordable que le prix des éditeurs de logiciels classiques. Le SaaS attire les grandes entreprises car les coûts des services fournis sont traités comme des frais d'exploitation plutôt que comme du capital. Les entreprises préfèrent les coûts d'exploitation en raison des impôts.</a:t>
            </a:r>
            <a:endParaRPr lang="en-GB" dirty="0"/>
          </a:p>
        </p:txBody>
      </p:sp>
      <p:pic>
        <p:nvPicPr>
          <p:cNvPr id="5" name="Picture 4" descr="Diagram&#10;&#10;Description automatically generated">
            <a:extLst>
              <a:ext uri="{FF2B5EF4-FFF2-40B4-BE49-F238E27FC236}">
                <a16:creationId xmlns:a16="http://schemas.microsoft.com/office/drawing/2014/main" id="{989FE81E-55C0-84A1-EEE4-B2627D464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436" y="2262041"/>
            <a:ext cx="4791762" cy="3194508"/>
          </a:xfrm>
          <a:prstGeom prst="rect">
            <a:avLst/>
          </a:prstGeom>
        </p:spPr>
      </p:pic>
    </p:spTree>
    <p:extLst>
      <p:ext uri="{BB962C8B-B14F-4D97-AF65-F5344CB8AC3E}">
        <p14:creationId xmlns:p14="http://schemas.microsoft.com/office/powerpoint/2010/main" val="294175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descr="A picture containing text, electronics, circuit&#10;&#10;Description automatically generated">
            <a:extLst>
              <a:ext uri="{FF2B5EF4-FFF2-40B4-BE49-F238E27FC236}">
                <a16:creationId xmlns:a16="http://schemas.microsoft.com/office/drawing/2014/main" id="{4A59D25C-0F58-0754-1546-9AC7825DF611}"/>
              </a:ext>
            </a:extLst>
          </p:cNvPr>
          <p:cNvPicPr>
            <a:picLocks noChangeAspect="1"/>
          </p:cNvPicPr>
          <p:nvPr/>
        </p:nvPicPr>
        <p:blipFill rotWithShape="1">
          <a:blip r:embed="rId3">
            <a:extLst>
              <a:ext uri="{28A0092B-C50C-407E-A947-70E740481C1C}">
                <a14:useLocalDpi xmlns:a14="http://schemas.microsoft.com/office/drawing/2010/main" val="0"/>
              </a:ext>
            </a:extLst>
          </a:blip>
          <a:srcRect l="3627" r="13706"/>
          <a:stretch/>
        </p:blipFill>
        <p:spPr>
          <a:xfrm>
            <a:off x="20" y="10"/>
            <a:ext cx="12191980" cy="6857990"/>
          </a:xfrm>
          <a:prstGeom prst="rect">
            <a:avLst/>
          </a:prstGeom>
        </p:spPr>
      </p:pic>
      <p:pic>
        <p:nvPicPr>
          <p:cNvPr id="21" name="Picture 16">
            <a:extLst>
              <a:ext uri="{FF2B5EF4-FFF2-40B4-BE49-F238E27FC236}">
                <a16:creationId xmlns:a16="http://schemas.microsoft.com/office/drawing/2014/main" id="{C63E20F8-074D-4B3B-AE66-7BBD6F1CB7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18">
            <a:extLst>
              <a:ext uri="{FF2B5EF4-FFF2-40B4-BE49-F238E27FC236}">
                <a16:creationId xmlns:a16="http://schemas.microsoft.com/office/drawing/2014/main" id="{168A5C37-E0A9-462D-BC65-C14D9025F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62026" y="607814"/>
            <a:ext cx="10264775" cy="5640586"/>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0B698A-A459-AAC0-D83C-BAAE73240189}"/>
              </a:ext>
            </a:extLst>
          </p:cNvPr>
          <p:cNvSpPr>
            <a:spLocks noGrp="1"/>
          </p:cNvSpPr>
          <p:nvPr>
            <p:ph type="title"/>
          </p:nvPr>
        </p:nvSpPr>
        <p:spPr>
          <a:xfrm>
            <a:off x="1380067" y="787400"/>
            <a:ext cx="9437159" cy="1278467"/>
          </a:xfrm>
        </p:spPr>
        <p:txBody>
          <a:bodyPr>
            <a:normAutofit/>
          </a:bodyPr>
          <a:lstStyle/>
          <a:p>
            <a:pPr algn="ctr"/>
            <a:r>
              <a:rPr lang="fr-FR"/>
              <a:t>obstacles à l'utilisation du cloud </a:t>
            </a:r>
            <a:r>
              <a:rPr lang="fr-FR" err="1"/>
              <a:t>computing</a:t>
            </a:r>
            <a:endParaRPr lang="en-GB"/>
          </a:p>
        </p:txBody>
      </p:sp>
      <p:sp>
        <p:nvSpPr>
          <p:cNvPr id="3" name="Content Placeholder 2">
            <a:extLst>
              <a:ext uri="{FF2B5EF4-FFF2-40B4-BE49-F238E27FC236}">
                <a16:creationId xmlns:a16="http://schemas.microsoft.com/office/drawing/2014/main" id="{A2FA5DC0-1061-67FC-53A3-1709A07701F5}"/>
              </a:ext>
            </a:extLst>
          </p:cNvPr>
          <p:cNvSpPr>
            <a:spLocks noGrp="1"/>
          </p:cNvSpPr>
          <p:nvPr>
            <p:ph idx="1"/>
          </p:nvPr>
        </p:nvSpPr>
        <p:spPr>
          <a:xfrm>
            <a:off x="1380067" y="2142067"/>
            <a:ext cx="9437159" cy="3725333"/>
          </a:xfrm>
        </p:spPr>
        <p:txBody>
          <a:bodyPr>
            <a:normAutofit/>
          </a:bodyPr>
          <a:lstStyle/>
          <a:p>
            <a:r>
              <a:rPr lang="fr-FR" dirty="0"/>
              <a:t>Certains des problèmes auxquels les utilisateurs du cloud sont confrontés:</a:t>
            </a:r>
          </a:p>
          <a:p>
            <a:pPr lvl="1"/>
            <a:r>
              <a:rPr lang="fr-FR" dirty="0"/>
              <a:t>sécurité</a:t>
            </a:r>
          </a:p>
          <a:p>
            <a:pPr lvl="1"/>
            <a:r>
              <a:rPr lang="fr-FR" dirty="0"/>
              <a:t>disponibilité des services</a:t>
            </a:r>
          </a:p>
          <a:p>
            <a:pPr lvl="1"/>
            <a:r>
              <a:rPr lang="fr-FR" dirty="0"/>
              <a:t>verrouillage des données</a:t>
            </a:r>
          </a:p>
          <a:p>
            <a:r>
              <a:rPr lang="fr-FR" dirty="0"/>
              <a:t>Malgré ces problèmes, le cloud </a:t>
            </a:r>
            <a:r>
              <a:rPr lang="fr-FR" dirty="0" err="1"/>
              <a:t>computing</a:t>
            </a:r>
            <a:r>
              <a:rPr lang="fr-FR" dirty="0"/>
              <a:t> a de nombreux bons côtés qui ont attiré un grand nombre de nouveaux utilisateurs au fil des années. Trouver des problèmes accélère le développement de cette technologie, c'est pourquoi le cloud </a:t>
            </a:r>
            <a:r>
              <a:rPr lang="fr-FR" dirty="0" err="1"/>
              <a:t>computing</a:t>
            </a:r>
            <a:r>
              <a:rPr lang="fr-FR" dirty="0"/>
              <a:t> s'améliore constamment.</a:t>
            </a:r>
          </a:p>
        </p:txBody>
      </p:sp>
    </p:spTree>
    <p:extLst>
      <p:ext uri="{BB962C8B-B14F-4D97-AF65-F5344CB8AC3E}">
        <p14:creationId xmlns:p14="http://schemas.microsoft.com/office/powerpoint/2010/main" val="46061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028CB-735A-7895-7DC0-05DA7B79C151}"/>
              </a:ext>
            </a:extLst>
          </p:cNvPr>
          <p:cNvSpPr>
            <a:spLocks noGrp="1"/>
          </p:cNvSpPr>
          <p:nvPr>
            <p:ph type="title"/>
          </p:nvPr>
        </p:nvSpPr>
        <p:spPr>
          <a:xfrm>
            <a:off x="685801" y="533400"/>
            <a:ext cx="10820400" cy="1177092"/>
          </a:xfrm>
        </p:spPr>
        <p:txBody>
          <a:bodyPr anchor="b">
            <a:normAutofit/>
          </a:bodyPr>
          <a:lstStyle/>
          <a:p>
            <a:pPr algn="ctr"/>
            <a:r>
              <a:rPr lang="en-GB" sz="4400"/>
              <a:t>conclusion</a:t>
            </a:r>
          </a:p>
        </p:txBody>
      </p:sp>
      <p:cxnSp>
        <p:nvCxnSpPr>
          <p:cNvPr id="15" name="Straight Connector 14">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8C92E7-5C1D-34A5-CD36-D825A0E3C4D1}"/>
              </a:ext>
            </a:extLst>
          </p:cNvPr>
          <p:cNvSpPr>
            <a:spLocks noGrp="1"/>
          </p:cNvSpPr>
          <p:nvPr>
            <p:ph idx="1"/>
          </p:nvPr>
        </p:nvSpPr>
        <p:spPr>
          <a:xfrm>
            <a:off x="685801" y="2243892"/>
            <a:ext cx="10820400" cy="3547308"/>
          </a:xfrm>
        </p:spPr>
        <p:txBody>
          <a:bodyPr anchor="t">
            <a:normAutofit/>
          </a:bodyPr>
          <a:lstStyle/>
          <a:p>
            <a:pPr marL="0" indent="0">
              <a:buNone/>
            </a:pPr>
            <a:r>
              <a:rPr lang="fr-FR" sz="2000"/>
              <a:t>Le cloud computing est encore en développement et apporte donc avec lui de nombreuses expressions et concepts nouveaux. À première vue, les possibilités semblent infinies, ce qui est très attrayant pour de nombreuses entreprises et utilisateurs potentiels. Les caractéristiques les plus importantes du cloud computing qui affectent cela sont la fiabilité, l'évolutivité et l'efficacité. Bien qu'il existe de nombreux obstacles à surmonter, il est prévu qu'à l'avenir, un nombre croissant d'utilisateurs opteront pour cette technologie.</a:t>
            </a:r>
            <a:endParaRPr lang="en-GB" sz="2000"/>
          </a:p>
        </p:txBody>
      </p:sp>
    </p:spTree>
    <p:extLst>
      <p:ext uri="{BB962C8B-B14F-4D97-AF65-F5344CB8AC3E}">
        <p14:creationId xmlns:p14="http://schemas.microsoft.com/office/powerpoint/2010/main" val="1743122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13000</TotalTime>
  <Words>709</Words>
  <Application>Microsoft Office PowerPoint</Application>
  <PresentationFormat>Widescreen</PresentationFormat>
  <Paragraphs>39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informatique en nuage cloud computing</vt:lpstr>
      <vt:lpstr>introduction</vt:lpstr>
      <vt:lpstr>définissons le cloud computing!</vt:lpstr>
      <vt:lpstr>Types de cloud computing</vt:lpstr>
      <vt:lpstr>Infrastructure en tant que Service</vt:lpstr>
      <vt:lpstr>plate-forme en tant que service</vt:lpstr>
      <vt:lpstr>logiciel en tant que service</vt:lpstr>
      <vt:lpstr>obstacles à l'utilisation du cloud computing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ARTIFICIELLE</dc:title>
  <dc:creator>milica jeremic</dc:creator>
  <cp:lastModifiedBy>milica jeremic</cp:lastModifiedBy>
  <cp:revision>8</cp:revision>
  <dcterms:created xsi:type="dcterms:W3CDTF">2022-04-19T10:47:46Z</dcterms:created>
  <dcterms:modified xsi:type="dcterms:W3CDTF">2022-06-07T10:58:45Z</dcterms:modified>
</cp:coreProperties>
</file>