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handoutMasterIdLst>
    <p:handoutMasterId r:id="rId29"/>
  </p:handoutMasterIdLst>
  <p:sldIdLst>
    <p:sldId id="256" r:id="rId2"/>
    <p:sldId id="292" r:id="rId3"/>
    <p:sldId id="293" r:id="rId4"/>
    <p:sldId id="277" r:id="rId5"/>
    <p:sldId id="278" r:id="rId6"/>
    <p:sldId id="294" r:id="rId7"/>
    <p:sldId id="279" r:id="rId8"/>
    <p:sldId id="280" r:id="rId9"/>
    <p:sldId id="281" r:id="rId10"/>
    <p:sldId id="283" r:id="rId11"/>
    <p:sldId id="282" r:id="rId12"/>
    <p:sldId id="288" r:id="rId13"/>
    <p:sldId id="284" r:id="rId14"/>
    <p:sldId id="289" r:id="rId15"/>
    <p:sldId id="285" r:id="rId16"/>
    <p:sldId id="290" r:id="rId17"/>
    <p:sldId id="291" r:id="rId18"/>
    <p:sldId id="286" r:id="rId19"/>
    <p:sldId id="287" r:id="rId20"/>
    <p:sldId id="295" r:id="rId21"/>
    <p:sldId id="296" r:id="rId22"/>
    <p:sldId id="297" r:id="rId23"/>
    <p:sldId id="298" r:id="rId24"/>
    <p:sldId id="299" r:id="rId25"/>
    <p:sldId id="300" r:id="rId26"/>
    <p:sldId id="275" r:id="rId27"/>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FF33"/>
    <a:srgbClr val="00004C"/>
    <a:srgbClr val="000099"/>
    <a:srgbClr val="000066"/>
    <a:srgbClr val="FFCC00"/>
    <a:srgbClr val="80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65" d="100"/>
          <a:sy n="65" d="100"/>
        </p:scale>
        <p:origin x="43" y="6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9" name="Picture 3"/>
          <p:cNvPicPr>
            <a:picLocks noChangeAspect="1" noChangeArrowheads="1"/>
          </p:cNvPicPr>
          <p:nvPr userDrawn="1"/>
        </p:nvPicPr>
        <p:blipFill>
          <a:blip r:embed="rId14" cstate="print"/>
          <a:srcRect l="44375" t="34444" r="31250" b="21111"/>
          <a:stretch>
            <a:fillRect/>
          </a:stretch>
        </p:blipFill>
        <p:spPr bwMode="auto">
          <a:xfrm>
            <a:off x="8534400" y="609600"/>
            <a:ext cx="381000" cy="390770"/>
          </a:xfrm>
          <a:prstGeom prst="rect">
            <a:avLst/>
          </a:prstGeom>
          <a:noFill/>
          <a:ln w="9525">
            <a:noFill/>
            <a:miter lim="800000"/>
            <a:headEnd/>
            <a:tailEnd/>
          </a:ln>
        </p:spPr>
      </p:pic>
      <p:sp>
        <p:nvSpPr>
          <p:cNvPr id="10"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2"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a:t>
            </a:r>
            <a:r>
              <a:rPr lang="en-US" sz="1400">
                <a:solidFill>
                  <a:srgbClr val="3B3470"/>
                </a:solidFill>
                <a:latin typeface="Times New Roman" panose="02020603050405020304" pitchFamily="18" charset="0"/>
                <a:cs typeface="Times New Roman" panose="02020603050405020304" pitchFamily="18" charset="0"/>
              </a:rPr>
              <a:t>20</a:t>
            </a:r>
            <a:r>
              <a:rPr lang="sr-Latn-RS" sz="1400">
                <a:solidFill>
                  <a:srgbClr val="3B3470"/>
                </a:solidFill>
                <a:latin typeface="Times New Roman" panose="02020603050405020304" pitchFamily="18" charset="0"/>
                <a:cs typeface="Times New Roman" panose="02020603050405020304" pitchFamily="18" charset="0"/>
              </a:rPr>
              <a:t>2</a:t>
            </a:r>
            <a:r>
              <a:rPr lang="en-GB" sz="1400">
                <a:solidFill>
                  <a:srgbClr val="3B3470"/>
                </a:solidFill>
                <a:latin typeface="Times New Roman" panose="02020603050405020304" pitchFamily="18" charset="0"/>
                <a:cs typeface="Times New Roman" panose="02020603050405020304" pitchFamily="18" charset="0"/>
              </a:rPr>
              <a:t>6</a:t>
            </a:r>
            <a:r>
              <a:rPr lang="en-US" sz="1400">
                <a:solidFill>
                  <a:srgbClr val="3B3470"/>
                </a:solidFill>
                <a:latin typeface="Times New Roman" panose="02020603050405020304" pitchFamily="18" charset="0"/>
                <a:cs typeface="Times New Roman" panose="02020603050405020304" pitchFamily="18" charset="0"/>
              </a:rPr>
              <a:t> </a:t>
            </a:r>
            <a:r>
              <a:rPr lang="en-US" sz="1400" dirty="0">
                <a:solidFill>
                  <a:srgbClr val="3B3470"/>
                </a:solidFill>
                <a:latin typeface="Times New Roman" panose="02020603050405020304" pitchFamily="18" charset="0"/>
                <a:cs typeface="Times New Roman" panose="02020603050405020304" pitchFamily="18" charset="0"/>
              </a:rPr>
              <a:t>-</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228600" y="2462748"/>
            <a:ext cx="8763000" cy="2246769"/>
          </a:xfrm>
          <a:prstGeom prst="rect">
            <a:avLst/>
          </a:prstGeom>
          <a:noFill/>
        </p:spPr>
        <p:txBody>
          <a:bodyPr wrap="square" rtlCol="0">
            <a:spAutoFit/>
          </a:bodyPr>
          <a:lstStyle/>
          <a:p>
            <a:pPr>
              <a:lnSpc>
                <a:spcPct val="100000"/>
              </a:lnSpc>
            </a:pPr>
            <a:r>
              <a:rPr lang="sr-Latn-RS" noProof="0" dirty="0"/>
              <a:t>Autonomna vozila (autonomous vehicles), koja se u literaturi mogu pronaći i pod nazivima samovozna vozila (self-driving vehicles) ili vozila bez vozača (driverless vehicles), su vozila koja mogu da se kreću i obavljaju transportne zadatke bez direktne ljudske intervencije, koristeći različite sisteme, uređaje i tehnološka dostignuća kao što su senzori, kamere, radari, računarska analiza i veštačka inteligencija za percepciju okoline, donošenje odluka i kontrolu kretanja.</a:t>
            </a:r>
          </a:p>
        </p:txBody>
      </p:sp>
      <p:sp>
        <p:nvSpPr>
          <p:cNvPr id="2" name="TextBox 1">
            <a:extLst>
              <a:ext uri="{FF2B5EF4-FFF2-40B4-BE49-F238E27FC236}">
                <a16:creationId xmlns:a16="http://schemas.microsoft.com/office/drawing/2014/main" id="{F54145C9-FA49-A68E-BAF6-5A7FD3B5B698}"/>
              </a:ext>
            </a:extLst>
          </p:cNvPr>
          <p:cNvSpPr txBox="1"/>
          <p:nvPr/>
        </p:nvSpPr>
        <p:spPr>
          <a:xfrm>
            <a:off x="342900" y="628135"/>
            <a:ext cx="8458200" cy="1149354"/>
          </a:xfrm>
          <a:prstGeom prst="rect">
            <a:avLst/>
          </a:prstGeom>
          <a:noFill/>
        </p:spPr>
        <p:txBody>
          <a:bodyPr wrap="square" rtlCol="0">
            <a:spAutoFit/>
          </a:bodyPr>
          <a:lstStyle/>
          <a:p>
            <a:pPr algn="ctr"/>
            <a:r>
              <a:rPr lang="sr-Latn-RS" sz="3000" b="1" noProof="0" dirty="0">
                <a:solidFill>
                  <a:schemeClr val="bg1"/>
                </a:solidFill>
              </a:rPr>
              <a:t>Elementi i uređaji autonomnih transportnih sredstava i vozila mikromobilnosti</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4557658"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noProof="0" dirty="0">
                <a:solidFill>
                  <a:srgbClr val="000066"/>
                </a:solidFill>
                <a:effectLst>
                  <a:outerShdw blurRad="38100" dist="38100" dir="2700000" algn="tl">
                    <a:srgbClr val="000000">
                      <a:alpha val="43137"/>
                    </a:srgbClr>
                  </a:outerShdw>
                </a:effectLst>
              </a:rPr>
              <a:t>Mape visoke preciznosti</a:t>
            </a:r>
          </a:p>
        </p:txBody>
      </p:sp>
      <p:sp>
        <p:nvSpPr>
          <p:cNvPr id="3" name="TextBox 2"/>
          <p:cNvSpPr txBox="1"/>
          <p:nvPr/>
        </p:nvSpPr>
        <p:spPr>
          <a:xfrm>
            <a:off x="152400" y="1752600"/>
            <a:ext cx="8762999" cy="4708981"/>
          </a:xfrm>
          <a:prstGeom prst="rect">
            <a:avLst/>
          </a:prstGeom>
          <a:noFill/>
        </p:spPr>
        <p:txBody>
          <a:bodyPr wrap="square" rtlCol="0">
            <a:spAutoFit/>
          </a:bodyPr>
          <a:lstStyle/>
          <a:p>
            <a:r>
              <a:rPr lang="sr-Latn-RS" noProof="0" dirty="0"/>
              <a:t>Kada čovek donosi odluku o tome koju rutu izabrati, pored informacija koje mu pružaju savremeni navigacioni sistemi, čovek u velikoj meri koristi svoje iskustvo i shvatanje postojeće situacije. Autonomnom vozilu nedostaju ove vizuelne i logičke sposobnosti koje koristi čovek. Iz tog razloga, sastavni deo uređaja koji čine autonomna vozila su i </a:t>
            </a:r>
            <a:r>
              <a:rPr lang="sr-Latn-RS" b="1" noProof="0" dirty="0"/>
              <a:t>mape visoke preciznosti</a:t>
            </a:r>
            <a:r>
              <a:rPr lang="sr-Latn-RS" noProof="0" dirty="0"/>
              <a:t>.</a:t>
            </a:r>
          </a:p>
          <a:p>
            <a:r>
              <a:rPr lang="sr-Latn-RS" noProof="0" dirty="0"/>
              <a:t>Za razliku od standardnih navigacionih mapa koje obezbeđuju preciznost sa mogućnostima greške u par metara, mape visoke preciznosti pružaju tačnost položaja sa </a:t>
            </a:r>
            <a:r>
              <a:rPr lang="sr-Latn-RS" b="1" noProof="0" dirty="0"/>
              <a:t>preciznošću od nekoliko centimetara</a:t>
            </a:r>
            <a:r>
              <a:rPr lang="sr-Latn-RS" noProof="0" dirty="0"/>
              <a:t>. </a:t>
            </a:r>
          </a:p>
          <a:p>
            <a:r>
              <a:rPr lang="sr-Latn-RS" noProof="0" dirty="0"/>
              <a:t>Prilikom kreiranja mapa visoke rezolucije potrebno je definisati sve najvažnije pojmove. Zbog toga je potrebno jasno definisati </a:t>
            </a:r>
            <a:r>
              <a:rPr lang="sr-Latn-RS" b="1" noProof="0" dirty="0"/>
              <a:t>elemente puta</a:t>
            </a:r>
            <a:r>
              <a:rPr lang="sr-Latn-RS" noProof="0" dirty="0"/>
              <a:t>, </a:t>
            </a:r>
            <a:r>
              <a:rPr lang="sr-Latn-RS" b="1" noProof="0" dirty="0"/>
              <a:t>raskrsnice</a:t>
            </a:r>
            <a:r>
              <a:rPr lang="sr-Latn-RS" noProof="0" dirty="0"/>
              <a:t>, </a:t>
            </a:r>
            <a:r>
              <a:rPr lang="sr-Latn-RS" b="1" noProof="0" dirty="0"/>
              <a:t>saobraćajnu signalizaciju</a:t>
            </a:r>
            <a:r>
              <a:rPr lang="sr-Latn-RS" noProof="0" dirty="0"/>
              <a:t>, </a:t>
            </a:r>
            <a:r>
              <a:rPr lang="sr-Latn-RS" b="1" noProof="0" dirty="0"/>
              <a:t>ostale elemente </a:t>
            </a:r>
            <a:r>
              <a:rPr lang="sr-Latn-RS" noProof="0" dirty="0"/>
              <a:t>(zgrade, ulična svetla itd.), kao i </a:t>
            </a:r>
            <a:r>
              <a:rPr lang="sr-Latn-RS" b="1" noProof="0" dirty="0"/>
              <a:t>logičke veze između elemanata</a:t>
            </a:r>
            <a:r>
              <a:rPr lang="sr-Latn-RS" noProof="0" dirty="0"/>
              <a:t>. </a:t>
            </a:r>
          </a:p>
        </p:txBody>
      </p:sp>
    </p:spTree>
    <p:extLst>
      <p:ext uri="{BB962C8B-B14F-4D97-AF65-F5344CB8AC3E}">
        <p14:creationId xmlns:p14="http://schemas.microsoft.com/office/powerpoint/2010/main" val="414213000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5262979"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Lociranje autonomnih vozila</a:t>
            </a:r>
          </a:p>
        </p:txBody>
      </p:sp>
      <p:sp>
        <p:nvSpPr>
          <p:cNvPr id="3" name="TextBox 2"/>
          <p:cNvSpPr txBox="1"/>
          <p:nvPr/>
        </p:nvSpPr>
        <p:spPr>
          <a:xfrm>
            <a:off x="152400" y="1752600"/>
            <a:ext cx="8762999" cy="4339650"/>
          </a:xfrm>
          <a:prstGeom prst="rect">
            <a:avLst/>
          </a:prstGeom>
          <a:noFill/>
        </p:spPr>
        <p:txBody>
          <a:bodyPr wrap="square" rtlCol="0">
            <a:spAutoFit/>
          </a:bodyPr>
          <a:lstStyle/>
          <a:p>
            <a:r>
              <a:rPr lang="sr-Latn-RS" dirty="0"/>
              <a:t>Za razliku od konvencionalnih vozila, autonomna vozila zahtevaju </a:t>
            </a:r>
            <a:r>
              <a:rPr lang="sr-Latn-RS" b="1" dirty="0"/>
              <a:t>veći nivo preciznosti</a:t>
            </a:r>
            <a:r>
              <a:rPr lang="sr-Latn-RS" dirty="0"/>
              <a:t> prilikom određivanja lokacije. Zbog toga, autonomna vozila koriste pristup poređenja informacija koje se nalaze na mapi visoke preciznosti sa realnim stanjem u okruženju koje se beleži senzorima i kamerama.</a:t>
            </a:r>
          </a:p>
          <a:p>
            <a:r>
              <a:rPr lang="sr-Latn-RS" dirty="0"/>
              <a:t>Pristupi koji se koriste prilikom lociranja autonomnih vozila su:</a:t>
            </a:r>
          </a:p>
          <a:p>
            <a:pPr marL="342900" indent="-342900">
              <a:buFont typeface="Arial" panose="020B0604020202020204" pitchFamily="34" charset="0"/>
              <a:buChar char="•"/>
            </a:pPr>
            <a:r>
              <a:rPr lang="sr-Latn-RS" b="1" dirty="0"/>
              <a:t>GPS RTK</a:t>
            </a:r>
            <a:r>
              <a:rPr lang="sr-Cyrl-RS" b="1" dirty="0"/>
              <a:t> </a:t>
            </a:r>
            <a:r>
              <a:rPr lang="sr-Latn-RS" b="1" dirty="0"/>
              <a:t>(</a:t>
            </a:r>
            <a:r>
              <a:rPr lang="sr-Latn-RS" b="1" dirty="0" err="1"/>
              <a:t>The</a:t>
            </a:r>
            <a:r>
              <a:rPr lang="sr-Latn-RS" b="1" dirty="0"/>
              <a:t> Global </a:t>
            </a:r>
            <a:r>
              <a:rPr lang="sr-Latn-RS" b="1" dirty="0" err="1"/>
              <a:t>Positioning</a:t>
            </a:r>
            <a:r>
              <a:rPr lang="sr-Latn-RS" b="1" dirty="0"/>
              <a:t> </a:t>
            </a:r>
            <a:r>
              <a:rPr lang="sr-Latn-RS" b="1" dirty="0" err="1"/>
              <a:t>System</a:t>
            </a:r>
            <a:r>
              <a:rPr lang="sr-Latn-RS" b="1" dirty="0"/>
              <a:t> Real Time </a:t>
            </a:r>
            <a:r>
              <a:rPr lang="sr-Latn-RS" b="1" dirty="0" err="1"/>
              <a:t>Kinematic</a:t>
            </a:r>
            <a:r>
              <a:rPr lang="sr-Latn-RS" b="1" dirty="0"/>
              <a:t>) </a:t>
            </a:r>
            <a:r>
              <a:rPr lang="sr-Latn-RS" dirty="0"/>
              <a:t>– Kako bi se smanjila greška prilikom lociranja vozila klasičnim GPS sistemima, autonomna vozila koriste unapređen GPS sistem koji koriguje lokaciju vozila na osnovu određenih baznih stanica na zemlji čije su koordinate tačno određene.</a:t>
            </a:r>
          </a:p>
        </p:txBody>
      </p:sp>
    </p:spTree>
    <p:extLst>
      <p:ext uri="{BB962C8B-B14F-4D97-AF65-F5344CB8AC3E}">
        <p14:creationId xmlns:p14="http://schemas.microsoft.com/office/powerpoint/2010/main" val="33903285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5262979"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Lociranje autonomnih vozila</a:t>
            </a:r>
          </a:p>
        </p:txBody>
      </p:sp>
      <p:sp>
        <p:nvSpPr>
          <p:cNvPr id="3" name="TextBox 2"/>
          <p:cNvSpPr txBox="1"/>
          <p:nvPr/>
        </p:nvSpPr>
        <p:spPr>
          <a:xfrm>
            <a:off x="152400" y="1676400"/>
            <a:ext cx="8762999" cy="4801314"/>
          </a:xfrm>
          <a:prstGeom prst="rect">
            <a:avLst/>
          </a:prstGeom>
          <a:noFill/>
        </p:spPr>
        <p:txBody>
          <a:bodyPr wrap="square" rtlCol="0">
            <a:spAutoFit/>
          </a:bodyPr>
          <a:lstStyle/>
          <a:p>
            <a:pPr marL="342900" indent="-342900">
              <a:buFont typeface="Arial" panose="020B0604020202020204" pitchFamily="34" charset="0"/>
              <a:buChar char="•"/>
            </a:pPr>
            <a:r>
              <a:rPr lang="sr-Latn-RS" b="1" dirty="0" err="1"/>
              <a:t>Inercijalni</a:t>
            </a:r>
            <a:r>
              <a:rPr lang="sr-Latn-RS" b="1" dirty="0"/>
              <a:t> navigacioni sistem </a:t>
            </a:r>
            <a:r>
              <a:rPr lang="sr-Cyrl-RS" b="1" dirty="0"/>
              <a:t>(</a:t>
            </a:r>
            <a:r>
              <a:rPr lang="sr-Latn-RS" b="1" dirty="0"/>
              <a:t>IMU - </a:t>
            </a:r>
            <a:r>
              <a:rPr lang="sr-Latn-RS" b="1" dirty="0" err="1"/>
              <a:t>Inertial</a:t>
            </a:r>
            <a:r>
              <a:rPr lang="sr-Latn-RS" b="1" dirty="0"/>
              <a:t> </a:t>
            </a:r>
            <a:r>
              <a:rPr lang="sr-Latn-RS" b="1" dirty="0" err="1"/>
              <a:t>Measurement</a:t>
            </a:r>
            <a:r>
              <a:rPr lang="sr-Latn-RS" b="1" dirty="0"/>
              <a:t> </a:t>
            </a:r>
            <a:r>
              <a:rPr lang="sr-Latn-RS" b="1" dirty="0" err="1"/>
              <a:t>Unit</a:t>
            </a:r>
            <a:r>
              <a:rPr lang="sr-Latn-RS" b="1" dirty="0"/>
              <a:t>) </a:t>
            </a:r>
            <a:r>
              <a:rPr lang="sr-Latn-RS" dirty="0"/>
              <a:t>– Ovaj sistem se zasniva na principu da je na osnovu ubrzanja, početne brzine i početne lokacije moguće izračunati brzinu i lokaciju vozila u bilo kom trenutku.</a:t>
            </a:r>
          </a:p>
          <a:p>
            <a:pPr marL="342900" indent="-342900">
              <a:buFont typeface="Arial" panose="020B0604020202020204" pitchFamily="34" charset="0"/>
              <a:buChar char="•"/>
            </a:pPr>
            <a:r>
              <a:rPr lang="sr-Latn-RS" b="1" dirty="0" err="1"/>
              <a:t>LiDAR</a:t>
            </a:r>
            <a:r>
              <a:rPr lang="sr-Latn-RS" b="1" dirty="0"/>
              <a:t> lociranje </a:t>
            </a:r>
            <a:r>
              <a:rPr lang="sr-Latn-RS" dirty="0"/>
              <a:t>– Ovim pristupom ostvaruje se </a:t>
            </a:r>
            <a:r>
              <a:rPr lang="sr-Latn-RS" dirty="0" err="1"/>
              <a:t>kontinualno</a:t>
            </a:r>
            <a:r>
              <a:rPr lang="sr-Latn-RS" dirty="0"/>
              <a:t> praćenje podudarnosti između podataka koji se beleže </a:t>
            </a:r>
            <a:r>
              <a:rPr lang="sr-Latn-RS" dirty="0" err="1"/>
              <a:t>LiDAR</a:t>
            </a:r>
            <a:r>
              <a:rPr lang="sr-Latn-RS" dirty="0"/>
              <a:t> radarom i već postojećih podataka na mapi visoke preciznosti. </a:t>
            </a:r>
          </a:p>
          <a:p>
            <a:pPr marL="342900" indent="-342900">
              <a:buFont typeface="Arial" panose="020B0604020202020204" pitchFamily="34" charset="0"/>
              <a:buChar char="•"/>
            </a:pPr>
            <a:r>
              <a:rPr lang="sr-Latn-RS" b="1" dirty="0"/>
              <a:t>Vizuelno lociranje </a:t>
            </a:r>
            <a:r>
              <a:rPr lang="sr-Latn-RS" dirty="0"/>
              <a:t>– Na ovaj način lako i jednostavno se prikuplja dosta podataka o okolini, što pomaže u identifikaciji konkretne lokacije vozila.</a:t>
            </a:r>
          </a:p>
          <a:p>
            <a:r>
              <a:rPr lang="sr-Latn-RS" dirty="0"/>
              <a:t>Generalno, autonomna vozila koriste </a:t>
            </a:r>
            <a:r>
              <a:rPr lang="sr-Latn-RS" b="1" dirty="0" err="1"/>
              <a:t>inercijalni</a:t>
            </a:r>
            <a:r>
              <a:rPr lang="sr-Latn-RS" b="1" dirty="0"/>
              <a:t> navigacioni sistem </a:t>
            </a:r>
            <a:r>
              <a:rPr lang="sr-Latn-RS" dirty="0"/>
              <a:t>kako bi predvideli svoju buduću lokaciju, koju zatim verifikuju preko </a:t>
            </a:r>
            <a:r>
              <a:rPr lang="sr-Latn-RS" b="1" dirty="0"/>
              <a:t>GPS RTK</a:t>
            </a:r>
            <a:r>
              <a:rPr lang="sr-Latn-RS" dirty="0"/>
              <a:t>, </a:t>
            </a:r>
            <a:r>
              <a:rPr lang="sr-Latn-RS" b="1" dirty="0" err="1"/>
              <a:t>LiDAR</a:t>
            </a:r>
            <a:r>
              <a:rPr lang="sr-Latn-RS" b="1" dirty="0"/>
              <a:t>-om</a:t>
            </a:r>
            <a:r>
              <a:rPr lang="sr-Latn-RS" dirty="0"/>
              <a:t> i </a:t>
            </a:r>
            <a:r>
              <a:rPr lang="sr-Latn-RS" b="1" dirty="0"/>
              <a:t>vizuelnim lociranjem</a:t>
            </a:r>
            <a:r>
              <a:rPr lang="sr-Latn-RS" dirty="0"/>
              <a:t> (kamerama, senzorima i radarima).</a:t>
            </a:r>
          </a:p>
        </p:txBody>
      </p:sp>
    </p:spTree>
    <p:extLst>
      <p:ext uri="{BB962C8B-B14F-4D97-AF65-F5344CB8AC3E}">
        <p14:creationId xmlns:p14="http://schemas.microsoft.com/office/powerpoint/2010/main" val="26114880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404591"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Percepcija okruženja autonomnih vozila</a:t>
            </a:r>
          </a:p>
        </p:txBody>
      </p:sp>
      <p:sp>
        <p:nvSpPr>
          <p:cNvPr id="3" name="TextBox 2"/>
          <p:cNvSpPr txBox="1"/>
          <p:nvPr/>
        </p:nvSpPr>
        <p:spPr>
          <a:xfrm>
            <a:off x="152400" y="1752600"/>
            <a:ext cx="8762999" cy="4524315"/>
          </a:xfrm>
          <a:prstGeom prst="rect">
            <a:avLst/>
          </a:prstGeom>
          <a:noFill/>
        </p:spPr>
        <p:txBody>
          <a:bodyPr wrap="square" rtlCol="0">
            <a:spAutoFit/>
          </a:bodyPr>
          <a:lstStyle/>
          <a:p>
            <a:r>
              <a:rPr lang="sr-Latn-RS" dirty="0"/>
              <a:t>Prilikom percepcije okruženja, autonomna vozila moraju da</a:t>
            </a:r>
            <a:r>
              <a:rPr lang="en-US" dirty="0"/>
              <a:t>:</a:t>
            </a:r>
          </a:p>
          <a:p>
            <a:pPr marL="342900" indent="-342900">
              <a:buFont typeface="Arial" panose="020B0604020202020204" pitchFamily="34" charset="0"/>
              <a:buChar char="•"/>
            </a:pPr>
            <a:r>
              <a:rPr lang="en-US" dirty="0" err="1"/>
              <a:t>Detektuju</a:t>
            </a:r>
            <a:r>
              <a:rPr lang="en-US" dirty="0"/>
              <a:t> </a:t>
            </a:r>
            <a:r>
              <a:rPr lang="en-US" dirty="0" err="1"/>
              <a:t>objekat</a:t>
            </a:r>
            <a:r>
              <a:rPr lang="sr-Latn-RS" dirty="0"/>
              <a:t>;</a:t>
            </a:r>
          </a:p>
          <a:p>
            <a:pPr marL="342900" indent="-342900">
              <a:buFont typeface="Arial" panose="020B0604020202020204" pitchFamily="34" charset="0"/>
              <a:buChar char="•"/>
            </a:pPr>
            <a:r>
              <a:rPr lang="sr-Latn-RS" dirty="0"/>
              <a:t>Izvrše klasifikaciju objekta;</a:t>
            </a:r>
          </a:p>
          <a:p>
            <a:pPr marL="342900" indent="-342900">
              <a:buFont typeface="Arial" panose="020B0604020202020204" pitchFamily="34" charset="0"/>
              <a:buChar char="•"/>
            </a:pPr>
            <a:r>
              <a:rPr lang="sr-Latn-RS" dirty="0"/>
              <a:t>Prate kretanje objekta tokom vremena.</a:t>
            </a:r>
          </a:p>
          <a:p>
            <a:r>
              <a:rPr lang="sr-Latn-RS" dirty="0"/>
              <a:t>Za izvršavanje ovih zadataka autonomna vozila koriste različite uređaje. </a:t>
            </a:r>
            <a:r>
              <a:rPr lang="sr-Latn-RS" b="1" dirty="0"/>
              <a:t>Kamere </a:t>
            </a:r>
            <a:r>
              <a:rPr lang="sr-Latn-RS" dirty="0"/>
              <a:t>koje prikupljaju fotografije okruženja. </a:t>
            </a:r>
            <a:r>
              <a:rPr lang="sr-Latn-RS" b="1" dirty="0" err="1"/>
              <a:t>LiDAR</a:t>
            </a:r>
            <a:r>
              <a:rPr lang="sr-Latn-RS" b="1" dirty="0"/>
              <a:t> radar </a:t>
            </a:r>
            <a:r>
              <a:rPr lang="sr-Latn-RS" dirty="0"/>
              <a:t>koji obezbeđuje prostorne informacije o vizuelnoj predstavi spoljnog sveta. </a:t>
            </a:r>
            <a:r>
              <a:rPr lang="sr-Latn-RS" dirty="0" err="1"/>
              <a:t>LiDAR</a:t>
            </a:r>
            <a:r>
              <a:rPr lang="sr-Latn-RS" dirty="0"/>
              <a:t> radar emituje signale u svim pravcima vozila, kada signal udari u neku prepreku on se vraća ka autonomnom vozilu i na taj način formira se skup tačaka u prostoru. Klasični </a:t>
            </a:r>
            <a:r>
              <a:rPr lang="sr-Latn-RS" b="1" dirty="0"/>
              <a:t>radari i </a:t>
            </a:r>
            <a:r>
              <a:rPr lang="sr-Latn-RS" b="1"/>
              <a:t>senzori </a:t>
            </a:r>
            <a:r>
              <a:rPr lang="sr-Latn-RS"/>
              <a:t>pružaju </a:t>
            </a:r>
            <a:r>
              <a:rPr lang="sr-Latn-RS" dirty="0"/>
              <a:t>dodatne informacije o spoljašnjoj sredini.</a:t>
            </a:r>
            <a:endParaRPr lang="sr-Latn-RS" b="1" dirty="0"/>
          </a:p>
        </p:txBody>
      </p:sp>
    </p:spTree>
    <p:extLst>
      <p:ext uri="{BB962C8B-B14F-4D97-AF65-F5344CB8AC3E}">
        <p14:creationId xmlns:p14="http://schemas.microsoft.com/office/powerpoint/2010/main" val="319376788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404591"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Percepcija okruženja autonomnih vozila</a:t>
            </a:r>
          </a:p>
        </p:txBody>
      </p:sp>
      <p:sp>
        <p:nvSpPr>
          <p:cNvPr id="3" name="TextBox 2"/>
          <p:cNvSpPr txBox="1"/>
          <p:nvPr/>
        </p:nvSpPr>
        <p:spPr>
          <a:xfrm>
            <a:off x="152400" y="1752600"/>
            <a:ext cx="8762999" cy="461665"/>
          </a:xfrm>
          <a:prstGeom prst="rect">
            <a:avLst/>
          </a:prstGeom>
          <a:noFill/>
        </p:spPr>
        <p:txBody>
          <a:bodyPr wrap="square" rtlCol="0">
            <a:spAutoFit/>
          </a:bodyPr>
          <a:lstStyle/>
          <a:p>
            <a:r>
              <a:rPr lang="sr-Latn-RS" dirty="0"/>
              <a:t>Prednosti i nedostaci kamera, </a:t>
            </a:r>
            <a:r>
              <a:rPr lang="sr-Latn-RS" dirty="0" err="1"/>
              <a:t>LiDAR</a:t>
            </a:r>
            <a:r>
              <a:rPr lang="sr-Latn-RS" dirty="0"/>
              <a:t> radara i klasičnih radara i senzora.</a:t>
            </a:r>
            <a:endParaRPr lang="sr-Latn-RS" b="1" dirty="0"/>
          </a:p>
        </p:txBody>
      </p:sp>
      <p:graphicFrame>
        <p:nvGraphicFramePr>
          <p:cNvPr id="4" name="Table 3"/>
          <p:cNvGraphicFramePr>
            <a:graphicFrameLocks noGrp="1"/>
          </p:cNvGraphicFramePr>
          <p:nvPr>
            <p:extLst>
              <p:ext uri="{D42A27DB-BD31-4B8C-83A1-F6EECF244321}">
                <p14:modId xmlns:p14="http://schemas.microsoft.com/office/powerpoint/2010/main" val="1044646966"/>
              </p:ext>
            </p:extLst>
          </p:nvPr>
        </p:nvGraphicFramePr>
        <p:xfrm>
          <a:off x="293342" y="2728310"/>
          <a:ext cx="8481113" cy="2444226"/>
        </p:xfrm>
        <a:graphic>
          <a:graphicData uri="http://schemas.openxmlformats.org/drawingml/2006/table">
            <a:tbl>
              <a:tblPr firstRow="1" firstCol="1" bandRow="1">
                <a:tableStyleId>{5C22544A-7EE6-4342-B048-85BDC9FD1C3A}</a:tableStyleId>
              </a:tblPr>
              <a:tblGrid>
                <a:gridCol w="3943541">
                  <a:extLst>
                    <a:ext uri="{9D8B030D-6E8A-4147-A177-3AD203B41FA5}">
                      <a16:colId xmlns:a16="http://schemas.microsoft.com/office/drawing/2014/main" val="20000"/>
                    </a:ext>
                  </a:extLst>
                </a:gridCol>
                <a:gridCol w="1134393">
                  <a:extLst>
                    <a:ext uri="{9D8B030D-6E8A-4147-A177-3AD203B41FA5}">
                      <a16:colId xmlns:a16="http://schemas.microsoft.com/office/drawing/2014/main" val="20001"/>
                    </a:ext>
                  </a:extLst>
                </a:gridCol>
                <a:gridCol w="1134393">
                  <a:extLst>
                    <a:ext uri="{9D8B030D-6E8A-4147-A177-3AD203B41FA5}">
                      <a16:colId xmlns:a16="http://schemas.microsoft.com/office/drawing/2014/main" val="20002"/>
                    </a:ext>
                  </a:extLst>
                </a:gridCol>
                <a:gridCol w="1134393">
                  <a:extLst>
                    <a:ext uri="{9D8B030D-6E8A-4147-A177-3AD203B41FA5}">
                      <a16:colId xmlns:a16="http://schemas.microsoft.com/office/drawing/2014/main" val="20003"/>
                    </a:ext>
                  </a:extLst>
                </a:gridCol>
                <a:gridCol w="1134393">
                  <a:extLst>
                    <a:ext uri="{9D8B030D-6E8A-4147-A177-3AD203B41FA5}">
                      <a16:colId xmlns:a16="http://schemas.microsoft.com/office/drawing/2014/main" val="20004"/>
                    </a:ext>
                  </a:extLst>
                </a:gridCol>
              </a:tblGrid>
              <a:tr h="261993">
                <a:tc>
                  <a:txBody>
                    <a:bodyPr/>
                    <a:lstStyle/>
                    <a:p>
                      <a:pPr algn="just">
                        <a:spcAft>
                          <a:spcPts val="0"/>
                        </a:spcAft>
                      </a:pPr>
                      <a:r>
                        <a:rPr lang="sr-Latn-RS" sz="1800" dirty="0">
                          <a:effectLst/>
                          <a:latin typeface="Arial" panose="020B0604020202020204" pitchFamily="34" charset="0"/>
                          <a:ea typeface="Calibri" panose="020F0502020204030204" pitchFamily="34" charset="0"/>
                          <a:cs typeface="Arial" panose="020B0604020202020204" pitchFamily="34" charset="0"/>
                        </a:rPr>
                        <a:t>Karakteristike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sr-Latn-RS" sz="1800" dirty="0">
                          <a:effectLst/>
                          <a:latin typeface="Arial" panose="020B0604020202020204" pitchFamily="34" charset="0"/>
                          <a:cs typeface="Arial" panose="020B0604020202020204" pitchFamily="34" charset="0"/>
                        </a:rPr>
                        <a:t>Kamera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en-US" sz="1800" dirty="0">
                          <a:effectLst/>
                          <a:latin typeface="Arial" panose="020B0604020202020204" pitchFamily="34" charset="0"/>
                          <a:cs typeface="Arial" panose="020B0604020202020204" pitchFamily="34" charset="0"/>
                        </a:rPr>
                        <a:t>LiDAR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sr-Latn-RS" sz="1800" dirty="0" err="1">
                          <a:effectLst/>
                          <a:latin typeface="Arial" panose="020B0604020202020204" pitchFamily="34" charset="0"/>
                          <a:ea typeface="+mn-ea"/>
                          <a:cs typeface="Arial" panose="020B0604020202020204" pitchFamily="34" charset="0"/>
                        </a:rPr>
                        <a:t>Kl</a:t>
                      </a:r>
                      <a:r>
                        <a:rPr lang="sr-Latn-RS" sz="1800" dirty="0">
                          <a:effectLst/>
                          <a:latin typeface="Arial" panose="020B0604020202020204" pitchFamily="34" charset="0"/>
                          <a:ea typeface="+mn-ea"/>
                          <a:cs typeface="Arial" panose="020B0604020202020204" pitchFamily="34" charset="0"/>
                        </a:rPr>
                        <a:t>. radar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en-US" sz="1800" dirty="0">
                          <a:effectLst/>
                          <a:latin typeface="Arial" panose="020B0604020202020204" pitchFamily="34" charset="0"/>
                          <a:cs typeface="Arial" panose="020B0604020202020204" pitchFamily="34" charset="0"/>
                        </a:rPr>
                        <a:t>К+L+Р</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extLst>
                  <a:ext uri="{0D108BD9-81ED-4DB2-BD59-A6C34878D82A}">
                    <a16:rowId xmlns:a16="http://schemas.microsoft.com/office/drawing/2014/main" val="10000"/>
                  </a:ext>
                </a:extLst>
              </a:tr>
              <a:tr h="261993">
                <a:tc>
                  <a:txBody>
                    <a:bodyPr/>
                    <a:lstStyle/>
                    <a:p>
                      <a:pPr algn="just">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Detekcija objekata</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1"/>
                  </a:ext>
                </a:extLst>
              </a:tr>
              <a:tr h="261993">
                <a:tc>
                  <a:txBody>
                    <a:bodyPr/>
                    <a:lstStyle/>
                    <a:p>
                      <a:pPr algn="just">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Klasifikacija objekata</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2"/>
                  </a:ext>
                </a:extLst>
              </a:tr>
              <a:tr h="261993">
                <a:tc>
                  <a:txBody>
                    <a:bodyPr/>
                    <a:lstStyle/>
                    <a:p>
                      <a:pPr algn="just">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Rang vidljivosti</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3"/>
                  </a:ext>
                </a:extLst>
              </a:tr>
              <a:tr h="261993">
                <a:tc>
                  <a:txBody>
                    <a:bodyPr/>
                    <a:lstStyle/>
                    <a:p>
                      <a:pPr algn="just">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Praćenje trase</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4"/>
                  </a:ext>
                </a:extLst>
              </a:tr>
              <a:tr h="261993">
                <a:tc>
                  <a:txBody>
                    <a:bodyPr/>
                    <a:lstStyle/>
                    <a:p>
                      <a:pPr algn="l">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Funkcionalnost tokom lošeg vremena</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5"/>
                  </a:ext>
                </a:extLst>
              </a:tr>
              <a:tr h="523986">
                <a:tc>
                  <a:txBody>
                    <a:bodyPr/>
                    <a:lstStyle/>
                    <a:p>
                      <a:pPr algn="l">
                        <a:spcAft>
                          <a:spcPts val="0"/>
                        </a:spcAft>
                      </a:pPr>
                      <a:r>
                        <a:rPr lang="sr-Latn-RS" sz="1800" b="0" i="1" dirty="0">
                          <a:effectLst/>
                          <a:latin typeface="Arial" panose="020B0604020202020204" pitchFamily="34" charset="0"/>
                          <a:ea typeface="Calibri" panose="020F0502020204030204" pitchFamily="34" charset="0"/>
                          <a:cs typeface="Arial" panose="020B0604020202020204" pitchFamily="34" charset="0"/>
                        </a:rPr>
                        <a:t>Funkcionalnost</a:t>
                      </a:r>
                      <a:r>
                        <a:rPr lang="sr-Latn-RS" sz="1800" b="0" i="1" baseline="0" dirty="0">
                          <a:effectLst/>
                          <a:latin typeface="Arial" panose="020B0604020202020204" pitchFamily="34" charset="0"/>
                          <a:ea typeface="Calibri" panose="020F0502020204030204" pitchFamily="34" charset="0"/>
                          <a:cs typeface="Arial" panose="020B0604020202020204" pitchFamily="34" charset="0"/>
                        </a:rPr>
                        <a:t> pri lošem osvetljenju</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717954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897553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Predikcija kretanja drugih učesnika u saobraćaju</a:t>
            </a:r>
          </a:p>
        </p:txBody>
      </p:sp>
      <p:sp>
        <p:nvSpPr>
          <p:cNvPr id="3" name="TextBox 2"/>
          <p:cNvSpPr txBox="1"/>
          <p:nvPr/>
        </p:nvSpPr>
        <p:spPr>
          <a:xfrm>
            <a:off x="152400" y="1752600"/>
            <a:ext cx="8762999" cy="5262979"/>
          </a:xfrm>
          <a:prstGeom prst="rect">
            <a:avLst/>
          </a:prstGeom>
          <a:noFill/>
        </p:spPr>
        <p:txBody>
          <a:bodyPr wrap="square" rtlCol="0">
            <a:spAutoFit/>
          </a:bodyPr>
          <a:lstStyle/>
          <a:p>
            <a:r>
              <a:rPr lang="sr-Latn-RS" dirty="0"/>
              <a:t>Predikcija kretanja drugih učesnika u saobraćaju mora da bude </a:t>
            </a:r>
            <a:r>
              <a:rPr lang="sr-Latn-RS" b="1" dirty="0"/>
              <a:t>pravovremena </a:t>
            </a:r>
            <a:r>
              <a:rPr lang="sr-Latn-RS" dirty="0"/>
              <a:t>i </a:t>
            </a:r>
            <a:r>
              <a:rPr lang="sr-Latn-RS" b="1" dirty="0"/>
              <a:t>precizna</a:t>
            </a:r>
            <a:r>
              <a:rPr lang="sr-Latn-RS" dirty="0"/>
              <a:t>.</a:t>
            </a:r>
          </a:p>
          <a:p>
            <a:r>
              <a:rPr lang="sr-Latn-RS" dirty="0"/>
              <a:t>Generalno, postoje 2 pristupa predikcije kod autonomnih vozila:</a:t>
            </a:r>
          </a:p>
          <a:p>
            <a:pPr marL="342900" indent="-342900">
              <a:buFont typeface="Arial" panose="020B0604020202020204" pitchFamily="34" charset="0"/>
              <a:buChar char="•"/>
            </a:pPr>
            <a:r>
              <a:rPr lang="sr-Latn-RS" b="1" dirty="0"/>
              <a:t>Predikcija na osnovu modela </a:t>
            </a:r>
            <a:r>
              <a:rPr lang="sr-Latn-RS" dirty="0"/>
              <a:t>– ovaj pristup podrazumeva da autonomno vozilo kreira scenario za svaku moguću putanju drugog </a:t>
            </a:r>
            <a:r>
              <a:rPr lang="en-US" dirty="0"/>
              <a:t>u</a:t>
            </a:r>
            <a:r>
              <a:rPr lang="sr-Latn-RS" dirty="0" err="1"/>
              <a:t>česnika</a:t>
            </a:r>
            <a:r>
              <a:rPr lang="sr-Latn-RS" dirty="0"/>
              <a:t> u saobraćaju i da svakoj putanji dodeli određenu verovatnoću na osnovu položaja objekta. Tokom vremena se ove verovatnoće ažuriraju.</a:t>
            </a:r>
          </a:p>
          <a:p>
            <a:pPr marL="342900" indent="-342900">
              <a:buFont typeface="Arial" panose="020B0604020202020204" pitchFamily="34" charset="0"/>
              <a:buChar char="•"/>
            </a:pPr>
            <a:r>
              <a:rPr lang="sr-Latn-RS" b="1" dirty="0"/>
              <a:t>Predikcija na osnovu podataka </a:t>
            </a:r>
            <a:r>
              <a:rPr lang="sr-Latn-RS" dirty="0"/>
              <a:t>– </a:t>
            </a:r>
            <a:r>
              <a:rPr lang="pt-BR" dirty="0"/>
              <a:t>ovaj pristup se zasniva na </a:t>
            </a:r>
            <a:r>
              <a:rPr lang="sr-Latn-RS" dirty="0"/>
              <a:t>mašinskom učenju </a:t>
            </a:r>
            <a:r>
              <a:rPr lang="pt-BR" dirty="0"/>
              <a:t>prema empirijskim posmatranjima. Kada se </a:t>
            </a:r>
            <a:r>
              <a:rPr lang="sr-Latn-RS" dirty="0"/>
              <a:t>vozilo </a:t>
            </a:r>
            <a:r>
              <a:rPr lang="pt-BR" dirty="0"/>
              <a:t>dovoljno istrenira na test podacima, može da se koristi i u stvarnom svetu. </a:t>
            </a:r>
            <a:r>
              <a:rPr lang="sr-Latn-RS" dirty="0"/>
              <a:t> </a:t>
            </a:r>
          </a:p>
          <a:p>
            <a:endParaRPr lang="sr-Latn-RS" dirty="0"/>
          </a:p>
        </p:txBody>
      </p:sp>
    </p:spTree>
    <p:extLst>
      <p:ext uri="{BB962C8B-B14F-4D97-AF65-F5344CB8AC3E}">
        <p14:creationId xmlns:p14="http://schemas.microsoft.com/office/powerpoint/2010/main" val="3065760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897553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Predikcija kretanja drugih učesnika u saobraćaju</a:t>
            </a:r>
          </a:p>
        </p:txBody>
      </p:sp>
      <p:sp>
        <p:nvSpPr>
          <p:cNvPr id="3" name="TextBox 2"/>
          <p:cNvSpPr txBox="1"/>
          <p:nvPr/>
        </p:nvSpPr>
        <p:spPr>
          <a:xfrm>
            <a:off x="152400" y="1752600"/>
            <a:ext cx="8762999" cy="3877985"/>
          </a:xfrm>
          <a:prstGeom prst="rect">
            <a:avLst/>
          </a:prstGeom>
          <a:noFill/>
        </p:spPr>
        <p:txBody>
          <a:bodyPr wrap="square" rtlCol="0">
            <a:spAutoFit/>
          </a:bodyPr>
          <a:lstStyle/>
          <a:p>
            <a:r>
              <a:rPr lang="sr-Latn-RS" dirty="0"/>
              <a:t>Jedna od procedura predikcije kretanja drugih učesnika u saobraćaju je </a:t>
            </a:r>
            <a:r>
              <a:rPr lang="sr-Latn-RS" b="1" dirty="0"/>
              <a:t>predikcija na osnovu sekvenci saobraćajnih traka</a:t>
            </a:r>
            <a:r>
              <a:rPr lang="sr-Latn-RS" dirty="0"/>
              <a:t> koja kombinuje oba ova pristupa. </a:t>
            </a:r>
          </a:p>
          <a:p>
            <a:r>
              <a:rPr lang="sr-Latn-RS" dirty="0"/>
              <a:t>U prvom koraku ove procedure put se deli u više delova. Svaki deo pokriva područje u kome je kretanje posmatranog vozila jednostavno da se objasni. Sa aspekta </a:t>
            </a:r>
            <a:r>
              <a:rPr lang="sr-Latn-RS" dirty="0" err="1"/>
              <a:t>predickcije</a:t>
            </a:r>
            <a:r>
              <a:rPr lang="sr-Latn-RS" dirty="0"/>
              <a:t>, mnogo je bitnije kako se vozilo kreće između posmatranih sekvenci, nego kako se kreće u samoj sekvenci saobraćajne trake. Kako će se vozilo ponašati u budućnosti moguće je opisati ograničenim brojem šablona koji predstavljaju logičan niz delova saobraćajnih traka.</a:t>
            </a:r>
          </a:p>
        </p:txBody>
      </p:sp>
    </p:spTree>
    <p:extLst>
      <p:ext uri="{BB962C8B-B14F-4D97-AF65-F5344CB8AC3E}">
        <p14:creationId xmlns:p14="http://schemas.microsoft.com/office/powerpoint/2010/main" val="13032104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897553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Predikcija kretanja drugih učesnika u saobraćaju</a:t>
            </a:r>
          </a:p>
        </p:txBody>
      </p:sp>
      <p:pic>
        <p:nvPicPr>
          <p:cNvPr id="4" name="Picture 3"/>
          <p:cNvPicPr>
            <a:picLocks noChangeAspect="1"/>
          </p:cNvPicPr>
          <p:nvPr/>
        </p:nvPicPr>
        <p:blipFill>
          <a:blip r:embed="rId2" cstate="print"/>
          <a:stretch>
            <a:fillRect/>
          </a:stretch>
        </p:blipFill>
        <p:spPr>
          <a:xfrm>
            <a:off x="1335877" y="2549678"/>
            <a:ext cx="6608580" cy="3691164"/>
          </a:xfrm>
          <a:prstGeom prst="rect">
            <a:avLst/>
          </a:prstGeom>
        </p:spPr>
      </p:pic>
      <p:sp>
        <p:nvSpPr>
          <p:cNvPr id="5" name="TextBox 4"/>
          <p:cNvSpPr txBox="1"/>
          <p:nvPr/>
        </p:nvSpPr>
        <p:spPr>
          <a:xfrm>
            <a:off x="152400" y="1752600"/>
            <a:ext cx="8762999" cy="797078"/>
          </a:xfrm>
          <a:prstGeom prst="rect">
            <a:avLst/>
          </a:prstGeom>
          <a:noFill/>
        </p:spPr>
        <p:txBody>
          <a:bodyPr wrap="square" rtlCol="0">
            <a:spAutoFit/>
          </a:bodyPr>
          <a:lstStyle/>
          <a:p>
            <a:r>
              <a:rPr lang="sr-Latn-RS" dirty="0"/>
              <a:t>Primer primene </a:t>
            </a:r>
            <a:r>
              <a:rPr lang="sr-Latn-RS" b="1" dirty="0"/>
              <a:t>predikcije na osnovu sekvenci saobraćajnih traka</a:t>
            </a:r>
            <a:r>
              <a:rPr lang="sr-Latn-RS" dirty="0"/>
              <a:t> u raskrsnici sa 3 kraka.</a:t>
            </a:r>
          </a:p>
        </p:txBody>
      </p:sp>
    </p:spTree>
    <p:extLst>
      <p:ext uri="{BB962C8B-B14F-4D97-AF65-F5344CB8AC3E}">
        <p14:creationId xmlns:p14="http://schemas.microsoft.com/office/powerpoint/2010/main" val="32617107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01666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Planiranje putanje autonomnog vozila</a:t>
            </a:r>
          </a:p>
        </p:txBody>
      </p:sp>
      <p:sp>
        <p:nvSpPr>
          <p:cNvPr id="3" name="TextBox 2"/>
          <p:cNvSpPr txBox="1"/>
          <p:nvPr/>
        </p:nvSpPr>
        <p:spPr>
          <a:xfrm>
            <a:off x="152400" y="1752600"/>
            <a:ext cx="8762999" cy="4616648"/>
          </a:xfrm>
          <a:prstGeom prst="rect">
            <a:avLst/>
          </a:prstGeom>
          <a:noFill/>
        </p:spPr>
        <p:txBody>
          <a:bodyPr wrap="square" rtlCol="0">
            <a:spAutoFit/>
          </a:bodyPr>
          <a:lstStyle/>
          <a:p>
            <a:r>
              <a:rPr lang="en-US" dirty="0" err="1"/>
              <a:t>Planiranje</a:t>
            </a:r>
            <a:r>
              <a:rPr lang="en-US" dirty="0"/>
              <a:t> </a:t>
            </a:r>
            <a:r>
              <a:rPr lang="en-US" dirty="0" err="1"/>
              <a:t>putanje</a:t>
            </a:r>
            <a:r>
              <a:rPr lang="en-US" dirty="0"/>
              <a:t> </a:t>
            </a:r>
            <a:r>
              <a:rPr lang="en-US" dirty="0" err="1"/>
              <a:t>autonomnog</a:t>
            </a:r>
            <a:r>
              <a:rPr lang="en-US" dirty="0"/>
              <a:t> </a:t>
            </a:r>
            <a:r>
              <a:rPr lang="en-US" dirty="0" err="1"/>
              <a:t>vozila</a:t>
            </a:r>
            <a:r>
              <a:rPr lang="en-US" dirty="0"/>
              <a:t> </a:t>
            </a:r>
            <a:r>
              <a:rPr lang="en-US" dirty="0" err="1"/>
              <a:t>sastoji</a:t>
            </a:r>
            <a:r>
              <a:rPr lang="en-US" dirty="0"/>
              <a:t> se </a:t>
            </a:r>
            <a:r>
              <a:rPr lang="en-US" dirty="0" err="1"/>
              <a:t>i</a:t>
            </a:r>
            <a:r>
              <a:rPr lang="sr-Latn-RS" dirty="0"/>
              <a:t>z 2 dela:</a:t>
            </a:r>
          </a:p>
          <a:p>
            <a:pPr marL="342900" indent="-342900">
              <a:buFont typeface="Arial" panose="020B0604020202020204" pitchFamily="34" charset="0"/>
              <a:buChar char="•"/>
            </a:pPr>
            <a:r>
              <a:rPr lang="sr-Latn-RS" b="1" dirty="0" err="1"/>
              <a:t>Rutiranje</a:t>
            </a:r>
            <a:r>
              <a:rPr lang="sr-Latn-RS" b="1" dirty="0"/>
              <a:t> vozila </a:t>
            </a:r>
            <a:r>
              <a:rPr lang="sr-Latn-RS" dirty="0"/>
              <a:t>predstavlja pronalaženje optimalne putanje između tačke A i tačke B, po nekom kriterijumu. Prilikom </a:t>
            </a:r>
            <a:r>
              <a:rPr lang="sr-Latn-RS" dirty="0" err="1"/>
              <a:t>rutiranja</a:t>
            </a:r>
            <a:r>
              <a:rPr lang="sr-Latn-RS" dirty="0"/>
              <a:t> vozila primenjuje se više različitih algoritama.</a:t>
            </a:r>
          </a:p>
          <a:p>
            <a:pPr marL="342900" indent="-342900">
              <a:buFont typeface="Arial" panose="020B0604020202020204" pitchFamily="34" charset="0"/>
              <a:buChar char="•"/>
            </a:pPr>
            <a:r>
              <a:rPr lang="sr-Latn-RS" b="1" dirty="0"/>
              <a:t>Planiranje trajektorije </a:t>
            </a:r>
            <a:r>
              <a:rPr lang="sr-Latn-RS" dirty="0"/>
              <a:t>vozila podrazumeva generisanje niza tačaka kroz koju će autonomno vozilo da prođe. Za svaku tačku definišu se vreme za koje će vozilo stići u tu tačku i brzina vozila u toj tački. Linija koja spaja sve ove tačke naziva se </a:t>
            </a:r>
            <a:r>
              <a:rPr lang="sr-Latn-RS" b="1" dirty="0"/>
              <a:t>trajektorija putanje vozila</a:t>
            </a:r>
            <a:r>
              <a:rPr lang="sr-Latn-RS" dirty="0"/>
              <a:t>. </a:t>
            </a:r>
          </a:p>
          <a:p>
            <a:r>
              <a:rPr lang="sr-Latn-RS" dirty="0"/>
              <a:t>Najčešći načini za planiranje trajektorija autonomnih vozila su:</a:t>
            </a:r>
          </a:p>
          <a:p>
            <a:pPr marL="342900" indent="-342900">
              <a:buFont typeface="Arial" panose="020B0604020202020204" pitchFamily="34" charset="0"/>
              <a:buChar char="•"/>
            </a:pPr>
            <a:r>
              <a:rPr lang="sr-Latn-RS" dirty="0"/>
              <a:t>Odvojeno planiranje putanje i brzine;</a:t>
            </a:r>
          </a:p>
          <a:p>
            <a:pPr marL="342900" indent="-342900">
              <a:buFont typeface="Arial" panose="020B0604020202020204" pitchFamily="34" charset="0"/>
              <a:buChar char="•"/>
            </a:pPr>
            <a:r>
              <a:rPr lang="sr-Latn-RS" dirty="0"/>
              <a:t>Rešetkasto planiranje.</a:t>
            </a:r>
          </a:p>
        </p:txBody>
      </p:sp>
    </p:spTree>
    <p:extLst>
      <p:ext uri="{BB962C8B-B14F-4D97-AF65-F5344CB8AC3E}">
        <p14:creationId xmlns:p14="http://schemas.microsoft.com/office/powerpoint/2010/main" val="15354038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6833922"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Kontrola kretanja autonomnog vozila</a:t>
            </a:r>
          </a:p>
        </p:txBody>
      </p:sp>
      <p:sp>
        <p:nvSpPr>
          <p:cNvPr id="3" name="TextBox 2"/>
          <p:cNvSpPr txBox="1"/>
          <p:nvPr/>
        </p:nvSpPr>
        <p:spPr>
          <a:xfrm>
            <a:off x="152400" y="1752600"/>
            <a:ext cx="8762999" cy="4524315"/>
          </a:xfrm>
          <a:prstGeom prst="rect">
            <a:avLst/>
          </a:prstGeom>
          <a:noFill/>
        </p:spPr>
        <p:txBody>
          <a:bodyPr wrap="square" rtlCol="0">
            <a:spAutoFit/>
          </a:bodyPr>
          <a:lstStyle/>
          <a:p>
            <a:r>
              <a:rPr lang="sr-Latn-RS" dirty="0"/>
              <a:t>Kontrola kretanja autonomnog vozila predstavlja strategiju kretanja vozila duž puta. Osnovne komande koje omogućavaju kontrolu vozila su upravljanje, ubrzavanje i kočenje. Autonomno vozilo kontrolu vozila sprovodi pomoću </a:t>
            </a:r>
            <a:r>
              <a:rPr lang="sr-Latn-RS" b="1" dirty="0"/>
              <a:t>kontrolera</a:t>
            </a:r>
            <a:r>
              <a:rPr lang="sr-Latn-RS" dirty="0"/>
              <a:t>. </a:t>
            </a:r>
          </a:p>
          <a:p>
            <a:r>
              <a:rPr lang="sr-Latn-RS" dirty="0"/>
              <a:t>Zadatak kontrolera je da uz pomoć uređaja za upravljanje, ubrzavanje i kočenje sprovede vozilo kroz tačke planirane trajektorije vozila. Najvažnije karakteristike kontrolera su:</a:t>
            </a:r>
          </a:p>
          <a:p>
            <a:pPr marL="342900" indent="-342900">
              <a:buFont typeface="Arial" panose="020B0604020202020204" pitchFamily="34" charset="0"/>
              <a:buChar char="•"/>
            </a:pPr>
            <a:r>
              <a:rPr lang="sr-Latn-RS" b="1" dirty="0"/>
              <a:t>Preciznost </a:t>
            </a:r>
            <a:r>
              <a:rPr lang="sr-Latn-RS" dirty="0"/>
              <a:t>– </a:t>
            </a:r>
            <a:r>
              <a:rPr lang="sr-Latn-RS" dirty="0" err="1"/>
              <a:t>minimizovanje</a:t>
            </a:r>
            <a:r>
              <a:rPr lang="sr-Latn-RS" dirty="0"/>
              <a:t> odstupanja of planirane trajektorije;</a:t>
            </a:r>
          </a:p>
          <a:p>
            <a:pPr marL="342900" indent="-342900">
              <a:buFont typeface="Arial" panose="020B0604020202020204" pitchFamily="34" charset="0"/>
              <a:buChar char="•"/>
            </a:pPr>
            <a:r>
              <a:rPr lang="sr-Latn-RS" b="1" dirty="0"/>
              <a:t>Izvodljivost </a:t>
            </a:r>
            <a:r>
              <a:rPr lang="sr-Latn-RS" dirty="0"/>
              <a:t>– strategije kretanja treba da budu fizički izvodljive;</a:t>
            </a:r>
          </a:p>
          <a:p>
            <a:pPr marL="342900" indent="-342900">
              <a:buFont typeface="Arial" panose="020B0604020202020204" pitchFamily="34" charset="0"/>
              <a:buChar char="•"/>
            </a:pPr>
            <a:r>
              <a:rPr lang="sr-Latn-RS" b="1" dirty="0"/>
              <a:t>Udobnost </a:t>
            </a:r>
            <a:r>
              <a:rPr lang="sr-Latn-RS" dirty="0"/>
              <a:t>– izbegavanje naglih promena pravca kretanja i naglih </a:t>
            </a:r>
            <a:r>
              <a:rPr lang="sr-Latn-RS" dirty="0" err="1"/>
              <a:t>podužnih</a:t>
            </a:r>
            <a:r>
              <a:rPr lang="sr-Latn-RS" dirty="0"/>
              <a:t> i poprečnih ubrzavanja i usporenja.</a:t>
            </a:r>
          </a:p>
        </p:txBody>
      </p:sp>
    </p:spTree>
    <p:extLst>
      <p:ext uri="{BB962C8B-B14F-4D97-AF65-F5344CB8AC3E}">
        <p14:creationId xmlns:p14="http://schemas.microsoft.com/office/powerpoint/2010/main" val="38308187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152400" y="1371600"/>
            <a:ext cx="8534399" cy="4398063"/>
          </a:xfrm>
          <a:prstGeom prst="rect">
            <a:avLst/>
          </a:prstGeom>
          <a:noFill/>
        </p:spPr>
        <p:txBody>
          <a:bodyPr wrap="square" rtlCol="0">
            <a:spAutoFit/>
          </a:bodyPr>
          <a:lstStyle/>
          <a:p>
            <a:r>
              <a:rPr lang="sr-Latn-RS" noProof="0" dirty="0"/>
              <a:t>Potencijalne koristi od uvođenja autonomnih vozila u saobraćajni sistem su brojne, kako za pojedince, tako i za društvo u celini. One se mogu grupisati u nekoliko celina:</a:t>
            </a:r>
          </a:p>
          <a:p>
            <a:endParaRPr lang="sr-Latn-RS" noProof="0" dirty="0"/>
          </a:p>
          <a:p>
            <a:pPr marL="342900" indent="-342900">
              <a:buFont typeface="Arial" panose="020B0604020202020204" pitchFamily="34" charset="0"/>
              <a:buChar char="•"/>
            </a:pPr>
            <a:r>
              <a:rPr lang="sr-Latn-RS" dirty="0"/>
              <a:t>Bezbednost saobraćaja;</a:t>
            </a:r>
          </a:p>
          <a:p>
            <a:pPr marL="342900" indent="-342900">
              <a:buFont typeface="Arial" panose="020B0604020202020204" pitchFamily="34" charset="0"/>
              <a:buChar char="•"/>
            </a:pPr>
            <a:r>
              <a:rPr lang="sr-Latn-RS" noProof="0" dirty="0"/>
              <a:t>Efikasnost i protok saobraćaja;</a:t>
            </a:r>
          </a:p>
          <a:p>
            <a:pPr marL="342900" indent="-342900">
              <a:buFont typeface="Arial" panose="020B0604020202020204" pitchFamily="34" charset="0"/>
              <a:buChar char="•"/>
            </a:pPr>
            <a:r>
              <a:rPr lang="sr-Latn-RS" noProof="0" dirty="0"/>
              <a:t>Ekološke prednosti;</a:t>
            </a:r>
          </a:p>
          <a:p>
            <a:pPr marL="342900" indent="-342900">
              <a:buFont typeface="Arial" panose="020B0604020202020204" pitchFamily="34" charset="0"/>
              <a:buChar char="•"/>
            </a:pPr>
            <a:r>
              <a:rPr lang="sr-Latn-RS" dirty="0"/>
              <a:t>Ekonomske prednosti</a:t>
            </a:r>
            <a:r>
              <a:rPr lang="sr-Latn-RS" noProof="0" dirty="0"/>
              <a:t>;</a:t>
            </a:r>
          </a:p>
          <a:p>
            <a:pPr marL="342900" indent="-342900">
              <a:buFont typeface="Arial" panose="020B0604020202020204" pitchFamily="34" charset="0"/>
              <a:buChar char="•"/>
            </a:pPr>
            <a:r>
              <a:rPr lang="sr-Latn-RS" noProof="0" dirty="0"/>
              <a:t>Mobilnost ranjivih kategorija učesnika u saobraćaju;</a:t>
            </a:r>
          </a:p>
          <a:p>
            <a:pPr marL="342900" indent="-342900">
              <a:buFont typeface="Arial" panose="020B0604020202020204" pitchFamily="34" charset="0"/>
              <a:buChar char="•"/>
            </a:pPr>
            <a:r>
              <a:rPr lang="sr-Latn-RS" noProof="0" dirty="0"/>
              <a:t>Bolje iskorišćenje životnog prostora.</a:t>
            </a:r>
          </a:p>
        </p:txBody>
      </p:sp>
      <p:sp>
        <p:nvSpPr>
          <p:cNvPr id="2" name="TextBox 1">
            <a:extLst>
              <a:ext uri="{FF2B5EF4-FFF2-40B4-BE49-F238E27FC236}">
                <a16:creationId xmlns:a16="http://schemas.microsoft.com/office/drawing/2014/main" id="{222C4F51-394C-FE73-01C4-307D9C32FECC}"/>
              </a:ext>
            </a:extLst>
          </p:cNvPr>
          <p:cNvSpPr txBox="1"/>
          <p:nvPr/>
        </p:nvSpPr>
        <p:spPr>
          <a:xfrm>
            <a:off x="152400" y="609600"/>
            <a:ext cx="7085594"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Koristi od uvođenja autonomnih vozila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016E0E0-0499-BFF8-C38E-23A70F2C91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628AC1-F728-E479-8D94-8E74276BC8D0}"/>
              </a:ext>
            </a:extLst>
          </p:cNvPr>
          <p:cNvSpPr txBox="1"/>
          <p:nvPr/>
        </p:nvSpPr>
        <p:spPr>
          <a:xfrm>
            <a:off x="152400" y="609600"/>
            <a:ext cx="4240071"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noProof="0" dirty="0">
                <a:solidFill>
                  <a:srgbClr val="000066"/>
                </a:solidFill>
                <a:effectLst>
                  <a:outerShdw blurRad="38100" dist="38100" dir="2700000" algn="tl">
                    <a:srgbClr val="000000">
                      <a:alpha val="43137"/>
                    </a:srgbClr>
                  </a:outerShdw>
                </a:effectLst>
              </a:rPr>
              <a:t>Vozila mikromobilnosti</a:t>
            </a:r>
          </a:p>
        </p:txBody>
      </p:sp>
      <p:sp>
        <p:nvSpPr>
          <p:cNvPr id="3" name="TextBox 2">
            <a:extLst>
              <a:ext uri="{FF2B5EF4-FFF2-40B4-BE49-F238E27FC236}">
                <a16:creationId xmlns:a16="http://schemas.microsoft.com/office/drawing/2014/main" id="{85871F00-C49A-1596-A380-FB8EDA0E1644}"/>
              </a:ext>
            </a:extLst>
          </p:cNvPr>
          <p:cNvSpPr txBox="1"/>
          <p:nvPr/>
        </p:nvSpPr>
        <p:spPr>
          <a:xfrm>
            <a:off x="152400" y="1752600"/>
            <a:ext cx="8762999" cy="3474734"/>
          </a:xfrm>
          <a:prstGeom prst="rect">
            <a:avLst/>
          </a:prstGeom>
          <a:noFill/>
        </p:spPr>
        <p:txBody>
          <a:bodyPr wrap="square" rtlCol="0">
            <a:spAutoFit/>
          </a:bodyPr>
          <a:lstStyle/>
          <a:p>
            <a:r>
              <a:rPr lang="sr-Latn-RS" noProof="0" dirty="0"/>
              <a:t>Porast urbanizacije gradova poslednjih decenija za posledicu je imao i neke negativne efekte. Između ostalih, negativni efekti su i porast saobraćajnih gužvi, veća količina zagađenja i veća opterećenost sistema javnog prevoza.</a:t>
            </a:r>
          </a:p>
          <a:p>
            <a:r>
              <a:rPr lang="sr-Latn-RS" dirty="0"/>
              <a:t>K</a:t>
            </a:r>
            <a:r>
              <a:rPr lang="sr-Latn-RS" noProof="0" dirty="0"/>
              <a:t>ao jedno od rešenja ovih problema istakla su se vozila mikromobilnosti. Definisanje ovih vozila predstavlja svojevrstan izazov jer nemaju zajednički oblik i nije ih moguće definisati brojem točkova ili položajem vožnje. S obzirom na to, može se usvojiti široka definicija </a:t>
            </a:r>
            <a:r>
              <a:rPr lang="sr-Latn-RS" i="1" noProof="0" dirty="0"/>
              <a:t>vozila mikromobilnosti</a:t>
            </a:r>
            <a:r>
              <a:rPr lang="sr-Latn-RS" noProof="0" dirty="0"/>
              <a:t> koja glasi da su to mala, laka prevozna sredstva namenjena za individualni prevoz koja se pokreću ljudskom snagom i/ili na motorni pogon [65].</a:t>
            </a:r>
          </a:p>
        </p:txBody>
      </p:sp>
    </p:spTree>
    <p:extLst>
      <p:ext uri="{BB962C8B-B14F-4D97-AF65-F5344CB8AC3E}">
        <p14:creationId xmlns:p14="http://schemas.microsoft.com/office/powerpoint/2010/main" val="6293673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9E5EDAE-BA65-3247-E422-58EDDB071F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77A71A-0411-65FB-3B01-46BCF5BC5A35}"/>
              </a:ext>
            </a:extLst>
          </p:cNvPr>
          <p:cNvSpPr txBox="1"/>
          <p:nvPr/>
        </p:nvSpPr>
        <p:spPr>
          <a:xfrm>
            <a:off x="152400" y="609600"/>
            <a:ext cx="6883423"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noProof="0" dirty="0">
                <a:solidFill>
                  <a:srgbClr val="000066"/>
                </a:solidFill>
                <a:effectLst>
                  <a:outerShdw blurRad="38100" dist="38100" dir="2700000" algn="tl">
                    <a:srgbClr val="000000">
                      <a:alpha val="43137"/>
                    </a:srgbClr>
                  </a:outerShdw>
                </a:effectLst>
              </a:rPr>
              <a:t>Vozila mikromobilnosti – klasifikacija</a:t>
            </a:r>
          </a:p>
        </p:txBody>
      </p:sp>
      <p:sp>
        <p:nvSpPr>
          <p:cNvPr id="3" name="TextBox 2">
            <a:extLst>
              <a:ext uri="{FF2B5EF4-FFF2-40B4-BE49-F238E27FC236}">
                <a16:creationId xmlns:a16="http://schemas.microsoft.com/office/drawing/2014/main" id="{4D526B5E-0299-2FCC-9F8D-082392AA6DE2}"/>
              </a:ext>
            </a:extLst>
          </p:cNvPr>
          <p:cNvSpPr txBox="1"/>
          <p:nvPr/>
        </p:nvSpPr>
        <p:spPr>
          <a:xfrm>
            <a:off x="152400" y="1752600"/>
            <a:ext cx="8762999" cy="3567067"/>
          </a:xfrm>
          <a:prstGeom prst="rect">
            <a:avLst/>
          </a:prstGeom>
          <a:noFill/>
        </p:spPr>
        <p:txBody>
          <a:bodyPr wrap="square" rtlCol="0">
            <a:spAutoFit/>
          </a:bodyPr>
          <a:lstStyle/>
          <a:p>
            <a:r>
              <a:rPr lang="sr-Latn-RS" noProof="0" dirty="0"/>
              <a:t>Međunarodni transportni forum (ITF – Interantional Transportation Forum) predlaže dva kriterijuma na osnovu kojih je moguće izvršiti klasifikaciju vozila </a:t>
            </a:r>
            <a:r>
              <a:rPr lang="en-GB" noProof="0" dirty="0" err="1"/>
              <a:t>mikromobilnosti</a:t>
            </a:r>
            <a:r>
              <a:rPr lang="sr-Latn-RS" noProof="0" dirty="0"/>
              <a:t>. </a:t>
            </a:r>
            <a:endParaRPr lang="en-GB" noProof="0" dirty="0"/>
          </a:p>
          <a:p>
            <a:r>
              <a:rPr lang="sr-Latn-RS" noProof="0" dirty="0"/>
              <a:t>Prvi kriterijum je jedna od najvažnijih performansi vozila maksimalna brzina, a drugi masa vozila. </a:t>
            </a:r>
            <a:endParaRPr lang="en-GB" noProof="0" dirty="0"/>
          </a:p>
          <a:p>
            <a:r>
              <a:rPr lang="sr-Latn-RS" noProof="0" dirty="0"/>
              <a:t>Kao granična vrednost maksimalne brzine vozila definisana je vrednost od 25 km/h, a kada se govori o masi vozila ključna vrednost iznosi 35 kg. Na osnovu ova dve karakteristike izvršena je klasifikacija vozila mikromobilnosti u četiri grupe.</a:t>
            </a:r>
          </a:p>
        </p:txBody>
      </p:sp>
    </p:spTree>
    <p:extLst>
      <p:ext uri="{BB962C8B-B14F-4D97-AF65-F5344CB8AC3E}">
        <p14:creationId xmlns:p14="http://schemas.microsoft.com/office/powerpoint/2010/main" val="11087638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8C7DF2C-40D0-609B-47BD-F48A9BAD15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CB445C-0805-F1E9-DE5D-4EF867F5F3D9}"/>
              </a:ext>
            </a:extLst>
          </p:cNvPr>
          <p:cNvSpPr txBox="1"/>
          <p:nvPr/>
        </p:nvSpPr>
        <p:spPr>
          <a:xfrm>
            <a:off x="152400" y="609600"/>
            <a:ext cx="6883423"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noProof="0" dirty="0">
                <a:solidFill>
                  <a:srgbClr val="000066"/>
                </a:solidFill>
                <a:effectLst>
                  <a:outerShdw blurRad="38100" dist="38100" dir="2700000" algn="tl">
                    <a:srgbClr val="000000">
                      <a:alpha val="43137"/>
                    </a:srgbClr>
                  </a:outerShdw>
                </a:effectLst>
              </a:rPr>
              <a:t>Vozila mikromobilnosti – klasifikacija</a:t>
            </a:r>
          </a:p>
        </p:txBody>
      </p:sp>
      <p:pic>
        <p:nvPicPr>
          <p:cNvPr id="4" name="Picture 3">
            <a:extLst>
              <a:ext uri="{FF2B5EF4-FFF2-40B4-BE49-F238E27FC236}">
                <a16:creationId xmlns:a16="http://schemas.microsoft.com/office/drawing/2014/main" id="{C2F7F5E2-B722-AE50-37CD-C6FE47FEDC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3259"/>
            <a:ext cx="6858000" cy="4839972"/>
          </a:xfrm>
          <a:prstGeom prst="rect">
            <a:avLst/>
          </a:prstGeom>
          <a:noFill/>
          <a:ln>
            <a:solidFill>
              <a:srgbClr val="000000"/>
            </a:solidFill>
          </a:ln>
        </p:spPr>
      </p:pic>
    </p:spTree>
    <p:extLst>
      <p:ext uri="{BB962C8B-B14F-4D97-AF65-F5344CB8AC3E}">
        <p14:creationId xmlns:p14="http://schemas.microsoft.com/office/powerpoint/2010/main" val="4345243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3E87298-FF32-9235-FD78-97307253ADC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57A089D-E535-AE3D-522F-AB82430379AA}"/>
              </a:ext>
            </a:extLst>
          </p:cNvPr>
          <p:cNvSpPr txBox="1"/>
          <p:nvPr/>
        </p:nvSpPr>
        <p:spPr>
          <a:xfrm>
            <a:off x="152400" y="609600"/>
            <a:ext cx="6062685"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noProof="0" dirty="0">
                <a:solidFill>
                  <a:srgbClr val="000066"/>
                </a:solidFill>
                <a:effectLst>
                  <a:outerShdw blurRad="38100" dist="38100" dir="2700000" algn="tl">
                    <a:srgbClr val="000000">
                      <a:alpha val="43137"/>
                    </a:srgbClr>
                  </a:outerShdw>
                </a:effectLst>
              </a:rPr>
              <a:t>Vozila mikromobilnosti – </a:t>
            </a:r>
            <a:r>
              <a:rPr lang="en-GB" sz="3200" u="sng" noProof="0" dirty="0" err="1">
                <a:solidFill>
                  <a:srgbClr val="000066"/>
                </a:solidFill>
                <a:effectLst>
                  <a:outerShdw blurRad="38100" dist="38100" dir="2700000" algn="tl">
                    <a:srgbClr val="000000">
                      <a:alpha val="43137"/>
                    </a:srgbClr>
                  </a:outerShdw>
                </a:effectLst>
              </a:rPr>
              <a:t>izazovi</a:t>
            </a:r>
            <a:endParaRPr lang="sr-Latn-RS" sz="3200" u="sng" noProof="0" dirty="0">
              <a:solidFill>
                <a:srgbClr val="000066"/>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DC732A64-2B93-D951-42AF-653E33A7249C}"/>
              </a:ext>
            </a:extLst>
          </p:cNvPr>
          <p:cNvSpPr txBox="1"/>
          <p:nvPr/>
        </p:nvSpPr>
        <p:spPr>
          <a:xfrm>
            <a:off x="152400" y="1371600"/>
            <a:ext cx="8762999" cy="5136727"/>
          </a:xfrm>
          <a:prstGeom prst="rect">
            <a:avLst/>
          </a:prstGeom>
          <a:noFill/>
        </p:spPr>
        <p:txBody>
          <a:bodyPr wrap="square" rtlCol="0">
            <a:spAutoFit/>
          </a:bodyPr>
          <a:lstStyle/>
          <a:p>
            <a:r>
              <a:rPr lang="sr-Latn-RS" noProof="0" dirty="0"/>
              <a:t>Vozila mikromobilnosti imaju veliki potencijal da unaprede kvalitet života u urbanim područjima. Kada se govori o vozilima koja se pokreću ljudskom snagom, jedna od njihovih najznačajnijih prednosti je ekološka prihvatljivost</a:t>
            </a:r>
            <a:r>
              <a:rPr lang="en-GB" dirty="0"/>
              <a:t> </a:t>
            </a:r>
            <a:r>
              <a:rPr lang="sr-Latn-RS" dirty="0"/>
              <a:t>i pozitivan uticaj na zdravlje korisnika</a:t>
            </a:r>
            <a:r>
              <a:rPr lang="sr-Latn-RS" noProof="0" dirty="0"/>
              <a:t>.</a:t>
            </a:r>
            <a:endParaRPr lang="en-GB" noProof="0" dirty="0"/>
          </a:p>
          <a:p>
            <a:r>
              <a:rPr lang="sr-Latn-RS" noProof="0" dirty="0"/>
              <a:t>Sa druge strane, upravo fizički napor može da bude i ograničavajući faktor na brdovitim područjima i dužim relacijama. Vozila mikromobilnosti koja koriste motorni pogon mogu da reše ove probleme. Međutim, nedostatak ovih vozila je smanjene fizičke akitvnosti i potrošnja energije. </a:t>
            </a:r>
          </a:p>
          <a:p>
            <a:r>
              <a:rPr lang="sr-Latn-RS" noProof="0" dirty="0"/>
              <a:t>Zajednički nedostatak svih vozila mikromobilnosti je njihova osetljivost na vremenske prilike i generalno manje brzine. Sve ovo ograničava efikasnu eksploataciju ovih vozila na kompaktna urbana područja sa pogodnim reljefom i blagom klimom.</a:t>
            </a:r>
          </a:p>
          <a:p>
            <a:endParaRPr lang="sr-Latn-RS" noProof="0" dirty="0"/>
          </a:p>
        </p:txBody>
      </p:sp>
    </p:spTree>
    <p:extLst>
      <p:ext uri="{BB962C8B-B14F-4D97-AF65-F5344CB8AC3E}">
        <p14:creationId xmlns:p14="http://schemas.microsoft.com/office/powerpoint/2010/main" val="15578481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1B73077-675A-F4C7-E3D5-182BF9CD2E3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BF77DDD-81B5-F44B-1C0A-5F98345565D5}"/>
              </a:ext>
            </a:extLst>
          </p:cNvPr>
          <p:cNvSpPr txBox="1"/>
          <p:nvPr/>
        </p:nvSpPr>
        <p:spPr>
          <a:xfrm>
            <a:off x="152400" y="609600"/>
            <a:ext cx="6926704"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noProof="0" dirty="0">
                <a:solidFill>
                  <a:srgbClr val="000066"/>
                </a:solidFill>
                <a:effectLst>
                  <a:outerShdw blurRad="38100" dist="38100" dir="2700000" algn="tl">
                    <a:srgbClr val="000000">
                      <a:alpha val="43137"/>
                    </a:srgbClr>
                  </a:outerShdw>
                </a:effectLst>
              </a:rPr>
              <a:t>Vozila mikromobilnosti – bezbednost</a:t>
            </a:r>
          </a:p>
        </p:txBody>
      </p:sp>
      <p:sp>
        <p:nvSpPr>
          <p:cNvPr id="3" name="TextBox 2">
            <a:extLst>
              <a:ext uri="{FF2B5EF4-FFF2-40B4-BE49-F238E27FC236}">
                <a16:creationId xmlns:a16="http://schemas.microsoft.com/office/drawing/2014/main" id="{462DCC4D-92FB-8888-A3F0-7F7B27EBCE90}"/>
              </a:ext>
            </a:extLst>
          </p:cNvPr>
          <p:cNvSpPr txBox="1"/>
          <p:nvPr/>
        </p:nvSpPr>
        <p:spPr>
          <a:xfrm>
            <a:off x="152400" y="1371600"/>
            <a:ext cx="8762999" cy="3936399"/>
          </a:xfrm>
          <a:prstGeom prst="rect">
            <a:avLst/>
          </a:prstGeom>
          <a:noFill/>
        </p:spPr>
        <p:txBody>
          <a:bodyPr wrap="square" rtlCol="0">
            <a:spAutoFit/>
          </a:bodyPr>
          <a:lstStyle/>
          <a:p>
            <a:r>
              <a:rPr lang="sr-Latn-RS" noProof="0" dirty="0"/>
              <a:t>Pojava vozila mikromobilnosti donela je i nove izazove u oblasti bezbednosti saobraćaja. </a:t>
            </a:r>
          </a:p>
          <a:p>
            <a:r>
              <a:rPr lang="sr-Latn-RS" noProof="0" dirty="0"/>
              <a:t>Vozači vozila mikromobilnosti pripadaju kategoriji učesnika koji nemaju neposrednu zaštitu od vozila prilikom saobraćajne nezgode, pa iz tog razloga pripadaju kategoriji ranjivih učesnika u saobraćaju. </a:t>
            </a:r>
          </a:p>
          <a:p>
            <a:r>
              <a:rPr lang="sr-Latn-RS" noProof="0" dirty="0"/>
              <a:t>Da bi se smanjili rizici nastanka nezgoda i posledica kada bi one nastale, nacionalna zakonodavstva uvode obavezu korišćenja zaštitnih kaciga i svetloodbojnih prsluka, zabranjuju vožnju pod dejstvom alkohola i korišćenje uređaja koji ometaju pažnju, ograničavaju prevoz većeg broja lica, postavljaju starosne granice za vozače i ograničavaju brzinu.</a:t>
            </a:r>
          </a:p>
        </p:txBody>
      </p:sp>
    </p:spTree>
    <p:extLst>
      <p:ext uri="{BB962C8B-B14F-4D97-AF65-F5344CB8AC3E}">
        <p14:creationId xmlns:p14="http://schemas.microsoft.com/office/powerpoint/2010/main" val="40280533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218FA8C-9758-B9CD-A350-AACA4F0490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14041D-64E6-8C0F-7A23-BF2D030D6DF2}"/>
              </a:ext>
            </a:extLst>
          </p:cNvPr>
          <p:cNvSpPr txBox="1"/>
          <p:nvPr/>
        </p:nvSpPr>
        <p:spPr>
          <a:xfrm>
            <a:off x="152400" y="609600"/>
            <a:ext cx="5607432"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noProof="0" dirty="0">
                <a:solidFill>
                  <a:srgbClr val="000066"/>
                </a:solidFill>
                <a:effectLst>
                  <a:outerShdw blurRad="38100" dist="38100" dir="2700000" algn="tl">
                    <a:srgbClr val="000000">
                      <a:alpha val="43137"/>
                    </a:srgbClr>
                  </a:outerShdw>
                </a:effectLst>
              </a:rPr>
              <a:t>Vozila mikromobilnosti u Srbiji</a:t>
            </a:r>
          </a:p>
        </p:txBody>
      </p:sp>
      <p:sp>
        <p:nvSpPr>
          <p:cNvPr id="3" name="TextBox 2">
            <a:extLst>
              <a:ext uri="{FF2B5EF4-FFF2-40B4-BE49-F238E27FC236}">
                <a16:creationId xmlns:a16="http://schemas.microsoft.com/office/drawing/2014/main" id="{06E1C818-D37B-06CA-178A-D868BF167954}"/>
              </a:ext>
            </a:extLst>
          </p:cNvPr>
          <p:cNvSpPr txBox="1"/>
          <p:nvPr/>
        </p:nvSpPr>
        <p:spPr>
          <a:xfrm>
            <a:off x="152400" y="1371600"/>
            <a:ext cx="8762999" cy="2736070"/>
          </a:xfrm>
          <a:prstGeom prst="rect">
            <a:avLst/>
          </a:prstGeom>
          <a:noFill/>
        </p:spPr>
        <p:txBody>
          <a:bodyPr wrap="square" rtlCol="0">
            <a:spAutoFit/>
          </a:bodyPr>
          <a:lstStyle/>
          <a:p>
            <a:r>
              <a:rPr lang="sr-Latn-RS" noProof="0" dirty="0"/>
              <a:t>Na području Srbije, zakonodavac je prepoznao vozila mikromobilnosti koja koriste električni pogon kao </a:t>
            </a:r>
            <a:r>
              <a:rPr lang="sr-Latn-RS" b="1" noProof="0" dirty="0"/>
              <a:t>laka električna vozila</a:t>
            </a:r>
            <a:r>
              <a:rPr lang="sr-Latn-RS" noProof="0" dirty="0"/>
              <a:t>. </a:t>
            </a:r>
          </a:p>
          <a:p>
            <a:r>
              <a:rPr lang="sr-Latn-RS" noProof="0" dirty="0"/>
              <a:t>Ova vozila su definisana kao motorna vozilo sa najmanje dva točka, sa mehaničkim upravljačem, bez mesta za sedenje, čija trajna nominalna snaga elektromotora nije veća od 0,6 kW, čija najveća konstruktivna brzina ne prelazi 25 km/h i čija masa praznog vozila ne prelazi 35 kg uključujući i masu baterije.</a:t>
            </a:r>
          </a:p>
        </p:txBody>
      </p:sp>
    </p:spTree>
    <p:extLst>
      <p:ext uri="{BB962C8B-B14F-4D97-AF65-F5344CB8AC3E}">
        <p14:creationId xmlns:p14="http://schemas.microsoft.com/office/powerpoint/2010/main" val="22471776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CFB1EA1-B4AD-3427-FD58-B0F39D0E305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5653EFC-4236-F384-3E72-036E139A7FC8}"/>
              </a:ext>
            </a:extLst>
          </p:cNvPr>
          <p:cNvSpPr txBox="1"/>
          <p:nvPr/>
        </p:nvSpPr>
        <p:spPr>
          <a:xfrm>
            <a:off x="152400" y="1371600"/>
            <a:ext cx="8534399" cy="4398063"/>
          </a:xfrm>
          <a:prstGeom prst="rect">
            <a:avLst/>
          </a:prstGeom>
          <a:noFill/>
        </p:spPr>
        <p:txBody>
          <a:bodyPr wrap="square" rtlCol="0">
            <a:spAutoFit/>
          </a:bodyPr>
          <a:lstStyle/>
          <a:p>
            <a:r>
              <a:rPr lang="sr-Latn-RS" noProof="0" dirty="0"/>
              <a:t>Da bi se ostvarile sve ove koristi i dalje postoje ograničenja, rizici i izazovi u implementaciji autonomnih vozila. Ove prepreke se mogu sumirati u sledećem:</a:t>
            </a:r>
          </a:p>
          <a:p>
            <a:endParaRPr lang="sr-Latn-RS" noProof="0" dirty="0"/>
          </a:p>
          <a:p>
            <a:pPr marL="342900" indent="-342900">
              <a:buFont typeface="Arial" panose="020B0604020202020204" pitchFamily="34" charset="0"/>
              <a:buChar char="•"/>
            </a:pPr>
            <a:r>
              <a:rPr lang="sr-Latn-RS" dirty="0"/>
              <a:t>Tehnološka ograničenja;</a:t>
            </a:r>
          </a:p>
          <a:p>
            <a:pPr marL="342900" indent="-342900">
              <a:buFont typeface="Arial" panose="020B0604020202020204" pitchFamily="34" charset="0"/>
              <a:buChar char="•"/>
            </a:pPr>
            <a:r>
              <a:rPr lang="sr-Latn-RS" noProof="0" dirty="0"/>
              <a:t>Bezbedonosni rizici;</a:t>
            </a:r>
          </a:p>
          <a:p>
            <a:pPr marL="342900" indent="-342900">
              <a:buFont typeface="Arial" panose="020B0604020202020204" pitchFamily="34" charset="0"/>
              <a:buChar char="•"/>
            </a:pPr>
            <a:r>
              <a:rPr lang="sr-Latn-RS" noProof="0" dirty="0"/>
              <a:t>Pravni i regulatorni izazovi;</a:t>
            </a:r>
          </a:p>
          <a:p>
            <a:pPr marL="342900" indent="-342900">
              <a:buFont typeface="Arial" panose="020B0604020202020204" pitchFamily="34" charset="0"/>
              <a:buChar char="•"/>
            </a:pPr>
            <a:r>
              <a:rPr lang="sr-Latn-RS" dirty="0"/>
              <a:t>Etičke dileme</a:t>
            </a:r>
            <a:r>
              <a:rPr lang="sr-Latn-RS" noProof="0" dirty="0"/>
              <a:t>;</a:t>
            </a:r>
          </a:p>
          <a:p>
            <a:pPr marL="342900" indent="-342900">
              <a:buFont typeface="Arial" panose="020B0604020202020204" pitchFamily="34" charset="0"/>
              <a:buChar char="•"/>
            </a:pPr>
            <a:r>
              <a:rPr lang="sr-Latn-RS" noProof="0" dirty="0"/>
              <a:t>Ekonomski i društveni uticaj;</a:t>
            </a:r>
          </a:p>
          <a:p>
            <a:pPr marL="342900" indent="-342900">
              <a:buFont typeface="Arial" panose="020B0604020202020204" pitchFamily="34" charset="0"/>
              <a:buChar char="•"/>
            </a:pPr>
            <a:r>
              <a:rPr lang="sr-Latn-RS" noProof="0" dirty="0"/>
              <a:t>Infrastrukturni izazovi.</a:t>
            </a:r>
          </a:p>
        </p:txBody>
      </p:sp>
      <p:sp>
        <p:nvSpPr>
          <p:cNvPr id="2" name="TextBox 1">
            <a:extLst>
              <a:ext uri="{FF2B5EF4-FFF2-40B4-BE49-F238E27FC236}">
                <a16:creationId xmlns:a16="http://schemas.microsoft.com/office/drawing/2014/main" id="{0A11D710-AA2C-720C-CAAD-62DFF34651DC}"/>
              </a:ext>
            </a:extLst>
          </p:cNvPr>
          <p:cNvSpPr txBox="1"/>
          <p:nvPr/>
        </p:nvSpPr>
        <p:spPr>
          <a:xfrm>
            <a:off x="152400" y="609600"/>
            <a:ext cx="7199407"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Izazovi za uvođenje autonomnih vozila</a:t>
            </a:r>
          </a:p>
        </p:txBody>
      </p:sp>
    </p:spTree>
    <p:extLst>
      <p:ext uri="{BB962C8B-B14F-4D97-AF65-F5344CB8AC3E}">
        <p14:creationId xmlns:p14="http://schemas.microsoft.com/office/powerpoint/2010/main" val="13625136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251186" y="666445"/>
            <a:ext cx="4854214"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Stepeni autonomije vozila</a:t>
            </a:r>
          </a:p>
        </p:txBody>
      </p:sp>
      <p:sp>
        <p:nvSpPr>
          <p:cNvPr id="3" name="TextBox 2"/>
          <p:cNvSpPr txBox="1"/>
          <p:nvPr/>
        </p:nvSpPr>
        <p:spPr>
          <a:xfrm>
            <a:off x="304799" y="1524000"/>
            <a:ext cx="8458201" cy="4801314"/>
          </a:xfrm>
          <a:prstGeom prst="rect">
            <a:avLst/>
          </a:prstGeom>
          <a:noFill/>
        </p:spPr>
        <p:txBody>
          <a:bodyPr wrap="square" rtlCol="0">
            <a:spAutoFit/>
          </a:bodyPr>
          <a:lstStyle/>
          <a:p>
            <a:r>
              <a:rPr lang="sr-Latn-RS" dirty="0"/>
              <a:t>Prema </a:t>
            </a:r>
            <a:r>
              <a:rPr lang="sr-Latn-RS" b="1" dirty="0"/>
              <a:t>Udruženju automobilskih inženjera </a:t>
            </a:r>
            <a:r>
              <a:rPr lang="sr-Latn-RS" i="1" dirty="0"/>
              <a:t>(</a:t>
            </a:r>
            <a:r>
              <a:rPr lang="en-US" i="1" dirty="0"/>
              <a:t>Society of Automotive Engineers</a:t>
            </a:r>
            <a:r>
              <a:rPr lang="sr-Latn-RS" i="1" dirty="0"/>
              <a:t> – SAE), </a:t>
            </a:r>
            <a:r>
              <a:rPr lang="sr-Latn-RS" dirty="0"/>
              <a:t>sva vozila se mogu podeliti u 6 nivoa, sa aspekta stepena autonomije:</a:t>
            </a:r>
            <a:endParaRPr lang="sr-Latn-RS" i="1" dirty="0"/>
          </a:p>
          <a:p>
            <a:pPr marL="342900" indent="-342900">
              <a:buFont typeface="Arial" panose="020B0604020202020204" pitchFamily="34" charset="0"/>
              <a:buChar char="•"/>
            </a:pPr>
            <a:r>
              <a:rPr lang="sr-Latn-RS" b="1" dirty="0"/>
              <a:t>0. nivo (vožnja bez pomoći) </a:t>
            </a:r>
            <a:r>
              <a:rPr lang="sr-Latn-RS" dirty="0"/>
              <a:t>– Vozač je jedini donosilac odluka tokom vožnje</a:t>
            </a:r>
            <a:r>
              <a:rPr lang="en-US" dirty="0"/>
              <a:t>.</a:t>
            </a:r>
            <a:endParaRPr lang="sr-Latn-RS" dirty="0"/>
          </a:p>
          <a:p>
            <a:pPr marL="342900" indent="-342900">
              <a:buFont typeface="Arial" panose="020B0604020202020204" pitchFamily="34" charset="0"/>
              <a:buChar char="•"/>
            </a:pPr>
            <a:r>
              <a:rPr lang="sr-Latn-RS" b="1" dirty="0"/>
              <a:t>1. nivo (pomoć u vožnji) </a:t>
            </a:r>
            <a:r>
              <a:rPr lang="sr-Latn-RS" dirty="0"/>
              <a:t>– Sistem pomaže vozaču u održavanju </a:t>
            </a:r>
            <a:r>
              <a:rPr lang="sr-Latn-RS" dirty="0" err="1"/>
              <a:t>podužnog</a:t>
            </a:r>
            <a:r>
              <a:rPr lang="sr-Latn-RS" dirty="0"/>
              <a:t> ili poprečnog položaja vozila. Sistem preuzima jedan deo vožnje, a vozač drugi.</a:t>
            </a:r>
          </a:p>
          <a:p>
            <a:pPr marL="342900" indent="-342900">
              <a:buFont typeface="Arial" panose="020B0604020202020204" pitchFamily="34" charset="0"/>
              <a:buChar char="•"/>
            </a:pPr>
            <a:r>
              <a:rPr lang="sr-Latn-RS" b="1" dirty="0"/>
              <a:t>2. nivo (delimična autonomija)</a:t>
            </a:r>
            <a:r>
              <a:rPr lang="sr-Latn-RS" dirty="0"/>
              <a:t> – Sistem samostalno održava </a:t>
            </a:r>
            <a:r>
              <a:rPr lang="sr-Latn-RS" dirty="0" err="1"/>
              <a:t>podužni</a:t>
            </a:r>
            <a:r>
              <a:rPr lang="sr-Latn-RS" dirty="0"/>
              <a:t> i poprečni položaj vozila, međutim, vozač mora da vodi računa o objektima i događajima na i pored puta i da na njih adekvatno reaguje. </a:t>
            </a:r>
            <a:endParaRPr lang="sr-Latn-RS" b="1" dirty="0"/>
          </a:p>
        </p:txBody>
      </p:sp>
    </p:spTree>
    <p:extLst>
      <p:ext uri="{BB962C8B-B14F-4D97-AF65-F5344CB8AC3E}">
        <p14:creationId xmlns:p14="http://schemas.microsoft.com/office/powerpoint/2010/main" val="30484916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381001" y="1371600"/>
            <a:ext cx="8305800" cy="4339650"/>
          </a:xfrm>
          <a:prstGeom prst="rect">
            <a:avLst/>
          </a:prstGeom>
          <a:noFill/>
        </p:spPr>
        <p:txBody>
          <a:bodyPr wrap="square" rtlCol="0">
            <a:spAutoFit/>
          </a:bodyPr>
          <a:lstStyle/>
          <a:p>
            <a:pPr marL="342900" indent="-342900">
              <a:buFont typeface="Arial" panose="020B0604020202020204" pitchFamily="34" charset="0"/>
              <a:buChar char="•"/>
            </a:pPr>
            <a:r>
              <a:rPr lang="sr-Latn-RS" b="1" dirty="0"/>
              <a:t>3. nivo (uslovna autonomija) </a:t>
            </a:r>
            <a:r>
              <a:rPr lang="sr-Latn-RS" dirty="0"/>
              <a:t>– Vozilo može da se kreće autonomno, a vozač mora da bude u pripravnosti da u svakom trenutku može da preuzme kontrolu nad vozilom</a:t>
            </a:r>
            <a:r>
              <a:rPr lang="en-US" dirty="0"/>
              <a:t>.</a:t>
            </a:r>
            <a:endParaRPr lang="sr-Latn-RS" dirty="0"/>
          </a:p>
          <a:p>
            <a:pPr marL="342900" indent="-342900">
              <a:buFont typeface="Arial" panose="020B0604020202020204" pitchFamily="34" charset="0"/>
              <a:buChar char="•"/>
            </a:pPr>
            <a:r>
              <a:rPr lang="sr-Latn-RS" b="1" dirty="0"/>
              <a:t>4. nivo (visoka autonomija) </a:t>
            </a:r>
            <a:r>
              <a:rPr lang="sr-Latn-RS" dirty="0"/>
              <a:t>– Vozilo kontroliše sve aspekte vožnje i ne postoji potreba za intervencijom vozača. Na ovom nivou, vozilo je autonomno samo na nekom području, dok je van tog područja nefunkcionalno.</a:t>
            </a:r>
          </a:p>
          <a:p>
            <a:pPr marL="342900" indent="-342900">
              <a:buFont typeface="Arial" panose="020B0604020202020204" pitchFamily="34" charset="0"/>
              <a:buChar char="•"/>
            </a:pPr>
            <a:r>
              <a:rPr lang="sr-Latn-RS" b="1" dirty="0"/>
              <a:t>5. nivo (puna autonomija)</a:t>
            </a:r>
            <a:r>
              <a:rPr lang="sr-Latn-RS" dirty="0"/>
              <a:t> – Vozilo je u potpunosti autonomno i kreće se svugde, gde bi mogao da se kreće i čovek - vozač. Vozilo na ovom nivou bi trebalo da bude podjednako dobar vozač kao i čovek, ili čak i bolji.</a:t>
            </a:r>
            <a:endParaRPr lang="sr-Latn-RS" b="1" dirty="0"/>
          </a:p>
        </p:txBody>
      </p:sp>
    </p:spTree>
    <p:extLst>
      <p:ext uri="{BB962C8B-B14F-4D97-AF65-F5344CB8AC3E}">
        <p14:creationId xmlns:p14="http://schemas.microsoft.com/office/powerpoint/2010/main" val="11040398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C83C044-1FCD-8E9E-C4D7-C19339CB0EB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01A8BA2-5ADE-0C32-5B02-CECEF0392843}"/>
              </a:ext>
            </a:extLst>
          </p:cNvPr>
          <p:cNvPicPr>
            <a:picLocks noChangeAspect="1"/>
          </p:cNvPicPr>
          <p:nvPr/>
        </p:nvPicPr>
        <p:blipFill>
          <a:blip r:embed="rId2"/>
          <a:stretch>
            <a:fillRect/>
          </a:stretch>
        </p:blipFill>
        <p:spPr>
          <a:xfrm>
            <a:off x="1293832" y="990600"/>
            <a:ext cx="6556336" cy="5638800"/>
          </a:xfrm>
          <a:prstGeom prst="rect">
            <a:avLst/>
          </a:prstGeom>
        </p:spPr>
      </p:pic>
    </p:spTree>
    <p:extLst>
      <p:ext uri="{BB962C8B-B14F-4D97-AF65-F5344CB8AC3E}">
        <p14:creationId xmlns:p14="http://schemas.microsoft.com/office/powerpoint/2010/main" val="23933064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516801"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Hardverska platforma autonomnih vozila</a:t>
            </a:r>
          </a:p>
        </p:txBody>
      </p:sp>
      <p:sp>
        <p:nvSpPr>
          <p:cNvPr id="3" name="TextBox 2"/>
          <p:cNvSpPr txBox="1"/>
          <p:nvPr/>
        </p:nvSpPr>
        <p:spPr>
          <a:xfrm>
            <a:off x="152400" y="1752600"/>
            <a:ext cx="8762999" cy="830997"/>
          </a:xfrm>
          <a:prstGeom prst="rect">
            <a:avLst/>
          </a:prstGeom>
          <a:noFill/>
        </p:spPr>
        <p:txBody>
          <a:bodyPr wrap="square" rtlCol="0">
            <a:spAutoFit/>
          </a:bodyPr>
          <a:lstStyle/>
          <a:p>
            <a:r>
              <a:rPr lang="sr-Latn-RS" dirty="0"/>
              <a:t>Autonomna vozila su opremljena različitim </a:t>
            </a:r>
            <a:r>
              <a:rPr lang="sr-Latn-RS"/>
              <a:t>hardverskim uređajima koji su neophodni </a:t>
            </a:r>
            <a:r>
              <a:rPr lang="sr-Latn-RS" dirty="0"/>
              <a:t>za njihovo bezbedno kretanje.</a:t>
            </a:r>
          </a:p>
        </p:txBody>
      </p:sp>
      <p:graphicFrame>
        <p:nvGraphicFramePr>
          <p:cNvPr id="6" name="Object 5"/>
          <p:cNvGraphicFramePr>
            <a:graphicFrameLocks noChangeAspect="1"/>
          </p:cNvGraphicFramePr>
          <p:nvPr>
            <p:extLst>
              <p:ext uri="{D42A27DB-BD31-4B8C-83A1-F6EECF244321}">
                <p14:modId xmlns:p14="http://schemas.microsoft.com/office/powerpoint/2010/main" val="1728578081"/>
              </p:ext>
            </p:extLst>
          </p:nvPr>
        </p:nvGraphicFramePr>
        <p:xfrm>
          <a:off x="152400" y="3009414"/>
          <a:ext cx="8763000" cy="3198813"/>
        </p:xfrm>
        <a:graphic>
          <a:graphicData uri="http://schemas.openxmlformats.org/presentationml/2006/ole">
            <mc:AlternateContent xmlns:mc="http://schemas.openxmlformats.org/markup-compatibility/2006">
              <mc:Choice xmlns:v="urn:schemas-microsoft-com:vml" Requires="v">
                <p:oleObj name="CorelDRAW" r:id="rId2" imgW="8341200" imgH="3038400" progId="CorelDraw.Graphic.17">
                  <p:embed/>
                </p:oleObj>
              </mc:Choice>
              <mc:Fallback>
                <p:oleObj name="CorelDRAW" r:id="rId2" imgW="8341200" imgH="3038400" progId="CorelDraw.Graphic.17">
                  <p:embed/>
                  <p:pic>
                    <p:nvPicPr>
                      <p:cNvPr id="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09414"/>
                        <a:ext cx="8763000" cy="319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26787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358105"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noProof="0" dirty="0">
                <a:solidFill>
                  <a:srgbClr val="000066"/>
                </a:solidFill>
                <a:effectLst>
                  <a:outerShdw blurRad="38100" dist="38100" dir="2700000" algn="tl">
                    <a:srgbClr val="000000">
                      <a:alpha val="43137"/>
                    </a:srgbClr>
                  </a:outerShdw>
                </a:effectLst>
              </a:rPr>
              <a:t>Softverska platforma autonomnih vozila</a:t>
            </a:r>
          </a:p>
        </p:txBody>
      </p:sp>
      <p:sp>
        <p:nvSpPr>
          <p:cNvPr id="3" name="TextBox 2"/>
          <p:cNvSpPr txBox="1"/>
          <p:nvPr/>
        </p:nvSpPr>
        <p:spPr>
          <a:xfrm>
            <a:off x="152400" y="1752600"/>
            <a:ext cx="8762999" cy="3693319"/>
          </a:xfrm>
          <a:prstGeom prst="rect">
            <a:avLst/>
          </a:prstGeom>
          <a:noFill/>
        </p:spPr>
        <p:txBody>
          <a:bodyPr wrap="square" rtlCol="0">
            <a:spAutoFit/>
          </a:bodyPr>
          <a:lstStyle/>
          <a:p>
            <a:r>
              <a:rPr lang="sr-Latn-RS" noProof="0" dirty="0"/>
              <a:t>Softverska platforma autonomnih vozila se sastoji iz 3 dela:</a:t>
            </a:r>
          </a:p>
          <a:p>
            <a:pPr marL="342900" indent="-342900">
              <a:buFont typeface="Arial" panose="020B0604020202020204" pitchFamily="34" charset="0"/>
              <a:buChar char="•"/>
            </a:pPr>
            <a:r>
              <a:rPr lang="sr-Latn-RS" b="1" noProof="0" dirty="0"/>
              <a:t>Operativni sistem</a:t>
            </a:r>
            <a:r>
              <a:rPr lang="sr-Latn-RS" noProof="0" dirty="0"/>
              <a:t> obezbeđuje da se određeni zadatak u realnom vremenu obavi na vreme (npr. ukoliko vozilo prepozna neki objekat, sistem mora za kratko vreme da prepozna koji objekat je u pitanju).</a:t>
            </a:r>
          </a:p>
          <a:p>
            <a:pPr marL="342900" indent="-342900">
              <a:buFont typeface="Arial" panose="020B0604020202020204" pitchFamily="34" charset="0"/>
              <a:buChar char="•"/>
            </a:pPr>
            <a:r>
              <a:rPr lang="sr-Latn-RS" b="1" noProof="0" dirty="0"/>
              <a:t>Radni okvir </a:t>
            </a:r>
            <a:r>
              <a:rPr lang="sr-Latn-RS" noProof="0" dirty="0"/>
              <a:t>podrazumeva okruženje u kom dolazi do razmene podataka između komponenata autonomnog vozila.</a:t>
            </a:r>
          </a:p>
          <a:p>
            <a:pPr marL="342900" indent="-342900">
              <a:buFont typeface="Arial" panose="020B0604020202020204" pitchFamily="34" charset="0"/>
              <a:buChar char="•"/>
            </a:pPr>
            <a:r>
              <a:rPr lang="sr-Latn-RS" b="1" noProof="0" dirty="0"/>
              <a:t>Aplikativni moduli </a:t>
            </a:r>
            <a:r>
              <a:rPr lang="sr-Latn-RS" noProof="0" dirty="0"/>
              <a:t>koji služe za izvršavanje različitih zadataka potrebnih za bezbedno kretanja autonomnog vozila (npr. kreiranje mape, lociranje vozila, percepcija okruženja, planiranje putanje, kontrola vozila itd.)</a:t>
            </a:r>
            <a:endParaRPr lang="sr-Latn-RS" b="1" noProof="0" dirty="0"/>
          </a:p>
        </p:txBody>
      </p:sp>
    </p:spTree>
    <p:extLst>
      <p:ext uri="{BB962C8B-B14F-4D97-AF65-F5344CB8AC3E}">
        <p14:creationId xmlns:p14="http://schemas.microsoft.com/office/powerpoint/2010/main" val="33326950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5787162"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a:solidFill>
                  <a:srgbClr val="000066"/>
                </a:solidFill>
                <a:effectLst>
                  <a:outerShdw blurRad="38100" dist="38100" dir="2700000" algn="tl">
                    <a:srgbClr val="000000">
                      <a:alpha val="43137"/>
                    </a:srgbClr>
                  </a:outerShdw>
                </a:effectLst>
              </a:rPr>
              <a:t>Princip rada autonomnih vozila</a:t>
            </a:r>
          </a:p>
        </p:txBody>
      </p:sp>
      <p:sp>
        <p:nvSpPr>
          <p:cNvPr id="3" name="TextBox 2"/>
          <p:cNvSpPr txBox="1"/>
          <p:nvPr/>
        </p:nvSpPr>
        <p:spPr>
          <a:xfrm>
            <a:off x="152400" y="1752600"/>
            <a:ext cx="8762999" cy="3877985"/>
          </a:xfrm>
          <a:prstGeom prst="rect">
            <a:avLst/>
          </a:prstGeom>
          <a:noFill/>
        </p:spPr>
        <p:txBody>
          <a:bodyPr wrap="square" rtlCol="0">
            <a:spAutoFit/>
          </a:bodyPr>
          <a:lstStyle/>
          <a:p>
            <a:r>
              <a:rPr lang="sr-Latn-RS" dirty="0"/>
              <a:t>Preduslov kretanja autonomnih vozila na </a:t>
            </a:r>
            <a:r>
              <a:rPr lang="sr-Latn-RS"/>
              <a:t>nekom području </a:t>
            </a:r>
            <a:r>
              <a:rPr lang="sr-Latn-RS" dirty="0"/>
              <a:t>jeste postojanje </a:t>
            </a:r>
            <a:r>
              <a:rPr lang="sr-Latn-RS" b="1" dirty="0"/>
              <a:t>mapa visoke preciznosti</a:t>
            </a:r>
            <a:r>
              <a:rPr lang="sr-Latn-RS" dirty="0"/>
              <a:t>. Nakon kreiranja ovih mapa za određeno područje, princip rada autonomnih vozila se može </a:t>
            </a:r>
            <a:r>
              <a:rPr lang="en-US" dirty="0" err="1"/>
              <a:t>formulisati</a:t>
            </a:r>
            <a:r>
              <a:rPr lang="en-US" dirty="0"/>
              <a:t> </a:t>
            </a:r>
            <a:r>
              <a:rPr lang="en-US" dirty="0" err="1"/>
              <a:t>kroz</a:t>
            </a:r>
            <a:r>
              <a:rPr lang="sr-Latn-RS" dirty="0"/>
              <a:t> sledeće zadatke:</a:t>
            </a:r>
          </a:p>
          <a:p>
            <a:pPr marL="342900" indent="-342900">
              <a:buFont typeface="Arial" panose="020B0604020202020204" pitchFamily="34" charset="0"/>
              <a:buChar char="•"/>
            </a:pPr>
            <a:r>
              <a:rPr lang="sr-Latn-RS" b="1" dirty="0"/>
              <a:t>Lociranje </a:t>
            </a:r>
            <a:r>
              <a:rPr lang="sr-Latn-RS" dirty="0"/>
              <a:t>vozila;</a:t>
            </a:r>
          </a:p>
          <a:p>
            <a:pPr marL="342900" indent="-342900">
              <a:buFont typeface="Arial" panose="020B0604020202020204" pitchFamily="34" charset="0"/>
              <a:buChar char="•"/>
            </a:pPr>
            <a:r>
              <a:rPr lang="sr-Latn-RS" b="1" dirty="0"/>
              <a:t>Percepcija </a:t>
            </a:r>
            <a:r>
              <a:rPr lang="sr-Latn-RS" dirty="0"/>
              <a:t>okruženja;</a:t>
            </a:r>
          </a:p>
          <a:p>
            <a:pPr marL="342900" indent="-342900">
              <a:buFont typeface="Arial" panose="020B0604020202020204" pitchFamily="34" charset="0"/>
              <a:buChar char="•"/>
            </a:pPr>
            <a:r>
              <a:rPr lang="sr-Latn-RS" b="1" dirty="0"/>
              <a:t>Predikcija </a:t>
            </a:r>
            <a:r>
              <a:rPr lang="sr-Latn-RS" dirty="0"/>
              <a:t>kretanja drugih učesnika u saobraćaju;</a:t>
            </a:r>
          </a:p>
          <a:p>
            <a:pPr marL="342900" indent="-342900">
              <a:buFont typeface="Arial" panose="020B0604020202020204" pitchFamily="34" charset="0"/>
              <a:buChar char="•"/>
            </a:pPr>
            <a:r>
              <a:rPr lang="sr-Latn-RS" b="1" dirty="0"/>
              <a:t>Planiranje </a:t>
            </a:r>
            <a:r>
              <a:rPr lang="sr-Latn-RS" dirty="0"/>
              <a:t>putanje</a:t>
            </a:r>
            <a:r>
              <a:rPr lang="en-US" dirty="0"/>
              <a:t> </a:t>
            </a:r>
            <a:r>
              <a:rPr lang="en-US" dirty="0" err="1"/>
              <a:t>kretanja</a:t>
            </a:r>
            <a:r>
              <a:rPr lang="sr-Latn-RS" dirty="0"/>
              <a:t>;</a:t>
            </a:r>
          </a:p>
          <a:p>
            <a:pPr marL="342900" indent="-342900">
              <a:buFont typeface="Arial" panose="020B0604020202020204" pitchFamily="34" charset="0"/>
              <a:buChar char="•"/>
            </a:pPr>
            <a:r>
              <a:rPr lang="sr-Latn-RS" b="1" dirty="0"/>
              <a:t>Kontrola</a:t>
            </a:r>
            <a:r>
              <a:rPr lang="sr-Latn-RS" dirty="0"/>
              <a:t> kretanja.</a:t>
            </a:r>
          </a:p>
        </p:txBody>
      </p:sp>
    </p:spTree>
    <p:extLst>
      <p:ext uri="{BB962C8B-B14F-4D97-AF65-F5344CB8AC3E}">
        <p14:creationId xmlns:p14="http://schemas.microsoft.com/office/powerpoint/2010/main" val="2001781020"/>
      </p:ext>
    </p:extLst>
  </p:cSld>
  <p:clrMapOvr>
    <a:masterClrMapping/>
  </p:clrMapOvr>
  <p:transition/>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2134</TotalTime>
  <Words>2068</Words>
  <Application>Microsoft Office PowerPoint</Application>
  <PresentationFormat>On-screen Show (4:3)</PresentationFormat>
  <Paragraphs>142</Paragraphs>
  <Slides>26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Tahoma</vt:lpstr>
      <vt:lpstr>Times New Roman</vt:lpstr>
      <vt:lpstr>Wingdings</vt:lpstr>
      <vt:lpstr>Textured</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saobracajni fakultet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Djordje Petrovic</cp:lastModifiedBy>
  <cp:revision>332</cp:revision>
  <dcterms:created xsi:type="dcterms:W3CDTF">2006-01-31T15:10:17Z</dcterms:created>
  <dcterms:modified xsi:type="dcterms:W3CDTF">2026-03-21T08:11:50Z</dcterms:modified>
</cp:coreProperties>
</file>