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722" r:id="rId2"/>
  </p:sldMasterIdLst>
  <p:notesMasterIdLst>
    <p:notesMasterId r:id="rId23"/>
  </p:notesMasterIdLst>
  <p:handoutMasterIdLst>
    <p:handoutMasterId r:id="rId24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65" r:id="rId13"/>
    <p:sldId id="266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Đorđe" initials="Đ" lastIdx="1" clrIdx="0">
    <p:extLst>
      <p:ext uri="{19B8F6BF-5375-455C-9EA6-DF929625EA0E}">
        <p15:presenceInfo xmlns:p15="http://schemas.microsoft.com/office/powerpoint/2012/main" userId="eddac27b20c8deb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42A7A"/>
    <a:srgbClr val="FFCC00"/>
    <a:srgbClr val="99FF33"/>
    <a:srgbClr val="808080"/>
    <a:srgbClr val="66FFFF"/>
    <a:srgbClr val="3B3470"/>
    <a:srgbClr val="2950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02" autoAdjust="0"/>
    <p:restoredTop sz="96984" autoAdjust="0"/>
  </p:normalViewPr>
  <p:slideViewPr>
    <p:cSldViewPr>
      <p:cViewPr varScale="1">
        <p:scale>
          <a:sx n="85" d="100"/>
          <a:sy n="85" d="100"/>
        </p:scale>
        <p:origin x="145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3149" y="-8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04C5351-5073-4F99-AD25-E2B7359386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15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A2B83D8-9B1B-4807-8BEB-AA64FD3012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96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2B83D8-9B1B-4807-8BEB-AA64FD3012C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44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05744DE7-B441-4086-B096-7AD8FBA871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28.6.2025.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96566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28.6.2025.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24553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28.6.2025.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54036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28.6.2025.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36519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28.6.2025.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15688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28.6.2025.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000417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28.6.2025.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9372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28.6.2025.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294853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28.6.2025.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4807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28.6.2025.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118419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28.6.2025.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9253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90923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Text Box 8"/>
          <p:cNvSpPr txBox="1">
            <a:spLocks noChangeArrowheads="1"/>
          </p:cNvSpPr>
          <p:nvPr userDrawn="1"/>
        </p:nvSpPr>
        <p:spPr bwMode="auto">
          <a:xfrm>
            <a:off x="6557920" y="6350238"/>
            <a:ext cx="243368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Prof. </a:t>
            </a: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dr Radomir Mijailovi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ć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Doc. dr 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Đorđe Petrović</a:t>
            </a:r>
            <a:endParaRPr lang="en-US" sz="1500" i="1">
              <a:solidFill>
                <a:srgbClr val="3B347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3429000" y="161925"/>
            <a:ext cx="22860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CS" sz="1500" dirty="0">
                <a:solidFill>
                  <a:srgbClr val="3B3470"/>
                </a:solidFill>
              </a:rPr>
              <a:t>Tehnička termodinamika</a:t>
            </a:r>
            <a:endParaRPr lang="en-US" sz="1500" dirty="0">
              <a:solidFill>
                <a:srgbClr val="3B3470"/>
              </a:solidFill>
            </a:endParaRP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5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25098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sr-Latn-CS" sz="1400">
                <a:solidFill>
                  <a:srgbClr val="3B3470"/>
                </a:solidFill>
              </a:rPr>
              <a:t>Saobraćajni fakultet, Beograd</a:t>
            </a:r>
            <a:endParaRPr lang="en-US">
              <a:solidFill>
                <a:srgbClr val="3B3470"/>
              </a:solidFill>
            </a:endParaRPr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800219" cy="327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>
                <a:solidFill>
                  <a:srgbClr val="3B3470"/>
                </a:solidFill>
              </a:rPr>
              <a:t>- 20</a:t>
            </a:r>
            <a:r>
              <a:rPr lang="sr-Latn-RS" sz="1400">
                <a:solidFill>
                  <a:srgbClr val="3B3470"/>
                </a:solidFill>
              </a:rPr>
              <a:t>2</a:t>
            </a:r>
            <a:r>
              <a:rPr lang="en-GB" sz="1400">
                <a:solidFill>
                  <a:srgbClr val="3B3470"/>
                </a:solidFill>
              </a:rPr>
              <a:t>5</a:t>
            </a:r>
            <a:r>
              <a:rPr lang="en-US" sz="1400">
                <a:solidFill>
                  <a:srgbClr val="3B3470"/>
                </a:solidFill>
              </a:rPr>
              <a:t> </a:t>
            </a:r>
            <a:r>
              <a:rPr lang="en-US" sz="1400" dirty="0">
                <a:solidFill>
                  <a:srgbClr val="3B3470"/>
                </a:solidFill>
              </a:rPr>
              <a:t>-</a:t>
            </a:r>
            <a:endParaRPr lang="en-US" dirty="0">
              <a:solidFill>
                <a:srgbClr val="3B3470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21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31E49-C82C-4B7A-AC41-4D7DD35182B2}" type="datetimeFigureOut">
              <a:rPr lang="sr-Latn-RS" smtClean="0"/>
              <a:pPr/>
              <a:t>28.6.2025.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4795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microsoft.com/office/2007/relationships/media" Target="../media/media1.mp3"/><Relationship Id="rId1" Type="http://schemas.openxmlformats.org/officeDocument/2006/relationships/audio" Target="NULL" TargetMode="Externa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2945" y="2065436"/>
            <a:ext cx="8598123" cy="9048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sz="4400" b="1" dirty="0">
                <a:solidFill>
                  <a:schemeClr val="bg1"/>
                </a:solidFill>
              </a:rPr>
              <a:t>Vežbe 1 – Idealni i realni gasovi</a:t>
            </a:r>
            <a:endParaRPr lang="en-US" sz="4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913402" y="838200"/>
            <a:ext cx="7317196" cy="9014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4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NAGRADNO PITANJE !!!</a:t>
            </a:r>
            <a:endParaRPr lang="en-US" sz="4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1981200"/>
            <a:ext cx="8382000" cy="2115451"/>
          </a:xfrm>
          <a:prstGeom prst="rect">
            <a:avLst/>
          </a:prstGeom>
          <a:noFill/>
          <a:ln w="38100">
            <a:solidFill>
              <a:srgbClr val="00B0F0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U prethodnom zadatku je pokazano da se pri konstantnom pritisku zapremina gasa menja srazmerno temperaturi. Ova zakonitost je poznata kao???</a:t>
            </a:r>
            <a:endParaRPr lang="en-US" sz="28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razmisljanje30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end="20328.125"/>
                </p14:media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7760656" y="5041899"/>
            <a:ext cx="609600" cy="609600"/>
          </a:xfrm>
          <a:prstGeom prst="rect">
            <a:avLst/>
          </a:prstGeom>
        </p:spPr>
      </p:pic>
      <p:sp>
        <p:nvSpPr>
          <p:cNvPr id="14" name="10"/>
          <p:cNvSpPr>
            <a:spLocks noChangeArrowheads="1"/>
          </p:cNvSpPr>
          <p:nvPr/>
        </p:nvSpPr>
        <p:spPr bwMode="auto">
          <a:xfrm>
            <a:off x="7151688" y="4540250"/>
            <a:ext cx="1584325" cy="1584325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0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en-GB" sz="10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9"/>
          <p:cNvSpPr>
            <a:spLocks noChangeArrowheads="1"/>
          </p:cNvSpPr>
          <p:nvPr/>
        </p:nvSpPr>
        <p:spPr bwMode="auto">
          <a:xfrm>
            <a:off x="7151688" y="4554537"/>
            <a:ext cx="1584325" cy="1584325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en-GB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8"/>
          <p:cNvSpPr>
            <a:spLocks noChangeArrowheads="1"/>
          </p:cNvSpPr>
          <p:nvPr/>
        </p:nvSpPr>
        <p:spPr bwMode="auto">
          <a:xfrm>
            <a:off x="7142163" y="4554537"/>
            <a:ext cx="1582737" cy="158432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endParaRPr lang="en-GB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7"/>
          <p:cNvSpPr>
            <a:spLocks noChangeArrowheads="1"/>
          </p:cNvSpPr>
          <p:nvPr/>
        </p:nvSpPr>
        <p:spPr bwMode="auto">
          <a:xfrm>
            <a:off x="7154863" y="4554537"/>
            <a:ext cx="1584325" cy="158432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en-GB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6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en-GB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5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20" name="4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sp>
        <p:nvSpPr>
          <p:cNvPr id="21" name="3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</a:p>
        </p:txBody>
      </p:sp>
      <p:sp>
        <p:nvSpPr>
          <p:cNvPr id="22" name="2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23" name="1"/>
          <p:cNvSpPr>
            <a:spLocks noChangeArrowheads="1"/>
          </p:cNvSpPr>
          <p:nvPr/>
        </p:nvSpPr>
        <p:spPr bwMode="auto">
          <a:xfrm>
            <a:off x="7148513" y="4540250"/>
            <a:ext cx="1584325" cy="15843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  <p:sp>
        <p:nvSpPr>
          <p:cNvPr id="24" name="Oval 8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КРАЈ</a:t>
            </a:r>
            <a:endParaRPr lang="en-GB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Donut 24"/>
          <p:cNvSpPr/>
          <p:nvPr/>
        </p:nvSpPr>
        <p:spPr>
          <a:xfrm>
            <a:off x="6858000" y="4267200"/>
            <a:ext cx="2159000" cy="2160587"/>
          </a:xfrm>
          <a:prstGeom prst="donut">
            <a:avLst>
              <a:gd name="adj" fmla="val 12091"/>
            </a:avLst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sr-Latn-R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266" name="Picture 2" descr="Жозеф Луј Ге-Лисак — Википедија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96464" y="4191000"/>
            <a:ext cx="1713736" cy="2133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0000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1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4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1842171" cy="5642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Zadatak 3.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1295400"/>
            <a:ext cx="8382000" cy="216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Iz cilindra čije su dimenzije D = 120 mm i H = 100 mm lagano ističe vazduh pri konstantnoj temperaturi od 47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C. Početni pritisak iznosi 4,5 bar, a krajnji pritisak 1,5 bar. Odrediti masu iskorišćenog vazduha.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3429000"/>
            <a:ext cx="2222275" cy="4294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Poznate vrednosti!</a:t>
            </a: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4038600"/>
            <a:ext cx="5867400" cy="219752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t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t = 47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C -&gt; T = 273+47 = 320 K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4,5 bar = 4,5 * 10</a:t>
            </a:r>
            <a:r>
              <a:rPr lang="sr-Latn-RS" sz="2400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Pa</a:t>
            </a:r>
            <a:endParaRPr lang="sr-Latn-RS" sz="2400" baseline="-25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1,5 bar = 1,5 * 10</a:t>
            </a:r>
            <a:r>
              <a:rPr lang="sr-Latn-RS" sz="2400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Pa</a:t>
            </a:r>
            <a:endParaRPr lang="sr-Latn-RS" sz="2400" baseline="-25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D = 120 mm	H = 100 mm  R = 286,7 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J/</a:t>
            </a:r>
            <a:r>
              <a:rPr lang="en-GB" sz="240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Latn-RS" sz="2400">
                <a:latin typeface="Times New Roman" pitchFamily="18" charset="0"/>
                <a:cs typeface="Times New Roman" pitchFamily="18" charset="0"/>
              </a:rPr>
              <a:t>gK</a:t>
            </a:r>
            <a:endParaRPr lang="sr-Latn-RS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88594" y="3429000"/>
            <a:ext cx="3355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Nepoznate (tražene) vrednosti!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00800" y="4038600"/>
            <a:ext cx="2315057" cy="5355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m=m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-m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8" grpId="0"/>
      <p:bldP spid="13" grpId="0" animBg="1"/>
      <p:bldP spid="16" grpId="0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j.petrovic\Downloads\1200px-Cylinder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533400"/>
            <a:ext cx="2888627" cy="44196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304800" y="685800"/>
            <a:ext cx="2935419" cy="699102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 = m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36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1524000"/>
            <a:ext cx="2935419" cy="699102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 = m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24600" y="2362200"/>
            <a:ext cx="2124299" cy="49686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V</a:t>
            </a:r>
            <a:r>
              <a:rPr lang="sr-Latn-RS" sz="24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 = const</a:t>
            </a:r>
            <a:endParaRPr lang="en-US" sz="24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4800" y="2590800"/>
            <a:ext cx="5638800" cy="564257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l-GR" sz="2800" b="1" i="1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m = </a:t>
            </a:r>
            <a:r>
              <a:rPr lang="sr-Latn-R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(p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)/(R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r-Latn-R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sr-Latn-R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(p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)/(R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r-Latn-R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3429000"/>
            <a:ext cx="5638800" cy="609398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l-GR" sz="2800" b="1" i="1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m = </a:t>
            </a:r>
            <a:r>
              <a:rPr lang="sr-Latn-R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(p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V)/(RT)</a:t>
            </a:r>
            <a:r>
              <a:rPr lang="sr-Latn-R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sr-Latn-R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(p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V)/(RT)</a:t>
            </a:r>
            <a:r>
              <a:rPr lang="sr-Latn-R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4800" y="4267200"/>
            <a:ext cx="5638800" cy="609398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l-GR" sz="2800" b="1" i="1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m = (V/RT)*(p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-p</a:t>
            </a:r>
            <a:r>
              <a:rPr lang="sr-Latn-RS" sz="28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1219200" y="4267200"/>
            <a:ext cx="468000" cy="68400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" y="5181600"/>
            <a:ext cx="6375848" cy="429413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Nepoznata vrednost V !!! Izračunavanje zapremine cilindra?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j.petrovic\Downloads\1200px-Cylinder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533400"/>
            <a:ext cx="2888627" cy="44196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04800" y="685800"/>
            <a:ext cx="3204403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V = (D</a:t>
            </a:r>
            <a:r>
              <a:rPr lang="sr-Latn-RS" sz="3600" b="1" i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l-GR" sz="3600" b="1" i="1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*H)/4</a:t>
            </a:r>
            <a:endParaRPr lang="en-US" sz="36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1676400"/>
            <a:ext cx="4114800" cy="830997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sr-Latn-R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PREČNIK (D) i VISINA (H) cilindra dati su mm, a ne u metrima (m) !!!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4800" y="2819400"/>
            <a:ext cx="3081164" cy="699102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V = 0,00113 m</a:t>
            </a:r>
            <a:r>
              <a:rPr lang="sr-Latn-RS" sz="3600" b="1" i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b="1" i="1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0" y="3810000"/>
            <a:ext cx="2743200" cy="461665"/>
          </a:xfrm>
          <a:prstGeom prst="rect">
            <a:avLst/>
          </a:prstGeom>
          <a:noFill/>
          <a:ln w="38100">
            <a:solidFill>
              <a:srgbClr val="00B0F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sr-Latn-RS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Sve veličine su poznate !</a:t>
            </a: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800" y="4495800"/>
            <a:ext cx="5638800" cy="1126462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l-GR" sz="2800" b="1" i="1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m = (0,00113/286,7*320)*((4,5-1,5)*10</a:t>
            </a:r>
            <a:r>
              <a:rPr lang="sr-Latn-RS" sz="2800" b="1" i="1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2800" b="1" i="1" dirty="0">
                <a:latin typeface="Times New Roman" pitchFamily="18" charset="0"/>
                <a:cs typeface="Times New Roman" pitchFamily="18" charset="0"/>
              </a:rPr>
              <a:t>) = 0,0037 kg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21" grpId="0" animBg="1"/>
      <p:bldP spid="22" grpId="0" animBg="1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1842171" cy="5642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Zadatak 4.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1295400"/>
            <a:ext cx="8382000" cy="164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Odrediti prečnik gasovoda za transport 8.000 kg/h vazduha pri apsolutnom pritisku od 1,15 bar, ako je temperatura vazduha 22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C a brzina protoka 8 m/s.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967335"/>
            <a:ext cx="2222275" cy="4294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Poznate vrednosti!</a:t>
            </a: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88594" y="2967335"/>
            <a:ext cx="3355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Nepoznate (tražene) vrednosti!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3505200"/>
            <a:ext cx="5334000" cy="275152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t = 22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C -&gt; T = 273+22 = 295 K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ṁ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8.000 kg/h = 8.000/3.600 = 2,22 kg/s</a:t>
            </a:r>
            <a:endParaRPr lang="sr-Latn-RS" sz="2400" baseline="-25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p = 1,15 bar = 1,15 * 10</a:t>
            </a:r>
            <a:r>
              <a:rPr lang="sr-Latn-RS" sz="2400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Pa</a:t>
            </a:r>
            <a:endParaRPr lang="sr-Latn-RS" sz="2400" baseline="-25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R = 286,7 J/KgK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w = 8 m/s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0" y="3505200"/>
            <a:ext cx="1143262" cy="10508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A = ???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D = 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8" grpId="0"/>
      <p:bldP spid="16" grpId="0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762000"/>
            <a:ext cx="3886200" cy="461665"/>
          </a:xfrm>
          <a:prstGeom prst="rect">
            <a:avLst/>
          </a:prstGeom>
          <a:noFill/>
          <a:ln w="38100">
            <a:solidFill>
              <a:srgbClr val="00B0F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sr-Latn-RS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JEDNAČINA KONTINUITETA !!!</a:t>
            </a: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447800"/>
            <a:ext cx="1856021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l-GR" sz="3600" b="1" i="1" dirty="0"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Aw = </a:t>
            </a:r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2286000"/>
            <a:ext cx="2300823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A = </a:t>
            </a:r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ṁ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/(</a:t>
            </a:r>
            <a:r>
              <a:rPr lang="el-GR" sz="3600" b="1" i="1" dirty="0"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w)</a:t>
            </a:r>
            <a:endParaRPr lang="en-US" sz="36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71801" y="1981200"/>
            <a:ext cx="4876800" cy="830997"/>
          </a:xfrm>
          <a:prstGeom prst="rect">
            <a:avLst/>
          </a:prstGeom>
          <a:noFill/>
          <a:ln w="38100">
            <a:solidFill>
              <a:srgbClr val="00B0F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sr-Latn-RS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Gustina (</a:t>
            </a:r>
            <a:r>
              <a:rPr lang="el-GR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sr-Latn-RS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) predstavlja recipročnu vrednost specifične zapremine (</a:t>
            </a:r>
            <a:r>
              <a:rPr lang="sr-Latn-RS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) !!!</a:t>
            </a: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4800" y="3276600"/>
            <a:ext cx="2268763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A = (</a:t>
            </a:r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ṁ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v)/w</a:t>
            </a:r>
            <a:endParaRPr lang="en-US" sz="36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1600200" y="3354600"/>
            <a:ext cx="468000" cy="68400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4267200"/>
            <a:ext cx="8473795" cy="68326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 = (RT)/p = (286,7*295)/(1,15*10</a:t>
            </a:r>
            <a:r>
              <a:rPr lang="sr-Latn-RS" sz="3200" b="1" i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= 0,74 m</a:t>
            </a:r>
            <a:r>
              <a:rPr lang="sr-Latn-RS" sz="3200" b="1" i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r-Latn-R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/kg</a:t>
            </a:r>
            <a:endParaRPr lang="en-US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4800" y="5257800"/>
            <a:ext cx="5865901" cy="699102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A = (2,22*0,74)/8 = 0,2054 m</a:t>
            </a:r>
            <a:r>
              <a:rPr lang="sr-Latn-RS" sz="3600" b="1" i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b="1" i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228600" y="838200"/>
            <a:ext cx="2597378" cy="699102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A = (D</a:t>
            </a:r>
            <a:r>
              <a:rPr lang="sr-Latn-RS" sz="3600" b="1" i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l-GR" sz="3600" b="1" i="1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)/4</a:t>
            </a:r>
            <a:endParaRPr lang="en-US" sz="3600" b="1" i="1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1828800"/>
            <a:ext cx="7752443" cy="699102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r-Latn-RS" sz="3600" b="1" i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 = 4A/</a:t>
            </a:r>
            <a:r>
              <a:rPr lang="el-GR" sz="3600" b="1" i="1" dirty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 = 4*0,2054/3,14 = 0,2616 m</a:t>
            </a:r>
            <a:r>
              <a:rPr lang="sr-Latn-RS" sz="3600" b="1" i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b="1" i="1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2895600"/>
            <a:ext cx="2730427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D = 0,5115 m</a:t>
            </a:r>
            <a:endParaRPr lang="en-US" sz="3600" b="1" i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0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1842171" cy="5642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Zadatak 5.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1295400"/>
            <a:ext cx="8382000" cy="2382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U železari se vazduh potreban za sagorevanje koksa u visokoj peći, pre uvođenja u proces, predgreva u regeneratorima. Vazduh se zagreva od 22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C do 600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C. Ulazni kanal kojim se vazduh uvodi u regenerator ima površinu poprečnog preseka 1,5m</a:t>
            </a:r>
            <a:r>
              <a:rPr lang="sr-Latn-RS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. Kolika mora biti površina poprečnog preseka izlaznog kanala ako brzina vazduha na izlazu treba da bude jednaka ulaznoj brizini uz konstantan pritisak?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" y="3657600"/>
            <a:ext cx="2222275" cy="4294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Poznate vrednosti!</a:t>
            </a: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12394" y="3657600"/>
            <a:ext cx="3355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Nepoznate (tražene) vrednosti!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4114800"/>
            <a:ext cx="4873450" cy="219752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22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C -&gt; T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273+22 = 295 K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600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C -&gt; T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273+600 = 873 K</a:t>
            </a:r>
            <a:endParaRPr lang="sr-Latn-RS" sz="2400" baseline="-25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R = 287 J/kgK		A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1,5 m</a:t>
            </a:r>
            <a:r>
              <a:rPr lang="sr-Latn-RS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w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const 	p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p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const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67400" y="4114800"/>
            <a:ext cx="1245854" cy="4968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8" grpId="0"/>
      <p:bldP spid="16" grpId="0"/>
      <p:bldP spid="9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762000"/>
            <a:ext cx="3886200" cy="461665"/>
          </a:xfrm>
          <a:prstGeom prst="rect">
            <a:avLst/>
          </a:prstGeom>
          <a:noFill/>
          <a:ln w="38100">
            <a:solidFill>
              <a:srgbClr val="00B0F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sr-Latn-RS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JEDNAČINA KONTINUITETA !!!</a:t>
            </a: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447800"/>
            <a:ext cx="3422732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l-GR" sz="3600" b="1" i="1" dirty="0"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l-GR" sz="3600" b="1" i="1" dirty="0">
                <a:latin typeface="Times New Roman" pitchFamily="18" charset="0"/>
                <a:cs typeface="Times New Roman" pitchFamily="18" charset="0"/>
              </a:rPr>
              <a:t> ρ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2362200"/>
            <a:ext cx="2345514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l-GR" sz="3600" b="1" i="1" dirty="0"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l-GR" sz="3600" b="1" i="1" dirty="0">
                <a:latin typeface="Times New Roman" pitchFamily="18" charset="0"/>
                <a:cs typeface="Times New Roman" pitchFamily="18" charset="0"/>
              </a:rPr>
              <a:t> ρ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2400" y="1981200"/>
            <a:ext cx="4876800" cy="798745"/>
          </a:xfrm>
          <a:prstGeom prst="rect">
            <a:avLst/>
          </a:prstGeom>
          <a:noFill/>
          <a:ln w="38100">
            <a:solidFill>
              <a:srgbClr val="00B0F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RS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z zadatka “brzina vazduha na izlazu treba da bude jednaka ulaznoj brizini“</a:t>
            </a: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3276600"/>
            <a:ext cx="2456635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l-GR" sz="3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l-GR" sz="3600" b="1" i="1" dirty="0"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l-GR" sz="3600" b="1" i="1" dirty="0"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4800" y="4191000"/>
            <a:ext cx="2456635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l-GR" sz="3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/v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57600" y="3276600"/>
            <a:ext cx="2448106" cy="699102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 = (RT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)/p</a:t>
            </a:r>
            <a:endParaRPr lang="en-US" sz="36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57600" y="4114800"/>
            <a:ext cx="2448106" cy="699102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 = (RT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)/p</a:t>
            </a:r>
            <a:endParaRPr lang="en-US" sz="36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1676400" y="4267200"/>
            <a:ext cx="1044000" cy="68400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0" y="5257800"/>
            <a:ext cx="7357527" cy="699102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l-GR" sz="3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r-Latn-RS" sz="3600" b="1" i="1" strike="sngStrike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)/</a:t>
            </a:r>
            <a:r>
              <a:rPr lang="sr-Latn-RS" sz="3600" b="1" i="1" strike="sngStrike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sr-Latn-R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r-Latn-RS" sz="3600" b="1" i="1" strike="sngStrike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)/</a:t>
            </a:r>
            <a:r>
              <a:rPr lang="sr-Latn-RS" sz="3600" b="1" i="1" strike="sngStrike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= A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(T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/T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029200" y="762000"/>
            <a:ext cx="3048000" cy="699102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l-GR" sz="3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4,439 m</a:t>
            </a:r>
            <a:r>
              <a:rPr lang="sr-Latn-RS" sz="3600" b="1" i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b="1" i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0" grpId="0" animBg="1"/>
      <p:bldP spid="11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973898"/>
            <a:ext cx="3429000" cy="1455102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sr-Latn-RS" sz="5400" b="1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Pitanja?</a:t>
            </a:r>
            <a:endParaRPr lang="en-US" sz="5400" b="1">
              <a:ln w="12700">
                <a:solidFill>
                  <a:schemeClr val="bg2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3810000"/>
            <a:ext cx="3657600" cy="1452265"/>
          </a:xfrm>
          <a:prstGeom prst="rect">
            <a:avLst/>
          </a:prstGeom>
          <a:noFill/>
        </p:spPr>
        <p:txBody>
          <a:bodyPr wrap="none">
            <a:prstTxWarp prst="textCascadeDown">
              <a:avLst/>
            </a:prstTxWarp>
            <a:spAutoFit/>
          </a:bodyPr>
          <a:lstStyle/>
          <a:p>
            <a:pPr>
              <a:defRPr/>
            </a:pPr>
            <a:r>
              <a:rPr lang="sr-Latn-R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1003801" cy="5642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Uvod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295400"/>
            <a:ext cx="1704313" cy="699102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pv = RT</a:t>
            </a:r>
            <a:endParaRPr lang="en-US" sz="3600" b="1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797289"/>
            <a:ext cx="1072730" cy="6317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200" b="1" i="1" dirty="0">
                <a:latin typeface="Times New Roman" pitchFamily="18" charset="0"/>
                <a:cs typeface="Times New Roman" pitchFamily="18" charset="0"/>
              </a:rPr>
              <a:t>v ≠ V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4600" y="2745736"/>
            <a:ext cx="1513556" cy="683264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200" b="1" i="1" dirty="0">
                <a:latin typeface="Times New Roman" pitchFamily="18" charset="0"/>
                <a:cs typeface="Times New Roman" pitchFamily="18" charset="0"/>
              </a:rPr>
              <a:t>v = V/m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2209800"/>
            <a:ext cx="22209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i="1" dirty="0">
                <a:latin typeface="Times New Roman" pitchFamily="18" charset="0"/>
                <a:cs typeface="Times New Roman" pitchFamily="18" charset="0"/>
              </a:rPr>
              <a:t>Važne napomene !!!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3810000"/>
            <a:ext cx="1391728" cy="68326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200" b="1" i="1" dirty="0">
                <a:latin typeface="Times New Roman" pitchFamily="18" charset="0"/>
                <a:cs typeface="Times New Roman" pitchFamily="18" charset="0"/>
              </a:rPr>
              <a:t>R ≠ Ru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4600" y="3810000"/>
            <a:ext cx="1765227" cy="631711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200" b="1" i="1" dirty="0">
                <a:latin typeface="Times New Roman" pitchFamily="18" charset="0"/>
                <a:cs typeface="Times New Roman" pitchFamily="18" charset="0"/>
              </a:rPr>
              <a:t>R = RuM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0" y="3810000"/>
            <a:ext cx="4065537" cy="631711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200" b="1" i="1" dirty="0">
                <a:latin typeface="Times New Roman" pitchFamily="18" charset="0"/>
                <a:cs typeface="Times New Roman" pitchFamily="18" charset="0"/>
              </a:rPr>
              <a:t>Ru = 8314,4 J/(kmolK)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4800600"/>
            <a:ext cx="1787669" cy="683264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200" b="1" i="1" dirty="0">
                <a:latin typeface="Times New Roman" pitchFamily="18" charset="0"/>
                <a:cs typeface="Times New Roman" pitchFamily="18" charset="0"/>
              </a:rPr>
              <a:t>R = const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90800" y="4953000"/>
            <a:ext cx="27735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i="1" dirty="0">
                <a:latin typeface="Times New Roman" pitchFamily="18" charset="0"/>
                <a:cs typeface="Times New Roman" pitchFamily="18" charset="0"/>
              </a:rPr>
              <a:t>Za bilo koje stanje gasa!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/>
      <p:bldP spid="9" grpId="0" animBg="1"/>
      <p:bldP spid="10" grpId="0" animBg="1"/>
      <p:bldP spid="11" grpId="0" animBg="1"/>
      <p:bldP spid="12" grpId="0" animBg="1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536174"/>
            <a:ext cx="7924800" cy="1905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i="1"/>
              <a:t>S</a:t>
            </a:r>
            <a:r>
              <a:rPr lang="en-US" i="1"/>
              <a:t>va autorska prava autora prezenatacije i video snimaka </a:t>
            </a:r>
            <a:r>
              <a:rPr lang="sr-Latn-RS" i="1"/>
              <a:t>su </a:t>
            </a:r>
            <a:r>
              <a:rPr lang="en-US" i="1"/>
              <a:t>zaštićena</a:t>
            </a:r>
            <a:r>
              <a:rPr lang="sr-Latn-RS" i="1"/>
              <a:t>. Prezentacija i video </a:t>
            </a:r>
            <a:r>
              <a:rPr lang="en-US" i="1"/>
              <a:t>snimak mogu</a:t>
            </a:r>
            <a:r>
              <a:rPr lang="sr-Latn-RS" i="1"/>
              <a:t> se</a:t>
            </a:r>
            <a:r>
              <a:rPr lang="en-US" i="1"/>
              <a:t> koristiti samo za nastavu na daljini studenta Saobraćajnog fakulteta Univerziteta u Beogradu u školskoj 2024/25 i ne mogu </a:t>
            </a:r>
            <a:r>
              <a:rPr lang="sr-Latn-RS" i="1"/>
              <a:t>se </a:t>
            </a:r>
            <a:r>
              <a:rPr lang="en-US" i="1"/>
              <a:t>koristiti za druge svrhe bez pismene saglasnosti autora materijala</a:t>
            </a:r>
            <a:r>
              <a:rPr lang="sr-Latn-RS" i="1"/>
              <a:t>.</a:t>
            </a:r>
            <a:endParaRPr lang="en-US"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1003801" cy="5642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Uvod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295400"/>
            <a:ext cx="1704313" cy="699102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pv = RT</a:t>
            </a:r>
            <a:endParaRPr lang="en-US" sz="3600" b="1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2209800"/>
            <a:ext cx="4926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i="1" dirty="0">
                <a:latin typeface="Times New Roman" pitchFamily="18" charset="0"/>
                <a:cs typeface="Times New Roman" pitchFamily="18" charset="0"/>
              </a:rPr>
              <a:t>Drugačiji načini zapisivanja jednačine stanja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2729898"/>
            <a:ext cx="2157642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pV = mRT</a:t>
            </a:r>
            <a:endParaRPr lang="en-US" sz="3600" b="1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3810000"/>
            <a:ext cx="2337499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pV</a:t>
            </a:r>
            <a:r>
              <a:rPr lang="sr-Latn-RS" sz="3600" b="1" i="1" baseline="-25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= RuT</a:t>
            </a:r>
            <a:endParaRPr lang="en-US" sz="3600" b="1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4800" y="4876800"/>
            <a:ext cx="2311530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pV = nRuT</a:t>
            </a:r>
            <a:endParaRPr lang="en-US" sz="3600" b="1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1003801" cy="5642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Uvod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1371600"/>
            <a:ext cx="5134995" cy="5355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400" b="1" i="1" dirty="0">
                <a:latin typeface="Times New Roman" pitchFamily="18" charset="0"/>
                <a:cs typeface="Times New Roman" pitchFamily="18" charset="0"/>
              </a:rPr>
              <a:t>OBAVEZNO PISANJE JEDINICA !!!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2057400"/>
            <a:ext cx="1883849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 -&gt; </a:t>
            </a:r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[Pa]</a:t>
            </a:r>
            <a:endParaRPr lang="en-US" sz="3600" b="1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3050435"/>
            <a:ext cx="2448106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 -&gt; </a:t>
            </a:r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[m</a:t>
            </a:r>
            <a:r>
              <a:rPr lang="sr-Latn-RS" sz="3600" b="1" i="1" baseline="30000" dirty="0">
                <a:solidFill>
                  <a:srgbClr val="00B0F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3</a:t>
            </a:r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/kg]</a:t>
            </a:r>
            <a:endParaRPr lang="en-US" sz="3600" b="1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4038600"/>
            <a:ext cx="1992533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 -&gt; </a:t>
            </a:r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[m</a:t>
            </a:r>
            <a:r>
              <a:rPr lang="sr-Latn-RS" sz="3600" b="1" i="1" baseline="30000" dirty="0">
                <a:solidFill>
                  <a:srgbClr val="00B0F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3</a:t>
            </a:r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]</a:t>
            </a:r>
            <a:endParaRPr lang="en-US" sz="3600" b="1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800" y="5029200"/>
            <a:ext cx="1717137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 -&gt; </a:t>
            </a:r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[K]</a:t>
            </a:r>
            <a:endParaRPr lang="en-US" sz="3600" b="1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0" y="2057400"/>
            <a:ext cx="1967013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 -&gt; </a:t>
            </a:r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[kg]</a:t>
            </a:r>
            <a:endParaRPr lang="en-US" sz="3600" b="1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0" y="3050435"/>
            <a:ext cx="2884123" cy="699102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 -&gt; </a:t>
            </a:r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[</a:t>
            </a:r>
            <a:r>
              <a:rPr lang="sr-Latn-RS" sz="3600" b="1" i="1">
                <a:solidFill>
                  <a:srgbClr val="00B0F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J/(</a:t>
            </a:r>
            <a:r>
              <a:rPr lang="en-GB" sz="3600" b="1" i="1">
                <a:solidFill>
                  <a:srgbClr val="00B0F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k</a:t>
            </a:r>
            <a:r>
              <a:rPr lang="sr-Latn-RS" sz="3600" b="1" i="1">
                <a:solidFill>
                  <a:srgbClr val="00B0F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gK</a:t>
            </a:r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)]</a:t>
            </a:r>
            <a:endParaRPr lang="en-US" sz="3600" b="1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0" y="4038600"/>
            <a:ext cx="3637534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Ru -&gt; </a:t>
            </a:r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[</a:t>
            </a:r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J/(kmolK)</a:t>
            </a:r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]</a:t>
            </a:r>
            <a:endParaRPr lang="en-US" sz="3600" b="1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62200" y="5029200"/>
            <a:ext cx="1867819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-&gt; </a:t>
            </a:r>
            <a:r>
              <a:rPr lang="sr-Latn-RS" sz="3600" b="1" i="1" dirty="0">
                <a:solidFill>
                  <a:srgbClr val="FF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[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sr-Latn-RS" sz="3600" b="1" i="1" dirty="0">
                <a:solidFill>
                  <a:srgbClr val="FF000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]</a:t>
            </a:r>
            <a:endParaRPr lang="en-US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Multiply 20"/>
          <p:cNvSpPr/>
          <p:nvPr/>
        </p:nvSpPr>
        <p:spPr bwMode="auto">
          <a:xfrm>
            <a:off x="2209800" y="4953000"/>
            <a:ext cx="2160000" cy="936000"/>
          </a:xfrm>
          <a:prstGeom prst="mathMultiply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0" y="5029200"/>
            <a:ext cx="1723549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 -&gt; </a:t>
            </a:r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[</a:t>
            </a:r>
            <a:r>
              <a:rPr lang="en-US" sz="36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sr-Latn-RS" sz="3600" b="1" i="1" dirty="0">
                <a:solidFill>
                  <a:srgbClr val="00B0F0"/>
                </a:solidFill>
                <a:latin typeface="Times New Roman" pitchFamily="18" charset="0"/>
                <a:ea typeface="Cambria Math"/>
                <a:cs typeface="Times New Roman" pitchFamily="18" charset="0"/>
              </a:rPr>
              <a:t>]</a:t>
            </a:r>
            <a:endParaRPr lang="en-US" sz="3600" b="1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7" grpId="0" animBg="1"/>
      <p:bldP spid="19" grpId="0" animBg="1"/>
      <p:bldP spid="21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1842171" cy="5642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Zadatak 1.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1295400"/>
            <a:ext cx="8382000" cy="2115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U prostoru zapremine 45 m</a:t>
            </a:r>
            <a:r>
              <a:rPr lang="sr-Latn-RS" sz="28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 vlada podpritisak od 600 mm živinog stuba pri barometarskom pritisku od 750 mm živinog stuba i temperaturom od 17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C. Odrediti masu vazduha u tom prostoru.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1000" y="3581400"/>
            <a:ext cx="2222275" cy="4294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Poznate vrednosti!</a:t>
            </a: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" y="4114800"/>
            <a:ext cx="4246740" cy="219752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V = 45 m</a:t>
            </a:r>
            <a:r>
              <a:rPr lang="sr-Latn-RS" sz="2400" baseline="30000" dirty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600 mm ŽS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750 mm ŽS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t = 17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C -&gt; T = 273+17 = 290 K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152400" y="2856012"/>
            <a:ext cx="1219200" cy="649188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102794" y="3581400"/>
            <a:ext cx="3355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Nepoznate (tražene) vrednosti!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02794" y="4038600"/>
            <a:ext cx="1159292" cy="4968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m = 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6" grpId="0" animBg="1"/>
      <p:bldP spid="18" grpId="0" animBg="1"/>
      <p:bldP spid="19" grpId="0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4800" y="685800"/>
            <a:ext cx="1704313" cy="699102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pv = RT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1828800"/>
            <a:ext cx="2157642" cy="699102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pV = mRT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90800" y="685800"/>
            <a:ext cx="1678665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v = V/m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2895600"/>
            <a:ext cx="3515706" cy="83401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4400" b="1" i="1" dirty="0">
                <a:latin typeface="Times New Roman" pitchFamily="18" charset="0"/>
                <a:cs typeface="Times New Roman" pitchFamily="18" charset="0"/>
              </a:rPr>
              <a:t>m = (pV)/(RT)</a:t>
            </a:r>
            <a:endParaRPr lang="en-US" sz="4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 flipH="1">
            <a:off x="3124200" y="2895600"/>
            <a:ext cx="576000" cy="900000"/>
          </a:xfrm>
          <a:prstGeom prst="ellipse">
            <a:avLst/>
          </a:prstGeom>
          <a:noFill/>
          <a:ln w="38100" cap="flat" cmpd="sng" algn="ctr">
            <a:solidFill>
              <a:srgbClr val="00B0F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 flipH="1">
            <a:off x="1828800" y="2910000"/>
            <a:ext cx="576000" cy="900000"/>
          </a:xfrm>
          <a:prstGeom prst="ellipse">
            <a:avLst/>
          </a:prstGeom>
          <a:noFill/>
          <a:ln w="38100" cap="flat" cmpd="sng" algn="ctr">
            <a:solidFill>
              <a:srgbClr val="00B0F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0" y="1524000"/>
            <a:ext cx="3156633" cy="1384995"/>
          </a:xfrm>
          <a:prstGeom prst="rect">
            <a:avLst/>
          </a:prstGeom>
          <a:noFill/>
          <a:ln w="38100">
            <a:solidFill>
              <a:srgbClr val="00B0F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Iz uslova zadatka je poznato:</a:t>
            </a:r>
          </a:p>
          <a:p>
            <a:r>
              <a:rPr lang="sr-Latn-RS" b="1" dirty="0">
                <a:latin typeface="Times New Roman" pitchFamily="18" charset="0"/>
                <a:cs typeface="Times New Roman" pitchFamily="18" charset="0"/>
              </a:rPr>
              <a:t>V = 45 m</a:t>
            </a:r>
            <a:r>
              <a:rPr lang="sr-Latn-RS" b="1" baseline="30000" dirty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r>
              <a:rPr lang="sr-Latn-RS" b="1" dirty="0">
                <a:latin typeface="Times New Roman" pitchFamily="18" charset="0"/>
                <a:cs typeface="Times New Roman" pitchFamily="18" charset="0"/>
              </a:rPr>
              <a:t>T = 290 K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 flipH="1">
            <a:off x="2667000" y="2895600"/>
            <a:ext cx="576000" cy="900000"/>
          </a:xfrm>
          <a:prstGeom prst="ellipse">
            <a:avLst/>
          </a:prstGeom>
          <a:noFill/>
          <a:ln w="38100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72001" y="3124200"/>
            <a:ext cx="3657600" cy="1292662"/>
          </a:xfrm>
          <a:prstGeom prst="rect">
            <a:avLst/>
          </a:prstGeom>
          <a:noFill/>
          <a:ln w="38100">
            <a:solidFill>
              <a:srgbClr val="92D05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Gasna konstanta zavisi od vrste gasa za vazduh iznosi:</a:t>
            </a:r>
          </a:p>
          <a:p>
            <a:r>
              <a:rPr lang="sr-Latn-RS" b="1" dirty="0">
                <a:latin typeface="Times New Roman" pitchFamily="18" charset="0"/>
                <a:cs typeface="Times New Roman" pitchFamily="18" charset="0"/>
              </a:rPr>
              <a:t>R = 286,7 </a:t>
            </a:r>
            <a:r>
              <a:rPr lang="sr-Latn-RS" b="1" i="1" dirty="0">
                <a:latin typeface="Times New Roman" pitchFamily="18" charset="0"/>
                <a:ea typeface="Cambria Math"/>
                <a:cs typeface="Times New Roman" pitchFamily="18" charset="0"/>
              </a:rPr>
              <a:t>[</a:t>
            </a:r>
            <a:r>
              <a:rPr lang="sr-Latn-RS" b="1" i="1">
                <a:latin typeface="Times New Roman" pitchFamily="18" charset="0"/>
                <a:ea typeface="Cambria Math"/>
                <a:cs typeface="Times New Roman" pitchFamily="18" charset="0"/>
              </a:rPr>
              <a:t>J/(</a:t>
            </a:r>
            <a:r>
              <a:rPr lang="en-GB" b="1" i="1">
                <a:latin typeface="Times New Roman" pitchFamily="18" charset="0"/>
                <a:ea typeface="Cambria Math"/>
                <a:cs typeface="Times New Roman" pitchFamily="18" charset="0"/>
              </a:rPr>
              <a:t>k</a:t>
            </a:r>
            <a:r>
              <a:rPr lang="sr-Latn-RS" b="1" i="1">
                <a:latin typeface="Times New Roman" pitchFamily="18" charset="0"/>
                <a:ea typeface="Cambria Math"/>
                <a:cs typeface="Times New Roman" pitchFamily="18" charset="0"/>
              </a:rPr>
              <a:t>gK</a:t>
            </a:r>
            <a:r>
              <a:rPr lang="sr-Latn-RS" b="1" i="1" dirty="0">
                <a:latin typeface="Times New Roman" pitchFamily="18" charset="0"/>
                <a:ea typeface="Cambria Math"/>
                <a:cs typeface="Times New Roman" pitchFamily="18" charset="0"/>
              </a:rPr>
              <a:t>)]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04800" y="4114800"/>
            <a:ext cx="1601721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p = ???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04800" y="5257800"/>
            <a:ext cx="4758034" cy="757130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p = p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 – p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= 150 mm ŽS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7" grpId="0" animBg="1"/>
      <p:bldP spid="21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762000"/>
            <a:ext cx="4288353" cy="429413"/>
          </a:xfrm>
          <a:prstGeom prst="rect">
            <a:avLst/>
          </a:prstGeom>
          <a:noFill/>
          <a:ln w="38100">
            <a:solidFill>
              <a:srgbClr val="00B0F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Konvertovanje mm </a:t>
            </a:r>
            <a:r>
              <a:rPr lang="sr-Latn-RS">
                <a:latin typeface="Times New Roman" pitchFamily="18" charset="0"/>
                <a:cs typeface="Times New Roman" pitchFamily="18" charset="0"/>
              </a:rPr>
              <a:t>živinog stu</a:t>
            </a:r>
            <a:r>
              <a:rPr lang="en-GB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sr-Latn-RS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sr-Latn-RS" dirty="0">
                <a:latin typeface="Times New Roman" pitchFamily="18" charset="0"/>
                <a:ea typeface="Cambria Math"/>
                <a:cs typeface="Times New Roman" pitchFamily="18" charset="0"/>
              </a:rPr>
              <a:t>[Pa]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447800"/>
            <a:ext cx="8597225" cy="7571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p = 150 mm ŽS/750 mm ŽS = 0,2 * 10</a:t>
            </a:r>
            <a:r>
              <a:rPr lang="sr-Latn-RS" sz="3600" b="1" i="1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600" b="1" i="1" dirty="0">
                <a:latin typeface="Times New Roman" pitchFamily="18" charset="0"/>
                <a:ea typeface="Cambria Math"/>
                <a:cs typeface="Times New Roman" pitchFamily="18" charset="0"/>
              </a:rPr>
              <a:t>[Pa]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4602" y="2438400"/>
            <a:ext cx="2808782" cy="429413"/>
          </a:xfrm>
          <a:prstGeom prst="rect">
            <a:avLst/>
          </a:prstGeom>
          <a:noFill/>
          <a:ln w="38100">
            <a:solidFill>
              <a:srgbClr val="00B0F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Sve vrednosti su poznate: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3124200"/>
            <a:ext cx="7119257" cy="83401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4400" b="1" i="1" dirty="0">
                <a:latin typeface="Times New Roman" pitchFamily="18" charset="0"/>
                <a:cs typeface="Times New Roman" pitchFamily="18" charset="0"/>
              </a:rPr>
              <a:t>m = (0,2*10</a:t>
            </a:r>
            <a:r>
              <a:rPr lang="sr-Latn-RS" sz="4400" b="1" i="1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Latn-RS" sz="4400" b="1" i="1" dirty="0">
                <a:latin typeface="Times New Roman" pitchFamily="18" charset="0"/>
                <a:cs typeface="Times New Roman" pitchFamily="18" charset="0"/>
              </a:rPr>
              <a:t>*45)/(286,7*290)</a:t>
            </a:r>
            <a:endParaRPr lang="en-US" sz="4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4267200"/>
            <a:ext cx="3203121" cy="9048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4400" b="1" i="1" dirty="0">
                <a:latin typeface="Times New Roman" pitchFamily="18" charset="0"/>
                <a:cs typeface="Times New Roman" pitchFamily="18" charset="0"/>
              </a:rPr>
              <a:t>m = 10,83 kg</a:t>
            </a:r>
            <a:endParaRPr lang="en-US" sz="4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1842171" cy="5642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Zadatak 2.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800" y="1295400"/>
            <a:ext cx="8382000" cy="164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Koliko puta je zapremina određene količine gasa pri 91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C veća nego pri temperaturi od -91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C, ako je pritisak u oba slučaja isti?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2971800"/>
            <a:ext cx="2222275" cy="4294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Poznate vrednosti!</a:t>
            </a: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3505200"/>
            <a:ext cx="4489562" cy="275152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91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C -&gt; T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273+91 = 364 K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-91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C -&gt; T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273-91 = 162 K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p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m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05400" y="2967335"/>
            <a:ext cx="3355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Nepoznate (tražene) vrednosti!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05400" y="3505200"/>
            <a:ext cx="1656223" cy="5355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/V</a:t>
            </a:r>
            <a:r>
              <a:rPr lang="sr-Latn-R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 = 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9" grpId="0"/>
      <p:bldP spid="10" grpId="0" animBg="1"/>
      <p:bldP spid="11" grpId="0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762000"/>
            <a:ext cx="3048000" cy="461665"/>
          </a:xfrm>
          <a:prstGeom prst="rect">
            <a:avLst/>
          </a:prstGeom>
          <a:noFill/>
          <a:ln w="38100">
            <a:solidFill>
              <a:srgbClr val="00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sr-Latn-RS" dirty="0">
                <a:latin typeface="Times New Roman" pitchFamily="18" charset="0"/>
                <a:cs typeface="Times New Roman" pitchFamily="18" charset="0"/>
              </a:rPr>
              <a:t>Kako pronaći odnos V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/V</a:t>
            </a:r>
            <a:r>
              <a:rPr lang="sr-Latn-RS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447800"/>
            <a:ext cx="2935419" cy="699102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 = m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36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2286000"/>
            <a:ext cx="2935419" cy="699102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 = m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981200"/>
            <a:ext cx="2608406" cy="429413"/>
          </a:xfrm>
          <a:prstGeom prst="rect">
            <a:avLst/>
          </a:prstGeom>
          <a:noFill/>
          <a:ln w="38100">
            <a:solidFill>
              <a:srgbClr val="00B0F0"/>
            </a:solidFill>
            <a:prstDash val="solid"/>
          </a:ln>
        </p:spPr>
        <p:txBody>
          <a:bodyPr wrap="none" rtlCol="0">
            <a:spAutoFit/>
          </a:bodyPr>
          <a:lstStyle/>
          <a:p>
            <a:r>
              <a:rPr lang="sr-Latn-RS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Podeliti ova dva izraza!</a:t>
            </a: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3352800"/>
            <a:ext cx="7680308" cy="69910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strike="sngStrike" dirty="0">
                <a:latin typeface="Times New Roman" pitchFamily="18" charset="0"/>
                <a:cs typeface="Times New Roman" pitchFamily="18" charset="0"/>
              </a:rPr>
              <a:t>(p</a:t>
            </a:r>
            <a:r>
              <a:rPr lang="sr-Latn-RS" sz="3600" b="1" i="1" strike="sngStrike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strike="sngStrike" dirty="0">
                <a:latin typeface="Times New Roman" pitchFamily="18" charset="0"/>
                <a:cs typeface="Times New Roman" pitchFamily="18" charset="0"/>
              </a:rPr>
              <a:t>/p</a:t>
            </a:r>
            <a:r>
              <a:rPr lang="sr-Latn-RS" sz="3600" b="1" i="1" strike="sngStrike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strike="sngStrike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(V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/V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sr-Latn-RS" sz="3600" b="1" i="1" strike="sngStrike" dirty="0">
                <a:latin typeface="Times New Roman" pitchFamily="18" charset="0"/>
                <a:cs typeface="Times New Roman" pitchFamily="18" charset="0"/>
              </a:rPr>
              <a:t>(m</a:t>
            </a:r>
            <a:r>
              <a:rPr lang="sr-Latn-RS" sz="3600" b="1" i="1" strike="sngStrike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strike="sngStrike" dirty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sr-Latn-RS" sz="3600" b="1" i="1" strike="sngStrike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strike="sngStrike" dirty="0">
                <a:latin typeface="Times New Roman" pitchFamily="18" charset="0"/>
                <a:cs typeface="Times New Roman" pitchFamily="18" charset="0"/>
              </a:rPr>
              <a:t> )(R</a:t>
            </a:r>
            <a:r>
              <a:rPr lang="sr-Latn-RS" sz="3600" b="1" i="1" strike="sngStrike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strike="sngStrike" dirty="0">
                <a:latin typeface="Times New Roman" pitchFamily="18" charset="0"/>
                <a:cs typeface="Times New Roman" pitchFamily="18" charset="0"/>
              </a:rPr>
              <a:t>/R</a:t>
            </a:r>
            <a:r>
              <a:rPr lang="sr-Latn-RS" sz="3600" b="1" i="1" strike="sngStrike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strike="sngStrike" dirty="0">
                <a:latin typeface="Times New Roman" pitchFamily="18" charset="0"/>
                <a:cs typeface="Times New Roman" pitchFamily="18" charset="0"/>
              </a:rPr>
              <a:t> )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(T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/T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4267200"/>
            <a:ext cx="2691763" cy="7571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/V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= T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/T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1716000" y="4343400"/>
            <a:ext cx="1332000" cy="684000"/>
          </a:xfrm>
          <a:prstGeom prst="ellipse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5334000"/>
            <a:ext cx="3929281" cy="7571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/V</a:t>
            </a:r>
            <a:r>
              <a:rPr lang="sr-Latn-RS" sz="3600" b="1" i="1" baseline="-25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sr-Latn-RS" sz="3600" b="1" i="1" dirty="0">
                <a:latin typeface="Times New Roman" pitchFamily="18" charset="0"/>
                <a:cs typeface="Times New Roman" pitchFamily="18" charset="0"/>
              </a:rPr>
              <a:t>= 364/162 = 2</a:t>
            </a:r>
            <a:endParaRPr lang="en-US" sz="36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1969</TotalTime>
  <Words>1131</Words>
  <Application>Microsoft Office PowerPoint</Application>
  <PresentationFormat>On-screen Show (4:3)</PresentationFormat>
  <Paragraphs>148</Paragraphs>
  <Slides>20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Tahoma</vt:lpstr>
      <vt:lpstr>Times New Roman</vt:lpstr>
      <vt:lpstr>Wingdings</vt:lpstr>
      <vt:lpstr>Textured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275</cp:revision>
  <cp:lastPrinted>2017-02-18T19:14:43Z</cp:lastPrinted>
  <dcterms:created xsi:type="dcterms:W3CDTF">2006-01-31T15:10:17Z</dcterms:created>
  <dcterms:modified xsi:type="dcterms:W3CDTF">2025-06-28T11:37:17Z</dcterms:modified>
</cp:coreProperties>
</file>