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8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EEA86B2-078F-4F47-ABB1-52A2FA0C0264}" type="datetimeFigureOut">
              <a:rPr lang="en-US" smtClean="0"/>
              <a:pPr/>
              <a:t>13-May-18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AC361AB-040B-4028-8CEC-3F09677E1D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6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648200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Professeure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endParaRPr lang="sr-Latn-R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endParaRPr lang="sr-Latn-RS" sz="2800" dirty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sr-Latn-RS" sz="2800" dirty="0" smtClean="0">
                <a:solidFill>
                  <a:srgbClr val="FF0000"/>
                </a:solidFill>
                <a:latin typeface="Arial Rounded MT Bold" pitchFamily="34" charset="0"/>
              </a:rPr>
              <a:t>Tanja Dinic</a:t>
            </a:r>
            <a:endParaRPr lang="en-US" sz="28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334232"/>
            <a:ext cx="2895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Arial Rounded MT Bold" pitchFamily="34" charset="0"/>
              </a:rPr>
              <a:t>Étudiante</a:t>
            </a:r>
            <a:r>
              <a:rPr lang="sr-Latn-RS" sz="2800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</a:p>
          <a:p>
            <a:endParaRPr lang="sr-Latn-RS" sz="2800" dirty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sr-Latn-RS" sz="2800" dirty="0" smtClean="0">
                <a:solidFill>
                  <a:srgbClr val="FF0000"/>
                </a:solidFill>
                <a:latin typeface="Arial Rounded MT Bold" pitchFamily="34" charset="0"/>
              </a:rPr>
              <a:t>Angelina Vucetic TS160299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 smtClean="0"/>
              <a:t>ACHAT DE BILLETS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096512"/>
          </a:xfrm>
        </p:spPr>
        <p:txBody>
          <a:bodyPr/>
          <a:lstStyle/>
          <a:p>
            <a:pPr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Les billets vendus sur ce site sont disponibles au guichet de la Compagnie des Bateaux-Mouches (Pont de l'Alma) uniquement sur présentation du numéro de transaction transmis par mail.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pano_bateau_sunse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0"/>
            <a:ext cx="9144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 smtClean="0"/>
              <a:t>QUALITÉ ET SAVOIR-FAIRE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524000"/>
            <a:ext cx="9144000" cy="4325112"/>
          </a:xfrm>
        </p:spPr>
        <p:txBody>
          <a:bodyPr/>
          <a:lstStyle/>
          <a:p>
            <a:pPr algn="just"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Tous les bateaux disposent de ponts supérieurs découverts permettant de profiter de moments en plein air pendant la croisière.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bateau_resto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1"/>
            <a:ext cx="4800600" cy="3429000"/>
          </a:xfrm>
          <a:prstGeom prst="rect">
            <a:avLst/>
          </a:prstGeom>
        </p:spPr>
      </p:pic>
      <p:pic>
        <p:nvPicPr>
          <p:cNvPr id="5" name="Picture 4" descr="T-Bateaux-Mouches-Le-Club-Intérieur-_-630x405-_-©-OTC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42672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 smtClean="0"/>
              <a:t>UNE COMPAGNIE D'AVENIR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4325112"/>
          </a:xfrm>
        </p:spPr>
        <p:txBody>
          <a:bodyPr/>
          <a:lstStyle/>
          <a:p>
            <a:pPr algn="just"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La Compagnie des Bateaux-Mouches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est résolument tournée vers le respect de l’environnement et le développement durable.</a:t>
            </a: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Parmi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les noveaux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projets : La construction de bateaux entièrement recyclables fonctionnant aux énergies propres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066800"/>
          </a:xfrm>
        </p:spPr>
        <p:txBody>
          <a:bodyPr/>
          <a:lstStyle/>
          <a:p>
            <a:pPr algn="ctr"/>
            <a:r>
              <a:rPr lang="sr-Latn-RS" dirty="0" smtClean="0"/>
              <a:t>Vocabulaire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276600" cy="5486400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en ligne-onlajn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insolite-izvanredan, neobičan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le navire, m-brod, lađa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accueillir, v-dočekati, primiti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le chantier, m-brodogradilište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naval-pomorski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sr-Latn-RS" dirty="0" smtClean="0">
                <a:latin typeface="Arial Rounded MT Bold" pitchFamily="34" charset="0"/>
              </a:rPr>
              <a:t>naviguer-ploviti, jedriti</a:t>
            </a:r>
          </a:p>
          <a:p>
            <a:pPr>
              <a:buClr>
                <a:schemeClr val="tx1"/>
              </a:buClr>
              <a:buSzPct val="80000"/>
              <a:buFont typeface="Arial" pitchFamily="34" charset="0"/>
              <a:buChar char="•"/>
            </a:pP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371600"/>
            <a:ext cx="4114800" cy="546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 smtClean="0">
                <a:latin typeface="Arial Rounded MT Bold" pitchFamily="34" charset="0"/>
              </a:rPr>
              <a:t>le bord, m-paluba,   brod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>
                <a:latin typeface="Arial Rounded MT Bold" pitchFamily="34" charset="0"/>
              </a:rPr>
              <a:t>l</a:t>
            </a:r>
            <a:r>
              <a:rPr lang="sr-Latn-RS" sz="2800" dirty="0" smtClean="0">
                <a:latin typeface="Arial Rounded MT Bold" pitchFamily="34" charset="0"/>
              </a:rPr>
              <a:t>e pont, m-most, paluba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>
                <a:latin typeface="Arial Rounded MT Bold" pitchFamily="34" charset="0"/>
              </a:rPr>
              <a:t>l</a:t>
            </a:r>
            <a:r>
              <a:rPr lang="sr-Latn-RS" sz="2800" dirty="0" smtClean="0">
                <a:latin typeface="Arial Rounded MT Bold" pitchFamily="34" charset="0"/>
              </a:rPr>
              <a:t>e mets, m-jelo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 err="1">
                <a:latin typeface="Arial Rounded MT Bold" pitchFamily="34" charset="0"/>
              </a:rPr>
              <a:t>e</a:t>
            </a:r>
            <a:r>
              <a:rPr lang="en-US" sz="2800" dirty="0" err="1" smtClean="0">
                <a:latin typeface="Arial Rounded MT Bold" pitchFamily="34" charset="0"/>
              </a:rPr>
              <a:t>ntièrement</a:t>
            </a:r>
            <a:r>
              <a:rPr lang="sr-Latn-RS" sz="2800" dirty="0" smtClean="0">
                <a:latin typeface="Arial Rounded MT Bold" pitchFamily="34" charset="0"/>
              </a:rPr>
              <a:t>-potpuno, sasvim</a:t>
            </a:r>
            <a:endParaRPr lang="en-US" sz="2800" dirty="0">
              <a:latin typeface="Arial Rounded MT Bold" pitchFamily="34" charset="0"/>
            </a:endParaRPr>
          </a:p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 err="1">
                <a:latin typeface="Arial Rounded MT Bold" pitchFamily="34" charset="0"/>
              </a:rPr>
              <a:t>r</a:t>
            </a:r>
            <a:r>
              <a:rPr lang="en-US" sz="2800" dirty="0" err="1" smtClean="0">
                <a:latin typeface="Arial Rounded MT Bold" pitchFamily="34" charset="0"/>
              </a:rPr>
              <a:t>ésolument</a:t>
            </a:r>
            <a:r>
              <a:rPr lang="sr-Latn-RS" sz="2800" dirty="0" smtClean="0">
                <a:latin typeface="Arial Rounded MT Bold" pitchFamily="34" charset="0"/>
              </a:rPr>
              <a:t>-odlučno, smelo</a:t>
            </a:r>
          </a:p>
          <a:p>
            <a:pPr>
              <a:buSzPct val="80000"/>
              <a:buFont typeface="Arial" pitchFamily="34" charset="0"/>
              <a:buChar char="•"/>
            </a:pPr>
            <a:r>
              <a:rPr lang="sr-Latn-RS" sz="2800" dirty="0">
                <a:latin typeface="Arial Rounded MT Bold" pitchFamily="34" charset="0"/>
              </a:rPr>
              <a:t>l</a:t>
            </a:r>
            <a:r>
              <a:rPr lang="sr-Latn-RS" sz="2800" dirty="0" smtClean="0">
                <a:latin typeface="Arial Rounded MT Bold" pitchFamily="34" charset="0"/>
              </a:rPr>
              <a:t>a </a:t>
            </a:r>
            <a:r>
              <a:rPr lang="en-US" sz="2800" dirty="0" err="1" smtClean="0">
                <a:latin typeface="Arial Rounded MT Bold" pitchFamily="34" charset="0"/>
              </a:rPr>
              <a:t>croisière</a:t>
            </a:r>
            <a:r>
              <a:rPr lang="sr-Latn-RS" sz="2800" dirty="0" smtClean="0">
                <a:latin typeface="Arial Rounded MT Bold" pitchFamily="34" charset="0"/>
              </a:rPr>
              <a:t>, f-    krstarenje</a:t>
            </a:r>
            <a:endParaRPr lang="en-US" sz="2800" dirty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err="1" smtClean="0"/>
              <a:t>Littérature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r-Latn-R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https://www.bateaux-mouches.fr/fr/compagnie/presentation</a:t>
            </a:r>
            <a:endParaRPr lang="sr-Latn-R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r-Latn-R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sr-Latn-RS" dirty="0" smtClean="0">
                <a:solidFill>
                  <a:srgbClr val="FF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https://www.bateaumouche.ca/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rcRect b="14444"/>
          <a:stretch>
            <a:fillRect/>
          </a:stretch>
        </p:blipFill>
        <p:spPr>
          <a:xfrm>
            <a:off x="0" y="609600"/>
            <a:ext cx="9144000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cap="all" dirty="0" smtClean="0"/>
              <a:t>CROISIÈRE SUR LA SEINE AVEC LES BATEAUX MOUCHES</a:t>
            </a:r>
            <a:br>
              <a:rPr lang="fr-FR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sr-Latn-RS" dirty="0" smtClean="0"/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La Compagnie des Bateaux Mouches vous propose de découvrir, le temps d'une croisière, Paris par sa plus belle avenue : la Seine. </a:t>
            </a:r>
            <a:endParaRPr lang="en-US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2b9355644c3319d0c676895002c902f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3429000"/>
            <a:ext cx="51435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cap="all" dirty="0" smtClean="0"/>
              <a:t>LA COMPAGNIE DES BATEAUX-MOUCHES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325112"/>
          </a:xfrm>
        </p:spPr>
        <p:txBody>
          <a:bodyPr anchor="t"/>
          <a:lstStyle/>
          <a:p>
            <a:pPr algn="just"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La Compagnie des Bateaux-Mouches fut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fondé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e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en 1949 par Jean Bruel.</a:t>
            </a: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 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Le mot </a:t>
            </a:r>
            <a:r>
              <a:rPr lang="fr-FR" i="1" dirty="0" smtClean="0">
                <a:solidFill>
                  <a:srgbClr val="FF0000"/>
                </a:solidFill>
                <a:latin typeface="Arial Rounded MT Bold" pitchFamily="34" charset="0"/>
              </a:rPr>
              <a:t>bateau-mouche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existait au </a:t>
            </a:r>
            <a:r>
              <a:rPr lang="sr-Latn-RS" cap="small" dirty="0" smtClean="0">
                <a:solidFill>
                  <a:srgbClr val="FF0000"/>
                </a:solidFill>
                <a:latin typeface="Arial Rounded MT Bold" pitchFamily="34" charset="0"/>
              </a:rPr>
              <a:t>XIX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</a:t>
            </a:r>
            <a:r>
              <a:rPr lang="fr-FR" dirty="0" err="1" smtClean="0">
                <a:solidFill>
                  <a:srgbClr val="FF0000"/>
                </a:solidFill>
                <a:latin typeface="Arial Rounded MT Bold" pitchFamily="34" charset="0"/>
              </a:rPr>
              <a:t>siè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cle.</a:t>
            </a:r>
            <a:endParaRPr lang="fr-FR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jean-bruel-bateaux-mouc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D'où vient le nom «bateau-mouche»?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T-Bateaux-Mouches-Le-Club-Extérieur-_-630x405-_-©-OTC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04257"/>
            <a:ext cx="8483600" cy="5453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all" dirty="0" smtClean="0"/>
              <a:t>SALLES ET FICHES TECHNIQUES</a:t>
            </a:r>
            <a:br>
              <a:rPr lang="en-US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Le </a:t>
            </a:r>
            <a:r>
              <a:rPr lang="fr-FR" dirty="0" err="1" smtClean="0">
                <a:solidFill>
                  <a:srgbClr val="FF0000"/>
                </a:solidFill>
                <a:latin typeface="Arial Rounded MT Bold" pitchFamily="34" charset="0"/>
              </a:rPr>
              <a:t>Bateau-Mouche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 en chiffres :</a:t>
            </a: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Longueur total: 36,88 m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Largeur: 6,55 m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Tirant d'eau: 0,67 m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Déplacement: 55 tonnes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Construction: Aluminium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Certification : 206 passagers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n de salle régulier FR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fr-FR" cap="all" dirty="0" smtClean="0"/>
              <a:t>LES BATEAUX MOUCHES EN CHIFFRES</a:t>
            </a:r>
            <a:br>
              <a:rPr lang="fr-FR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1000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passagers peuvent naviguer à bord d’un bateau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Promenade.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Plus de </a:t>
            </a: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450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personnes travaillent sur le site en haute saison.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Chaque année la Compagnie des Bateaux-Mouches accueille plus de </a:t>
            </a: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2.500.000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passagers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.</a:t>
            </a:r>
            <a:endParaRPr lang="fr-FR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La flotte se compose de </a:t>
            </a: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15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navires qui parcourent tous les ans une distance équivalente à 5 fois le tour de la planète.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Depuis sa création en 1949, plus de </a:t>
            </a: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150.000.000</a:t>
            </a: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 passagers ont embarqué.</a:t>
            </a:r>
            <a:endParaRPr lang="fr-FR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160710-_D7A222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6032863" cy="5334000"/>
          </a:xfrm>
        </p:spPr>
      </p:pic>
      <p:pic>
        <p:nvPicPr>
          <p:cNvPr id="5" name="Picture 4" descr="14479425177336_photo_hd_25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14400"/>
            <a:ext cx="30480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 smtClean="0"/>
              <a:t>HORAIRES</a:t>
            </a:r>
            <a:br>
              <a:rPr lang="en-US" b="1" cap="all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562600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Déjeuner-Croisière Douce France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Disponible les Samedi et Dimanche</a:t>
            </a:r>
            <a:r>
              <a:rPr lang="sr-Latn-RS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Horaires : 13h00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Il est demandé d'arriver 30 minutes en avance.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Durée : 1h45</a:t>
            </a:r>
            <a:endParaRPr lang="sr-Latn-RS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fr-FR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  <a:latin typeface="Arial Rounded MT Bold" pitchFamily="34" charset="0"/>
              </a:rPr>
              <a:t>Dîner-Croisière Prestige pour les groupes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Tous les jours : 20h30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Il est demandé d'arriver 30 minutes en avance.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  <a:latin typeface="Arial Rounded MT Bold" pitchFamily="34" charset="0"/>
              </a:rPr>
              <a:t>Durée : 2h15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309</Words>
  <Application>Microsoft Office PowerPoint</Application>
  <PresentationFormat>On-screen Show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Slide 1</vt:lpstr>
      <vt:lpstr>CROISIÈRE SUR LA SEINE AVEC LES BATEAUX MOUCHES </vt:lpstr>
      <vt:lpstr>LA COMPAGNIE DES BATEAUX-MOUCHES </vt:lpstr>
      <vt:lpstr>Slide 4</vt:lpstr>
      <vt:lpstr>SALLES ET FICHES TECHNIQUES </vt:lpstr>
      <vt:lpstr>Slide 6</vt:lpstr>
      <vt:lpstr>LES BATEAUX MOUCHES EN CHIFFRES </vt:lpstr>
      <vt:lpstr>Slide 8</vt:lpstr>
      <vt:lpstr>HORAIRES </vt:lpstr>
      <vt:lpstr>ACHAT DE BILLETS </vt:lpstr>
      <vt:lpstr>QUALITÉ ET SAVOIR-FAIRE </vt:lpstr>
      <vt:lpstr>UNE COMPAGNIE D'AVENIR </vt:lpstr>
      <vt:lpstr>Vocabulaire</vt:lpstr>
      <vt:lpstr>Littérature</vt:lpstr>
      <vt:lpstr>Slide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3</cp:revision>
  <dcterms:created xsi:type="dcterms:W3CDTF">2018-05-13T08:11:24Z</dcterms:created>
  <dcterms:modified xsi:type="dcterms:W3CDTF">2018-05-13T10:04:40Z</dcterms:modified>
</cp:coreProperties>
</file>