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86" r:id="rId2"/>
    <p:sldId id="303" r:id="rId3"/>
    <p:sldId id="305" r:id="rId4"/>
    <p:sldId id="289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00004C"/>
    <a:srgbClr val="000066"/>
    <a:srgbClr val="000000"/>
    <a:srgbClr val="FFCC00"/>
    <a:srgbClr val="99FF33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>
        <p:scale>
          <a:sx n="80" d="100"/>
          <a:sy n="80" d="100"/>
        </p:scale>
        <p:origin x="-1598" y="-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 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69863" y="5867400"/>
            <a:ext cx="874553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en-US" sz="1800" smtClean="0"/>
              <a:t>Analiz</a:t>
            </a:r>
            <a:r>
              <a:rPr lang="sr-Latn-RS" sz="1800" smtClean="0"/>
              <a:t>iraćemo homogene </a:t>
            </a:r>
            <a:r>
              <a:rPr lang="sr-Latn-CS" sz="1800" smtClean="0"/>
              <a:t>smeše gasova – važe svi zakoni gasova i jednačina stanja</a:t>
            </a:r>
            <a:endParaRPr lang="en-US" sz="1800"/>
          </a:p>
        </p:txBody>
      </p:sp>
      <p:sp>
        <p:nvSpPr>
          <p:cNvPr id="4105" name="WordArt 12"/>
          <p:cNvSpPr>
            <a:spLocks noChangeArrowheads="1" noChangeShapeType="1" noTextEdit="1"/>
          </p:cNvSpPr>
          <p:nvPr/>
        </p:nvSpPr>
        <p:spPr bwMode="auto">
          <a:xfrm>
            <a:off x="1687513" y="762000"/>
            <a:ext cx="57816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 M E Š 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 D E A L N I H   G A S O V A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28600" y="4419600"/>
            <a:ext cx="8629650" cy="1089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800" smtClean="0">
                <a:solidFill>
                  <a:schemeClr val="bg1"/>
                </a:solidFill>
              </a:rPr>
              <a:t>Smeša gasova može predstavljati </a:t>
            </a:r>
            <a:r>
              <a:rPr lang="sr-Cyrl-CS" sz="1800" smtClean="0">
                <a:solidFill>
                  <a:schemeClr val="bg1"/>
                </a:solidFill>
              </a:rPr>
              <a:t>homogeni </a:t>
            </a:r>
            <a:r>
              <a:rPr lang="sr-Latn-RS" sz="1800" smtClean="0">
                <a:solidFill>
                  <a:schemeClr val="bg1"/>
                </a:solidFill>
              </a:rPr>
              <a:t>termodinamički </a:t>
            </a:r>
            <a:r>
              <a:rPr lang="sr-Cyrl-CS" sz="1800" smtClean="0">
                <a:solidFill>
                  <a:schemeClr val="bg1"/>
                </a:solidFill>
              </a:rPr>
              <a:t>sistem </a:t>
            </a:r>
            <a:r>
              <a:rPr lang="sr-Latn-RS" sz="1800" smtClean="0">
                <a:solidFill>
                  <a:schemeClr val="bg1"/>
                </a:solidFill>
              </a:rPr>
              <a:t>ukoliko ispunjeni </a:t>
            </a:r>
            <a:r>
              <a:rPr lang="sr-Cyrl-CS" sz="1800" smtClean="0">
                <a:solidFill>
                  <a:schemeClr val="bg1"/>
                </a:solidFill>
              </a:rPr>
              <a:t>uslov</a:t>
            </a:r>
            <a:r>
              <a:rPr lang="sr-Latn-RS" sz="1800" smtClean="0">
                <a:solidFill>
                  <a:schemeClr val="bg1"/>
                </a:solidFill>
              </a:rPr>
              <a:t>i: </a:t>
            </a:r>
            <a:r>
              <a:rPr lang="sr-Cyrl-CS" sz="1800" smtClean="0">
                <a:solidFill>
                  <a:schemeClr val="bg1"/>
                </a:solidFill>
              </a:rPr>
              <a:t>njene </a:t>
            </a:r>
            <a:r>
              <a:rPr lang="sr-Cyrl-CS" sz="1800">
                <a:solidFill>
                  <a:schemeClr val="bg1"/>
                </a:solidFill>
              </a:rPr>
              <a:t>komponente hemijski ne reaguju, </a:t>
            </a:r>
            <a:r>
              <a:rPr lang="sr-Cyrl-CS" sz="1800" smtClean="0">
                <a:solidFill>
                  <a:schemeClr val="bg1"/>
                </a:solidFill>
              </a:rPr>
              <a:t>konstantan </a:t>
            </a:r>
            <a:r>
              <a:rPr lang="sr-Cyrl-CS" sz="1800">
                <a:solidFill>
                  <a:schemeClr val="bg1"/>
                </a:solidFill>
              </a:rPr>
              <a:t>sastav i iste fizičke osobine po čitavoj zapremini.</a:t>
            </a:r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81000" y="2307550"/>
            <a:ext cx="8305800" cy="1990130"/>
            <a:chOff x="381000" y="1981200"/>
            <a:chExt cx="8305800" cy="1990130"/>
          </a:xfrm>
        </p:grpSpPr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2160108" y="1981200"/>
              <a:ext cx="5189241" cy="923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b="1">
                  <a:solidFill>
                    <a:schemeClr val="bg1"/>
                  </a:solidFill>
                </a:rPr>
                <a:t>Termodinamički </a:t>
              </a:r>
              <a:r>
                <a:rPr lang="sr-Latn-CS" b="1" smtClean="0">
                  <a:solidFill>
                    <a:schemeClr val="bg1"/>
                  </a:solidFill>
                </a:rPr>
                <a:t>sistem</a:t>
              </a:r>
              <a:endParaRPr lang="en-US" b="1" smtClean="0">
                <a:solidFill>
                  <a:schemeClr val="bg1"/>
                </a:solidFill>
              </a:endParaRPr>
            </a:p>
            <a:p>
              <a:pPr algn="ctr">
                <a:tabLst>
                  <a:tab pos="409575" algn="l"/>
                </a:tabLst>
              </a:pPr>
              <a:r>
                <a:rPr lang="sr-Latn-CS" b="1" smtClean="0">
                  <a:solidFill>
                    <a:schemeClr val="bg1"/>
                  </a:solidFill>
                </a:rPr>
                <a:t>homogeni</a:t>
              </a:r>
              <a:r>
                <a:rPr lang="en-US" b="1" smtClean="0">
                  <a:solidFill>
                    <a:schemeClr val="bg1"/>
                  </a:solidFill>
                </a:rPr>
                <a:t>				</a:t>
              </a:r>
              <a:r>
                <a:rPr lang="sr-Latn-CS" b="1" smtClean="0">
                  <a:solidFill>
                    <a:srgbClr val="FFC000"/>
                  </a:solidFill>
                </a:rPr>
                <a:t>heterogeni</a:t>
              </a: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81000" y="2971800"/>
              <a:ext cx="3810000" cy="923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z="1800" smtClean="0">
                  <a:solidFill>
                    <a:schemeClr val="bg1"/>
                  </a:solidFill>
                </a:rPr>
                <a:t>fizičke </a:t>
              </a:r>
              <a:r>
                <a:rPr lang="sr-Cyrl-CS" sz="1800">
                  <a:solidFill>
                    <a:schemeClr val="bg1"/>
                  </a:solidFill>
                </a:rPr>
                <a:t>veličine i hemijski sastav</a:t>
              </a:r>
              <a:r>
                <a:rPr lang="sr-Latn-CS" sz="1800">
                  <a:solidFill>
                    <a:schemeClr val="bg1"/>
                  </a:solidFill>
                </a:rPr>
                <a:t> </a:t>
              </a:r>
              <a:r>
                <a:rPr lang="sr-Latn-CS" sz="1800" smtClean="0">
                  <a:solidFill>
                    <a:schemeClr val="bg1"/>
                  </a:solidFill>
                </a:rPr>
                <a:t>termod</a:t>
              </a:r>
              <a:r>
                <a:rPr lang="en-US" sz="1800" smtClean="0">
                  <a:solidFill>
                    <a:schemeClr val="bg1"/>
                  </a:solidFill>
                </a:rPr>
                <a:t>.</a:t>
              </a:r>
              <a:r>
                <a:rPr lang="sr-Latn-CS" sz="1800" smtClean="0">
                  <a:solidFill>
                    <a:schemeClr val="bg1"/>
                  </a:solidFill>
                </a:rPr>
                <a:t> </a:t>
              </a:r>
              <a:r>
                <a:rPr lang="sr-Latn-CS" sz="1800">
                  <a:solidFill>
                    <a:schemeClr val="bg1"/>
                  </a:solidFill>
                </a:rPr>
                <a:t>sistema</a:t>
              </a:r>
              <a:r>
                <a:rPr lang="sr-Cyrl-CS" sz="1800">
                  <a:solidFill>
                    <a:schemeClr val="bg1"/>
                  </a:solidFill>
                </a:rPr>
                <a:t> u svim delovima kontrolisane </a:t>
              </a:r>
              <a:r>
                <a:rPr lang="sr-Cyrl-CS" sz="1800" smtClean="0">
                  <a:solidFill>
                    <a:schemeClr val="bg1"/>
                  </a:solidFill>
                </a:rPr>
                <a:t>zapremine</a:t>
              </a:r>
              <a:r>
                <a:rPr lang="en-US" sz="1800" smtClean="0">
                  <a:solidFill>
                    <a:schemeClr val="bg1"/>
                  </a:solidFill>
                </a:rPr>
                <a:t> su</a:t>
              </a:r>
              <a:r>
                <a:rPr lang="sr-Cyrl-CS" sz="1800" smtClean="0">
                  <a:solidFill>
                    <a:schemeClr val="bg1"/>
                  </a:solidFill>
                </a:rPr>
                <a:t> ist</a:t>
              </a:r>
              <a:r>
                <a:rPr lang="en-US" sz="1800" smtClean="0">
                  <a:solidFill>
                    <a:schemeClr val="bg1"/>
                  </a:solidFill>
                </a:rPr>
                <a:t>e</a:t>
              </a:r>
              <a:endParaRPr lang="sr-Latn-CS" sz="180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3048000"/>
              <a:ext cx="3124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</a:pPr>
              <a:r>
                <a:rPr lang="sr-Latn-CS" sz="1800" smtClean="0">
                  <a:solidFill>
                    <a:srgbClr val="FFC000"/>
                  </a:solidFill>
                </a:rPr>
                <a:t>termod</a:t>
              </a:r>
              <a:r>
                <a:rPr lang="en-US" sz="1800" smtClean="0">
                  <a:solidFill>
                    <a:srgbClr val="FFC000"/>
                  </a:solidFill>
                </a:rPr>
                <a:t>.</a:t>
              </a:r>
              <a:r>
                <a:rPr lang="sr-Latn-CS" sz="1800" smtClean="0">
                  <a:solidFill>
                    <a:srgbClr val="FFC000"/>
                  </a:solidFill>
                </a:rPr>
                <a:t> sistema</a:t>
              </a:r>
              <a:r>
                <a:rPr lang="sr-Cyrl-CS" sz="1800" smtClean="0">
                  <a:solidFill>
                    <a:srgbClr val="FFC000"/>
                  </a:solidFill>
                </a:rPr>
                <a:t> </a:t>
              </a:r>
              <a:r>
                <a:rPr lang="en-US" sz="1800" smtClean="0">
                  <a:solidFill>
                    <a:srgbClr val="FFC000"/>
                  </a:solidFill>
                </a:rPr>
                <a:t>se </a:t>
              </a:r>
              <a:r>
                <a:rPr lang="sr-Cyrl-CS" sz="1800" smtClean="0">
                  <a:solidFill>
                    <a:srgbClr val="FFC000"/>
                  </a:solidFill>
                </a:rPr>
                <a:t>sastoji iz više različitih homogenih de</a:t>
              </a:r>
              <a:r>
                <a:rPr lang="sr-Latn-CS" sz="1800" smtClean="0">
                  <a:solidFill>
                    <a:srgbClr val="FFC000"/>
                  </a:solidFill>
                </a:rPr>
                <a:t>l</a:t>
              </a:r>
              <a:r>
                <a:rPr lang="sr-Cyrl-CS" sz="1800" smtClean="0">
                  <a:solidFill>
                    <a:srgbClr val="FFC000"/>
                  </a:solidFill>
                </a:rPr>
                <a:t>ova </a:t>
              </a:r>
              <a:r>
                <a:rPr lang="en-US" sz="1800" smtClean="0">
                  <a:solidFill>
                    <a:srgbClr val="FFC000"/>
                  </a:solidFill>
                </a:rPr>
                <a:t>(</a:t>
              </a:r>
              <a:r>
                <a:rPr lang="sr-Cyrl-CS" sz="1800" smtClean="0">
                  <a:solidFill>
                    <a:srgbClr val="FFC000"/>
                  </a:solidFill>
                </a:rPr>
                <a:t>faza</a:t>
              </a:r>
              <a:r>
                <a:rPr lang="en-US" sz="1800" smtClean="0">
                  <a:solidFill>
                    <a:srgbClr val="FFC000"/>
                  </a:solidFill>
                </a:rPr>
                <a:t>)</a:t>
              </a:r>
              <a:endParaRPr lang="en-US" sz="1800">
                <a:solidFill>
                  <a:srgbClr val="FFC00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2895600" y="2286000"/>
              <a:ext cx="457200" cy="304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172200" y="2286000"/>
              <a:ext cx="304800" cy="228600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2514600" y="2819400"/>
              <a:ext cx="228600" cy="2286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553200" y="2819400"/>
              <a:ext cx="228600" cy="228600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8591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stanja za </a:t>
            </a:r>
            <a:r>
              <a:rPr lang="sr-Latn-CS" i="1"/>
              <a:t>k</a:t>
            </a:r>
            <a:r>
              <a:rPr lang="sr-Latn-CS"/>
              <a:t>-tu komponentu izražena preko parcijalnog pritiska: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835150"/>
            <a:ext cx="2049462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246063" y="3027363"/>
            <a:ext cx="85915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stanja za </a:t>
            </a:r>
            <a:r>
              <a:rPr lang="sr-Latn-CS" i="1"/>
              <a:t>k</a:t>
            </a:r>
            <a:r>
              <a:rPr lang="sr-Latn-CS"/>
              <a:t>-tu komponentu izražena preko parcijalne zapremine:</a:t>
            </a:r>
          </a:p>
        </p:txBody>
      </p:sp>
      <p:pic>
        <p:nvPicPr>
          <p:cNvPr id="1976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4014788"/>
            <a:ext cx="19732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251" name="Text Box 20"/>
          <p:cNvSpPr txBox="1">
            <a:spLocks noChangeArrowheads="1"/>
          </p:cNvSpPr>
          <p:nvPr/>
        </p:nvSpPr>
        <p:spPr bwMode="auto">
          <a:xfrm>
            <a:off x="3265488" y="1719263"/>
            <a:ext cx="10874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/>
              <a:t>(Dalton)</a:t>
            </a:r>
          </a:p>
        </p:txBody>
      </p:sp>
      <p:sp>
        <p:nvSpPr>
          <p:cNvPr id="10252" name="Text Box 21"/>
          <p:cNvSpPr txBox="1">
            <a:spLocks noChangeArrowheads="1"/>
          </p:cNvSpPr>
          <p:nvPr/>
        </p:nvSpPr>
        <p:spPr bwMode="auto">
          <a:xfrm>
            <a:off x="3382963" y="3938588"/>
            <a:ext cx="1298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/>
              <a:t>(Amagau)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228725"/>
            <a:ext cx="2049462" cy="382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2138363"/>
            <a:ext cx="19732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375025"/>
            <a:ext cx="1746250" cy="417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51138" y="3222625"/>
            <a:ext cx="1366837" cy="73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2143125" y="3602038"/>
            <a:ext cx="5318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75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74938" y="3960813"/>
            <a:ext cx="4697412" cy="76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276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74938" y="5119688"/>
            <a:ext cx="4932362" cy="738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30188" y="1189038"/>
            <a:ext cx="2936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molarni sastav</a:t>
            </a:r>
            <a:r>
              <a:rPr lang="sr-Latn-CS"/>
              <a:t>:</a:t>
            </a:r>
            <a:endParaRPr lang="en-US"/>
          </a:p>
        </p:txBody>
      </p:sp>
      <p:pic>
        <p:nvPicPr>
          <p:cNvPr id="1229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987550"/>
            <a:ext cx="1138237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296" name="Picture 13"/>
          <p:cNvPicPr>
            <a:picLocks noChangeAspect="1" noChangeArrowheads="1"/>
          </p:cNvPicPr>
          <p:nvPr/>
        </p:nvPicPr>
        <p:blipFill>
          <a:blip r:embed="rId3" cstate="print"/>
          <a:srcRect r="62860"/>
          <a:stretch>
            <a:fillRect/>
          </a:stretch>
        </p:blipFill>
        <p:spPr bwMode="auto">
          <a:xfrm>
            <a:off x="323850" y="4640263"/>
            <a:ext cx="135255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306388" y="3162300"/>
            <a:ext cx="529824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 i="1" baseline="-25000"/>
              <a:t>k</a:t>
            </a:r>
            <a:r>
              <a:rPr lang="sr-Latn-CS"/>
              <a:t> – broj molova proizvoljne </a:t>
            </a:r>
            <a:r>
              <a:rPr lang="sr-Latn-CS" i="1"/>
              <a:t>k</a:t>
            </a:r>
            <a:r>
              <a:rPr lang="sr-Latn-CS"/>
              <a:t>-te komponente</a:t>
            </a:r>
          </a:p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 i="1" baseline="-25000"/>
              <a:t>s</a:t>
            </a:r>
            <a:r>
              <a:rPr lang="sr-Latn-CS"/>
              <a:t> – broj molova smeše</a:t>
            </a:r>
            <a:endParaRPr lang="en-US"/>
          </a:p>
        </p:txBody>
      </p:sp>
      <p:pic>
        <p:nvPicPr>
          <p:cNvPr id="12299" name="Picture 16"/>
          <p:cNvPicPr>
            <a:picLocks noChangeAspect="1" noChangeArrowheads="1"/>
          </p:cNvPicPr>
          <p:nvPr/>
        </p:nvPicPr>
        <p:blipFill>
          <a:blip r:embed="rId3" cstate="print"/>
          <a:srcRect l="91368"/>
          <a:stretch>
            <a:fillRect/>
          </a:stretch>
        </p:blipFill>
        <p:spPr bwMode="auto">
          <a:xfrm>
            <a:off x="1687513" y="4630738"/>
            <a:ext cx="314325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3119438"/>
            <a:ext cx="2732087" cy="376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3600450"/>
            <a:ext cx="1138237" cy="36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250374" y="4038600"/>
            <a:ext cx="3429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n</a:t>
            </a:r>
            <a:r>
              <a:rPr lang="sr-Latn-CS" sz="1800" smtClean="0"/>
              <a:t> </a:t>
            </a:r>
            <a:r>
              <a:rPr lang="sr-Latn-CS" sz="1800"/>
              <a:t>– količina materije (broj kmol-ova)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M</a:t>
            </a:r>
            <a:r>
              <a:rPr lang="sr-Latn-CS" sz="1800" smtClean="0"/>
              <a:t> </a:t>
            </a:r>
            <a:r>
              <a:rPr lang="sr-Latn-CS" sz="1800"/>
              <a:t>– molekularna masa gasa</a:t>
            </a:r>
            <a:endParaRPr lang="en-US" sz="1800"/>
          </a:p>
        </p:txBody>
      </p:sp>
      <p:grpSp>
        <p:nvGrpSpPr>
          <p:cNvPr id="13" name="Group 12"/>
          <p:cNvGrpSpPr/>
          <p:nvPr/>
        </p:nvGrpSpPr>
        <p:grpSpPr>
          <a:xfrm>
            <a:off x="3990068" y="3810000"/>
            <a:ext cx="4925332" cy="2511425"/>
            <a:chOff x="871538" y="3813175"/>
            <a:chExt cx="4925332" cy="2511425"/>
          </a:xfrm>
        </p:grpSpPr>
        <p:pic>
          <p:nvPicPr>
            <p:cNvPr id="14345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6938" y="3965575"/>
              <a:ext cx="4097337" cy="404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4346" name="Line 11"/>
            <p:cNvSpPr>
              <a:spLocks noChangeShapeType="1"/>
            </p:cNvSpPr>
            <p:nvPr/>
          </p:nvSpPr>
          <p:spPr bwMode="auto">
            <a:xfrm flipH="1">
              <a:off x="4994275" y="3813175"/>
              <a:ext cx="304800" cy="6842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47" name="Text Box 12"/>
            <p:cNvSpPr txBox="1">
              <a:spLocks noChangeArrowheads="1"/>
            </p:cNvSpPr>
            <p:nvPr/>
          </p:nvSpPr>
          <p:spPr bwMode="auto">
            <a:xfrm>
              <a:off x="5243513" y="3889375"/>
              <a:ext cx="55335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: </a:t>
              </a:r>
              <a:r>
                <a:rPr lang="sr-Latn-CS" i="1"/>
                <a:t>n</a:t>
              </a:r>
              <a:r>
                <a:rPr lang="sr-Latn-CS" i="1" baseline="-25000"/>
                <a:t>s</a:t>
              </a:r>
              <a:endParaRPr lang="en-US" i="1" baseline="-25000"/>
            </a:p>
          </p:txBody>
        </p:sp>
        <p:pic>
          <p:nvPicPr>
            <p:cNvPr id="14348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71538" y="5457825"/>
              <a:ext cx="3440112" cy="866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4349" name="Picture 1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58975" y="4506913"/>
              <a:ext cx="1670050" cy="7493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4350" name="Line 15"/>
            <p:cNvSpPr>
              <a:spLocks noChangeShapeType="1"/>
            </p:cNvSpPr>
            <p:nvPr/>
          </p:nvSpPr>
          <p:spPr bwMode="auto">
            <a:xfrm>
              <a:off x="1806575" y="4344988"/>
              <a:ext cx="0" cy="10620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30188" y="1209675"/>
            <a:ext cx="6154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Srednja (prividna) molekularna masa smeše </a:t>
            </a:r>
            <a:r>
              <a:rPr lang="sr-Cyrl-CS" b="1"/>
              <a:t>– </a:t>
            </a:r>
            <a:r>
              <a:rPr lang="sl-SI" b="1"/>
              <a:t>M</a:t>
            </a:r>
            <a:r>
              <a:rPr lang="en-US" b="1" baseline="-25000"/>
              <a:t>s</a:t>
            </a: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30188" y="1773237"/>
            <a:ext cx="85153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Srednja (prividna) molekularna masa smeše predstavlja molekularnu masu nekog fiktivnog homogenog gasa, koji je po svojim fizičkim svojstvima identičan posmatranoj smeši.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0825" y="4837113"/>
            <a:ext cx="3567113" cy="126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18811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36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923925"/>
            <a:ext cx="4362450" cy="5084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70" name="Line 14"/>
          <p:cNvSpPr>
            <a:spLocks noChangeShapeType="1"/>
          </p:cNvSpPr>
          <p:nvPr/>
        </p:nvSpPr>
        <p:spPr bwMode="auto">
          <a:xfrm>
            <a:off x="4445000" y="5326063"/>
            <a:ext cx="684213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2098675"/>
            <a:ext cx="6072188" cy="2089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230188" y="1112838"/>
            <a:ext cx="2314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Gasna konstanta: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0188" y="1112838"/>
            <a:ext cx="326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Međusobni odnosi sastava:</a:t>
            </a:r>
            <a:endParaRPr lang="en-US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835150"/>
            <a:ext cx="3035300" cy="1817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835150"/>
            <a:ext cx="1943100" cy="1973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463" y="4176713"/>
            <a:ext cx="3035300" cy="198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3900" y="4178300"/>
            <a:ext cx="2276475" cy="1566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800600" y="1455740"/>
            <a:ext cx="4140201" cy="2166935"/>
            <a:chOff x="4800600" y="1455740"/>
            <a:chExt cx="4140201" cy="2166935"/>
          </a:xfrm>
        </p:grpSpPr>
        <p:sp>
          <p:nvSpPr>
            <p:cNvPr id="3" name="AutoShape 23"/>
            <p:cNvSpPr>
              <a:spLocks noChangeArrowheads="1"/>
            </p:cNvSpPr>
            <p:nvPr/>
          </p:nvSpPr>
          <p:spPr bwMode="auto">
            <a:xfrm>
              <a:off x="4800600" y="1455740"/>
              <a:ext cx="1671637" cy="457200"/>
            </a:xfrm>
            <a:prstGeom prst="roundRect">
              <a:avLst>
                <a:gd name="adj" fmla="val 16667"/>
              </a:avLst>
            </a:prstGeom>
            <a:noFill/>
            <a:ln w="3810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tabLst>
                  <a:tab pos="409575" algn="l"/>
                </a:tabLst>
              </a:pPr>
              <a:endParaRPr lang="en-US"/>
            </a:p>
          </p:txBody>
        </p:sp>
        <p:sp>
          <p:nvSpPr>
            <p:cNvPr id="5" name="Text Box 21"/>
            <p:cNvSpPr txBox="1">
              <a:spLocks noChangeArrowheads="1"/>
            </p:cNvSpPr>
            <p:nvPr/>
          </p:nvSpPr>
          <p:spPr bwMode="auto">
            <a:xfrm>
              <a:off x="5905501" y="2209800"/>
              <a:ext cx="303530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kreću nezavisno jedan od drugog (ne postoje sile uzajamnog privlačenja i odbijanja</a:t>
              </a:r>
            </a:p>
          </p:txBody>
        </p:sp>
        <p:sp>
          <p:nvSpPr>
            <p:cNvPr id="6" name="Line 24"/>
            <p:cNvSpPr>
              <a:spLocks noChangeShapeType="1"/>
            </p:cNvSpPr>
            <p:nvPr/>
          </p:nvSpPr>
          <p:spPr bwMode="auto">
            <a:xfrm>
              <a:off x="6205917" y="1881538"/>
              <a:ext cx="728283" cy="40446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" name="AutoShape 29"/>
            <p:cNvSpPr>
              <a:spLocks noChangeArrowheads="1"/>
            </p:cNvSpPr>
            <p:nvPr/>
          </p:nvSpPr>
          <p:spPr bwMode="auto">
            <a:xfrm>
              <a:off x="5897563" y="2271713"/>
              <a:ext cx="2941638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69863" y="1143000"/>
            <a:ext cx="86518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 smtClean="0"/>
              <a:t>P</a:t>
            </a:r>
            <a:r>
              <a:rPr lang="en-US" i="1" smtClean="0"/>
              <a:t>retpostav</a:t>
            </a:r>
            <a:r>
              <a:rPr lang="sr-Latn-RS" i="1" smtClean="0"/>
              <a:t>ka:</a:t>
            </a:r>
            <a:r>
              <a:rPr lang="sr-Latn-RS" smtClean="0"/>
              <a:t> </a:t>
            </a:r>
            <a:r>
              <a:rPr lang="en-US" smtClean="0"/>
              <a:t>na </a:t>
            </a:r>
            <a:r>
              <a:rPr lang="en-US"/>
              <a:t>“</a:t>
            </a:r>
            <a:r>
              <a:rPr lang="en-US" smtClean="0"/>
              <a:t>ponašanje” određene komponente</a:t>
            </a:r>
            <a:r>
              <a:rPr lang="sr-Latn-RS" smtClean="0"/>
              <a:t> smeše</a:t>
            </a:r>
            <a:r>
              <a:rPr lang="en-US" smtClean="0"/>
              <a:t> ne utiče prisustvo drugih komponenata</a:t>
            </a:r>
            <a:r>
              <a:rPr lang="sr-Latn-RS" smtClean="0"/>
              <a:t> smeše ..</a:t>
            </a:r>
            <a:r>
              <a:rPr lang="sr-Latn-CS" smtClean="0"/>
              <a:t>.  idealni gasovi.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52400" y="4082280"/>
            <a:ext cx="8745538" cy="1800995"/>
            <a:chOff x="152400" y="4082280"/>
            <a:chExt cx="8745538" cy="1800995"/>
          </a:xfrm>
        </p:grpSpPr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52400" y="4114800"/>
              <a:ext cx="8686799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tabLst>
                  <a:tab pos="409575" algn="l"/>
                </a:tabLst>
              </a:pPr>
              <a:r>
                <a:rPr lang="sr-Latn-RS" smtClean="0"/>
                <a:t>Realni gasovi </a:t>
              </a:r>
              <a:r>
                <a:rPr lang="en-US" smtClean="0"/>
                <a:t>  </a:t>
              </a:r>
              <a:r>
                <a:rPr lang="sr-Latn-RS" smtClean="0"/>
                <a:t>– postoje </a:t>
              </a:r>
              <a:r>
                <a:rPr lang="sr-Latn-CS" smtClean="0"/>
                <a:t>međudejstva molekula različitih komponenata.</a:t>
              </a:r>
              <a:endParaRPr lang="sr-Latn-RS" smtClean="0"/>
            </a:p>
          </p:txBody>
        </p:sp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167910" y="4082280"/>
              <a:ext cx="1671637" cy="457200"/>
            </a:xfrm>
            <a:prstGeom prst="roundRect">
              <a:avLst>
                <a:gd name="adj" fmla="val 16667"/>
              </a:avLst>
            </a:prstGeom>
            <a:noFill/>
            <a:ln w="38100" cmpd="dbl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tabLst>
                  <a:tab pos="409575" algn="l"/>
                </a:tabLst>
              </a:pPr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981200" y="4572000"/>
              <a:ext cx="6916738" cy="13112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tabLst>
                  <a:tab pos="409575" algn="l"/>
                </a:tabLst>
              </a:pPr>
              <a:r>
                <a:rPr lang="sr-Latn-CS"/>
                <a:t>Primeri: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Char char="Ø"/>
                <a:tabLst>
                  <a:tab pos="409575" algn="l"/>
                </a:tabLst>
              </a:pPr>
              <a:r>
                <a:rPr lang="sr-Latn-CS"/>
                <a:t> vazduh (smaša azota i kiseonika, a u manjoj meri argona, ugljendioksida i vodene pare),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Char char="Ø"/>
                <a:tabLst>
                  <a:tab pos="409575" algn="l"/>
                </a:tabLst>
              </a:pPr>
              <a:r>
                <a:rPr lang="sr-Latn-CS"/>
                <a:t> produkti sagorevanja...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09600" y="1524000"/>
            <a:ext cx="2590800" cy="2590800"/>
          </a:xfrm>
          <a:prstGeom prst="rect">
            <a:avLst/>
          </a:prstGeom>
          <a:noFill/>
          <a:ln w="63500" cap="flat" cmpd="dbl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4267203" y="1219200"/>
            <a:ext cx="434340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/>
              <a:t>Svaki gas u sastavu smeše gasova stvara na zidove suda pritisak (</a:t>
            </a:r>
            <a:r>
              <a:rPr lang="sr-Latn-CS" b="1"/>
              <a:t>parcijalni pritisak</a:t>
            </a:r>
            <a:r>
              <a:rPr lang="sr-Latn-CS"/>
              <a:t>) čija vrednost ne zavisi od </a:t>
            </a:r>
            <a:r>
              <a:rPr lang="sr-Latn-CS" smtClean="0"/>
              <a:t>prisustva </a:t>
            </a:r>
            <a:r>
              <a:rPr lang="sr-Latn-CS"/>
              <a:t>drugih </a:t>
            </a:r>
            <a:r>
              <a:rPr lang="sr-Latn-CS" smtClean="0"/>
              <a:t>gasova</a:t>
            </a:r>
            <a:r>
              <a:rPr lang="en-US" smtClean="0"/>
              <a:t> </a:t>
            </a:r>
            <a:r>
              <a:rPr lang="sr-Latn-RS" smtClean="0"/>
              <a:t>(</a:t>
            </a:r>
            <a:r>
              <a:rPr lang="en-US" i="1" smtClean="0"/>
              <a:t>p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2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3</a:t>
            </a:r>
            <a:r>
              <a:rPr lang="en-US" smtClean="0"/>
              <a:t>, ...</a:t>
            </a:r>
            <a:r>
              <a:rPr lang="sr-Latn-RS" smtClean="0"/>
              <a:t>)</a:t>
            </a:r>
            <a:endParaRPr lang="sr-Latn-CS"/>
          </a:p>
        </p:txBody>
      </p:sp>
      <p:grpSp>
        <p:nvGrpSpPr>
          <p:cNvPr id="60" name="Group 59"/>
          <p:cNvGrpSpPr/>
          <p:nvPr/>
        </p:nvGrpSpPr>
        <p:grpSpPr>
          <a:xfrm>
            <a:off x="685800" y="1600200"/>
            <a:ext cx="2407920" cy="3128665"/>
            <a:chOff x="685800" y="1600200"/>
            <a:chExt cx="2407920" cy="3128665"/>
          </a:xfrm>
        </p:grpSpPr>
        <p:grpSp>
          <p:nvGrpSpPr>
            <p:cNvPr id="45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30" name="Oval 29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85800" y="42672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00B050"/>
                  </a:solidFill>
                </a:rPr>
                <a:t>p</a:t>
              </a:r>
              <a:r>
                <a:rPr lang="en-US" baseline="-25000" smtClean="0">
                  <a:solidFill>
                    <a:srgbClr val="00B050"/>
                  </a:solidFill>
                </a:rPr>
                <a:t>3</a:t>
              </a:r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>
              <a:off x="794658" y="4038600"/>
              <a:ext cx="76200" cy="342900"/>
            </a:xfrm>
            <a:prstGeom prst="line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838200" y="1752600"/>
            <a:ext cx="2179320" cy="3281065"/>
            <a:chOff x="838200" y="1752600"/>
            <a:chExt cx="2179320" cy="3281065"/>
          </a:xfrm>
        </p:grpSpPr>
        <p:grpSp>
          <p:nvGrpSpPr>
            <p:cNvPr id="43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4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" name="Oval 4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676400" y="45720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000099"/>
                  </a:solidFill>
                </a:rPr>
                <a:t>p</a:t>
              </a:r>
              <a:r>
                <a:rPr lang="en-US" baseline="-25000" smtClean="0">
                  <a:solidFill>
                    <a:srgbClr val="000099"/>
                  </a:solidFill>
                </a:rPr>
                <a:t>1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1709058" y="3913414"/>
              <a:ext cx="125185" cy="772886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762000" y="1676400"/>
            <a:ext cx="3241310" cy="2331720"/>
            <a:chOff x="762000" y="1676400"/>
            <a:chExt cx="3241310" cy="2331720"/>
          </a:xfrm>
        </p:grpSpPr>
        <p:grpSp>
          <p:nvGrpSpPr>
            <p:cNvPr id="44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18" name="Oval 17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581400" y="3048000"/>
              <a:ext cx="421910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C00000"/>
                  </a:solidFill>
                </a:rPr>
                <a:t>p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>
              <a:off x="3124200" y="3233056"/>
              <a:ext cx="457200" cy="61473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4259261" y="3254514"/>
            <a:ext cx="447833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/>
              <a:t>Pritisak smeše</a:t>
            </a:r>
            <a:r>
              <a:rPr lang="en-US" smtClean="0"/>
              <a:t> = f</a:t>
            </a:r>
            <a:r>
              <a:rPr lang="sr-Latn-RS" smtClean="0"/>
              <a:t>(</a:t>
            </a:r>
            <a:r>
              <a:rPr lang="sr-Latn-CS" smtClean="0"/>
              <a:t>ukupnog delovanja </a:t>
            </a:r>
            <a:r>
              <a:rPr lang="sr-Latn-CS"/>
              <a:t>svih </a:t>
            </a:r>
            <a:r>
              <a:rPr lang="sr-Latn-CS" smtClean="0"/>
              <a:t>molekula smeše </a:t>
            </a:r>
            <a:r>
              <a:rPr lang="sr-Latn-CS"/>
              <a:t>o zidove </a:t>
            </a:r>
            <a:r>
              <a:rPr lang="sr-Latn-CS" smtClean="0"/>
              <a:t>suda).</a:t>
            </a:r>
            <a:endParaRPr lang="sr-Latn-CS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4259261" y="4385608"/>
            <a:ext cx="4478338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/>
              <a:t>Odstranjivanjem jedne </a:t>
            </a:r>
            <a:r>
              <a:rPr lang="sr-Latn-CS"/>
              <a:t>od komponenata </a:t>
            </a:r>
            <a:r>
              <a:rPr lang="sr-Latn-CS" smtClean="0"/>
              <a:t>smeše (npr. parcijalnog pritiska </a:t>
            </a:r>
            <a:r>
              <a:rPr lang="en-US" i="1" smtClean="0"/>
              <a:t>p</a:t>
            </a:r>
            <a:r>
              <a:rPr lang="en-US" baseline="-25000" smtClean="0"/>
              <a:t>1</a:t>
            </a:r>
            <a:r>
              <a:rPr lang="sr-Latn-CS" smtClean="0"/>
              <a:t>) pri nepromenjenoj vrednosti temperature </a:t>
            </a:r>
            <a:r>
              <a:rPr lang="sr-Latn-CS"/>
              <a:t>smeše </a:t>
            </a:r>
            <a:r>
              <a:rPr lang="sr-Latn-CS" smtClean="0"/>
              <a:t>pritisak </a:t>
            </a:r>
            <a:r>
              <a:rPr lang="sr-Latn-CS"/>
              <a:t>smeše </a:t>
            </a:r>
            <a:r>
              <a:rPr lang="sr-Latn-CS" smtClean="0"/>
              <a:t>bi se smanjio </a:t>
            </a:r>
            <a:r>
              <a:rPr lang="sr-Latn-CS"/>
              <a:t>za </a:t>
            </a:r>
            <a:r>
              <a:rPr lang="sr-Latn-CS" smtClean="0"/>
              <a:t>vrednost </a:t>
            </a:r>
            <a:r>
              <a:rPr lang="sr-Latn-CS"/>
              <a:t>pritiska odstranjene </a:t>
            </a:r>
            <a:r>
              <a:rPr lang="sr-Latn-CS" smtClean="0"/>
              <a:t>komponente (</a:t>
            </a:r>
            <a:r>
              <a:rPr lang="en-US" i="1" smtClean="0"/>
              <a:t>p</a:t>
            </a:r>
            <a:r>
              <a:rPr lang="en-US" baseline="-25000" smtClean="0"/>
              <a:t>1</a:t>
            </a:r>
            <a:r>
              <a:rPr lang="sr-Latn-CS" smtClean="0"/>
              <a:t>).</a:t>
            </a:r>
            <a:endParaRPr lang="en-US"/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230188" y="838200"/>
            <a:ext cx="2589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Daltonov zakon</a:t>
            </a:r>
            <a:r>
              <a:rPr lang="sr-Latn-CS" b="1" smtClean="0"/>
              <a:t>:</a:t>
            </a:r>
            <a:endParaRPr lang="sr-Latn-C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14800" y="1546225"/>
            <a:ext cx="463073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Pri </a:t>
            </a:r>
            <a:r>
              <a:rPr lang="sr-Latn-CS"/>
              <a:t>konstantnoj temperaturi smeše, ukupan pritisak smeše gasova (koji hemijski međusobno ne reaguju) jednak je sumi parcijalnih pritisaka.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6875" y="3355975"/>
            <a:ext cx="3717925" cy="844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165600" y="4191000"/>
            <a:ext cx="28616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/>
              <a:t> – broj </a:t>
            </a:r>
            <a:r>
              <a:rPr lang="sr-Latn-CS" smtClean="0"/>
              <a:t>komponeneta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/>
              <a:t>      u </a:t>
            </a:r>
            <a:r>
              <a:rPr lang="sr-Latn-CS"/>
              <a:t>analiziranoj smeši</a:t>
            </a: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1524000"/>
            <a:ext cx="2590800" cy="2590800"/>
          </a:xfrm>
          <a:prstGeom prst="rect">
            <a:avLst/>
          </a:prstGeom>
          <a:noFill/>
          <a:ln w="63500" cap="flat" cmpd="dbl" algn="ctr">
            <a:solidFill>
              <a:srgbClr val="00004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85800" y="1600200"/>
            <a:ext cx="2407920" cy="3128665"/>
            <a:chOff x="685800" y="1600200"/>
            <a:chExt cx="2407920" cy="3128665"/>
          </a:xfrm>
        </p:grpSpPr>
        <p:grpSp>
          <p:nvGrpSpPr>
            <p:cNvPr id="7" name="Group 44"/>
            <p:cNvGrpSpPr/>
            <p:nvPr/>
          </p:nvGrpSpPr>
          <p:grpSpPr>
            <a:xfrm>
              <a:off x="685800" y="1600200"/>
              <a:ext cx="2407920" cy="2407920"/>
              <a:chOff x="914400" y="1600200"/>
              <a:chExt cx="2407920" cy="2407920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990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914400" y="2743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1371600" y="3200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524000" y="1676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2819400" y="1600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32766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3276600" y="3962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2438400" y="3581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2209800" y="20574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2514600" y="2895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2895600" y="33528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1981200" y="35052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1295400" y="2133600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85800" y="42672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00B050"/>
                  </a:solidFill>
                </a:rPr>
                <a:t>p</a:t>
              </a:r>
              <a:r>
                <a:rPr lang="en-US" baseline="-25000" smtClean="0">
                  <a:solidFill>
                    <a:srgbClr val="00B050"/>
                  </a:solidFill>
                </a:rPr>
                <a:t>3</a:t>
              </a:r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794658" y="4038600"/>
              <a:ext cx="76200" cy="342900"/>
            </a:xfrm>
            <a:prstGeom prst="line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838200" y="1752600"/>
            <a:ext cx="2179320" cy="3281065"/>
            <a:chOff x="838200" y="1752600"/>
            <a:chExt cx="2179320" cy="3281065"/>
          </a:xfrm>
        </p:grpSpPr>
        <p:grpSp>
          <p:nvGrpSpPr>
            <p:cNvPr id="24" name="Group 42"/>
            <p:cNvGrpSpPr/>
            <p:nvPr/>
          </p:nvGrpSpPr>
          <p:grpSpPr>
            <a:xfrm>
              <a:off x="838200" y="1752600"/>
              <a:ext cx="2179320" cy="2103120"/>
              <a:chOff x="1066800" y="1752600"/>
              <a:chExt cx="2179320" cy="2103120"/>
            </a:xfrm>
          </p:grpSpPr>
          <p:sp>
            <p:nvSpPr>
              <p:cNvPr id="27" name="Oval 3"/>
              <p:cNvSpPr/>
              <p:nvPr/>
            </p:nvSpPr>
            <p:spPr bwMode="auto">
              <a:xfrm>
                <a:off x="1066800" y="1752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1676400" y="1905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1905000" y="2209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1295400" y="2743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2743200" y="19812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3200400" y="2438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3048000" y="28194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438400" y="2514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066800" y="3429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905000" y="38100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2819400" y="3733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2362200" y="32766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1752600" y="2971800"/>
                <a:ext cx="45720" cy="45720"/>
              </a:xfrm>
              <a:prstGeom prst="ellipse">
                <a:avLst/>
              </a:prstGeom>
              <a:solidFill>
                <a:srgbClr val="000099"/>
              </a:solidFill>
              <a:ln w="9525" cap="flat" cmpd="sng" algn="ctr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676400" y="4572000"/>
              <a:ext cx="4219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000099"/>
                  </a:solidFill>
                </a:rPr>
                <a:t>p</a:t>
              </a:r>
              <a:r>
                <a:rPr lang="en-US" baseline="-25000" smtClean="0">
                  <a:solidFill>
                    <a:srgbClr val="000099"/>
                  </a:solidFill>
                </a:rPr>
                <a:t>1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1709058" y="3913414"/>
              <a:ext cx="125185" cy="772886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762000" y="1676400"/>
            <a:ext cx="3241310" cy="2331720"/>
            <a:chOff x="762000" y="1676400"/>
            <a:chExt cx="3241310" cy="2331720"/>
          </a:xfrm>
        </p:grpSpPr>
        <p:grpSp>
          <p:nvGrpSpPr>
            <p:cNvPr id="41" name="Group 43"/>
            <p:cNvGrpSpPr/>
            <p:nvPr/>
          </p:nvGrpSpPr>
          <p:grpSpPr>
            <a:xfrm>
              <a:off x="762000" y="1676400"/>
              <a:ext cx="2331720" cy="2331720"/>
              <a:chOff x="990600" y="1676400"/>
              <a:chExt cx="2331720" cy="2331720"/>
            </a:xfrm>
          </p:grpSpPr>
          <p:sp>
            <p:nvSpPr>
              <p:cNvPr id="44" name="Oval 43"/>
              <p:cNvSpPr/>
              <p:nvPr/>
            </p:nvSpPr>
            <p:spPr bwMode="auto">
              <a:xfrm>
                <a:off x="1905000" y="3124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3200400" y="1676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2362200" y="17526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Oval 20"/>
              <p:cNvSpPr/>
              <p:nvPr/>
            </p:nvSpPr>
            <p:spPr bwMode="auto">
              <a:xfrm>
                <a:off x="2590800" y="2286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990600" y="22098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1295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600200" y="3505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524000" y="2438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2133600" y="27432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2819400" y="30480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2438400" y="3962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3276600" y="3200400"/>
                <a:ext cx="45720" cy="45720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581400" y="3048000"/>
              <a:ext cx="421910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rgbClr val="C00000"/>
                  </a:solidFill>
                </a:rPr>
                <a:t>p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3124200" y="3233056"/>
              <a:ext cx="457200" cy="61473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230188" y="4832350"/>
            <a:ext cx="85153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Pod pojmom parcijalnog pritiska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 se podrazumeva onaj pritisak koji bi vladao u sudu zapremine </a:t>
            </a:r>
            <a:r>
              <a:rPr lang="en-US" i="1"/>
              <a:t>V</a:t>
            </a:r>
            <a:r>
              <a:rPr lang="en-US"/>
              <a:t>, pri temperaturi smeše </a:t>
            </a:r>
            <a:r>
              <a:rPr lang="en-US" i="1"/>
              <a:t>T</a:t>
            </a:r>
            <a:r>
              <a:rPr lang="en-US"/>
              <a:t>, kada bi se samo dotična komponenta nalazila u sudu.</a:t>
            </a:r>
          </a:p>
        </p:txBody>
      </p:sp>
      <p:pic>
        <p:nvPicPr>
          <p:cNvPr id="615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913" y="620713"/>
            <a:ext cx="6985000" cy="404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230188" y="688975"/>
            <a:ext cx="8515350" cy="2740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Amagaov zakon:</a:t>
            </a:r>
          </a:p>
          <a:p>
            <a:pPr>
              <a:tabLst>
                <a:tab pos="409575" algn="l"/>
              </a:tabLst>
            </a:pPr>
            <a:r>
              <a:rPr lang="sr-Latn-CS"/>
              <a:t>Veličine stanja svake komponente smeše razmatraju se na način kao da svaka komponenta egzistira odvojeno pri pritisku i temeraturi smeše. U tom slučaju definiše se parcijalna zapremina </a:t>
            </a:r>
            <a:r>
              <a:rPr lang="sr-Latn-CS" i="1"/>
              <a:t>V</a:t>
            </a:r>
            <a:r>
              <a:rPr lang="sr-Latn-CS" i="1" baseline="-25000"/>
              <a:t>i</a:t>
            </a:r>
            <a:r>
              <a:rPr lang="sr-Latn-CS"/>
              <a:t> koja se odnosi na </a:t>
            </a:r>
            <a:r>
              <a:rPr lang="sr-Latn-CS" i="1"/>
              <a:t>i</a:t>
            </a:r>
            <a:r>
              <a:rPr lang="sr-Latn-CS"/>
              <a:t>-tu komponentu u smeši kao ona zapremina koju bi zauzimala </a:t>
            </a:r>
            <a:r>
              <a:rPr lang="sr-Latn-CS" i="1"/>
              <a:t>i</a:t>
            </a:r>
            <a:r>
              <a:rPr lang="sr-Latn-CS"/>
              <a:t>-ta komponenta kada bi sama egzistirala pri ukupnom pritisku i temperaturi smeše.</a:t>
            </a: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674938" y="3119438"/>
          <a:ext cx="3154362" cy="841375"/>
        </p:xfrm>
        <a:graphic>
          <a:graphicData uri="http://schemas.openxmlformats.org/presentationml/2006/ole">
            <p:oleObj spid="_x0000_s1026" name="Equation" r:id="rId3" imgW="1574800" imgH="419100" progId="Equation.3">
              <p:embed/>
            </p:oleObj>
          </a:graphicData>
        </a:graphic>
      </p:graphicFrame>
      <p:pic>
        <p:nvPicPr>
          <p:cNvPr id="1034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7288" y="4133850"/>
            <a:ext cx="6499225" cy="172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246063" y="1608138"/>
            <a:ext cx="3687762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Sastavi smeše</a:t>
            </a:r>
            <a:r>
              <a:rPr lang="sr-Latn-CS"/>
              <a:t>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relatvni maseni sastav,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relativni zapreminski sastav i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relativni molarni sastav.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3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3988" y="1036638"/>
            <a:ext cx="56991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maseni sastav</a:t>
            </a: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-te komponente smeše: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682750"/>
            <a:ext cx="2428875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30188" y="3049588"/>
            <a:ext cx="4225925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m</a:t>
            </a:r>
            <a:r>
              <a:rPr lang="sl-SI" i="1" baseline="-25000"/>
              <a:t>k</a:t>
            </a:r>
            <a:r>
              <a:rPr lang="sl-SI"/>
              <a:t> – masa </a:t>
            </a:r>
            <a:r>
              <a:rPr lang="sl-SI" i="1"/>
              <a:t>k</a:t>
            </a:r>
            <a:r>
              <a:rPr lang="sl-SI"/>
              <a:t>-te komponente</a:t>
            </a:r>
            <a:r>
              <a:rPr lang="sr-Latn-CS"/>
              <a:t> smeše</a:t>
            </a:r>
            <a:r>
              <a:rPr lang="sr-Cyrl-CS"/>
              <a:t> </a:t>
            </a:r>
            <a:endParaRPr lang="sl-SI"/>
          </a:p>
          <a:p>
            <a:pPr>
              <a:tabLst>
                <a:tab pos="409575" algn="l"/>
              </a:tabLst>
            </a:pPr>
            <a:r>
              <a:rPr lang="sl-SI" i="1"/>
              <a:t>m</a:t>
            </a:r>
            <a:r>
              <a:rPr lang="sl-SI" i="1" baseline="-25000"/>
              <a:t>s</a:t>
            </a:r>
            <a:r>
              <a:rPr lang="sr-Cyrl-CS"/>
              <a:t> – </a:t>
            </a:r>
            <a:r>
              <a:rPr lang="sr-Latn-CS"/>
              <a:t>ukupna masa smeše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28600" y="4064000"/>
            <a:ext cx="6865982" cy="811772"/>
            <a:chOff x="228600" y="4064000"/>
            <a:chExt cx="6865982" cy="811772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28600" y="4114800"/>
              <a:ext cx="6865982" cy="6832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/>
                <a:t>m</a:t>
              </a:r>
              <a:r>
                <a:rPr lang="sl-SI" baseline="-25000" smtClean="0"/>
                <a:t>1</a:t>
              </a:r>
              <a:r>
                <a:rPr lang="sr-Cyrl-CS" smtClean="0"/>
                <a:t> </a:t>
              </a:r>
              <a:r>
                <a:rPr lang="sr-Latn-RS" smtClean="0"/>
                <a:t>+ </a:t>
              </a:r>
              <a:r>
                <a:rPr lang="sl-SI" i="1" smtClean="0"/>
                <a:t>m</a:t>
              </a:r>
              <a:r>
                <a:rPr lang="sl-SI" baseline="-25000" smtClean="0"/>
                <a:t>2</a:t>
              </a:r>
              <a:r>
                <a:rPr lang="sr-Cyrl-CS" smtClean="0"/>
                <a:t> </a:t>
              </a:r>
              <a:r>
                <a:rPr lang="sr-Latn-RS" smtClean="0"/>
                <a:t>+ ... + </a:t>
              </a:r>
              <a:r>
                <a:rPr lang="sl-SI" i="1" smtClean="0"/>
                <a:t>m</a:t>
              </a:r>
              <a:r>
                <a:rPr lang="sl-SI" i="1" baseline="-25000" smtClean="0"/>
                <a:t>n</a:t>
              </a:r>
              <a:r>
                <a:rPr lang="sr-Cyrl-CS" smtClean="0"/>
                <a:t> </a:t>
              </a:r>
              <a:r>
                <a:rPr lang="sr-Latn-RS" smtClean="0"/>
                <a:t>= </a:t>
              </a:r>
              <a:r>
                <a:rPr lang="sl-SI" i="1" smtClean="0"/>
                <a:t>m</a:t>
              </a:r>
              <a:r>
                <a:rPr lang="sl-SI" i="1" baseline="-25000" smtClean="0"/>
                <a:t>s</a:t>
              </a:r>
              <a:r>
                <a:rPr lang="sr-Latn-RS" smtClean="0"/>
                <a:t>      </a:t>
              </a:r>
              <a:r>
                <a:rPr lang="sr-Latn-RS" smtClean="0">
                  <a:sym typeface="Symbol"/>
                </a:rPr>
                <a:t>    </a:t>
              </a:r>
              <a:r>
                <a:rPr lang="sr-Latn-RS" i="1" smtClean="0">
                  <a:sym typeface="Symbol"/>
                </a:rPr>
                <a:t>g</a:t>
              </a:r>
              <a:r>
                <a:rPr lang="sl-SI" baseline="-25000" smtClean="0"/>
                <a:t>1</a:t>
              </a:r>
              <a:r>
                <a:rPr lang="sr-Cyrl-CS" smtClean="0"/>
                <a:t> </a:t>
              </a:r>
              <a:r>
                <a:rPr lang="sr-Latn-RS" smtClean="0"/>
                <a:t>+ </a:t>
              </a:r>
              <a:r>
                <a:rPr lang="sr-Latn-RS" i="1" smtClean="0">
                  <a:sym typeface="Symbol"/>
                </a:rPr>
                <a:t>g</a:t>
              </a:r>
              <a:r>
                <a:rPr lang="sl-SI" baseline="-25000" smtClean="0"/>
                <a:t>2</a:t>
              </a:r>
              <a:r>
                <a:rPr lang="sr-Cyrl-CS" smtClean="0"/>
                <a:t> </a:t>
              </a:r>
              <a:r>
                <a:rPr lang="sr-Latn-RS" smtClean="0"/>
                <a:t>+ ... + </a:t>
              </a:r>
              <a:r>
                <a:rPr lang="sr-Latn-RS" i="1" smtClean="0">
                  <a:sym typeface="Symbol"/>
                </a:rPr>
                <a:t>g</a:t>
              </a:r>
              <a:r>
                <a:rPr lang="sl-SI" i="1" baseline="-25000" smtClean="0"/>
                <a:t>n</a:t>
              </a:r>
              <a:r>
                <a:rPr lang="sr-Cyrl-CS" smtClean="0"/>
                <a:t> </a:t>
              </a:r>
              <a:r>
                <a:rPr lang="sr-Latn-RS" smtClean="0"/>
                <a:t>=  </a:t>
              </a:r>
              <a:r>
                <a:rPr lang="sr-Latn-RS" sz="3200" smtClean="0">
                  <a:sym typeface="Symbol"/>
                </a:rPr>
                <a:t></a:t>
              </a:r>
              <a:r>
                <a:rPr lang="sr-Latn-RS" smtClean="0">
                  <a:sym typeface="Symbol"/>
                </a:rPr>
                <a:t> </a:t>
              </a:r>
              <a:r>
                <a:rPr lang="sr-Latn-RS" i="1" smtClean="0">
                  <a:sym typeface="Symbol"/>
                </a:rPr>
                <a:t>g</a:t>
              </a:r>
              <a:r>
                <a:rPr lang="sl-SI" i="1" baseline="-25000" smtClean="0"/>
                <a:t>k</a:t>
              </a:r>
              <a:r>
                <a:rPr lang="sr-Latn-RS" smtClean="0">
                  <a:sym typeface="Symbol"/>
                </a:rPr>
                <a:t> = 1</a:t>
              </a: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942" y="4561840"/>
              <a:ext cx="436338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z="1200" i="1" smtClean="0"/>
                <a:t>k</a:t>
              </a:r>
              <a:r>
                <a:rPr lang="sr-Latn-RS" sz="1200" smtClean="0"/>
                <a:t>=1</a:t>
              </a:r>
              <a:endParaRPr lang="en-US" sz="1200" i="1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89862" y="4064000"/>
              <a:ext cx="269626" cy="293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z="1200" i="1" smtClean="0"/>
                <a:t>n</a:t>
              </a:r>
              <a:endParaRPr lang="en-US" sz="120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53988" y="1093788"/>
            <a:ext cx="4192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Relativni zapeminski sastav</a:t>
            </a:r>
            <a:r>
              <a:rPr lang="sr-Latn-CS"/>
              <a:t> smeše: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46063" y="1893888"/>
          <a:ext cx="985837" cy="758825"/>
        </p:xfrm>
        <a:graphic>
          <a:graphicData uri="http://schemas.openxmlformats.org/presentationml/2006/ole">
            <p:oleObj spid="_x0000_s2050" name="Equation" r:id="rId3" imgW="583947" imgH="444307" progId="Equation.3">
              <p:embed/>
            </p:oleObj>
          </a:graphicData>
        </a:graphic>
      </p:graphicFrame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82563" y="2832100"/>
            <a:ext cx="7210425" cy="1292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V</a:t>
            </a:r>
            <a:r>
              <a:rPr lang="sl-SI" i="1" baseline="-25000"/>
              <a:t>k</a:t>
            </a:r>
            <a:r>
              <a:rPr lang="sl-SI"/>
              <a:t> – parcijalna zapremina proizvoljne </a:t>
            </a:r>
            <a:r>
              <a:rPr lang="sl-SI" i="1"/>
              <a:t>k</a:t>
            </a:r>
            <a:r>
              <a:rPr lang="sr-Latn-CS"/>
              <a:t>-te komponente smeše, svedena na pritisak i temperaturi smeše</a:t>
            </a:r>
            <a:r>
              <a:rPr lang="ru-RU"/>
              <a:t>,</a:t>
            </a:r>
          </a:p>
          <a:p>
            <a:pPr>
              <a:tabLst>
                <a:tab pos="409575" algn="l"/>
              </a:tabLst>
            </a:pPr>
            <a:r>
              <a:rPr lang="en-US" i="1"/>
              <a:t>V</a:t>
            </a:r>
            <a:r>
              <a:rPr lang="en-US" i="1" baseline="-25000"/>
              <a:t>s</a:t>
            </a:r>
            <a:r>
              <a:rPr lang="ru-RU"/>
              <a:t> </a:t>
            </a:r>
            <a:r>
              <a:rPr lang="sr-Latn-CS"/>
              <a:t>– ukupna zapremina smeše</a:t>
            </a:r>
            <a:endParaRPr lang="en-US"/>
          </a:p>
        </p:txBody>
      </p:sp>
      <p:pic>
        <p:nvPicPr>
          <p:cNvPr id="19661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4567238"/>
            <a:ext cx="1138237" cy="852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1770</TotalTime>
  <Words>570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Textured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301</cp:revision>
  <dcterms:created xsi:type="dcterms:W3CDTF">2006-01-31T15:10:17Z</dcterms:created>
  <dcterms:modified xsi:type="dcterms:W3CDTF">2023-10-26T12:05:00Z</dcterms:modified>
</cp:coreProperties>
</file>