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54:16.1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1 244 24575,'48'0'0,"-12"-2"0,-1 3 0,1 1 0,67 12 0,-62-7 0,1-2 0,-1-2 0,1-1 0,53-6 0,4 1 0,45 1 0,156 5 0,-212 8 0,-51-5 0,60 1 0,520-8 0,-589 3 0,55 9 0,-54-5 0,52 2 0,1529-7 0,-753-3 0,-829 0 0,55-9 0,-54 5 0,52-2 0,-60 7 0,-1-2 0,0 0 0,0-1 0,31-11 0,38-8 0,-72 19 0,-1 0 0,1-2 0,-1 0 0,-1-1 0,1 0 0,14-10 0,50-22 0,83-29 0,-161 67 0,0 1 0,0-1 0,0 0 0,0 0 0,0 0 0,-1 0 0,1-1 0,0 1 0,-1 0 0,1-1 0,-1 1 0,1-1 0,-1 1 0,2-3 0,-6-6 0,-17 3 0,-20 4 0,-78 4 0,59 0 0,195-25 0,41 4 0,-174 19 0,-1 1 0,1-1 0,0 1 0,-1 0 0,1 0 0,-1 0 0,1 0 0,-1 0 0,1 0 0,-1 1 0,1-1 0,-1 1 0,1 0 0,-1-1 0,1 1 0,-1 1 0,0-1 0,1 0 0,-1 0 0,0 1 0,0-1 0,0 1 0,0 0 0,0-1 0,1 4 0,0 0 0,-1 0 0,0 0 0,0 0 0,-1 0 0,1 1 0,-1-1 0,0 1 0,-1-1 0,1 0 0,-1 1 0,-1 6 0,1 0 0,-2 0 0,0 0 0,0-1 0,-1 1 0,0 0 0,-1-1 0,0 1 0,-1-1 0,0-1 0,-1 1 0,0-1 0,-1 0 0,-9 12 0,-3 6 0,-31 45-1365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55:29.1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24575,'1'5'0,"0"0"0,0 0 0,0 0 0,1 0 0,0 0 0,0 0 0,0 0 0,0 0 0,1-1 0,-1 1 0,1-1 0,7 8 0,49 49 0,-46-50 0,40 40 0,2-2 0,74 49 0,-125-95 0,21 13 0,48 24 0,43 22 0,-81-41 0,86 44 0,12-3 0,6 11 0,-12-11 0,92 25 0,-46-19 0,0-2 0,98 34 0,-184-72 0,-62-22 0,0 2 0,30 13 0,-30-10 0,2-1 0,35 7 0,7 3 0,30 11 0,88 34 0,-87-30 0,8 5 0,-74-26 0,2-2 0,-1-1 0,41 6 0,33 10 0,48 14 0,31 10 0,103 27 0,-128-36 0,11 3 0,-126-30 0,55 8 0,-57-13 0,67 22 0,-79-22 0,2 0 0,65 7 0,18 4 0,-56-5 0,102 11 0,-126-21 0,0 1 0,47 16 0,-55-14 0,0-1 0,1-1 0,0-1 0,46 1 0,-52-6 0,-1 2 0,28 5 0,42 4 0,77 13 0,-78-13 0,-70-7 0,1-1 0,29 0 0,-6-1 0,-1 3 0,0 1 0,48 14 0,-47-9 0,0-3 0,88 7 0,-97-13 0,0 1 0,52 14 0,-55-10 0,1-2 0,67 4 0,-19-8 0,125-5 0,-122-9 0,-51 6 0,60-1 0,422 8 0,-538-2 0,0-1 0,-32-8 0,30 6 0,0 0 0,-23-1 0,15 5 0,1-2 0,-49-10 0,-70-13 0,123 20 0,0 2 0,0 1 0,-32 1 0,148 2 0,0 4 0,168 31 0,-224-30 0,1-3 0,-1 0 0,53-5 0,-35 1 0,-80 4 0,0 1 0,1 1 0,-28 9 0,-55 11 0,95-22 0,0 1 0,0 0 0,0 1 0,1 0 0,-20 12 0,-20 9 0,-23 13 0,-3 1 0,75-39-151,0 0-1,0 1 0,0-1 0,0 1 1,0 0-1,0 0 0,1 0 1,-5 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56:56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 0 24575,'-11'52'0,"0"-8"0,6 248 0,8-160 0,-2-108 0,2 1 0,0 0 0,14 44 0,-10-43 0,0 1 0,3 48 0,-6-46 0,0 0 0,2 0 0,1 0 0,14 36 0,3 10 0,-19-54 0,-2 1 0,3 28 0,4 30 0,14 14 0,-12-51 0,12 80 0,-19-91 0,17 58 0,-2-14 0,-13-48 0,2 0 0,13 30 0,-11-31 0,15 53 0,-16-45 0,3-1 0,0 0 0,2-1 0,26 41 0,-34-61 0,30 65 0,-25-51 0,31 53 0,-10-16 0,-27-50 0,0 0 0,2 0 0,14 21 0,24 37 0,-36-53 0,1-1 0,1-1 0,16 19 0,73 88 0,-38-45 0,94 91 0,-17-22 0,-114-119 0,2-3 0,2 0 0,34 23 0,-64-49 0,59 42 0,64 59 0,-95-79 0,1-1 0,1-2 0,0-1 0,1-2 0,38 15 0,-39-18 0,-18-9 0,0 1 0,0 1 0,-1 0 0,12 8 0,2 1 0,1 0 0,0-2 0,56 19 0,-15-5 0,24 1 0,-67-22 0,0 1 0,30 13 0,-18-5 0,70 19 0,-2-2 0,-70-22 0,1 0 0,52 6 0,29 7 0,-58-7 0,98 41 0,-142-52 0,1 0 0,0-1 0,0-1 0,1 0 0,20 0 0,-17-1 0,1 1 0,34 9 0,-12 2 0,0-2 0,0-2 0,55 6 0,-56-10 0,0 2 0,40 14 0,-49-13 0,-1 0 0,2-2 0,-1-2 0,46 2 0,-48-4 0,0 0 0,-1 2 0,0 1 0,41 13 0,-35-8 0,0-2 0,52 6 0,185 27 0,-194-28 0,0-4 0,136 0 0,-196-9 0,0 0 0,0 2 0,18 4 0,46 6 0,116 11 0,-91-11 0,-75-8 0,51 3 0,-24-9 0,-25 0 0,1 2 0,-1 0 0,61 12 0,52 13 0,-123-22 0,1 0 0,0-2 0,35-2 0,-34 0 0,0 0 0,50 9 0,98 19 0,-126-21 0,-9-3 0,45-2 0,-54-2 0,1 1 0,-1 1 0,37 8 0,-25-3 0,1-2 0,0-2 0,0-2 0,47-5 0,9 2 0,666 2 0,-822-3 0,0-3 0,-61-14 0,-22-2 0,117 17 0,1 0 0,0-1 0,0-2 0,-36-18 0,24 11 0,0-4 0,33 19 0,1 0 0,0 0 0,0 0 0,-1 0 0,1-1 0,0 1 0,0 0 0,0 0 0,-1 0 0,1-1 0,0 1 0,0 0 0,0 0 0,0-1 0,0 1 0,-1 0 0,1 0 0,0-1 0,0 1 0,0 0 0,0-1 0,0 1 0,0 0 0,0 0 0,0-1 0,0 1 0,0 0 0,0-1 0,0 1 0,0 0 0,0 0 0,0-1 0,0 1 0,0 0 0,1-1 0,19-4 0,257 3 0,-132 5 0,-136-3 0,1 0 0,0 0 0,-1 2 0,1-1 0,-1 1 0,1 0 0,-1 1 0,14 6 0,-20-8 0,0 1 0,1 0 0,-1 0 0,0 1 0,0-1 0,0 1 0,0-1 0,-1 1 0,1 0 0,-1 0 0,0 0 0,1 0 0,-1 1 0,-1-1 0,1 1 0,0-1 0,-1 1 0,0-1 0,0 1 0,0 0 0,0 0 0,0-1 0,-1 7 0,1-5 0,0 1 0,-1-1 0,0 1 0,0 0 0,0-1 0,0 1 0,-1-1 0,0 1 0,0-1 0,-1 0 0,0 1 0,0-1 0,0 0 0,0 0 0,-1 0 0,0 0 0,0 0 0,0-1 0,0 0 0,-1 1 0,0-1 0,0 0 0,0-1 0,0 1 0,0-1 0,-1 0 0,0 0 0,0 0 0,1 0 0,-11 3 0,-29 16 0,33-16 0,-1 0 0,0 0 0,0-1 0,-15 4 0,4-2 0,-1 1 0,-26 13 0,29-11 0,0-1 0,-37 10 0,52-18-170,0 0-1,0 1 0,0 0 1,0 1-1,1-1 0,-1 1 1,-5 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1T11:42:24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2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3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2251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55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4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91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5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5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8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2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7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1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6333D8-9277-4AD6-A887-CA087DAF1BAA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24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.png"/><Relationship Id="rId4" Type="http://schemas.openxmlformats.org/officeDocument/2006/relationships/customXml" Target="../ink/ink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58D8F-6AB3-E0A9-E35B-5177C9E6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338955" cy="3329581"/>
          </a:xfrm>
        </p:spPr>
        <p:txBody>
          <a:bodyPr/>
          <a:lstStyle/>
          <a:p>
            <a:r>
              <a:rPr lang="sr-Latn-RS" dirty="0"/>
              <a:t>Non-Finite Verb Forms: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55557-A1AD-D76F-2E4B-C040C7DBC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Latn-RS" sz="5400" dirty="0"/>
              <a:t>Infinitives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4300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7A1D-5156-083D-7C22-C067D270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334392"/>
            <a:ext cx="9875520" cy="855216"/>
          </a:xfrm>
        </p:spPr>
        <p:txBody>
          <a:bodyPr/>
          <a:lstStyle/>
          <a:p>
            <a:r>
              <a:rPr lang="sr-Latn-RS" dirty="0"/>
              <a:t>Non-finite VF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FE72F-84EC-614B-0F64-21261BCD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36" y="1109709"/>
            <a:ext cx="10741981" cy="5344357"/>
          </a:xfrm>
        </p:spPr>
        <p:txBody>
          <a:bodyPr>
            <a:normAutofit/>
          </a:bodyPr>
          <a:lstStyle/>
          <a:p>
            <a:r>
              <a:rPr lang="sr-Latn-RS" sz="2800" dirty="0"/>
              <a:t>Non-finite Verb Forms:</a:t>
            </a:r>
          </a:p>
          <a:p>
            <a:pPr lvl="2">
              <a:lnSpc>
                <a:spcPct val="200000"/>
              </a:lnSpc>
            </a:pPr>
            <a:r>
              <a:rPr lang="sr-Latn-RS" sz="2400" dirty="0"/>
              <a:t>Infinitives	</a:t>
            </a:r>
          </a:p>
          <a:p>
            <a:pPr lvl="2">
              <a:lnSpc>
                <a:spcPct val="200000"/>
              </a:lnSpc>
            </a:pPr>
            <a:r>
              <a:rPr lang="sr-Latn-RS" sz="2400" dirty="0"/>
              <a:t>Gerunds</a:t>
            </a:r>
          </a:p>
          <a:p>
            <a:pPr lvl="2">
              <a:lnSpc>
                <a:spcPct val="200000"/>
              </a:lnSpc>
            </a:pPr>
            <a:r>
              <a:rPr lang="sr-Latn-RS" sz="2400" dirty="0"/>
              <a:t>Participles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892F5-C475-8FE3-19C7-2C9EA5FF2D20}"/>
              </a:ext>
            </a:extLst>
          </p:cNvPr>
          <p:cNvSpPr txBox="1"/>
          <p:nvPr/>
        </p:nvSpPr>
        <p:spPr>
          <a:xfrm>
            <a:off x="4400366" y="1871709"/>
            <a:ext cx="555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(to work, to have worked, to be working...)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84244-0F32-5A87-6169-270AF20C1760}"/>
              </a:ext>
            </a:extLst>
          </p:cNvPr>
          <p:cNvSpPr txBox="1"/>
          <p:nvPr/>
        </p:nvSpPr>
        <p:spPr>
          <a:xfrm>
            <a:off x="4400366" y="2647026"/>
            <a:ext cx="555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(skiing </a:t>
            </a:r>
            <a:r>
              <a:rPr lang="sr-Latn-RS" i="1" dirty="0"/>
              <a:t>(is fun)</a:t>
            </a:r>
            <a:r>
              <a:rPr lang="sr-Latn-RS" dirty="0"/>
              <a:t>, studying </a:t>
            </a:r>
            <a:r>
              <a:rPr lang="sr-Latn-RS" i="1" dirty="0"/>
              <a:t>(is difficult)</a:t>
            </a:r>
            <a:r>
              <a:rPr lang="sr-Latn-RS" dirty="0"/>
              <a:t>, shopping </a:t>
            </a:r>
            <a:r>
              <a:rPr lang="sr-Latn-RS" i="1" dirty="0"/>
              <a:t>(is boring)</a:t>
            </a:r>
            <a:endParaRPr lang="en-US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2D39765-4D3B-C32A-09CB-FDFF5EB337D1}"/>
                  </a:ext>
                </a:extLst>
              </p14:cNvPr>
              <p14:cNvContentPartPr/>
              <p14:nvPr/>
            </p14:nvContentPartPr>
            <p14:xfrm>
              <a:off x="3944966" y="3885114"/>
              <a:ext cx="2008800" cy="130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2D39765-4D3B-C32A-09CB-FDFF5EB337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6966" y="3867114"/>
                <a:ext cx="2044440" cy="1659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03A0FED-8615-9B15-3F0E-369A537BB338}"/>
              </a:ext>
            </a:extLst>
          </p:cNvPr>
          <p:cNvSpPr txBox="1"/>
          <p:nvPr/>
        </p:nvSpPr>
        <p:spPr>
          <a:xfrm>
            <a:off x="6203583" y="3490597"/>
            <a:ext cx="355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Present participle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E1C7B9D-82A2-F176-C4AD-101DFDBC5888}"/>
                  </a:ext>
                </a:extLst>
              </p14:cNvPr>
              <p14:cNvContentPartPr/>
              <p14:nvPr/>
            </p14:nvContentPartPr>
            <p14:xfrm>
              <a:off x="3260726" y="4173088"/>
              <a:ext cx="2811600" cy="83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E1C7B9D-82A2-F176-C4AD-101DFDBC58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2726" y="4155088"/>
                <a:ext cx="2847240" cy="867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FFBA690-09E9-7010-CC08-D404E3AA2306}"/>
              </a:ext>
            </a:extLst>
          </p:cNvPr>
          <p:cNvSpPr txBox="1"/>
          <p:nvPr/>
        </p:nvSpPr>
        <p:spPr>
          <a:xfrm>
            <a:off x="6394111" y="4677505"/>
            <a:ext cx="355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Past participle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EDEB3-A624-B154-0849-9706A0720D9F}"/>
              </a:ext>
            </a:extLst>
          </p:cNvPr>
          <p:cNvSpPr txBox="1"/>
          <p:nvPr/>
        </p:nvSpPr>
        <p:spPr>
          <a:xfrm>
            <a:off x="5485827" y="5646438"/>
            <a:ext cx="355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Perfect participle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01957F-8902-2124-B850-870FBEDF1F95}"/>
                  </a:ext>
                </a:extLst>
              </p14:cNvPr>
              <p14:cNvContentPartPr/>
              <p14:nvPr/>
            </p14:nvContentPartPr>
            <p14:xfrm>
              <a:off x="2437667" y="4230175"/>
              <a:ext cx="2746080" cy="1694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01957F-8902-2124-B850-870FBEDF1F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9667" y="4212175"/>
                <a:ext cx="2781720" cy="17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120C032-ED42-2A5A-EEC1-09C3D38A1E43}"/>
                  </a:ext>
                </a:extLst>
              </p14:cNvPr>
              <p14:cNvContentPartPr/>
              <p14:nvPr/>
            </p14:nvContentPartPr>
            <p14:xfrm>
              <a:off x="-1543750" y="4385141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120C032-ED42-2A5A-EEC1-09C3D38A1E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552750" y="437650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22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2801-DE1C-B55E-D058-91EF7A2A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Infinitives: the main 2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5E38B-0DA7-4A85-26A9-A9AFDCD1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sr-Latn-RS" sz="2800" dirty="0"/>
              <a:t>Bare infinitive – after modals</a:t>
            </a:r>
          </a:p>
          <a:p>
            <a:endParaRPr lang="sr-Latn-RS" sz="2800" dirty="0"/>
          </a:p>
          <a:p>
            <a:pPr marL="0" indent="0">
              <a:buNone/>
            </a:pPr>
            <a:r>
              <a:rPr lang="sr-Latn-RS" sz="2800" dirty="0"/>
              <a:t>		will</a:t>
            </a:r>
          </a:p>
          <a:p>
            <a:endParaRPr lang="sr-Latn-RS" sz="2800" dirty="0"/>
          </a:p>
          <a:p>
            <a:r>
              <a:rPr lang="sr-Latn-RS" sz="2800" dirty="0"/>
              <a:t>Full infinitive (a.k.a. To-infinitive)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554DA-FA46-8BF8-EAF3-4DB2855FEF24}"/>
              </a:ext>
            </a:extLst>
          </p:cNvPr>
          <p:cNvSpPr txBox="1"/>
          <p:nvPr/>
        </p:nvSpPr>
        <p:spPr>
          <a:xfrm>
            <a:off x="2831688" y="2967335"/>
            <a:ext cx="916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work / be working / have worked / have been working, etc.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829D9-A2CE-2023-6B51-1291248199F6}"/>
              </a:ext>
            </a:extLst>
          </p:cNvPr>
          <p:cNvSpPr txBox="1"/>
          <p:nvPr/>
        </p:nvSpPr>
        <p:spPr>
          <a:xfrm>
            <a:off x="762000" y="5155012"/>
            <a:ext cx="1066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to work / to be working / to have worked / to have been working,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509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AE8F-CB8C-9DD7-873B-850DD6FC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Infinitives: its “tenses“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E92825-ACC2-7F47-9296-F70FDB21A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582875"/>
              </p:ext>
            </p:extLst>
          </p:nvPr>
        </p:nvGraphicFramePr>
        <p:xfrm>
          <a:off x="1097347" y="1744123"/>
          <a:ext cx="9997305" cy="336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577">
                  <a:extLst>
                    <a:ext uri="{9D8B030D-6E8A-4147-A177-3AD203B41FA5}">
                      <a16:colId xmlns:a16="http://schemas.microsoft.com/office/drawing/2014/main" val="1196220471"/>
                    </a:ext>
                  </a:extLst>
                </a:gridCol>
                <a:gridCol w="2015613">
                  <a:extLst>
                    <a:ext uri="{9D8B030D-6E8A-4147-A177-3AD203B41FA5}">
                      <a16:colId xmlns:a16="http://schemas.microsoft.com/office/drawing/2014/main" val="161032131"/>
                    </a:ext>
                  </a:extLst>
                </a:gridCol>
                <a:gridCol w="2163097">
                  <a:extLst>
                    <a:ext uri="{9D8B030D-6E8A-4147-A177-3AD203B41FA5}">
                      <a16:colId xmlns:a16="http://schemas.microsoft.com/office/drawing/2014/main" val="1801898741"/>
                    </a:ext>
                  </a:extLst>
                </a:gridCol>
                <a:gridCol w="2084439">
                  <a:extLst>
                    <a:ext uri="{9D8B030D-6E8A-4147-A177-3AD203B41FA5}">
                      <a16:colId xmlns:a16="http://schemas.microsoft.com/office/drawing/2014/main" val="2448214311"/>
                    </a:ext>
                  </a:extLst>
                </a:gridCol>
                <a:gridCol w="2310579">
                  <a:extLst>
                    <a:ext uri="{9D8B030D-6E8A-4147-A177-3AD203B41FA5}">
                      <a16:colId xmlns:a16="http://schemas.microsoft.com/office/drawing/2014/main" val="419140091"/>
                    </a:ext>
                  </a:extLst>
                </a:gridCol>
              </a:tblGrid>
              <a:tr h="7790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Simple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Perfect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Continuous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Perfect Contin.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027525"/>
                  </a:ext>
                </a:extLst>
              </a:tr>
              <a:tr h="1295349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Active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0879779"/>
                  </a:ext>
                </a:extLst>
              </a:tr>
              <a:tr h="1295349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Passive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5685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D64CAB-2F3C-E506-C27C-A59C66268518}"/>
              </a:ext>
            </a:extLst>
          </p:cNvPr>
          <p:cNvSpPr txBox="1"/>
          <p:nvPr/>
        </p:nvSpPr>
        <p:spPr>
          <a:xfrm>
            <a:off x="2949677" y="2962669"/>
            <a:ext cx="1258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</a:rPr>
              <a:t>to do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BDBB5-44DD-316D-A356-E4AFDA4BCCC0}"/>
              </a:ext>
            </a:extLst>
          </p:cNvPr>
          <p:cNvSpPr txBox="1"/>
          <p:nvPr/>
        </p:nvSpPr>
        <p:spPr>
          <a:xfrm>
            <a:off x="4788310" y="2778002"/>
            <a:ext cx="165181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</a:rPr>
              <a:t>to have done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73260-CF67-740B-0BCB-BACC2D6DEE1C}"/>
              </a:ext>
            </a:extLst>
          </p:cNvPr>
          <p:cNvSpPr txBox="1"/>
          <p:nvPr/>
        </p:nvSpPr>
        <p:spPr>
          <a:xfrm>
            <a:off x="7172630" y="2778002"/>
            <a:ext cx="1258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</a:rPr>
              <a:t>to be doing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F6A3A-2208-82B3-735E-CEDFB6BDBCEC}"/>
              </a:ext>
            </a:extLst>
          </p:cNvPr>
          <p:cNvSpPr txBox="1"/>
          <p:nvPr/>
        </p:nvSpPr>
        <p:spPr>
          <a:xfrm>
            <a:off x="9001433" y="2778001"/>
            <a:ext cx="192220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</a:rPr>
              <a:t>to have been doing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64C38-4224-2FA6-1700-A5CF118EE717}"/>
              </a:ext>
            </a:extLst>
          </p:cNvPr>
          <p:cNvSpPr txBox="1"/>
          <p:nvPr/>
        </p:nvSpPr>
        <p:spPr>
          <a:xfrm>
            <a:off x="2949677" y="4118256"/>
            <a:ext cx="1258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</a:rPr>
              <a:t>to be done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C6BF34-1226-DAA6-C7B0-9F20F2D9A630}"/>
              </a:ext>
            </a:extLst>
          </p:cNvPr>
          <p:cNvSpPr txBox="1"/>
          <p:nvPr/>
        </p:nvSpPr>
        <p:spPr>
          <a:xfrm>
            <a:off x="4660490" y="4118254"/>
            <a:ext cx="190745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</a:rPr>
              <a:t>to have been done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0DBB40C8-5DD7-730C-3267-622783E4388C}"/>
              </a:ext>
            </a:extLst>
          </p:cNvPr>
          <p:cNvSpPr/>
          <p:nvPr/>
        </p:nvSpPr>
        <p:spPr>
          <a:xfrm>
            <a:off x="7359442" y="4118253"/>
            <a:ext cx="884904" cy="83099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id="{2C65AAAB-8720-BCEF-8253-957F10469A18}"/>
              </a:ext>
            </a:extLst>
          </p:cNvPr>
          <p:cNvSpPr/>
          <p:nvPr/>
        </p:nvSpPr>
        <p:spPr>
          <a:xfrm>
            <a:off x="9520084" y="4118252"/>
            <a:ext cx="884904" cy="83099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55E5E4-97A4-EB06-10C0-87A22C6E1DA8}"/>
              </a:ext>
            </a:extLst>
          </p:cNvPr>
          <p:cNvSpPr txBox="1"/>
          <p:nvPr/>
        </p:nvSpPr>
        <p:spPr>
          <a:xfrm>
            <a:off x="2507226" y="5417574"/>
            <a:ext cx="7012858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tx1"/>
                </a:solidFill>
              </a:rPr>
              <a:t>Engineers will remove the traffic lights from the roundabout next week.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FC1CA9-F325-6FF2-103F-95F71D2AFA05}"/>
              </a:ext>
            </a:extLst>
          </p:cNvPr>
          <p:cNvSpPr txBox="1"/>
          <p:nvPr/>
        </p:nvSpPr>
        <p:spPr>
          <a:xfrm>
            <a:off x="2330245" y="5417573"/>
            <a:ext cx="7897762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tx1"/>
                </a:solidFill>
              </a:rPr>
              <a:t>Engineers will have removed the traffic lights from the roundabout by next Monday.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7293CF-35F0-5B7C-6C9E-A527E752747C}"/>
              </a:ext>
            </a:extLst>
          </p:cNvPr>
          <p:cNvSpPr txBox="1"/>
          <p:nvPr/>
        </p:nvSpPr>
        <p:spPr>
          <a:xfrm>
            <a:off x="2320136" y="5446144"/>
            <a:ext cx="7897762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tx1"/>
                </a:solidFill>
              </a:rPr>
              <a:t>Engineers will be removing the traffic lights from the roundabout when you arrive.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6AD0C-ED99-9F22-708A-4DDDD114C98A}"/>
              </a:ext>
            </a:extLst>
          </p:cNvPr>
          <p:cNvSpPr txBox="1"/>
          <p:nvPr/>
        </p:nvSpPr>
        <p:spPr>
          <a:xfrm>
            <a:off x="531894" y="5346128"/>
            <a:ext cx="11474245" cy="138499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tx1"/>
                </a:solidFill>
              </a:rPr>
              <a:t>Engineers will have been removing the traffic lights from the roundabout and then re-installing them back and forth for about 2 months next week.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BA93B5-8874-7D61-B54A-23BAD081FF48}"/>
              </a:ext>
            </a:extLst>
          </p:cNvPr>
          <p:cNvSpPr txBox="1"/>
          <p:nvPr/>
        </p:nvSpPr>
        <p:spPr>
          <a:xfrm>
            <a:off x="2153072" y="5455430"/>
            <a:ext cx="7897762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tx1"/>
                </a:solidFill>
              </a:rPr>
              <a:t>The traffic lights will be removed from the roundabout next week.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21F2F7-99A0-2A0C-2218-A35715CE3722}"/>
              </a:ext>
            </a:extLst>
          </p:cNvPr>
          <p:cNvSpPr txBox="1"/>
          <p:nvPr/>
        </p:nvSpPr>
        <p:spPr>
          <a:xfrm>
            <a:off x="2141166" y="5436859"/>
            <a:ext cx="7897762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tx1"/>
                </a:solidFill>
              </a:rPr>
              <a:t>The traffic lights will have been removed from the roundabout next time you pass.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3D40-FC68-7992-752E-D3995EE09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611368" cy="3329581"/>
          </a:xfrm>
        </p:spPr>
        <p:txBody>
          <a:bodyPr/>
          <a:lstStyle/>
          <a:p>
            <a:r>
              <a:rPr lang="sr-Latn-RS" dirty="0"/>
              <a:t>Fast Handling System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D387C-D0D5-21A5-FB92-6877C9397B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4000" dirty="0"/>
              <a:t>October 1994, page 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48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7E86F-55FC-46A2-D2DF-0302628F6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2" y="0"/>
            <a:ext cx="9910916" cy="6858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r-Latn-RS" sz="2800" dirty="0"/>
              <a:t>Fast Handling System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(overhead) gantry crane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loading &amp; discharge/unloading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high rack storage system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store handing devices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aisles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capacity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0370F-65F5-3773-F3BA-260B75318A7C}"/>
              </a:ext>
            </a:extLst>
          </p:cNvPr>
          <p:cNvSpPr txBox="1"/>
          <p:nvPr/>
        </p:nvSpPr>
        <p:spPr>
          <a:xfrm>
            <a:off x="6204155" y="294967"/>
            <a:ext cx="507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Sistem za brzo rukovanje robom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67629-94D4-D002-644B-4366CCF7D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6" t="13861" r="5447" b="5194"/>
          <a:stretch/>
        </p:blipFill>
        <p:spPr>
          <a:xfrm>
            <a:off x="7649497" y="3768113"/>
            <a:ext cx="4022611" cy="2794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59B1A-E1B0-E7BC-4BEE-1DCA8EEB644C}"/>
              </a:ext>
            </a:extLst>
          </p:cNvPr>
          <p:cNvSpPr txBox="1"/>
          <p:nvPr/>
        </p:nvSpPr>
        <p:spPr>
          <a:xfrm>
            <a:off x="5997679" y="1302774"/>
            <a:ext cx="587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(nadglavna/portalna) mostna dizalica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A06D1-985B-182D-F9C1-5FB19595DDD0}"/>
              </a:ext>
            </a:extLst>
          </p:cNvPr>
          <p:cNvSpPr txBox="1"/>
          <p:nvPr/>
        </p:nvSpPr>
        <p:spPr>
          <a:xfrm>
            <a:off x="7504471" y="2320414"/>
            <a:ext cx="286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utovar i istovar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BA06B-255F-2759-F39A-5FF78C3C76E9}"/>
              </a:ext>
            </a:extLst>
          </p:cNvPr>
          <p:cNvSpPr txBox="1"/>
          <p:nvPr/>
        </p:nvSpPr>
        <p:spPr>
          <a:xfrm>
            <a:off x="6096000" y="3264887"/>
            <a:ext cx="507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visokoregalni skladišni sistem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8B0B0-4413-9F84-ED67-B6796E3CA3B4}"/>
              </a:ext>
            </a:extLst>
          </p:cNvPr>
          <p:cNvSpPr txBox="1"/>
          <p:nvPr/>
        </p:nvSpPr>
        <p:spPr>
          <a:xfrm>
            <a:off x="5796116" y="4282527"/>
            <a:ext cx="507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manipulativna oprema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75EC2-DE69-59F4-CCF0-7C4D24208075}"/>
              </a:ext>
            </a:extLst>
          </p:cNvPr>
          <p:cNvSpPr txBox="1"/>
          <p:nvPr/>
        </p:nvSpPr>
        <p:spPr>
          <a:xfrm>
            <a:off x="5792430" y="5191947"/>
            <a:ext cx="300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(radni) prolazi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9A174-0647-DBE5-CE4C-A2CC57D66226}"/>
              </a:ext>
            </a:extLst>
          </p:cNvPr>
          <p:cNvSpPr txBox="1"/>
          <p:nvPr/>
        </p:nvSpPr>
        <p:spPr>
          <a:xfrm>
            <a:off x="5624051" y="6186283"/>
            <a:ext cx="507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zahtev za kapacitetom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43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7E86F-55FC-46A2-D2DF-0302628F6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225548" cy="652861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sr-Latn-RS" sz="2400" dirty="0"/>
              <a:t>control engineering and data processing systems</a:t>
            </a:r>
          </a:p>
          <a:p>
            <a:pPr>
              <a:lnSpc>
                <a:spcPct val="200000"/>
              </a:lnSpc>
            </a:pPr>
            <a:r>
              <a:rPr lang="sr-Latn-RS" sz="2400" dirty="0"/>
              <a:t>block trains</a:t>
            </a:r>
          </a:p>
          <a:p>
            <a:pPr>
              <a:lnSpc>
                <a:spcPct val="200000"/>
              </a:lnSpc>
            </a:pPr>
            <a:r>
              <a:rPr lang="sr-Latn-RS" sz="2400" dirty="0"/>
              <a:t>handle</a:t>
            </a:r>
          </a:p>
          <a:p>
            <a:pPr>
              <a:lnSpc>
                <a:spcPct val="200000"/>
              </a:lnSpc>
            </a:pPr>
            <a:r>
              <a:rPr lang="sr-Latn-RS" sz="2400" dirty="0"/>
              <a:t>units for offloading</a:t>
            </a:r>
          </a:p>
          <a:p>
            <a:pPr>
              <a:lnSpc>
                <a:spcPct val="200000"/>
              </a:lnSpc>
            </a:pPr>
            <a:r>
              <a:rPr lang="sr-Latn-RS" sz="2400" dirty="0"/>
              <a:t>jibs</a:t>
            </a:r>
          </a:p>
          <a:p>
            <a:pPr>
              <a:lnSpc>
                <a:spcPct val="200000"/>
              </a:lnSpc>
            </a:pPr>
            <a:r>
              <a:rPr lang="sr-Latn-RS" sz="2400" dirty="0"/>
              <a:t>swapbodies</a:t>
            </a:r>
          </a:p>
          <a:p>
            <a:pPr>
              <a:lnSpc>
                <a:spcPct val="200000"/>
              </a:lnSpc>
            </a:pPr>
            <a:r>
              <a:rPr lang="sr-Latn-RS" sz="2400" dirty="0"/>
              <a:t>intermediate storage</a:t>
            </a:r>
          </a:p>
          <a:p>
            <a:pPr>
              <a:lnSpc>
                <a:spcPct val="200000"/>
              </a:lnSpc>
            </a:pPr>
            <a:r>
              <a:rPr lang="sr-Latn-RS" sz="2400" dirty="0"/>
              <a:t>truck loading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06AE2-7F5F-BF32-A5A5-861DE546B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032" y="1987321"/>
            <a:ext cx="4735728" cy="2672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71BCF4-C73D-C554-900A-D2070613748E}"/>
              </a:ext>
            </a:extLst>
          </p:cNvPr>
          <p:cNvSpPr txBox="1"/>
          <p:nvPr/>
        </p:nvSpPr>
        <p:spPr>
          <a:xfrm>
            <a:off x="8073993" y="186832"/>
            <a:ext cx="4303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/>
              <a:t>sistemi kontrolnog inženjerstva i obrade podataka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C4DFC-D151-523E-2A51-AC1A96312D22}"/>
              </a:ext>
            </a:extLst>
          </p:cNvPr>
          <p:cNvSpPr txBox="1"/>
          <p:nvPr/>
        </p:nvSpPr>
        <p:spPr>
          <a:xfrm>
            <a:off x="4271261" y="1081550"/>
            <a:ext cx="48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blok vozovi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ED016-F28C-A014-29DD-9437590A450E}"/>
              </a:ext>
            </a:extLst>
          </p:cNvPr>
          <p:cNvSpPr txBox="1"/>
          <p:nvPr/>
        </p:nvSpPr>
        <p:spPr>
          <a:xfrm>
            <a:off x="4271260" y="1976268"/>
            <a:ext cx="48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pretovar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A5479-FC6E-5667-12BA-5142480412B5}"/>
              </a:ext>
            </a:extLst>
          </p:cNvPr>
          <p:cNvSpPr txBox="1"/>
          <p:nvPr/>
        </p:nvSpPr>
        <p:spPr>
          <a:xfrm>
            <a:off x="4271259" y="2803463"/>
            <a:ext cx="48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jedinice za istovar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F80AC-7A1B-6806-4A59-BA561CC038EE}"/>
              </a:ext>
            </a:extLst>
          </p:cNvPr>
          <p:cNvSpPr txBox="1"/>
          <p:nvPr/>
        </p:nvSpPr>
        <p:spPr>
          <a:xfrm>
            <a:off x="4271258" y="3631477"/>
            <a:ext cx="48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šipke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61A0FE-9015-B625-8DDD-B1B3752D0001}"/>
              </a:ext>
            </a:extLst>
          </p:cNvPr>
          <p:cNvSpPr txBox="1"/>
          <p:nvPr/>
        </p:nvSpPr>
        <p:spPr>
          <a:xfrm>
            <a:off x="4271257" y="4536927"/>
            <a:ext cx="48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kontejneri, tovarni sanduci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0218F-FFD3-E0FD-F33C-8D9425C02581}"/>
              </a:ext>
            </a:extLst>
          </p:cNvPr>
          <p:cNvSpPr txBox="1"/>
          <p:nvPr/>
        </p:nvSpPr>
        <p:spPr>
          <a:xfrm>
            <a:off x="4271256" y="5393848"/>
            <a:ext cx="48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međuskladištenje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0660DA-F9A4-1FEB-1332-E8C202642DE7}"/>
              </a:ext>
            </a:extLst>
          </p:cNvPr>
          <p:cNvSpPr txBox="1"/>
          <p:nvPr/>
        </p:nvSpPr>
        <p:spPr>
          <a:xfrm>
            <a:off x="4271256" y="6222991"/>
            <a:ext cx="48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utovar kamiona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8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299</TotalTime>
  <Words>327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Non-Finite Verb Forms:</vt:lpstr>
      <vt:lpstr>Non-finite VF</vt:lpstr>
      <vt:lpstr>Infinitives: the main 2 types</vt:lpstr>
      <vt:lpstr>Infinitives: its “tenses“</vt:lpstr>
      <vt:lpstr>Fast Handling System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Non-Finite Verb Forms:</dc:title>
  <dc:creator>Sofija Stefanović</dc:creator>
  <cp:lastModifiedBy>Sofija Stefanović</cp:lastModifiedBy>
  <cp:revision>13</cp:revision>
  <dcterms:created xsi:type="dcterms:W3CDTF">2024-12-01T11:38:19Z</dcterms:created>
  <dcterms:modified xsi:type="dcterms:W3CDTF">2024-12-01T16:38:16Z</dcterms:modified>
</cp:coreProperties>
</file>