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89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70ED-0E74-4C9E-99F2-D9BAFC9F0458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982E3-4F6A-48F1-8465-8E8746513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37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70ED-0E74-4C9E-99F2-D9BAFC9F0458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982E3-4F6A-48F1-8465-8E8746513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9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70ED-0E74-4C9E-99F2-D9BAFC9F0458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982E3-4F6A-48F1-8465-8E8746513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732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70ED-0E74-4C9E-99F2-D9BAFC9F0458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982E3-4F6A-48F1-8465-8E8746513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70ED-0E74-4C9E-99F2-D9BAFC9F0458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982E3-4F6A-48F1-8465-8E8746513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017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70ED-0E74-4C9E-99F2-D9BAFC9F0458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982E3-4F6A-48F1-8465-8E8746513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1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70ED-0E74-4C9E-99F2-D9BAFC9F0458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982E3-4F6A-48F1-8465-8E8746513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47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70ED-0E74-4C9E-99F2-D9BAFC9F0458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982E3-4F6A-48F1-8465-8E8746513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750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70ED-0E74-4C9E-99F2-D9BAFC9F0458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982E3-4F6A-48F1-8465-8E8746513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866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70ED-0E74-4C9E-99F2-D9BAFC9F0458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982E3-4F6A-48F1-8465-8E8746513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400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70ED-0E74-4C9E-99F2-D9BAFC9F0458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982E3-4F6A-48F1-8465-8E8746513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898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470ED-0E74-4C9E-99F2-D9BAFC9F0458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982E3-4F6A-48F1-8465-8E8746513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239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ELEKTROTEHNIKA</a:t>
            </a:r>
            <a:br>
              <a:rPr lang="en-US" dirty="0" smtClean="0"/>
            </a:br>
            <a:r>
              <a:rPr lang="en-US" sz="3600" dirty="0" err="1" smtClean="0"/>
              <a:t>Udžbenik</a:t>
            </a:r>
            <a:r>
              <a:rPr lang="en-US" sz="3600" dirty="0" smtClean="0"/>
              <a:t> se </a:t>
            </a:r>
            <a:r>
              <a:rPr lang="en-US" sz="3600" dirty="0" err="1" smtClean="0"/>
              <a:t>može</a:t>
            </a:r>
            <a:r>
              <a:rPr lang="en-US" sz="3600" dirty="0" smtClean="0"/>
              <a:t> </a:t>
            </a:r>
            <a:r>
              <a:rPr lang="en-US" sz="3600" dirty="0" err="1" smtClean="0"/>
              <a:t>nabaviti</a:t>
            </a:r>
            <a:r>
              <a:rPr lang="en-US" sz="3600" dirty="0" smtClean="0"/>
              <a:t> u </a:t>
            </a:r>
            <a:r>
              <a:rPr lang="en-US" sz="3600" dirty="0" err="1" smtClean="0"/>
              <a:t>skriptarnici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Na </a:t>
            </a:r>
            <a:r>
              <a:rPr lang="en-US" dirty="0" err="1" smtClean="0"/>
              <a:t>predmetu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angažovani</a:t>
            </a:r>
            <a:r>
              <a:rPr lang="en-US" dirty="0" smtClean="0"/>
              <a:t>:</a:t>
            </a:r>
          </a:p>
          <a:p>
            <a:pPr marL="457200" indent="-457200" algn="just">
              <a:buAutoNum type="arabicPeriod"/>
            </a:pPr>
            <a:r>
              <a:rPr lang="en-US" dirty="0" err="1" smtClean="0"/>
              <a:t>Dr</a:t>
            </a:r>
            <a:r>
              <a:rPr lang="en-US" dirty="0" smtClean="0"/>
              <a:t> Dragutin </a:t>
            </a:r>
            <a:r>
              <a:rPr lang="en-US" dirty="0" err="1" smtClean="0"/>
              <a:t>Kostić,redovni</a:t>
            </a:r>
            <a:r>
              <a:rPr lang="en-US" dirty="0" smtClean="0"/>
              <a:t> professor:  </a:t>
            </a:r>
            <a:r>
              <a:rPr lang="en-US" dirty="0" err="1" smtClean="0"/>
              <a:t>d.kostic@sf.bg.ac.rsa</a:t>
            </a:r>
            <a:endParaRPr lang="en-US" dirty="0" smtClean="0"/>
          </a:p>
          <a:p>
            <a:pPr marL="457200" indent="-457200" algn="just">
              <a:buAutoNum type="arabicPeriod"/>
            </a:pPr>
            <a:r>
              <a:rPr lang="en-US" dirty="0" err="1" smtClean="0"/>
              <a:t>Dr</a:t>
            </a:r>
            <a:r>
              <a:rPr lang="en-US" dirty="0" smtClean="0"/>
              <a:t> </a:t>
            </a:r>
            <a:r>
              <a:rPr lang="en-US" dirty="0" err="1" smtClean="0"/>
              <a:t>Marija</a:t>
            </a:r>
            <a:r>
              <a:rPr lang="en-US" dirty="0" smtClean="0"/>
              <a:t> </a:t>
            </a:r>
            <a:r>
              <a:rPr lang="en-US" dirty="0" err="1" smtClean="0"/>
              <a:t>Malnar,vanredni</a:t>
            </a:r>
            <a:r>
              <a:rPr lang="en-US" dirty="0" smtClean="0"/>
              <a:t> professor</a:t>
            </a:r>
          </a:p>
          <a:p>
            <a:pPr marL="457200" indent="-457200" algn="just">
              <a:buAutoNum type="arabicPeriod"/>
            </a:pPr>
            <a:r>
              <a:rPr lang="en-US" dirty="0" err="1" smtClean="0"/>
              <a:t>Dr</a:t>
            </a:r>
            <a:r>
              <a:rPr lang="en-US" dirty="0" smtClean="0"/>
              <a:t> </a:t>
            </a:r>
            <a:r>
              <a:rPr lang="en-US" dirty="0" err="1" smtClean="0"/>
              <a:t>Nenad</a:t>
            </a:r>
            <a:r>
              <a:rPr lang="en-US" dirty="0" smtClean="0"/>
              <a:t> </a:t>
            </a:r>
            <a:r>
              <a:rPr lang="en-US" dirty="0" err="1" smtClean="0"/>
              <a:t>Jevtić,docent</a:t>
            </a:r>
            <a:endParaRPr lang="en-US" dirty="0" smtClean="0"/>
          </a:p>
          <a:p>
            <a:pPr marL="457200" indent="-457200" algn="just">
              <a:buAutoNum type="arabicPeriod"/>
            </a:pPr>
            <a:r>
              <a:rPr lang="en-US" dirty="0" err="1" smtClean="0"/>
              <a:t>Mr</a:t>
            </a:r>
            <a:r>
              <a:rPr lang="en-US" dirty="0" smtClean="0"/>
              <a:t> </a:t>
            </a:r>
            <a:r>
              <a:rPr lang="en-US" dirty="0" err="1" smtClean="0"/>
              <a:t>Petar</a:t>
            </a:r>
            <a:r>
              <a:rPr lang="en-US" dirty="0" smtClean="0"/>
              <a:t> </a:t>
            </a:r>
            <a:r>
              <a:rPr lang="en-US" dirty="0" err="1" smtClean="0"/>
              <a:t>Marković</a:t>
            </a:r>
            <a:r>
              <a:rPr lang="en-US" dirty="0" smtClean="0"/>
              <a:t> </a:t>
            </a:r>
            <a:r>
              <a:rPr lang="en-US" dirty="0" err="1" smtClean="0"/>
              <a:t>asistent</a:t>
            </a:r>
            <a:endParaRPr lang="en-US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030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Polje</a:t>
            </a:r>
            <a:r>
              <a:rPr lang="en-US" dirty="0" smtClean="0"/>
              <a:t> </a:t>
            </a:r>
            <a:r>
              <a:rPr lang="en-US" dirty="0" err="1" smtClean="0"/>
              <a:t>ravnomerno</a:t>
            </a:r>
            <a:r>
              <a:rPr lang="en-US" dirty="0" smtClean="0"/>
              <a:t> </a:t>
            </a:r>
            <a:r>
              <a:rPr lang="en-US" dirty="0" err="1" smtClean="0"/>
              <a:t>raspoređenog</a:t>
            </a:r>
            <a:r>
              <a:rPr lang="en-US" dirty="0" smtClean="0"/>
              <a:t> </a:t>
            </a:r>
            <a:r>
              <a:rPr lang="en-US" dirty="0" err="1" smtClean="0"/>
              <a:t>površinskog</a:t>
            </a:r>
            <a:r>
              <a:rPr lang="en-US" dirty="0" smtClean="0"/>
              <a:t> I </a:t>
            </a:r>
            <a:r>
              <a:rPr lang="en-US" dirty="0" err="1" smtClean="0"/>
              <a:t>linijskog</a:t>
            </a:r>
            <a:r>
              <a:rPr lang="en-US" dirty="0" smtClean="0"/>
              <a:t> </a:t>
            </a:r>
            <a:r>
              <a:rPr lang="en-US" dirty="0" err="1" smtClean="0"/>
              <a:t>naelektrisanja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3876"/>
            <a:ext cx="5181600" cy="3894836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1410884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Naelektrisavanje</a:t>
            </a:r>
            <a:r>
              <a:rPr lang="en-US" dirty="0" smtClean="0"/>
              <a:t> </a:t>
            </a:r>
            <a:r>
              <a:rPr lang="en-US" dirty="0" err="1" smtClean="0"/>
              <a:t>provodnih</a:t>
            </a:r>
            <a:r>
              <a:rPr lang="en-US" dirty="0" smtClean="0"/>
              <a:t> </a:t>
            </a:r>
            <a:r>
              <a:rPr lang="en-US" dirty="0" err="1" smtClean="0"/>
              <a:t>tela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430" y="2215305"/>
            <a:ext cx="9415463" cy="1509713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7477" y="3501958"/>
            <a:ext cx="7490297" cy="33052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877" y="3654358"/>
            <a:ext cx="7490297" cy="33052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5012" y="3654358"/>
            <a:ext cx="7490297" cy="330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339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/>
              <a:t>Osobine</a:t>
            </a:r>
            <a:r>
              <a:rPr lang="en-US" sz="3200" dirty="0"/>
              <a:t> </a:t>
            </a:r>
            <a:r>
              <a:rPr lang="en-US" sz="3200" dirty="0" err="1" smtClean="0"/>
              <a:t>statičkog</a:t>
            </a:r>
            <a:r>
              <a:rPr lang="en-US" sz="3200" dirty="0" smtClean="0"/>
              <a:t> </a:t>
            </a:r>
            <a:r>
              <a:rPr lang="en-US" sz="3200" dirty="0" err="1" smtClean="0"/>
              <a:t>naelektrisanja</a:t>
            </a:r>
            <a:r>
              <a:rPr lang="en-US" sz="3200" dirty="0" smtClean="0"/>
              <a:t> </a:t>
            </a:r>
            <a:r>
              <a:rPr lang="en-US" sz="3200" dirty="0" err="1" smtClean="0"/>
              <a:t>na</a:t>
            </a:r>
            <a:r>
              <a:rPr lang="en-US" sz="3200" dirty="0" smtClean="0"/>
              <a:t> </a:t>
            </a:r>
            <a:r>
              <a:rPr lang="en-US" sz="3200" dirty="0" err="1" smtClean="0"/>
              <a:t>provodnom</a:t>
            </a:r>
            <a:r>
              <a:rPr lang="en-US" sz="3200" dirty="0" smtClean="0"/>
              <a:t> </a:t>
            </a:r>
            <a:r>
              <a:rPr lang="en-US" sz="3200" dirty="0" err="1" smtClean="0"/>
              <a:t>telu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209" y="2351797"/>
            <a:ext cx="7410450" cy="1081088"/>
          </a:xfrm>
        </p:spPr>
      </p:pic>
    </p:spTree>
    <p:extLst>
      <p:ext uri="{BB962C8B-B14F-4D97-AF65-F5344CB8AC3E}">
        <p14:creationId xmlns:p14="http://schemas.microsoft.com/office/powerpoint/2010/main" val="752820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Provodnik</a:t>
            </a:r>
            <a:r>
              <a:rPr lang="en-US" dirty="0" smtClean="0"/>
              <a:t> u </a:t>
            </a:r>
            <a:r>
              <a:rPr lang="en-US" dirty="0" err="1" smtClean="0"/>
              <a:t>stranom</a:t>
            </a:r>
            <a:r>
              <a:rPr lang="en-US" dirty="0" smtClean="0"/>
              <a:t> </a:t>
            </a:r>
            <a:r>
              <a:rPr lang="en-US" dirty="0" err="1" smtClean="0"/>
              <a:t>elektrostatičkom</a:t>
            </a:r>
            <a:r>
              <a:rPr lang="en-US" dirty="0" smtClean="0"/>
              <a:t> </a:t>
            </a:r>
            <a:r>
              <a:rPr lang="en-US" dirty="0" err="1" smtClean="0"/>
              <a:t>polju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618" y="2701131"/>
            <a:ext cx="3052763" cy="2600325"/>
          </a:xfrm>
        </p:spPr>
      </p:pic>
    </p:spTree>
    <p:extLst>
      <p:ext uri="{BB962C8B-B14F-4D97-AF65-F5344CB8AC3E}">
        <p14:creationId xmlns:p14="http://schemas.microsoft.com/office/powerpoint/2010/main" val="1221371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/>
              <a:t>Fluks</a:t>
            </a:r>
            <a:r>
              <a:rPr lang="en-US" sz="3200" dirty="0" smtClean="0"/>
              <a:t> </a:t>
            </a:r>
            <a:r>
              <a:rPr lang="en-US" sz="3200" dirty="0" err="1" smtClean="0"/>
              <a:t>vektora</a:t>
            </a:r>
            <a:r>
              <a:rPr lang="en-US" sz="3200" dirty="0" smtClean="0"/>
              <a:t> </a:t>
            </a:r>
            <a:r>
              <a:rPr lang="en-US" sz="3200" dirty="0" err="1" smtClean="0"/>
              <a:t>elektrostatičkog</a:t>
            </a:r>
            <a:r>
              <a:rPr lang="en-US" sz="3200" dirty="0" smtClean="0"/>
              <a:t> </a:t>
            </a:r>
            <a:r>
              <a:rPr lang="en-US" sz="3200" dirty="0" err="1" smtClean="0"/>
              <a:t>polja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400" dirty="0" err="1" smtClean="0"/>
              <a:t>Slučaj</a:t>
            </a:r>
            <a:r>
              <a:rPr lang="en-US" sz="2400" dirty="0" smtClean="0"/>
              <a:t> </a:t>
            </a:r>
            <a:r>
              <a:rPr lang="en-US" sz="2400" dirty="0" err="1" smtClean="0"/>
              <a:t>ravne</a:t>
            </a:r>
            <a:r>
              <a:rPr lang="en-US" sz="2400" dirty="0" smtClean="0"/>
              <a:t> </a:t>
            </a:r>
            <a:r>
              <a:rPr lang="en-US" sz="2400" dirty="0" err="1" smtClean="0"/>
              <a:t>površine</a:t>
            </a:r>
            <a:r>
              <a:rPr lang="en-US" sz="2400" dirty="0" smtClean="0"/>
              <a:t> I </a:t>
            </a:r>
            <a:r>
              <a:rPr lang="en-US" sz="2400" dirty="0" err="1" smtClean="0"/>
              <a:t>homogenog</a:t>
            </a:r>
            <a:r>
              <a:rPr lang="en-US" sz="2400" dirty="0" smtClean="0"/>
              <a:t> </a:t>
            </a:r>
            <a:r>
              <a:rPr lang="en-US" sz="2400" dirty="0" err="1" smtClean="0"/>
              <a:t>elektrostatičkog</a:t>
            </a:r>
            <a:r>
              <a:rPr lang="en-US" sz="2400" dirty="0" smtClean="0"/>
              <a:t> </a:t>
            </a:r>
            <a:r>
              <a:rPr lang="en-US" sz="2400" dirty="0" err="1" smtClean="0"/>
              <a:t>polja</a:t>
            </a:r>
            <a:endParaRPr lang="en-US" sz="24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3056464"/>
            <a:ext cx="5181600" cy="1889659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43650" y="2315369"/>
            <a:ext cx="4838700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575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err="1" smtClean="0"/>
              <a:t>Fluks</a:t>
            </a:r>
            <a:r>
              <a:rPr lang="en-US" sz="3600" dirty="0" smtClean="0"/>
              <a:t> </a:t>
            </a:r>
            <a:r>
              <a:rPr lang="en-US" sz="3600" dirty="0" err="1" smtClean="0"/>
              <a:t>vektora</a:t>
            </a:r>
            <a:r>
              <a:rPr lang="en-US" sz="3600" dirty="0" smtClean="0"/>
              <a:t> </a:t>
            </a:r>
            <a:r>
              <a:rPr lang="en-US" sz="3600" dirty="0" err="1" smtClean="0"/>
              <a:t>elektrostatičkog</a:t>
            </a:r>
            <a:r>
              <a:rPr lang="en-US" sz="3600" dirty="0" smtClean="0"/>
              <a:t> </a:t>
            </a:r>
            <a:r>
              <a:rPr lang="en-US" sz="3600" dirty="0" err="1" smtClean="0"/>
              <a:t>polja</a:t>
            </a:r>
            <a:r>
              <a:rPr lang="en-US" sz="3600" dirty="0" smtClean="0"/>
              <a:t> </a:t>
            </a:r>
            <a:br>
              <a:rPr lang="en-US" sz="3600" dirty="0" smtClean="0"/>
            </a:br>
            <a:r>
              <a:rPr lang="en-US" sz="3600" dirty="0" err="1" smtClean="0"/>
              <a:t>opšti</a:t>
            </a:r>
            <a:r>
              <a:rPr lang="en-US" sz="3600" dirty="0" smtClean="0"/>
              <a:t> </a:t>
            </a:r>
            <a:r>
              <a:rPr lang="en-US" sz="3600" dirty="0" err="1" smtClean="0"/>
              <a:t>slučaj</a:t>
            </a:r>
            <a:endParaRPr lang="en-US" sz="36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439529"/>
            <a:ext cx="5181600" cy="312353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710362" y="1853406"/>
            <a:ext cx="4105275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438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2800" dirty="0" smtClean="0"/>
              <a:t>GAUSOV ZAKON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000" b="1" dirty="0" err="1" smtClean="0"/>
              <a:t>Elektrostatički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fluks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kroz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zatvorenu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površinu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proizvoljnog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oblika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brojno</a:t>
            </a:r>
            <a:r>
              <a:rPr lang="en-US" sz="2000" b="1" dirty="0" smtClean="0"/>
              <a:t> je </a:t>
            </a:r>
            <a:r>
              <a:rPr lang="en-US" sz="2000" b="1" dirty="0" err="1" smtClean="0"/>
              <a:t>jednak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količniku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ukupnog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električnog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opterećenja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zahvaćenog</a:t>
            </a:r>
            <a:r>
              <a:rPr lang="en-US" sz="2000" b="1" dirty="0" smtClean="0"/>
              <a:t> u </a:t>
            </a:r>
            <a:r>
              <a:rPr lang="en-US" sz="2000" b="1" dirty="0" err="1" smtClean="0"/>
              <a:t>površi</a:t>
            </a:r>
            <a:r>
              <a:rPr lang="en-US" sz="2000" b="1" dirty="0" smtClean="0"/>
              <a:t> I </a:t>
            </a:r>
            <a:r>
              <a:rPr lang="en-US" sz="2000" b="1" dirty="0" err="1" smtClean="0"/>
              <a:t>dielektrične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sredine</a:t>
            </a:r>
            <a:r>
              <a:rPr lang="en-US" sz="2000" b="1" dirty="0" smtClean="0"/>
              <a:t> u </a:t>
            </a:r>
            <a:r>
              <a:rPr lang="en-US" sz="2000" b="1" dirty="0" err="1" smtClean="0"/>
              <a:t>kojoj</a:t>
            </a:r>
            <a:r>
              <a:rPr lang="en-US" sz="2000" b="1" dirty="0" smtClean="0"/>
              <a:t> se  </a:t>
            </a:r>
            <a:r>
              <a:rPr lang="en-US" sz="2000" b="1" dirty="0" err="1" smtClean="0"/>
              <a:t>opterećenje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nalazi</a:t>
            </a:r>
            <a:endParaRPr lang="en-US" sz="2000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340" y="2308292"/>
            <a:ext cx="3567113" cy="3457575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372" y="3547961"/>
            <a:ext cx="3276600" cy="158115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FLUKS KROZ ZATVORENU POVRŠINU NE ZAVISI OD OBLIKA POVRŠINE VEĆ ISKLJUČIVO OD UKUPNOG NAELEKTRISANJA UNUTAR TE ZATVORENE POVRŠINE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1713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Fluks</a:t>
            </a:r>
            <a:r>
              <a:rPr lang="en-US" b="1" dirty="0" smtClean="0"/>
              <a:t> </a:t>
            </a:r>
            <a:r>
              <a:rPr lang="en-US" b="1" dirty="0" err="1" smtClean="0"/>
              <a:t>kroz</a:t>
            </a:r>
            <a:r>
              <a:rPr lang="en-US" b="1" dirty="0" smtClean="0"/>
              <a:t> </a:t>
            </a:r>
            <a:r>
              <a:rPr lang="en-US" b="1" dirty="0" err="1" smtClean="0"/>
              <a:t>zatvorenu</a:t>
            </a:r>
            <a:r>
              <a:rPr lang="en-US" b="1" dirty="0" smtClean="0"/>
              <a:t> </a:t>
            </a:r>
            <a:r>
              <a:rPr lang="en-US" b="1" dirty="0" err="1" smtClean="0"/>
              <a:t>površ</a:t>
            </a:r>
            <a:r>
              <a:rPr lang="en-US" b="1" dirty="0" smtClean="0"/>
              <a:t> u </a:t>
            </a:r>
            <a:r>
              <a:rPr lang="en-US" b="1" dirty="0" err="1" smtClean="0"/>
              <a:t>kojoj</a:t>
            </a:r>
            <a:r>
              <a:rPr lang="en-US" b="1" dirty="0" smtClean="0"/>
              <a:t> </a:t>
            </a:r>
            <a:r>
              <a:rPr lang="en-US" b="1" dirty="0" err="1" smtClean="0"/>
              <a:t>nema</a:t>
            </a:r>
            <a:r>
              <a:rPr lang="en-US" b="1" dirty="0" smtClean="0"/>
              <a:t> </a:t>
            </a:r>
            <a:r>
              <a:rPr lang="en-US" b="1" dirty="0" err="1" smtClean="0"/>
              <a:t>naelektrisanja</a:t>
            </a:r>
            <a:r>
              <a:rPr lang="en-US" b="1" dirty="0" smtClean="0"/>
              <a:t> je </a:t>
            </a:r>
            <a:r>
              <a:rPr lang="en-US" b="1" dirty="0" err="1" smtClean="0"/>
              <a:t>jednak</a:t>
            </a:r>
            <a:r>
              <a:rPr lang="en-US" b="1" dirty="0" smtClean="0"/>
              <a:t> </a:t>
            </a:r>
            <a:r>
              <a:rPr lang="en-US" b="1" dirty="0" err="1" smtClean="0"/>
              <a:t>nuli</a:t>
            </a:r>
            <a:endParaRPr lang="en-US" b="1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09787" y="3586956"/>
            <a:ext cx="2638425" cy="828675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234" y="2650787"/>
            <a:ext cx="3835770" cy="2893979"/>
          </a:xfrm>
        </p:spPr>
      </p:pic>
    </p:spTree>
    <p:extLst>
      <p:ext uri="{BB962C8B-B14F-4D97-AF65-F5344CB8AC3E}">
        <p14:creationId xmlns:p14="http://schemas.microsoft.com/office/powerpoint/2010/main" val="3374010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Primena</a:t>
            </a:r>
            <a:r>
              <a:rPr lang="en-US" dirty="0" smtClean="0"/>
              <a:t> </a:t>
            </a:r>
            <a:r>
              <a:rPr lang="en-US" dirty="0" err="1" smtClean="0"/>
              <a:t>Gausovog</a:t>
            </a:r>
            <a:r>
              <a:rPr lang="en-US" dirty="0" smtClean="0"/>
              <a:t> </a:t>
            </a:r>
            <a:r>
              <a:rPr lang="en-US" dirty="0" err="1" smtClean="0"/>
              <a:t>zakona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određivanje</a:t>
            </a:r>
            <a:r>
              <a:rPr lang="en-US" dirty="0" smtClean="0"/>
              <a:t> </a:t>
            </a:r>
            <a:r>
              <a:rPr lang="en-US" dirty="0" err="1" smtClean="0"/>
              <a:t>intenziteta</a:t>
            </a:r>
            <a:r>
              <a:rPr lang="en-US" dirty="0" smtClean="0"/>
              <a:t> </a:t>
            </a:r>
            <a:r>
              <a:rPr lang="en-US" dirty="0" err="1" smtClean="0"/>
              <a:t>elektrostatičkog</a:t>
            </a:r>
            <a:r>
              <a:rPr lang="en-US" dirty="0" smtClean="0"/>
              <a:t> </a:t>
            </a:r>
            <a:r>
              <a:rPr lang="en-US" dirty="0" err="1" smtClean="0"/>
              <a:t>polja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50650" y="2474914"/>
            <a:ext cx="5010725" cy="2622379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718" y="2565400"/>
            <a:ext cx="3738563" cy="2871788"/>
          </a:xfrm>
        </p:spPr>
      </p:pic>
    </p:spTree>
    <p:extLst>
      <p:ext uri="{BB962C8B-B14F-4D97-AF65-F5344CB8AC3E}">
        <p14:creationId xmlns:p14="http://schemas.microsoft.com/office/powerpoint/2010/main" val="2393813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UTICAJ  DIELEKTRIKA NA ELEKTROSTATIČKO POLJE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57894" y="1027906"/>
            <a:ext cx="2990850" cy="1914525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74579" y="1825625"/>
            <a:ext cx="4976842" cy="43513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648962"/>
            <a:ext cx="5410200" cy="21145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6755" y="4522855"/>
            <a:ext cx="3686175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807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Sadržaj</a:t>
            </a:r>
            <a:r>
              <a:rPr lang="en-US" dirty="0" smtClean="0"/>
              <a:t> </a:t>
            </a:r>
            <a:r>
              <a:rPr lang="en-US" dirty="0" err="1" smtClean="0"/>
              <a:t>današnjeg</a:t>
            </a:r>
            <a:r>
              <a:rPr lang="en-US" dirty="0" smtClean="0"/>
              <a:t> </a:t>
            </a:r>
            <a:r>
              <a:rPr lang="en-US" dirty="0" err="1" smtClean="0"/>
              <a:t>predavanja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6496" y="1825624"/>
            <a:ext cx="10477303" cy="468414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GB" dirty="0"/>
              <a:t>	</a:t>
            </a:r>
            <a:r>
              <a:rPr lang="en-GB" sz="4100" dirty="0" err="1"/>
              <a:t>Pregled</a:t>
            </a:r>
            <a:r>
              <a:rPr lang="en-GB" sz="4100" dirty="0"/>
              <a:t> </a:t>
            </a:r>
            <a:r>
              <a:rPr lang="en-GB" sz="4100" dirty="0" err="1"/>
              <a:t>i</a:t>
            </a:r>
            <a:r>
              <a:rPr lang="en-GB" sz="4100" dirty="0"/>
              <a:t> </a:t>
            </a:r>
            <a:r>
              <a:rPr lang="en-GB" sz="4100" dirty="0" err="1"/>
              <a:t>primena</a:t>
            </a:r>
            <a:r>
              <a:rPr lang="en-GB" sz="4100" dirty="0"/>
              <a:t> </a:t>
            </a:r>
            <a:r>
              <a:rPr lang="en-GB" sz="4100" dirty="0" err="1"/>
              <a:t>osnovnih</a:t>
            </a:r>
            <a:r>
              <a:rPr lang="en-GB" sz="4100" dirty="0"/>
              <a:t> </a:t>
            </a:r>
            <a:r>
              <a:rPr lang="en-GB" sz="4100" dirty="0" err="1"/>
              <a:t>zakona</a:t>
            </a:r>
            <a:r>
              <a:rPr lang="en-GB" sz="4100" dirty="0"/>
              <a:t> </a:t>
            </a:r>
            <a:r>
              <a:rPr lang="en-GB" sz="4100" dirty="0" err="1"/>
              <a:t>elektrostatike</a:t>
            </a:r>
            <a:r>
              <a:rPr lang="en-GB" sz="4100" dirty="0"/>
              <a:t> </a:t>
            </a:r>
            <a:r>
              <a:rPr lang="en-GB" dirty="0"/>
              <a:t>	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Pojam</a:t>
            </a:r>
            <a:r>
              <a:rPr lang="en-GB" dirty="0"/>
              <a:t> </a:t>
            </a:r>
            <a:r>
              <a:rPr lang="en-GB" dirty="0" err="1"/>
              <a:t>električne</a:t>
            </a:r>
            <a:r>
              <a:rPr lang="en-GB" dirty="0"/>
              <a:t> sile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naelektrisanja</a:t>
            </a:r>
            <a:r>
              <a:rPr lang="en-GB" dirty="0"/>
              <a:t>	</a:t>
            </a:r>
            <a:endParaRPr lang="en-US" dirty="0"/>
          </a:p>
          <a:p>
            <a:r>
              <a:rPr lang="en-GB" dirty="0"/>
              <a:t>	</a:t>
            </a:r>
            <a:r>
              <a:rPr lang="en-GB" dirty="0" err="1"/>
              <a:t>Jedinica</a:t>
            </a:r>
            <a:r>
              <a:rPr lang="en-GB" dirty="0"/>
              <a:t> </a:t>
            </a:r>
            <a:r>
              <a:rPr lang="en-GB" dirty="0" err="1"/>
              <a:t>naelektrisanja</a:t>
            </a:r>
            <a:r>
              <a:rPr lang="en-GB" dirty="0"/>
              <a:t>	</a:t>
            </a:r>
            <a:endParaRPr lang="en-US" dirty="0"/>
          </a:p>
          <a:p>
            <a:r>
              <a:rPr lang="en-GB" dirty="0"/>
              <a:t>	</a:t>
            </a:r>
            <a:r>
              <a:rPr lang="en-GB" dirty="0" err="1"/>
              <a:t>Provodnici</a:t>
            </a:r>
            <a:r>
              <a:rPr lang="en-GB" dirty="0"/>
              <a:t>, </a:t>
            </a:r>
            <a:r>
              <a:rPr lang="en-GB" dirty="0" err="1"/>
              <a:t>izolatori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poluprovodnici</a:t>
            </a:r>
            <a:r>
              <a:rPr lang="en-GB" dirty="0"/>
              <a:t>	</a:t>
            </a:r>
            <a:endParaRPr lang="en-US" dirty="0"/>
          </a:p>
          <a:p>
            <a:r>
              <a:rPr lang="en-GB" dirty="0"/>
              <a:t>	</a:t>
            </a:r>
            <a:r>
              <a:rPr lang="en-GB" dirty="0" err="1"/>
              <a:t>Kulonov</a:t>
            </a:r>
            <a:r>
              <a:rPr lang="en-GB" dirty="0"/>
              <a:t> </a:t>
            </a:r>
            <a:r>
              <a:rPr lang="en-GB" dirty="0" err="1"/>
              <a:t>zakon</a:t>
            </a:r>
            <a:r>
              <a:rPr lang="en-GB" dirty="0"/>
              <a:t>	</a:t>
            </a:r>
            <a:endParaRPr lang="en-US" dirty="0"/>
          </a:p>
          <a:p>
            <a:r>
              <a:rPr lang="en-GB" dirty="0"/>
              <a:t>	</a:t>
            </a:r>
            <a:r>
              <a:rPr lang="en-GB" dirty="0" err="1"/>
              <a:t>Elektrostatičko</a:t>
            </a:r>
            <a:r>
              <a:rPr lang="en-GB" dirty="0"/>
              <a:t> </a:t>
            </a:r>
            <a:r>
              <a:rPr lang="en-GB" dirty="0" err="1"/>
              <a:t>polje</a:t>
            </a:r>
            <a:r>
              <a:rPr lang="en-GB" dirty="0"/>
              <a:t>	</a:t>
            </a:r>
            <a:endParaRPr lang="en-US" dirty="0"/>
          </a:p>
          <a:p>
            <a:r>
              <a:rPr lang="en-GB" dirty="0"/>
              <a:t>	</a:t>
            </a:r>
            <a:r>
              <a:rPr lang="en-GB" dirty="0" err="1"/>
              <a:t>Fluks</a:t>
            </a:r>
            <a:r>
              <a:rPr lang="en-GB" dirty="0"/>
              <a:t> </a:t>
            </a:r>
            <a:r>
              <a:rPr lang="en-GB" dirty="0" err="1"/>
              <a:t>vektora</a:t>
            </a:r>
            <a:r>
              <a:rPr lang="en-GB" dirty="0"/>
              <a:t> </a:t>
            </a:r>
            <a:r>
              <a:rPr lang="en-GB" dirty="0" err="1"/>
              <a:t>elektrostatičkog</a:t>
            </a:r>
            <a:r>
              <a:rPr lang="en-GB" dirty="0"/>
              <a:t> </a:t>
            </a:r>
            <a:r>
              <a:rPr lang="en-GB" dirty="0" err="1" smtClean="0"/>
              <a:t>polja</a:t>
            </a:r>
            <a:endParaRPr lang="en-GB" dirty="0"/>
          </a:p>
          <a:p>
            <a:r>
              <a:rPr lang="en-GB" dirty="0" smtClean="0"/>
              <a:t>         </a:t>
            </a:r>
            <a:r>
              <a:rPr lang="en-GB" dirty="0" err="1" smtClean="0"/>
              <a:t>Gausov</a:t>
            </a:r>
            <a:r>
              <a:rPr lang="en-GB" dirty="0" smtClean="0"/>
              <a:t> </a:t>
            </a:r>
            <a:r>
              <a:rPr lang="en-GB" dirty="0" err="1" smtClean="0"/>
              <a:t>zakon</a:t>
            </a:r>
            <a:r>
              <a:rPr lang="en-GB" dirty="0"/>
              <a:t>	</a:t>
            </a:r>
            <a:endParaRPr lang="en-US" dirty="0"/>
          </a:p>
          <a:p>
            <a:r>
              <a:rPr lang="en-GB" dirty="0"/>
              <a:t>	</a:t>
            </a:r>
            <a:r>
              <a:rPr lang="en-GB" dirty="0" smtClean="0"/>
              <a:t>Rad </a:t>
            </a:r>
            <a:r>
              <a:rPr lang="en-GB" dirty="0" err="1" smtClean="0"/>
              <a:t>sila</a:t>
            </a:r>
            <a:r>
              <a:rPr lang="en-GB" dirty="0" smtClean="0"/>
              <a:t> </a:t>
            </a:r>
            <a:r>
              <a:rPr lang="en-GB" dirty="0" err="1" smtClean="0"/>
              <a:t>elektrostati</a:t>
            </a:r>
            <a:r>
              <a:rPr lang="en-US" dirty="0" err="1" smtClean="0"/>
              <a:t>čkog</a:t>
            </a:r>
            <a:r>
              <a:rPr lang="en-US" dirty="0" smtClean="0"/>
              <a:t> </a:t>
            </a:r>
            <a:r>
              <a:rPr lang="en-US" dirty="0" err="1" smtClean="0"/>
              <a:t>polja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3265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 </a:t>
            </a:r>
            <a:r>
              <a:rPr lang="en-US" dirty="0" err="1" smtClean="0"/>
              <a:t>sila</a:t>
            </a:r>
            <a:r>
              <a:rPr lang="en-US" dirty="0" smtClean="0"/>
              <a:t> </a:t>
            </a:r>
            <a:r>
              <a:rPr lang="en-US" dirty="0" err="1" smtClean="0"/>
              <a:t>elektrostatičkog</a:t>
            </a:r>
            <a:r>
              <a:rPr lang="en-US" dirty="0" smtClean="0"/>
              <a:t> </a:t>
            </a:r>
            <a:r>
              <a:rPr lang="en-US" dirty="0" err="1" smtClean="0"/>
              <a:t>polja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75450" y="1593293"/>
            <a:ext cx="3105150" cy="1333500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68539" y="2079068"/>
            <a:ext cx="5038725" cy="3105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0480" y="2699426"/>
            <a:ext cx="2948056" cy="7149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5039" y="3553614"/>
            <a:ext cx="4003034" cy="221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60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Pojam</a:t>
            </a:r>
            <a:r>
              <a:rPr lang="en-US" sz="2000" dirty="0" smtClean="0"/>
              <a:t> </a:t>
            </a:r>
            <a:r>
              <a:rPr lang="en-US" sz="2000" dirty="0" err="1" smtClean="0"/>
              <a:t>električne</a:t>
            </a:r>
            <a:r>
              <a:rPr lang="en-US" sz="2000" dirty="0" smtClean="0"/>
              <a:t> </a:t>
            </a:r>
            <a:r>
              <a:rPr lang="en-US" sz="2000" dirty="0" err="1" smtClean="0"/>
              <a:t>sile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naelektrisanja</a:t>
            </a:r>
            <a:endParaRPr lang="en-US" sz="2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763" y="1706063"/>
            <a:ext cx="6670824" cy="3590094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lang="en-US" dirty="0" err="1" smtClean="0"/>
              <a:t>Struktura</a:t>
            </a:r>
            <a:r>
              <a:rPr lang="en-US" dirty="0" smtClean="0"/>
              <a:t> I </a:t>
            </a:r>
            <a:r>
              <a:rPr lang="en-US" dirty="0" err="1" smtClean="0"/>
              <a:t>elementarne</a:t>
            </a:r>
            <a:r>
              <a:rPr lang="en-US" dirty="0" smtClean="0"/>
              <a:t> </a:t>
            </a:r>
            <a:r>
              <a:rPr lang="en-US" dirty="0" err="1" smtClean="0"/>
              <a:t>čestice</a:t>
            </a:r>
            <a:r>
              <a:rPr lang="en-US" dirty="0" smtClean="0"/>
              <a:t> </a:t>
            </a:r>
            <a:r>
              <a:rPr lang="en-US" dirty="0" err="1" smtClean="0"/>
              <a:t>atoma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Sile</a:t>
            </a:r>
            <a:r>
              <a:rPr lang="en-US" dirty="0" smtClean="0"/>
              <a:t> </a:t>
            </a:r>
            <a:r>
              <a:rPr lang="en-US" dirty="0" err="1" smtClean="0"/>
              <a:t>uzajamnog</a:t>
            </a:r>
            <a:r>
              <a:rPr lang="en-US" dirty="0" smtClean="0"/>
              <a:t> </a:t>
            </a:r>
            <a:r>
              <a:rPr lang="en-US" dirty="0" err="1" smtClean="0"/>
              <a:t>dejstva</a:t>
            </a:r>
            <a:r>
              <a:rPr lang="en-US" dirty="0" smtClean="0"/>
              <a:t> 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 smtClean="0"/>
              <a:t>čestica</a:t>
            </a:r>
            <a:r>
              <a:rPr lang="en-US" dirty="0" smtClean="0"/>
              <a:t> </a:t>
            </a:r>
            <a:r>
              <a:rPr lang="en-US" dirty="0" err="1" smtClean="0"/>
              <a:t>jezgra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Zone </a:t>
            </a:r>
            <a:r>
              <a:rPr lang="en-US" dirty="0" err="1" smtClean="0"/>
              <a:t>omotača</a:t>
            </a:r>
            <a:r>
              <a:rPr lang="en-US" dirty="0" smtClean="0"/>
              <a:t> </a:t>
            </a:r>
            <a:r>
              <a:rPr lang="en-US" dirty="0" err="1" smtClean="0"/>
              <a:t>atoma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karakteristike</a:t>
            </a:r>
            <a:r>
              <a:rPr lang="en-US" dirty="0" smtClean="0"/>
              <a:t> </a:t>
            </a:r>
            <a:r>
              <a:rPr lang="en-US" dirty="0" err="1" smtClean="0"/>
              <a:t>elektrona</a:t>
            </a:r>
            <a:r>
              <a:rPr lang="en-US" dirty="0" smtClean="0"/>
              <a:t> u </a:t>
            </a:r>
            <a:r>
              <a:rPr lang="en-US" dirty="0" err="1" smtClean="0"/>
              <a:t>delovima</a:t>
            </a:r>
            <a:r>
              <a:rPr lang="en-US" dirty="0" smtClean="0"/>
              <a:t> </a:t>
            </a:r>
            <a:r>
              <a:rPr lang="en-US" dirty="0" err="1" smtClean="0"/>
              <a:t>omotača</a:t>
            </a:r>
            <a:r>
              <a:rPr lang="en-US" dirty="0" smtClean="0"/>
              <a:t>.</a:t>
            </a:r>
          </a:p>
          <a:p>
            <a:pPr marL="342900" indent="-342900">
              <a:buAutoNum type="arabicPeriod"/>
            </a:pPr>
            <a:r>
              <a:rPr lang="en-US" dirty="0" err="1" smtClean="0"/>
              <a:t>Neutralni</a:t>
            </a:r>
            <a:r>
              <a:rPr lang="en-US" dirty="0" smtClean="0"/>
              <a:t> </a:t>
            </a:r>
            <a:r>
              <a:rPr lang="en-US" dirty="0" err="1" smtClean="0"/>
              <a:t>atomi</a:t>
            </a:r>
            <a:r>
              <a:rPr lang="en-US" dirty="0" smtClean="0"/>
              <a:t> I </a:t>
            </a:r>
            <a:r>
              <a:rPr lang="en-US" dirty="0" err="1" smtClean="0"/>
              <a:t>naelektrisani</a:t>
            </a:r>
            <a:r>
              <a:rPr lang="en-US" dirty="0" smtClean="0"/>
              <a:t> </a:t>
            </a:r>
            <a:r>
              <a:rPr lang="en-US" dirty="0" err="1" smtClean="0"/>
              <a:t>joni</a:t>
            </a:r>
            <a:r>
              <a:rPr lang="en-US" dirty="0" smtClean="0"/>
              <a:t>.</a:t>
            </a:r>
          </a:p>
          <a:p>
            <a:pPr marL="342900" indent="-342900">
              <a:buAutoNum type="arabicPeriod"/>
            </a:pPr>
            <a:r>
              <a:rPr lang="en-US" dirty="0" err="1" smtClean="0"/>
              <a:t>Elementarna</a:t>
            </a:r>
            <a:r>
              <a:rPr lang="en-US" dirty="0" smtClean="0"/>
              <a:t> </a:t>
            </a:r>
            <a:r>
              <a:rPr lang="en-US" dirty="0" err="1" smtClean="0"/>
              <a:t>naelektrisanja</a:t>
            </a:r>
            <a:r>
              <a:rPr lang="en-US" dirty="0" smtClean="0"/>
              <a:t>.</a:t>
            </a:r>
          </a:p>
          <a:p>
            <a:pPr marL="342900" indent="-342900">
              <a:buAutoNum type="arabicPeriod"/>
            </a:pPr>
            <a:r>
              <a:rPr lang="en-US" dirty="0" err="1" smtClean="0"/>
              <a:t>Prirodna</a:t>
            </a:r>
            <a:r>
              <a:rPr lang="en-US" dirty="0" smtClean="0"/>
              <a:t> I </a:t>
            </a:r>
            <a:r>
              <a:rPr lang="en-US" dirty="0" err="1" smtClean="0"/>
              <a:t>tehnička</a:t>
            </a:r>
            <a:r>
              <a:rPr lang="en-US" dirty="0" smtClean="0"/>
              <a:t> </a:t>
            </a:r>
            <a:r>
              <a:rPr lang="en-US" dirty="0" err="1" smtClean="0"/>
              <a:t>jedinica</a:t>
            </a:r>
            <a:r>
              <a:rPr lang="en-US" dirty="0" smtClean="0"/>
              <a:t> </a:t>
            </a:r>
            <a:r>
              <a:rPr lang="en-US" dirty="0" err="1" smtClean="0"/>
              <a:t>naelektrisanja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Provodnici</a:t>
            </a:r>
            <a:r>
              <a:rPr lang="en-US" dirty="0" smtClean="0"/>
              <a:t> , </a:t>
            </a:r>
            <a:r>
              <a:rPr lang="en-US" dirty="0" err="1" smtClean="0"/>
              <a:t>Izolatori</a:t>
            </a:r>
            <a:r>
              <a:rPr lang="en-US" dirty="0" smtClean="0"/>
              <a:t> ,</a:t>
            </a:r>
            <a:r>
              <a:rPr lang="en-US" dirty="0" err="1" smtClean="0"/>
              <a:t>Poluprovodnici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92274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KULONOV ZAKON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456" y="2586831"/>
            <a:ext cx="6415088" cy="2828925"/>
          </a:xfrm>
        </p:spPr>
      </p:pic>
    </p:spTree>
    <p:extLst>
      <p:ext uri="{BB962C8B-B14F-4D97-AF65-F5344CB8AC3E}">
        <p14:creationId xmlns:p14="http://schemas.microsoft.com/office/powerpoint/2010/main" val="4184533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dirty="0" smtClean="0"/>
              <a:t>VEKTORSKA</a:t>
            </a:r>
            <a:r>
              <a:rPr lang="en-US" sz="2000" dirty="0" smtClean="0"/>
              <a:t>  </a:t>
            </a:r>
            <a:r>
              <a:rPr lang="en-US" sz="2000" b="1" dirty="0" smtClean="0"/>
              <a:t>INTERPRETACIJA KULONOVOG</a:t>
            </a:r>
            <a:br>
              <a:rPr lang="en-US" sz="2000" b="1" dirty="0" smtClean="0"/>
            </a:br>
            <a:r>
              <a:rPr lang="en-US" sz="2000" b="1" dirty="0" smtClean="0"/>
              <a:t>ZAKONA</a:t>
            </a:r>
            <a:endParaRPr lang="en-US" sz="2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r-Latn-CS" sz="1400" dirty="0"/>
              <a:t>Za na­e­lek­tri­sa­nje se ko­ri­sti ozna­ka </a:t>
            </a:r>
            <a:r>
              <a:rPr lang="sr-Latn-CS" sz="1400" i="1" dirty="0"/>
              <a:t>Q</a:t>
            </a:r>
            <a:r>
              <a:rPr lang="sr-Latn-CS" sz="1400" dirty="0"/>
              <a:t>. Ka­ko ono mo­že ima­ti po­zi­tiv­nu i ne­ga­tiv­nu vred­nost ka­že se da je </a:t>
            </a:r>
            <a:r>
              <a:rPr lang="sr-Latn-CS" sz="1400" i="1" dirty="0"/>
              <a:t>Q</a:t>
            </a:r>
            <a:r>
              <a:rPr lang="sr-Latn-CS" sz="1400" dirty="0"/>
              <a:t> al­ge­bar­ska vred­nost </a:t>
            </a:r>
            <a:r>
              <a:rPr lang="sr-Latn-CS" sz="1400" dirty="0" smtClean="0"/>
              <a:t>op­te­re­će­nja</a:t>
            </a:r>
            <a:r>
              <a:rPr lang="en-US" sz="1400" dirty="0" smtClean="0"/>
              <a:t>.</a:t>
            </a:r>
          </a:p>
          <a:p>
            <a:r>
              <a:rPr lang="en-US" sz="1400" dirty="0" err="1" smtClean="0"/>
              <a:t>Jeddinstven</a:t>
            </a:r>
            <a:r>
              <a:rPr lang="en-US" sz="1400" dirty="0" smtClean="0"/>
              <a:t> </a:t>
            </a:r>
            <a:r>
              <a:rPr lang="en-US" sz="1400" dirty="0" err="1" smtClean="0"/>
              <a:t>vektorski</a:t>
            </a:r>
            <a:r>
              <a:rPr lang="en-US" sz="1400" dirty="0" smtClean="0"/>
              <a:t> </a:t>
            </a:r>
            <a:r>
              <a:rPr lang="en-US" sz="1400" dirty="0" err="1" smtClean="0"/>
              <a:t>izraz</a:t>
            </a:r>
            <a:r>
              <a:rPr lang="en-US" sz="1400" dirty="0" smtClean="0"/>
              <a:t> </a:t>
            </a:r>
            <a:r>
              <a:rPr lang="en-US" sz="1400" dirty="0" err="1" smtClean="0"/>
              <a:t>za</a:t>
            </a:r>
            <a:r>
              <a:rPr lang="en-US" sz="1400" dirty="0" smtClean="0"/>
              <a:t> </a:t>
            </a:r>
            <a:r>
              <a:rPr lang="en-US" sz="1400" dirty="0" err="1" smtClean="0"/>
              <a:t>silu</a:t>
            </a:r>
            <a:r>
              <a:rPr lang="en-US" sz="1400" dirty="0" smtClean="0"/>
              <a:t> </a:t>
            </a:r>
            <a:r>
              <a:rPr lang="en-US" sz="1400" dirty="0" err="1" smtClean="0"/>
              <a:t>uzajamnog</a:t>
            </a:r>
            <a:r>
              <a:rPr lang="en-US" sz="1400" dirty="0" smtClean="0"/>
              <a:t> </a:t>
            </a:r>
            <a:r>
              <a:rPr lang="en-US" sz="1400" dirty="0" err="1" smtClean="0"/>
              <a:t>dejstva</a:t>
            </a:r>
            <a:r>
              <a:rPr lang="en-US" sz="1400" dirty="0" smtClean="0"/>
              <a:t>  je:</a:t>
            </a:r>
          </a:p>
          <a:p>
            <a:endParaRPr lang="en-US" sz="1400" dirty="0"/>
          </a:p>
          <a:p>
            <a:endParaRPr lang="en-US" sz="14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998" y="2927975"/>
            <a:ext cx="3841174" cy="2904286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073" y="3122891"/>
            <a:ext cx="4419600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65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644" y="365125"/>
            <a:ext cx="10534156" cy="1643712"/>
          </a:xfrm>
        </p:spPr>
        <p:txBody>
          <a:bodyPr>
            <a:normAutofit/>
          </a:bodyPr>
          <a:lstStyle/>
          <a:p>
            <a:r>
              <a:rPr lang="en-US" sz="1600" b="1" dirty="0" err="1" smtClean="0"/>
              <a:t>Električno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polje</a:t>
            </a:r>
            <a:r>
              <a:rPr lang="en-US" sz="1600" b="1" dirty="0" smtClean="0"/>
              <a:t>  se </a:t>
            </a:r>
            <a:r>
              <a:rPr lang="en-US" sz="1600" b="1" dirty="0" err="1" smtClean="0"/>
              <a:t>javlja</a:t>
            </a:r>
            <a:r>
              <a:rPr lang="en-US" sz="1600" b="1" dirty="0" smtClean="0"/>
              <a:t> u </a:t>
            </a:r>
            <a:r>
              <a:rPr lang="en-US" sz="1600" b="1" dirty="0" err="1" smtClean="0"/>
              <a:t>prostoru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oko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naelektrisanja</a:t>
            </a:r>
            <a:r>
              <a:rPr lang="en-US" sz="1600" b="1" dirty="0" smtClean="0"/>
              <a:t>  </a:t>
            </a:r>
            <a:r>
              <a:rPr lang="en-US" sz="1600" b="1" dirty="0" err="1" smtClean="0"/>
              <a:t>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detektuje</a:t>
            </a:r>
            <a:r>
              <a:rPr lang="en-US" sz="1600" b="1" dirty="0" smtClean="0"/>
              <a:t> se </a:t>
            </a:r>
            <a:r>
              <a:rPr lang="en-US" sz="1600" b="1" dirty="0" err="1" smtClean="0"/>
              <a:t>pojavom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sile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koja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deluje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drugo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naelektrisanje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koje</a:t>
            </a:r>
            <a:r>
              <a:rPr lang="en-US" sz="1600" b="1" dirty="0" smtClean="0"/>
              <a:t> je </a:t>
            </a:r>
            <a:r>
              <a:rPr lang="en-US" sz="1600" b="1" dirty="0" err="1" smtClean="0"/>
              <a:t>uneto</a:t>
            </a:r>
            <a:r>
              <a:rPr lang="en-US" sz="1600" b="1" dirty="0" smtClean="0"/>
              <a:t> u </a:t>
            </a:r>
            <a:r>
              <a:rPr lang="en-US" sz="1600" b="1" dirty="0" err="1" smtClean="0"/>
              <a:t>taj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prostor</a:t>
            </a:r>
            <a:r>
              <a:rPr lang="en-US" sz="1600" b="1" dirty="0" smtClean="0"/>
              <a:t>. </a:t>
            </a:r>
            <a:r>
              <a:rPr lang="en-US" sz="1600" b="1" dirty="0" err="1" smtClean="0"/>
              <a:t>Električno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polje</a:t>
            </a:r>
            <a:r>
              <a:rPr lang="en-US" sz="1600" b="1" dirty="0" smtClean="0"/>
              <a:t> u </a:t>
            </a:r>
            <a:r>
              <a:rPr lang="en-US" sz="1600" b="1" dirty="0" err="1" smtClean="0"/>
              <a:t>prostoru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oko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prostorno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nepokretnog</a:t>
            </a:r>
            <a:r>
              <a:rPr lang="en-US" sz="1600" b="1" dirty="0" smtClean="0"/>
              <a:t> I </a:t>
            </a:r>
            <a:r>
              <a:rPr lang="en-US" sz="1600" b="1" dirty="0" err="1" smtClean="0"/>
              <a:t>vremenski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nepromenljivog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naelektrisanja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nazivamo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elektrostatičko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polje</a:t>
            </a:r>
            <a:r>
              <a:rPr lang="en-US" sz="1600" b="1" dirty="0" smtClean="0"/>
              <a:t>.</a:t>
            </a:r>
            <a:br>
              <a:rPr lang="en-US" sz="1600" b="1" dirty="0" smtClean="0"/>
            </a:br>
            <a:r>
              <a:rPr lang="en-US" sz="1600" b="1" dirty="0" err="1" smtClean="0"/>
              <a:t>Ako</a:t>
            </a:r>
            <a:r>
              <a:rPr lang="en-US" sz="1600" b="1" dirty="0" smtClean="0"/>
              <a:t> u </a:t>
            </a:r>
            <a:r>
              <a:rPr lang="en-US" sz="1600" b="1" dirty="0" err="1" smtClean="0"/>
              <a:t>prostor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oko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naelektrisanja</a:t>
            </a:r>
            <a:r>
              <a:rPr lang="en-US" sz="1600" b="1" dirty="0" smtClean="0"/>
              <a:t> Q </a:t>
            </a:r>
            <a:r>
              <a:rPr lang="en-US" sz="1600" b="1" dirty="0" err="1" smtClean="0"/>
              <a:t>unesemo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veoma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malo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pozitivno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tačkasto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naelektrisanje-probno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naelektrisanje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tada</a:t>
            </a:r>
            <a:r>
              <a:rPr lang="en-US" sz="1600" b="1" dirty="0" smtClean="0"/>
              <a:t>  </a:t>
            </a:r>
            <a:r>
              <a:rPr lang="en-US" sz="1600" b="1" dirty="0" err="1" smtClean="0"/>
              <a:t>količnik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vektora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sile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kojom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naelektrisanje</a:t>
            </a:r>
            <a:r>
              <a:rPr lang="en-US" sz="1600" b="1" dirty="0" smtClean="0"/>
              <a:t> Q </a:t>
            </a:r>
            <a:r>
              <a:rPr lang="en-US" sz="1600" b="1" dirty="0" err="1" smtClean="0"/>
              <a:t>deluje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probno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naelektrisanje</a:t>
            </a:r>
            <a:r>
              <a:rPr lang="en-US" sz="1600" b="1" dirty="0" smtClean="0"/>
              <a:t> I </a:t>
            </a:r>
            <a:r>
              <a:rPr lang="en-US" sz="1600" b="1" dirty="0" err="1" smtClean="0"/>
              <a:t>probnog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naelektrisanja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definiše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vektor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električnog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polja</a:t>
            </a:r>
            <a:r>
              <a:rPr lang="en-US" sz="1600" b="1" dirty="0" smtClean="0"/>
              <a:t>  u </a:t>
            </a:r>
            <a:r>
              <a:rPr lang="en-US" sz="1600" b="1" dirty="0" err="1" smtClean="0"/>
              <a:t>tački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gde</a:t>
            </a:r>
            <a:r>
              <a:rPr lang="en-US" sz="1600" b="1" dirty="0" smtClean="0"/>
              <a:t> se </a:t>
            </a:r>
            <a:r>
              <a:rPr lang="en-US" sz="1600" b="1" dirty="0" err="1" smtClean="0"/>
              <a:t>nalazi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probno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naelektrisanje</a:t>
            </a:r>
            <a:r>
              <a:rPr lang="en-US" sz="1800" b="1" dirty="0" smtClean="0"/>
              <a:t>.</a:t>
            </a:r>
            <a:endParaRPr lang="en-US" sz="18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59396" y="2158627"/>
            <a:ext cx="3924300" cy="169545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310" y="3068183"/>
            <a:ext cx="3155552" cy="277578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258" y="3378226"/>
            <a:ext cx="5505450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087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err="1" smtClean="0"/>
              <a:t>Električno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polje</a:t>
            </a:r>
            <a:r>
              <a:rPr lang="en-US" sz="2400" b="1" dirty="0" smtClean="0"/>
              <a:t> u  </a:t>
            </a:r>
            <a:r>
              <a:rPr lang="en-US" sz="2400" b="1" dirty="0" err="1" smtClean="0"/>
              <a:t>tački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prostora</a:t>
            </a:r>
            <a:r>
              <a:rPr lang="en-US" sz="2400" b="1" dirty="0" smtClean="0"/>
              <a:t> u </a:t>
            </a:r>
            <a:r>
              <a:rPr lang="en-US" sz="2400" b="1" dirty="0" err="1" smtClean="0"/>
              <a:t>kom</a:t>
            </a:r>
            <a:r>
              <a:rPr lang="en-US" sz="2400" b="1" dirty="0" smtClean="0"/>
              <a:t> je </a:t>
            </a:r>
            <a:r>
              <a:rPr lang="en-US" sz="2400" b="1" dirty="0" err="1" smtClean="0"/>
              <a:t>raspoređeno</a:t>
            </a:r>
            <a:r>
              <a:rPr lang="en-US" sz="2400" b="1" dirty="0" smtClean="0"/>
              <a:t> n </a:t>
            </a:r>
            <a:r>
              <a:rPr lang="en-US" sz="2400" b="1" dirty="0" err="1" smtClean="0"/>
              <a:t>tačkastih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naelektrisanja</a:t>
            </a:r>
            <a:r>
              <a:rPr lang="en-US" sz="2400" b="1" dirty="0" smtClean="0"/>
              <a:t> se </a:t>
            </a:r>
            <a:r>
              <a:rPr lang="en-US" sz="2400" b="1" dirty="0" err="1" smtClean="0"/>
              <a:t>dobija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vektorski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zbir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parcijalnih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polja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koja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potiču</a:t>
            </a:r>
            <a:r>
              <a:rPr lang="en-US" sz="2400" b="1" dirty="0" smtClean="0"/>
              <a:t> od </a:t>
            </a:r>
            <a:r>
              <a:rPr lang="en-US" sz="2400" b="1" dirty="0" err="1" smtClean="0"/>
              <a:t>pojedinih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naelektrisanja</a:t>
            </a:r>
            <a:endParaRPr lang="en-US" sz="24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0" y="3491706"/>
            <a:ext cx="3276600" cy="1019175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626" y="2564968"/>
            <a:ext cx="3312319" cy="3418977"/>
          </a:xfrm>
        </p:spPr>
      </p:pic>
    </p:spTree>
    <p:extLst>
      <p:ext uri="{BB962C8B-B14F-4D97-AF65-F5344CB8AC3E}">
        <p14:creationId xmlns:p14="http://schemas.microsoft.com/office/powerpoint/2010/main" val="2178174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2400" dirty="0" err="1" smtClean="0"/>
              <a:t>Geometrijsko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err="1" smtClean="0"/>
              <a:t>predstavljanje</a:t>
            </a:r>
            <a:r>
              <a:rPr lang="en-US" sz="2400" dirty="0" smtClean="0"/>
              <a:t> </a:t>
            </a:r>
            <a:r>
              <a:rPr lang="en-US" sz="2400" dirty="0" err="1" smtClean="0"/>
              <a:t>električnog</a:t>
            </a:r>
            <a:r>
              <a:rPr lang="en-US" sz="2400" dirty="0" smtClean="0"/>
              <a:t> </a:t>
            </a:r>
            <a:r>
              <a:rPr lang="en-US" sz="2400" dirty="0" err="1" smtClean="0"/>
              <a:t>polja</a:t>
            </a:r>
            <a:r>
              <a:rPr lang="en-US" sz="2400" dirty="0" smtClean="0"/>
              <a:t> </a:t>
            </a:r>
            <a:r>
              <a:rPr lang="en-US" sz="2400" dirty="0" err="1" smtClean="0"/>
              <a:t>pomoću</a:t>
            </a:r>
            <a:r>
              <a:rPr lang="en-US" sz="2400" dirty="0" smtClean="0"/>
              <a:t> </a:t>
            </a:r>
            <a:r>
              <a:rPr lang="en-US" sz="2400" dirty="0" err="1" smtClean="0"/>
              <a:t>orijentisanih</a:t>
            </a:r>
            <a:r>
              <a:rPr lang="en-US" sz="2400" dirty="0" smtClean="0"/>
              <a:t> </a:t>
            </a:r>
            <a:r>
              <a:rPr lang="en-US" sz="2400" dirty="0" err="1" smtClean="0"/>
              <a:t>krivih</a:t>
            </a:r>
            <a:r>
              <a:rPr lang="en-US" sz="2400" dirty="0" smtClean="0"/>
              <a:t> </a:t>
            </a:r>
            <a:r>
              <a:rPr lang="en-US" sz="2400" dirty="0" err="1" smtClean="0"/>
              <a:t>linija</a:t>
            </a:r>
            <a:r>
              <a:rPr lang="en-US" sz="2400" dirty="0" smtClean="0"/>
              <a:t> </a:t>
            </a:r>
            <a:r>
              <a:rPr lang="en-US" sz="2400" dirty="0" err="1" smtClean="0"/>
              <a:t>koje</a:t>
            </a:r>
            <a:r>
              <a:rPr lang="en-US" sz="2400" dirty="0" smtClean="0"/>
              <a:t> </a:t>
            </a:r>
            <a:r>
              <a:rPr lang="en-US" sz="2400" dirty="0" err="1" smtClean="0"/>
              <a:t>nazivamo</a:t>
            </a:r>
            <a:r>
              <a:rPr lang="en-US" sz="2400" dirty="0" smtClean="0"/>
              <a:t>  </a:t>
            </a:r>
            <a:r>
              <a:rPr lang="en-US" sz="2400" dirty="0" err="1" smtClean="0"/>
              <a:t>linije</a:t>
            </a:r>
            <a:r>
              <a:rPr lang="en-US" sz="2400" dirty="0" smtClean="0"/>
              <a:t> </a:t>
            </a:r>
            <a:r>
              <a:rPr lang="en-US" sz="2400" dirty="0" err="1" smtClean="0"/>
              <a:t>električnog</a:t>
            </a:r>
            <a:r>
              <a:rPr lang="en-US" sz="2400" dirty="0" smtClean="0"/>
              <a:t> </a:t>
            </a:r>
            <a:r>
              <a:rPr lang="en-US" sz="2400" dirty="0" err="1" smtClean="0"/>
              <a:t>polja</a:t>
            </a:r>
            <a:r>
              <a:rPr lang="en-US" sz="2400" dirty="0" smtClean="0"/>
              <a:t>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U </a:t>
            </a:r>
            <a:r>
              <a:rPr lang="en-US" sz="2400" dirty="0" err="1" smtClean="0"/>
              <a:t>proizvoljnoj</a:t>
            </a:r>
            <a:r>
              <a:rPr lang="en-US" sz="2400" dirty="0" smtClean="0"/>
              <a:t> </a:t>
            </a:r>
            <a:r>
              <a:rPr lang="en-US" sz="2400" dirty="0" err="1" smtClean="0"/>
              <a:t>tački</a:t>
            </a:r>
            <a:r>
              <a:rPr lang="en-US" sz="2400" dirty="0" smtClean="0"/>
              <a:t> u </a:t>
            </a:r>
            <a:r>
              <a:rPr lang="en-US" sz="2400" dirty="0" err="1" smtClean="0"/>
              <a:t>prostoru</a:t>
            </a:r>
            <a:r>
              <a:rPr lang="en-US" sz="2400" dirty="0" smtClean="0"/>
              <a:t> </a:t>
            </a:r>
            <a:r>
              <a:rPr lang="en-US" sz="2400" dirty="0" err="1" smtClean="0"/>
              <a:t>gde</a:t>
            </a:r>
            <a:r>
              <a:rPr lang="en-US" sz="2400" dirty="0" smtClean="0"/>
              <a:t> </a:t>
            </a:r>
            <a:r>
              <a:rPr lang="en-US" sz="2400" dirty="0" err="1" smtClean="0"/>
              <a:t>postoji</a:t>
            </a:r>
            <a:r>
              <a:rPr lang="en-US" sz="2400" dirty="0" smtClean="0"/>
              <a:t> </a:t>
            </a:r>
            <a:r>
              <a:rPr lang="en-US" sz="2400" dirty="0" err="1" smtClean="0"/>
              <a:t>električno</a:t>
            </a:r>
            <a:r>
              <a:rPr lang="en-US" sz="2400" dirty="0" smtClean="0"/>
              <a:t> </a:t>
            </a:r>
            <a:r>
              <a:rPr lang="en-US" sz="2400" dirty="0" err="1" smtClean="0"/>
              <a:t>polje</a:t>
            </a:r>
            <a:r>
              <a:rPr lang="en-US" sz="2400" dirty="0" smtClean="0"/>
              <a:t> </a:t>
            </a:r>
            <a:r>
              <a:rPr lang="en-US" sz="2400" dirty="0" err="1" smtClean="0"/>
              <a:t>vektor</a:t>
            </a:r>
            <a:r>
              <a:rPr lang="en-US" sz="2400" dirty="0" smtClean="0"/>
              <a:t> </a:t>
            </a:r>
            <a:r>
              <a:rPr lang="en-US" sz="2400" dirty="0" err="1" smtClean="0"/>
              <a:t>polja</a:t>
            </a:r>
            <a:r>
              <a:rPr lang="en-US" sz="2400" dirty="0" smtClean="0"/>
              <a:t> </a:t>
            </a:r>
            <a:r>
              <a:rPr lang="en-US" sz="2400" dirty="0" err="1" smtClean="0"/>
              <a:t>ima</a:t>
            </a:r>
            <a:r>
              <a:rPr lang="en-US" sz="2400" dirty="0" smtClean="0"/>
              <a:t> </a:t>
            </a:r>
            <a:r>
              <a:rPr lang="en-US" sz="2400" dirty="0" err="1" smtClean="0"/>
              <a:t>pravac</a:t>
            </a:r>
            <a:r>
              <a:rPr lang="en-US" sz="2400" dirty="0" smtClean="0"/>
              <a:t> </a:t>
            </a:r>
            <a:r>
              <a:rPr lang="en-US" sz="2400" dirty="0" err="1" smtClean="0"/>
              <a:t>tangente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liniju</a:t>
            </a:r>
            <a:r>
              <a:rPr lang="en-US" sz="2400" dirty="0" smtClean="0"/>
              <a:t> </a:t>
            </a:r>
            <a:r>
              <a:rPr lang="en-US" sz="2400" dirty="0" err="1" smtClean="0"/>
              <a:t>polja</a:t>
            </a:r>
            <a:r>
              <a:rPr lang="en-US" sz="2400" dirty="0" smtClean="0"/>
              <a:t> u </a:t>
            </a:r>
            <a:r>
              <a:rPr lang="en-US" sz="2400" dirty="0" err="1" smtClean="0"/>
              <a:t>toj</a:t>
            </a:r>
            <a:r>
              <a:rPr lang="en-US" sz="2400" dirty="0" smtClean="0"/>
              <a:t> </a:t>
            </a:r>
            <a:r>
              <a:rPr lang="en-US" sz="2400" dirty="0" err="1" smtClean="0"/>
              <a:t>tački</a:t>
            </a:r>
            <a:r>
              <a:rPr lang="en-US" sz="2400" dirty="0" smtClean="0"/>
              <a:t> a </a:t>
            </a:r>
            <a:r>
              <a:rPr lang="en-US" sz="2400" dirty="0" err="1" smtClean="0"/>
              <a:t>smer</a:t>
            </a:r>
            <a:r>
              <a:rPr lang="en-US" sz="2400" dirty="0" smtClean="0"/>
              <a:t> je </a:t>
            </a:r>
            <a:r>
              <a:rPr lang="en-US" sz="2400" dirty="0" err="1" smtClean="0"/>
              <a:t>određen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osnovu</a:t>
            </a:r>
            <a:r>
              <a:rPr lang="en-US" sz="2400" dirty="0" smtClean="0"/>
              <a:t> </a:t>
            </a:r>
            <a:r>
              <a:rPr lang="en-US" sz="2400" dirty="0" err="1" smtClean="0"/>
              <a:t>smera</a:t>
            </a:r>
            <a:r>
              <a:rPr lang="en-US" sz="2400" dirty="0" smtClean="0"/>
              <a:t> </a:t>
            </a:r>
            <a:r>
              <a:rPr lang="en-US" sz="2400" dirty="0" err="1" smtClean="0"/>
              <a:t>linije</a:t>
            </a:r>
            <a:r>
              <a:rPr lang="en-US" sz="2400" dirty="0" smtClean="0"/>
              <a:t> </a:t>
            </a:r>
            <a:r>
              <a:rPr lang="en-US" sz="2400" dirty="0" err="1" smtClean="0"/>
              <a:t>polja</a:t>
            </a:r>
            <a:endParaRPr lang="en-US" sz="2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en-US" dirty="0" err="1" smtClean="0"/>
              <a:t>Linije</a:t>
            </a:r>
            <a:r>
              <a:rPr lang="en-US" dirty="0" smtClean="0"/>
              <a:t> </a:t>
            </a:r>
            <a:r>
              <a:rPr lang="en-US" dirty="0" err="1" smtClean="0"/>
              <a:t>zajedničkog</a:t>
            </a:r>
            <a:r>
              <a:rPr lang="en-US" dirty="0" smtClean="0"/>
              <a:t> </a:t>
            </a:r>
            <a:r>
              <a:rPr lang="en-US" dirty="0" err="1" smtClean="0"/>
              <a:t>elektrostatičkog</a:t>
            </a:r>
            <a:r>
              <a:rPr lang="en-US" dirty="0" smtClean="0"/>
              <a:t> </a:t>
            </a:r>
            <a:r>
              <a:rPr lang="en-US" dirty="0" err="1" smtClean="0"/>
              <a:t>polja</a:t>
            </a:r>
            <a:r>
              <a:rPr lang="en-US" dirty="0" smtClean="0"/>
              <a:t> </a:t>
            </a:r>
            <a:r>
              <a:rPr lang="en-US" dirty="0" err="1" smtClean="0"/>
              <a:t>pozitivnog</a:t>
            </a:r>
            <a:r>
              <a:rPr lang="en-US" dirty="0" smtClean="0"/>
              <a:t> I </a:t>
            </a:r>
            <a:r>
              <a:rPr lang="en-US" dirty="0" err="1" smtClean="0"/>
              <a:t>negativnog</a:t>
            </a:r>
            <a:r>
              <a:rPr lang="en-US" dirty="0" smtClean="0"/>
              <a:t> </a:t>
            </a:r>
            <a:r>
              <a:rPr lang="en-US" dirty="0" err="1" smtClean="0"/>
              <a:t>naelektrisanja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175" y="3106737"/>
            <a:ext cx="3529013" cy="2481263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Linije</a:t>
            </a:r>
            <a:r>
              <a:rPr lang="en-US" dirty="0" smtClean="0"/>
              <a:t> </a:t>
            </a:r>
            <a:r>
              <a:rPr lang="en-US" dirty="0" err="1" smtClean="0"/>
              <a:t>elektrostatičkog</a:t>
            </a:r>
            <a:r>
              <a:rPr lang="en-US" dirty="0" smtClean="0"/>
              <a:t> </a:t>
            </a:r>
            <a:r>
              <a:rPr lang="en-US" dirty="0" err="1" smtClean="0"/>
              <a:t>polja</a:t>
            </a:r>
            <a:r>
              <a:rPr lang="en-US" dirty="0" smtClean="0"/>
              <a:t> </a:t>
            </a:r>
            <a:r>
              <a:rPr lang="en-US" dirty="0" err="1" smtClean="0"/>
              <a:t>usamljenog</a:t>
            </a:r>
            <a:r>
              <a:rPr lang="en-US" dirty="0" smtClean="0"/>
              <a:t> </a:t>
            </a:r>
            <a:r>
              <a:rPr lang="en-US" dirty="0" err="1" smtClean="0"/>
              <a:t>pozitivnog</a:t>
            </a:r>
            <a:r>
              <a:rPr lang="en-US" dirty="0" smtClean="0"/>
              <a:t> </a:t>
            </a:r>
            <a:r>
              <a:rPr lang="en-US" dirty="0" err="1" smtClean="0"/>
              <a:t>tačkastog</a:t>
            </a:r>
            <a:r>
              <a:rPr lang="en-US" dirty="0" smtClean="0"/>
              <a:t> </a:t>
            </a:r>
            <a:r>
              <a:rPr lang="en-US" dirty="0" err="1" smtClean="0"/>
              <a:t>naelektrisanja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900" y="2951956"/>
            <a:ext cx="2871788" cy="2790825"/>
          </a:xfrm>
        </p:spPr>
      </p:pic>
    </p:spTree>
    <p:extLst>
      <p:ext uri="{BB962C8B-B14F-4D97-AF65-F5344CB8AC3E}">
        <p14:creationId xmlns:p14="http://schemas.microsoft.com/office/powerpoint/2010/main" val="279036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i="1" dirty="0" err="1" smtClean="0"/>
              <a:t>Kontinualno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raspodeljena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naelektrisanja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i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karakteristični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primeri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polja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ovakvih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tipova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naelektrisanja</a:t>
            </a:r>
            <a:endParaRPr lang="en-US" sz="2000" b="1" i="1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8" y="2236362"/>
            <a:ext cx="6172200" cy="2375750"/>
          </a:xfrm>
        </p:spPr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2812473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raspodeljenih</a:t>
            </a:r>
            <a:r>
              <a:rPr lang="en-US" dirty="0" smtClean="0"/>
              <a:t> </a:t>
            </a:r>
            <a:r>
              <a:rPr lang="en-US" dirty="0" err="1" smtClean="0"/>
              <a:t>naelektrisanja</a:t>
            </a:r>
            <a:r>
              <a:rPr lang="en-US" dirty="0" smtClean="0"/>
              <a:t> </a:t>
            </a:r>
            <a:r>
              <a:rPr lang="en-US" dirty="0" err="1" smtClean="0"/>
              <a:t>usled</a:t>
            </a:r>
            <a:r>
              <a:rPr lang="en-US" dirty="0" smtClean="0"/>
              <a:t> </a:t>
            </a:r>
            <a:r>
              <a:rPr lang="en-US" dirty="0" err="1" smtClean="0"/>
              <a:t>kontinualnosti</a:t>
            </a:r>
            <a:r>
              <a:rPr lang="en-US" dirty="0" smtClean="0"/>
              <a:t> ne </a:t>
            </a:r>
            <a:r>
              <a:rPr lang="en-US" dirty="0" err="1" smtClean="0"/>
              <a:t>mogu</a:t>
            </a:r>
            <a:r>
              <a:rPr lang="en-US" dirty="0" smtClean="0"/>
              <a:t> se </a:t>
            </a:r>
            <a:r>
              <a:rPr lang="en-US" dirty="0" err="1" smtClean="0"/>
              <a:t>primenjivati</a:t>
            </a:r>
            <a:r>
              <a:rPr lang="en-US" dirty="0" smtClean="0"/>
              <a:t> </a:t>
            </a:r>
            <a:r>
              <a:rPr lang="en-US" dirty="0" err="1" smtClean="0"/>
              <a:t>prethodno</a:t>
            </a:r>
            <a:r>
              <a:rPr lang="en-US" dirty="0" smtClean="0"/>
              <a:t> </a:t>
            </a:r>
            <a:r>
              <a:rPr lang="en-US" dirty="0" err="1" smtClean="0"/>
              <a:t>izvedeni</a:t>
            </a:r>
            <a:r>
              <a:rPr lang="en-US" dirty="0" smtClean="0"/>
              <a:t>  </a:t>
            </a:r>
            <a:r>
              <a:rPr lang="en-US" dirty="0" err="1" smtClean="0"/>
              <a:t>zaključci</a:t>
            </a:r>
            <a:r>
              <a:rPr lang="en-US" dirty="0" smtClean="0"/>
              <a:t> I </a:t>
            </a:r>
            <a:r>
              <a:rPr lang="en-US" dirty="0" err="1" smtClean="0"/>
              <a:t>relacije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važe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diskretno</a:t>
            </a:r>
            <a:r>
              <a:rPr lang="en-US" dirty="0" smtClean="0"/>
              <a:t> </a:t>
            </a:r>
            <a:r>
              <a:rPr lang="en-US" dirty="0" err="1" smtClean="0"/>
              <a:t>raspoređena</a:t>
            </a:r>
            <a:r>
              <a:rPr lang="en-US" dirty="0" smtClean="0"/>
              <a:t> </a:t>
            </a:r>
            <a:r>
              <a:rPr lang="en-US" dirty="0" err="1" smtClean="0"/>
              <a:t>tačkasta</a:t>
            </a:r>
            <a:r>
              <a:rPr lang="en-US" dirty="0" smtClean="0"/>
              <a:t> </a:t>
            </a:r>
            <a:r>
              <a:rPr lang="en-US" dirty="0" err="1" smtClean="0"/>
              <a:t>naelektrisanja</a:t>
            </a:r>
            <a:r>
              <a:rPr lang="en-US" dirty="0" smtClean="0"/>
              <a:t> u </a:t>
            </a:r>
            <a:r>
              <a:rPr lang="en-US" dirty="0" err="1" smtClean="0"/>
              <a:t>prostoru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Određivanje</a:t>
            </a:r>
            <a:r>
              <a:rPr lang="en-US" dirty="0" smtClean="0"/>
              <a:t> </a:t>
            </a:r>
            <a:r>
              <a:rPr lang="en-US" dirty="0" err="1" smtClean="0"/>
              <a:t>električnog</a:t>
            </a:r>
            <a:r>
              <a:rPr lang="en-US" dirty="0" smtClean="0"/>
              <a:t> </a:t>
            </a:r>
            <a:r>
              <a:rPr lang="en-US" dirty="0" err="1" smtClean="0"/>
              <a:t>polja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egzaktan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je </a:t>
            </a:r>
            <a:r>
              <a:rPr lang="en-US" dirty="0" err="1" smtClean="0"/>
              <a:t>veoma</a:t>
            </a:r>
            <a:r>
              <a:rPr lang="en-US" dirty="0" smtClean="0"/>
              <a:t> </a:t>
            </a:r>
            <a:r>
              <a:rPr lang="en-US" dirty="0" err="1" smtClean="0"/>
              <a:t>kompleksan</a:t>
            </a:r>
            <a:r>
              <a:rPr lang="en-US" dirty="0" smtClean="0"/>
              <a:t> problem </a:t>
            </a:r>
            <a:r>
              <a:rPr lang="en-US" dirty="0" err="1" smtClean="0"/>
              <a:t>koji</a:t>
            </a:r>
            <a:r>
              <a:rPr lang="en-US" dirty="0" smtClean="0"/>
              <a:t> je </a:t>
            </a:r>
            <a:r>
              <a:rPr lang="en-US" dirty="0" err="1" smtClean="0"/>
              <a:t>izvan</a:t>
            </a:r>
            <a:r>
              <a:rPr lang="en-US" dirty="0" smtClean="0"/>
              <a:t> </a:t>
            </a:r>
            <a:r>
              <a:rPr lang="en-US" dirty="0" err="1" smtClean="0"/>
              <a:t>opsega</a:t>
            </a:r>
            <a:r>
              <a:rPr lang="en-US" dirty="0" smtClean="0"/>
              <a:t> </a:t>
            </a:r>
            <a:r>
              <a:rPr lang="en-US" dirty="0" err="1" smtClean="0"/>
              <a:t>našeg</a:t>
            </a:r>
            <a:r>
              <a:rPr lang="en-US" dirty="0" smtClean="0"/>
              <a:t> </a:t>
            </a:r>
            <a:r>
              <a:rPr lang="en-US" dirty="0" err="1" smtClean="0"/>
              <a:t>kursa</a:t>
            </a:r>
            <a:r>
              <a:rPr lang="en-US" dirty="0" smtClean="0"/>
              <a:t>. U </a:t>
            </a:r>
            <a:r>
              <a:rPr lang="en-US" dirty="0" err="1" smtClean="0"/>
              <a:t>pojedim</a:t>
            </a:r>
            <a:r>
              <a:rPr lang="en-US" dirty="0" smtClean="0"/>
              <a:t> </a:t>
            </a:r>
            <a:r>
              <a:rPr lang="en-US" dirty="0" err="1" smtClean="0"/>
              <a:t>slučajevima</a:t>
            </a:r>
            <a:r>
              <a:rPr lang="en-US" dirty="0" smtClean="0"/>
              <a:t> </a:t>
            </a:r>
            <a:r>
              <a:rPr lang="en-US" dirty="0" err="1" smtClean="0"/>
              <a:t>ravnomerne</a:t>
            </a:r>
            <a:r>
              <a:rPr lang="en-US" dirty="0" smtClean="0"/>
              <a:t> </a:t>
            </a:r>
            <a:r>
              <a:rPr lang="en-US" dirty="0" err="1" smtClean="0"/>
              <a:t>raspodele</a:t>
            </a:r>
            <a:r>
              <a:rPr lang="en-US" dirty="0" smtClean="0"/>
              <a:t> </a:t>
            </a:r>
            <a:r>
              <a:rPr lang="en-US" dirty="0" err="1" smtClean="0"/>
              <a:t>naelektrisanja</a:t>
            </a:r>
            <a:r>
              <a:rPr lang="en-US" dirty="0" smtClean="0"/>
              <a:t>  </a:t>
            </a:r>
            <a:r>
              <a:rPr lang="en-US" dirty="0" err="1" smtClean="0"/>
              <a:t>moguće</a:t>
            </a:r>
            <a:r>
              <a:rPr lang="en-US" dirty="0" smtClean="0"/>
              <a:t> je </a:t>
            </a:r>
            <a:r>
              <a:rPr lang="en-US" dirty="0" err="1" smtClean="0"/>
              <a:t>polazeći</a:t>
            </a:r>
            <a:r>
              <a:rPr lang="en-US" dirty="0" smtClean="0"/>
              <a:t> od </a:t>
            </a:r>
            <a:r>
              <a:rPr lang="en-US" dirty="0" err="1" smtClean="0"/>
              <a:t>osobina</a:t>
            </a:r>
            <a:r>
              <a:rPr lang="en-US" dirty="0" smtClean="0"/>
              <a:t> </a:t>
            </a:r>
            <a:r>
              <a:rPr lang="en-US" dirty="0" err="1" smtClean="0"/>
              <a:t>simetrije</a:t>
            </a:r>
            <a:r>
              <a:rPr lang="en-US" dirty="0" smtClean="0"/>
              <a:t> </a:t>
            </a:r>
            <a:r>
              <a:rPr lang="en-US" dirty="0" err="1" smtClean="0"/>
              <a:t>doći</a:t>
            </a:r>
            <a:r>
              <a:rPr lang="en-US" dirty="0" smtClean="0"/>
              <a:t> do </a:t>
            </a:r>
            <a:r>
              <a:rPr lang="en-US" dirty="0" err="1" smtClean="0"/>
              <a:t>zaključaka</a:t>
            </a:r>
            <a:r>
              <a:rPr lang="en-US" dirty="0" smtClean="0"/>
              <a:t> o </a:t>
            </a:r>
            <a:r>
              <a:rPr lang="en-US" dirty="0" err="1" smtClean="0"/>
              <a:t>prirodi</a:t>
            </a:r>
            <a:r>
              <a:rPr lang="en-US" dirty="0" smtClean="0"/>
              <a:t> </a:t>
            </a:r>
            <a:r>
              <a:rPr lang="en-US" dirty="0" err="1" smtClean="0"/>
              <a:t>elektrostatičkog</a:t>
            </a:r>
            <a:r>
              <a:rPr lang="en-US" dirty="0" smtClean="0"/>
              <a:t> </a:t>
            </a:r>
            <a:r>
              <a:rPr lang="en-US" dirty="0" err="1" smtClean="0"/>
              <a:t>polja</a:t>
            </a:r>
            <a:r>
              <a:rPr lang="en-US" dirty="0" smtClean="0"/>
              <a:t> I </a:t>
            </a:r>
            <a:r>
              <a:rPr lang="en-US" dirty="0" err="1" smtClean="0"/>
              <a:t>karakteristikama</a:t>
            </a:r>
            <a:r>
              <a:rPr lang="en-US" dirty="0" smtClean="0"/>
              <a:t> </a:t>
            </a:r>
            <a:r>
              <a:rPr lang="en-US" dirty="0" err="1" smtClean="0"/>
              <a:t>linija</a:t>
            </a:r>
            <a:r>
              <a:rPr lang="en-US" dirty="0" smtClean="0"/>
              <a:t> </a:t>
            </a:r>
            <a:r>
              <a:rPr lang="en-US" dirty="0" err="1" smtClean="0"/>
              <a:t>elektrostatičkog</a:t>
            </a:r>
            <a:r>
              <a:rPr lang="en-US" dirty="0" smtClean="0"/>
              <a:t> </a:t>
            </a:r>
            <a:r>
              <a:rPr lang="en-US" dirty="0" err="1" smtClean="0"/>
              <a:t>polja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546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342</Words>
  <Application>Microsoft Office PowerPoint</Application>
  <PresentationFormat>Widescreen</PresentationFormat>
  <Paragraphs>48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ELEKTROTEHNIKA Udžbenik se može nabaviti u skriptarnici</vt:lpstr>
      <vt:lpstr>Sadržaj današnjeg predavanja:</vt:lpstr>
      <vt:lpstr>Pojam električne sile i naelektrisanja</vt:lpstr>
      <vt:lpstr>KULONOV ZAKON</vt:lpstr>
      <vt:lpstr>VEKTORSKA  INTERPRETACIJA KULONOVOG ZAKONA</vt:lpstr>
      <vt:lpstr>Električno polje  se javlja u prostoru oko naelektrisanja  i detektuje se pojavom sile koja deluje na drugo naelektrisanje koje je uneto u taj prostor. Električno polje u prostoru oko prostorno nepokretnog I vremenski nepromenljivog naelektrisanja nazivamo elektrostatičko polje. Ako u prostor oko naelektrisanja Q unesemo veoma malo pozitivno tačkasto naelektrisanje-probno naelektrisanje tada  količnik vektora sile kojom naelektrisanje Q deluje na probno naelektrisanje I probnog naelektrisanja definiše vektor električnog polja  u tački gde se nalazi probno naelektrisanje.</vt:lpstr>
      <vt:lpstr>Električno polje u  tački  prostora u kom je raspoređeno n tačkastih naelektrisanja se dobija kao vektorski zbir parcijalnih polja koja potiču od pojedinih naelektrisanja</vt:lpstr>
      <vt:lpstr>Geometrijsko  predstavljanje električnog polja pomoću orijentisanih krivih linija koje nazivamo  linije električnog polja  U proizvoljnoj tački u prostoru gde postoji električno polje vektor polja ima pravac tangente na liniju polja u toj tački a smer je određen na osnovu smera linije polja</vt:lpstr>
      <vt:lpstr>Kontinualno raspodeljena naelektrisanja i karakteristični primeri polja ovakvih tipova naelektrisanja</vt:lpstr>
      <vt:lpstr>Polje ravnomerno raspoređenog površinskog I linijskog naelektrisanja</vt:lpstr>
      <vt:lpstr>Naelektrisavanje provodnih tela</vt:lpstr>
      <vt:lpstr>Osobine statičkog naelektrisanja na provodnom telu</vt:lpstr>
      <vt:lpstr>Provodnik u stranom elektrostatičkom polju</vt:lpstr>
      <vt:lpstr>Fluks vektora elektrostatičkog polja Slučaj ravne površine I homogenog elektrostatičkog polja</vt:lpstr>
      <vt:lpstr>Fluks vektora elektrostatičkog polja  opšti slučaj</vt:lpstr>
      <vt:lpstr>GAUSOV ZAKON  Elektrostatički fluks kroz zatvorenu površinu proizvoljnog oblika brojno je jednak  količniku ukupnog električnog opterećenja zahvaćenog u površi I dielektrične sredine u kojoj se  opterećenje nalazi</vt:lpstr>
      <vt:lpstr>Fluks kroz zatvorenu površ u kojoj nema naelektrisanja je jednak nuli</vt:lpstr>
      <vt:lpstr>Primena Gausovog zakona na određivanje intenziteta elektrostatičkog polja</vt:lpstr>
      <vt:lpstr>UTICAJ  DIELEKTRIKA NA ELEKTROSTATIČKO POLJE</vt:lpstr>
      <vt:lpstr>Rad sila elektrostatičkog polja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ELEKTROTEHNIKA</dc:title>
  <dc:creator>Dragutin Kostic</dc:creator>
  <cp:lastModifiedBy>Dragutin Kostic</cp:lastModifiedBy>
  <cp:revision>40</cp:revision>
  <dcterms:created xsi:type="dcterms:W3CDTF">2020-10-05T07:43:47Z</dcterms:created>
  <dcterms:modified xsi:type="dcterms:W3CDTF">2021-08-11T07:00:01Z</dcterms:modified>
</cp:coreProperties>
</file>