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9928225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49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7" d="100"/>
          <a:sy n="77" d="100"/>
        </p:scale>
        <p:origin x="806" y="62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02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402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B66195-607C-4120-B55D-5567ACC4D69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324"/>
            <a:ext cx="4303313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594" y="6456324"/>
            <a:ext cx="4303313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BFF1BF-6C91-45D2-8AFF-F79A576A3D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161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63295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676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8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459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43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80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89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553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82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063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804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8428384" y="6246524"/>
            <a:ext cx="24741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6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 Radomir Mijailović</a:t>
            </a:r>
          </a:p>
          <a:p>
            <a:pPr algn="r"/>
            <a:r>
              <a:rPr lang="pt-BR" sz="16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dr Đorđe Petrović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61182" y="464234"/>
            <a:ext cx="1086025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2901313" y="13427"/>
            <a:ext cx="6389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sr-Cyrl-RS" sz="2400" b="1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транспортних средстава и уређаја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5646198" y="6356350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b="1"/>
              <a:t>- </a:t>
            </a:r>
            <a:r>
              <a:rPr lang="sr-Latn-RS" b="1"/>
              <a:t>202</a:t>
            </a:r>
            <a:r>
              <a:rPr lang="en-GB" b="1"/>
              <a:t>6</a:t>
            </a:r>
            <a:r>
              <a:rPr lang="sr-Latn-RS" b="1"/>
              <a:t> </a:t>
            </a:r>
            <a:r>
              <a:rPr lang="sr-Cyrl-RS" b="1" dirty="0"/>
              <a:t>-</a:t>
            </a:r>
            <a:endParaRPr lang="en-US" b="1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4802"/>
            <a:ext cx="821788" cy="588144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1659988" y="6244802"/>
            <a:ext cx="25480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1400" b="1" dirty="0">
                <a:solidFill>
                  <a:srgbClr val="16498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Универзитет</a:t>
            </a:r>
            <a:r>
              <a:rPr lang="sr-Cyrl-RS" sz="1400" b="1" baseline="0" dirty="0">
                <a:solidFill>
                  <a:srgbClr val="16498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Београду</a:t>
            </a:r>
          </a:p>
          <a:p>
            <a:r>
              <a:rPr lang="sr-Cyrl-RS" sz="1800" b="1" baseline="0" dirty="0">
                <a:solidFill>
                  <a:srgbClr val="16498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Саобраћајни факулте</a:t>
            </a:r>
            <a:r>
              <a:rPr lang="sr-Cyrl-RS" sz="1800" baseline="0" dirty="0">
                <a:solidFill>
                  <a:srgbClr val="16498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en-US" sz="1800" dirty="0">
              <a:solidFill>
                <a:srgbClr val="16498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429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65278"/>
            <a:ext cx="9144000" cy="2811438"/>
          </a:xfrm>
        </p:spPr>
        <p:txBody>
          <a:bodyPr>
            <a:normAutofit fontScale="90000"/>
          </a:bodyPr>
          <a:lstStyle/>
          <a:p>
            <a:r>
              <a:rPr lang="sr-Cyrl-RS" sz="7200" b="1" dirty="0"/>
              <a:t>Д</a:t>
            </a:r>
            <a:r>
              <a:rPr lang="sr-Cyrl-R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оношење одлука применом 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SAW</a:t>
            </a:r>
            <a:r>
              <a:rPr lang="sr-Latn-R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методе</a:t>
            </a:r>
            <a:endParaRPr 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6853"/>
            <a:ext cx="9144000" cy="464026"/>
          </a:xfrm>
        </p:spPr>
        <p:txBody>
          <a:bodyPr>
            <a:noAutofit/>
          </a:bodyPr>
          <a:lstStyle/>
          <a:p>
            <a:r>
              <a:rPr lang="sr-Cyrl-RS" sz="2800" i="1" dirty="0">
                <a:solidFill>
                  <a:srgbClr val="FF0000"/>
                </a:solidFill>
              </a:rPr>
              <a:t>- Вежбе - </a:t>
            </a:r>
            <a:endParaRPr lang="en-US" sz="2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690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Процедура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6. Корак – Отежавање вредности из претходног корака</a:t>
            </a:r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993165"/>
              </p:ext>
            </p:extLst>
          </p:nvPr>
        </p:nvGraphicFramePr>
        <p:xfrm>
          <a:off x="936007" y="2366865"/>
          <a:ext cx="4824000" cy="3024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0,85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0,98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0,75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0,84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0,82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0,92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baseline="0" dirty="0">
                          <a:solidFill>
                            <a:srgbClr val="00B050"/>
                          </a:solidFill>
                        </a:rPr>
                        <a:t>0,25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baseline="0" dirty="0">
                          <a:solidFill>
                            <a:srgbClr val="00B050"/>
                          </a:solidFill>
                        </a:rPr>
                        <a:t>0,25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Right Arrow 6"/>
          <p:cNvSpPr/>
          <p:nvPr/>
        </p:nvSpPr>
        <p:spPr>
          <a:xfrm>
            <a:off x="5841241" y="3465513"/>
            <a:ext cx="1064526" cy="712228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442951" y="4435521"/>
            <a:ext cx="887105" cy="39578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442951" y="2932681"/>
            <a:ext cx="887105" cy="39578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442950" y="3425842"/>
            <a:ext cx="887105" cy="39578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442949" y="3932777"/>
            <a:ext cx="887105" cy="39578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urved Left Arrow 19"/>
          <p:cNvSpPr/>
          <p:nvPr/>
        </p:nvSpPr>
        <p:spPr>
          <a:xfrm rot="10800000">
            <a:off x="2088108" y="4054356"/>
            <a:ext cx="354841" cy="628075"/>
          </a:xfrm>
          <a:prstGeom prst="curvedLeftArrow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88105" y="426533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*</a:t>
            </a:r>
            <a:endParaRPr lang="en-US" b="1" dirty="0"/>
          </a:p>
        </p:txBody>
      </p:sp>
      <p:sp>
        <p:nvSpPr>
          <p:cNvPr id="23" name="Curved Left Arrow 22"/>
          <p:cNvSpPr/>
          <p:nvPr/>
        </p:nvSpPr>
        <p:spPr>
          <a:xfrm rot="10800000" flipH="1">
            <a:off x="3324367" y="3544079"/>
            <a:ext cx="354841" cy="1152000"/>
          </a:xfrm>
          <a:prstGeom prst="curvedLeftArrow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Curved Left Arrow 23"/>
          <p:cNvSpPr/>
          <p:nvPr/>
        </p:nvSpPr>
        <p:spPr>
          <a:xfrm rot="10800000">
            <a:off x="1809550" y="2978635"/>
            <a:ext cx="617562" cy="1728000"/>
          </a:xfrm>
          <a:prstGeom prst="curvedLeftArrow">
            <a:avLst>
              <a:gd name="adj1" fmla="val 25000"/>
              <a:gd name="adj2" fmla="val 46123"/>
              <a:gd name="adj3" fmla="val 25000"/>
            </a:avLst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73924" y="400373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*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818248" y="361158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*</a:t>
            </a:r>
            <a:endParaRPr lang="en-US" b="1" dirty="0"/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144901"/>
              </p:ext>
            </p:extLst>
          </p:nvPr>
        </p:nvGraphicFramePr>
        <p:xfrm>
          <a:off x="7018601" y="2344283"/>
          <a:ext cx="4824000" cy="3024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0,21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0,5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0,25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0,24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0,38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0,21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0,25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0,41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0,23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baseline="0" dirty="0">
                          <a:solidFill>
                            <a:srgbClr val="00B050"/>
                          </a:solidFill>
                        </a:rPr>
                        <a:t>0,25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baseline="0" dirty="0">
                          <a:solidFill>
                            <a:srgbClr val="00B050"/>
                          </a:solidFill>
                        </a:rPr>
                        <a:t>0,25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0520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 animBg="1"/>
      <p:bldP spid="12" grpId="0" animBg="1"/>
      <p:bldP spid="20" grpId="0" animBg="1"/>
      <p:bldP spid="21" grpId="0"/>
      <p:bldP spid="23" grpId="0" animBg="1"/>
      <p:bldP spid="24" grpId="0" animBg="1"/>
      <p:bldP spid="25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Процедура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94409" cy="4351338"/>
          </a:xfrm>
        </p:spPr>
        <p:txBody>
          <a:bodyPr/>
          <a:lstStyle/>
          <a:p>
            <a:pPr marL="0" indent="0">
              <a:buNone/>
            </a:pPr>
            <a:r>
              <a:rPr lang="sr-Cyrl-RS" i="1" dirty="0"/>
              <a:t>7. Корак – Сумирање отежаних вредности и рангирање алтернатива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448764"/>
              </p:ext>
            </p:extLst>
          </p:nvPr>
        </p:nvGraphicFramePr>
        <p:xfrm>
          <a:off x="999939" y="2412522"/>
          <a:ext cx="5087712" cy="3024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9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9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99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99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Сума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0,21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0,5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0,25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96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0,24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0,38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0,21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83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0,25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0,41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0,23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89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baseline="0" dirty="0">
                          <a:solidFill>
                            <a:srgbClr val="00B050"/>
                          </a:solidFill>
                        </a:rPr>
                        <a:t>0,25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baseline="0" dirty="0">
                          <a:solidFill>
                            <a:srgbClr val="00B050"/>
                          </a:solidFill>
                        </a:rPr>
                        <a:t>0,25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326543"/>
              </p:ext>
            </p:extLst>
          </p:nvPr>
        </p:nvGraphicFramePr>
        <p:xfrm>
          <a:off x="7047188" y="2865172"/>
          <a:ext cx="4608000" cy="2016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4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Алтернатива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Сума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Ранг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1600" i="1" dirty="0"/>
                        <a:t>Škoda Superb</a:t>
                      </a:r>
                      <a:endParaRPr lang="en-US" sz="16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96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1600" i="1" dirty="0"/>
                        <a:t>VW Passat</a:t>
                      </a:r>
                      <a:endParaRPr lang="en-US" sz="16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83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3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1600" i="1" dirty="0"/>
                        <a:t>Peugeot 508</a:t>
                      </a:r>
                      <a:endParaRPr lang="en-US" sz="16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89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2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Right Arrow 6"/>
          <p:cNvSpPr/>
          <p:nvPr/>
        </p:nvSpPr>
        <p:spPr>
          <a:xfrm>
            <a:off x="6123296" y="3645180"/>
            <a:ext cx="891653" cy="712228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7096837" y="3465513"/>
            <a:ext cx="4517409" cy="327546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8" idx="2"/>
            <a:endCxn id="11" idx="0"/>
          </p:cNvCxnSpPr>
          <p:nvPr/>
        </p:nvCxnSpPr>
        <p:spPr>
          <a:xfrm flipH="1">
            <a:off x="9184375" y="3793059"/>
            <a:ext cx="171167" cy="142038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7014949" y="5213445"/>
            <a:ext cx="4338851" cy="96351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>
                <a:solidFill>
                  <a:schemeClr val="tx1"/>
                </a:solidFill>
              </a:rPr>
              <a:t>Са аспекта купца </a:t>
            </a:r>
            <a:r>
              <a:rPr lang="sr-Latn-RS" b="1" i="1" dirty="0">
                <a:solidFill>
                  <a:srgbClr val="FF0000"/>
                </a:solidFill>
              </a:rPr>
              <a:t>Škoda Superb</a:t>
            </a:r>
            <a:r>
              <a:rPr lang="sr-Cyrl-RS" b="1" i="1" dirty="0">
                <a:solidFill>
                  <a:srgbClr val="FF0000"/>
                </a:solidFill>
              </a:rPr>
              <a:t> </a:t>
            </a:r>
            <a:r>
              <a:rPr lang="sr-Cyrl-RS" b="1" dirty="0">
                <a:solidFill>
                  <a:schemeClr val="tx1"/>
                </a:solidFill>
              </a:rPr>
              <a:t>представља најбољи избор за куповину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406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Методе </a:t>
            </a:r>
            <a:r>
              <a:rPr lang="sr-Cyrl-RS" dirty="0" err="1"/>
              <a:t>вишекритеријумског</a:t>
            </a:r>
            <a:r>
              <a:rPr lang="sr-Cyrl-RS" dirty="0"/>
              <a:t> одлучивања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Последњих деценија дошло је до снажног развоја и необичне популарности вишекритеријумског доношења одлука</a:t>
            </a:r>
            <a:r>
              <a:rPr lang="sr-Latn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Разлози овог феномена су и теоријске и практичне природе: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теоријском смислу вишекритеријумска анализа је атрактивна јер се бави недовољно структуираним проблемима, у којима нема класичног оптимума какав је познат у проблемима једнокритеријумске оптимизације,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практичном смислу нуди велику помоћ у решавању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свакодневних задатака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избора одлука, управљачких акција, алат су у пројектовању и методолошкој подршци у пројектовању и експлоатацији најразноврснијих система, јер су ближи реалним поставкама проблема имајући у виду да је често тешко интерпретирати систем вредности кроз само један оптимизациони критеријум.</a:t>
            </a:r>
          </a:p>
          <a:p>
            <a:pPr marL="0" indent="0">
              <a:buNone/>
            </a:pPr>
            <a:r>
              <a:rPr lang="sr-Latn-R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етоде вишекритеријумског одлучивања пружају велику помоћ у избору правих решења у задацима одлучивања, управљања, у пројектовању и експлоатацији.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331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Методе </a:t>
            </a:r>
            <a:r>
              <a:rPr lang="sr-Cyrl-CS" dirty="0" err="1"/>
              <a:t>вишекритеријумског</a:t>
            </a:r>
            <a:r>
              <a:rPr lang="sr-Cyrl-CS" dirty="0"/>
              <a:t> одлучивања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У складу са приступом у решавању и типом информација којима располаже поставка вишекритеријумског задатка, методе се могу поделити и на:</a:t>
            </a:r>
            <a:endParaRPr lang="sr-Latn-RS" sz="2000" dirty="0"/>
          </a:p>
          <a:p>
            <a:pPr marL="457200" indent="-457200">
              <a:buAutoNum type="arabicPeriod"/>
            </a:pPr>
            <a:r>
              <a:rPr lang="ru-RU" sz="2000" b="1" dirty="0"/>
              <a:t>Компензацијске методе</a:t>
            </a:r>
            <a:r>
              <a:rPr lang="ru-RU" sz="2000" dirty="0"/>
              <a:t>, чијом применом испољавамо активан однос према конфликту између појединих критеријума и настојимо да га решимо тако што толеришемо неке лоше особине алтернативе под условом да су остале особине веома повољне. За ове методе се каже да дозвољавају „трампу</a:t>
            </a:r>
            <a:r>
              <a:rPr lang="sr-Latn-RS" sz="2000" dirty="0"/>
              <a:t>“</a:t>
            </a:r>
            <a:r>
              <a:rPr lang="ru-RU" sz="2000" dirty="0"/>
              <a:t> по различитим критеријумима. Најпознатије компензацијске методе: </a:t>
            </a:r>
            <a:r>
              <a:rPr lang="en-US" sz="2400" b="1" dirty="0">
                <a:solidFill>
                  <a:srgbClr val="FF0000"/>
                </a:solidFill>
              </a:rPr>
              <a:t>SAW</a:t>
            </a:r>
            <a:r>
              <a:rPr lang="sr-Cyrl-RS" sz="2000" dirty="0"/>
              <a:t>, </a:t>
            </a:r>
            <a:r>
              <a:rPr lang="en-US" sz="2000" dirty="0"/>
              <a:t>TOPSIS</a:t>
            </a:r>
            <a:r>
              <a:rPr lang="sr-Cyrl-RS" sz="2000" dirty="0"/>
              <a:t>, </a:t>
            </a:r>
            <a:r>
              <a:rPr lang="en-US" sz="2000" dirty="0"/>
              <a:t>VIKOR</a:t>
            </a:r>
            <a:r>
              <a:rPr lang="sr-Cyrl-RS" sz="2000" dirty="0"/>
              <a:t>,</a:t>
            </a:r>
            <a:r>
              <a:rPr lang="en-US" sz="2000" dirty="0"/>
              <a:t> PROMETHEE</a:t>
            </a:r>
            <a:r>
              <a:rPr lang="sr-Cyrl-RS" sz="2000" dirty="0"/>
              <a:t>, </a:t>
            </a:r>
            <a:r>
              <a:rPr lang="en-US" sz="2000" dirty="0"/>
              <a:t>ELECTRE</a:t>
            </a:r>
            <a:r>
              <a:rPr lang="sr-Cyrl-RS" sz="2000" dirty="0"/>
              <a:t>, </a:t>
            </a:r>
            <a:r>
              <a:rPr lang="en-US" sz="2400" b="1" dirty="0">
                <a:solidFill>
                  <a:srgbClr val="FF0000"/>
                </a:solidFill>
              </a:rPr>
              <a:t>AHP</a:t>
            </a:r>
            <a:r>
              <a:rPr lang="sr-Cyrl-RS" sz="2000" dirty="0"/>
              <a:t>.</a:t>
            </a:r>
            <a:r>
              <a:rPr lang="en-US" sz="2000" dirty="0"/>
              <a:t> </a:t>
            </a:r>
          </a:p>
          <a:p>
            <a:pPr marL="457200" indent="-457200">
              <a:buAutoNum type="arabicPeriod"/>
            </a:pPr>
            <a:r>
              <a:rPr lang="ru-RU" sz="2000" b="1" dirty="0"/>
              <a:t>Некомпензацијске методе</a:t>
            </a:r>
            <a:r>
              <a:rPr lang="ru-RU" sz="2000" dirty="0"/>
              <a:t>, не дозвољавају трампу описану код компензацијских метода. Да би биле изабране алтернтативе морају да испуне одговарајуће услове по неком или сваком критеријуму посебно. Некомпензацијске методе: метода доминације, лексикографска метода, метода елиминације по аспектима, </a:t>
            </a:r>
            <a:r>
              <a:rPr lang="en-US" sz="2000" dirty="0"/>
              <a:t>max-max, max-min, </a:t>
            </a:r>
            <a:r>
              <a:rPr lang="en-US" sz="2000" dirty="0" err="1"/>
              <a:t>Hurwiczova</a:t>
            </a:r>
            <a:r>
              <a:rPr lang="en-US" sz="2000" dirty="0"/>
              <a:t> (</a:t>
            </a:r>
            <a:r>
              <a:rPr lang="ru-RU" sz="2000" dirty="0"/>
              <a:t>комбинација </a:t>
            </a:r>
            <a:r>
              <a:rPr lang="en-US" sz="2000" dirty="0"/>
              <a:t>max-max </a:t>
            </a:r>
            <a:r>
              <a:rPr lang="ru-RU" sz="2000" dirty="0"/>
              <a:t>и </a:t>
            </a:r>
            <a:r>
              <a:rPr lang="en-US" sz="2000" dirty="0"/>
              <a:t>max-min </a:t>
            </a:r>
            <a:r>
              <a:rPr lang="ru-RU" sz="2000" dirty="0"/>
              <a:t>метода), дисјунктивна, коњуктивна.</a:t>
            </a:r>
          </a:p>
          <a:p>
            <a:pPr marL="457200" indent="-457200">
              <a:buAutoNum type="arabicPeriod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762707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Могућност примене ВКО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2400" b="1" dirty="0"/>
              <a:t>Квантификовање квалитета </a:t>
            </a:r>
            <a:r>
              <a:rPr lang="sr-Cyrl-RS" sz="2400" dirty="0"/>
              <a:t>производа</a:t>
            </a:r>
            <a:r>
              <a:rPr lang="sr-Cyrl-RS" sz="2400" b="1" dirty="0"/>
              <a:t> </a:t>
            </a:r>
            <a:r>
              <a:rPr lang="sr-Cyrl-RS" sz="2400" dirty="0"/>
              <a:t>преко димензија квалитета.</a:t>
            </a:r>
          </a:p>
          <a:p>
            <a:pPr marL="0" indent="0">
              <a:buNone/>
            </a:pPr>
            <a:r>
              <a:rPr lang="sr-Cyrl-RS" sz="2400" dirty="0"/>
              <a:t>Димензије квалитета су: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/>
              <a:t>Перформансе,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/>
              <a:t>Особине,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/>
              <a:t>Поузданост,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/>
              <a:t>Експлоатациони век,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/>
              <a:t>Прилагођавање стандарду,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 err="1"/>
              <a:t>Постпродаја</a:t>
            </a:r>
            <a:r>
              <a:rPr lang="sr-Cyrl-RS" dirty="0"/>
              <a:t>,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/>
              <a:t>Естетика,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/>
              <a:t>Претпостављен квалитет.</a:t>
            </a:r>
          </a:p>
        </p:txBody>
      </p:sp>
    </p:spTree>
    <p:extLst>
      <p:ext uri="{BB962C8B-B14F-4D97-AF65-F5344CB8AC3E}">
        <p14:creationId xmlns:p14="http://schemas.microsoft.com/office/powerpoint/2010/main" val="572547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Процедура </a:t>
            </a:r>
            <a:r>
              <a:rPr lang="sr-Latn-RS" dirty="0"/>
              <a:t>SAW </a:t>
            </a:r>
            <a:r>
              <a:rPr lang="sr-Cyrl-R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Задатак 1</a:t>
            </a:r>
            <a:r>
              <a:rPr lang="sr-Cyrl-RS" dirty="0"/>
              <a:t>: Купац треба да донесе одлуку о куповини између три возила на основу снаге мотора, потрошње горива и емисије </a:t>
            </a:r>
            <a:r>
              <a:rPr lang="en-US" dirty="0"/>
              <a:t>CO</a:t>
            </a:r>
            <a:r>
              <a:rPr lang="en-US" baseline="-25000" dirty="0"/>
              <a:t>2</a:t>
            </a:r>
            <a:r>
              <a:rPr lang="en-US" dirty="0"/>
              <a:t>. </a:t>
            </a:r>
            <a:r>
              <a:rPr lang="sr-Cyrl-RS" dirty="0"/>
              <a:t>Купац бира између возила која имају следеће карактеристике:</a:t>
            </a:r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Cyrl-RS" dirty="0"/>
              <a:t>Потрошња горива је за купца дупло значајнија карактеристика возила у односу на преостале две карактеристике.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5758213"/>
              </p:ext>
            </p:extLst>
          </p:nvPr>
        </p:nvGraphicFramePr>
        <p:xfrm>
          <a:off x="1620928" y="3074157"/>
          <a:ext cx="8568000" cy="18288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14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4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0000">
                <a:tc>
                  <a:txBody>
                    <a:bodyPr/>
                    <a:lstStyle/>
                    <a:p>
                      <a:pPr algn="l"/>
                      <a:r>
                        <a:rPr lang="sr-Cyrl-RS" sz="1800" dirty="0"/>
                        <a:t>Возило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Снага</a:t>
                      </a:r>
                      <a:r>
                        <a:rPr lang="sr-Cyrl-RS" sz="1800" baseline="0" dirty="0"/>
                        <a:t> мотора</a:t>
                      </a:r>
                      <a:r>
                        <a:rPr lang="sr-Latn-RS" sz="1800" baseline="0" dirty="0"/>
                        <a:t> (KW)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Потрошња горива</a:t>
                      </a:r>
                      <a:r>
                        <a:rPr lang="sr-Latn-RS" sz="1800" dirty="0"/>
                        <a:t> (l/100km)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800" dirty="0"/>
                        <a:t>Емисија</a:t>
                      </a:r>
                      <a:r>
                        <a:rPr lang="sr-Cyrl-RS" sz="1800" baseline="0" dirty="0"/>
                        <a:t> </a:t>
                      </a:r>
                      <a:r>
                        <a:rPr lang="sr-Latn-RS" sz="1800" baseline="0" dirty="0"/>
                        <a:t>CO</a:t>
                      </a:r>
                      <a:r>
                        <a:rPr lang="sr-Latn-RS" sz="1800" baseline="-25000" dirty="0"/>
                        <a:t>2</a:t>
                      </a:r>
                      <a:r>
                        <a:rPr lang="sr-Latn-RS" sz="1800" baseline="0" dirty="0"/>
                        <a:t> (g/km)</a:t>
                      </a:r>
                      <a:endParaRPr lang="en-US" sz="1800" baseline="-25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Latn-RS" sz="1600" i="1" dirty="0"/>
                        <a:t>Škoda Superb</a:t>
                      </a:r>
                      <a:endParaRPr lang="en-US" sz="16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103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4,6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119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Latn-RS" sz="1600" i="1" dirty="0"/>
                        <a:t>VW Passat</a:t>
                      </a:r>
                      <a:endParaRPr lang="en-US" sz="16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118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6,1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142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000">
                <a:tc>
                  <a:txBody>
                    <a:bodyPr/>
                    <a:lstStyle/>
                    <a:p>
                      <a:pPr algn="l"/>
                      <a:r>
                        <a:rPr lang="sr-Latn-RS" sz="1600" i="1" dirty="0"/>
                        <a:t>Peugeot 508</a:t>
                      </a:r>
                      <a:endParaRPr lang="en-US" sz="16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121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5,6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129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9161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Процедура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Cyrl-RS" i="1" dirty="0"/>
              <a:t>1. Корак – Шта је проблем?</a:t>
            </a:r>
          </a:p>
          <a:p>
            <a:pPr marL="0" indent="0">
              <a:buNone/>
            </a:pPr>
            <a:r>
              <a:rPr lang="sr-Cyrl-RS" b="1" dirty="0"/>
              <a:t>Одабир возила </a:t>
            </a:r>
            <a:r>
              <a:rPr lang="sr-Cyrl-RS" dirty="0"/>
              <a:t>са оптималним карактеристикама са аспекта купца.</a:t>
            </a:r>
          </a:p>
          <a:p>
            <a:pPr marL="0" indent="0">
              <a:buNone/>
            </a:pPr>
            <a:r>
              <a:rPr lang="sr-Cyrl-RS" i="1" dirty="0"/>
              <a:t>2. Корак – Одређивање алтернатива и критеријума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760585"/>
              </p:ext>
            </p:extLst>
          </p:nvPr>
        </p:nvGraphicFramePr>
        <p:xfrm>
          <a:off x="1349613" y="3429000"/>
          <a:ext cx="7200000" cy="2592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8000">
                <a:tc gridSpan="2"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Алтернативе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Критеријуми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1600" i="1" dirty="0"/>
                        <a:t>Škoda Superb</a:t>
                      </a:r>
                      <a:endParaRPr lang="en-US" sz="16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К1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Cyrl-RS" sz="1800" i="1" dirty="0"/>
                        <a:t>Снага</a:t>
                      </a:r>
                      <a:r>
                        <a:rPr lang="sr-Cyrl-RS" sz="1800" i="1" baseline="0" dirty="0"/>
                        <a:t> мотора</a:t>
                      </a:r>
                      <a:r>
                        <a:rPr lang="sr-Latn-RS" sz="1800" i="1" baseline="0" dirty="0"/>
                        <a:t> (KW)</a:t>
                      </a:r>
                      <a:endParaRPr lang="en-US" sz="18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1600" i="1" dirty="0"/>
                        <a:t>VW Passat</a:t>
                      </a:r>
                      <a:endParaRPr lang="en-US" sz="16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К2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i="1" dirty="0"/>
                        <a:t>Потрошња горива</a:t>
                      </a:r>
                      <a:r>
                        <a:rPr lang="sr-Latn-RS" sz="1800" i="1" dirty="0"/>
                        <a:t> (l/100km)</a:t>
                      </a:r>
                      <a:endParaRPr lang="en-US" sz="180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1600" i="1" dirty="0"/>
                        <a:t>Peugeot 508</a:t>
                      </a:r>
                      <a:endParaRPr lang="en-US" sz="16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К3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i="1" dirty="0"/>
                        <a:t>Емисија</a:t>
                      </a:r>
                      <a:r>
                        <a:rPr lang="sr-Cyrl-RS" sz="1800" i="1" baseline="0" dirty="0"/>
                        <a:t> </a:t>
                      </a:r>
                      <a:r>
                        <a:rPr lang="sr-Latn-RS" sz="1800" i="1" baseline="0" dirty="0"/>
                        <a:t>CO</a:t>
                      </a:r>
                      <a:r>
                        <a:rPr lang="sr-Latn-RS" sz="1800" i="1" baseline="-25000" dirty="0"/>
                        <a:t>2</a:t>
                      </a:r>
                      <a:r>
                        <a:rPr lang="sr-Latn-RS" sz="1800" i="1" baseline="0" dirty="0"/>
                        <a:t> (g/km)</a:t>
                      </a:r>
                      <a:endParaRPr lang="en-US" sz="1800" i="1" baseline="-25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9761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Процедура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3. Корак – Одређивање тежина и њихов карактер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752319"/>
              </p:ext>
            </p:extLst>
          </p:nvPr>
        </p:nvGraphicFramePr>
        <p:xfrm>
          <a:off x="2864517" y="2330128"/>
          <a:ext cx="4608000" cy="3024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103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4,6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119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118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6,1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142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121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5,6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129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2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5472751" y="4410513"/>
            <a:ext cx="720000" cy="396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8420669" y="2254321"/>
            <a:ext cx="3548418" cy="180428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1"/>
                </a:solidFill>
              </a:rPr>
              <a:t>Потрошња горива је </a:t>
            </a:r>
            <a:r>
              <a:rPr lang="ru-RU" sz="2200" b="1" dirty="0">
                <a:solidFill>
                  <a:srgbClr val="FF0000"/>
                </a:solidFill>
              </a:rPr>
              <a:t>дупло значајнија карактеристика</a:t>
            </a:r>
            <a:r>
              <a:rPr lang="ru-RU" sz="2200" dirty="0">
                <a:solidFill>
                  <a:schemeClr val="tx1"/>
                </a:solidFill>
              </a:rPr>
              <a:t> возила у односу на преостале карактеристике.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367283" y="4913194"/>
            <a:ext cx="832514" cy="39578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174008" y="3548418"/>
            <a:ext cx="2520287" cy="176056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dirty="0">
                <a:solidFill>
                  <a:schemeClr val="tx1"/>
                </a:solidFill>
              </a:rPr>
              <a:t>Што </a:t>
            </a:r>
            <a:r>
              <a:rPr lang="sr-Cyrl-RS" sz="2400" dirty="0">
                <a:solidFill>
                  <a:srgbClr val="FF0000"/>
                </a:solidFill>
              </a:rPr>
              <a:t>већа</a:t>
            </a:r>
            <a:r>
              <a:rPr lang="sr-Cyrl-RS" sz="2400" dirty="0">
                <a:solidFill>
                  <a:schemeClr val="tx1"/>
                </a:solidFill>
              </a:rPr>
              <a:t> вредност, </a:t>
            </a:r>
            <a:r>
              <a:rPr lang="sr-Cyrl-RS" sz="2400" dirty="0">
                <a:solidFill>
                  <a:srgbClr val="FF0000"/>
                </a:solidFill>
              </a:rPr>
              <a:t>већи</a:t>
            </a:r>
            <a:r>
              <a:rPr lang="sr-Cyrl-RS" sz="2400" dirty="0">
                <a:solidFill>
                  <a:schemeClr val="tx1"/>
                </a:solidFill>
              </a:rPr>
              <a:t> квалитет.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stCxn id="10" idx="2"/>
            <a:endCxn id="11" idx="3"/>
          </p:cNvCxnSpPr>
          <p:nvPr/>
        </p:nvCxnSpPr>
        <p:spPr>
          <a:xfrm flipH="1" flipV="1">
            <a:off x="2694295" y="4428699"/>
            <a:ext cx="1672988" cy="68238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5401179" y="4911708"/>
            <a:ext cx="1954963" cy="39578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8423020" y="4187358"/>
            <a:ext cx="2520287" cy="176056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dirty="0">
                <a:solidFill>
                  <a:schemeClr val="tx1"/>
                </a:solidFill>
              </a:rPr>
              <a:t>Што </a:t>
            </a:r>
            <a:r>
              <a:rPr lang="sr-Cyrl-RS" sz="2400" dirty="0">
                <a:solidFill>
                  <a:srgbClr val="FF0000"/>
                </a:solidFill>
              </a:rPr>
              <a:t>мања</a:t>
            </a:r>
            <a:r>
              <a:rPr lang="sr-Cyrl-RS" sz="2400" dirty="0">
                <a:solidFill>
                  <a:schemeClr val="tx1"/>
                </a:solidFill>
              </a:rPr>
              <a:t> вредност, </a:t>
            </a:r>
            <a:r>
              <a:rPr lang="sr-Cyrl-RS" sz="2400" dirty="0">
                <a:solidFill>
                  <a:srgbClr val="FF0000"/>
                </a:solidFill>
              </a:rPr>
              <a:t>већи</a:t>
            </a:r>
            <a:r>
              <a:rPr lang="sr-Cyrl-RS" sz="2400" dirty="0">
                <a:solidFill>
                  <a:schemeClr val="tx1"/>
                </a:solidFill>
              </a:rPr>
              <a:t> квалитет.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9" name="Straight Connector 18"/>
          <p:cNvCxnSpPr>
            <a:endCxn id="17" idx="1"/>
          </p:cNvCxnSpPr>
          <p:nvPr/>
        </p:nvCxnSpPr>
        <p:spPr>
          <a:xfrm flipV="1">
            <a:off x="7356142" y="5067639"/>
            <a:ext cx="1066878" cy="2831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6" idx="0"/>
            <a:endCxn id="9" idx="1"/>
          </p:cNvCxnSpPr>
          <p:nvPr/>
        </p:nvCxnSpPr>
        <p:spPr>
          <a:xfrm flipV="1">
            <a:off x="5832751" y="3156462"/>
            <a:ext cx="2587918" cy="125405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870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Процедура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4. Корак – Нормализација тежина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817987"/>
              </p:ext>
            </p:extLst>
          </p:nvPr>
        </p:nvGraphicFramePr>
        <p:xfrm>
          <a:off x="953830" y="2316480"/>
          <a:ext cx="4392000" cy="3024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103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4,6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119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118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6,1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142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121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5,6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129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2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2442947" y="4353635"/>
            <a:ext cx="2784143" cy="46402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363570" y="4408226"/>
            <a:ext cx="354841" cy="354841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718411" y="4321732"/>
            <a:ext cx="3957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b="1" dirty="0">
                <a:solidFill>
                  <a:srgbClr val="00B050"/>
                </a:solidFill>
              </a:rPr>
              <a:t>4</a:t>
            </a:r>
            <a:endParaRPr lang="en-US" b="1" dirty="0">
              <a:solidFill>
                <a:srgbClr val="00B05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732034"/>
              </p:ext>
            </p:extLst>
          </p:nvPr>
        </p:nvGraphicFramePr>
        <p:xfrm>
          <a:off x="6913725" y="2318755"/>
          <a:ext cx="4824000" cy="3024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103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4,6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119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118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6,1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142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121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5,6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129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800" b="1" dirty="0">
                          <a:solidFill>
                            <a:srgbClr val="00B050"/>
                          </a:solidFill>
                        </a:rPr>
                        <a:t>1/4</a:t>
                      </a:r>
                      <a:r>
                        <a:rPr lang="sr-Latn-RS" sz="1800" b="1" baseline="0" dirty="0">
                          <a:solidFill>
                            <a:srgbClr val="00B050"/>
                          </a:solidFill>
                        </a:rPr>
                        <a:t> = 0,25</a:t>
                      </a:r>
                      <a:endParaRPr lang="en-US" sz="18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800" b="1" dirty="0">
                          <a:solidFill>
                            <a:srgbClr val="00B050"/>
                          </a:solidFill>
                        </a:rPr>
                        <a:t>2/4 = 0,5</a:t>
                      </a:r>
                      <a:endParaRPr lang="en-US" sz="18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800" b="1" dirty="0">
                          <a:solidFill>
                            <a:srgbClr val="00B050"/>
                          </a:solidFill>
                        </a:rPr>
                        <a:t>1/4</a:t>
                      </a:r>
                      <a:r>
                        <a:rPr lang="sr-Latn-RS" sz="1800" b="1" baseline="0" dirty="0">
                          <a:solidFill>
                            <a:srgbClr val="00B050"/>
                          </a:solidFill>
                        </a:rPr>
                        <a:t> = 0,25</a:t>
                      </a:r>
                      <a:endParaRPr lang="en-US" sz="18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Right Arrow 8"/>
          <p:cNvSpPr/>
          <p:nvPr/>
        </p:nvSpPr>
        <p:spPr>
          <a:xfrm>
            <a:off x="5581933" y="3474567"/>
            <a:ext cx="1064526" cy="712228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42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Процедура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871579" cy="4351338"/>
          </a:xfrm>
        </p:spPr>
        <p:txBody>
          <a:bodyPr/>
          <a:lstStyle/>
          <a:p>
            <a:pPr marL="0" indent="0">
              <a:buNone/>
            </a:pPr>
            <a:r>
              <a:rPr lang="sr-Cyrl-RS" i="1" dirty="0"/>
              <a:t>5. Корак – Нормализација вредности алтернатива по критеријумима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862218"/>
              </p:ext>
            </p:extLst>
          </p:nvPr>
        </p:nvGraphicFramePr>
        <p:xfrm>
          <a:off x="953830" y="2316480"/>
          <a:ext cx="4392000" cy="2808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103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4,6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119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118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6,1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142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121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5,6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129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0,25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0,25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Down Arrow 4"/>
          <p:cNvSpPr/>
          <p:nvPr/>
        </p:nvSpPr>
        <p:spPr>
          <a:xfrm>
            <a:off x="2695432" y="5117911"/>
            <a:ext cx="259308" cy="300251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442949" y="4708477"/>
            <a:ext cx="764275" cy="36849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1045760" y="5472755"/>
            <a:ext cx="2195583" cy="50115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N</a:t>
            </a:r>
            <a:r>
              <a:rPr lang="en-US" sz="2400" b="1" baseline="-25000" dirty="0" err="1">
                <a:solidFill>
                  <a:schemeClr val="tx1"/>
                </a:solidFill>
              </a:rPr>
              <a:t>ij</a:t>
            </a:r>
            <a:r>
              <a:rPr lang="en-US" sz="2400" b="1" dirty="0">
                <a:solidFill>
                  <a:schemeClr val="tx1"/>
                </a:solidFill>
              </a:rPr>
              <a:t> = </a:t>
            </a:r>
            <a:r>
              <a:rPr lang="en-US" sz="2400" b="1" dirty="0" err="1">
                <a:solidFill>
                  <a:schemeClr val="tx1"/>
                </a:solidFill>
              </a:rPr>
              <a:t>R</a:t>
            </a:r>
            <a:r>
              <a:rPr lang="en-US" sz="2400" b="1" baseline="-25000" dirty="0" err="1">
                <a:solidFill>
                  <a:schemeClr val="tx1"/>
                </a:solidFill>
              </a:rPr>
              <a:t>ij</a:t>
            </a:r>
            <a:r>
              <a:rPr lang="en-US" sz="2400" b="1" dirty="0">
                <a:solidFill>
                  <a:schemeClr val="tx1"/>
                </a:solidFill>
              </a:rPr>
              <a:t> / </a:t>
            </a:r>
            <a:r>
              <a:rPr lang="en-US" sz="2400" b="1" dirty="0" err="1">
                <a:solidFill>
                  <a:schemeClr val="tx1"/>
                </a:solidFill>
              </a:rPr>
              <a:t>R</a:t>
            </a:r>
            <a:r>
              <a:rPr lang="en-US" sz="2400" b="1" baseline="-25000" dirty="0" err="1">
                <a:solidFill>
                  <a:schemeClr val="tx1"/>
                </a:solidFill>
              </a:rPr>
              <a:t>max</a:t>
            </a:r>
            <a:endParaRPr lang="en-US" sz="2400" b="1" baseline="-250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442949" y="3763231"/>
            <a:ext cx="764275" cy="36849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441510" y="4708473"/>
            <a:ext cx="1799230" cy="36849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4197823" y="5131560"/>
            <a:ext cx="259308" cy="300251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3359339" y="5476305"/>
            <a:ext cx="2195583" cy="50115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N</a:t>
            </a:r>
            <a:r>
              <a:rPr lang="en-US" sz="2400" b="1" baseline="-25000" dirty="0" err="1">
                <a:solidFill>
                  <a:schemeClr val="tx1"/>
                </a:solidFill>
              </a:rPr>
              <a:t>ij</a:t>
            </a:r>
            <a:r>
              <a:rPr lang="en-US" sz="2400" b="1" dirty="0">
                <a:solidFill>
                  <a:schemeClr val="tx1"/>
                </a:solidFill>
              </a:rPr>
              <a:t> = R</a:t>
            </a:r>
            <a:r>
              <a:rPr lang="sr-Latn-RS" sz="2400" b="1" baseline="-25000" dirty="0">
                <a:solidFill>
                  <a:schemeClr val="tx1"/>
                </a:solidFill>
              </a:rPr>
              <a:t>min</a:t>
            </a:r>
            <a:r>
              <a:rPr lang="en-US" sz="2400" b="1" dirty="0">
                <a:solidFill>
                  <a:schemeClr val="tx1"/>
                </a:solidFill>
              </a:rPr>
              <a:t> / R</a:t>
            </a:r>
            <a:r>
              <a:rPr lang="sr-Latn-RS" sz="2400" b="1" baseline="-25000" dirty="0">
                <a:solidFill>
                  <a:schemeClr val="tx1"/>
                </a:solidFill>
              </a:rPr>
              <a:t>ij</a:t>
            </a:r>
            <a:endParaRPr lang="en-US" sz="2400" b="1" baseline="-25000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441510" y="2862568"/>
            <a:ext cx="1799230" cy="36849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5581933" y="3474567"/>
            <a:ext cx="1064526" cy="712228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9179772"/>
              </p:ext>
            </p:extLst>
          </p:nvPr>
        </p:nvGraphicFramePr>
        <p:xfrm>
          <a:off x="6845488" y="2339570"/>
          <a:ext cx="4824000" cy="3024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0,85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0,98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0,75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0,84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0,82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0,92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baseline="0" dirty="0">
                          <a:solidFill>
                            <a:srgbClr val="00B050"/>
                          </a:solidFill>
                        </a:rPr>
                        <a:t>0,25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baseline="0" dirty="0">
                          <a:solidFill>
                            <a:srgbClr val="00B050"/>
                          </a:solidFill>
                        </a:rPr>
                        <a:t>0,25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1719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4939</TotalTime>
  <Words>806</Words>
  <Application>Microsoft Office PowerPoint</Application>
  <PresentationFormat>Widescreen</PresentationFormat>
  <Paragraphs>284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Доношење одлука применом SAW методе</vt:lpstr>
      <vt:lpstr>Методе вишекритеријумског одлучивања</vt:lpstr>
      <vt:lpstr>Методе вишекритеријумског одлучивања</vt:lpstr>
      <vt:lpstr>Могућност примене ВКО</vt:lpstr>
      <vt:lpstr>Процедура SAW методе</vt:lpstr>
      <vt:lpstr>Процедура SAW методе</vt:lpstr>
      <vt:lpstr>Процедура SAW методе</vt:lpstr>
      <vt:lpstr>Процедура SAW методе</vt:lpstr>
      <vt:lpstr>Процедура SAW методе</vt:lpstr>
      <vt:lpstr>Процедура SAW методе</vt:lpstr>
      <vt:lpstr>Процедура SAW методе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Доношење одлука применом SAW методе</dc:title>
  <dc:creator>Djordje Petrovic</dc:creator>
  <cp:lastModifiedBy>MRB</cp:lastModifiedBy>
  <cp:revision>97</cp:revision>
  <dcterms:created xsi:type="dcterms:W3CDTF">2017-11-27T19:03:57Z</dcterms:created>
  <dcterms:modified xsi:type="dcterms:W3CDTF">2026-01-12T08:48:35Z</dcterms:modified>
</cp:coreProperties>
</file>