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8"/>
  </p:notesMasterIdLst>
  <p:handoutMasterIdLst>
    <p:handoutMasterId r:id="rId29"/>
  </p:handoutMasterIdLst>
  <p:sldIdLst>
    <p:sldId id="284" r:id="rId2"/>
    <p:sldId id="333" r:id="rId3"/>
    <p:sldId id="334" r:id="rId4"/>
    <p:sldId id="335" r:id="rId5"/>
    <p:sldId id="336" r:id="rId6"/>
    <p:sldId id="317" r:id="rId7"/>
    <p:sldId id="339" r:id="rId8"/>
    <p:sldId id="318" r:id="rId9"/>
    <p:sldId id="319" r:id="rId10"/>
    <p:sldId id="340" r:id="rId11"/>
    <p:sldId id="320" r:id="rId12"/>
    <p:sldId id="321" r:id="rId13"/>
    <p:sldId id="322" r:id="rId14"/>
    <p:sldId id="323" r:id="rId15"/>
    <p:sldId id="341" r:id="rId16"/>
    <p:sldId id="329" r:id="rId17"/>
    <p:sldId id="324" r:id="rId18"/>
    <p:sldId id="342" r:id="rId19"/>
    <p:sldId id="343" r:id="rId20"/>
    <p:sldId id="344" r:id="rId21"/>
    <p:sldId id="345" r:id="rId22"/>
    <p:sldId id="285" r:id="rId23"/>
    <p:sldId id="286" r:id="rId24"/>
    <p:sldId id="287" r:id="rId25"/>
    <p:sldId id="288" r:id="rId26"/>
    <p:sldId id="275" r:id="rId27"/>
  </p:sldIdLst>
  <p:sldSz cx="9144000" cy="6858000" type="screen4x3"/>
  <p:notesSz cx="6858000" cy="91440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4C"/>
    <a:srgbClr val="000000"/>
    <a:srgbClr val="000066"/>
    <a:srgbClr val="FFCC00"/>
    <a:srgbClr val="99FF33"/>
    <a:srgbClr val="808080"/>
    <a:srgbClr val="66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2" autoAdjust="0"/>
    <p:restoredTop sz="94581" autoAdjust="0"/>
  </p:normalViewPr>
  <p:slideViewPr>
    <p:cSldViewPr>
      <p:cViewPr varScale="1">
        <p:scale>
          <a:sx n="88" d="100"/>
          <a:sy n="88" d="100"/>
        </p:scale>
        <p:origin x="-135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5" d="100"/>
          <a:sy n="105" d="100"/>
        </p:scale>
        <p:origin x="346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7B992B75-179F-438C-927E-948DAC2CF0B7}" type="slidenum">
              <a:rPr lang="en-US"/>
              <a:pPr>
                <a:defRPr/>
              </a:pPr>
              <a:t>‹#›</a:t>
            </a:fld>
            <a:endParaRPr lang="en-US"/>
          </a:p>
        </p:txBody>
      </p:sp>
    </p:spTree>
    <p:extLst>
      <p:ext uri="{BB962C8B-B14F-4D97-AF65-F5344CB8AC3E}">
        <p14:creationId xmlns:p14="http://schemas.microsoft.com/office/powerpoint/2010/main" xmlns="" val="2080890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31B2DBCD-D16C-4320-92D5-C1FD697A0286}" type="slidenum">
              <a:rPr lang="en-US"/>
              <a:pPr>
                <a:defRPr/>
              </a:pPr>
              <a:t>‹#›</a:t>
            </a:fld>
            <a:endParaRPr lang="en-US"/>
          </a:p>
        </p:txBody>
      </p:sp>
    </p:spTree>
    <p:extLst>
      <p:ext uri="{BB962C8B-B14F-4D97-AF65-F5344CB8AC3E}">
        <p14:creationId xmlns:p14="http://schemas.microsoft.com/office/powerpoint/2010/main" xmlns="" val="2247268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B6E6A2-C55F-46A8-B2F0-ED8AE4A4B036}" type="slidenum">
              <a:rPr lang="en-US" altLang="sr-Latn-RS"/>
              <a:pPr/>
              <a:t>2</a:t>
            </a:fld>
            <a:endParaRPr lang="en-US" altLang="sr-Latn-R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sr-Latn-RS" altLang="sr-Latn-RS"/>
          </a:p>
        </p:txBody>
      </p:sp>
    </p:spTree>
    <p:extLst>
      <p:ext uri="{BB962C8B-B14F-4D97-AF65-F5344CB8AC3E}">
        <p14:creationId xmlns="" xmlns:p14="http://schemas.microsoft.com/office/powerpoint/2010/main" val="105034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DCEBD3-6FCF-459E-A071-92908B814B36}" type="slidenum">
              <a:rPr lang="en-US" altLang="sr-Latn-RS"/>
              <a:pPr/>
              <a:t>11</a:t>
            </a:fld>
            <a:endParaRPr lang="en-US" altLang="sr-Latn-R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4056771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F718AB-15E8-4835-8A41-3383901440B8}" type="slidenum">
              <a:rPr lang="en-US" altLang="sr-Latn-RS"/>
              <a:pPr/>
              <a:t>12</a:t>
            </a:fld>
            <a:endParaRPr lang="en-US" altLang="sr-Latn-RS"/>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1379294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D47FCE-4618-424F-9D99-1CBFE34B4C40}" type="slidenum">
              <a:rPr lang="en-US" altLang="sr-Latn-RS"/>
              <a:pPr/>
              <a:t>13</a:t>
            </a:fld>
            <a:endParaRPr lang="en-US" altLang="sr-Latn-RS"/>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2363412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156F5B-18BD-4775-B65C-3CD659578206}" type="slidenum">
              <a:rPr lang="en-US" altLang="sr-Latn-RS"/>
              <a:pPr/>
              <a:t>14</a:t>
            </a:fld>
            <a:endParaRPr lang="en-US" altLang="sr-Latn-R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823153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156F5B-18BD-4775-B65C-3CD659578206}" type="slidenum">
              <a:rPr lang="en-US" altLang="sr-Latn-RS"/>
              <a:pPr/>
              <a:t>15</a:t>
            </a:fld>
            <a:endParaRPr lang="en-US" altLang="sr-Latn-R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823153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156F5B-18BD-4775-B65C-3CD659578206}" type="slidenum">
              <a:rPr lang="en-US" altLang="sr-Latn-RS"/>
              <a:pPr/>
              <a:t>16</a:t>
            </a:fld>
            <a:endParaRPr lang="en-US" altLang="sr-Latn-R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3537283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0E8F9-07E0-473C-9C3A-2E2EFDE5CF9E}" type="slidenum">
              <a:rPr lang="en-US" altLang="sr-Latn-RS"/>
              <a:pPr/>
              <a:t>17</a:t>
            </a:fld>
            <a:endParaRPr lang="en-US" altLang="sr-Latn-R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1368166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0E8F9-07E0-473C-9C3A-2E2EFDE5CF9E}" type="slidenum">
              <a:rPr lang="en-US" altLang="sr-Latn-RS"/>
              <a:pPr/>
              <a:t>18</a:t>
            </a:fld>
            <a:endParaRPr lang="en-US" altLang="sr-Latn-R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13681669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D8804-634C-4C8B-83F6-2A308E204355}" type="slidenum">
              <a:rPr lang="en-US" altLang="sr-Latn-RS"/>
              <a:pPr/>
              <a:t>19</a:t>
            </a:fld>
            <a:endParaRPr lang="en-US" altLang="sr-Latn-R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2707977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D8804-634C-4C8B-83F6-2A308E204355}" type="slidenum">
              <a:rPr lang="en-US" altLang="sr-Latn-RS"/>
              <a:pPr/>
              <a:t>20</a:t>
            </a:fld>
            <a:endParaRPr lang="en-US" altLang="sr-Latn-R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2707977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075F21-176E-4E0A-8140-B461F547EC97}" type="slidenum">
              <a:rPr lang="en-US" altLang="sr-Latn-RS"/>
              <a:pPr/>
              <a:t>3</a:t>
            </a:fld>
            <a:endParaRPr lang="en-US" altLang="sr-Latn-R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sr-Latn-RS" altLang="sr-Latn-RS"/>
          </a:p>
        </p:txBody>
      </p:sp>
    </p:spTree>
    <p:extLst>
      <p:ext uri="{BB962C8B-B14F-4D97-AF65-F5344CB8AC3E}">
        <p14:creationId xmlns="" xmlns:p14="http://schemas.microsoft.com/office/powerpoint/2010/main" val="4216241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D8804-634C-4C8B-83F6-2A308E204355}" type="slidenum">
              <a:rPr lang="en-US" altLang="sr-Latn-RS"/>
              <a:pPr/>
              <a:t>21</a:t>
            </a:fld>
            <a:endParaRPr lang="en-US" altLang="sr-Latn-R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2707977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61A31D-6BB5-4007-9286-79F4A9547F80}" type="slidenum">
              <a:rPr lang="en-US" altLang="sr-Latn-RS"/>
              <a:pPr/>
              <a:t>4</a:t>
            </a:fld>
            <a:endParaRPr lang="en-US" altLang="sr-Latn-RS"/>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sr-Latn-RS" altLang="sr-Latn-RS"/>
          </a:p>
        </p:txBody>
      </p:sp>
    </p:spTree>
    <p:extLst>
      <p:ext uri="{BB962C8B-B14F-4D97-AF65-F5344CB8AC3E}">
        <p14:creationId xmlns="" xmlns:p14="http://schemas.microsoft.com/office/powerpoint/2010/main" val="1451251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F7DEEE-9AE8-4EE9-8D3E-EE4EDC84F848}" type="slidenum">
              <a:rPr lang="en-US" altLang="sr-Latn-RS"/>
              <a:pPr/>
              <a:t>5</a:t>
            </a:fld>
            <a:endParaRPr lang="en-US" altLang="sr-Latn-RS"/>
          </a:p>
        </p:txBody>
      </p:sp>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sr-Latn-RS" altLang="sr-Latn-RS"/>
          </a:p>
        </p:txBody>
      </p:sp>
    </p:spTree>
    <p:extLst>
      <p:ext uri="{BB962C8B-B14F-4D97-AF65-F5344CB8AC3E}">
        <p14:creationId xmlns="" xmlns:p14="http://schemas.microsoft.com/office/powerpoint/2010/main" val="4204775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82DE4D-7504-4D23-98F2-C96A4687CE53}" type="slidenum">
              <a:rPr lang="en-US" altLang="sr-Latn-RS"/>
              <a:pPr/>
              <a:t>6</a:t>
            </a:fld>
            <a:endParaRPr lang="en-US" altLang="sr-Latn-RS"/>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3962415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685B4B-4AC5-420F-8C59-60C37D2842ED}" type="slidenum">
              <a:rPr lang="en-US" altLang="sr-Latn-RS"/>
              <a:pPr/>
              <a:t>7</a:t>
            </a:fld>
            <a:endParaRPr lang="en-US" altLang="sr-Latn-R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182196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685B4B-4AC5-420F-8C59-60C37D2842ED}" type="slidenum">
              <a:rPr lang="en-US" altLang="sr-Latn-RS"/>
              <a:pPr/>
              <a:t>8</a:t>
            </a:fld>
            <a:endParaRPr lang="en-US" altLang="sr-Latn-R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182196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C64428-13D3-4C1E-BA73-E8C38BB948C5}" type="slidenum">
              <a:rPr lang="en-US" altLang="sr-Latn-RS"/>
              <a:pPr/>
              <a:t>9</a:t>
            </a:fld>
            <a:endParaRPr lang="en-US" altLang="sr-Latn-RS"/>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547796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DCEBD3-6FCF-459E-A071-92908B814B36}" type="slidenum">
              <a:rPr lang="en-US" altLang="sr-Latn-RS"/>
              <a:pPr/>
              <a:t>10</a:t>
            </a:fld>
            <a:endParaRPr lang="en-US" altLang="sr-Latn-R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xmlns="" val="40567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8DD2436A-79CF-43F7-89CB-C1546FC166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3" name="Text Box 9"/>
          <p:cNvSpPr txBox="1">
            <a:spLocks noChangeArrowheads="1"/>
          </p:cNvSpPr>
          <p:nvPr userDrawn="1"/>
        </p:nvSpPr>
        <p:spPr bwMode="auto">
          <a:xfrm>
            <a:off x="2743200" y="161925"/>
            <a:ext cx="6224588" cy="323850"/>
          </a:xfrm>
          <a:prstGeom prst="rect">
            <a:avLst/>
          </a:prstGeom>
          <a:noFill/>
          <a:ln w="9525">
            <a:noFill/>
            <a:miter lim="800000"/>
            <a:headEnd/>
            <a:tailEnd/>
          </a:ln>
          <a:effectLst/>
        </p:spPr>
        <p:txBody>
          <a:bodyPr>
            <a:spAutoFit/>
          </a:bodyPr>
          <a:lstStyle/>
          <a:p>
            <a:pPr>
              <a:lnSpc>
                <a:spcPct val="100000"/>
              </a:lnSpc>
              <a:spcBef>
                <a:spcPct val="0"/>
              </a:spcBef>
              <a:buClrTx/>
              <a:buSzTx/>
              <a:buFontTx/>
              <a:buNone/>
              <a:defRPr/>
            </a:pPr>
            <a:r>
              <a:rPr lang="sr-Latn-CS" sz="1500">
                <a:solidFill>
                  <a:srgbClr val="3B3470"/>
                </a:solidFill>
              </a:rPr>
              <a:t>Elementi Transportnih Sredstava i </a:t>
            </a:r>
            <a:r>
              <a:rPr lang="sr-Latn-CS" sz="1500" smtClean="0">
                <a:solidFill>
                  <a:srgbClr val="3B3470"/>
                </a:solidFill>
              </a:rPr>
              <a:t>Uređaja</a:t>
            </a:r>
            <a:endParaRPr lang="en-US" sz="1500">
              <a:solidFill>
                <a:srgbClr val="3B3470"/>
              </a:solidFill>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pic>
        <p:nvPicPr>
          <p:cNvPr id="8" name="Picture 7"/>
          <p:cNvPicPr>
            <a:picLocks noChangeAspect="1" noChangeArrowheads="1"/>
          </p:cNvPicPr>
          <p:nvPr userDrawn="1"/>
        </p:nvPicPr>
        <p:blipFill>
          <a:blip r:embed="rId14" cstate="print"/>
          <a:srcRect l="44375" t="34444" r="31250" b="21111"/>
          <a:stretch>
            <a:fillRect/>
          </a:stretch>
        </p:blipFill>
        <p:spPr bwMode="auto">
          <a:xfrm>
            <a:off x="8382000" y="685800"/>
            <a:ext cx="520064" cy="533400"/>
          </a:xfrm>
          <a:prstGeom prst="rect">
            <a:avLst/>
          </a:prstGeom>
          <a:noFill/>
          <a:ln w="9525">
            <a:noFill/>
            <a:miter lim="800000"/>
            <a:headEnd/>
            <a:tailEnd/>
          </a:ln>
        </p:spPr>
      </p:pic>
      <p:sp>
        <p:nvSpPr>
          <p:cNvPr id="9" name="Text Box 8"/>
          <p:cNvSpPr txBox="1">
            <a:spLocks noChangeArrowheads="1"/>
          </p:cNvSpPr>
          <p:nvPr userDrawn="1"/>
        </p:nvSpPr>
        <p:spPr bwMode="auto">
          <a:xfrm>
            <a:off x="6557920" y="6363301"/>
            <a:ext cx="2254143" cy="523220"/>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en-US" sz="1400" i="1" dirty="0">
                <a:solidFill>
                  <a:srgbClr val="3B3470"/>
                </a:solidFill>
                <a:latin typeface="Times New Roman" panose="02020603050405020304" pitchFamily="18" charset="0"/>
                <a:cs typeface="Times New Roman" panose="02020603050405020304" pitchFamily="18" charset="0"/>
              </a:rPr>
              <a:t>p</a:t>
            </a:r>
            <a:r>
              <a:rPr lang="sr-Latn-RS" sz="1400" i="1" dirty="0">
                <a:solidFill>
                  <a:srgbClr val="3B3470"/>
                </a:solidFill>
                <a:latin typeface="Times New Roman" panose="02020603050405020304" pitchFamily="18" charset="0"/>
                <a:cs typeface="Times New Roman" panose="02020603050405020304" pitchFamily="18" charset="0"/>
              </a:rPr>
              <a:t>rof. </a:t>
            </a:r>
            <a:r>
              <a:rPr lang="en-US" sz="1400" i="1" dirty="0" err="1">
                <a:solidFill>
                  <a:srgbClr val="3B3470"/>
                </a:solidFill>
                <a:latin typeface="Times New Roman" panose="02020603050405020304" pitchFamily="18" charset="0"/>
                <a:cs typeface="Times New Roman" panose="02020603050405020304" pitchFamily="18" charset="0"/>
              </a:rPr>
              <a:t>dr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Radomir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Mijailovi</a:t>
            </a:r>
            <a:r>
              <a:rPr lang="sr-Latn-CS" sz="1400" i="1" dirty="0">
                <a:solidFill>
                  <a:srgbClr val="3B3470"/>
                </a:solidFill>
                <a:latin typeface="Times New Roman" panose="02020603050405020304" pitchFamily="18" charset="0"/>
                <a:cs typeface="Times New Roman" panose="02020603050405020304" pitchFamily="18" charset="0"/>
              </a:rPr>
              <a:t>ć</a:t>
            </a:r>
          </a:p>
          <a:p>
            <a:pPr>
              <a:lnSpc>
                <a:spcPct val="100000"/>
              </a:lnSpc>
              <a:spcBef>
                <a:spcPct val="0"/>
              </a:spcBef>
              <a:buClrTx/>
              <a:buSzTx/>
              <a:buFontTx/>
              <a:buNone/>
              <a:defRPr/>
            </a:pPr>
            <a:r>
              <a:rPr lang="sr-Latn-CS" sz="1400" i="1" dirty="0">
                <a:solidFill>
                  <a:srgbClr val="3B3470"/>
                </a:solidFill>
                <a:latin typeface="Times New Roman" panose="02020603050405020304" pitchFamily="18" charset="0"/>
                <a:cs typeface="Times New Roman" panose="02020603050405020304" pitchFamily="18" charset="0"/>
              </a:rPr>
              <a:t>doc. dr Đorđe Petrović</a:t>
            </a:r>
            <a:endParaRPr lang="en-US" sz="1400" i="1" dirty="0">
              <a:solidFill>
                <a:srgbClr val="3B3470"/>
              </a:solidFill>
              <a:latin typeface="Times New Roman" panose="02020603050405020304" pitchFamily="18" charset="0"/>
              <a:cs typeface="Times New Roman" panose="02020603050405020304" pitchFamily="18" charset="0"/>
            </a:endParaRPr>
          </a:p>
        </p:txBody>
      </p:sp>
      <p:sp>
        <p:nvSpPr>
          <p:cNvPr id="10" name="Text Box 11"/>
          <p:cNvSpPr txBox="1">
            <a:spLocks noChangeArrowheads="1"/>
          </p:cNvSpPr>
          <p:nvPr userDrawn="1"/>
        </p:nvSpPr>
        <p:spPr bwMode="auto">
          <a:xfrm>
            <a:off x="133350" y="6437313"/>
            <a:ext cx="3491661" cy="328360"/>
          </a:xfrm>
          <a:prstGeom prst="rect">
            <a:avLst/>
          </a:prstGeom>
          <a:noFill/>
          <a:ln w="9525">
            <a:noFill/>
            <a:miter lim="800000"/>
            <a:headEnd/>
            <a:tailEnd/>
          </a:ln>
          <a:effectLst/>
        </p:spPr>
        <p:txBody>
          <a:bodyPr wrap="none">
            <a:spAutoFit/>
          </a:bodyPr>
          <a:lstStyle/>
          <a:p>
            <a:pPr>
              <a:tabLst>
                <a:tab pos="409575" algn="l"/>
              </a:tabLst>
              <a:defRPr/>
            </a:pPr>
            <a:r>
              <a:rPr lang="sr-Latn-RS" sz="1400" dirty="0">
                <a:solidFill>
                  <a:srgbClr val="3B3470"/>
                </a:solidFill>
                <a:latin typeface="Times New Roman" panose="02020603050405020304" pitchFamily="18" charset="0"/>
                <a:cs typeface="Times New Roman" panose="02020603050405020304" pitchFamily="18" charset="0"/>
              </a:rPr>
              <a:t>Univerzitet u Beogradu – Saobraćajni fakultet</a:t>
            </a:r>
            <a:endParaRPr lang="en-US" sz="1400" dirty="0">
              <a:solidFill>
                <a:srgbClr val="3B3470"/>
              </a:solidFill>
              <a:latin typeface="Times New Roman" panose="02020603050405020304" pitchFamily="18" charset="0"/>
              <a:cs typeface="Times New Roman" panose="02020603050405020304" pitchFamily="18" charset="0"/>
            </a:endParaRPr>
          </a:p>
        </p:txBody>
      </p:sp>
      <p:sp>
        <p:nvSpPr>
          <p:cNvPr id="11" name="Text Box 11"/>
          <p:cNvSpPr txBox="1">
            <a:spLocks noChangeArrowheads="1"/>
          </p:cNvSpPr>
          <p:nvPr userDrawn="1"/>
        </p:nvSpPr>
        <p:spPr bwMode="auto">
          <a:xfrm>
            <a:off x="4170302" y="6430935"/>
            <a:ext cx="752129" cy="328360"/>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latin typeface="Times New Roman" panose="02020603050405020304" pitchFamily="18" charset="0"/>
                <a:cs typeface="Times New Roman" panose="02020603050405020304" pitchFamily="18" charset="0"/>
              </a:rPr>
              <a:t>- 20</a:t>
            </a:r>
            <a:r>
              <a:rPr lang="sr-Latn-RS" sz="1400" dirty="0">
                <a:solidFill>
                  <a:srgbClr val="3B3470"/>
                </a:solidFill>
                <a:latin typeface="Times New Roman" panose="02020603050405020304" pitchFamily="18" charset="0"/>
                <a:cs typeface="Times New Roman" panose="02020603050405020304" pitchFamily="18" charset="0"/>
              </a:rPr>
              <a:t>2</a:t>
            </a:r>
            <a:r>
              <a:rPr lang="en-US" sz="1400" dirty="0">
                <a:solidFill>
                  <a:srgbClr val="3B3470"/>
                </a:solidFill>
                <a:latin typeface="Times New Roman" panose="02020603050405020304" pitchFamily="18" charset="0"/>
                <a:cs typeface="Times New Roman" panose="02020603050405020304" pitchFamily="18" charset="0"/>
              </a:rPr>
              <a:t>4 -</a:t>
            </a:r>
            <a:endParaRPr lang="en-US" dirty="0">
              <a:solidFill>
                <a:srgbClr val="3B3470"/>
              </a:solidFill>
              <a:latin typeface="Times New Roman" panose="02020603050405020304" pitchFamily="18" charset="0"/>
              <a:cs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4"/>
          <p:cNvSpPr>
            <a:spLocks noChangeArrowheads="1" noChangeShapeType="1" noTextEdit="1"/>
          </p:cNvSpPr>
          <p:nvPr/>
        </p:nvSpPr>
        <p:spPr bwMode="auto">
          <a:xfrm>
            <a:off x="2895600" y="1314450"/>
            <a:ext cx="3352800" cy="127635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Tipovi otkaza</a:t>
            </a:r>
          </a:p>
        </p:txBody>
      </p:sp>
      <p:sp>
        <p:nvSpPr>
          <p:cNvPr id="3" name="Text Box 5"/>
          <p:cNvSpPr txBox="1">
            <a:spLocks noChangeArrowheads="1"/>
          </p:cNvSpPr>
          <p:nvPr/>
        </p:nvSpPr>
        <p:spPr bwMode="auto">
          <a:xfrm>
            <a:off x="136525" y="2949476"/>
            <a:ext cx="8702675" cy="23083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sledećim kriterijumima:</a:t>
            </a:r>
          </a:p>
          <a:p>
            <a:pPr lvl="1">
              <a:buClr>
                <a:srgbClr val="000000"/>
              </a:buClr>
              <a:buFont typeface="Times New Roman" pitchFamily="18" charset="0"/>
              <a:buChar char="‒"/>
            </a:pPr>
            <a:r>
              <a:rPr lang="en-US" altLang="sr-Latn-RS" smtClean="0">
                <a:solidFill>
                  <a:schemeClr val="bg1"/>
                </a:solidFill>
              </a:rPr>
              <a:t> </a:t>
            </a:r>
            <a:r>
              <a:rPr lang="sr-Latn-CS" altLang="sr-Latn-RS" smtClean="0">
                <a:solidFill>
                  <a:schemeClr val="bg1"/>
                </a:solidFill>
              </a:rPr>
              <a:t>vrstama </a:t>
            </a:r>
            <a:r>
              <a:rPr lang="sr-Latn-CS" altLang="sr-Latn-RS">
                <a:solidFill>
                  <a:schemeClr val="bg1"/>
                </a:solidFill>
              </a:rPr>
              <a:t>promene stanja</a:t>
            </a:r>
          </a:p>
          <a:p>
            <a:pPr lvl="1">
              <a:buClr>
                <a:srgbClr val="000000"/>
              </a:buClr>
              <a:buFont typeface="Times New Roman" pitchFamily="18" charset="0"/>
              <a:buChar char="‒"/>
            </a:pPr>
            <a:r>
              <a:rPr lang="en-US" altLang="sr-Latn-RS" smtClean="0">
                <a:solidFill>
                  <a:schemeClr val="bg1"/>
                </a:solidFill>
              </a:rPr>
              <a:t> </a:t>
            </a:r>
            <a:r>
              <a:rPr lang="sr-Latn-CS" altLang="sr-Latn-RS" smtClean="0">
                <a:solidFill>
                  <a:schemeClr val="bg1"/>
                </a:solidFill>
              </a:rPr>
              <a:t>vezama </a:t>
            </a:r>
            <a:r>
              <a:rPr lang="sr-Latn-CS" altLang="sr-Latn-RS">
                <a:solidFill>
                  <a:schemeClr val="bg1"/>
                </a:solidFill>
              </a:rPr>
              <a:t>sa drugim otkazima</a:t>
            </a:r>
          </a:p>
          <a:p>
            <a:pPr lvl="1">
              <a:buClr>
                <a:srgbClr val="000000"/>
              </a:buClr>
              <a:buFont typeface="Times New Roman" pitchFamily="18" charset="0"/>
              <a:buChar char="‒"/>
            </a:pPr>
            <a:r>
              <a:rPr lang="en-US" altLang="sr-Latn-RS" smtClean="0">
                <a:solidFill>
                  <a:schemeClr val="bg1"/>
                </a:solidFill>
              </a:rPr>
              <a:t> </a:t>
            </a:r>
            <a:r>
              <a:rPr lang="sr-Latn-CS" altLang="sr-Latn-RS" smtClean="0">
                <a:solidFill>
                  <a:schemeClr val="bg1"/>
                </a:solidFill>
              </a:rPr>
              <a:t>mogućnostima </a:t>
            </a:r>
            <a:r>
              <a:rPr lang="sr-Latn-CS" altLang="sr-Latn-RS">
                <a:solidFill>
                  <a:schemeClr val="bg1"/>
                </a:solidFill>
              </a:rPr>
              <a:t>korišćenja posle </a:t>
            </a:r>
            <a:r>
              <a:rPr lang="sr-Latn-CS" altLang="sr-Latn-RS" smtClean="0">
                <a:solidFill>
                  <a:schemeClr val="bg1"/>
                </a:solidFill>
              </a:rPr>
              <a:t>otkaza</a:t>
            </a:r>
            <a:endParaRPr lang="sr-Latn-CS" altLang="sr-Latn-RS">
              <a:solidFill>
                <a:schemeClr val="bg1"/>
              </a:solidFill>
            </a:endParaRPr>
          </a:p>
          <a:p>
            <a:pPr lvl="1">
              <a:buClr>
                <a:srgbClr val="000000"/>
              </a:buClr>
              <a:buFont typeface="Times New Roman" pitchFamily="18" charset="0"/>
              <a:buChar char="‒"/>
            </a:pPr>
            <a:r>
              <a:rPr lang="en-US" altLang="sr-Latn-RS" smtClean="0">
                <a:solidFill>
                  <a:schemeClr val="bg1"/>
                </a:solidFill>
              </a:rPr>
              <a:t> </a:t>
            </a:r>
            <a:r>
              <a:rPr lang="sr-Latn-CS" altLang="sr-Latn-RS" smtClean="0">
                <a:solidFill>
                  <a:schemeClr val="bg1"/>
                </a:solidFill>
              </a:rPr>
              <a:t>spoljnim </a:t>
            </a:r>
            <a:r>
              <a:rPr lang="sr-Latn-CS" altLang="sr-Latn-RS">
                <a:solidFill>
                  <a:schemeClr val="bg1"/>
                </a:solidFill>
              </a:rPr>
              <a:t>manifestacijama</a:t>
            </a:r>
          </a:p>
          <a:p>
            <a:pPr lvl="1">
              <a:buClr>
                <a:srgbClr val="000000"/>
              </a:buClr>
              <a:buFont typeface="Times New Roman" pitchFamily="18" charset="0"/>
              <a:buChar char="‒"/>
            </a:pPr>
            <a:r>
              <a:rPr lang="en-US" altLang="sr-Latn-RS" smtClean="0">
                <a:solidFill>
                  <a:schemeClr val="bg1"/>
                </a:solidFill>
              </a:rPr>
              <a:t> </a:t>
            </a:r>
            <a:r>
              <a:rPr lang="sr-Latn-CS" altLang="sr-Latn-RS" smtClean="0">
                <a:solidFill>
                  <a:schemeClr val="bg1"/>
                </a:solidFill>
              </a:rPr>
              <a:t>intenzitetu otkaza</a:t>
            </a:r>
            <a:r>
              <a:rPr lang="en-US" altLang="sr-Latn-RS" smtClean="0">
                <a:solidFill>
                  <a:schemeClr val="bg1"/>
                </a:solidFill>
              </a:rPr>
              <a:t>.</a:t>
            </a:r>
            <a:endParaRPr lang="sr-Latn-CS" altLang="sr-Latn-RS">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WordArt 2"/>
          <p:cNvSpPr>
            <a:spLocks noChangeArrowheads="1" noChangeShapeType="1" noTextEdit="1"/>
          </p:cNvSpPr>
          <p:nvPr/>
        </p:nvSpPr>
        <p:spPr bwMode="auto">
          <a:xfrm>
            <a:off x="2133600" y="1464098"/>
            <a:ext cx="4724400" cy="9144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Potpuni i delimični otkazi</a:t>
            </a:r>
          </a:p>
        </p:txBody>
      </p:sp>
      <p:sp>
        <p:nvSpPr>
          <p:cNvPr id="5" name="Text Box 5"/>
          <p:cNvSpPr txBox="1">
            <a:spLocks noChangeArrowheads="1"/>
          </p:cNvSpPr>
          <p:nvPr/>
        </p:nvSpPr>
        <p:spPr bwMode="auto">
          <a:xfrm>
            <a:off x="136525" y="3264859"/>
            <a:ext cx="8702675" cy="15357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a:t>
            </a:r>
            <a:r>
              <a:rPr lang="sr-Latn-CS" altLang="sr-Latn-RS" smtClean="0">
                <a:solidFill>
                  <a:schemeClr val="bg1"/>
                </a:solidFill>
              </a:rPr>
              <a:t>mogućnostima </a:t>
            </a:r>
            <a:r>
              <a:rPr lang="sr-Latn-CS" altLang="sr-Latn-RS">
                <a:solidFill>
                  <a:schemeClr val="bg1"/>
                </a:solidFill>
              </a:rPr>
              <a:t>korišćenja posle </a:t>
            </a:r>
            <a:r>
              <a:rPr lang="sr-Latn-CS" altLang="sr-Latn-RS" smtClean="0">
                <a:solidFill>
                  <a:schemeClr val="bg1"/>
                </a:solidFill>
              </a:rPr>
              <a:t>otkaza:</a:t>
            </a:r>
            <a:endParaRPr lang="sr-Latn-CS" altLang="sr-Latn-RS">
              <a:solidFill>
                <a:schemeClr val="bg1"/>
              </a:solidFill>
            </a:endParaRPr>
          </a:p>
          <a:p>
            <a:pPr lvl="1">
              <a:buClr>
                <a:srgbClr val="000000"/>
              </a:buClr>
              <a:buFont typeface="Times New Roman" pitchFamily="18" charset="0"/>
              <a:buChar char="‒"/>
            </a:pPr>
            <a:r>
              <a:rPr lang="sr-Latn-CS" altLang="sr-Latn-RS" smtClean="0">
                <a:solidFill>
                  <a:schemeClr val="bg1"/>
                </a:solidFill>
              </a:rPr>
              <a:t> potpuni </a:t>
            </a:r>
            <a:r>
              <a:rPr lang="sr-Latn-CS" altLang="sr-Latn-RS">
                <a:solidFill>
                  <a:schemeClr val="bg1"/>
                </a:solidFill>
              </a:rPr>
              <a:t>i</a:t>
            </a:r>
          </a:p>
          <a:p>
            <a:pPr lvl="1">
              <a:buClr>
                <a:srgbClr val="000000"/>
              </a:buClr>
              <a:buFont typeface="Times New Roman" pitchFamily="18" charset="0"/>
              <a:buChar char="‒"/>
            </a:pPr>
            <a:r>
              <a:rPr lang="sr-Latn-CS" altLang="sr-Latn-RS" smtClean="0">
                <a:solidFill>
                  <a:schemeClr val="bg1"/>
                </a:solidFill>
              </a:rPr>
              <a:t> delimični otkaz.</a:t>
            </a:r>
            <a:endParaRPr lang="sr-Latn-CS" altLang="sr-Latn-RS">
              <a:solidFill>
                <a:schemeClr val="bg1"/>
              </a:solidFill>
            </a:endParaRPr>
          </a:p>
        </p:txBody>
      </p:sp>
    </p:spTree>
    <p:extLst>
      <p:ext uri="{BB962C8B-B14F-4D97-AF65-F5344CB8AC3E}">
        <p14:creationId xmlns:p14="http://schemas.microsoft.com/office/powerpoint/2010/main" xmlns="" val="514749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Text Box 3"/>
          <p:cNvSpPr txBox="1">
            <a:spLocks noChangeArrowheads="1"/>
          </p:cNvSpPr>
          <p:nvPr/>
        </p:nvSpPr>
        <p:spPr bwMode="auto">
          <a:xfrm>
            <a:off x="212725" y="1219200"/>
            <a:ext cx="8626475" cy="2123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U slučaju </a:t>
            </a:r>
            <a:r>
              <a:rPr lang="sr-Latn-CS" altLang="sr-Latn-RS" b="1">
                <a:solidFill>
                  <a:schemeClr val="bg1"/>
                </a:solidFill>
              </a:rPr>
              <a:t>potpunog</a:t>
            </a:r>
            <a:r>
              <a:rPr lang="sr-Latn-CS" altLang="sr-Latn-RS">
                <a:solidFill>
                  <a:schemeClr val="bg1"/>
                </a:solidFill>
              </a:rPr>
              <a:t> otkaza </a:t>
            </a:r>
            <a:r>
              <a:rPr lang="sr-Latn-CS" altLang="sr-Latn-RS" b="1">
                <a:solidFill>
                  <a:schemeClr val="bg1"/>
                </a:solidFill>
              </a:rPr>
              <a:t>ne može se nastaviti sa eksploatacijom </a:t>
            </a:r>
            <a:r>
              <a:rPr lang="sr-Latn-CS" altLang="sr-Latn-RS">
                <a:solidFill>
                  <a:schemeClr val="bg1"/>
                </a:solidFill>
              </a:rPr>
              <a:t>sistema koji sarži element kod koga se javio otkaz sve do trenutka njegove zamene ili </a:t>
            </a:r>
            <a:r>
              <a:rPr lang="sr-Latn-CS" altLang="sr-Latn-RS" smtClean="0">
                <a:solidFill>
                  <a:schemeClr val="bg1"/>
                </a:solidFill>
              </a:rPr>
              <a:t>popravke.</a:t>
            </a:r>
          </a:p>
          <a:p>
            <a:pPr>
              <a:spcBef>
                <a:spcPct val="30000"/>
              </a:spcBef>
            </a:pPr>
            <a:endParaRPr lang="sr-Latn-RS" altLang="sr-Latn-RS" smtClean="0">
              <a:solidFill>
                <a:schemeClr val="bg1"/>
              </a:solidFill>
            </a:endParaRPr>
          </a:p>
          <a:p>
            <a:pPr>
              <a:spcBef>
                <a:spcPct val="30000"/>
              </a:spcBef>
            </a:pPr>
            <a:r>
              <a:rPr lang="sr-Latn-RS" altLang="sr-Latn-RS" smtClean="0">
                <a:solidFill>
                  <a:schemeClr val="bg1"/>
                </a:solidFill>
              </a:rPr>
              <a:t>Primer?</a:t>
            </a:r>
            <a:endParaRPr lang="en-US" altLang="sr-Latn-RS">
              <a:solidFill>
                <a:schemeClr val="bg1"/>
              </a:solidFill>
            </a:endParaRPr>
          </a:p>
        </p:txBody>
      </p:sp>
      <p:sp>
        <p:nvSpPr>
          <p:cNvPr id="4" name="Text Box 3"/>
          <p:cNvSpPr txBox="1">
            <a:spLocks noChangeArrowheads="1"/>
          </p:cNvSpPr>
          <p:nvPr/>
        </p:nvSpPr>
        <p:spPr bwMode="auto">
          <a:xfrm>
            <a:off x="212725" y="3651097"/>
            <a:ext cx="8626475"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smtClean="0">
                <a:solidFill>
                  <a:schemeClr val="bg1"/>
                </a:solidFill>
              </a:rPr>
              <a:t>Otkaz </a:t>
            </a:r>
            <a:r>
              <a:rPr lang="sr-Latn-CS" altLang="sr-Latn-RS">
                <a:solidFill>
                  <a:schemeClr val="bg1"/>
                </a:solidFill>
              </a:rPr>
              <a:t>pneumatika putničkog automobila.</a:t>
            </a:r>
            <a:endParaRPr lang="en-US" altLang="sr-Latn-RS">
              <a:solidFill>
                <a:schemeClr val="bg1"/>
              </a:solidFill>
            </a:endParaRPr>
          </a:p>
        </p:txBody>
      </p:sp>
    </p:spTree>
    <p:extLst>
      <p:ext uri="{BB962C8B-B14F-4D97-AF65-F5344CB8AC3E}">
        <p14:creationId xmlns:p14="http://schemas.microsoft.com/office/powerpoint/2010/main" xmlns="" val="51474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212725" y="876300"/>
            <a:ext cx="8702675" cy="25853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U slučaju </a:t>
            </a:r>
            <a:r>
              <a:rPr lang="sr-Latn-CS" altLang="sr-Latn-RS" b="1">
                <a:solidFill>
                  <a:schemeClr val="bg1"/>
                </a:solidFill>
              </a:rPr>
              <a:t>delimičnog</a:t>
            </a:r>
            <a:r>
              <a:rPr lang="sr-Latn-CS" altLang="sr-Latn-RS">
                <a:solidFill>
                  <a:schemeClr val="bg1"/>
                </a:solidFill>
              </a:rPr>
              <a:t> otkaza </a:t>
            </a:r>
            <a:r>
              <a:rPr lang="sr-Latn-CS" altLang="sr-Latn-RS" b="1">
                <a:solidFill>
                  <a:schemeClr val="bg1"/>
                </a:solidFill>
              </a:rPr>
              <a:t>može se nastaviti sa daljom eksploatacijom </a:t>
            </a:r>
            <a:r>
              <a:rPr lang="sr-Latn-CS" altLang="sr-Latn-RS">
                <a:solidFill>
                  <a:schemeClr val="bg1"/>
                </a:solidFill>
              </a:rPr>
              <a:t>sistema koji sadrži element u stanju </a:t>
            </a:r>
            <a:r>
              <a:rPr lang="sr-Latn-CS" altLang="sr-Latn-RS" smtClean="0">
                <a:solidFill>
                  <a:schemeClr val="bg1"/>
                </a:solidFill>
              </a:rPr>
              <a:t>otkaza.</a:t>
            </a:r>
          </a:p>
          <a:p>
            <a:pPr>
              <a:spcBef>
                <a:spcPct val="30000"/>
              </a:spcBef>
            </a:pPr>
            <a:r>
              <a:rPr lang="sr-Latn-CS" altLang="sr-Latn-RS" smtClean="0">
                <a:solidFill>
                  <a:schemeClr val="bg1"/>
                </a:solidFill>
              </a:rPr>
              <a:t>Kao </a:t>
            </a:r>
            <a:r>
              <a:rPr lang="sr-Latn-CS" altLang="sr-Latn-RS">
                <a:solidFill>
                  <a:schemeClr val="bg1"/>
                </a:solidFill>
              </a:rPr>
              <a:t>posledica delimičnog otkaza jednog od elemenata sistema može doći do narušavanja kvaliteta drugih elemenata koji čine </a:t>
            </a:r>
            <a:r>
              <a:rPr lang="sr-Latn-CS" altLang="sr-Latn-RS" smtClean="0">
                <a:solidFill>
                  <a:schemeClr val="bg1"/>
                </a:solidFill>
              </a:rPr>
              <a:t>sistem.</a:t>
            </a:r>
          </a:p>
          <a:p>
            <a:pPr>
              <a:spcBef>
                <a:spcPct val="30000"/>
              </a:spcBef>
            </a:pPr>
            <a:endParaRPr lang="sr-Latn-CS" altLang="sr-Latn-RS" smtClean="0">
              <a:solidFill>
                <a:schemeClr val="bg1"/>
              </a:solidFill>
            </a:endParaRPr>
          </a:p>
          <a:p>
            <a:pPr>
              <a:spcBef>
                <a:spcPct val="30000"/>
              </a:spcBef>
            </a:pPr>
            <a:r>
              <a:rPr lang="sr-Latn-CS" altLang="sr-Latn-RS" smtClean="0">
                <a:solidFill>
                  <a:schemeClr val="bg1"/>
                </a:solidFill>
              </a:rPr>
              <a:t>Primer?</a:t>
            </a:r>
            <a:endParaRPr lang="en-US" altLang="sr-Latn-RS">
              <a:solidFill>
                <a:schemeClr val="bg1"/>
              </a:solidFill>
            </a:endParaRPr>
          </a:p>
        </p:txBody>
      </p:sp>
      <p:sp>
        <p:nvSpPr>
          <p:cNvPr id="2" name="TextBox 1"/>
          <p:cNvSpPr txBox="1"/>
          <p:nvPr/>
        </p:nvSpPr>
        <p:spPr>
          <a:xfrm>
            <a:off x="228601" y="4157008"/>
            <a:ext cx="8534399" cy="1938992"/>
          </a:xfrm>
          <a:prstGeom prst="rect">
            <a:avLst/>
          </a:prstGeom>
          <a:noFill/>
        </p:spPr>
        <p:txBody>
          <a:bodyPr wrap="square" rtlCol="0">
            <a:spAutoFit/>
          </a:bodyPr>
          <a:lstStyle/>
          <a:p>
            <a:r>
              <a:rPr lang="sr-Latn-CS" altLang="sr-Latn-RS" smtClean="0">
                <a:solidFill>
                  <a:schemeClr val="bg1"/>
                </a:solidFill>
              </a:rPr>
              <a:t>Otkaz </a:t>
            </a:r>
            <a:r>
              <a:rPr lang="sr-Latn-CS" altLang="sr-Latn-RS">
                <a:solidFill>
                  <a:schemeClr val="bg1"/>
                </a:solidFill>
              </a:rPr>
              <a:t>zaptivke uslovljava pojavu delimičnog otkaza menjačkog prenosnika. Zavisno od količine isteklog ulja iz menjačkog prenosnika može doći do različitog nivoa narušavanja kvaliteta zupčanika. U krajnjem slučaju iz delimičnog otkaza menjačkog prenosnika se usled nedostatka ulja i otkaza zupčanika može preći u potpuni otkaz</a:t>
            </a:r>
            <a:r>
              <a:rPr lang="sr-Latn-CS" altLang="sr-Latn-RS" smtClean="0">
                <a:solidFill>
                  <a:schemeClr val="bg1"/>
                </a:solidFill>
              </a:rPr>
              <a:t>.</a:t>
            </a:r>
            <a:endParaRPr lang="en-US" altLang="sr-Latn-RS">
              <a:solidFill>
                <a:schemeClr val="bg1"/>
              </a:solidFill>
            </a:endParaRPr>
          </a:p>
        </p:txBody>
      </p:sp>
    </p:spTree>
    <p:extLst>
      <p:ext uri="{BB962C8B-B14F-4D97-AF65-F5344CB8AC3E}">
        <p14:creationId xmlns:p14="http://schemas.microsoft.com/office/powerpoint/2010/main" xmlns="" val="156603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ext Box 2"/>
          <p:cNvSpPr txBox="1">
            <a:spLocks noChangeArrowheads="1"/>
          </p:cNvSpPr>
          <p:nvPr/>
        </p:nvSpPr>
        <p:spPr bwMode="auto">
          <a:xfrm>
            <a:off x="212725" y="1446074"/>
            <a:ext cx="8702675"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Otkaz elementa koji je prouzrokovao delimičan otkaz sistema može za posledicu imati smanjenje kvaliteta </a:t>
            </a:r>
            <a:r>
              <a:rPr lang="sr-Latn-CS" altLang="sr-Latn-RS" smtClean="0">
                <a:solidFill>
                  <a:schemeClr val="bg1"/>
                </a:solidFill>
              </a:rPr>
              <a:t>sistema.</a:t>
            </a:r>
          </a:p>
          <a:p>
            <a:pPr>
              <a:spcBef>
                <a:spcPct val="30000"/>
              </a:spcBef>
            </a:pPr>
            <a:endParaRPr lang="sr-Latn-CS" altLang="sr-Latn-RS">
              <a:solidFill>
                <a:schemeClr val="bg1"/>
              </a:solidFill>
            </a:endParaRPr>
          </a:p>
          <a:p>
            <a:pPr>
              <a:spcBef>
                <a:spcPct val="30000"/>
              </a:spcBef>
            </a:pPr>
            <a:r>
              <a:rPr lang="sr-Latn-CS" altLang="sr-Latn-RS" smtClean="0">
                <a:solidFill>
                  <a:schemeClr val="bg1"/>
                </a:solidFill>
              </a:rPr>
              <a:t>Primer?</a:t>
            </a:r>
            <a:endParaRPr lang="en-US" altLang="sr-Latn-RS">
              <a:solidFill>
                <a:schemeClr val="bg1"/>
              </a:solidFill>
            </a:endParaRPr>
          </a:p>
        </p:txBody>
      </p:sp>
      <p:sp>
        <p:nvSpPr>
          <p:cNvPr id="4" name="Text Box 2"/>
          <p:cNvSpPr txBox="1">
            <a:spLocks noChangeArrowheads="1"/>
          </p:cNvSpPr>
          <p:nvPr/>
        </p:nvSpPr>
        <p:spPr bwMode="auto">
          <a:xfrm>
            <a:off x="212725" y="4057471"/>
            <a:ext cx="8702675"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smtClean="0">
                <a:solidFill>
                  <a:schemeClr val="bg1"/>
                </a:solidFill>
              </a:rPr>
              <a:t>Otkaz </a:t>
            </a:r>
            <a:r>
              <a:rPr lang="sr-Latn-CS" altLang="sr-Latn-RS">
                <a:solidFill>
                  <a:schemeClr val="bg1"/>
                </a:solidFill>
              </a:rPr>
              <a:t>vazdušnog jastuka neće onemogućiti eksploataciju transportnog sredstva, ali će za posledicu imati smanjenje </a:t>
            </a:r>
            <a:r>
              <a:rPr lang="en-US" altLang="sr-Latn-RS" smtClean="0">
                <a:solidFill>
                  <a:schemeClr val="bg1"/>
                </a:solidFill>
              </a:rPr>
              <a:t>bezbednosti</a:t>
            </a:r>
            <a:r>
              <a:rPr lang="sr-Latn-CS" altLang="sr-Latn-RS" smtClean="0">
                <a:solidFill>
                  <a:schemeClr val="bg1"/>
                </a:solidFill>
              </a:rPr>
              <a:t> </a:t>
            </a:r>
            <a:r>
              <a:rPr lang="sr-Latn-CS" altLang="sr-Latn-RS">
                <a:solidFill>
                  <a:schemeClr val="bg1"/>
                </a:solidFill>
              </a:rPr>
              <a:t>transportnog sredstva.</a:t>
            </a:r>
            <a:endParaRPr lang="en-US" altLang="sr-Latn-RS">
              <a:solidFill>
                <a:schemeClr val="bg1"/>
              </a:solidFill>
            </a:endParaRPr>
          </a:p>
        </p:txBody>
      </p:sp>
    </p:spTree>
    <p:extLst>
      <p:ext uri="{BB962C8B-B14F-4D97-AF65-F5344CB8AC3E}">
        <p14:creationId xmlns:p14="http://schemas.microsoft.com/office/powerpoint/2010/main" xmlns="" val="256114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WordArt 2"/>
          <p:cNvSpPr>
            <a:spLocks noChangeArrowheads="1" noChangeShapeType="1" noTextEdit="1"/>
          </p:cNvSpPr>
          <p:nvPr/>
        </p:nvSpPr>
        <p:spPr bwMode="auto">
          <a:xfrm>
            <a:off x="2133600" y="1396828"/>
            <a:ext cx="4724400" cy="9144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Očigledni i prikriveni otkazi</a:t>
            </a:r>
          </a:p>
        </p:txBody>
      </p:sp>
      <p:sp>
        <p:nvSpPr>
          <p:cNvPr id="5" name="Text Box 5"/>
          <p:cNvSpPr txBox="1">
            <a:spLocks noChangeArrowheads="1"/>
          </p:cNvSpPr>
          <p:nvPr/>
        </p:nvSpPr>
        <p:spPr bwMode="auto">
          <a:xfrm>
            <a:off x="136525" y="3036259"/>
            <a:ext cx="8702675" cy="15357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a:t>
            </a:r>
            <a:r>
              <a:rPr lang="sr-Latn-CS" altLang="sr-Latn-RS" smtClean="0">
                <a:solidFill>
                  <a:schemeClr val="bg1"/>
                </a:solidFill>
              </a:rPr>
              <a:t>spoljnim manifestacijama:</a:t>
            </a:r>
            <a:endParaRPr lang="sr-Latn-CS" altLang="sr-Latn-RS">
              <a:solidFill>
                <a:schemeClr val="bg1"/>
              </a:solidFill>
            </a:endParaRPr>
          </a:p>
          <a:p>
            <a:pPr lvl="1">
              <a:buClr>
                <a:srgbClr val="000000"/>
              </a:buClr>
              <a:buFont typeface="Times New Roman" pitchFamily="18" charset="0"/>
              <a:buChar char="‒"/>
            </a:pPr>
            <a:r>
              <a:rPr lang="sr-Latn-CS" altLang="sr-Latn-RS" smtClean="0">
                <a:solidFill>
                  <a:schemeClr val="bg1"/>
                </a:solidFill>
              </a:rPr>
              <a:t> očigledan </a:t>
            </a:r>
            <a:r>
              <a:rPr lang="sr-Latn-CS" altLang="sr-Latn-RS">
                <a:solidFill>
                  <a:schemeClr val="bg1"/>
                </a:solidFill>
              </a:rPr>
              <a:t>i</a:t>
            </a:r>
          </a:p>
          <a:p>
            <a:pPr lvl="1">
              <a:buClr>
                <a:srgbClr val="000000"/>
              </a:buClr>
              <a:buFont typeface="Times New Roman" pitchFamily="18" charset="0"/>
              <a:buChar char="‒"/>
            </a:pPr>
            <a:r>
              <a:rPr lang="sr-Latn-CS" altLang="sr-Latn-RS" smtClean="0">
                <a:solidFill>
                  <a:schemeClr val="bg1"/>
                </a:solidFill>
              </a:rPr>
              <a:t> prikriven otkaz.</a:t>
            </a:r>
            <a:r>
              <a:rPr lang="en-US" altLang="sr-Latn-RS" smtClean="0">
                <a:solidFill>
                  <a:schemeClr val="bg1"/>
                </a:solidFill>
              </a:rPr>
              <a:t> </a:t>
            </a:r>
            <a:endParaRPr lang="en-US" altLang="sr-Latn-RS">
              <a:solidFill>
                <a:schemeClr val="bg1"/>
              </a:solidFill>
            </a:endParaRPr>
          </a:p>
        </p:txBody>
      </p:sp>
    </p:spTree>
    <p:extLst>
      <p:ext uri="{BB962C8B-B14F-4D97-AF65-F5344CB8AC3E}">
        <p14:creationId xmlns:p14="http://schemas.microsoft.com/office/powerpoint/2010/main" xmlns="" val="18631192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Text Box 3"/>
          <p:cNvSpPr txBox="1">
            <a:spLocks noChangeArrowheads="1"/>
          </p:cNvSpPr>
          <p:nvPr/>
        </p:nvSpPr>
        <p:spPr bwMode="auto">
          <a:xfrm>
            <a:off x="136525" y="2057400"/>
            <a:ext cx="8702675" cy="15081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sr-Latn-CS" altLang="sr-Latn-RS">
                <a:solidFill>
                  <a:schemeClr val="bg1"/>
                </a:solidFill>
              </a:rPr>
              <a:t>Očigledan otkaz je lako </a:t>
            </a:r>
            <a:r>
              <a:rPr lang="sr-Latn-CS" altLang="sr-Latn-RS" smtClean="0">
                <a:solidFill>
                  <a:schemeClr val="bg1"/>
                </a:solidFill>
              </a:rPr>
              <a:t>uočljiv. Za </a:t>
            </a:r>
            <a:r>
              <a:rPr lang="sr-Latn-CS" altLang="sr-Latn-RS">
                <a:solidFill>
                  <a:schemeClr val="bg1"/>
                </a:solidFill>
              </a:rPr>
              <a:t>njegovo detektovanje najčešće nije potrebno sprovesti složena eksperimentalna </a:t>
            </a:r>
            <a:r>
              <a:rPr lang="sr-Latn-CS" altLang="sr-Latn-RS" smtClean="0">
                <a:solidFill>
                  <a:schemeClr val="bg1"/>
                </a:solidFill>
              </a:rPr>
              <a:t>istraživanja.</a:t>
            </a:r>
          </a:p>
          <a:p>
            <a:pPr>
              <a:lnSpc>
                <a:spcPct val="100000"/>
              </a:lnSpc>
              <a:spcBef>
                <a:spcPct val="30000"/>
              </a:spcBef>
            </a:pPr>
            <a:endParaRPr lang="sr-Latn-CS" altLang="sr-Latn-RS" smtClean="0">
              <a:solidFill>
                <a:schemeClr val="bg1"/>
              </a:solidFill>
            </a:endParaRPr>
          </a:p>
          <a:p>
            <a:pPr>
              <a:lnSpc>
                <a:spcPct val="100000"/>
              </a:lnSpc>
              <a:spcBef>
                <a:spcPct val="30000"/>
              </a:spcBef>
            </a:pPr>
            <a:r>
              <a:rPr lang="sr-Latn-CS" altLang="sr-Latn-RS" smtClean="0">
                <a:solidFill>
                  <a:schemeClr val="bg1"/>
                </a:solidFill>
              </a:rPr>
              <a:t>Primer?</a:t>
            </a:r>
            <a:endParaRPr lang="sr-Latn-CS" altLang="sr-Latn-RS">
              <a:solidFill>
                <a:schemeClr val="bg1"/>
              </a:solidFill>
            </a:endParaRPr>
          </a:p>
        </p:txBody>
      </p:sp>
      <p:sp>
        <p:nvSpPr>
          <p:cNvPr id="4" name="Text Box 3"/>
          <p:cNvSpPr txBox="1">
            <a:spLocks noChangeArrowheads="1"/>
          </p:cNvSpPr>
          <p:nvPr/>
        </p:nvSpPr>
        <p:spPr bwMode="auto">
          <a:xfrm>
            <a:off x="136525" y="4349353"/>
            <a:ext cx="87026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sr-Latn-CS" altLang="sr-Latn-RS" smtClean="0">
                <a:solidFill>
                  <a:schemeClr val="bg1"/>
                </a:solidFill>
              </a:rPr>
              <a:t>Slučaj </a:t>
            </a:r>
            <a:r>
              <a:rPr lang="sr-Latn-CS" altLang="sr-Latn-RS">
                <a:solidFill>
                  <a:schemeClr val="bg1"/>
                </a:solidFill>
              </a:rPr>
              <a:t>otkaza pneumatika putničkog automobila</a:t>
            </a:r>
            <a:r>
              <a:rPr lang="sr-Latn-CS" altLang="sr-Latn-RS" smtClean="0">
                <a:solidFill>
                  <a:schemeClr val="bg1"/>
                </a:solidFill>
              </a:rPr>
              <a:t>.</a:t>
            </a:r>
            <a:endParaRPr lang="sr-Latn-CS" altLang="sr-Latn-RS">
              <a:solidFill>
                <a:schemeClr val="bg1"/>
              </a:solidFill>
            </a:endParaRPr>
          </a:p>
        </p:txBody>
      </p:sp>
    </p:spTree>
    <p:extLst>
      <p:ext uri="{BB962C8B-B14F-4D97-AF65-F5344CB8AC3E}">
        <p14:creationId xmlns:p14="http://schemas.microsoft.com/office/powerpoint/2010/main" xmlns="" val="1863119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Text Box 3"/>
          <p:cNvSpPr txBox="1">
            <a:spLocks noChangeArrowheads="1"/>
          </p:cNvSpPr>
          <p:nvPr/>
        </p:nvSpPr>
        <p:spPr bwMode="auto">
          <a:xfrm>
            <a:off x="136525" y="1314271"/>
            <a:ext cx="8702675" cy="14157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sr-Latn-CS" altLang="sr-Latn-RS" smtClean="0">
                <a:solidFill>
                  <a:schemeClr val="bg1"/>
                </a:solidFill>
              </a:rPr>
              <a:t>Prikriven </a:t>
            </a:r>
            <a:r>
              <a:rPr lang="sr-Latn-CS" altLang="sr-Latn-RS">
                <a:solidFill>
                  <a:schemeClr val="bg1"/>
                </a:solidFill>
              </a:rPr>
              <a:t>otkaz nije lako </a:t>
            </a:r>
            <a:r>
              <a:rPr lang="sr-Latn-CS" altLang="sr-Latn-RS" smtClean="0">
                <a:solidFill>
                  <a:schemeClr val="bg1"/>
                </a:solidFill>
              </a:rPr>
              <a:t>uočljiv. Prikriven </a:t>
            </a:r>
            <a:r>
              <a:rPr lang="sr-Latn-CS" altLang="sr-Latn-RS">
                <a:solidFill>
                  <a:schemeClr val="bg1"/>
                </a:solidFill>
              </a:rPr>
              <a:t>otkaz sistema se javlja u slučaju kada je došlo do otkaza jednog od njegovih elemenata koji nema stalni uticaj na kvalitet analizranog </a:t>
            </a:r>
            <a:r>
              <a:rPr lang="sr-Latn-CS" altLang="sr-Latn-RS" smtClean="0">
                <a:solidFill>
                  <a:schemeClr val="bg1"/>
                </a:solidFill>
              </a:rPr>
              <a:t>sistema.</a:t>
            </a:r>
          </a:p>
          <a:p>
            <a:pPr>
              <a:lnSpc>
                <a:spcPct val="100000"/>
              </a:lnSpc>
              <a:spcBef>
                <a:spcPct val="30000"/>
              </a:spcBef>
            </a:pPr>
            <a:r>
              <a:rPr lang="sr-Latn-CS" altLang="sr-Latn-RS" smtClean="0">
                <a:solidFill>
                  <a:schemeClr val="bg1"/>
                </a:solidFill>
              </a:rPr>
              <a:t>Primer?</a:t>
            </a:r>
          </a:p>
        </p:txBody>
      </p:sp>
      <p:sp>
        <p:nvSpPr>
          <p:cNvPr id="4" name="Text Box 3"/>
          <p:cNvSpPr txBox="1">
            <a:spLocks noChangeArrowheads="1"/>
          </p:cNvSpPr>
          <p:nvPr/>
        </p:nvSpPr>
        <p:spPr bwMode="auto">
          <a:xfrm>
            <a:off x="136525" y="3550384"/>
            <a:ext cx="8702675" cy="16312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sr-Latn-CS" altLang="sr-Latn-RS" smtClean="0">
                <a:solidFill>
                  <a:schemeClr val="bg1"/>
                </a:solidFill>
              </a:rPr>
              <a:t>Vazdušni </a:t>
            </a:r>
            <a:r>
              <a:rPr lang="sr-Latn-CS" altLang="sr-Latn-RS">
                <a:solidFill>
                  <a:schemeClr val="bg1"/>
                </a:solidFill>
              </a:rPr>
              <a:t>jastuk je sastavljen od jastuka, detonatora i eksplozivnog gasa. Otkaz detonatora se može svrstati u grupu prikrivenih otkaza. Ukoliko je došlo do otkaza detonatora došlo je i do otkaza vazdušnog jastuka. Ovaj otkaz nije očigledan i do njegovog detektovanja može se doći preventivnom kontrolom vazdušnog </a:t>
            </a:r>
            <a:r>
              <a:rPr lang="sr-Latn-CS" altLang="sr-Latn-RS" smtClean="0">
                <a:solidFill>
                  <a:schemeClr val="bg1"/>
                </a:solidFill>
              </a:rPr>
              <a:t>jastuka.</a:t>
            </a:r>
          </a:p>
        </p:txBody>
      </p:sp>
    </p:spTree>
    <p:extLst>
      <p:ext uri="{BB962C8B-B14F-4D97-AF65-F5344CB8AC3E}">
        <p14:creationId xmlns:p14="http://schemas.microsoft.com/office/powerpoint/2010/main" xmlns="" val="365852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WordArt 2"/>
          <p:cNvSpPr>
            <a:spLocks noChangeArrowheads="1" noChangeShapeType="1" noTextEdit="1"/>
          </p:cNvSpPr>
          <p:nvPr/>
        </p:nvSpPr>
        <p:spPr bwMode="auto">
          <a:xfrm>
            <a:off x="2057400" y="1143000"/>
            <a:ext cx="4800600" cy="9906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Slučajni i sistematski otkazi</a:t>
            </a:r>
          </a:p>
        </p:txBody>
      </p:sp>
      <p:sp>
        <p:nvSpPr>
          <p:cNvPr id="4" name="Text Box 5"/>
          <p:cNvSpPr txBox="1">
            <a:spLocks noChangeArrowheads="1"/>
          </p:cNvSpPr>
          <p:nvPr/>
        </p:nvSpPr>
        <p:spPr bwMode="auto">
          <a:xfrm>
            <a:off x="136525" y="2895600"/>
            <a:ext cx="8702675"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pPr>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a:t>
            </a:r>
            <a:r>
              <a:rPr lang="sr-Latn-CS" altLang="sr-Latn-RS" smtClean="0">
                <a:solidFill>
                  <a:schemeClr val="bg1"/>
                </a:solidFill>
              </a:rPr>
              <a:t>intenzitetu otkaza:</a:t>
            </a:r>
            <a:endParaRPr lang="sr-Latn-CS" altLang="sr-Latn-RS">
              <a:solidFill>
                <a:schemeClr val="bg1"/>
              </a:solidFill>
            </a:endParaRPr>
          </a:p>
          <a:p>
            <a:pPr lvl="1">
              <a:lnSpc>
                <a:spcPct val="100000"/>
              </a:lnSpc>
              <a:buClr>
                <a:srgbClr val="000000"/>
              </a:buClr>
              <a:buFont typeface="Times New Roman" pitchFamily="18" charset="0"/>
              <a:buChar char="‒"/>
            </a:pPr>
            <a:r>
              <a:rPr lang="sr-Latn-CS" altLang="sr-Latn-RS" smtClean="0">
                <a:solidFill>
                  <a:schemeClr val="bg1"/>
                </a:solidFill>
              </a:rPr>
              <a:t> slučajni </a:t>
            </a:r>
            <a:r>
              <a:rPr lang="sr-Latn-CS" altLang="sr-Latn-RS">
                <a:solidFill>
                  <a:schemeClr val="bg1"/>
                </a:solidFill>
              </a:rPr>
              <a:t>i</a:t>
            </a:r>
          </a:p>
          <a:p>
            <a:pPr lvl="1">
              <a:lnSpc>
                <a:spcPct val="100000"/>
              </a:lnSpc>
              <a:buClr>
                <a:srgbClr val="000000"/>
              </a:buClr>
              <a:buFont typeface="Times New Roman" pitchFamily="18" charset="0"/>
              <a:buChar char="‒"/>
            </a:pPr>
            <a:r>
              <a:rPr lang="sr-Latn-CS" altLang="sr-Latn-RS" smtClean="0">
                <a:solidFill>
                  <a:schemeClr val="bg1"/>
                </a:solidFill>
              </a:rPr>
              <a:t> sistematski </a:t>
            </a:r>
            <a:r>
              <a:rPr lang="sr-Latn-CS" altLang="sr-Latn-RS">
                <a:solidFill>
                  <a:schemeClr val="bg1"/>
                </a:solidFill>
              </a:rPr>
              <a:t>otkaz.</a:t>
            </a:r>
            <a:r>
              <a:rPr lang="en-US" altLang="sr-Latn-RS">
                <a:solidFill>
                  <a:schemeClr val="bg1"/>
                </a:solidFill>
              </a:rPr>
              <a:t> </a:t>
            </a:r>
          </a:p>
        </p:txBody>
      </p:sp>
    </p:spTree>
    <p:extLst>
      <p:ext uri="{BB962C8B-B14F-4D97-AF65-F5344CB8AC3E}">
        <p14:creationId xmlns:p14="http://schemas.microsoft.com/office/powerpoint/2010/main" xmlns="" val="118508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Text Box 3"/>
          <p:cNvSpPr txBox="1">
            <a:spLocks noChangeArrowheads="1"/>
          </p:cNvSpPr>
          <p:nvPr/>
        </p:nvSpPr>
        <p:spPr bwMode="auto">
          <a:xfrm>
            <a:off x="212725" y="2486025"/>
            <a:ext cx="8626475" cy="24929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Otkazi kod kojih je intenzitet </a:t>
            </a:r>
            <a:r>
              <a:rPr lang="sr-Latn-CS" altLang="sr-Latn-RS" smtClean="0">
                <a:solidFill>
                  <a:schemeClr val="bg1"/>
                </a:solidFill>
              </a:rPr>
              <a:t>otkaza </a:t>
            </a:r>
            <a:r>
              <a:rPr lang="sr-Latn-CS" altLang="sr-Latn-RS" smtClean="0">
                <a:solidFill>
                  <a:schemeClr val="bg1"/>
                </a:solidFill>
                <a:latin typeface="Symbol" panose="05050102010706020507" pitchFamily="18" charset="2"/>
              </a:rPr>
              <a:t>(l)</a:t>
            </a:r>
            <a:r>
              <a:rPr lang="sr-Latn-CS" altLang="sr-Latn-RS" smtClean="0">
                <a:solidFill>
                  <a:schemeClr val="bg1"/>
                </a:solidFill>
              </a:rPr>
              <a:t> </a:t>
            </a:r>
            <a:r>
              <a:rPr lang="sr-Latn-CS" altLang="sr-Latn-RS" b="1">
                <a:solidFill>
                  <a:schemeClr val="bg1"/>
                </a:solidFill>
              </a:rPr>
              <a:t>približno konstantan </a:t>
            </a:r>
            <a:r>
              <a:rPr lang="sr-Latn-CS" altLang="sr-Latn-RS">
                <a:solidFill>
                  <a:schemeClr val="bg1"/>
                </a:solidFill>
              </a:rPr>
              <a:t>se nazivaju </a:t>
            </a:r>
            <a:r>
              <a:rPr lang="sr-Latn-CS" altLang="sr-Latn-RS" b="1">
                <a:solidFill>
                  <a:schemeClr val="bg1"/>
                </a:solidFill>
              </a:rPr>
              <a:t>slučajni </a:t>
            </a:r>
            <a:r>
              <a:rPr lang="sr-Latn-CS" altLang="sr-Latn-RS">
                <a:solidFill>
                  <a:schemeClr val="bg1"/>
                </a:solidFill>
              </a:rPr>
              <a:t>otkazi. U ovom slučaju su otkazi uslovljeni različitim statističkim uticajima koji potiču od međusobno nezavisnih uticajnih veličina.</a:t>
            </a:r>
          </a:p>
          <a:p>
            <a:pPr>
              <a:spcBef>
                <a:spcPct val="30000"/>
              </a:spcBef>
            </a:pPr>
            <a:endParaRPr lang="sr-Latn-CS" altLang="sr-Latn-RS" smtClean="0">
              <a:solidFill>
                <a:schemeClr val="bg1"/>
              </a:solidFill>
            </a:endParaRPr>
          </a:p>
          <a:p>
            <a:pPr>
              <a:spcBef>
                <a:spcPct val="30000"/>
              </a:spcBef>
            </a:pPr>
            <a:r>
              <a:rPr lang="sr-Latn-CS" altLang="sr-Latn-RS" smtClean="0">
                <a:solidFill>
                  <a:schemeClr val="bg1"/>
                </a:solidFill>
              </a:rPr>
              <a:t>Otkazi </a:t>
            </a:r>
            <a:r>
              <a:rPr lang="sr-Latn-CS" altLang="sr-Latn-RS">
                <a:solidFill>
                  <a:schemeClr val="bg1"/>
                </a:solidFill>
              </a:rPr>
              <a:t>kod kojih se intenzitet otkaza </a:t>
            </a:r>
            <a:r>
              <a:rPr lang="sr-Latn-CS" altLang="sr-Latn-RS" b="1">
                <a:solidFill>
                  <a:schemeClr val="bg1"/>
                </a:solidFill>
              </a:rPr>
              <a:t>menja tokom vremena</a:t>
            </a:r>
            <a:r>
              <a:rPr lang="sr-Latn-CS" altLang="sr-Latn-RS" i="1">
                <a:solidFill>
                  <a:schemeClr val="bg1"/>
                </a:solidFill>
              </a:rPr>
              <a:t> </a:t>
            </a:r>
            <a:r>
              <a:rPr lang="sr-Latn-CS" altLang="sr-Latn-RS">
                <a:solidFill>
                  <a:schemeClr val="bg1"/>
                </a:solidFill>
              </a:rPr>
              <a:t>nazivaju se </a:t>
            </a:r>
            <a:r>
              <a:rPr lang="sr-Latn-CS" altLang="sr-Latn-RS" b="1">
                <a:solidFill>
                  <a:schemeClr val="bg1"/>
                </a:solidFill>
              </a:rPr>
              <a:t>sistematski</a:t>
            </a:r>
            <a:r>
              <a:rPr lang="sr-Latn-CS" altLang="sr-Latn-RS">
                <a:solidFill>
                  <a:schemeClr val="bg1"/>
                </a:solidFill>
              </a:rPr>
              <a:t> otkazi</a:t>
            </a:r>
            <a:r>
              <a:rPr lang="en-US" altLang="sr-Latn-RS">
                <a:solidFill>
                  <a:schemeClr val="bg1"/>
                </a:solidFill>
              </a:rPr>
              <a:t>.</a:t>
            </a:r>
          </a:p>
        </p:txBody>
      </p:sp>
    </p:spTree>
    <p:extLst>
      <p:ext uri="{BB962C8B-B14F-4D97-AF65-F5344CB8AC3E}">
        <p14:creationId xmlns:p14="http://schemas.microsoft.com/office/powerpoint/2010/main" xmlns="" val="118508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Text Box 3"/>
          <p:cNvSpPr txBox="1">
            <a:spLocks noChangeArrowheads="1"/>
          </p:cNvSpPr>
          <p:nvPr/>
        </p:nvSpPr>
        <p:spPr bwMode="auto">
          <a:xfrm>
            <a:off x="5334000" y="1066800"/>
            <a:ext cx="1480457"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pPr>
            <a:r>
              <a:rPr lang="sr-Latn-RS" altLang="sr-Latn-RS" sz="1600" i="1" smtClean="0">
                <a:solidFill>
                  <a:schemeClr val="bg1"/>
                </a:solidFill>
              </a:rPr>
              <a:t>Kr</a:t>
            </a:r>
            <a:r>
              <a:rPr lang="en-US" altLang="sr-Latn-RS" sz="1600" i="1" smtClean="0">
                <a:solidFill>
                  <a:schemeClr val="bg1"/>
                </a:solidFill>
              </a:rPr>
              <a:t>iva kade</a:t>
            </a:r>
            <a:endParaRPr lang="en-US" altLang="sr-Latn-RS" sz="1600" i="1">
              <a:solidFill>
                <a:schemeClr val="bg1"/>
              </a:solidFill>
            </a:endParaRPr>
          </a:p>
        </p:txBody>
      </p:sp>
      <p:grpSp>
        <p:nvGrpSpPr>
          <p:cNvPr id="4" name="Group 11"/>
          <p:cNvGrpSpPr/>
          <p:nvPr/>
        </p:nvGrpSpPr>
        <p:grpSpPr>
          <a:xfrm>
            <a:off x="280524" y="609600"/>
            <a:ext cx="4981685" cy="2482850"/>
            <a:chOff x="1571515" y="1098550"/>
            <a:chExt cx="5968312" cy="2787650"/>
          </a:xfrm>
        </p:grpSpPr>
        <p:pic>
          <p:nvPicPr>
            <p:cNvPr id="229378" name="Picture 2" descr="Slika 04-0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71515" y="1098550"/>
              <a:ext cx="5968312" cy="2787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3581400" y="2242268"/>
              <a:ext cx="1620957" cy="424732"/>
            </a:xfrm>
            <a:prstGeom prst="rect">
              <a:avLst/>
            </a:prstGeom>
            <a:noFill/>
          </p:spPr>
          <p:txBody>
            <a:bodyPr wrap="none" rtlCol="0">
              <a:spAutoFit/>
            </a:bodyPr>
            <a:lstStyle/>
            <a:p>
              <a:r>
                <a:rPr lang="sr-Latn-RS" sz="1800" i="1">
                  <a:solidFill>
                    <a:schemeClr val="bg1"/>
                  </a:solidFill>
                  <a:effectLst>
                    <a:outerShdw blurRad="38100" dist="38100" dir="2700000" algn="tl">
                      <a:srgbClr val="000000">
                        <a:alpha val="43137"/>
                      </a:srgbClr>
                    </a:outerShdw>
                  </a:effectLst>
                </a:rPr>
                <a:t>slučajni otkazi</a:t>
              </a:r>
            </a:p>
          </p:txBody>
        </p:sp>
        <p:sp>
          <p:nvSpPr>
            <p:cNvPr id="3" name="Rectangle 2"/>
            <p:cNvSpPr/>
            <p:nvPr/>
          </p:nvSpPr>
          <p:spPr>
            <a:xfrm>
              <a:off x="2286000" y="1295400"/>
              <a:ext cx="1326004" cy="646331"/>
            </a:xfrm>
            <a:prstGeom prst="rect">
              <a:avLst/>
            </a:prstGeom>
          </p:spPr>
          <p:txBody>
            <a:bodyPr wrap="none">
              <a:spAutoFit/>
            </a:bodyPr>
            <a:lstStyle/>
            <a:p>
              <a:pP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sistematski</a:t>
              </a:r>
            </a:p>
            <a:p>
              <a:pP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sp>
          <p:nvSpPr>
            <p:cNvPr id="7" name="Rectangle 6"/>
            <p:cNvSpPr/>
            <p:nvPr/>
          </p:nvSpPr>
          <p:spPr>
            <a:xfrm>
              <a:off x="5379596" y="1295400"/>
              <a:ext cx="1326004" cy="646331"/>
            </a:xfrm>
            <a:prstGeom prst="rect">
              <a:avLst/>
            </a:prstGeom>
          </p:spPr>
          <p:txBody>
            <a:bodyPr wrap="none">
              <a:spAutoFit/>
            </a:bodyPr>
            <a:lstStyle/>
            <a:p>
              <a:pPr algn="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sistematski</a:t>
              </a:r>
            </a:p>
            <a:p>
              <a:pPr algn="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cxnSp>
          <p:nvCxnSpPr>
            <p:cNvPr id="5" name="Straight Arrow Connector 4"/>
            <p:cNvCxnSpPr/>
            <p:nvPr/>
          </p:nvCxnSpPr>
          <p:spPr bwMode="auto">
            <a:xfrm flipH="1">
              <a:off x="2133600" y="1905000"/>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1" name="Straight Arrow Connector 10"/>
            <p:cNvCxnSpPr/>
            <p:nvPr/>
          </p:nvCxnSpPr>
          <p:spPr bwMode="auto">
            <a:xfrm>
              <a:off x="6271198" y="1930845"/>
              <a:ext cx="510602" cy="431355"/>
            </a:xfrm>
            <a:prstGeom prst="straightConnector1">
              <a:avLst/>
            </a:prstGeom>
            <a:noFill/>
            <a:ln w="34925" cap="flat" cmpd="dbl" algn="ctr">
              <a:solidFill>
                <a:srgbClr val="000099"/>
              </a:solidFill>
              <a:prstDash val="solid"/>
              <a:round/>
              <a:headEnd type="none" w="med" len="med"/>
              <a:tailEnd type="triangle"/>
            </a:ln>
            <a:effectLst/>
          </p:spPr>
        </p:cxnSp>
        <p:cxnSp>
          <p:nvCxnSpPr>
            <p:cNvPr id="13" name="Straight Arrow Connector 12"/>
            <p:cNvCxnSpPr/>
            <p:nvPr/>
          </p:nvCxnSpPr>
          <p:spPr bwMode="auto">
            <a:xfrm flipH="1">
              <a:off x="3472543" y="2609165"/>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4" name="Straight Arrow Connector 13"/>
            <p:cNvCxnSpPr/>
            <p:nvPr/>
          </p:nvCxnSpPr>
          <p:spPr bwMode="auto">
            <a:xfrm>
              <a:off x="4876800" y="2632845"/>
              <a:ext cx="457200" cy="281120"/>
            </a:xfrm>
            <a:prstGeom prst="straightConnector1">
              <a:avLst/>
            </a:prstGeom>
            <a:noFill/>
            <a:ln w="34925" cap="flat" cmpd="dbl" algn="ctr">
              <a:solidFill>
                <a:srgbClr val="000099"/>
              </a:solidFill>
              <a:prstDash val="solid"/>
              <a:round/>
              <a:headEnd type="none" w="med" len="med"/>
              <a:tailEnd type="triangle"/>
            </a:ln>
            <a:effectLst/>
          </p:spPr>
        </p:cxnSp>
      </p:grpSp>
      <p:sp>
        <p:nvSpPr>
          <p:cNvPr id="12" name="Text Box 3"/>
          <p:cNvSpPr txBox="1">
            <a:spLocks noChangeArrowheads="1"/>
          </p:cNvSpPr>
          <p:nvPr/>
        </p:nvSpPr>
        <p:spPr bwMode="auto">
          <a:xfrm>
            <a:off x="176985" y="3088460"/>
            <a:ext cx="8738415" cy="33547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en-US" altLang="sr-Latn-RS">
                <a:solidFill>
                  <a:schemeClr val="bg1"/>
                </a:solidFill>
              </a:rPr>
              <a:t>Prva faza se kod mehaničkih sistema naziva faza razrađivanja ili faza ranih neispravnosti, dok je kod električnih sistema ona poznata pod nazivom faza uključenja. Nazivi po kojima je poznata ova faza su i faza dečijih bolesti i faza otklanja grešaka</a:t>
            </a:r>
            <a:r>
              <a:rPr lang="en-US" altLang="sr-Latn-RS" smtClean="0">
                <a:solidFill>
                  <a:schemeClr val="bg1"/>
                </a:solidFill>
              </a:rPr>
              <a:t>.</a:t>
            </a:r>
            <a:endParaRPr lang="sr-Latn-RS" altLang="sr-Latn-RS" smtClean="0">
              <a:solidFill>
                <a:schemeClr val="bg1"/>
              </a:solidFill>
            </a:endParaRPr>
          </a:p>
          <a:p>
            <a:pPr>
              <a:lnSpc>
                <a:spcPct val="100000"/>
              </a:lnSpc>
              <a:spcBef>
                <a:spcPct val="30000"/>
              </a:spcBef>
            </a:pPr>
            <a:r>
              <a:rPr lang="en-US" altLang="sr-Latn-RS" smtClean="0">
                <a:solidFill>
                  <a:schemeClr val="bg1"/>
                </a:solidFill>
              </a:rPr>
              <a:t>Povećan intenzitet otkaza može se objasniti greškama koje se javljaju tokom faza životnog ciklusa koje prethode eksploataciji (proizvodnja materijala, proizvodnja elemenata, montaža i distribucija), kao i usled propusta tokom kontrole elemenata i sklopova koja se obavlja tokom prethodnih faza životnog ciklusa.</a:t>
            </a:r>
            <a:endParaRPr lang="en-US" altLang="sr-Latn-RS">
              <a:solidFill>
                <a:schemeClr val="bg1"/>
              </a:solidFill>
            </a:endParaRPr>
          </a:p>
          <a:p>
            <a:pPr>
              <a:lnSpc>
                <a:spcPct val="100000"/>
              </a:lnSpc>
              <a:spcBef>
                <a:spcPct val="30000"/>
              </a:spcBef>
            </a:pPr>
            <a:r>
              <a:rPr lang="en-US" altLang="sr-Latn-RS">
                <a:solidFill>
                  <a:schemeClr val="bg1"/>
                </a:solidFill>
              </a:rPr>
              <a:t>Otkazi koji se javljaju tokom prve faze se najčešće brzo otklanjaju. </a:t>
            </a:r>
          </a:p>
        </p:txBody>
      </p:sp>
    </p:spTree>
    <p:extLst>
      <p:ext uri="{BB962C8B-B14F-4D97-AF65-F5344CB8AC3E}">
        <p14:creationId xmlns:p14="http://schemas.microsoft.com/office/powerpoint/2010/main" xmlns="" val="2723224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3" name="WordArt 5"/>
          <p:cNvSpPr>
            <a:spLocks noChangeArrowheads="1" noChangeShapeType="1" noTextEdit="1"/>
          </p:cNvSpPr>
          <p:nvPr/>
        </p:nvSpPr>
        <p:spPr bwMode="auto">
          <a:xfrm>
            <a:off x="2209800" y="1143000"/>
            <a:ext cx="4648200" cy="914400"/>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Iznenadni i postepeni otkazi</a:t>
            </a:r>
          </a:p>
        </p:txBody>
      </p:sp>
      <p:sp>
        <p:nvSpPr>
          <p:cNvPr id="4" name="Text Box 5"/>
          <p:cNvSpPr txBox="1">
            <a:spLocks noChangeArrowheads="1"/>
          </p:cNvSpPr>
          <p:nvPr/>
        </p:nvSpPr>
        <p:spPr bwMode="auto">
          <a:xfrm>
            <a:off x="136525" y="3048000"/>
            <a:ext cx="8702675" cy="15357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a:t>
            </a:r>
            <a:r>
              <a:rPr lang="sr-Latn-CS" altLang="sr-Latn-RS" b="1" smtClean="0">
                <a:solidFill>
                  <a:schemeClr val="bg1"/>
                </a:solidFill>
              </a:rPr>
              <a:t>vrstama </a:t>
            </a:r>
            <a:r>
              <a:rPr lang="sr-Latn-CS" altLang="sr-Latn-RS" b="1">
                <a:solidFill>
                  <a:schemeClr val="bg1"/>
                </a:solidFill>
              </a:rPr>
              <a:t>promene </a:t>
            </a:r>
            <a:r>
              <a:rPr lang="sr-Latn-CS" altLang="sr-Latn-RS" b="1" smtClean="0">
                <a:solidFill>
                  <a:schemeClr val="bg1"/>
                </a:solidFill>
              </a:rPr>
              <a:t>stanja</a:t>
            </a:r>
            <a:r>
              <a:rPr lang="en-US" altLang="sr-Latn-RS" smtClean="0">
                <a:solidFill>
                  <a:schemeClr val="bg1"/>
                </a:solidFill>
              </a:rPr>
              <a:t>:</a:t>
            </a:r>
            <a:endParaRPr lang="sr-Latn-CS" altLang="sr-Latn-RS">
              <a:solidFill>
                <a:schemeClr val="bg1"/>
              </a:solidFill>
            </a:endParaRPr>
          </a:p>
          <a:p>
            <a:pPr lvl="1">
              <a:buClr>
                <a:srgbClr val="000000"/>
              </a:buClr>
              <a:buFont typeface="Times New Roman" pitchFamily="18" charset="0"/>
              <a:buChar char="‒"/>
            </a:pPr>
            <a:r>
              <a:rPr lang="en-US" altLang="sr-Latn-RS" smtClean="0">
                <a:solidFill>
                  <a:schemeClr val="bg1"/>
                </a:solidFill>
              </a:rPr>
              <a:t> </a:t>
            </a:r>
            <a:r>
              <a:rPr lang="sr-Latn-CS" altLang="sr-Latn-RS" smtClean="0">
                <a:solidFill>
                  <a:schemeClr val="bg1"/>
                </a:solidFill>
              </a:rPr>
              <a:t>iznenadni </a:t>
            </a:r>
            <a:r>
              <a:rPr lang="sr-Latn-CS" altLang="sr-Latn-RS">
                <a:solidFill>
                  <a:schemeClr val="bg1"/>
                </a:solidFill>
              </a:rPr>
              <a:t>(neočekivani) i</a:t>
            </a:r>
          </a:p>
          <a:p>
            <a:pPr lvl="1">
              <a:buClr>
                <a:srgbClr val="000000"/>
              </a:buClr>
              <a:buFont typeface="Times New Roman" pitchFamily="18" charset="0"/>
              <a:buChar char="‒"/>
            </a:pPr>
            <a:r>
              <a:rPr lang="en-US" altLang="sr-Latn-RS" smtClean="0">
                <a:solidFill>
                  <a:schemeClr val="bg1"/>
                </a:solidFill>
              </a:rPr>
              <a:t> </a:t>
            </a:r>
            <a:r>
              <a:rPr lang="sr-Latn-CS" altLang="sr-Latn-RS" smtClean="0">
                <a:solidFill>
                  <a:schemeClr val="bg1"/>
                </a:solidFill>
              </a:rPr>
              <a:t>postepeni </a:t>
            </a:r>
            <a:r>
              <a:rPr lang="sr-Latn-CS" altLang="sr-Latn-RS">
                <a:solidFill>
                  <a:schemeClr val="bg1"/>
                </a:solidFill>
              </a:rPr>
              <a:t>(degradacioni) </a:t>
            </a:r>
            <a:r>
              <a:rPr lang="sr-Latn-CS" altLang="sr-Latn-RS" smtClean="0">
                <a:solidFill>
                  <a:schemeClr val="bg1"/>
                </a:solidFill>
              </a:rPr>
              <a:t>otkaz.</a:t>
            </a:r>
            <a:endParaRPr lang="sr-Latn-CS" altLang="sr-Latn-RS">
              <a:solidFill>
                <a:schemeClr val="bg1"/>
              </a:solidFill>
            </a:endParaRPr>
          </a:p>
        </p:txBody>
      </p:sp>
    </p:spTree>
    <p:extLst>
      <p:ext uri="{BB962C8B-B14F-4D97-AF65-F5344CB8AC3E}">
        <p14:creationId xmlns="" xmlns:p14="http://schemas.microsoft.com/office/powerpoint/2010/main" val="1749077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Text Box 3"/>
          <p:cNvSpPr txBox="1">
            <a:spLocks noChangeArrowheads="1"/>
          </p:cNvSpPr>
          <p:nvPr/>
        </p:nvSpPr>
        <p:spPr bwMode="auto">
          <a:xfrm>
            <a:off x="5334000" y="1066800"/>
            <a:ext cx="1480457"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pPr>
            <a:r>
              <a:rPr lang="sr-Latn-RS" altLang="sr-Latn-RS" sz="1600" i="1" smtClean="0">
                <a:solidFill>
                  <a:schemeClr val="bg1"/>
                </a:solidFill>
              </a:rPr>
              <a:t>Kr</a:t>
            </a:r>
            <a:r>
              <a:rPr lang="en-US" altLang="sr-Latn-RS" sz="1600" i="1" smtClean="0">
                <a:solidFill>
                  <a:schemeClr val="bg1"/>
                </a:solidFill>
              </a:rPr>
              <a:t>iva kade</a:t>
            </a:r>
            <a:endParaRPr lang="en-US" altLang="sr-Latn-RS" sz="1600" i="1">
              <a:solidFill>
                <a:schemeClr val="bg1"/>
              </a:solidFill>
            </a:endParaRPr>
          </a:p>
        </p:txBody>
      </p:sp>
      <p:grpSp>
        <p:nvGrpSpPr>
          <p:cNvPr id="4" name="Group 11"/>
          <p:cNvGrpSpPr/>
          <p:nvPr/>
        </p:nvGrpSpPr>
        <p:grpSpPr>
          <a:xfrm>
            <a:off x="280524" y="609600"/>
            <a:ext cx="4981685" cy="2482850"/>
            <a:chOff x="1571515" y="1098550"/>
            <a:chExt cx="5968312" cy="2787650"/>
          </a:xfrm>
        </p:grpSpPr>
        <p:pic>
          <p:nvPicPr>
            <p:cNvPr id="229378" name="Picture 2" descr="Slika 04-0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71515" y="1098550"/>
              <a:ext cx="5968312" cy="2787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3581400" y="2242268"/>
              <a:ext cx="1620957" cy="424732"/>
            </a:xfrm>
            <a:prstGeom prst="rect">
              <a:avLst/>
            </a:prstGeom>
            <a:noFill/>
          </p:spPr>
          <p:txBody>
            <a:bodyPr wrap="none" rtlCol="0">
              <a:spAutoFit/>
            </a:bodyPr>
            <a:lstStyle/>
            <a:p>
              <a:r>
                <a:rPr lang="sr-Latn-RS" sz="1800" i="1">
                  <a:solidFill>
                    <a:schemeClr val="bg1"/>
                  </a:solidFill>
                  <a:effectLst>
                    <a:outerShdw blurRad="38100" dist="38100" dir="2700000" algn="tl">
                      <a:srgbClr val="000000">
                        <a:alpha val="43137"/>
                      </a:srgbClr>
                    </a:outerShdw>
                  </a:effectLst>
                </a:rPr>
                <a:t>slučajni otkazi</a:t>
              </a:r>
            </a:p>
          </p:txBody>
        </p:sp>
        <p:sp>
          <p:nvSpPr>
            <p:cNvPr id="3" name="Rectangle 2"/>
            <p:cNvSpPr/>
            <p:nvPr/>
          </p:nvSpPr>
          <p:spPr>
            <a:xfrm>
              <a:off x="2286000" y="1295400"/>
              <a:ext cx="1326004" cy="646331"/>
            </a:xfrm>
            <a:prstGeom prst="rect">
              <a:avLst/>
            </a:prstGeom>
          </p:spPr>
          <p:txBody>
            <a:bodyPr wrap="none">
              <a:spAutoFit/>
            </a:bodyPr>
            <a:lstStyle/>
            <a:p>
              <a:pP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sistematski</a:t>
              </a:r>
            </a:p>
            <a:p>
              <a:pP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sp>
          <p:nvSpPr>
            <p:cNvPr id="7" name="Rectangle 6"/>
            <p:cNvSpPr/>
            <p:nvPr/>
          </p:nvSpPr>
          <p:spPr>
            <a:xfrm>
              <a:off x="5379596" y="1295400"/>
              <a:ext cx="1326004" cy="646331"/>
            </a:xfrm>
            <a:prstGeom prst="rect">
              <a:avLst/>
            </a:prstGeom>
          </p:spPr>
          <p:txBody>
            <a:bodyPr wrap="none">
              <a:spAutoFit/>
            </a:bodyPr>
            <a:lstStyle/>
            <a:p>
              <a:pPr algn="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sistematski</a:t>
              </a:r>
            </a:p>
            <a:p>
              <a:pPr algn="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cxnSp>
          <p:nvCxnSpPr>
            <p:cNvPr id="5" name="Straight Arrow Connector 4"/>
            <p:cNvCxnSpPr/>
            <p:nvPr/>
          </p:nvCxnSpPr>
          <p:spPr bwMode="auto">
            <a:xfrm flipH="1">
              <a:off x="2133600" y="1905000"/>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1" name="Straight Arrow Connector 10"/>
            <p:cNvCxnSpPr/>
            <p:nvPr/>
          </p:nvCxnSpPr>
          <p:spPr bwMode="auto">
            <a:xfrm>
              <a:off x="6271198" y="1930845"/>
              <a:ext cx="510602" cy="431355"/>
            </a:xfrm>
            <a:prstGeom prst="straightConnector1">
              <a:avLst/>
            </a:prstGeom>
            <a:noFill/>
            <a:ln w="34925" cap="flat" cmpd="dbl" algn="ctr">
              <a:solidFill>
                <a:srgbClr val="000099"/>
              </a:solidFill>
              <a:prstDash val="solid"/>
              <a:round/>
              <a:headEnd type="none" w="med" len="med"/>
              <a:tailEnd type="triangle"/>
            </a:ln>
            <a:effectLst/>
          </p:spPr>
        </p:cxnSp>
        <p:cxnSp>
          <p:nvCxnSpPr>
            <p:cNvPr id="13" name="Straight Arrow Connector 12"/>
            <p:cNvCxnSpPr/>
            <p:nvPr/>
          </p:nvCxnSpPr>
          <p:spPr bwMode="auto">
            <a:xfrm flipH="1">
              <a:off x="3472543" y="2609165"/>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4" name="Straight Arrow Connector 13"/>
            <p:cNvCxnSpPr/>
            <p:nvPr/>
          </p:nvCxnSpPr>
          <p:spPr bwMode="auto">
            <a:xfrm>
              <a:off x="4876800" y="2632845"/>
              <a:ext cx="457200" cy="281120"/>
            </a:xfrm>
            <a:prstGeom prst="straightConnector1">
              <a:avLst/>
            </a:prstGeom>
            <a:noFill/>
            <a:ln w="34925" cap="flat" cmpd="dbl" algn="ctr">
              <a:solidFill>
                <a:srgbClr val="000099"/>
              </a:solidFill>
              <a:prstDash val="solid"/>
              <a:round/>
              <a:headEnd type="none" w="med" len="med"/>
              <a:tailEnd type="triangle"/>
            </a:ln>
            <a:effectLst/>
          </p:spPr>
        </p:cxnSp>
      </p:grpSp>
      <p:sp>
        <p:nvSpPr>
          <p:cNvPr id="15" name="Text Box 3"/>
          <p:cNvSpPr txBox="1">
            <a:spLocks noChangeArrowheads="1"/>
          </p:cNvSpPr>
          <p:nvPr/>
        </p:nvSpPr>
        <p:spPr bwMode="auto">
          <a:xfrm>
            <a:off x="228600" y="3478411"/>
            <a:ext cx="8610600" cy="2769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b="1">
                <a:solidFill>
                  <a:schemeClr val="bg1"/>
                </a:solidFill>
              </a:rPr>
              <a:t>Druga faza </a:t>
            </a:r>
            <a:r>
              <a:rPr lang="en-US" altLang="sr-Latn-RS">
                <a:solidFill>
                  <a:schemeClr val="bg1"/>
                </a:solidFill>
              </a:rPr>
              <a:t>se naziva faza normalnog rada.</a:t>
            </a:r>
          </a:p>
          <a:p>
            <a:pPr>
              <a:spcBef>
                <a:spcPct val="30000"/>
              </a:spcBef>
            </a:pPr>
            <a:r>
              <a:rPr lang="en-US" altLang="sr-Latn-RS">
                <a:solidFill>
                  <a:schemeClr val="bg1"/>
                </a:solidFill>
              </a:rPr>
              <a:t>Intenzitet otkaza se u ovom slučaju menja u malim rasponima. Usled toga se otkazi u ovoj fazi smatraju slučajnim otkazima. Neki od razloga za pojavu otkaza su razlozi za nastanak iznenadnih otkaza, nepredržavanje propisanih uslova eksploatacije, nedovoljna izdržljivost, pojava napona koji su veći od projektom očekivanih vrednosti, ljudske greške. Intenzitet otkaza tokom ove faze ima minimalne vrednosti.</a:t>
            </a:r>
          </a:p>
        </p:txBody>
      </p:sp>
    </p:spTree>
    <p:extLst>
      <p:ext uri="{BB962C8B-B14F-4D97-AF65-F5344CB8AC3E}">
        <p14:creationId xmlns:p14="http://schemas.microsoft.com/office/powerpoint/2010/main" xmlns="" val="27232246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Text Box 3"/>
          <p:cNvSpPr txBox="1">
            <a:spLocks noChangeArrowheads="1"/>
          </p:cNvSpPr>
          <p:nvPr/>
        </p:nvSpPr>
        <p:spPr bwMode="auto">
          <a:xfrm>
            <a:off x="5334000" y="1066800"/>
            <a:ext cx="1480457"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pPr>
            <a:r>
              <a:rPr lang="sr-Latn-RS" altLang="sr-Latn-RS" sz="1600" i="1" smtClean="0">
                <a:solidFill>
                  <a:schemeClr val="bg1"/>
                </a:solidFill>
              </a:rPr>
              <a:t>Kr</a:t>
            </a:r>
            <a:r>
              <a:rPr lang="en-US" altLang="sr-Latn-RS" sz="1600" i="1" smtClean="0">
                <a:solidFill>
                  <a:schemeClr val="bg1"/>
                </a:solidFill>
              </a:rPr>
              <a:t>iva kade</a:t>
            </a:r>
            <a:endParaRPr lang="en-US" altLang="sr-Latn-RS" sz="1600" i="1">
              <a:solidFill>
                <a:schemeClr val="bg1"/>
              </a:solidFill>
            </a:endParaRPr>
          </a:p>
        </p:txBody>
      </p:sp>
      <p:grpSp>
        <p:nvGrpSpPr>
          <p:cNvPr id="4" name="Group 11"/>
          <p:cNvGrpSpPr/>
          <p:nvPr/>
        </p:nvGrpSpPr>
        <p:grpSpPr>
          <a:xfrm>
            <a:off x="280524" y="609600"/>
            <a:ext cx="4981685" cy="2482850"/>
            <a:chOff x="1571515" y="1098550"/>
            <a:chExt cx="5968312" cy="2787650"/>
          </a:xfrm>
        </p:grpSpPr>
        <p:pic>
          <p:nvPicPr>
            <p:cNvPr id="229378" name="Picture 2" descr="Slika 04-0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71515" y="1098550"/>
              <a:ext cx="5968312" cy="2787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3581400" y="2242268"/>
              <a:ext cx="1620957" cy="424732"/>
            </a:xfrm>
            <a:prstGeom prst="rect">
              <a:avLst/>
            </a:prstGeom>
            <a:noFill/>
          </p:spPr>
          <p:txBody>
            <a:bodyPr wrap="none" rtlCol="0">
              <a:spAutoFit/>
            </a:bodyPr>
            <a:lstStyle/>
            <a:p>
              <a:r>
                <a:rPr lang="sr-Latn-RS" sz="1800" i="1">
                  <a:solidFill>
                    <a:schemeClr val="bg1"/>
                  </a:solidFill>
                  <a:effectLst>
                    <a:outerShdw blurRad="38100" dist="38100" dir="2700000" algn="tl">
                      <a:srgbClr val="000000">
                        <a:alpha val="43137"/>
                      </a:srgbClr>
                    </a:outerShdw>
                  </a:effectLst>
                </a:rPr>
                <a:t>slučajni otkazi</a:t>
              </a:r>
            </a:p>
          </p:txBody>
        </p:sp>
        <p:sp>
          <p:nvSpPr>
            <p:cNvPr id="3" name="Rectangle 2"/>
            <p:cNvSpPr/>
            <p:nvPr/>
          </p:nvSpPr>
          <p:spPr>
            <a:xfrm>
              <a:off x="2286000" y="1295400"/>
              <a:ext cx="1326004" cy="646331"/>
            </a:xfrm>
            <a:prstGeom prst="rect">
              <a:avLst/>
            </a:prstGeom>
          </p:spPr>
          <p:txBody>
            <a:bodyPr wrap="none">
              <a:spAutoFit/>
            </a:bodyPr>
            <a:lstStyle/>
            <a:p>
              <a:pP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sistematski</a:t>
              </a:r>
            </a:p>
            <a:p>
              <a:pP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sp>
          <p:nvSpPr>
            <p:cNvPr id="7" name="Rectangle 6"/>
            <p:cNvSpPr/>
            <p:nvPr/>
          </p:nvSpPr>
          <p:spPr>
            <a:xfrm>
              <a:off x="5379596" y="1295400"/>
              <a:ext cx="1326004" cy="646331"/>
            </a:xfrm>
            <a:prstGeom prst="rect">
              <a:avLst/>
            </a:prstGeom>
          </p:spPr>
          <p:txBody>
            <a:bodyPr wrap="none">
              <a:spAutoFit/>
            </a:bodyPr>
            <a:lstStyle/>
            <a:p>
              <a:pPr algn="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sistematski</a:t>
              </a:r>
            </a:p>
            <a:p>
              <a:pPr algn="r">
                <a:lnSpc>
                  <a:spcPct val="100000"/>
                </a:lnSpc>
                <a:spcBef>
                  <a:spcPts val="0"/>
                </a:spcBef>
              </a:pPr>
              <a:r>
                <a:rPr lang="sr-Latn-CS" altLang="sr-Latn-RS" sz="1800" i="1" smtClean="0">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cxnSp>
          <p:nvCxnSpPr>
            <p:cNvPr id="5" name="Straight Arrow Connector 4"/>
            <p:cNvCxnSpPr/>
            <p:nvPr/>
          </p:nvCxnSpPr>
          <p:spPr bwMode="auto">
            <a:xfrm flipH="1">
              <a:off x="2133600" y="1905000"/>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1" name="Straight Arrow Connector 10"/>
            <p:cNvCxnSpPr/>
            <p:nvPr/>
          </p:nvCxnSpPr>
          <p:spPr bwMode="auto">
            <a:xfrm>
              <a:off x="6271198" y="1930845"/>
              <a:ext cx="510602" cy="431355"/>
            </a:xfrm>
            <a:prstGeom prst="straightConnector1">
              <a:avLst/>
            </a:prstGeom>
            <a:noFill/>
            <a:ln w="34925" cap="flat" cmpd="dbl" algn="ctr">
              <a:solidFill>
                <a:srgbClr val="000099"/>
              </a:solidFill>
              <a:prstDash val="solid"/>
              <a:round/>
              <a:headEnd type="none" w="med" len="med"/>
              <a:tailEnd type="triangle"/>
            </a:ln>
            <a:effectLst/>
          </p:spPr>
        </p:cxnSp>
        <p:cxnSp>
          <p:nvCxnSpPr>
            <p:cNvPr id="13" name="Straight Arrow Connector 12"/>
            <p:cNvCxnSpPr/>
            <p:nvPr/>
          </p:nvCxnSpPr>
          <p:spPr bwMode="auto">
            <a:xfrm flipH="1">
              <a:off x="3472543" y="2609165"/>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4" name="Straight Arrow Connector 13"/>
            <p:cNvCxnSpPr/>
            <p:nvPr/>
          </p:nvCxnSpPr>
          <p:spPr bwMode="auto">
            <a:xfrm>
              <a:off x="4876800" y="2632845"/>
              <a:ext cx="457200" cy="281120"/>
            </a:xfrm>
            <a:prstGeom prst="straightConnector1">
              <a:avLst/>
            </a:prstGeom>
            <a:noFill/>
            <a:ln w="34925" cap="flat" cmpd="dbl" algn="ctr">
              <a:solidFill>
                <a:srgbClr val="000099"/>
              </a:solidFill>
              <a:prstDash val="solid"/>
              <a:round/>
              <a:headEnd type="none" w="med" len="med"/>
              <a:tailEnd type="triangle"/>
            </a:ln>
            <a:effectLst/>
          </p:spPr>
        </p:cxnSp>
      </p:grpSp>
      <p:sp>
        <p:nvSpPr>
          <p:cNvPr id="12" name="Text Box 2"/>
          <p:cNvSpPr txBox="1">
            <a:spLocks noChangeArrowheads="1"/>
          </p:cNvSpPr>
          <p:nvPr/>
        </p:nvSpPr>
        <p:spPr bwMode="auto">
          <a:xfrm>
            <a:off x="212725" y="3581400"/>
            <a:ext cx="8626475" cy="24929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b="1">
                <a:solidFill>
                  <a:schemeClr val="bg1"/>
                </a:solidFill>
              </a:rPr>
              <a:t>Treća faza </a:t>
            </a:r>
            <a:r>
              <a:rPr lang="en-US" altLang="sr-Latn-RS">
                <a:solidFill>
                  <a:schemeClr val="bg1"/>
                </a:solidFill>
              </a:rPr>
              <a:t>nastupa na kraju životnog ciklusa i naziva se faza starenja.</a:t>
            </a:r>
          </a:p>
          <a:p>
            <a:pPr>
              <a:spcBef>
                <a:spcPct val="30000"/>
              </a:spcBef>
            </a:pPr>
            <a:r>
              <a:rPr lang="en-US" altLang="sr-Latn-RS" smtClean="0">
                <a:solidFill>
                  <a:schemeClr val="bg1"/>
                </a:solidFill>
              </a:rPr>
              <a:t>Neki </a:t>
            </a:r>
            <a:r>
              <a:rPr lang="en-US" altLang="sr-Latn-RS">
                <a:solidFill>
                  <a:schemeClr val="bg1"/>
                </a:solidFill>
              </a:rPr>
              <a:t>od </a:t>
            </a:r>
            <a:r>
              <a:rPr lang="en-US" altLang="sr-Latn-RS" smtClean="0">
                <a:solidFill>
                  <a:schemeClr val="bg1"/>
                </a:solidFill>
              </a:rPr>
              <a:t>razloga</a:t>
            </a:r>
            <a:r>
              <a:rPr lang="sr-Latn-RS" altLang="sr-Latn-RS" smtClean="0">
                <a:solidFill>
                  <a:schemeClr val="bg1"/>
                </a:solidFill>
              </a:rPr>
              <a:t> rasta </a:t>
            </a:r>
            <a:r>
              <a:rPr lang="en-US" altLang="sr-Latn-RS" smtClean="0">
                <a:solidFill>
                  <a:schemeClr val="bg1"/>
                </a:solidFill>
              </a:rPr>
              <a:t>učestanost</a:t>
            </a:r>
            <a:r>
              <a:rPr lang="sr-Latn-RS" altLang="sr-Latn-RS" smtClean="0">
                <a:solidFill>
                  <a:schemeClr val="bg1"/>
                </a:solidFill>
              </a:rPr>
              <a:t>i</a:t>
            </a:r>
            <a:r>
              <a:rPr lang="en-US" altLang="sr-Latn-RS" smtClean="0">
                <a:solidFill>
                  <a:schemeClr val="bg1"/>
                </a:solidFill>
              </a:rPr>
              <a:t> otkaza su</a:t>
            </a:r>
            <a:r>
              <a:rPr lang="en-US" altLang="sr-Latn-RS">
                <a:solidFill>
                  <a:schemeClr val="bg1"/>
                </a:solidFill>
              </a:rPr>
              <a:t>: neodgovarajuće održavanje, habanje, korozija i neblagovremena zamena delova kod zavisnih otkaza.</a:t>
            </a:r>
          </a:p>
          <a:p>
            <a:pPr>
              <a:spcBef>
                <a:spcPct val="30000"/>
              </a:spcBef>
            </a:pPr>
            <a:r>
              <a:rPr lang="en-US" altLang="sr-Latn-RS">
                <a:solidFill>
                  <a:schemeClr val="bg1"/>
                </a:solidFill>
              </a:rPr>
              <a:t>Faza starenja predstavlja period u okviru kog je neophodno doneti odluku da li i u kom trenutku je određeni elemenat, sklop ili transportno sredstvo potrebno zameniti novim ili ga je potrebno remontovati.</a:t>
            </a:r>
          </a:p>
        </p:txBody>
      </p:sp>
    </p:spTree>
    <p:extLst>
      <p:ext uri="{BB962C8B-B14F-4D97-AF65-F5344CB8AC3E}">
        <p14:creationId xmlns:p14="http://schemas.microsoft.com/office/powerpoint/2010/main" xmlns="" val="27232246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2057400" y="1143000"/>
            <a:ext cx="4800600" cy="9906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Procena intenziteta otkaza</a:t>
            </a:r>
          </a:p>
        </p:txBody>
      </p:sp>
      <p:sp>
        <p:nvSpPr>
          <p:cNvPr id="3" name="TextBox 2"/>
          <p:cNvSpPr txBox="1"/>
          <p:nvPr/>
        </p:nvSpPr>
        <p:spPr>
          <a:xfrm>
            <a:off x="304800" y="2971800"/>
            <a:ext cx="8534400" cy="427746"/>
          </a:xfrm>
          <a:prstGeom prst="rect">
            <a:avLst/>
          </a:prstGeom>
          <a:noFill/>
        </p:spPr>
        <p:txBody>
          <a:bodyPr wrap="square" rtlCol="0">
            <a:spAutoFit/>
          </a:bodyPr>
          <a:lstStyle/>
          <a:p>
            <a:r>
              <a:rPr lang="sr-Latn-CS">
                <a:solidFill>
                  <a:schemeClr val="bg1"/>
                </a:solidFill>
              </a:rPr>
              <a:t>Stvarna vrednost intenziteta </a:t>
            </a:r>
            <a:r>
              <a:rPr lang="sr-Latn-CS" smtClean="0">
                <a:solidFill>
                  <a:schemeClr val="bg1"/>
                </a:solidFill>
              </a:rPr>
              <a:t>otkaza:</a:t>
            </a:r>
            <a:endParaRPr lang="sr-Latn-RS">
              <a:solidFill>
                <a:schemeClr val="bg1"/>
              </a:solidFill>
            </a:endParaRPr>
          </a:p>
        </p:txBody>
      </p:sp>
      <p:sp>
        <p:nvSpPr>
          <p:cNvPr id="4" name="Rectangle 2"/>
          <p:cNvSpPr>
            <a:spLocks noChangeArrowheads="1"/>
          </p:cNvSpPr>
          <p:nvPr/>
        </p:nvSpPr>
        <p:spPr bwMode="auto">
          <a:xfrm>
            <a:off x="4191000" y="38100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RS"/>
          </a:p>
        </p:txBody>
      </p:sp>
      <p:graphicFrame>
        <p:nvGraphicFramePr>
          <p:cNvPr id="5" name="Object 4"/>
          <p:cNvGraphicFramePr>
            <a:graphicFrameLocks noChangeAspect="1"/>
          </p:cNvGraphicFramePr>
          <p:nvPr>
            <p:extLst>
              <p:ext uri="{D42A27DB-BD31-4B8C-83A1-F6EECF244321}">
                <p14:modId xmlns:p14="http://schemas.microsoft.com/office/powerpoint/2010/main" xmlns="" val="2396513334"/>
              </p:ext>
            </p:extLst>
          </p:nvPr>
        </p:nvGraphicFramePr>
        <p:xfrm>
          <a:off x="381000" y="3733800"/>
          <a:ext cx="2031118" cy="507780"/>
        </p:xfrm>
        <a:graphic>
          <a:graphicData uri="http://schemas.openxmlformats.org/presentationml/2006/ole">
            <p:oleObj spid="_x0000_s36907" name="Equation" r:id="rId3" imgW="812447" imgH="203112" progId="Equation.3">
              <p:embed/>
            </p:oleObj>
          </a:graphicData>
        </a:graphic>
      </p:graphicFrame>
      <p:graphicFrame>
        <p:nvGraphicFramePr>
          <p:cNvPr id="6" name="Object 6"/>
          <p:cNvGraphicFramePr>
            <a:graphicFrameLocks noChangeAspect="1"/>
          </p:cNvGraphicFramePr>
          <p:nvPr/>
        </p:nvGraphicFramePr>
        <p:xfrm>
          <a:off x="279400" y="4495800"/>
          <a:ext cx="406400" cy="444500"/>
        </p:xfrm>
        <a:graphic>
          <a:graphicData uri="http://schemas.openxmlformats.org/presentationml/2006/ole">
            <p:oleObj spid="_x0000_s36908" name="Equation" r:id="rId4" imgW="812447" imgH="203112" progId="Equation.3">
              <p:embed/>
            </p:oleObj>
          </a:graphicData>
        </a:graphic>
      </p:graphicFrame>
      <p:sp>
        <p:nvSpPr>
          <p:cNvPr id="7" name="Text Box 7"/>
          <p:cNvSpPr txBox="1">
            <a:spLocks noChangeArrowheads="1"/>
          </p:cNvSpPr>
          <p:nvPr/>
        </p:nvSpPr>
        <p:spPr bwMode="auto">
          <a:xfrm>
            <a:off x="644525" y="4487863"/>
            <a:ext cx="3361818" cy="4277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a:solidFill>
                  <a:schemeClr val="bg1"/>
                </a:solidFill>
              </a:rPr>
              <a:t>- </a:t>
            </a:r>
            <a:r>
              <a:rPr lang="en-US" altLang="sr-Latn-RS" err="1">
                <a:solidFill>
                  <a:schemeClr val="bg1"/>
                </a:solidFill>
              </a:rPr>
              <a:t>nominalni</a:t>
            </a:r>
            <a:r>
              <a:rPr lang="en-US" altLang="sr-Latn-RS">
                <a:solidFill>
                  <a:schemeClr val="bg1"/>
                </a:solidFill>
              </a:rPr>
              <a:t> </a:t>
            </a:r>
            <a:r>
              <a:rPr lang="en-US" altLang="sr-Latn-RS" err="1">
                <a:solidFill>
                  <a:schemeClr val="bg1"/>
                </a:solidFill>
              </a:rPr>
              <a:t>intenzitet</a:t>
            </a:r>
            <a:r>
              <a:rPr lang="en-US" altLang="sr-Latn-RS">
                <a:solidFill>
                  <a:schemeClr val="bg1"/>
                </a:solidFill>
              </a:rPr>
              <a:t> </a:t>
            </a:r>
            <a:r>
              <a:rPr lang="en-US" altLang="sr-Latn-RS" err="1">
                <a:solidFill>
                  <a:schemeClr val="bg1"/>
                </a:solidFill>
              </a:rPr>
              <a:t>otkaza</a:t>
            </a:r>
            <a:endParaRPr lang="en-US" altLang="sr-Latn-RS">
              <a:solidFill>
                <a:schemeClr val="bg1"/>
              </a:solidFill>
            </a:endParaRPr>
          </a:p>
        </p:txBody>
      </p:sp>
      <p:sp>
        <p:nvSpPr>
          <p:cNvPr id="8" name="Text Box 10"/>
          <p:cNvSpPr txBox="1">
            <a:spLocks noChangeArrowheads="1"/>
          </p:cNvSpPr>
          <p:nvPr/>
        </p:nvSpPr>
        <p:spPr bwMode="auto">
          <a:xfrm>
            <a:off x="288925" y="4991100"/>
            <a:ext cx="8474075" cy="914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i="1">
                <a:solidFill>
                  <a:schemeClr val="bg1"/>
                </a:solidFill>
              </a:rPr>
              <a:t>k</a:t>
            </a:r>
            <a:r>
              <a:rPr lang="en-US" altLang="sr-Latn-RS" baseline="-25000">
                <a:solidFill>
                  <a:schemeClr val="bg1"/>
                </a:solidFill>
              </a:rPr>
              <a:t>1</a:t>
            </a:r>
            <a:r>
              <a:rPr lang="en-US" altLang="sr-Latn-RS">
                <a:solidFill>
                  <a:schemeClr val="bg1"/>
                </a:solidFill>
              </a:rPr>
              <a:t> - koeficijent korekcije radnog opterećenja</a:t>
            </a:r>
          </a:p>
          <a:p>
            <a:pPr>
              <a:spcBef>
                <a:spcPct val="30000"/>
              </a:spcBef>
            </a:pPr>
            <a:r>
              <a:rPr lang="en-US" altLang="sr-Latn-RS" i="1">
                <a:solidFill>
                  <a:schemeClr val="bg1"/>
                </a:solidFill>
              </a:rPr>
              <a:t>k</a:t>
            </a:r>
            <a:r>
              <a:rPr lang="en-US" altLang="sr-Latn-RS" baseline="-25000">
                <a:solidFill>
                  <a:schemeClr val="bg1"/>
                </a:solidFill>
              </a:rPr>
              <a:t>2</a:t>
            </a:r>
            <a:r>
              <a:rPr lang="en-US" altLang="sr-Latn-RS">
                <a:solidFill>
                  <a:schemeClr val="bg1"/>
                </a:solidFill>
              </a:rPr>
              <a:t> - koeficijent vrste sistema i lokacije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95400"/>
            <a:ext cx="8458200" cy="427746"/>
          </a:xfrm>
          <a:prstGeom prst="rect">
            <a:avLst/>
          </a:prstGeom>
          <a:noFill/>
        </p:spPr>
        <p:txBody>
          <a:bodyPr wrap="square" rtlCol="0">
            <a:spAutoFit/>
          </a:bodyPr>
          <a:lstStyle/>
          <a:p>
            <a:r>
              <a:rPr lang="sr-Latn-RS">
                <a:solidFill>
                  <a:schemeClr val="bg1"/>
                </a:solidFill>
              </a:rPr>
              <a:t>Nominalni intenzitet otkaza </a:t>
            </a:r>
            <a:r>
              <a:rPr lang="sr-Latn-RS" smtClean="0">
                <a:solidFill>
                  <a:schemeClr val="bg1"/>
                </a:solidFill>
              </a:rPr>
              <a:t>se </a:t>
            </a:r>
            <a:r>
              <a:rPr lang="sr-Latn-RS">
                <a:solidFill>
                  <a:schemeClr val="bg1"/>
                </a:solidFill>
              </a:rPr>
              <a:t>određuje u laboratorijskim uslovima.</a:t>
            </a:r>
          </a:p>
        </p:txBody>
      </p:sp>
      <p:sp>
        <p:nvSpPr>
          <p:cNvPr id="3" name="TextBox 2"/>
          <p:cNvSpPr txBox="1"/>
          <p:nvPr/>
        </p:nvSpPr>
        <p:spPr>
          <a:xfrm>
            <a:off x="2438400" y="4880712"/>
            <a:ext cx="4271362" cy="394210"/>
          </a:xfrm>
          <a:prstGeom prst="rect">
            <a:avLst/>
          </a:prstGeom>
          <a:noFill/>
        </p:spPr>
        <p:txBody>
          <a:bodyPr wrap="none" rtlCol="0">
            <a:spAutoFit/>
          </a:bodyPr>
          <a:lstStyle/>
          <a:p>
            <a:r>
              <a:rPr lang="sr-Latn-RS" sz="1800" i="1">
                <a:solidFill>
                  <a:schemeClr val="bg1"/>
                </a:solidFill>
              </a:rPr>
              <a:t>Vrednosti nominalnog intenziteta otkaza</a:t>
            </a:r>
          </a:p>
        </p:txBody>
      </p:sp>
      <p:pic>
        <p:nvPicPr>
          <p:cNvPr id="4" name="Picture 13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4670" t="55426" r="34700" b="19162"/>
          <a:stretch>
            <a:fillRect/>
          </a:stretch>
        </p:blipFill>
        <p:spPr bwMode="auto">
          <a:xfrm>
            <a:off x="914400" y="2146300"/>
            <a:ext cx="7267575" cy="2559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46122"/>
            <a:ext cx="8839200" cy="5678478"/>
          </a:xfrm>
          <a:prstGeom prst="rect">
            <a:avLst/>
          </a:prstGeom>
          <a:noFill/>
        </p:spPr>
        <p:txBody>
          <a:bodyPr wrap="square" rtlCol="0">
            <a:spAutoFit/>
          </a:bodyPr>
          <a:lstStyle/>
          <a:p>
            <a:r>
              <a:rPr lang="sr-Latn-RS">
                <a:solidFill>
                  <a:schemeClr val="bg1"/>
                </a:solidFill>
              </a:rPr>
              <a:t>Koeficijentom korekcije radnog opterećenja (</a:t>
            </a:r>
            <a:r>
              <a:rPr lang="sr-Latn-RS" i="1">
                <a:solidFill>
                  <a:schemeClr val="bg1"/>
                </a:solidFill>
              </a:rPr>
              <a:t>k</a:t>
            </a:r>
            <a:r>
              <a:rPr lang="sr-Latn-RS" baseline="-25000">
                <a:solidFill>
                  <a:schemeClr val="bg1"/>
                </a:solidFill>
              </a:rPr>
              <a:t>1</a:t>
            </a:r>
            <a:r>
              <a:rPr lang="sr-Latn-RS">
                <a:solidFill>
                  <a:schemeClr val="bg1"/>
                </a:solidFill>
              </a:rPr>
              <a:t>) obuhvataju se karakterisitike spoljašnjeg opterećenja koje se razlikuju od eksperimentalnih ispitivanja. Ovim koeficijentom su obuhvaćene:</a:t>
            </a:r>
          </a:p>
          <a:p>
            <a:pPr marL="342900" lvl="0" indent="-342900">
              <a:spcBef>
                <a:spcPts val="300"/>
              </a:spcBef>
              <a:buClrTx/>
              <a:buFont typeface="Times New Roman" pitchFamily="18" charset="0"/>
              <a:buChar char="‒"/>
            </a:pPr>
            <a:r>
              <a:rPr lang="sr-Latn-RS">
                <a:solidFill>
                  <a:schemeClr val="bg1"/>
                </a:solidFill>
              </a:rPr>
              <a:t>učestanosti opterećenja i</a:t>
            </a:r>
          </a:p>
          <a:p>
            <a:pPr marL="342900" lvl="0" indent="-342900">
              <a:spcBef>
                <a:spcPts val="300"/>
              </a:spcBef>
              <a:buClrTx/>
              <a:buFont typeface="Times New Roman" pitchFamily="18" charset="0"/>
              <a:buChar char="‒"/>
            </a:pPr>
            <a:r>
              <a:rPr lang="sr-Latn-RS">
                <a:solidFill>
                  <a:schemeClr val="bg1"/>
                </a:solidFill>
              </a:rPr>
              <a:t>stanja opterećenosti.</a:t>
            </a:r>
          </a:p>
          <a:p>
            <a:r>
              <a:rPr lang="sr-Latn-CS">
                <a:solidFill>
                  <a:schemeClr val="bg1"/>
                </a:solidFill>
              </a:rPr>
              <a:t>Učestanostima opterećenja obuhvataju se sledeći slučajevi:</a:t>
            </a:r>
            <a:endParaRPr lang="sr-Latn-RS">
              <a:solidFill>
                <a:schemeClr val="bg1"/>
              </a:solidFill>
            </a:endParaRPr>
          </a:p>
          <a:p>
            <a:pPr marL="342900" lvl="0" indent="-342900">
              <a:spcBef>
                <a:spcPts val="300"/>
              </a:spcBef>
              <a:buClrTx/>
              <a:buFont typeface="Times New Roman" pitchFamily="18" charset="0"/>
              <a:buChar char="‒"/>
            </a:pPr>
            <a:r>
              <a:rPr lang="sr-Latn-RS">
                <a:solidFill>
                  <a:schemeClr val="bg1"/>
                </a:solidFill>
              </a:rPr>
              <a:t>slučajan neregularan rad,</a:t>
            </a:r>
          </a:p>
          <a:p>
            <a:pPr marL="342900" lvl="0" indent="-342900">
              <a:spcBef>
                <a:spcPts val="300"/>
              </a:spcBef>
              <a:buClrTx/>
              <a:buFont typeface="Times New Roman" pitchFamily="18" charset="0"/>
              <a:buChar char="‒"/>
            </a:pPr>
            <a:r>
              <a:rPr lang="sr-Latn-RS">
                <a:solidFill>
                  <a:schemeClr val="bg1"/>
                </a:solidFill>
              </a:rPr>
              <a:t>redovna upotreba sa prekidima,</a:t>
            </a:r>
          </a:p>
          <a:p>
            <a:pPr marL="342900" lvl="0" indent="-342900">
              <a:spcBef>
                <a:spcPts val="300"/>
              </a:spcBef>
              <a:buClrTx/>
              <a:buFont typeface="Times New Roman" pitchFamily="18" charset="0"/>
              <a:buChar char="‒"/>
            </a:pPr>
            <a:r>
              <a:rPr lang="sr-Latn-CS">
                <a:solidFill>
                  <a:schemeClr val="bg1"/>
                </a:solidFill>
              </a:rPr>
              <a:t>redovna upotreba, intezivan rad sa kratkim prekidima i</a:t>
            </a:r>
            <a:endParaRPr lang="sr-Latn-RS">
              <a:solidFill>
                <a:schemeClr val="bg1"/>
              </a:solidFill>
            </a:endParaRPr>
          </a:p>
          <a:p>
            <a:pPr marL="342900" lvl="0" indent="-342900">
              <a:spcBef>
                <a:spcPts val="300"/>
              </a:spcBef>
              <a:buClrTx/>
              <a:buFont typeface="Times New Roman" pitchFamily="18" charset="0"/>
              <a:buChar char="‒"/>
            </a:pPr>
            <a:r>
              <a:rPr lang="sr-Latn-CS">
                <a:solidFill>
                  <a:schemeClr val="bg1"/>
                </a:solidFill>
              </a:rPr>
              <a:t>regularan i težak rad bez prekida.</a:t>
            </a:r>
            <a:endParaRPr lang="sr-Latn-RS">
              <a:solidFill>
                <a:schemeClr val="bg1"/>
              </a:solidFill>
            </a:endParaRPr>
          </a:p>
          <a:p>
            <a:r>
              <a:rPr lang="sr-Latn-CS">
                <a:solidFill>
                  <a:schemeClr val="bg1"/>
                </a:solidFill>
              </a:rPr>
              <a:t>Stanje opterećenosti nam pokazuje odnos između broja slučajeva u kojima je elemenat ili sklop opterećen maksimalnim dozvoljenim opterećenjem i broja slučajeva u kojima je opterećenje manje od maksimalne dozvoljene vrednosti.</a:t>
            </a:r>
            <a:endParaRPr lang="sr-Latn-RS">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l="32700" t="34201" r="42654" b="40625"/>
          <a:stretch>
            <a:fillRect/>
          </a:stretch>
        </p:blipFill>
        <p:spPr bwMode="auto">
          <a:xfrm>
            <a:off x="304800" y="1654175"/>
            <a:ext cx="3886200" cy="2232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Text Box 6"/>
          <p:cNvSpPr txBox="1">
            <a:spLocks noChangeArrowheads="1"/>
          </p:cNvSpPr>
          <p:nvPr/>
        </p:nvSpPr>
        <p:spPr bwMode="auto">
          <a:xfrm>
            <a:off x="4327525" y="1787525"/>
            <a:ext cx="4283075" cy="3942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sz="1800" i="1">
                <a:solidFill>
                  <a:schemeClr val="bg1"/>
                </a:solidFill>
              </a:rPr>
              <a:t>Koeficijent vrste sistema i lokacije (k</a:t>
            </a:r>
            <a:r>
              <a:rPr lang="en-US" altLang="sr-Latn-RS" sz="1800" i="1" baseline="-25000">
                <a:solidFill>
                  <a:schemeClr val="bg1"/>
                </a:solidFill>
              </a:rPr>
              <a:t>2</a:t>
            </a:r>
            <a:r>
              <a:rPr lang="en-US" altLang="sr-Latn-RS" sz="1800" i="1">
                <a:solidFill>
                  <a:schemeClr val="bg1"/>
                </a:solidFill>
              </a:rPr>
              <a:t>) </a:t>
            </a:r>
          </a:p>
        </p:txBody>
      </p:sp>
      <p:sp>
        <p:nvSpPr>
          <p:cNvPr id="4" name="TextBox 3"/>
          <p:cNvSpPr txBox="1"/>
          <p:nvPr/>
        </p:nvSpPr>
        <p:spPr>
          <a:xfrm>
            <a:off x="304800" y="4572000"/>
            <a:ext cx="8534400" cy="797078"/>
          </a:xfrm>
          <a:prstGeom prst="rect">
            <a:avLst/>
          </a:prstGeom>
          <a:noFill/>
        </p:spPr>
        <p:txBody>
          <a:bodyPr wrap="square" rtlCol="0">
            <a:spAutoFit/>
          </a:bodyPr>
          <a:lstStyle/>
          <a:p>
            <a:r>
              <a:rPr lang="sr-Latn-RS">
                <a:solidFill>
                  <a:schemeClr val="bg1"/>
                </a:solidFill>
              </a:rPr>
              <a:t>Koeficijentom vrste sistema i lokacije (</a:t>
            </a:r>
            <a:r>
              <a:rPr lang="sr-Latn-RS" i="1">
                <a:solidFill>
                  <a:schemeClr val="bg1"/>
                </a:solidFill>
              </a:rPr>
              <a:t>k</a:t>
            </a:r>
            <a:r>
              <a:rPr lang="sr-Latn-RS" baseline="-25000">
                <a:solidFill>
                  <a:schemeClr val="bg1"/>
                </a:solidFill>
              </a:rPr>
              <a:t>2</a:t>
            </a:r>
            <a:r>
              <a:rPr lang="sr-Latn-RS">
                <a:solidFill>
                  <a:schemeClr val="bg1"/>
                </a:solidFill>
              </a:rPr>
              <a:t>) obuhvataju se uticaji sistema (npr. transportnog sredstva) i lokacije na kojoj se analizirani sistem </a:t>
            </a:r>
            <a:r>
              <a:rPr lang="sr-Latn-RS" smtClean="0">
                <a:solidFill>
                  <a:schemeClr val="bg1"/>
                </a:solidFill>
              </a:rPr>
              <a:t>koristi.</a:t>
            </a:r>
            <a:endParaRPr lang="sr-Latn-RS">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973898"/>
            <a:ext cx="3429000" cy="1455102"/>
          </a:xfrm>
          <a:prstGeom prst="rect">
            <a:avLst/>
          </a:prstGeom>
          <a:noFill/>
        </p:spPr>
        <p:txBody>
          <a:bodyPr wrap="none">
            <a:prstTxWarp prst="textChevronInverted">
              <a:avLst/>
            </a:prstTxWarp>
            <a:spAutoFit/>
            <a:scene3d>
              <a:camera prst="orthographicFront">
                <a:rot lat="0" lon="21299999" rev="0"/>
              </a:camera>
              <a:lightRig rig="threePt" dir="t"/>
            </a:scene3d>
          </a:bodyPr>
          <a:lstStyle/>
          <a:p>
            <a:pPr algn="ctr">
              <a:defRPr/>
            </a:pPr>
            <a:r>
              <a:rPr lang="sr-Latn-R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rPr>
              <a:t>Pitanja?</a:t>
            </a:r>
            <a:endParaRPr lang="en-U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4876800" y="3810000"/>
            <a:ext cx="3657600" cy="1452265"/>
          </a:xfrm>
          <a:prstGeom prst="rect">
            <a:avLst/>
          </a:prstGeom>
          <a:noFill/>
        </p:spPr>
        <p:txBody>
          <a:bodyPr wrap="none">
            <a:prstTxWarp prst="textCascadeDown">
              <a:avLst/>
            </a:prstTxWarp>
            <a:spAutoFit/>
          </a:bodyPr>
          <a:lstStyle/>
          <a:p>
            <a:pPr>
              <a:defRPr/>
            </a:pPr>
            <a:r>
              <a:rPr lang="sr-Latn-R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rPr>
              <a:t>Hvala na pažnji!</a:t>
            </a:r>
            <a:endParaRPr lang="en-U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ext Box 2"/>
          <p:cNvSpPr txBox="1">
            <a:spLocks noChangeArrowheads="1"/>
          </p:cNvSpPr>
          <p:nvPr/>
        </p:nvSpPr>
        <p:spPr bwMode="auto">
          <a:xfrm>
            <a:off x="136525" y="3276600"/>
            <a:ext cx="8778875" cy="240065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smtClean="0">
                <a:solidFill>
                  <a:schemeClr val="bg1"/>
                </a:solidFill>
              </a:rPr>
              <a:t>Primer – </a:t>
            </a:r>
            <a:r>
              <a:rPr lang="sr-Latn-CS" altLang="sr-Latn-RS" b="1" smtClean="0">
                <a:solidFill>
                  <a:schemeClr val="bg1"/>
                </a:solidFill>
              </a:rPr>
              <a:t>nehomogenost </a:t>
            </a:r>
            <a:r>
              <a:rPr lang="sr-Latn-CS" altLang="sr-Latn-RS" b="1">
                <a:solidFill>
                  <a:schemeClr val="bg1"/>
                </a:solidFill>
              </a:rPr>
              <a:t>materijala tipa prskotine</a:t>
            </a:r>
            <a:r>
              <a:rPr lang="sr-Latn-CS" altLang="sr-Latn-RS">
                <a:solidFill>
                  <a:schemeClr val="bg1"/>
                </a:solidFill>
              </a:rPr>
              <a:t> koja se javila unutar </a:t>
            </a:r>
            <a:r>
              <a:rPr lang="sr-Latn-CS" altLang="sr-Latn-RS" smtClean="0">
                <a:solidFill>
                  <a:schemeClr val="bg1"/>
                </a:solidFill>
              </a:rPr>
              <a:t>osovine.</a:t>
            </a:r>
            <a:endParaRPr lang="en-US" altLang="sr-Latn-RS" smtClean="0">
              <a:solidFill>
                <a:schemeClr val="bg1"/>
              </a:solidFill>
            </a:endParaRPr>
          </a:p>
          <a:p>
            <a:pPr>
              <a:spcBef>
                <a:spcPct val="30000"/>
              </a:spcBef>
            </a:pPr>
            <a:r>
              <a:rPr lang="sr-Latn-CS" altLang="sr-Latn-RS" smtClean="0">
                <a:solidFill>
                  <a:schemeClr val="bg1"/>
                </a:solidFill>
              </a:rPr>
              <a:t>Tokom </a:t>
            </a:r>
            <a:r>
              <a:rPr lang="sr-Latn-CS" altLang="sr-Latn-RS">
                <a:solidFill>
                  <a:schemeClr val="bg1"/>
                </a:solidFill>
              </a:rPr>
              <a:t>eksploatacije dolazi do širenja prskotine, što za posledicu može imati pojavu loma </a:t>
            </a:r>
            <a:r>
              <a:rPr lang="sr-Latn-CS" altLang="sr-Latn-RS" smtClean="0">
                <a:solidFill>
                  <a:schemeClr val="bg1"/>
                </a:solidFill>
              </a:rPr>
              <a:t>osovine</a:t>
            </a:r>
            <a:r>
              <a:rPr lang="en-US" altLang="sr-Latn-RS" smtClean="0">
                <a:solidFill>
                  <a:schemeClr val="bg1"/>
                </a:solidFill>
              </a:rPr>
              <a:t> ... </a:t>
            </a:r>
            <a:r>
              <a:rPr lang="sr-Latn-CS" altLang="sr-Latn-RS" smtClean="0">
                <a:solidFill>
                  <a:schemeClr val="bg1"/>
                </a:solidFill>
              </a:rPr>
              <a:t>Pojava </a:t>
            </a:r>
            <a:r>
              <a:rPr lang="sr-Latn-CS" altLang="sr-Latn-RS">
                <a:solidFill>
                  <a:schemeClr val="bg1"/>
                </a:solidFill>
              </a:rPr>
              <a:t>ovog loma (tj. otkaza elementa i transportnog sredstva) se u realnim uslovima teško može predvideti i kao takav ovaj otkaz se smatra iznenadnim.</a:t>
            </a:r>
            <a:r>
              <a:rPr lang="en-US" altLang="sr-Latn-RS">
                <a:solidFill>
                  <a:schemeClr val="bg1"/>
                </a:solidFill>
              </a:rPr>
              <a:t> </a:t>
            </a:r>
          </a:p>
        </p:txBody>
      </p:sp>
      <p:sp>
        <p:nvSpPr>
          <p:cNvPr id="3" name="Text Box 6"/>
          <p:cNvSpPr txBox="1">
            <a:spLocks noChangeArrowheads="1"/>
          </p:cNvSpPr>
          <p:nvPr/>
        </p:nvSpPr>
        <p:spPr bwMode="auto">
          <a:xfrm>
            <a:off x="136525" y="1143000"/>
            <a:ext cx="8702675"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Iznenadni otkazi se pojavljuju </a:t>
            </a:r>
            <a:r>
              <a:rPr lang="sr-Latn-CS" altLang="sr-Latn-RS" b="1">
                <a:solidFill>
                  <a:schemeClr val="bg1"/>
                </a:solidFill>
              </a:rPr>
              <a:t>bez postojanja pokazatelja</a:t>
            </a:r>
            <a:r>
              <a:rPr lang="sr-Latn-CS" altLang="sr-Latn-RS">
                <a:solidFill>
                  <a:schemeClr val="bg1"/>
                </a:solidFill>
              </a:rPr>
              <a:t> koji nas mogu uputiti na zaključak da će doći do pojave </a:t>
            </a:r>
            <a:r>
              <a:rPr lang="sr-Latn-CS" altLang="sr-Latn-RS" smtClean="0">
                <a:solidFill>
                  <a:schemeClr val="bg1"/>
                </a:solidFill>
              </a:rPr>
              <a:t>otkaza</a:t>
            </a:r>
            <a:r>
              <a:rPr lang="en-US" altLang="sr-Latn-RS" smtClean="0">
                <a:solidFill>
                  <a:schemeClr val="bg1"/>
                </a:solidFill>
              </a:rPr>
              <a:t>.</a:t>
            </a:r>
          </a:p>
        </p:txBody>
      </p:sp>
      <p:sp>
        <p:nvSpPr>
          <p:cNvPr id="4" name="Text Box 6"/>
          <p:cNvSpPr txBox="1">
            <a:spLocks noChangeArrowheads="1"/>
          </p:cNvSpPr>
          <p:nvPr/>
        </p:nvSpPr>
        <p:spPr bwMode="auto">
          <a:xfrm>
            <a:off x="136525" y="2391654"/>
            <a:ext cx="8702675" cy="4277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smtClean="0">
                <a:solidFill>
                  <a:schemeClr val="bg1"/>
                </a:solidFill>
              </a:rPr>
              <a:t>Primer?</a:t>
            </a:r>
            <a:endParaRPr lang="en-US" altLang="sr-Latn-RS">
              <a:solidFill>
                <a:schemeClr val="bg1"/>
              </a:solidFill>
            </a:endParaRPr>
          </a:p>
        </p:txBody>
      </p:sp>
    </p:spTree>
    <p:extLst>
      <p:ext uri="{BB962C8B-B14F-4D97-AF65-F5344CB8AC3E}">
        <p14:creationId xmlns="" xmlns:p14="http://schemas.microsoft.com/office/powerpoint/2010/main" val="171913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0642"/>
                                        </p:tgtEl>
                                        <p:attrNameLst>
                                          <p:attrName>style.visibility</p:attrName>
                                        </p:attrNameLst>
                                      </p:cBhvr>
                                      <p:to>
                                        <p:strVal val="visible"/>
                                      </p:to>
                                    </p:set>
                                    <p:animEffect transition="in" filter="checkerboard(across)">
                                      <p:cBhvr>
                                        <p:cTn id="7" dur="500"/>
                                        <p:tgtEl>
                                          <p:spTgt spid="2406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ext Box 2"/>
          <p:cNvSpPr txBox="1">
            <a:spLocks noChangeArrowheads="1"/>
          </p:cNvSpPr>
          <p:nvPr/>
        </p:nvSpPr>
        <p:spPr bwMode="auto">
          <a:xfrm>
            <a:off x="136525" y="1675924"/>
            <a:ext cx="8778875" cy="32008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ts val="1200"/>
              </a:spcBef>
            </a:pPr>
            <a:r>
              <a:rPr lang="sr-Latn-CS" altLang="sr-Latn-RS">
                <a:solidFill>
                  <a:schemeClr val="bg1"/>
                </a:solidFill>
              </a:rPr>
              <a:t>Razlozi pojave iznenadnih otkaza se najčešće </a:t>
            </a:r>
            <a:r>
              <a:rPr lang="sr-Latn-CS" altLang="sr-Latn-RS" i="1">
                <a:solidFill>
                  <a:schemeClr val="bg1"/>
                </a:solidFill>
              </a:rPr>
              <a:t>ne mogu lako unapred odrediti</a:t>
            </a:r>
            <a:r>
              <a:rPr lang="sr-Latn-CS" altLang="sr-Latn-RS">
                <a:solidFill>
                  <a:schemeClr val="bg1"/>
                </a:solidFill>
              </a:rPr>
              <a:t>. U njihovom određivanju se primenjuju </a:t>
            </a:r>
            <a:r>
              <a:rPr lang="sr-Latn-CS" altLang="sr-Latn-RS" b="1">
                <a:solidFill>
                  <a:schemeClr val="bg1"/>
                </a:solidFill>
              </a:rPr>
              <a:t>eksperimentalne </a:t>
            </a:r>
            <a:r>
              <a:rPr lang="sr-Latn-CS" altLang="sr-Latn-RS" b="1" smtClean="0">
                <a:solidFill>
                  <a:schemeClr val="bg1"/>
                </a:solidFill>
              </a:rPr>
              <a:t>metode</a:t>
            </a:r>
            <a:r>
              <a:rPr lang="en-US" altLang="sr-Latn-RS" b="1" smtClean="0">
                <a:solidFill>
                  <a:schemeClr val="bg1"/>
                </a:solidFill>
              </a:rPr>
              <a:t> </a:t>
            </a:r>
            <a:r>
              <a:rPr lang="en-US" altLang="sr-Latn-RS" smtClean="0">
                <a:solidFill>
                  <a:schemeClr val="bg1"/>
                </a:solidFill>
              </a:rPr>
              <a:t>(</a:t>
            </a:r>
            <a:r>
              <a:rPr lang="sr-Latn-CS" altLang="sr-Latn-RS" smtClean="0">
                <a:solidFill>
                  <a:schemeClr val="bg1"/>
                </a:solidFill>
              </a:rPr>
              <a:t>ispitivanja </a:t>
            </a:r>
            <a:r>
              <a:rPr lang="sr-Latn-CS" altLang="sr-Latn-RS">
                <a:solidFill>
                  <a:schemeClr val="bg1"/>
                </a:solidFill>
              </a:rPr>
              <a:t>bez </a:t>
            </a:r>
            <a:r>
              <a:rPr lang="sr-Latn-CS" altLang="sr-Latn-RS" smtClean="0">
                <a:solidFill>
                  <a:schemeClr val="bg1"/>
                </a:solidFill>
              </a:rPr>
              <a:t>razaranja</a:t>
            </a:r>
            <a:r>
              <a:rPr lang="en-US" altLang="sr-Latn-RS" smtClean="0">
                <a:solidFill>
                  <a:schemeClr val="bg1"/>
                </a:solidFill>
              </a:rPr>
              <a:t>)</a:t>
            </a:r>
            <a:r>
              <a:rPr lang="sr-Latn-CS" altLang="sr-Latn-RS" smtClean="0">
                <a:solidFill>
                  <a:schemeClr val="bg1"/>
                </a:solidFill>
              </a:rPr>
              <a:t>.</a:t>
            </a:r>
            <a:endParaRPr lang="en-US" altLang="sr-Latn-RS">
              <a:solidFill>
                <a:schemeClr val="bg1"/>
              </a:solidFill>
            </a:endParaRPr>
          </a:p>
          <a:p>
            <a:pPr>
              <a:spcBef>
                <a:spcPts val="1200"/>
              </a:spcBef>
            </a:pPr>
            <a:r>
              <a:rPr lang="en-US" altLang="sr-Latn-RS" i="1">
                <a:solidFill>
                  <a:schemeClr val="bg1"/>
                </a:solidFill>
              </a:rPr>
              <a:t>Eksperimentalnim ispitivanjem može se utvrditi uzrok pojave potencijalnog otkaza</a:t>
            </a:r>
            <a:r>
              <a:rPr lang="en-US" altLang="sr-Latn-RS">
                <a:solidFill>
                  <a:schemeClr val="bg1"/>
                </a:solidFill>
              </a:rPr>
              <a:t>. Uzrok se može odrediti poređenjem stvarnog ponašanja elementa (utvrđenog eksperimenom) i unapred poznatog ponašanja (predviđenog kompjuterskim proračunom ili eksperimentalnim istraživanjem koje je sprovedeno tokom razvijanja elementa).</a:t>
            </a:r>
          </a:p>
        </p:txBody>
      </p:sp>
    </p:spTree>
    <p:extLst>
      <p:ext uri="{BB962C8B-B14F-4D97-AF65-F5344CB8AC3E}">
        <p14:creationId xmlns="" xmlns:p14="http://schemas.microsoft.com/office/powerpoint/2010/main" val="3685022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txBox="1">
            <a:spLocks noChangeArrowheads="1"/>
          </p:cNvSpPr>
          <p:nvPr/>
        </p:nvSpPr>
        <p:spPr bwMode="auto">
          <a:xfrm>
            <a:off x="212725" y="1123414"/>
            <a:ext cx="8626475" cy="31393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b="1">
                <a:solidFill>
                  <a:schemeClr val="bg1"/>
                </a:solidFill>
              </a:rPr>
              <a:t>Postepeni</a:t>
            </a:r>
            <a:r>
              <a:rPr lang="sr-Latn-CS" altLang="sr-Latn-RS">
                <a:solidFill>
                  <a:schemeClr val="bg1"/>
                </a:solidFill>
              </a:rPr>
              <a:t> (degradacioni) otkaz se za razliku od iznenadnog otkaza </a:t>
            </a:r>
            <a:r>
              <a:rPr lang="sr-Latn-CS" altLang="sr-Latn-RS" b="1">
                <a:solidFill>
                  <a:schemeClr val="bg1"/>
                </a:solidFill>
              </a:rPr>
              <a:t>može unapred </a:t>
            </a:r>
            <a:r>
              <a:rPr lang="sr-Latn-CS" altLang="sr-Latn-RS" b="1" smtClean="0">
                <a:solidFill>
                  <a:schemeClr val="bg1"/>
                </a:solidFill>
              </a:rPr>
              <a:t>predvideti</a:t>
            </a:r>
            <a:r>
              <a:rPr lang="sr-Latn-CS" altLang="sr-Latn-RS" smtClean="0">
                <a:solidFill>
                  <a:schemeClr val="bg1"/>
                </a:solidFill>
              </a:rPr>
              <a:t>.</a:t>
            </a:r>
          </a:p>
          <a:p>
            <a:pPr>
              <a:spcBef>
                <a:spcPct val="30000"/>
              </a:spcBef>
            </a:pPr>
            <a:r>
              <a:rPr lang="sr-Latn-CS" altLang="sr-Latn-RS" smtClean="0">
                <a:solidFill>
                  <a:schemeClr val="bg1"/>
                </a:solidFill>
              </a:rPr>
              <a:t>Postepeni </a:t>
            </a:r>
            <a:r>
              <a:rPr lang="sr-Latn-CS" altLang="sr-Latn-RS">
                <a:solidFill>
                  <a:schemeClr val="bg1"/>
                </a:solidFill>
              </a:rPr>
              <a:t>otkaz se javlja u slučaju kada elemenat postepeno, u toku dužeg vremenskog perioda, menja svoje eksploatacione karakteristike. U trenutku kada one dostignu svoju kritičnu vrednost dolazi do otkaza. U slučaju postepenih otkaza praćenjem eksploatacionih karakteristika elementa i sklopova i primenom odgovarajućeg korektivnog održavanja se može povećati njihov ukupni eksploatacioni period.</a:t>
            </a:r>
            <a:endParaRPr lang="en-US" altLang="sr-Latn-RS">
              <a:solidFill>
                <a:schemeClr val="bg1"/>
              </a:solidFill>
            </a:endParaRPr>
          </a:p>
        </p:txBody>
      </p:sp>
      <p:pic>
        <p:nvPicPr>
          <p:cNvPr id="3" name="Picture 3" descr="Slika 04-0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0" y="4343400"/>
            <a:ext cx="4229100" cy="1903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 Box 4"/>
          <p:cNvSpPr txBox="1">
            <a:spLocks noChangeArrowheads="1"/>
          </p:cNvSpPr>
          <p:nvPr/>
        </p:nvSpPr>
        <p:spPr bwMode="auto">
          <a:xfrm>
            <a:off x="304800" y="5587425"/>
            <a:ext cx="42672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gn="r">
              <a:lnSpc>
                <a:spcPct val="100000"/>
              </a:lnSpc>
            </a:pPr>
            <a:r>
              <a:rPr lang="sr-Latn-CS" altLang="sr-Latn-RS" sz="1600" i="1">
                <a:solidFill>
                  <a:schemeClr val="bg1"/>
                </a:solidFill>
              </a:rPr>
              <a:t>Grafik promene procentualnog učešća emisije ugljenmonoksida </a:t>
            </a:r>
            <a:r>
              <a:rPr lang="sr-Latn-CS" altLang="sr-Latn-RS" sz="1600" i="1" smtClean="0">
                <a:solidFill>
                  <a:schemeClr val="bg1"/>
                </a:solidFill>
              </a:rPr>
              <a:t>od </a:t>
            </a:r>
            <a:r>
              <a:rPr lang="sr-Latn-CS" altLang="sr-Latn-RS" sz="1600" i="1">
                <a:solidFill>
                  <a:schemeClr val="bg1"/>
                </a:solidFill>
              </a:rPr>
              <a:t>vremena</a:t>
            </a:r>
            <a:r>
              <a:rPr lang="en-US" altLang="sr-Latn-RS" sz="1600" i="1">
                <a:solidFill>
                  <a:schemeClr val="bg1"/>
                </a:solidFill>
              </a:rPr>
              <a:t> </a:t>
            </a:r>
          </a:p>
        </p:txBody>
      </p:sp>
    </p:spTree>
    <p:extLst>
      <p:ext uri="{BB962C8B-B14F-4D97-AF65-F5344CB8AC3E}">
        <p14:creationId xmlns="" xmlns:p14="http://schemas.microsoft.com/office/powerpoint/2010/main" val="1173292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txBox="1">
            <a:spLocks noChangeArrowheads="1"/>
          </p:cNvSpPr>
          <p:nvPr/>
        </p:nvSpPr>
        <p:spPr bwMode="auto">
          <a:xfrm>
            <a:off x="136525" y="1299150"/>
            <a:ext cx="8778875" cy="4339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Praćenje stanja elemenata u slučaju postepenih otkaza se ogleda u mogućnosti sprečavanja otkaza čitavog transportnog sredstva usled otkaza jednog od njegovih elemenata ili </a:t>
            </a:r>
            <a:r>
              <a:rPr lang="sr-Latn-CS" altLang="sr-Latn-RS" smtClean="0">
                <a:solidFill>
                  <a:schemeClr val="bg1"/>
                </a:solidFill>
              </a:rPr>
              <a:t>sklopa.</a:t>
            </a:r>
          </a:p>
          <a:p>
            <a:pPr>
              <a:spcBef>
                <a:spcPct val="30000"/>
              </a:spcBef>
            </a:pPr>
            <a:r>
              <a:rPr lang="sr-Latn-CS" altLang="sr-Latn-RS" smtClean="0">
                <a:solidFill>
                  <a:schemeClr val="bg1"/>
                </a:solidFill>
              </a:rPr>
              <a:t>Naime</a:t>
            </a:r>
            <a:r>
              <a:rPr lang="sr-Latn-CS" altLang="sr-Latn-RS">
                <a:solidFill>
                  <a:schemeClr val="bg1"/>
                </a:solidFill>
              </a:rPr>
              <a:t>, praćenjem stanja kočionog sistema može se proceniti vreme posle kog će doći do njegovog otkaza. Zahvaljujući tome potrebno je izvršiti korektivno održavanje pre pojave </a:t>
            </a:r>
            <a:r>
              <a:rPr lang="sr-Latn-CS" altLang="sr-Latn-RS" smtClean="0">
                <a:solidFill>
                  <a:schemeClr val="bg1"/>
                </a:solidFill>
              </a:rPr>
              <a:t>otkaza.</a:t>
            </a:r>
          </a:p>
          <a:p>
            <a:pPr>
              <a:spcBef>
                <a:spcPct val="30000"/>
              </a:spcBef>
            </a:pPr>
            <a:r>
              <a:rPr lang="sr-Latn-CS" altLang="sr-Latn-RS" smtClean="0">
                <a:solidFill>
                  <a:schemeClr val="bg1"/>
                </a:solidFill>
              </a:rPr>
              <a:t>Ukoliko </a:t>
            </a:r>
            <a:r>
              <a:rPr lang="sr-Latn-CS" altLang="sr-Latn-RS">
                <a:solidFill>
                  <a:schemeClr val="bg1"/>
                </a:solidFill>
              </a:rPr>
              <a:t>otkaz kočionog sistema nastane tokom učestvovanja transportnog sredstva u saobraćaju kao posledica se može javiti saobraćajna nezgoda i dodatni troškovi usled potrebe da se angažuje dodatno teretno vozilo za transport do radionice, kao i troškovi usled nekorišćenja transportnog sredstva usled njegovog otkaza.</a:t>
            </a:r>
            <a:endParaRPr lang="en-US" altLang="sr-Latn-RS">
              <a:solidFill>
                <a:schemeClr val="bg1"/>
              </a:solidFill>
            </a:endParaRPr>
          </a:p>
        </p:txBody>
      </p:sp>
    </p:spTree>
    <p:extLst>
      <p:ext uri="{BB962C8B-B14F-4D97-AF65-F5344CB8AC3E}">
        <p14:creationId xmlns:p14="http://schemas.microsoft.com/office/powerpoint/2010/main" xmlns="" val="234291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WordArt 2"/>
          <p:cNvSpPr>
            <a:spLocks noChangeArrowheads="1" noChangeShapeType="1" noTextEdit="1"/>
          </p:cNvSpPr>
          <p:nvPr/>
        </p:nvSpPr>
        <p:spPr bwMode="auto">
          <a:xfrm>
            <a:off x="2209800" y="1143000"/>
            <a:ext cx="4648200" cy="7620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Nezavisni i zavisni otkazi</a:t>
            </a:r>
          </a:p>
        </p:txBody>
      </p:sp>
      <p:sp>
        <p:nvSpPr>
          <p:cNvPr id="4" name="Text Box 5"/>
          <p:cNvSpPr txBox="1">
            <a:spLocks noChangeArrowheads="1"/>
          </p:cNvSpPr>
          <p:nvPr/>
        </p:nvSpPr>
        <p:spPr bwMode="auto">
          <a:xfrm>
            <a:off x="136525" y="2715161"/>
            <a:ext cx="8702675" cy="15357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a:t>
            </a:r>
            <a:r>
              <a:rPr lang="sr-Latn-CS" altLang="sr-Latn-RS" smtClean="0">
                <a:solidFill>
                  <a:schemeClr val="bg1"/>
                </a:solidFill>
              </a:rPr>
              <a:t>prema</a:t>
            </a:r>
            <a:r>
              <a:rPr lang="en-US" altLang="sr-Latn-RS" smtClean="0">
                <a:solidFill>
                  <a:schemeClr val="bg1"/>
                </a:solidFill>
              </a:rPr>
              <a:t> </a:t>
            </a:r>
            <a:r>
              <a:rPr lang="sr-Latn-CS" altLang="sr-Latn-RS" smtClean="0">
                <a:solidFill>
                  <a:schemeClr val="bg1"/>
                </a:solidFill>
              </a:rPr>
              <a:t>vezama </a:t>
            </a:r>
            <a:r>
              <a:rPr lang="sr-Latn-CS" altLang="sr-Latn-RS">
                <a:solidFill>
                  <a:schemeClr val="bg1"/>
                </a:solidFill>
              </a:rPr>
              <a:t>sa drugim </a:t>
            </a:r>
            <a:r>
              <a:rPr lang="sr-Latn-CS" altLang="sr-Latn-RS" smtClean="0">
                <a:solidFill>
                  <a:schemeClr val="bg1"/>
                </a:solidFill>
              </a:rPr>
              <a:t>otkazima:</a:t>
            </a:r>
            <a:endParaRPr lang="sr-Latn-CS" altLang="sr-Latn-RS">
              <a:solidFill>
                <a:schemeClr val="bg1"/>
              </a:solidFill>
            </a:endParaRPr>
          </a:p>
          <a:p>
            <a:pPr lvl="1">
              <a:buClr>
                <a:srgbClr val="000000"/>
              </a:buClr>
              <a:buFont typeface="Times New Roman" pitchFamily="18" charset="0"/>
              <a:buChar char="‒"/>
            </a:pPr>
            <a:r>
              <a:rPr lang="sr-Latn-CS" altLang="sr-Latn-RS" smtClean="0">
                <a:solidFill>
                  <a:schemeClr val="bg1"/>
                </a:solidFill>
              </a:rPr>
              <a:t> nezavisni </a:t>
            </a:r>
            <a:r>
              <a:rPr lang="sr-Latn-CS" altLang="sr-Latn-RS">
                <a:solidFill>
                  <a:schemeClr val="bg1"/>
                </a:solidFill>
              </a:rPr>
              <a:t>i</a:t>
            </a:r>
          </a:p>
          <a:p>
            <a:pPr lvl="1">
              <a:buClr>
                <a:srgbClr val="000000"/>
              </a:buClr>
              <a:buFont typeface="Times New Roman" pitchFamily="18" charset="0"/>
              <a:buChar char="‒"/>
            </a:pPr>
            <a:r>
              <a:rPr lang="sr-Latn-CS" altLang="sr-Latn-RS" smtClean="0">
                <a:solidFill>
                  <a:schemeClr val="bg1"/>
                </a:solidFill>
              </a:rPr>
              <a:t> zavisni otkaz.</a:t>
            </a:r>
            <a:endParaRPr lang="sr-Latn-CS" altLang="sr-Latn-RS">
              <a:solidFill>
                <a:schemeClr val="bg1"/>
              </a:solidFill>
            </a:endParaRPr>
          </a:p>
        </p:txBody>
      </p:sp>
    </p:spTree>
    <p:extLst>
      <p:ext uri="{BB962C8B-B14F-4D97-AF65-F5344CB8AC3E}">
        <p14:creationId xmlns:p14="http://schemas.microsoft.com/office/powerpoint/2010/main" xmlns="" val="2918700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7" name="Text Box 3"/>
          <p:cNvSpPr txBox="1">
            <a:spLocks noChangeArrowheads="1"/>
          </p:cNvSpPr>
          <p:nvPr/>
        </p:nvSpPr>
        <p:spPr bwMode="auto">
          <a:xfrm>
            <a:off x="212725" y="1219200"/>
            <a:ext cx="8702675" cy="44966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sz="1800">
                <a:solidFill>
                  <a:schemeClr val="bg1"/>
                </a:solidFill>
              </a:rPr>
              <a:t>Posmatrajmo menjački prenosnik koji je sastavljen od većeg broja zupčanika koji su postavljeni na vratilima. Osim njih ovaj prenosnik čine i elementi kao što su klinovi, zaptivke... Svi elementi koji čine prenosnik su smešteni u kućište. Proizvođač menjačkog prenosnika je proračunao njegov </a:t>
            </a:r>
            <a:r>
              <a:rPr lang="sr-Latn-RS" altLang="sr-Latn-RS" sz="1800" smtClean="0">
                <a:solidFill>
                  <a:schemeClr val="bg1"/>
                </a:solidFill>
              </a:rPr>
              <a:t>eksploatacioni</a:t>
            </a:r>
            <a:r>
              <a:rPr lang="en-US" altLang="sr-Latn-RS" sz="1800" smtClean="0">
                <a:solidFill>
                  <a:schemeClr val="bg1"/>
                </a:solidFill>
              </a:rPr>
              <a:t> </a:t>
            </a:r>
            <a:r>
              <a:rPr lang="en-US" altLang="sr-Latn-RS" sz="1800">
                <a:solidFill>
                  <a:schemeClr val="bg1"/>
                </a:solidFill>
              </a:rPr>
              <a:t>vek pod uslovom da se ostvari zadovoljavajuće podmazivanje. To znači da se u svakom trenutku u menjačkom prenosniku mora nalaziti potrebna količina ulja unapred predviđenih karakteristika. U cilju sprečavanja izlaska ulja iz kućišta prenosnika primenjuju se zaptivke.</a:t>
            </a:r>
          </a:p>
          <a:p>
            <a:pPr>
              <a:spcBef>
                <a:spcPct val="30000"/>
              </a:spcBef>
            </a:pPr>
            <a:r>
              <a:rPr lang="en-US" altLang="sr-Latn-RS" sz="1800">
                <a:solidFill>
                  <a:schemeClr val="bg1"/>
                </a:solidFill>
              </a:rPr>
              <a:t>Otkaz zaptivke za posledicu ima izlivanje ulja iz menjačkog prenosnika. Zavisno od količine izlivenog ulja otkaz zaptivke može prouzrokovati otkaz zupčanika. To se može objasniti činjenicom da podmazivanje zupčanika bitno utiče dužinu njegovog životnog veka. U ovom slučaju </a:t>
            </a:r>
            <a:r>
              <a:rPr lang="en-US" altLang="sr-Latn-RS" sz="1800" b="1">
                <a:solidFill>
                  <a:schemeClr val="bg1"/>
                </a:solidFill>
              </a:rPr>
              <a:t>otkaz zupčanika je zavistan otkaz u odnosu na otkaz zaptivke.</a:t>
            </a:r>
            <a:r>
              <a:rPr lang="en-US" altLang="sr-Latn-RS" sz="1800">
                <a:solidFill>
                  <a:schemeClr val="bg1"/>
                </a:solidFill>
              </a:rPr>
              <a:t> </a:t>
            </a:r>
          </a:p>
        </p:txBody>
      </p:sp>
    </p:spTree>
    <p:extLst>
      <p:ext uri="{BB962C8B-B14F-4D97-AF65-F5344CB8AC3E}">
        <p14:creationId xmlns:p14="http://schemas.microsoft.com/office/powerpoint/2010/main" xmlns="" val="2918700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p:cNvSpPr txBox="1">
            <a:spLocks noChangeArrowheads="1"/>
          </p:cNvSpPr>
          <p:nvPr/>
        </p:nvSpPr>
        <p:spPr bwMode="auto">
          <a:xfrm>
            <a:off x="212725" y="1359859"/>
            <a:ext cx="8626475" cy="15357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smtClean="0">
                <a:solidFill>
                  <a:schemeClr val="bg1"/>
                </a:solidFill>
              </a:rPr>
              <a:t>Sistem </a:t>
            </a:r>
            <a:r>
              <a:rPr lang="en-US" altLang="sr-Latn-RS">
                <a:solidFill>
                  <a:schemeClr val="bg1"/>
                </a:solidFill>
              </a:rPr>
              <a:t>za kočenje čine radna, pomoćna, parkirna i dopunska kočnica. Namena radne kočnice je da smanjuje brzinu kretanja transportnog sredstva. U slučaju otkaza radne kočnice primenjuje se pomoćna kočnica. </a:t>
            </a:r>
            <a:r>
              <a:rPr lang="en-US" altLang="sr-Latn-RS" b="1">
                <a:solidFill>
                  <a:schemeClr val="bg1"/>
                </a:solidFill>
              </a:rPr>
              <a:t>Otkazi radne i pomoćne kočnice su međusobno nezavisni</a:t>
            </a:r>
            <a:r>
              <a:rPr lang="en-US" altLang="sr-Latn-RS">
                <a:solidFill>
                  <a:schemeClr val="bg1"/>
                </a:solidFill>
              </a:rPr>
              <a:t>.</a:t>
            </a:r>
          </a:p>
        </p:txBody>
      </p:sp>
    </p:spTree>
    <p:extLst>
      <p:ext uri="{BB962C8B-B14F-4D97-AF65-F5344CB8AC3E}">
        <p14:creationId xmlns:p14="http://schemas.microsoft.com/office/powerpoint/2010/main" xmlns="" val="931422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1242</TotalTime>
  <Words>1441</Words>
  <Application>Microsoft Office PowerPoint</Application>
  <PresentationFormat>On-screen Show (4:3)</PresentationFormat>
  <Paragraphs>131</Paragraphs>
  <Slides>26</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Textured</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saobracajni fakultet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MR</cp:lastModifiedBy>
  <cp:revision>286</cp:revision>
  <dcterms:created xsi:type="dcterms:W3CDTF">2006-01-31T15:10:17Z</dcterms:created>
  <dcterms:modified xsi:type="dcterms:W3CDTF">2024-02-05T12:37:55Z</dcterms:modified>
</cp:coreProperties>
</file>