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22" r:id="rId2"/>
  </p:sldMasterIdLst>
  <p:notesMasterIdLst>
    <p:notesMasterId r:id="rId21"/>
  </p:notesMasterIdLst>
  <p:handoutMasterIdLst>
    <p:handoutMasterId r:id="rId22"/>
  </p:handoutMasterIdLst>
  <p:sldIdLst>
    <p:sldId id="256" r:id="rId3"/>
    <p:sldId id="329" r:id="rId4"/>
    <p:sldId id="336" r:id="rId5"/>
    <p:sldId id="332" r:id="rId6"/>
    <p:sldId id="333" r:id="rId7"/>
    <p:sldId id="334" r:id="rId8"/>
    <p:sldId id="335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45" r:id="rId18"/>
    <p:sldId id="274" r:id="rId19"/>
    <p:sldId id="276" r:id="rId2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Đorđe" initials="Đ" lastIdx="1" clrIdx="0">
    <p:extLst>
      <p:ext uri="{19B8F6BF-5375-455C-9EA6-DF929625EA0E}">
        <p15:presenceInfo xmlns:p15="http://schemas.microsoft.com/office/powerpoint/2012/main" userId="eddac27b20c8deb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0000"/>
    <a:srgbClr val="342A7A"/>
    <a:srgbClr val="FFCC00"/>
    <a:srgbClr val="99FF33"/>
    <a:srgbClr val="808080"/>
    <a:srgbClr val="3B3470"/>
    <a:srgbClr val="295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6984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149" y="-8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4C5351-5073-4F99-AD25-E2B735938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1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A2B83D8-9B1B-4807-8BEB-AA64FD301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96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2B83D8-9B1B-4807-8BEB-AA64FD3012C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44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05744DE7-B441-4086-B096-7AD8FBA87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96566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4553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54036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65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15688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0041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937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29485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4807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118419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9253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9092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3429000" y="161925"/>
            <a:ext cx="2286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 dirty="0">
                <a:solidFill>
                  <a:srgbClr val="3B3470"/>
                </a:solidFill>
              </a:rPr>
              <a:t>Tehnička termodinamika</a:t>
            </a:r>
            <a:endParaRPr lang="en-US" sz="1500" dirty="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>
                <a:solidFill>
                  <a:srgbClr val="3B3470"/>
                </a:solidFill>
              </a:rPr>
              <a:t>- 20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GB" sz="1400">
                <a:solidFill>
                  <a:srgbClr val="3B3470"/>
                </a:solidFill>
              </a:rPr>
              <a:t>5</a:t>
            </a:r>
            <a:r>
              <a:rPr lang="en-US" sz="1400">
                <a:solidFill>
                  <a:srgbClr val="3B3470"/>
                </a:solidFill>
              </a:rPr>
              <a:t>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21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31E49-C82C-4B7A-AC41-4D7DD35182B2}" type="datetimeFigureOut">
              <a:rPr lang="sr-Latn-RS" smtClean="0"/>
              <a:pPr/>
              <a:t>21.7.2025.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79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0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2.png"/><Relationship Id="rId7" Type="http://schemas.openxmlformats.org/officeDocument/2006/relationships/image" Target="../media/image65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0.png"/><Relationship Id="rId9" Type="http://schemas.openxmlformats.org/officeDocument/2006/relationships/image" Target="../media/image6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240" y="1981200"/>
            <a:ext cx="8205521" cy="1642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400" b="1">
                <a:solidFill>
                  <a:schemeClr val="bg1"/>
                </a:solidFill>
              </a:rPr>
              <a:t>Vežbe – </a:t>
            </a:r>
            <a:r>
              <a:rPr lang="en-GB" sz="4400" b="1">
                <a:solidFill>
                  <a:schemeClr val="bg1"/>
                </a:solidFill>
              </a:rPr>
              <a:t>priprema za kolokvijum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9F4378-D2FE-0CAB-EC60-16458E3387B3}"/>
              </a:ext>
            </a:extLst>
          </p:cNvPr>
          <p:cNvSpPr txBox="1"/>
          <p:nvPr/>
        </p:nvSpPr>
        <p:spPr>
          <a:xfrm>
            <a:off x="381000" y="3200400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C0E947-1543-0A0B-D6AA-3A01F37776FC}"/>
              </a:ext>
            </a:extLst>
          </p:cNvPr>
          <p:cNvSpPr txBox="1"/>
          <p:nvPr/>
        </p:nvSpPr>
        <p:spPr>
          <a:xfrm>
            <a:off x="457200" y="3657600"/>
            <a:ext cx="3709157" cy="269304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const.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aseline="-25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1,2 kg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CO2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1 kmol    n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9 kmol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dov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50 kJ = 50*10</a:t>
            </a:r>
            <a:r>
              <a:rPr lang="en-GB" sz="24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J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r-Latn-RS" sz="240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bar 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*10</a:t>
            </a:r>
            <a:r>
              <a:rPr lang="sr-Latn-RS" sz="24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Pa</a:t>
            </a:r>
            <a:endParaRPr lang="en-GB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400" baseline="-25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323 K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AF9B85-B133-0233-3EE9-DFD7EE70A17B}"/>
              </a:ext>
            </a:extLst>
          </p:cNvPr>
          <p:cNvSpPr txBox="1"/>
          <p:nvPr/>
        </p:nvSpPr>
        <p:spPr>
          <a:xfrm>
            <a:off x="5102794" y="3593675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F238BC-0032-4A7B-265E-07CC3A3DB056}"/>
              </a:ext>
            </a:extLst>
          </p:cNvPr>
          <p:cNvSpPr txBox="1"/>
          <p:nvPr/>
        </p:nvSpPr>
        <p:spPr>
          <a:xfrm>
            <a:off x="5791200" y="3962400"/>
            <a:ext cx="1274708" cy="22467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aseline="-25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= ???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 ???</a:t>
            </a:r>
            <a:endParaRPr lang="en-GB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aseline="-25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 ???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r-Latn-RS" sz="240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???</a:t>
            </a:r>
            <a:endParaRPr lang="en-GB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400" baseline="-25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 ???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5CC99D-110F-3598-353A-227432C099E9}"/>
              </a:ext>
            </a:extLst>
          </p:cNvPr>
          <p:cNvSpPr txBox="1"/>
          <p:nvPr/>
        </p:nvSpPr>
        <p:spPr>
          <a:xfrm>
            <a:off x="296887" y="760577"/>
            <a:ext cx="46989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  <a:spcBef>
                <a:spcPts val="600"/>
              </a:spcBef>
            </a:pPr>
            <a:r>
              <a:rPr lang="en-GB"/>
              <a:t>U cilindru sa nepokretnim klipom</a:t>
            </a:r>
            <a:r>
              <a:rPr lang="sr-Latn-RS"/>
              <a:t> nalazi se smeša gasova mase 1,2 kg. </a:t>
            </a:r>
            <a:r>
              <a:rPr lang="sl-SI"/>
              <a:t>Sme</a:t>
            </a:r>
            <a:r>
              <a:rPr lang="sr-Latn-CS"/>
              <a:t>ša gasova</a:t>
            </a:r>
            <a:r>
              <a:rPr lang="sl-SI"/>
              <a:t> se</a:t>
            </a:r>
            <a:r>
              <a:rPr lang="sr-Latn-CS"/>
              <a:t> sastoji od: 1 kmol CO</a:t>
            </a:r>
            <a:r>
              <a:rPr lang="sr-Latn-CS" baseline="-25000"/>
              <a:t>2</a:t>
            </a:r>
            <a:r>
              <a:rPr lang="sr-Latn-CS"/>
              <a:t> (ugljendioksid) i 9 kmol vazduha. Smeši gasova se dovede 50 kJ toplote. Krajnji pritisak i temperatura (nakon dovođenja toplote) iz</a:t>
            </a:r>
            <a:r>
              <a:rPr lang="en-GB"/>
              <a:t>n</a:t>
            </a:r>
            <a:r>
              <a:rPr lang="sr-Latn-CS"/>
              <a:t>ose 2 bar i 323 K.</a:t>
            </a:r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1977B5-5C92-863C-88B5-FAD69B9FE5D0}"/>
              </a:ext>
            </a:extLst>
          </p:cNvPr>
          <p:cNvSpPr txBox="1"/>
          <p:nvPr/>
        </p:nvSpPr>
        <p:spPr>
          <a:xfrm>
            <a:off x="5102794" y="760577"/>
            <a:ext cx="3660205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r-Latn-CS"/>
              <a:t>Odrediti</a:t>
            </a:r>
            <a:r>
              <a:rPr lang="en-GB"/>
              <a:t>: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sr-Latn-CS"/>
              <a:t>prividnu molekularnu masu,</a:t>
            </a:r>
            <a:endParaRPr lang="en-GB"/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en-GB"/>
              <a:t>relativne masene sastave</a:t>
            </a:r>
            <a:r>
              <a:rPr lang="sr-Latn-RS"/>
              <a:t> smeše</a:t>
            </a:r>
            <a:r>
              <a:rPr lang="en-GB"/>
              <a:t>,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sr-Latn-CS"/>
              <a:t>gasnu konstantu smeše</a:t>
            </a:r>
            <a:r>
              <a:rPr lang="sr-Latn-RS"/>
              <a:t>,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buClrTx/>
              <a:buFont typeface="Wingdings" panose="05000000000000000000" pitchFamily="2" charset="2"/>
              <a:buChar char="Ø"/>
            </a:pPr>
            <a:r>
              <a:rPr lang="sr-Latn-RS"/>
              <a:t>pritisak i temperature smeše pre dovođenja toplote.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342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1245F27-610E-FD0A-3350-7AE0AA65818F}"/>
                  </a:ext>
                </a:extLst>
              </p:cNvPr>
              <p:cNvSpPr txBox="1"/>
              <p:nvPr/>
            </p:nvSpPr>
            <p:spPr>
              <a:xfrm>
                <a:off x="228600" y="990600"/>
                <a:ext cx="212519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=189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𝑘𝑔𝐾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1245F27-610E-FD0A-3350-7AE0AA658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90600"/>
                <a:ext cx="2125197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E8A8FC2-99E5-F269-1490-C14E1E5548F1}"/>
                  </a:ext>
                </a:extLst>
              </p:cNvPr>
              <p:cNvSpPr txBox="1"/>
              <p:nvPr/>
            </p:nvSpPr>
            <p:spPr>
              <a:xfrm>
                <a:off x="228600" y="1535668"/>
                <a:ext cx="232268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=44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𝑘𝑚𝑜𝑙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E8A8FC2-99E5-F269-1490-C14E1E5548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535668"/>
                <a:ext cx="232268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9B36D64-AA3E-82EB-D7E9-1A05B10B63CA}"/>
                  </a:ext>
                </a:extLst>
              </p:cNvPr>
              <p:cNvSpPr txBox="1"/>
              <p:nvPr/>
            </p:nvSpPr>
            <p:spPr>
              <a:xfrm>
                <a:off x="228600" y="2069068"/>
                <a:ext cx="2227405" cy="3854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=653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𝑘𝑔𝐾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9B36D64-AA3E-82EB-D7E9-1A05B10B63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069068"/>
                <a:ext cx="2227405" cy="385427"/>
              </a:xfrm>
              <a:prstGeom prst="rect">
                <a:avLst/>
              </a:prstGeom>
              <a:blipFill>
                <a:blip r:embed="rId4"/>
                <a:stretch>
                  <a:fillRect l="-1096" r="-3014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1AEEF8D-B5F7-51DF-09FC-41B248EADA26}"/>
                  </a:ext>
                </a:extLst>
              </p:cNvPr>
              <p:cNvSpPr txBox="1"/>
              <p:nvPr/>
            </p:nvSpPr>
            <p:spPr>
              <a:xfrm>
                <a:off x="4382913" y="990600"/>
                <a:ext cx="190000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=287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𝑘𝑔𝐾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1AEEF8D-B5F7-51DF-09FC-41B248EADA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913" y="990600"/>
                <a:ext cx="190000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F57E0E0-B748-0D44-B76E-2E38374C0832}"/>
                  </a:ext>
                </a:extLst>
              </p:cNvPr>
              <p:cNvSpPr txBox="1"/>
              <p:nvPr/>
            </p:nvSpPr>
            <p:spPr>
              <a:xfrm>
                <a:off x="4382913" y="1535668"/>
                <a:ext cx="232268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=29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𝑘𝑚𝑜𝑙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F57E0E0-B748-0D44-B76E-2E38374C08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913" y="1535668"/>
                <a:ext cx="2322687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6738CA1-811E-35F2-20D2-BEB3367D7D55}"/>
                  </a:ext>
                </a:extLst>
              </p:cNvPr>
              <p:cNvSpPr txBox="1"/>
              <p:nvPr/>
            </p:nvSpPr>
            <p:spPr>
              <a:xfrm>
                <a:off x="4382913" y="2069068"/>
                <a:ext cx="2227405" cy="3854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=720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𝑘𝑔𝐾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6738CA1-811E-35F2-20D2-BEB3367D7D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913" y="2069068"/>
                <a:ext cx="2227405" cy="385427"/>
              </a:xfrm>
              <a:prstGeom prst="rect">
                <a:avLst/>
              </a:prstGeom>
              <a:blipFill>
                <a:blip r:embed="rId7"/>
                <a:stretch>
                  <a:fillRect l="-1096" r="-3014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C075241-879A-7A7C-60A3-EEFB0AF3BFF0}"/>
                  </a:ext>
                </a:extLst>
              </p:cNvPr>
              <p:cNvSpPr txBox="1"/>
              <p:nvPr/>
            </p:nvSpPr>
            <p:spPr>
              <a:xfrm>
                <a:off x="263375" y="2819400"/>
                <a:ext cx="3444213" cy="695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𝐶𝑂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𝐶𝑂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=0,1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C075241-879A-7A7C-60A3-EEFB0AF3BF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75" y="2819400"/>
                <a:ext cx="3444213" cy="69531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92FD723-D591-BF28-66E7-00A67230DEB2}"/>
                  </a:ext>
                </a:extLst>
              </p:cNvPr>
              <p:cNvSpPr txBox="1"/>
              <p:nvPr/>
            </p:nvSpPr>
            <p:spPr>
              <a:xfrm>
                <a:off x="4328803" y="2767021"/>
                <a:ext cx="2993833" cy="695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𝐶𝑂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=0,9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92FD723-D591-BF28-66E7-00A67230DE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803" y="2767021"/>
                <a:ext cx="2993833" cy="69531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C88D8DF-F405-1B80-BA03-348BEBA81282}"/>
                  </a:ext>
                </a:extLst>
              </p:cNvPr>
              <p:cNvSpPr txBox="1"/>
              <p:nvPr/>
            </p:nvSpPr>
            <p:spPr>
              <a:xfrm>
                <a:off x="251879" y="3962400"/>
                <a:ext cx="49586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=30,5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𝑘𝑚𝑜𝑙</m:t>
                      </m:r>
                    </m:oMath>
                  </m:oMathPara>
                </a14:m>
                <a:endParaRPr lang="en-GB" b="0" i="1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C88D8DF-F405-1B80-BA03-348BEBA812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879" y="3962400"/>
                <a:ext cx="495866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25E6F62-1D6D-AB6D-C967-BCAC1F918CA5}"/>
                  </a:ext>
                </a:extLst>
              </p:cNvPr>
              <p:cNvSpPr txBox="1"/>
              <p:nvPr/>
            </p:nvSpPr>
            <p:spPr>
              <a:xfrm>
                <a:off x="256881" y="4812268"/>
                <a:ext cx="3652475" cy="9961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𝐶𝑂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𝐶𝑂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=272,85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𝑘𝑔𝐾</m:t>
                      </m:r>
                    </m:oMath>
                  </m:oMathPara>
                </a14:m>
                <a:endParaRPr lang="en-GB" b="0" i="1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25E6F62-1D6D-AB6D-C967-BCAC1F918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881" y="4812268"/>
                <a:ext cx="3652475" cy="99610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022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E3140-D669-CD63-9573-48A7392E4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2C2E1CC-EC51-A2EC-5646-8F6218B38C5F}"/>
                  </a:ext>
                </a:extLst>
              </p:cNvPr>
              <p:cNvSpPr txBox="1"/>
              <p:nvPr/>
            </p:nvSpPr>
            <p:spPr>
              <a:xfrm>
                <a:off x="263375" y="2286000"/>
                <a:ext cx="3515129" cy="7537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=0,529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2C2E1CC-EC51-A2EC-5646-8F6218B38C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75" y="2286000"/>
                <a:ext cx="3515129" cy="7537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8C7E0DD-1337-FEEA-732C-7CE5941B2346}"/>
                  </a:ext>
                </a:extLst>
              </p:cNvPr>
              <p:cNvSpPr txBox="1"/>
              <p:nvPr/>
            </p:nvSpPr>
            <p:spPr>
              <a:xfrm>
                <a:off x="299135" y="3429000"/>
                <a:ext cx="5232009" cy="3854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=710,33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𝑘𝑔𝐾</m:t>
                      </m:r>
                    </m:oMath>
                  </m:oMathPara>
                </a14:m>
                <a:endParaRPr lang="en-GB" b="0" i="1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8C7E0DD-1337-FEEA-732C-7CE5941B23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135" y="3429000"/>
                <a:ext cx="5232009" cy="385427"/>
              </a:xfrm>
              <a:prstGeom prst="rect">
                <a:avLst/>
              </a:prstGeom>
              <a:blipFill>
                <a:blip r:embed="rId3"/>
                <a:stretch>
                  <a:fillRect l="-117" r="-1282" b="-190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69C1604-70C4-352B-B249-0CD645DA0B74}"/>
                  </a:ext>
                </a:extLst>
              </p:cNvPr>
              <p:cNvSpPr txBox="1"/>
              <p:nvPr/>
            </p:nvSpPr>
            <p:spPr>
              <a:xfrm>
                <a:off x="304800" y="990600"/>
                <a:ext cx="3136115" cy="7543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𝐶𝑂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=0,144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69C1604-70C4-352B-B249-0CD645DA0B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990600"/>
                <a:ext cx="3136115" cy="7543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1FB2E6A-604B-9DD9-D327-009DF95CF5B7}"/>
                  </a:ext>
                </a:extLst>
              </p:cNvPr>
              <p:cNvSpPr txBox="1"/>
              <p:nvPr/>
            </p:nvSpPr>
            <p:spPr>
              <a:xfrm>
                <a:off x="4331485" y="998291"/>
                <a:ext cx="2460545" cy="7543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=0,856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1FB2E6A-604B-9DD9-D327-009DF95CF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1485" y="998291"/>
                <a:ext cx="2460545" cy="7543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E3F268E-0403-A4B9-9C57-E8AD27B02B85}"/>
                  </a:ext>
                </a:extLst>
              </p:cNvPr>
              <p:cNvSpPr txBox="1"/>
              <p:nvPr/>
            </p:nvSpPr>
            <p:spPr>
              <a:xfrm>
                <a:off x="4333471" y="2514600"/>
                <a:ext cx="237712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0,529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E3F268E-0403-A4B9-9C57-E8AD27B02B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471" y="2514600"/>
                <a:ext cx="237712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3FA0D99-905B-5CBF-4353-CFC6CDAC7494}"/>
                  </a:ext>
                </a:extLst>
              </p:cNvPr>
              <p:cNvSpPr txBox="1"/>
              <p:nvPr/>
            </p:nvSpPr>
            <p:spPr>
              <a:xfrm>
                <a:off x="4267200" y="3981443"/>
                <a:ext cx="3571491" cy="7844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𝑑𝑜𝑣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=264,34</m:t>
                      </m:r>
                      <m:r>
                        <m:rPr>
                          <m:sty m:val="p"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K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3FA0D99-905B-5CBF-4353-CFC6CDAC74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981443"/>
                <a:ext cx="3571491" cy="7844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785E128-FA6C-A455-38AA-A33043664C04}"/>
                  </a:ext>
                </a:extLst>
              </p:cNvPr>
              <p:cNvSpPr txBox="1"/>
              <p:nvPr/>
            </p:nvSpPr>
            <p:spPr>
              <a:xfrm>
                <a:off x="304800" y="4262773"/>
                <a:ext cx="3260123" cy="3854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𝑑𝑜𝑣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b="0" i="1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785E128-FA6C-A455-38AA-A33043664C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262773"/>
                <a:ext cx="3260123" cy="385427"/>
              </a:xfrm>
              <a:prstGeom prst="rect">
                <a:avLst/>
              </a:prstGeom>
              <a:blipFill>
                <a:blip r:embed="rId8"/>
                <a:stretch>
                  <a:fillRect l="-2056" r="-2243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EF64CF7-5141-94DD-3FF1-073D9F5C7D67}"/>
                  </a:ext>
                </a:extLst>
              </p:cNvPr>
              <p:cNvSpPr txBox="1"/>
              <p:nvPr/>
            </p:nvSpPr>
            <p:spPr>
              <a:xfrm>
                <a:off x="299135" y="5096546"/>
                <a:ext cx="3983911" cy="7537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=163679,37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EF64CF7-5141-94DD-3FF1-073D9F5C7D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135" y="5096546"/>
                <a:ext cx="3983911" cy="7537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298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4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02465-DBB8-4DDD-3486-917353383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57D1EC-8850-09A4-09AE-93AD51FC60C2}"/>
              </a:ext>
            </a:extLst>
          </p:cNvPr>
          <p:cNvSpPr txBox="1"/>
          <p:nvPr/>
        </p:nvSpPr>
        <p:spPr>
          <a:xfrm>
            <a:off x="296886" y="760577"/>
            <a:ext cx="8466113" cy="5192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 </a:t>
            </a:r>
            <a:r>
              <a:rPr lang="en-GB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R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Latn-RS"/>
              <a:t>U prostoriji dimenzija 4,5 x </a:t>
            </a:r>
            <a:r>
              <a:rPr lang="en-GB"/>
              <a:t>4</a:t>
            </a:r>
            <a:r>
              <a:rPr lang="sr-Latn-RS"/>
              <a:t> x </a:t>
            </a:r>
            <a:r>
              <a:rPr lang="en-GB"/>
              <a:t>2,6</a:t>
            </a:r>
            <a:r>
              <a:rPr lang="sr-Latn-RS"/>
              <a:t> m nalazi se vazduh. U spoljašnjoj sredini se takođe nalazi vazduh. Prostorija je u početnom intervalu vremena bila izolovana od spoljašnje sredine. Poznate veličine stanja u periodu vremena u kome je prostorija bila izolovana od spoljašnje sredine su:</a:t>
            </a:r>
            <a:endParaRPr lang="en-US"/>
          </a:p>
          <a:p>
            <a:r>
              <a:rPr lang="sr-Latn-RS"/>
              <a:t>– prostorija – 25</a:t>
            </a:r>
            <a:r>
              <a:rPr lang="sr-Latn-RS" baseline="30000"/>
              <a:t>O</a:t>
            </a:r>
            <a:r>
              <a:rPr lang="sr-Latn-RS"/>
              <a:t>C i 990 mbar,</a:t>
            </a:r>
            <a:endParaRPr lang="en-US"/>
          </a:p>
          <a:p>
            <a:r>
              <a:rPr lang="sr-Latn-RS"/>
              <a:t>– spoljašnja sredina – 15</a:t>
            </a:r>
            <a:r>
              <a:rPr lang="sr-Latn-RS" baseline="30000"/>
              <a:t>O</a:t>
            </a:r>
            <a:r>
              <a:rPr lang="sr-Latn-RS"/>
              <a:t>C i 990 mbar.</a:t>
            </a:r>
            <a:endParaRPr lang="en-US"/>
          </a:p>
          <a:p>
            <a:r>
              <a:rPr lang="sr-Latn-RS"/>
              <a:t>U jednom trenutku na prostoriji se otvara prozor. Odrediti:</a:t>
            </a:r>
            <a:endParaRPr lang="en-US"/>
          </a:p>
          <a:p>
            <a:r>
              <a:rPr lang="sr-Latn-RS"/>
              <a:t>– za koliko se promenila masa vazduha u prostoriji posle otvaranja prozora,</a:t>
            </a:r>
            <a:endParaRPr lang="en-US"/>
          </a:p>
          <a:p>
            <a:r>
              <a:rPr lang="sr-Latn-RS"/>
              <a:t>– nepoznate veličine stanja</a:t>
            </a:r>
            <a:r>
              <a:rPr lang="en-GB"/>
              <a:t> pre i posle otvranja prozora</a:t>
            </a:r>
            <a:r>
              <a:rPr lang="sr-Latn-RS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64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B7370-D606-6403-C95E-534AD168E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529B9D-4BD3-55C5-09B2-05441B5FFF2E}"/>
              </a:ext>
            </a:extLst>
          </p:cNvPr>
          <p:cNvSpPr txBox="1"/>
          <p:nvPr/>
        </p:nvSpPr>
        <p:spPr>
          <a:xfrm>
            <a:off x="296886" y="760577"/>
            <a:ext cx="84661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sr-Latn-RS" sz="1400"/>
              <a:t>U prostoriji dimenzija 4,5 x </a:t>
            </a:r>
            <a:r>
              <a:rPr lang="en-GB" sz="1400"/>
              <a:t>4</a:t>
            </a:r>
            <a:r>
              <a:rPr lang="sr-Latn-RS" sz="1400"/>
              <a:t> x </a:t>
            </a:r>
            <a:r>
              <a:rPr lang="en-GB" sz="1400"/>
              <a:t>2,6</a:t>
            </a:r>
            <a:r>
              <a:rPr lang="sr-Latn-RS" sz="1400"/>
              <a:t> m nalazi se vazduh. U spoljašnjoj sredini se takođe nalazi vazduh. Prostorija je u početnom intervalu vremena bila izolovana od spoljašnje sredine. Poznate veličine stanja u periodu vremena u kome je prostorija bila izolovana od spoljašnje sredine su:</a:t>
            </a:r>
            <a:endParaRPr lang="en-US" sz="140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400"/>
              <a:t>– prostorija – 25</a:t>
            </a:r>
            <a:r>
              <a:rPr lang="sr-Latn-RS" sz="1400" baseline="30000"/>
              <a:t>O</a:t>
            </a:r>
            <a:r>
              <a:rPr lang="sr-Latn-RS" sz="1400"/>
              <a:t>C i 990 mbar,</a:t>
            </a:r>
            <a:endParaRPr lang="en-US" sz="140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400"/>
              <a:t>– spoljašnja sredina – 15</a:t>
            </a:r>
            <a:r>
              <a:rPr lang="sr-Latn-RS" sz="1400" baseline="30000"/>
              <a:t>O</a:t>
            </a:r>
            <a:r>
              <a:rPr lang="sr-Latn-RS" sz="1400"/>
              <a:t>C i 990 mbar.</a:t>
            </a:r>
            <a:endParaRPr lang="en-US" sz="140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400"/>
              <a:t>U jednom trenutku na prostoriji se otvara prozor. Odrediti:</a:t>
            </a:r>
            <a:endParaRPr lang="en-US" sz="140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400"/>
              <a:t>– za koliko se promenila masa vazduha u prostoriji posle otvaranja prozora,</a:t>
            </a:r>
            <a:endParaRPr lang="en-US" sz="140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400"/>
              <a:t>– nepoznate veličine stanja</a:t>
            </a:r>
            <a:r>
              <a:rPr lang="en-GB" sz="1400"/>
              <a:t> pre i posle otvranja prozora</a:t>
            </a:r>
            <a:r>
              <a:rPr lang="sr-Latn-RS" sz="1400"/>
              <a:t>.</a:t>
            </a:r>
            <a:endParaRPr lang="en-GB" sz="1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8917C4-2C5E-06F3-C123-40BE0AFC5602}"/>
              </a:ext>
            </a:extLst>
          </p:cNvPr>
          <p:cNvSpPr txBox="1"/>
          <p:nvPr/>
        </p:nvSpPr>
        <p:spPr>
          <a:xfrm>
            <a:off x="444725" y="3685387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806F4A-D7F0-2CD6-7A04-8487000A0FF7}"/>
              </a:ext>
            </a:extLst>
          </p:cNvPr>
          <p:cNvSpPr txBox="1"/>
          <p:nvPr/>
        </p:nvSpPr>
        <p:spPr>
          <a:xfrm>
            <a:off x="457200" y="4092476"/>
            <a:ext cx="4812536" cy="230832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4,5 x 4 x 2,6 m – dimenzije prostorije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240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 990 mbar 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= 0,99*10</a:t>
            </a:r>
            <a:r>
              <a:rPr lang="en-GB" sz="24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Pa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GB" sz="2400" baseline="3000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C  ...  T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25+273=298 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240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 990 mbar 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= 0,99*10</a:t>
            </a:r>
            <a:r>
              <a:rPr lang="en-GB" sz="2400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Pa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GB" sz="2400" baseline="3000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C  ...  T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15+273=288 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R=287 J/kgK - vazduh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6FE835-F4BE-EB27-DBE9-9D99879BEB92}"/>
              </a:ext>
            </a:extLst>
          </p:cNvPr>
          <p:cNvSpPr txBox="1"/>
          <p:nvPr/>
        </p:nvSpPr>
        <p:spPr>
          <a:xfrm>
            <a:off x="296887" y="2719278"/>
            <a:ext cx="6637314" cy="889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r-Latn-RS"/>
              <a:t>- </a:t>
            </a:r>
            <a:r>
              <a:rPr lang="en-GB" b="1"/>
              <a:t>stanje 1</a:t>
            </a:r>
            <a:r>
              <a:rPr lang="en-GB"/>
              <a:t> - p</a:t>
            </a:r>
            <a:r>
              <a:rPr lang="sr-Latn-RS"/>
              <a:t>rostorija je izolovana od spoljašnje sredine</a:t>
            </a:r>
            <a:endParaRPr lang="en-GB"/>
          </a:p>
          <a:p>
            <a:pPr lvl="0"/>
            <a:r>
              <a:rPr lang="sr-Latn-RS"/>
              <a:t>- </a:t>
            </a:r>
            <a:r>
              <a:rPr lang="en-GB" b="1"/>
              <a:t>stanje 2</a:t>
            </a:r>
            <a:r>
              <a:rPr lang="en-GB"/>
              <a:t> – otvoren prozor </a:t>
            </a:r>
            <a:r>
              <a:rPr lang="sr-Latn-RS"/>
              <a:t>na prostoriji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6755BD-1D5A-7ACB-09D5-5FF635CCCDD7}"/>
              </a:ext>
            </a:extLst>
          </p:cNvPr>
          <p:cNvSpPr txBox="1"/>
          <p:nvPr/>
        </p:nvSpPr>
        <p:spPr>
          <a:xfrm>
            <a:off x="5102794" y="3729335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78099E-51A2-F97C-175F-867656C6A8B3}"/>
              </a:ext>
            </a:extLst>
          </p:cNvPr>
          <p:cNvSpPr txBox="1"/>
          <p:nvPr/>
        </p:nvSpPr>
        <p:spPr>
          <a:xfrm>
            <a:off x="5791200" y="4208383"/>
            <a:ext cx="1346844" cy="135421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m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 ???</a:t>
            </a:r>
            <a:endParaRPr lang="en-GB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???</a:t>
            </a:r>
            <a:endParaRPr lang="en-GB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40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GB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4144269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3AE68-77BD-2006-9737-9A3EF2BC5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D3BD15C-3146-FC96-169D-4348462F2026}"/>
                  </a:ext>
                </a:extLst>
              </p:cNvPr>
              <p:cNvSpPr txBox="1"/>
              <p:nvPr/>
            </p:nvSpPr>
            <p:spPr>
              <a:xfrm>
                <a:off x="304800" y="1066800"/>
                <a:ext cx="423398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=4,5∗4∗2,6=46,8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D3BD15C-3146-FC96-169D-4348462F2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066800"/>
                <a:ext cx="423398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CEF92CF-0CF3-3199-B9FA-15C8B1481967}"/>
                  </a:ext>
                </a:extLst>
              </p:cNvPr>
              <p:cNvSpPr txBox="1"/>
              <p:nvPr/>
            </p:nvSpPr>
            <p:spPr>
              <a:xfrm>
                <a:off x="304800" y="2448591"/>
                <a:ext cx="23437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CEF92CF-0CF3-3199-B9FA-15C8B14819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448591"/>
                <a:ext cx="2343719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4D6263-1A20-8E9E-8C22-AA57F13C9930}"/>
                  </a:ext>
                </a:extLst>
              </p:cNvPr>
              <p:cNvSpPr txBox="1"/>
              <p:nvPr/>
            </p:nvSpPr>
            <p:spPr>
              <a:xfrm>
                <a:off x="304800" y="3126903"/>
                <a:ext cx="1380699" cy="751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4D6263-1A20-8E9E-8C22-AA57F13C99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126903"/>
                <a:ext cx="1380699" cy="7518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E7C2FAC-0FB9-21EE-1929-7DE94F93667D}"/>
                  </a:ext>
                </a:extLst>
              </p:cNvPr>
              <p:cNvSpPr txBox="1"/>
              <p:nvPr/>
            </p:nvSpPr>
            <p:spPr>
              <a:xfrm>
                <a:off x="4285681" y="2445888"/>
                <a:ext cx="242412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E7C2FAC-0FB9-21EE-1929-7DE94F9366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5681" y="2445888"/>
                <a:ext cx="242412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E9BADAD-BA1F-C23B-5F68-3C2914F178EC}"/>
                  </a:ext>
                </a:extLst>
              </p:cNvPr>
              <p:cNvSpPr txBox="1"/>
              <p:nvPr/>
            </p:nvSpPr>
            <p:spPr>
              <a:xfrm>
                <a:off x="4285681" y="3124200"/>
                <a:ext cx="1392625" cy="751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E9BADAD-BA1F-C23B-5F68-3C2914F178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5681" y="3124200"/>
                <a:ext cx="1392625" cy="7518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3161181-EA97-4E8B-5AE2-84BB9E5F2CCC}"/>
                  </a:ext>
                </a:extLst>
              </p:cNvPr>
              <p:cNvSpPr txBox="1"/>
              <p:nvPr/>
            </p:nvSpPr>
            <p:spPr>
              <a:xfrm>
                <a:off x="304800" y="1611868"/>
                <a:ext cx="3210302" cy="3735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=0,99∗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3161181-EA97-4E8B-5AE2-84BB9E5F2C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611868"/>
                <a:ext cx="3210302" cy="3735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BA052AF-1562-9282-234A-D7351DFBF3C5}"/>
                  </a:ext>
                </a:extLst>
              </p:cNvPr>
              <p:cNvSpPr txBox="1"/>
              <p:nvPr/>
            </p:nvSpPr>
            <p:spPr>
              <a:xfrm>
                <a:off x="304800" y="2831068"/>
                <a:ext cx="22413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BA052AF-1562-9282-234A-D7351DFBF3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831068"/>
                <a:ext cx="2241319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961D7B0-6C93-2808-9731-2B105F705F84}"/>
                  </a:ext>
                </a:extLst>
              </p:cNvPr>
              <p:cNvSpPr txBox="1"/>
              <p:nvPr/>
            </p:nvSpPr>
            <p:spPr>
              <a:xfrm>
                <a:off x="4285681" y="2828365"/>
                <a:ext cx="218175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961D7B0-6C93-2808-9731-2B105F705F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5681" y="2828365"/>
                <a:ext cx="2181751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635D686-D53F-524E-B95B-BBB1F278A840}"/>
                  </a:ext>
                </a:extLst>
              </p:cNvPr>
              <p:cNvSpPr txBox="1"/>
              <p:nvPr/>
            </p:nvSpPr>
            <p:spPr>
              <a:xfrm>
                <a:off x="304800" y="4388987"/>
                <a:ext cx="1674882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635D686-D53F-524E-B95B-BBB1F278A8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388987"/>
                <a:ext cx="1674882" cy="335413"/>
              </a:xfrm>
              <a:prstGeom prst="rect">
                <a:avLst/>
              </a:prstGeom>
              <a:blipFill>
                <a:blip r:embed="rId10"/>
                <a:stretch>
                  <a:fillRect l="-5091" r="-1455" b="-16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4DCDBDA-65A3-2C0F-5FDF-BCA62E637985}"/>
                  </a:ext>
                </a:extLst>
              </p:cNvPr>
              <p:cNvSpPr txBox="1"/>
              <p:nvPr/>
            </p:nvSpPr>
            <p:spPr>
              <a:xfrm>
                <a:off x="304800" y="4822667"/>
                <a:ext cx="3670172" cy="587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∗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4DCDBDA-65A3-2C0F-5FDF-BCA62E6379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822667"/>
                <a:ext cx="3670172" cy="58753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4B7156B-04E2-D995-8685-73971741FE11}"/>
                  </a:ext>
                </a:extLst>
              </p:cNvPr>
              <p:cNvSpPr txBox="1"/>
              <p:nvPr/>
            </p:nvSpPr>
            <p:spPr>
              <a:xfrm>
                <a:off x="304800" y="5508467"/>
                <a:ext cx="4537652" cy="5647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0,99∗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46,8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287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∗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288</m:t>
                            </m:r>
                          </m:den>
                        </m:f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298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=1,88 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𝑘𝑔</m:t>
                    </m:r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4B7156B-04E2-D995-8685-73971741FE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508467"/>
                <a:ext cx="4537652" cy="56477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extLst>
              <a:ext uri="{FF2B5EF4-FFF2-40B4-BE49-F238E27FC236}">
                <a16:creationId xmlns:a16="http://schemas.microsoft.com/office/drawing/2014/main" id="{8B94CD30-DE14-1723-5D9F-8069D4BC6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9806" y="749815"/>
            <a:ext cx="2120429" cy="15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337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C3AE7-0545-BB9F-2B76-F10EC3B86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CA36A8-C28C-D1CA-DB48-2E3BA09530D7}"/>
                  </a:ext>
                </a:extLst>
              </p:cNvPr>
              <p:cNvSpPr txBox="1"/>
              <p:nvPr/>
            </p:nvSpPr>
            <p:spPr>
              <a:xfrm>
                <a:off x="304800" y="990600"/>
                <a:ext cx="4818114" cy="8067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0,99∗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∗46,8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287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∗298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=54,17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CA36A8-C28C-D1CA-DB48-2E3BA09530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990600"/>
                <a:ext cx="4818114" cy="80675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5F66F5A-FF47-B320-EF72-901E48677BEE}"/>
                  </a:ext>
                </a:extLst>
              </p:cNvPr>
              <p:cNvSpPr txBox="1"/>
              <p:nvPr/>
            </p:nvSpPr>
            <p:spPr>
              <a:xfrm>
                <a:off x="304800" y="4922387"/>
                <a:ext cx="1614866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5F66F5A-FF47-B320-EF72-901E48677B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922387"/>
                <a:ext cx="1614866" cy="335413"/>
              </a:xfrm>
              <a:prstGeom prst="rect">
                <a:avLst/>
              </a:prstGeom>
              <a:blipFill>
                <a:blip r:embed="rId3"/>
                <a:stretch>
                  <a:fillRect l="-5660" r="-1887" b="-232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extLst>
              <a:ext uri="{FF2B5EF4-FFF2-40B4-BE49-F238E27FC236}">
                <a16:creationId xmlns:a16="http://schemas.microsoft.com/office/drawing/2014/main" id="{2F781503-F00F-9832-FEDC-908514363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9806" y="749815"/>
            <a:ext cx="2120429" cy="15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326066-E97B-C5B7-BDF5-15E68E14AA2A}"/>
                  </a:ext>
                </a:extLst>
              </p:cNvPr>
              <p:cNvSpPr txBox="1"/>
              <p:nvPr/>
            </p:nvSpPr>
            <p:spPr>
              <a:xfrm>
                <a:off x="304800" y="2988873"/>
                <a:ext cx="2859629" cy="620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46,8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54,17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=0,86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9326066-E97B-C5B7-BDF5-15E68E14AA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988873"/>
                <a:ext cx="2859629" cy="62004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F7D0ACA-957C-4FB8-253B-E6F6280964BE}"/>
                  </a:ext>
                </a:extLst>
              </p:cNvPr>
              <p:cNvSpPr txBox="1"/>
              <p:nvPr/>
            </p:nvSpPr>
            <p:spPr>
              <a:xfrm>
                <a:off x="304800" y="1784041"/>
                <a:ext cx="4886594" cy="8067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0,99∗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∗46,8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287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∗288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=56,05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F7D0ACA-957C-4FB8-253B-E6F6280964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784041"/>
                <a:ext cx="4886594" cy="80675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52A556-4C00-D56F-CD35-1AF779588C79}"/>
                  </a:ext>
                </a:extLst>
              </p:cNvPr>
              <p:cNvSpPr txBox="1"/>
              <p:nvPr/>
            </p:nvSpPr>
            <p:spPr>
              <a:xfrm>
                <a:off x="5122914" y="2988873"/>
                <a:ext cx="2865593" cy="6200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46,8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05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=0,83 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52A556-4C00-D56F-CD35-1AF779588C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914" y="2988873"/>
                <a:ext cx="2865593" cy="62004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F8694AB-77EE-D80D-3C2C-5A1C1CBBD86F}"/>
                  </a:ext>
                </a:extLst>
              </p:cNvPr>
              <p:cNvSpPr txBox="1"/>
              <p:nvPr/>
            </p:nvSpPr>
            <p:spPr>
              <a:xfrm>
                <a:off x="304800" y="5344442"/>
                <a:ext cx="3362331" cy="6182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287∗298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0,99∗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0,86 </m:t>
                    </m:r>
                  </m:oMath>
                </a14:m>
                <a:r>
                  <a:rPr lang="en-GB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𝑘𝑔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F8694AB-77EE-D80D-3C2C-5A1C1CBBD8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344442"/>
                <a:ext cx="3362331" cy="618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1534D8D8-B75E-701A-5A56-A89522A5FAAE}"/>
              </a:ext>
            </a:extLst>
          </p:cNvPr>
          <p:cNvSpPr txBox="1"/>
          <p:nvPr/>
        </p:nvSpPr>
        <p:spPr>
          <a:xfrm>
            <a:off x="4038600" y="3851994"/>
            <a:ext cx="357790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ili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AF672A2-7C97-A85F-3140-392C8D5B4E8D}"/>
                  </a:ext>
                </a:extLst>
              </p:cNvPr>
              <p:cNvSpPr txBox="1"/>
              <p:nvPr/>
            </p:nvSpPr>
            <p:spPr>
              <a:xfrm>
                <a:off x="5172069" y="4923100"/>
                <a:ext cx="1689309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AF672A2-7C97-A85F-3140-392C8D5B4E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2069" y="4923100"/>
                <a:ext cx="1689309" cy="335413"/>
              </a:xfrm>
              <a:prstGeom prst="rect">
                <a:avLst/>
              </a:prstGeom>
              <a:blipFill>
                <a:blip r:embed="rId9"/>
                <a:stretch>
                  <a:fillRect l="-5396" b="-25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953E016-A8EF-FD53-F993-8D8CC15BD584}"/>
                  </a:ext>
                </a:extLst>
              </p:cNvPr>
              <p:cNvSpPr txBox="1"/>
              <p:nvPr/>
            </p:nvSpPr>
            <p:spPr>
              <a:xfrm>
                <a:off x="5172069" y="5345155"/>
                <a:ext cx="3312189" cy="6182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287∗2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0,99∗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0,83 </m:t>
                    </m:r>
                  </m:oMath>
                </a14:m>
                <a:r>
                  <a:rPr lang="en-GB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𝑘𝑔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953E016-A8EF-FD53-F993-8D8CC15BD5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2069" y="5345155"/>
                <a:ext cx="3312189" cy="6182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090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5" grpId="0"/>
      <p:bldP spid="16" grpId="0"/>
      <p:bldP spid="17" grpId="0"/>
      <p:bldP spid="18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36174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i="1"/>
              <a:t>S</a:t>
            </a:r>
            <a:r>
              <a:rPr lang="en-US" i="1"/>
              <a:t>va autorska prava autora prezenatacije i video snimaka </a:t>
            </a:r>
            <a:r>
              <a:rPr lang="sr-Latn-RS" i="1"/>
              <a:t>su </a:t>
            </a:r>
            <a:r>
              <a:rPr lang="en-US" i="1"/>
              <a:t>zaštićena</a:t>
            </a:r>
            <a:r>
              <a:rPr lang="sr-Latn-RS" i="1"/>
              <a:t>. Prezentacija i video </a:t>
            </a:r>
            <a:r>
              <a:rPr lang="en-US" i="1"/>
              <a:t>snimak mogu</a:t>
            </a:r>
            <a:r>
              <a:rPr lang="sr-Latn-RS" i="1"/>
              <a:t> se</a:t>
            </a:r>
            <a:r>
              <a:rPr lang="en-US" i="1"/>
              <a:t> koristiti samo za nastavu na daljini studenta Saobraćajnog fakulteta Univerziteta u Beogradu u školskoj 2024/25 i ne mogu </a:t>
            </a:r>
            <a:r>
              <a:rPr lang="sr-Latn-RS" i="1"/>
              <a:t>se </a:t>
            </a:r>
            <a:r>
              <a:rPr lang="en-US" i="1"/>
              <a:t>koristiti za druge svrhe bez pismene saglasnosti autora materijala</a:t>
            </a:r>
            <a:r>
              <a:rPr lang="sr-Latn-RS" i="1"/>
              <a:t>.</a:t>
            </a:r>
            <a:endParaRPr lang="en-US"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886" y="760577"/>
            <a:ext cx="8466113" cy="5561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 </a:t>
            </a:r>
            <a:r>
              <a:rPr lang="en-GB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R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Latn-CS"/>
              <a:t>Ciklus</a:t>
            </a:r>
            <a:r>
              <a:rPr lang="en-GB"/>
              <a:t> se </a:t>
            </a:r>
            <a:r>
              <a:rPr lang="sr-Latn-CS"/>
              <a:t>sastoji od sledećih procesa:</a:t>
            </a:r>
            <a:endParaRPr lang="en-US"/>
          </a:p>
          <a:p>
            <a:pPr marL="342900" indent="-342900">
              <a:buClrTx/>
              <a:buFont typeface="Wingdings" panose="05000000000000000000" pitchFamily="2" charset="2"/>
              <a:buChar char="Ø"/>
            </a:pPr>
            <a:r>
              <a:rPr lang="sr-Latn-CS"/>
              <a:t>1-2 – </a:t>
            </a:r>
            <a:r>
              <a:rPr lang="en-GB"/>
              <a:t>adijabatska </a:t>
            </a:r>
            <a:r>
              <a:rPr lang="sr-Latn-CS"/>
              <a:t>kompresija od 1</a:t>
            </a:r>
            <a:r>
              <a:rPr lang="en-GB"/>
              <a:t>1</a:t>
            </a:r>
            <a:r>
              <a:rPr lang="sr-Latn-CS"/>
              <a:t>0 kPa i 300 K do 1 MPa;</a:t>
            </a:r>
            <a:endParaRPr lang="en-US"/>
          </a:p>
          <a:p>
            <a:pPr marL="342900" indent="-342900">
              <a:buClrTx/>
              <a:buFont typeface="Wingdings" panose="05000000000000000000" pitchFamily="2" charset="2"/>
              <a:buChar char="Ø"/>
            </a:pPr>
            <a:r>
              <a:rPr lang="sr-Latn-CS"/>
              <a:t>2-3 – </a:t>
            </a:r>
            <a:r>
              <a:rPr lang="en-GB"/>
              <a:t>d</a:t>
            </a:r>
            <a:r>
              <a:rPr lang="sr-Latn-CS"/>
              <a:t>ovođenje </a:t>
            </a:r>
            <a:r>
              <a:rPr lang="en-GB"/>
              <a:t>250</a:t>
            </a:r>
            <a:r>
              <a:rPr lang="sr-Latn-CS"/>
              <a:t> kJ toplote pri konstantnom pritisku;</a:t>
            </a:r>
            <a:endParaRPr lang="en-US"/>
          </a:p>
          <a:p>
            <a:pPr marL="342900" indent="-342900">
              <a:buClrTx/>
              <a:buFont typeface="Wingdings" panose="05000000000000000000" pitchFamily="2" charset="2"/>
              <a:buChar char="Ø"/>
            </a:pPr>
            <a:r>
              <a:rPr lang="sr-Latn-CS"/>
              <a:t>3-1 – </a:t>
            </a:r>
            <a:r>
              <a:rPr lang="en-GB"/>
              <a:t>v</a:t>
            </a:r>
            <a:r>
              <a:rPr lang="sr-Latn-CS"/>
              <a:t>raćanje u početno stanje po pravoj liniji</a:t>
            </a:r>
            <a:r>
              <a:rPr lang="en-GB"/>
              <a:t> (izohora)</a:t>
            </a:r>
            <a:r>
              <a:rPr lang="sr-Latn-CS"/>
              <a:t> u p-v </a:t>
            </a:r>
            <a:r>
              <a:rPr lang="en-GB"/>
              <a:t>koordinatnom sistemu</a:t>
            </a:r>
            <a:r>
              <a:rPr lang="sr-Latn-CS"/>
              <a:t>.</a:t>
            </a:r>
            <a:endParaRPr lang="en-US"/>
          </a:p>
          <a:p>
            <a:pPr lvl="0"/>
            <a:r>
              <a:rPr lang="en-GB"/>
              <a:t>Radno telo je azot (idealni gas). Masa radnog tela je 0,11 kg.</a:t>
            </a:r>
          </a:p>
          <a:p>
            <a:pPr lvl="0"/>
            <a:r>
              <a:rPr lang="en-GB"/>
              <a:t>Za prethodno opisani ciklus potrebno je:</a:t>
            </a:r>
          </a:p>
          <a:p>
            <a:pPr marL="342900" indent="-342900">
              <a:buClrTx/>
              <a:buFont typeface="Wingdings" panose="05000000000000000000" pitchFamily="2" charset="2"/>
              <a:buChar char="Ø"/>
            </a:pPr>
            <a:r>
              <a:rPr lang="en-GB"/>
              <a:t>n</a:t>
            </a:r>
            <a:r>
              <a:rPr lang="sr-Latn-CS"/>
              <a:t>acrtati ciklus u </a:t>
            </a:r>
            <a:r>
              <a:rPr lang="sr-Latn-CS" i="1"/>
              <a:t>pv</a:t>
            </a:r>
            <a:r>
              <a:rPr lang="en-GB"/>
              <a:t> i </a:t>
            </a:r>
            <a:r>
              <a:rPr lang="en-GB" i="1"/>
              <a:t>Ts</a:t>
            </a:r>
            <a:r>
              <a:rPr lang="sr-Latn-CS"/>
              <a:t> </a:t>
            </a:r>
            <a:r>
              <a:rPr lang="en-GB"/>
              <a:t>koordinatnom sistemu,</a:t>
            </a:r>
            <a:endParaRPr lang="en-US"/>
          </a:p>
          <a:p>
            <a:pPr marL="342900" lvl="0" indent="-342900">
              <a:buClrTx/>
              <a:buFont typeface="Wingdings" panose="05000000000000000000" pitchFamily="2" charset="2"/>
              <a:buChar char="Ø"/>
            </a:pPr>
            <a:r>
              <a:rPr lang="en-GB"/>
              <a:t>o</a:t>
            </a:r>
            <a:r>
              <a:rPr lang="sr-Latn-CS"/>
              <a:t>drediti veličine stanja u karakterističnim tačkama ciklusa</a:t>
            </a:r>
            <a:r>
              <a:rPr lang="en-GB"/>
              <a:t>,</a:t>
            </a:r>
            <a:endParaRPr lang="sr-Latn-RS"/>
          </a:p>
          <a:p>
            <a:pPr marL="342900" lvl="0" indent="-342900">
              <a:buClrTx/>
              <a:buFont typeface="Wingdings" panose="05000000000000000000" pitchFamily="2" charset="2"/>
              <a:buChar char="Ø"/>
            </a:pPr>
            <a:r>
              <a:rPr lang="en-GB"/>
              <a:t>o</a:t>
            </a:r>
            <a:r>
              <a:rPr lang="sr-Latn-CS"/>
              <a:t>drediti termodinamički stepen iskorišćenja ciklusa</a:t>
            </a:r>
            <a:r>
              <a:rPr lang="en-GB"/>
              <a:t> i</a:t>
            </a:r>
          </a:p>
          <a:p>
            <a:pPr marL="342900" lvl="0" indent="-342900">
              <a:buClrTx/>
              <a:buFont typeface="Wingdings" panose="05000000000000000000" pitchFamily="2" charset="2"/>
              <a:buChar char="Ø"/>
            </a:pPr>
            <a:r>
              <a:rPr lang="sr-Latn-RS"/>
              <a:t>promene entropije za svaki od procesa</a:t>
            </a:r>
            <a:r>
              <a:rPr lang="en-GB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84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E1809-DCF7-7CB9-6EB8-575BED56A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71FFD1-F671-6CCB-3402-309594BE1A2F}"/>
              </a:ext>
            </a:extLst>
          </p:cNvPr>
          <p:cNvSpPr txBox="1"/>
          <p:nvPr/>
        </p:nvSpPr>
        <p:spPr>
          <a:xfrm>
            <a:off x="5623520" y="612138"/>
            <a:ext cx="325922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1. Korak – crtanje ciklusa</a:t>
            </a:r>
            <a:endParaRPr lang="en-US" b="1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4CB12EB-8496-0D03-05F8-3E5AD8654173}"/>
              </a:ext>
            </a:extLst>
          </p:cNvPr>
          <p:cNvCxnSpPr>
            <a:cxnSpLocks/>
          </p:cNvCxnSpPr>
          <p:nvPr/>
        </p:nvCxnSpPr>
        <p:spPr bwMode="auto">
          <a:xfrm flipV="1">
            <a:off x="475467" y="6169673"/>
            <a:ext cx="3925867" cy="10762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CE8ABE1-93C3-D386-B32D-390F06B89A3A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62767" y="2874301"/>
            <a:ext cx="12700" cy="3306134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urved Connector 5">
            <a:extLst>
              <a:ext uri="{FF2B5EF4-FFF2-40B4-BE49-F238E27FC236}">
                <a16:creationId xmlns:a16="http://schemas.microsoft.com/office/drawing/2014/main" id="{C87ADAE4-EB98-EBDD-A246-A43D7A7DD1BA}"/>
              </a:ext>
            </a:extLst>
          </p:cNvPr>
          <p:cNvCxnSpPr>
            <a:endCxn id="17" idx="4"/>
          </p:cNvCxnSpPr>
          <p:nvPr/>
        </p:nvCxnSpPr>
        <p:spPr bwMode="auto">
          <a:xfrm>
            <a:off x="279674" y="1152477"/>
            <a:ext cx="3078480" cy="2377440"/>
          </a:xfrm>
          <a:prstGeom prst="curvedConnector4">
            <a:avLst>
              <a:gd name="adj1" fmla="val 54208"/>
              <a:gd name="adj2" fmla="val 109615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B39060B-530A-B544-03D4-3F946BCF9FB6}"/>
              </a:ext>
            </a:extLst>
          </p:cNvPr>
          <p:cNvSpPr txBox="1"/>
          <p:nvPr/>
        </p:nvSpPr>
        <p:spPr>
          <a:xfrm>
            <a:off x="4038600" y="6167735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D8CACD-7198-09DE-01C6-2EFED36F3AAA}"/>
              </a:ext>
            </a:extLst>
          </p:cNvPr>
          <p:cNvSpPr txBox="1"/>
          <p:nvPr/>
        </p:nvSpPr>
        <p:spPr>
          <a:xfrm>
            <a:off x="76200" y="2738169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83AA2A43-001D-7D27-EF7F-60795E0D83B7}"/>
              </a:ext>
            </a:extLst>
          </p:cNvPr>
          <p:cNvGrpSpPr/>
          <p:nvPr/>
        </p:nvGrpSpPr>
        <p:grpSpPr>
          <a:xfrm>
            <a:off x="1025408" y="3219270"/>
            <a:ext cx="2391713" cy="2599402"/>
            <a:chOff x="1025408" y="3219270"/>
            <a:chExt cx="2391713" cy="2599402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1B8E697-0CC9-42ED-1309-CD1BC049CDFB}"/>
                </a:ext>
              </a:extLst>
            </p:cNvPr>
            <p:cNvSpPr/>
            <p:nvPr/>
          </p:nvSpPr>
          <p:spPr bwMode="auto">
            <a:xfrm>
              <a:off x="1424611" y="3414093"/>
              <a:ext cx="91440" cy="9144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09290056-4C11-A0DD-2DF0-2AF13D1FB266}"/>
                </a:ext>
              </a:extLst>
            </p:cNvPr>
            <p:cNvGrpSpPr/>
            <p:nvPr/>
          </p:nvGrpSpPr>
          <p:grpSpPr>
            <a:xfrm>
              <a:off x="1025408" y="3219270"/>
              <a:ext cx="2391713" cy="2599402"/>
              <a:chOff x="1025408" y="3219270"/>
              <a:chExt cx="2391713" cy="2599402"/>
            </a:xfrm>
          </p:grpSpPr>
          <p:sp>
            <p:nvSpPr>
              <p:cNvPr id="11" name="Rounded Rectangle 10">
                <a:extLst>
                  <a:ext uri="{FF2B5EF4-FFF2-40B4-BE49-F238E27FC236}">
                    <a16:creationId xmlns:a16="http://schemas.microsoft.com/office/drawing/2014/main" id="{734282D9-CE15-FFAB-E852-E6C2E4096DAC}"/>
                  </a:ext>
                </a:extLst>
              </p:cNvPr>
              <p:cNvSpPr/>
              <p:nvPr/>
            </p:nvSpPr>
            <p:spPr bwMode="auto">
              <a:xfrm>
                <a:off x="1025408" y="4492639"/>
                <a:ext cx="1519641" cy="491979"/>
              </a:xfrm>
              <a:prstGeom prst="roundRect">
                <a:avLst/>
              </a:prstGeom>
              <a:noFill/>
              <a:ln w="19050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r>
                  <a:rPr lang="sr-Latn-RS" sz="1000" b="1" dirty="0"/>
                  <a:t>1-2 </a:t>
                </a:r>
                <a:r>
                  <a:rPr lang="sr-Latn-RS" sz="1000" b="1"/>
                  <a:t>– </a:t>
                </a:r>
                <a:r>
                  <a:rPr lang="en-GB" sz="1000" b="1"/>
                  <a:t>a</a:t>
                </a:r>
                <a:r>
                  <a:rPr lang="sr-Latn-RS" sz="1000" b="1"/>
                  <a:t>dijabatsk</a:t>
                </a:r>
                <a:r>
                  <a:rPr lang="en-GB" sz="1000" b="1"/>
                  <a:t>a</a:t>
                </a:r>
                <a:r>
                  <a:rPr lang="sr-Latn-RS" sz="1000" b="1"/>
                  <a:t> kompr</a:t>
                </a:r>
                <a:r>
                  <a:rPr lang="en-GB" sz="1000" b="1"/>
                  <a:t>esija</a:t>
                </a:r>
                <a:endParaRPr kumimoji="0" lang="en-US" sz="1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135F45F-577C-0FDA-923A-1A2FAE13420F}"/>
                  </a:ext>
                </a:extLst>
              </p:cNvPr>
              <p:cNvSpPr txBox="1"/>
              <p:nvPr/>
            </p:nvSpPr>
            <p:spPr>
              <a:xfrm>
                <a:off x="3044067" y="5390926"/>
                <a:ext cx="327334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RS" b="1" dirty="0"/>
                  <a:t>1</a:t>
                </a:r>
                <a:endParaRPr lang="en-US" b="1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51318F3-43B0-EE4B-9CC8-59772A9AC691}"/>
                  </a:ext>
                </a:extLst>
              </p:cNvPr>
              <p:cNvSpPr txBox="1"/>
              <p:nvPr/>
            </p:nvSpPr>
            <p:spPr>
              <a:xfrm>
                <a:off x="1035601" y="3219270"/>
                <a:ext cx="327334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RS" b="1" dirty="0"/>
                  <a:t>2</a:t>
                </a:r>
                <a:endParaRPr lang="en-US" b="1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FA7479CC-B7AB-EC20-4082-B75C5A36CB2A}"/>
                  </a:ext>
                </a:extLst>
              </p:cNvPr>
              <p:cNvSpPr/>
              <p:nvPr/>
            </p:nvSpPr>
            <p:spPr bwMode="auto">
              <a:xfrm>
                <a:off x="1456888" y="3478863"/>
                <a:ext cx="1929610" cy="1978046"/>
              </a:xfrm>
              <a:custGeom>
                <a:avLst/>
                <a:gdLst>
                  <a:gd name="connsiteX0" fmla="*/ 0 w 1981200"/>
                  <a:gd name="connsiteY0" fmla="*/ 0 h 2118360"/>
                  <a:gd name="connsiteX1" fmla="*/ 563880 w 1981200"/>
                  <a:gd name="connsiteY1" fmla="*/ 1493520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597783 w 1981200"/>
                  <a:gd name="connsiteY1" fmla="*/ 1435486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  <a:gd name="connsiteX0" fmla="*/ 0 w 1981200"/>
                  <a:gd name="connsiteY0" fmla="*/ 0 h 2118360"/>
                  <a:gd name="connsiteX1" fmla="*/ 663823 w 1981200"/>
                  <a:gd name="connsiteY1" fmla="*/ 1356223 h 2118360"/>
                  <a:gd name="connsiteX2" fmla="*/ 1981200 w 1981200"/>
                  <a:gd name="connsiteY2" fmla="*/ 2118360 h 2118360"/>
                  <a:gd name="connsiteX3" fmla="*/ 1981200 w 1981200"/>
                  <a:gd name="connsiteY3" fmla="*/ 2118360 h 2118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1200" h="2118360">
                    <a:moveTo>
                      <a:pt x="0" y="0"/>
                    </a:moveTo>
                    <a:cubicBezTo>
                      <a:pt x="116840" y="570230"/>
                      <a:pt x="333623" y="1003163"/>
                      <a:pt x="663823" y="1356223"/>
                    </a:cubicBezTo>
                    <a:cubicBezTo>
                      <a:pt x="994023" y="1709283"/>
                      <a:pt x="1981200" y="2118360"/>
                      <a:pt x="1981200" y="2118360"/>
                    </a:cubicBezTo>
                    <a:lnTo>
                      <a:pt x="1981200" y="2118360"/>
                    </a:lnTo>
                  </a:path>
                </a:pathLst>
              </a:custGeom>
              <a:noFill/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EBD25F2-77A4-1BB9-654C-A71339CD671D}"/>
                  </a:ext>
                </a:extLst>
              </p:cNvPr>
              <p:cNvSpPr/>
              <p:nvPr/>
            </p:nvSpPr>
            <p:spPr bwMode="auto">
              <a:xfrm>
                <a:off x="3325681" y="5405862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ADAE5EC7-F92D-CD4C-4E9B-01B87B91DBE6}"/>
              </a:ext>
            </a:extLst>
          </p:cNvPr>
          <p:cNvGrpSpPr/>
          <p:nvPr/>
        </p:nvGrpSpPr>
        <p:grpSpPr>
          <a:xfrm>
            <a:off x="1467383" y="2983342"/>
            <a:ext cx="2190217" cy="758693"/>
            <a:chOff x="1467383" y="2983342"/>
            <a:chExt cx="2190217" cy="758693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EA1B555-DD6B-7EAD-8B4B-BC4F06DC61AE}"/>
                </a:ext>
              </a:extLst>
            </p:cNvPr>
            <p:cNvSpPr txBox="1"/>
            <p:nvPr/>
          </p:nvSpPr>
          <p:spPr>
            <a:xfrm>
              <a:off x="3330266" y="2983342"/>
              <a:ext cx="327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b="1" dirty="0"/>
                <a:t>3</a:t>
              </a:r>
              <a:endParaRPr lang="en-US" b="1" dirty="0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03B5273-71A4-A13F-42B3-D314459905A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467383" y="3452475"/>
              <a:ext cx="1858298" cy="26388"/>
            </a:xfrm>
            <a:prstGeom prst="line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1CCD4B3-9847-A479-80B6-3A71C106C015}"/>
                </a:ext>
              </a:extLst>
            </p:cNvPr>
            <p:cNvSpPr/>
            <p:nvPr/>
          </p:nvSpPr>
          <p:spPr bwMode="auto">
            <a:xfrm>
              <a:off x="3312434" y="3438477"/>
              <a:ext cx="91440" cy="9144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839D2008-C371-9392-961C-7A8971AB17ED}"/>
                </a:ext>
              </a:extLst>
            </p:cNvPr>
            <p:cNvSpPr/>
            <p:nvPr/>
          </p:nvSpPr>
          <p:spPr bwMode="auto">
            <a:xfrm>
              <a:off x="1686966" y="3045745"/>
              <a:ext cx="1589634" cy="696290"/>
            </a:xfrm>
            <a:prstGeom prst="roundRect">
              <a:avLst/>
            </a:prstGeom>
            <a:noFill/>
            <a:ln w="190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r>
                <a:rPr lang="sr-Latn-RS" sz="1000" b="1"/>
                <a:t>2-3 –dovođenje toplote</a:t>
              </a:r>
              <a:r>
                <a:rPr lang="en-GB" sz="1000" b="1"/>
                <a:t> pri konstantnom pritisku</a:t>
              </a:r>
              <a:endParaRPr kumimoji="0" 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endParaRPr>
            </a:p>
          </p:txBody>
        </p: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FE9DB4B-F1E1-D658-F24D-500034A8FB76}"/>
              </a:ext>
            </a:extLst>
          </p:cNvPr>
          <p:cNvCxnSpPr/>
          <p:nvPr/>
        </p:nvCxnSpPr>
        <p:spPr bwMode="auto">
          <a:xfrm>
            <a:off x="1339397" y="1418266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0F0F6DEC-E726-3D51-6BBC-15C015020865}"/>
              </a:ext>
            </a:extLst>
          </p:cNvPr>
          <p:cNvGrpSpPr/>
          <p:nvPr/>
        </p:nvGrpSpPr>
        <p:grpSpPr>
          <a:xfrm>
            <a:off x="2921330" y="3509574"/>
            <a:ext cx="1519641" cy="1902765"/>
            <a:chOff x="2921330" y="3509574"/>
            <a:chExt cx="1519641" cy="1902765"/>
          </a:xfrm>
        </p:grpSpPr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9A3F1437-03EE-5EBD-BC63-D90FB4D93D10}"/>
                </a:ext>
              </a:extLst>
            </p:cNvPr>
            <p:cNvSpPr/>
            <p:nvPr/>
          </p:nvSpPr>
          <p:spPr bwMode="auto">
            <a:xfrm>
              <a:off x="2921330" y="3917447"/>
              <a:ext cx="1519641" cy="696290"/>
            </a:xfrm>
            <a:prstGeom prst="roundRect">
              <a:avLst/>
            </a:prstGeom>
            <a:noFill/>
            <a:ln w="190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1000" b="1" dirty="0"/>
                <a:t>3-1 </a:t>
              </a:r>
              <a:r>
                <a:rPr lang="sr-Latn-RS" sz="1000" b="1"/>
                <a:t>– </a:t>
              </a:r>
              <a:r>
                <a:rPr lang="pl-PL" sz="1000" b="1"/>
                <a:t>vraćanje u početno stanje po pravoj liniji </a:t>
              </a:r>
              <a:endParaRPr kumimoji="0" 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08D244B-FDAD-343E-3097-F56C946FDBE9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3357217" y="3509574"/>
              <a:ext cx="0" cy="1902765"/>
            </a:xfrm>
            <a:prstGeom prst="line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22D2E016-26D8-C853-4D52-25DB33B95DA6}"/>
              </a:ext>
            </a:extLst>
          </p:cNvPr>
          <p:cNvGrpSpPr/>
          <p:nvPr/>
        </p:nvGrpSpPr>
        <p:grpSpPr>
          <a:xfrm>
            <a:off x="4742666" y="2737439"/>
            <a:ext cx="4325134" cy="3857312"/>
            <a:chOff x="4742666" y="2737439"/>
            <a:chExt cx="4325134" cy="3857312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63354B77-66F4-519E-5EC5-99F742E4BDD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5141933" y="6168943"/>
              <a:ext cx="3925867" cy="10762"/>
            </a:xfrm>
            <a:prstGeom prst="straightConnector1">
              <a:avLst/>
            </a:prstGeom>
            <a:ln w="38100">
              <a:solidFill>
                <a:srgbClr val="000000"/>
              </a:solidFill>
              <a:headEnd type="none" w="med" len="med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26054B91-024E-0692-25C6-3F3B94033ABF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129233" y="2873571"/>
              <a:ext cx="12700" cy="3306134"/>
            </a:xfrm>
            <a:prstGeom prst="straightConnector1">
              <a:avLst/>
            </a:prstGeom>
            <a:ln w="38100">
              <a:solidFill>
                <a:srgbClr val="000000"/>
              </a:solidFill>
              <a:headEnd type="none" w="med" len="med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58EA60C-111E-8B08-5E54-E4D1AEFA8BCE}"/>
                </a:ext>
              </a:extLst>
            </p:cNvPr>
            <p:cNvSpPr txBox="1"/>
            <p:nvPr/>
          </p:nvSpPr>
          <p:spPr>
            <a:xfrm>
              <a:off x="8705066" y="6167005"/>
              <a:ext cx="312906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/>
                <a:t>s</a:t>
              </a:r>
              <a:endParaRPr lang="en-US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55B802A-684F-3666-FD60-D103B8953AC2}"/>
                </a:ext>
              </a:extLst>
            </p:cNvPr>
            <p:cNvSpPr txBox="1"/>
            <p:nvPr/>
          </p:nvSpPr>
          <p:spPr>
            <a:xfrm>
              <a:off x="4742666" y="2737439"/>
              <a:ext cx="341760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/>
                <a:t>T</a:t>
              </a:r>
              <a:endParaRPr lang="en-US" dirty="0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63929AB1-D2F7-80B6-E4FE-F95F972D4DE4}"/>
              </a:ext>
            </a:extLst>
          </p:cNvPr>
          <p:cNvGrpSpPr/>
          <p:nvPr/>
        </p:nvGrpSpPr>
        <p:grpSpPr>
          <a:xfrm>
            <a:off x="618700" y="609600"/>
            <a:ext cx="2505490" cy="1799871"/>
            <a:chOff x="330200" y="1326749"/>
            <a:chExt cx="3738880" cy="2730961"/>
          </a:xfrm>
        </p:grpSpPr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7833D3F2-E891-F257-18A1-D75FB934073D}"/>
                </a:ext>
              </a:extLst>
            </p:cNvPr>
            <p:cNvCxnSpPr/>
            <p:nvPr/>
          </p:nvCxnSpPr>
          <p:spPr bwMode="auto">
            <a:xfrm flipV="1">
              <a:off x="688340" y="1383660"/>
              <a:ext cx="0" cy="22860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6" name="Text Box 15">
              <a:extLst>
                <a:ext uri="{FF2B5EF4-FFF2-40B4-BE49-F238E27FC236}">
                  <a16:creationId xmlns:a16="http://schemas.microsoft.com/office/drawing/2014/main" id="{5D99FF52-5535-94FC-88F3-AE7DF302D2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200" y="1326749"/>
              <a:ext cx="327334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i="1">
                  <a:solidFill>
                    <a:srgbClr val="000099"/>
                  </a:solidFill>
                </a:rPr>
                <a:t>p</a:t>
              </a:r>
              <a:endParaRPr lang="en-US" i="1">
                <a:solidFill>
                  <a:srgbClr val="000099"/>
                </a:solidFill>
              </a:endParaRPr>
            </a:p>
          </p:txBody>
        </p:sp>
        <p:sp>
          <p:nvSpPr>
            <p:cNvPr id="77" name="Freeform 33">
              <a:extLst>
                <a:ext uri="{FF2B5EF4-FFF2-40B4-BE49-F238E27FC236}">
                  <a16:creationId xmlns:a16="http://schemas.microsoft.com/office/drawing/2014/main" id="{FD287040-D5C1-72BE-2DEA-7D909B7E24FF}"/>
                </a:ext>
              </a:extLst>
            </p:cNvPr>
            <p:cNvSpPr/>
            <p:nvPr/>
          </p:nvSpPr>
          <p:spPr bwMode="auto">
            <a:xfrm>
              <a:off x="1143000" y="2002661"/>
              <a:ext cx="1920240" cy="955421"/>
            </a:xfrm>
            <a:custGeom>
              <a:avLst/>
              <a:gdLst>
                <a:gd name="connsiteX0" fmla="*/ 0 w 1280160"/>
                <a:gd name="connsiteY0" fmla="*/ 0 h 591820"/>
                <a:gd name="connsiteX1" fmla="*/ 584200 w 1280160"/>
                <a:gd name="connsiteY1" fmla="*/ 449580 h 591820"/>
                <a:gd name="connsiteX2" fmla="*/ 1280160 w 1280160"/>
                <a:gd name="connsiteY2" fmla="*/ 591820 h 59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0160" h="591820">
                  <a:moveTo>
                    <a:pt x="0" y="0"/>
                  </a:moveTo>
                  <a:cubicBezTo>
                    <a:pt x="185420" y="175471"/>
                    <a:pt x="370840" y="350943"/>
                    <a:pt x="584200" y="449580"/>
                  </a:cubicBezTo>
                  <a:cubicBezTo>
                    <a:pt x="797560" y="548217"/>
                    <a:pt x="1038860" y="570018"/>
                    <a:pt x="1280160" y="591820"/>
                  </a:cubicBezTo>
                </a:path>
              </a:pathLst>
            </a:custGeom>
            <a:noFill/>
            <a:ln w="19050" cap="flat" cmpd="sng" algn="ctr">
              <a:solidFill>
                <a:srgbClr val="000066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8" name="Freeform 34">
              <a:extLst>
                <a:ext uri="{FF2B5EF4-FFF2-40B4-BE49-F238E27FC236}">
                  <a16:creationId xmlns:a16="http://schemas.microsoft.com/office/drawing/2014/main" id="{B9BFB0C4-9A5D-EA58-D43D-F402F69B51E1}"/>
                </a:ext>
              </a:extLst>
            </p:cNvPr>
            <p:cNvSpPr/>
            <p:nvPr/>
          </p:nvSpPr>
          <p:spPr bwMode="auto">
            <a:xfrm>
              <a:off x="1437641" y="1837273"/>
              <a:ext cx="1497330" cy="1463886"/>
            </a:xfrm>
            <a:custGeom>
              <a:avLst/>
              <a:gdLst>
                <a:gd name="connsiteX0" fmla="*/ 0 w 998220"/>
                <a:gd name="connsiteY0" fmla="*/ 0 h 906780"/>
                <a:gd name="connsiteX1" fmla="*/ 393700 w 998220"/>
                <a:gd name="connsiteY1" fmla="*/ 538480 h 906780"/>
                <a:gd name="connsiteX2" fmla="*/ 998220 w 998220"/>
                <a:gd name="connsiteY2" fmla="*/ 906780 h 906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8220" h="906780">
                  <a:moveTo>
                    <a:pt x="0" y="0"/>
                  </a:moveTo>
                  <a:cubicBezTo>
                    <a:pt x="113665" y="193675"/>
                    <a:pt x="227330" y="387350"/>
                    <a:pt x="393700" y="538480"/>
                  </a:cubicBezTo>
                  <a:cubicBezTo>
                    <a:pt x="560070" y="689610"/>
                    <a:pt x="998220" y="906780"/>
                    <a:pt x="998220" y="906780"/>
                  </a:cubicBezTo>
                </a:path>
              </a:pathLst>
            </a:custGeom>
            <a:noFill/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9F875C29-EB6C-B9D4-3B7A-D62A4FECF4DB}"/>
                </a:ext>
              </a:extLst>
            </p:cNvPr>
            <p:cNvCxnSpPr/>
            <p:nvPr/>
          </p:nvCxnSpPr>
          <p:spPr bwMode="auto">
            <a:xfrm flipV="1">
              <a:off x="685800" y="3657600"/>
              <a:ext cx="3383280" cy="254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80" name="Text Box 15">
              <a:extLst>
                <a:ext uri="{FF2B5EF4-FFF2-40B4-BE49-F238E27FC236}">
                  <a16:creationId xmlns:a16="http://schemas.microsoft.com/office/drawing/2014/main" id="{9E85F523-819E-4ADA-3EF1-7BC3A8E01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25694" y="3657600"/>
              <a:ext cx="312906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i="1">
                  <a:solidFill>
                    <a:srgbClr val="000099"/>
                  </a:solidFill>
                </a:rPr>
                <a:t>v</a:t>
              </a:r>
              <a:endParaRPr lang="en-US" i="1">
                <a:solidFill>
                  <a:srgbClr val="000099"/>
                </a:solidFill>
              </a:endParaRPr>
            </a:p>
          </p:txBody>
        </p:sp>
        <p:sp>
          <p:nvSpPr>
            <p:cNvPr id="81" name="Text Box 15">
              <a:extLst>
                <a:ext uri="{FF2B5EF4-FFF2-40B4-BE49-F238E27FC236}">
                  <a16:creationId xmlns:a16="http://schemas.microsoft.com/office/drawing/2014/main" id="{3E20EFED-6ADB-FE04-60C8-07E8FA25F5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9127" y="2776510"/>
              <a:ext cx="817412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400" i="1">
                  <a:solidFill>
                    <a:srgbClr val="000099"/>
                  </a:solidFill>
                </a:rPr>
                <a:t>n</a:t>
              </a:r>
              <a:r>
                <a:rPr lang="en-US" sz="1400">
                  <a:solidFill>
                    <a:srgbClr val="000099"/>
                  </a:solidFill>
                </a:rPr>
                <a:t>=</a:t>
              </a:r>
              <a:r>
                <a:rPr lang="sr-Latn-RS" sz="1400">
                  <a:solidFill>
                    <a:srgbClr val="000099"/>
                  </a:solidFill>
                </a:rPr>
                <a:t>1</a:t>
              </a:r>
              <a:endParaRPr lang="en-US" sz="1400" baseline="-25000">
                <a:solidFill>
                  <a:srgbClr val="000099"/>
                </a:solidFill>
              </a:endParaRPr>
            </a:p>
          </p:txBody>
        </p:sp>
        <p:sp>
          <p:nvSpPr>
            <p:cNvPr id="82" name="Text Box 15">
              <a:extLst>
                <a:ext uri="{FF2B5EF4-FFF2-40B4-BE49-F238E27FC236}">
                  <a16:creationId xmlns:a16="http://schemas.microsoft.com/office/drawing/2014/main" id="{1FB1279A-13F4-92FD-03B7-ACBE617194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5600" y="3152243"/>
              <a:ext cx="817412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400" i="1">
                  <a:solidFill>
                    <a:srgbClr val="000099"/>
                  </a:solidFill>
                </a:rPr>
                <a:t>n</a:t>
              </a:r>
              <a:r>
                <a:rPr lang="en-US" sz="1400">
                  <a:solidFill>
                    <a:srgbClr val="000099"/>
                  </a:solidFill>
                </a:rPr>
                <a:t>=</a:t>
              </a:r>
              <a:r>
                <a:rPr lang="sr-Latn-RS" sz="1400" i="1">
                  <a:solidFill>
                    <a:srgbClr val="000099"/>
                  </a:solidFill>
                  <a:sym typeface="Symbol"/>
                </a:rPr>
                <a:t></a:t>
              </a:r>
              <a:endParaRPr lang="en-US" sz="1400" i="1" baseline="-25000">
                <a:solidFill>
                  <a:srgbClr val="000099"/>
                </a:solidFill>
              </a:endParaRP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3A548AB2-3716-2422-9140-0904EB035604}"/>
                </a:ext>
              </a:extLst>
            </p:cNvPr>
            <p:cNvCxnSpPr/>
            <p:nvPr/>
          </p:nvCxnSpPr>
          <p:spPr bwMode="auto">
            <a:xfrm flipV="1">
              <a:off x="2101232" y="1850376"/>
              <a:ext cx="0" cy="1645920"/>
            </a:xfrm>
            <a:prstGeom prst="straightConnector1">
              <a:avLst/>
            </a:prstGeom>
            <a:noFill/>
            <a:ln w="19050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4" name="Text Box 15">
              <a:extLst>
                <a:ext uri="{FF2B5EF4-FFF2-40B4-BE49-F238E27FC236}">
                  <a16:creationId xmlns:a16="http://schemas.microsoft.com/office/drawing/2014/main" id="{9CEA8AB9-D78B-9195-BACD-625B0B5281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0" y="1752600"/>
              <a:ext cx="817412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400" i="1">
                  <a:solidFill>
                    <a:srgbClr val="000099"/>
                  </a:solidFill>
                </a:rPr>
                <a:t>n</a:t>
              </a:r>
              <a:r>
                <a:rPr lang="en-US" sz="1400">
                  <a:solidFill>
                    <a:srgbClr val="000099"/>
                  </a:solidFill>
                </a:rPr>
                <a:t>=</a:t>
              </a:r>
              <a:r>
                <a:rPr lang="sr-Latn-RS" sz="1400">
                  <a:solidFill>
                    <a:srgbClr val="000099"/>
                  </a:solidFill>
                </a:rPr>
                <a:t> </a:t>
              </a:r>
              <a:r>
                <a:rPr lang="sr-Latn-RS" sz="1400">
                  <a:solidFill>
                    <a:srgbClr val="000099"/>
                  </a:solidFill>
                  <a:sym typeface="Symbol"/>
                </a:rPr>
                <a:t></a:t>
              </a:r>
              <a:endParaRPr lang="en-US" sz="1400" baseline="-25000">
                <a:solidFill>
                  <a:srgbClr val="000099"/>
                </a:solidFill>
              </a:endParaRPr>
            </a:p>
          </p:txBody>
        </p: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467B602E-4110-B236-29DE-E02588DDCCDD}"/>
                </a:ext>
              </a:extLst>
            </p:cNvPr>
            <p:cNvCxnSpPr/>
            <p:nvPr/>
          </p:nvCxnSpPr>
          <p:spPr bwMode="auto">
            <a:xfrm>
              <a:off x="1143000" y="2764104"/>
              <a:ext cx="210312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lgDashDot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D062DE54-B663-3518-66B2-04BFA89468E3}"/>
                </a:ext>
              </a:extLst>
            </p:cNvPr>
            <p:cNvSpPr/>
            <p:nvPr/>
          </p:nvSpPr>
          <p:spPr bwMode="auto">
            <a:xfrm rot="2628319">
              <a:off x="2053464" y="2720214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7" name="Text Box 15">
              <a:extLst>
                <a:ext uri="{FF2B5EF4-FFF2-40B4-BE49-F238E27FC236}">
                  <a16:creationId xmlns:a16="http://schemas.microsoft.com/office/drawing/2014/main" id="{761FD683-C965-7753-8A14-ADC83409AC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2482232"/>
              <a:ext cx="817412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400" i="1">
                  <a:solidFill>
                    <a:srgbClr val="000099"/>
                  </a:solidFill>
                </a:rPr>
                <a:t>n</a:t>
              </a:r>
              <a:r>
                <a:rPr lang="en-US" sz="1400">
                  <a:solidFill>
                    <a:srgbClr val="000099"/>
                  </a:solidFill>
                </a:rPr>
                <a:t>=</a:t>
              </a:r>
              <a:r>
                <a:rPr lang="sr-Latn-RS" sz="1400">
                  <a:solidFill>
                    <a:srgbClr val="000099"/>
                  </a:solidFill>
                </a:rPr>
                <a:t>0</a:t>
              </a:r>
              <a:endParaRPr lang="en-US" sz="1400" baseline="-25000">
                <a:solidFill>
                  <a:srgbClr val="000099"/>
                </a:solidFill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C4BA788D-8E23-2FA1-9C8F-494D2B0A6750}"/>
              </a:ext>
            </a:extLst>
          </p:cNvPr>
          <p:cNvGrpSpPr/>
          <p:nvPr/>
        </p:nvGrpSpPr>
        <p:grpSpPr>
          <a:xfrm>
            <a:off x="3048000" y="609600"/>
            <a:ext cx="2895599" cy="1826260"/>
            <a:chOff x="4648200" y="3048000"/>
            <a:chExt cx="3445300" cy="2788699"/>
          </a:xfrm>
        </p:grpSpPr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022654A0-15C4-AD0D-8261-24D3F8F2BD80}"/>
                </a:ext>
              </a:extLst>
            </p:cNvPr>
            <p:cNvCxnSpPr/>
            <p:nvPr/>
          </p:nvCxnSpPr>
          <p:spPr bwMode="auto">
            <a:xfrm flipV="1">
              <a:off x="5006340" y="3162649"/>
              <a:ext cx="0" cy="22860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90" name="Text Box 15">
              <a:extLst>
                <a:ext uri="{FF2B5EF4-FFF2-40B4-BE49-F238E27FC236}">
                  <a16:creationId xmlns:a16="http://schemas.microsoft.com/office/drawing/2014/main" id="{BA5F8B9C-4FEF-55EF-DC92-2F83921A70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8200" y="3105738"/>
              <a:ext cx="341760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99"/>
                  </a:solidFill>
                </a:rPr>
                <a:t>T</a:t>
              </a:r>
            </a:p>
          </p:txBody>
        </p:sp>
        <p:sp>
          <p:nvSpPr>
            <p:cNvPr id="91" name="Freeform 86">
              <a:extLst>
                <a:ext uri="{FF2B5EF4-FFF2-40B4-BE49-F238E27FC236}">
                  <a16:creationId xmlns:a16="http://schemas.microsoft.com/office/drawing/2014/main" id="{A400DFCA-D2F8-0EF5-65B0-97B07A66BDE2}"/>
                </a:ext>
              </a:extLst>
            </p:cNvPr>
            <p:cNvSpPr/>
            <p:nvPr/>
          </p:nvSpPr>
          <p:spPr bwMode="auto">
            <a:xfrm rot="18325349">
              <a:off x="5098458" y="3825240"/>
              <a:ext cx="2377440" cy="822960"/>
            </a:xfrm>
            <a:custGeom>
              <a:avLst/>
              <a:gdLst>
                <a:gd name="connsiteX0" fmla="*/ 0 w 1529080"/>
                <a:gd name="connsiteY0" fmla="*/ 0 h 363220"/>
                <a:gd name="connsiteX1" fmla="*/ 736600 w 1529080"/>
                <a:gd name="connsiteY1" fmla="*/ 294640 h 363220"/>
                <a:gd name="connsiteX2" fmla="*/ 1529080 w 1529080"/>
                <a:gd name="connsiteY2" fmla="*/ 363220 h 36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9080" h="363220">
                  <a:moveTo>
                    <a:pt x="0" y="0"/>
                  </a:moveTo>
                  <a:cubicBezTo>
                    <a:pt x="240876" y="117051"/>
                    <a:pt x="481753" y="234103"/>
                    <a:pt x="736600" y="294640"/>
                  </a:cubicBezTo>
                  <a:cubicBezTo>
                    <a:pt x="991447" y="355177"/>
                    <a:pt x="1529080" y="363220"/>
                    <a:pt x="1529080" y="363220"/>
                  </a:cubicBezTo>
                </a:path>
              </a:pathLst>
            </a:custGeom>
            <a:noFill/>
            <a:ln w="19050" cap="flat" cmpd="sng" algn="ctr">
              <a:solidFill>
                <a:srgbClr val="000066"/>
              </a:solidFill>
              <a:prstDash val="lgDashDot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FCD299D2-3A72-F0B8-A772-79D31F57506E}"/>
                </a:ext>
              </a:extLst>
            </p:cNvPr>
            <p:cNvCxnSpPr/>
            <p:nvPr/>
          </p:nvCxnSpPr>
          <p:spPr bwMode="auto">
            <a:xfrm flipV="1">
              <a:off x="5003800" y="5436589"/>
              <a:ext cx="2926080" cy="254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93" name="Text Box 15">
              <a:extLst>
                <a:ext uri="{FF2B5EF4-FFF2-40B4-BE49-F238E27FC236}">
                  <a16:creationId xmlns:a16="http://schemas.microsoft.com/office/drawing/2014/main" id="{3C90CE1E-2D6C-5BDD-5DAC-006EBD1838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74280" y="5436589"/>
              <a:ext cx="312906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99"/>
                  </a:solidFill>
                </a:rPr>
                <a:t>s</a:t>
              </a:r>
            </a:p>
          </p:txBody>
        </p:sp>
        <p:sp>
          <p:nvSpPr>
            <p:cNvPr id="94" name="Freeform 89">
              <a:extLst>
                <a:ext uri="{FF2B5EF4-FFF2-40B4-BE49-F238E27FC236}">
                  <a16:creationId xmlns:a16="http://schemas.microsoft.com/office/drawing/2014/main" id="{D8CC3018-5AFC-5317-6000-3E19430E85DF}"/>
                </a:ext>
              </a:extLst>
            </p:cNvPr>
            <p:cNvSpPr/>
            <p:nvPr/>
          </p:nvSpPr>
          <p:spPr bwMode="auto">
            <a:xfrm rot="17763230">
              <a:off x="5042131" y="3866710"/>
              <a:ext cx="2377440" cy="822960"/>
            </a:xfrm>
            <a:custGeom>
              <a:avLst/>
              <a:gdLst>
                <a:gd name="connsiteX0" fmla="*/ 0 w 1529080"/>
                <a:gd name="connsiteY0" fmla="*/ 0 h 363220"/>
                <a:gd name="connsiteX1" fmla="*/ 736600 w 1529080"/>
                <a:gd name="connsiteY1" fmla="*/ 294640 h 363220"/>
                <a:gd name="connsiteX2" fmla="*/ 1529080 w 1529080"/>
                <a:gd name="connsiteY2" fmla="*/ 363220 h 36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9080" h="363220">
                  <a:moveTo>
                    <a:pt x="0" y="0"/>
                  </a:moveTo>
                  <a:cubicBezTo>
                    <a:pt x="240876" y="117051"/>
                    <a:pt x="481753" y="234103"/>
                    <a:pt x="736600" y="294640"/>
                  </a:cubicBezTo>
                  <a:cubicBezTo>
                    <a:pt x="991447" y="355177"/>
                    <a:pt x="1529080" y="363220"/>
                    <a:pt x="1529080" y="363220"/>
                  </a:cubicBezTo>
                </a:path>
              </a:pathLst>
            </a:custGeom>
            <a:noFill/>
            <a:ln w="19050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95" name="Text Box 15">
              <a:extLst>
                <a:ext uri="{FF2B5EF4-FFF2-40B4-BE49-F238E27FC236}">
                  <a16:creationId xmlns:a16="http://schemas.microsoft.com/office/drawing/2014/main" id="{0DC73157-0484-C1D2-4E1F-8C7BDFE32C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000" y="3124200"/>
              <a:ext cx="817412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400" i="1">
                  <a:solidFill>
                    <a:srgbClr val="000099"/>
                  </a:solidFill>
                </a:rPr>
                <a:t>n</a:t>
              </a:r>
              <a:r>
                <a:rPr lang="en-US" sz="1400">
                  <a:solidFill>
                    <a:srgbClr val="000099"/>
                  </a:solidFill>
                </a:rPr>
                <a:t>=</a:t>
              </a:r>
              <a:r>
                <a:rPr lang="sr-Latn-RS" sz="1400">
                  <a:solidFill>
                    <a:srgbClr val="000099"/>
                  </a:solidFill>
                </a:rPr>
                <a:t> </a:t>
              </a:r>
              <a:r>
                <a:rPr lang="sr-Latn-RS" sz="1400">
                  <a:solidFill>
                    <a:srgbClr val="000099"/>
                  </a:solidFill>
                  <a:sym typeface="Symbol"/>
                </a:rPr>
                <a:t></a:t>
              </a:r>
              <a:endParaRPr lang="en-US" sz="1400" baseline="-25000">
                <a:solidFill>
                  <a:srgbClr val="000099"/>
                </a:solidFill>
              </a:endParaRPr>
            </a:p>
          </p:txBody>
        </p:sp>
        <p:sp>
          <p:nvSpPr>
            <p:cNvPr id="96" name="Text Box 15">
              <a:extLst>
                <a:ext uri="{FF2B5EF4-FFF2-40B4-BE49-F238E27FC236}">
                  <a16:creationId xmlns:a16="http://schemas.microsoft.com/office/drawing/2014/main" id="{8F09D739-EC0F-6418-24F4-BC1ACE976B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76088" y="3429000"/>
              <a:ext cx="817412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400" i="1">
                  <a:solidFill>
                    <a:srgbClr val="000099"/>
                  </a:solidFill>
                </a:rPr>
                <a:t>n</a:t>
              </a:r>
              <a:r>
                <a:rPr lang="en-US" sz="1400">
                  <a:solidFill>
                    <a:srgbClr val="000099"/>
                  </a:solidFill>
                </a:rPr>
                <a:t>=</a:t>
              </a:r>
              <a:r>
                <a:rPr lang="sr-Latn-RS" sz="1400">
                  <a:solidFill>
                    <a:srgbClr val="000099"/>
                  </a:solidFill>
                </a:rPr>
                <a:t>0</a:t>
              </a:r>
              <a:endParaRPr lang="en-US" sz="1400" baseline="-25000">
                <a:solidFill>
                  <a:srgbClr val="000099"/>
                </a:solidFill>
              </a:endParaRPr>
            </a:p>
          </p:txBody>
        </p:sp>
        <p:sp>
          <p:nvSpPr>
            <p:cNvPr id="97" name="Text Box 15">
              <a:extLst>
                <a:ext uri="{FF2B5EF4-FFF2-40B4-BE49-F238E27FC236}">
                  <a16:creationId xmlns:a16="http://schemas.microsoft.com/office/drawing/2014/main" id="{2EF5B7D3-F0FD-91B1-CAB0-A693852C90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28764" y="3505200"/>
              <a:ext cx="817412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400" i="1">
                  <a:solidFill>
                    <a:srgbClr val="000099"/>
                  </a:solidFill>
                </a:rPr>
                <a:t>n</a:t>
              </a:r>
              <a:r>
                <a:rPr lang="en-US" sz="1400">
                  <a:solidFill>
                    <a:srgbClr val="000099"/>
                  </a:solidFill>
                </a:rPr>
                <a:t>=</a:t>
              </a:r>
              <a:r>
                <a:rPr lang="sr-Latn-RS" sz="1400" i="1">
                  <a:solidFill>
                    <a:srgbClr val="000099"/>
                  </a:solidFill>
                  <a:sym typeface="Symbol"/>
                </a:rPr>
                <a:t></a:t>
              </a:r>
              <a:endParaRPr lang="en-US" sz="1400" i="1" baseline="-25000">
                <a:solidFill>
                  <a:srgbClr val="000099"/>
                </a:solidFill>
              </a:endParaRPr>
            </a:p>
          </p:txBody>
        </p: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C80E8C3D-A168-3223-06FE-BDF8CD2E4222}"/>
                </a:ext>
              </a:extLst>
            </p:cNvPr>
            <p:cNvCxnSpPr/>
            <p:nvPr/>
          </p:nvCxnSpPr>
          <p:spPr bwMode="auto">
            <a:xfrm flipV="1">
              <a:off x="6416984" y="3503849"/>
              <a:ext cx="0" cy="1645920"/>
            </a:xfrm>
            <a:prstGeom prst="straightConnector1">
              <a:avLst/>
            </a:prstGeom>
            <a:noFill/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8EB08F20-BB10-0686-BB51-D58000B78A15}"/>
                </a:ext>
              </a:extLst>
            </p:cNvPr>
            <p:cNvCxnSpPr/>
            <p:nvPr/>
          </p:nvCxnSpPr>
          <p:spPr bwMode="auto">
            <a:xfrm>
              <a:off x="5420989" y="4471523"/>
              <a:ext cx="210312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0" name="Text Box 15">
              <a:extLst>
                <a:ext uri="{FF2B5EF4-FFF2-40B4-BE49-F238E27FC236}">
                  <a16:creationId xmlns:a16="http://schemas.microsoft.com/office/drawing/2014/main" id="{4837AE7E-852D-C901-9440-0C666A1BC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66607" y="4219590"/>
              <a:ext cx="817412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400" i="1">
                  <a:solidFill>
                    <a:srgbClr val="000099"/>
                  </a:solidFill>
                </a:rPr>
                <a:t>n</a:t>
              </a:r>
              <a:r>
                <a:rPr lang="en-US" sz="1400">
                  <a:solidFill>
                    <a:srgbClr val="000099"/>
                  </a:solidFill>
                </a:rPr>
                <a:t>=</a:t>
              </a:r>
              <a:r>
                <a:rPr lang="sr-Latn-RS" sz="1400">
                  <a:solidFill>
                    <a:srgbClr val="000099"/>
                  </a:solidFill>
                </a:rPr>
                <a:t>1</a:t>
              </a:r>
              <a:endParaRPr lang="en-US" sz="1400" baseline="-25000">
                <a:solidFill>
                  <a:srgbClr val="000099"/>
                </a:solidFill>
              </a:endParaRPr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F2E5E87C-F569-0B44-2C6F-3EA51D57DC91}"/>
                </a:ext>
              </a:extLst>
            </p:cNvPr>
            <p:cNvSpPr/>
            <p:nvPr/>
          </p:nvSpPr>
          <p:spPr bwMode="auto">
            <a:xfrm rot="2628319">
              <a:off x="6363844" y="4420063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30C8407E-B3D3-8962-AF85-F8A22684A10E}"/>
              </a:ext>
            </a:extLst>
          </p:cNvPr>
          <p:cNvGrpSpPr/>
          <p:nvPr/>
        </p:nvGrpSpPr>
        <p:grpSpPr>
          <a:xfrm>
            <a:off x="5286827" y="4239850"/>
            <a:ext cx="838288" cy="1514047"/>
            <a:chOff x="5286827" y="4239850"/>
            <a:chExt cx="838288" cy="1514047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A028698-2FDD-CF3D-802D-7AAC4296659D}"/>
                </a:ext>
              </a:extLst>
            </p:cNvPr>
            <p:cNvSpPr txBox="1"/>
            <p:nvPr/>
          </p:nvSpPr>
          <p:spPr>
            <a:xfrm>
              <a:off x="5562600" y="4239850"/>
              <a:ext cx="327334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/>
                <a:t>2</a:t>
              </a:r>
              <a:endParaRPr lang="en-US" b="1" dirty="0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E83B42-627D-FA9C-43D3-B52B0590250A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831765" y="4768495"/>
              <a:ext cx="0" cy="828000"/>
            </a:xfrm>
            <a:prstGeom prst="line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490EDF3-4BA8-B718-54F9-782A68E1EAE9}"/>
                </a:ext>
              </a:extLst>
            </p:cNvPr>
            <p:cNvSpPr txBox="1"/>
            <p:nvPr/>
          </p:nvSpPr>
          <p:spPr>
            <a:xfrm>
              <a:off x="5485365" y="5326151"/>
              <a:ext cx="327334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/>
                <a:t>1</a:t>
              </a:r>
              <a:endParaRPr lang="en-US" b="1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F48E69B-7F45-FE91-0341-1F6A6288275C}"/>
                </a:ext>
              </a:extLst>
            </p:cNvPr>
            <p:cNvSpPr/>
            <p:nvPr/>
          </p:nvSpPr>
          <p:spPr bwMode="auto">
            <a:xfrm>
              <a:off x="5793632" y="4676199"/>
              <a:ext cx="91440" cy="9144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817BA319-1647-512F-6042-4C25E99B8CDE}"/>
                </a:ext>
              </a:extLst>
            </p:cNvPr>
            <p:cNvSpPr/>
            <p:nvPr/>
          </p:nvSpPr>
          <p:spPr bwMode="auto">
            <a:xfrm>
              <a:off x="5800229" y="5558262"/>
              <a:ext cx="91440" cy="9144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7" name="Rounded Rectangle 10">
              <a:extLst>
                <a:ext uri="{FF2B5EF4-FFF2-40B4-BE49-F238E27FC236}">
                  <a16:creationId xmlns:a16="http://schemas.microsoft.com/office/drawing/2014/main" id="{F3BE02B4-46AF-CEC1-32F5-2B563B78F189}"/>
                </a:ext>
              </a:extLst>
            </p:cNvPr>
            <p:cNvSpPr/>
            <p:nvPr/>
          </p:nvSpPr>
          <p:spPr bwMode="auto">
            <a:xfrm>
              <a:off x="5286827" y="4985653"/>
              <a:ext cx="838288" cy="287668"/>
            </a:xfrm>
            <a:prstGeom prst="roundRect">
              <a:avLst/>
            </a:prstGeom>
            <a:noFill/>
            <a:ln w="190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r>
                <a:rPr lang="en-GB" sz="1000" b="1"/>
                <a:t>adijabata</a:t>
              </a:r>
              <a:endParaRPr kumimoji="0" 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A0EC8526-5287-6B05-2CAE-25AED578FE9A}"/>
              </a:ext>
            </a:extLst>
          </p:cNvPr>
          <p:cNvGrpSpPr/>
          <p:nvPr/>
        </p:nvGrpSpPr>
        <p:grpSpPr>
          <a:xfrm>
            <a:off x="5840640" y="3165183"/>
            <a:ext cx="1931761" cy="1561724"/>
            <a:chOff x="5840640" y="3165183"/>
            <a:chExt cx="1931761" cy="1561724"/>
          </a:xfrm>
        </p:grpSpPr>
        <p:sp>
          <p:nvSpPr>
            <p:cNvPr id="102" name="Freeform 15">
              <a:extLst>
                <a:ext uri="{FF2B5EF4-FFF2-40B4-BE49-F238E27FC236}">
                  <a16:creationId xmlns:a16="http://schemas.microsoft.com/office/drawing/2014/main" id="{A7B23A80-3001-B47A-0661-FA9BCECC5E6C}"/>
                </a:ext>
              </a:extLst>
            </p:cNvPr>
            <p:cNvSpPr/>
            <p:nvPr/>
          </p:nvSpPr>
          <p:spPr bwMode="auto">
            <a:xfrm rot="16200000">
              <a:off x="6025659" y="2980164"/>
              <a:ext cx="1561724" cy="1931761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8" name="Rounded Rectangle 10">
              <a:extLst>
                <a:ext uri="{FF2B5EF4-FFF2-40B4-BE49-F238E27FC236}">
                  <a16:creationId xmlns:a16="http://schemas.microsoft.com/office/drawing/2014/main" id="{407C079A-FC2E-1C91-A4F8-2B2F3FD37E50}"/>
                </a:ext>
              </a:extLst>
            </p:cNvPr>
            <p:cNvSpPr/>
            <p:nvPr/>
          </p:nvSpPr>
          <p:spPr bwMode="auto">
            <a:xfrm>
              <a:off x="6242774" y="4267200"/>
              <a:ext cx="767626" cy="287668"/>
            </a:xfrm>
            <a:prstGeom prst="roundRect">
              <a:avLst/>
            </a:prstGeom>
            <a:noFill/>
            <a:ln w="190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r>
                <a:rPr lang="en-GB" sz="1000" b="1"/>
                <a:t>izobara</a:t>
              </a:r>
              <a:endParaRPr kumimoji="0" 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7081D9A3-C767-FDDA-2884-6D5550FEB383}"/>
              </a:ext>
            </a:extLst>
          </p:cNvPr>
          <p:cNvGrpSpPr/>
          <p:nvPr/>
        </p:nvGrpSpPr>
        <p:grpSpPr>
          <a:xfrm>
            <a:off x="5867401" y="2846483"/>
            <a:ext cx="2285840" cy="2749751"/>
            <a:chOff x="5867401" y="2846483"/>
            <a:chExt cx="2285840" cy="2749751"/>
          </a:xfrm>
        </p:grpSpPr>
        <p:sp>
          <p:nvSpPr>
            <p:cNvPr id="104" name="Freeform 15">
              <a:extLst>
                <a:ext uri="{FF2B5EF4-FFF2-40B4-BE49-F238E27FC236}">
                  <a16:creationId xmlns:a16="http://schemas.microsoft.com/office/drawing/2014/main" id="{94603ADD-813F-FDC6-1D39-0FD6E9E63226}"/>
                </a:ext>
              </a:extLst>
            </p:cNvPr>
            <p:cNvSpPr/>
            <p:nvPr/>
          </p:nvSpPr>
          <p:spPr bwMode="auto">
            <a:xfrm rot="16200000">
              <a:off x="5618839" y="3448395"/>
              <a:ext cx="2396401" cy="1899278"/>
            </a:xfrm>
            <a:custGeom>
              <a:avLst/>
              <a:gdLst>
                <a:gd name="connsiteX0" fmla="*/ 0 w 1981200"/>
                <a:gd name="connsiteY0" fmla="*/ 0 h 2118360"/>
                <a:gd name="connsiteX1" fmla="*/ 563880 w 1981200"/>
                <a:gd name="connsiteY1" fmla="*/ 1493520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597783 w 1981200"/>
                <a:gd name="connsiteY1" fmla="*/ 1435486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  <a:gd name="connsiteX0" fmla="*/ 0 w 1981200"/>
                <a:gd name="connsiteY0" fmla="*/ 0 h 2118360"/>
                <a:gd name="connsiteX1" fmla="*/ 663823 w 1981200"/>
                <a:gd name="connsiteY1" fmla="*/ 1356223 h 2118360"/>
                <a:gd name="connsiteX2" fmla="*/ 1981200 w 1981200"/>
                <a:gd name="connsiteY2" fmla="*/ 2118360 h 2118360"/>
                <a:gd name="connsiteX3" fmla="*/ 1981200 w 198120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200" h="2118360">
                  <a:moveTo>
                    <a:pt x="0" y="0"/>
                  </a:moveTo>
                  <a:cubicBezTo>
                    <a:pt x="116840" y="570230"/>
                    <a:pt x="333623" y="1003163"/>
                    <a:pt x="663823" y="1356223"/>
                  </a:cubicBezTo>
                  <a:cubicBezTo>
                    <a:pt x="994023" y="1709283"/>
                    <a:pt x="1981200" y="2118360"/>
                    <a:pt x="1981200" y="2118360"/>
                  </a:cubicBezTo>
                  <a:lnTo>
                    <a:pt x="1981200" y="2118360"/>
                  </a:lnTo>
                </a:path>
              </a:pathLst>
            </a:cu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E180BD38-7080-3A68-1D4A-1A1CB3878A88}"/>
                </a:ext>
              </a:extLst>
            </p:cNvPr>
            <p:cNvSpPr/>
            <p:nvPr/>
          </p:nvSpPr>
          <p:spPr bwMode="auto">
            <a:xfrm>
              <a:off x="7734467" y="3111715"/>
              <a:ext cx="91440" cy="9144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50EA2E01-D3BC-7103-532E-1E893C2FCA12}"/>
                </a:ext>
              </a:extLst>
            </p:cNvPr>
            <p:cNvSpPr txBox="1"/>
            <p:nvPr/>
          </p:nvSpPr>
          <p:spPr>
            <a:xfrm>
              <a:off x="7825907" y="2846483"/>
              <a:ext cx="327334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/>
                <a:t>3</a:t>
              </a:r>
              <a:endParaRPr lang="en-US" b="1" dirty="0"/>
            </a:p>
          </p:txBody>
        </p:sp>
        <p:sp>
          <p:nvSpPr>
            <p:cNvPr id="109" name="Rounded Rectangle 10">
              <a:extLst>
                <a:ext uri="{FF2B5EF4-FFF2-40B4-BE49-F238E27FC236}">
                  <a16:creationId xmlns:a16="http://schemas.microsoft.com/office/drawing/2014/main" id="{E8DA6027-CF87-E28B-5027-0498D8ADB772}"/>
                </a:ext>
              </a:extLst>
            </p:cNvPr>
            <p:cNvSpPr/>
            <p:nvPr/>
          </p:nvSpPr>
          <p:spPr bwMode="auto">
            <a:xfrm>
              <a:off x="6738982" y="4761558"/>
              <a:ext cx="767626" cy="287668"/>
            </a:xfrm>
            <a:prstGeom prst="roundRect">
              <a:avLst/>
            </a:prstGeom>
            <a:noFill/>
            <a:ln w="190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r>
                <a:rPr lang="en-GB" sz="1000" b="1"/>
                <a:t>izohora</a:t>
              </a:r>
              <a:endParaRPr kumimoji="0" 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84355FB4-8B10-7D0A-8432-5539F19FCC11}"/>
              </a:ext>
            </a:extLst>
          </p:cNvPr>
          <p:cNvGrpSpPr/>
          <p:nvPr/>
        </p:nvGrpSpPr>
        <p:grpSpPr>
          <a:xfrm>
            <a:off x="5141933" y="1114907"/>
            <a:ext cx="3143371" cy="899742"/>
            <a:chOff x="5141933" y="1114907"/>
            <a:chExt cx="3143371" cy="899742"/>
          </a:xfrm>
        </p:grpSpPr>
        <p:sp>
          <p:nvSpPr>
            <p:cNvPr id="111" name="Rounded Rectangle 10">
              <a:extLst>
                <a:ext uri="{FF2B5EF4-FFF2-40B4-BE49-F238E27FC236}">
                  <a16:creationId xmlns:a16="http://schemas.microsoft.com/office/drawing/2014/main" id="{519C59C4-B715-D090-2161-444331E74D48}"/>
                </a:ext>
              </a:extLst>
            </p:cNvPr>
            <p:cNvSpPr/>
            <p:nvPr/>
          </p:nvSpPr>
          <p:spPr bwMode="auto">
            <a:xfrm>
              <a:off x="6471957" y="1318359"/>
              <a:ext cx="1813347" cy="696290"/>
            </a:xfrm>
            <a:prstGeom prst="roundRect">
              <a:avLst/>
            </a:prstGeom>
            <a:noFill/>
            <a:ln w="190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r>
                <a:rPr lang="en-GB" sz="1000" i="1"/>
                <a:t>izohorski proces – ve</a:t>
              </a:r>
              <a:r>
                <a:rPr lang="sr-Latn-RS" sz="1000" i="1"/>
                <a:t>ći nagib u poređenju sa izobarskim procesom</a:t>
              </a:r>
              <a:endParaRPr kumimoji="0" lang="en-US" sz="100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endParaRPr>
            </a:p>
          </p:txBody>
        </p:sp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98FB5F38-8027-F87D-DD7B-DB156F0F0FE5}"/>
                </a:ext>
              </a:extLst>
            </p:cNvPr>
            <p:cNvCxnSpPr>
              <a:cxnSpLocks/>
              <a:stCxn id="111" idx="1"/>
            </p:cNvCxnSpPr>
            <p:nvPr/>
          </p:nvCxnSpPr>
          <p:spPr bwMode="auto">
            <a:xfrm flipH="1" flipV="1">
              <a:off x="5141933" y="1114907"/>
              <a:ext cx="1330024" cy="551597"/>
            </a:xfrm>
            <a:prstGeom prst="straightConnector1">
              <a:avLst/>
            </a:prstGeom>
            <a:noFill/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6788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863AD8-28DC-9F35-7137-128578969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C4013C1-A739-8098-CF2E-FBEED8071BB8}"/>
              </a:ext>
            </a:extLst>
          </p:cNvPr>
          <p:cNvCxnSpPr>
            <a:cxnSpLocks/>
          </p:cNvCxnSpPr>
          <p:nvPr/>
        </p:nvCxnSpPr>
        <p:spPr bwMode="auto">
          <a:xfrm flipV="1">
            <a:off x="990600" y="5626100"/>
            <a:ext cx="4632920" cy="1270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1D23F59-CD16-A5A0-069C-8CDE24AFD22A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977900" y="2332666"/>
            <a:ext cx="12700" cy="3306134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1761D068-DE9E-D85D-FE2A-ABF4CEEA9889}"/>
              </a:ext>
            </a:extLst>
          </p:cNvPr>
          <p:cNvSpPr/>
          <p:nvPr/>
        </p:nvSpPr>
        <p:spPr bwMode="auto">
          <a:xfrm flipH="1">
            <a:off x="4724400" y="4846319"/>
            <a:ext cx="182881" cy="182881"/>
          </a:xfrm>
          <a:prstGeom prst="flowChartConnector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6" name="Curved Connector 5">
            <a:extLst>
              <a:ext uri="{FF2B5EF4-FFF2-40B4-BE49-F238E27FC236}">
                <a16:creationId xmlns:a16="http://schemas.microsoft.com/office/drawing/2014/main" id="{044DDDAF-39CB-61CE-EB26-570C15E35F90}"/>
              </a:ext>
            </a:extLst>
          </p:cNvPr>
          <p:cNvCxnSpPr>
            <a:endCxn id="17" idx="4"/>
          </p:cNvCxnSpPr>
          <p:nvPr/>
        </p:nvCxnSpPr>
        <p:spPr bwMode="auto">
          <a:xfrm>
            <a:off x="997677" y="610842"/>
            <a:ext cx="3078480" cy="2377440"/>
          </a:xfrm>
          <a:prstGeom prst="curvedConnector4">
            <a:avLst>
              <a:gd name="adj1" fmla="val 54208"/>
              <a:gd name="adj2" fmla="val 109615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C3B2256-E6FC-228D-8BDE-FFFF62179C42}"/>
              </a:ext>
            </a:extLst>
          </p:cNvPr>
          <p:cNvSpPr txBox="1"/>
          <p:nvPr/>
        </p:nvSpPr>
        <p:spPr>
          <a:xfrm>
            <a:off x="5257800" y="5626100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ECD0F4-CA41-3FB1-7E77-7CF1F713AE0F}"/>
              </a:ext>
            </a:extLst>
          </p:cNvPr>
          <p:cNvSpPr txBox="1"/>
          <p:nvPr/>
        </p:nvSpPr>
        <p:spPr>
          <a:xfrm>
            <a:off x="591333" y="219653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5F7835F-0497-BFDB-F00B-2BB5436D5E5F}"/>
              </a:ext>
            </a:extLst>
          </p:cNvPr>
          <p:cNvSpPr/>
          <p:nvPr/>
        </p:nvSpPr>
        <p:spPr bwMode="auto">
          <a:xfrm>
            <a:off x="1251403" y="4141258"/>
            <a:ext cx="1519641" cy="570015"/>
          </a:xfrm>
          <a:prstGeom prst="round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lang="sr-Latn-RS" sz="1200" b="1" dirty="0"/>
              <a:t>1-2 </a:t>
            </a:r>
            <a:r>
              <a:rPr lang="sr-Latn-RS" sz="1200" b="1"/>
              <a:t>– </a:t>
            </a:r>
            <a:r>
              <a:rPr lang="en-GB" sz="1200" b="1"/>
              <a:t>a</a:t>
            </a:r>
            <a:r>
              <a:rPr lang="sr-Latn-RS" sz="1200" b="1"/>
              <a:t>dijabatsk</a:t>
            </a:r>
            <a:r>
              <a:rPr lang="en-GB" sz="1200" b="1"/>
              <a:t>a</a:t>
            </a:r>
            <a:r>
              <a:rPr lang="sr-Latn-RS" sz="1200" b="1"/>
              <a:t> kompr</a:t>
            </a:r>
            <a:r>
              <a:rPr lang="en-GB" sz="1200" b="1"/>
              <a:t>esija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0FBA94-673B-8BEB-D37F-28654FD13287}"/>
              </a:ext>
            </a:extLst>
          </p:cNvPr>
          <p:cNvSpPr txBox="1"/>
          <p:nvPr/>
        </p:nvSpPr>
        <p:spPr>
          <a:xfrm>
            <a:off x="3762070" y="4849291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</a:t>
            </a:r>
            <a:endParaRPr lang="en-U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3D3C02-2BA7-C5CE-F2C1-76D1CA9E9335}"/>
              </a:ext>
            </a:extLst>
          </p:cNvPr>
          <p:cNvSpPr txBox="1"/>
          <p:nvPr/>
        </p:nvSpPr>
        <p:spPr>
          <a:xfrm>
            <a:off x="1753604" y="2677635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723E6A9-E62B-74AF-9A9C-1C95680FC84F}"/>
              </a:ext>
            </a:extLst>
          </p:cNvPr>
          <p:cNvSpPr txBox="1"/>
          <p:nvPr/>
        </p:nvSpPr>
        <p:spPr>
          <a:xfrm>
            <a:off x="3806055" y="2441707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3</a:t>
            </a:r>
            <a:endParaRPr lang="en-US" b="1" dirty="0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9AF9340E-5233-4B7B-49E1-EA1FD095A785}"/>
              </a:ext>
            </a:extLst>
          </p:cNvPr>
          <p:cNvSpPr/>
          <p:nvPr/>
        </p:nvSpPr>
        <p:spPr bwMode="auto">
          <a:xfrm>
            <a:off x="2174891" y="2937228"/>
            <a:ext cx="1929610" cy="1978046"/>
          </a:xfrm>
          <a:custGeom>
            <a:avLst/>
            <a:gdLst>
              <a:gd name="connsiteX0" fmla="*/ 0 w 1981200"/>
              <a:gd name="connsiteY0" fmla="*/ 0 h 2118360"/>
              <a:gd name="connsiteX1" fmla="*/ 563880 w 1981200"/>
              <a:gd name="connsiteY1" fmla="*/ 1493520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597783 w 1981200"/>
              <a:gd name="connsiteY1" fmla="*/ 1435486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  <a:gd name="connsiteX0" fmla="*/ 0 w 1981200"/>
              <a:gd name="connsiteY0" fmla="*/ 0 h 2118360"/>
              <a:gd name="connsiteX1" fmla="*/ 663823 w 1981200"/>
              <a:gd name="connsiteY1" fmla="*/ 1356223 h 2118360"/>
              <a:gd name="connsiteX2" fmla="*/ 1981200 w 1981200"/>
              <a:gd name="connsiteY2" fmla="*/ 2118360 h 2118360"/>
              <a:gd name="connsiteX3" fmla="*/ 1981200 w 1981200"/>
              <a:gd name="connsiteY3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1200" h="2118360">
                <a:moveTo>
                  <a:pt x="0" y="0"/>
                </a:moveTo>
                <a:cubicBezTo>
                  <a:pt x="116840" y="570230"/>
                  <a:pt x="333623" y="1003163"/>
                  <a:pt x="663823" y="1356223"/>
                </a:cubicBezTo>
                <a:cubicBezTo>
                  <a:pt x="994023" y="1709283"/>
                  <a:pt x="1981200" y="2118360"/>
                  <a:pt x="1981200" y="2118360"/>
                </a:cubicBezTo>
                <a:lnTo>
                  <a:pt x="1981200" y="2118360"/>
                </a:ln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0940D1A-BBA7-3837-28F8-404E3AC22341}"/>
              </a:ext>
            </a:extLst>
          </p:cNvPr>
          <p:cNvSpPr txBox="1"/>
          <p:nvPr/>
        </p:nvSpPr>
        <p:spPr>
          <a:xfrm>
            <a:off x="5634252" y="1166792"/>
            <a:ext cx="3275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2. Korak – poznati podaci</a:t>
            </a:r>
            <a:endParaRPr lang="en-US" b="1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15DF633-00D3-F479-5286-3843E26EAC62}"/>
              </a:ext>
            </a:extLst>
          </p:cNvPr>
          <p:cNvCxnSpPr>
            <a:cxnSpLocks/>
          </p:cNvCxnSpPr>
          <p:nvPr/>
        </p:nvCxnSpPr>
        <p:spPr bwMode="auto">
          <a:xfrm>
            <a:off x="2185386" y="2910840"/>
            <a:ext cx="1858298" cy="26388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9789ECC0-AF5C-8306-1AF0-B2A9B6C74361}"/>
              </a:ext>
            </a:extLst>
          </p:cNvPr>
          <p:cNvSpPr/>
          <p:nvPr/>
        </p:nvSpPr>
        <p:spPr bwMode="auto">
          <a:xfrm>
            <a:off x="2142614" y="2872458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C2E77D5-CE7D-4094-3FB7-53846B1B2DE9}"/>
              </a:ext>
            </a:extLst>
          </p:cNvPr>
          <p:cNvSpPr/>
          <p:nvPr/>
        </p:nvSpPr>
        <p:spPr bwMode="auto">
          <a:xfrm>
            <a:off x="4030437" y="2896842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BD5EA86-A35E-76BA-6999-D722C2FB09F6}"/>
              </a:ext>
            </a:extLst>
          </p:cNvPr>
          <p:cNvSpPr/>
          <p:nvPr/>
        </p:nvSpPr>
        <p:spPr bwMode="auto">
          <a:xfrm>
            <a:off x="4043684" y="4864227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75366879-B2A3-4763-ACD5-28F75CFDEC84}"/>
              </a:ext>
            </a:extLst>
          </p:cNvPr>
          <p:cNvSpPr/>
          <p:nvPr/>
        </p:nvSpPr>
        <p:spPr bwMode="auto">
          <a:xfrm>
            <a:off x="2159189" y="1597837"/>
            <a:ext cx="1589634" cy="1060362"/>
          </a:xfrm>
          <a:prstGeom prst="roundRect">
            <a:avLst/>
          </a:prstGeom>
          <a:solidFill>
            <a:schemeClr val="tx1"/>
          </a:solidFill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lang="sr-Latn-RS" sz="1200" b="1"/>
              <a:t>2-3 –dovođenje toplote</a:t>
            </a:r>
            <a:r>
              <a:rPr lang="en-GB" sz="1200" b="1"/>
              <a:t> pri konstantnom pritisku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100D9D70-47D4-C729-99C7-2B5D559CA308}"/>
              </a:ext>
            </a:extLst>
          </p:cNvPr>
          <p:cNvSpPr/>
          <p:nvPr/>
        </p:nvSpPr>
        <p:spPr bwMode="auto">
          <a:xfrm>
            <a:off x="4191000" y="3375812"/>
            <a:ext cx="1519641" cy="815188"/>
          </a:xfrm>
          <a:prstGeom prst="round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1200" b="1" dirty="0"/>
              <a:t>3-1 </a:t>
            </a:r>
            <a:r>
              <a:rPr lang="sr-Latn-RS" sz="1200" b="1"/>
              <a:t>– </a:t>
            </a:r>
            <a:r>
              <a:rPr lang="pl-PL" sz="1200" b="1"/>
              <a:t>vraćanje u početno stanje po pravoj liniji 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F99675-7B0A-818E-DA27-710809991662}"/>
              </a:ext>
            </a:extLst>
          </p:cNvPr>
          <p:cNvSpPr/>
          <p:nvPr/>
        </p:nvSpPr>
        <p:spPr>
          <a:xfrm>
            <a:off x="5751760" y="1867990"/>
            <a:ext cx="3325363" cy="1225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US" sz="1800" i="1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sr-Latn-RS" sz="1800" i="1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1800" i="1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sr-Latn-RS" sz="180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GB" sz="1800">
                <a:latin typeface="Cambria Math" panose="02040503050406030204" pitchFamily="18" charset="0"/>
                <a:ea typeface="Cambria Math" panose="02040503050406030204" pitchFamily="18" charset="0"/>
              </a:rPr>
              <a:t>10 kPa=110</a:t>
            </a:r>
            <a:r>
              <a:rPr lang="sr-Latn-RS" sz="1800">
                <a:latin typeface="Cambria Math" panose="02040503050406030204" pitchFamily="18" charset="0"/>
                <a:ea typeface="Cambria Math" panose="02040503050406030204" pitchFamily="18" charset="0"/>
              </a:rPr>
              <a:t>*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en-US" sz="1800" baseline="3000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 Pa </a:t>
            </a:r>
            <a:endParaRPr lang="sr-Latn-RS" sz="1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US" sz="18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T</a:t>
            </a:r>
            <a:r>
              <a:rPr lang="en-US" sz="1800" i="1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sr-Latn-RS" sz="1800" i="1" baseline="-25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sr-Latn-RS" sz="1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sr-Latn-RS" sz="1800">
                <a:latin typeface="Cambria Math" panose="02040503050406030204" pitchFamily="18" charset="0"/>
                <a:ea typeface="Cambria Math" panose="02040503050406030204" pitchFamily="18" charset="0"/>
              </a:rPr>
              <a:t>300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 K</a:t>
            </a:r>
          </a:p>
          <a:p>
            <a:r>
              <a:rPr lang="en-US" sz="1800" i="1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r>
              <a:rPr lang="en-US" sz="1800" i="1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sr-Latn-RS" sz="1800" i="1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1800" i="1">
                <a:latin typeface="Cambria Math" panose="02040503050406030204" pitchFamily="18" charset="0"/>
                <a:ea typeface="Cambria Math" panose="02040503050406030204" pitchFamily="18" charset="0"/>
              </a:rPr>
              <a:t> p</a:t>
            </a:r>
            <a:r>
              <a:rPr lang="en-US" sz="1800" i="1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sr-Latn-RS" sz="1800" i="1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US" sz="1800" i="1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sr-Latn-RS" sz="180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GB" sz="1800">
                <a:latin typeface="Cambria Math" panose="02040503050406030204" pitchFamily="18" charset="0"/>
                <a:ea typeface="Cambria Math" panose="02040503050406030204" pitchFamily="18" charset="0"/>
              </a:rPr>
              <a:t> MPa=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en-US" sz="1800" baseline="30000"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 Pa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4C13AAA-7711-47B8-C2E2-59472C36E14F}"/>
              </a:ext>
            </a:extLst>
          </p:cNvPr>
          <p:cNvSpPr/>
          <p:nvPr/>
        </p:nvSpPr>
        <p:spPr>
          <a:xfrm>
            <a:off x="5751760" y="3152691"/>
            <a:ext cx="2639563" cy="80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  <a:r>
              <a:rPr lang="en-GB" sz="1800" i="1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23</a:t>
            </a:r>
            <a:r>
              <a:rPr lang="sr-Latn-RS" sz="1800" i="1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sr-Latn-RS" sz="180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800">
                <a:latin typeface="Cambria Math" panose="02040503050406030204" pitchFamily="18" charset="0"/>
                <a:ea typeface="Cambria Math" panose="02040503050406030204" pitchFamily="18" charset="0"/>
              </a:rPr>
              <a:t>250</a:t>
            </a:r>
            <a:r>
              <a:rPr lang="sr-Latn-RS" sz="1800">
                <a:latin typeface="Cambria Math" panose="02040503050406030204" pitchFamily="18" charset="0"/>
                <a:ea typeface="Cambria Math" panose="02040503050406030204" pitchFamily="18" charset="0"/>
              </a:rPr>
              <a:t>*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en-GB" sz="1800" baseline="3000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 J</a:t>
            </a:r>
          </a:p>
          <a:p>
            <a:r>
              <a:rPr lang="en-US" sz="1800" i="1">
                <a:latin typeface="Cambria Math" panose="02040503050406030204" pitchFamily="18" charset="0"/>
                <a:ea typeface="Cambria Math" panose="02040503050406030204" pitchFamily="18" charset="0"/>
              </a:rPr>
              <a:t>m</a:t>
            </a:r>
            <a:r>
              <a:rPr lang="en-US" sz="1800">
                <a:latin typeface="Cambria Math" panose="02040503050406030204" pitchFamily="18" charset="0"/>
                <a:ea typeface="Cambria Math" panose="02040503050406030204" pitchFamily="18" charset="0"/>
              </a:rPr>
              <a:t>=0,11 kg </a:t>
            </a:r>
            <a:endParaRPr 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C00137E8-69B1-E0A0-D25B-6F270ABE0344}"/>
                  </a:ext>
                </a:extLst>
              </p:cNvPr>
              <p:cNvSpPr txBox="1"/>
              <p:nvPr/>
            </p:nvSpPr>
            <p:spPr>
              <a:xfrm>
                <a:off x="5818637" y="4182252"/>
                <a:ext cx="1555811" cy="6805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1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sr-Latn-RS" sz="1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800" b="0" i="1" smtClean="0">
                          <a:latin typeface="Cambria Math" panose="02040503050406030204" pitchFamily="18" charset="0"/>
                        </a:rPr>
                        <m:t>296,7</m:t>
                      </m:r>
                      <m:f>
                        <m:fPr>
                          <m:ctrlPr>
                            <a:rPr lang="sr-Latn-R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C00137E8-69B1-E0A0-D25B-6F270ABE03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8637" y="4182252"/>
                <a:ext cx="1555811" cy="6805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619DD40-CAF9-22FC-3172-D49D6CF16EF2}"/>
                  </a:ext>
                </a:extLst>
              </p:cNvPr>
              <p:cNvSpPr txBox="1"/>
              <p:nvPr/>
            </p:nvSpPr>
            <p:spPr>
              <a:xfrm>
                <a:off x="7344979" y="4208929"/>
                <a:ext cx="1571071" cy="6805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RS" sz="1800" b="0" i="0" smtClean="0">
                          <a:latin typeface="Cambria Math" panose="02040503050406030204" pitchFamily="18" charset="0"/>
                        </a:rPr>
                        <m:t>=10</m:t>
                      </m:r>
                      <m:r>
                        <a:rPr lang="en-GB" sz="1800" b="0" i="0" smtClean="0">
                          <a:latin typeface="Cambria Math" panose="02040503050406030204" pitchFamily="18" charset="0"/>
                        </a:rPr>
                        <m:t>47</m:t>
                      </m:r>
                      <m:f>
                        <m:fPr>
                          <m:ctrlPr>
                            <a:rPr lang="sr-Latn-R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619DD40-CAF9-22FC-3172-D49D6CF16E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4979" y="4208929"/>
                <a:ext cx="1571071" cy="6805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25FEEEF3-5801-4D40-8C56-F24522127F05}"/>
                  </a:ext>
                </a:extLst>
              </p:cNvPr>
              <p:cNvSpPr txBox="1"/>
              <p:nvPr/>
            </p:nvSpPr>
            <p:spPr>
              <a:xfrm>
                <a:off x="5818637" y="4805829"/>
                <a:ext cx="1433854" cy="6805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sr-Latn-RS" sz="1800" b="0" i="0" smtClean="0">
                          <a:latin typeface="Cambria Math" panose="02040503050406030204" pitchFamily="18" charset="0"/>
                        </a:rPr>
                        <m:t>=7</m:t>
                      </m:r>
                      <m:r>
                        <a:rPr lang="en-GB" sz="1800" b="0" i="0" smtClean="0">
                          <a:latin typeface="Cambria Math" panose="02040503050406030204" pitchFamily="18" charset="0"/>
                        </a:rPr>
                        <m:t>46</m:t>
                      </m:r>
                      <m:f>
                        <m:fPr>
                          <m:ctrlPr>
                            <a:rPr lang="sr-Latn-R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8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25FEEEF3-5801-4D40-8C56-F24522127F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8637" y="4805829"/>
                <a:ext cx="1433854" cy="6805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BEA7CEA-C9F6-A209-6B19-B08CC1BB7591}"/>
                  </a:ext>
                </a:extLst>
              </p:cNvPr>
              <p:cNvSpPr txBox="1"/>
              <p:nvPr/>
            </p:nvSpPr>
            <p:spPr>
              <a:xfrm>
                <a:off x="7344979" y="4991185"/>
                <a:ext cx="791883" cy="332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r>
                        <a:rPr lang="sr-Latn-RS" sz="1800" b="0" i="0" smtClean="0">
                          <a:latin typeface="Cambria Math" panose="02040503050406030204" pitchFamily="18" charset="0"/>
                        </a:rPr>
                        <m:t>=1,4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ABEA7CEA-C9F6-A209-6B19-B08CC1BB75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4979" y="4991185"/>
                <a:ext cx="791883" cy="332399"/>
              </a:xfrm>
              <a:prstGeom prst="rect">
                <a:avLst/>
              </a:prstGeom>
              <a:blipFill>
                <a:blip r:embed="rId5"/>
                <a:stretch>
                  <a:fillRect l="-3077" r="-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AC6BB53-C714-5439-9B2A-837D49B3CA7C}"/>
              </a:ext>
            </a:extLst>
          </p:cNvPr>
          <p:cNvCxnSpPr/>
          <p:nvPr/>
        </p:nvCxnSpPr>
        <p:spPr bwMode="auto">
          <a:xfrm>
            <a:off x="2057400" y="1418266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8BB39A-4AE8-0562-BEEF-A983D58A56A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075220" y="2967939"/>
            <a:ext cx="0" cy="1902765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7333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A7FFB-72D8-382A-38CD-84065A2D2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urved Connector 5">
            <a:extLst>
              <a:ext uri="{FF2B5EF4-FFF2-40B4-BE49-F238E27FC236}">
                <a16:creationId xmlns:a16="http://schemas.microsoft.com/office/drawing/2014/main" id="{69735F95-57DA-1E0F-92EF-0CED39D56683}"/>
              </a:ext>
            </a:extLst>
          </p:cNvPr>
          <p:cNvCxnSpPr>
            <a:cxnSpLocks/>
          </p:cNvCxnSpPr>
          <p:nvPr/>
        </p:nvCxnSpPr>
        <p:spPr bwMode="auto">
          <a:xfrm>
            <a:off x="336291" y="900402"/>
            <a:ext cx="3078480" cy="2377440"/>
          </a:xfrm>
          <a:prstGeom prst="curvedConnector4">
            <a:avLst>
              <a:gd name="adj1" fmla="val 54208"/>
              <a:gd name="adj2" fmla="val 109615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4ED3CC3-009B-C35D-4F61-0DB9E1C4E576}"/>
              </a:ext>
            </a:extLst>
          </p:cNvPr>
          <p:cNvCxnSpPr/>
          <p:nvPr/>
        </p:nvCxnSpPr>
        <p:spPr bwMode="auto">
          <a:xfrm>
            <a:off x="2057400" y="1418266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467BA2A5-506E-ABCD-61E7-E6E74503E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2945371"/>
            <a:ext cx="2443439" cy="2121163"/>
          </a:xfrm>
          <a:prstGeom prst="rect">
            <a:avLst/>
          </a:prstGeom>
        </p:spPr>
      </p:pic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B093AFA4-6A0A-E159-3144-3BF3385F10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199593"/>
              </p:ext>
            </p:extLst>
          </p:nvPr>
        </p:nvGraphicFramePr>
        <p:xfrm>
          <a:off x="5410200" y="1219200"/>
          <a:ext cx="3429000" cy="14833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5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Stanje</a:t>
                      </a:r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6" name="Picture 35">
            <a:extLst>
              <a:ext uri="{FF2B5EF4-FFF2-40B4-BE49-F238E27FC236}">
                <a16:creationId xmlns:a16="http://schemas.microsoft.com/office/drawing/2014/main" id="{3D970915-4036-148E-205E-1D0FA4A658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405" y="1473151"/>
            <a:ext cx="576301" cy="43990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389FC1DC-98D9-2D92-DB04-53ADC1D946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538" y="1492923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CAFA113-7EA6-C079-B3FB-F3631AD9B399}"/>
                  </a:ext>
                </a:extLst>
              </p:cNvPr>
              <p:cNvSpPr txBox="1"/>
              <p:nvPr/>
            </p:nvSpPr>
            <p:spPr>
              <a:xfrm>
                <a:off x="277906" y="931778"/>
                <a:ext cx="2087751" cy="738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=110∗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GB" b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300 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CAFA113-7EA6-C079-B3FB-F3631AD9B3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06" y="931778"/>
                <a:ext cx="2087751" cy="7386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08432AD-2EE0-2806-2573-DB19AF1EA553}"/>
                  </a:ext>
                </a:extLst>
              </p:cNvPr>
              <p:cNvSpPr txBox="1"/>
              <p:nvPr/>
            </p:nvSpPr>
            <p:spPr>
              <a:xfrm>
                <a:off x="300318" y="2316370"/>
                <a:ext cx="178850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08432AD-2EE0-2806-2573-DB19AF1EA5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318" y="2316370"/>
                <a:ext cx="178850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8FBF2D1B-1D44-E7A9-8F36-A14E930417CB}"/>
                  </a:ext>
                </a:extLst>
              </p:cNvPr>
              <p:cNvSpPr txBox="1"/>
              <p:nvPr/>
            </p:nvSpPr>
            <p:spPr>
              <a:xfrm>
                <a:off x="304800" y="2903932"/>
                <a:ext cx="3139834" cy="7536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=0,809 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8FBF2D1B-1D44-E7A9-8F36-A14E930417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903932"/>
                <a:ext cx="3139834" cy="7536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0" name="Picture 49">
            <a:extLst>
              <a:ext uri="{FF2B5EF4-FFF2-40B4-BE49-F238E27FC236}">
                <a16:creationId xmlns:a16="http://schemas.microsoft.com/office/drawing/2014/main" id="{C7AFA974-B33F-3D52-B180-1F13168E59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1447800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25B8A445-A8B3-F0F7-18F9-1FD5FF898C9B}"/>
                  </a:ext>
                </a:extLst>
              </p:cNvPr>
              <p:cNvSpPr txBox="1"/>
              <p:nvPr/>
            </p:nvSpPr>
            <p:spPr>
              <a:xfrm>
                <a:off x="304800" y="4114800"/>
                <a:ext cx="274959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=0,809 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25B8A445-A8B3-F0F7-18F9-1FD5FF898C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114800"/>
                <a:ext cx="2749599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3" name="Picture 52">
            <a:extLst>
              <a:ext uri="{FF2B5EF4-FFF2-40B4-BE49-F238E27FC236}">
                <a16:creationId xmlns:a16="http://schemas.microsoft.com/office/drawing/2014/main" id="{768FF2D5-0B4F-F47E-A3F2-F49AF42E41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499" y="2236057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3A6E7934-2B0A-5B02-B9AC-F319414B0B77}"/>
                  </a:ext>
                </a:extLst>
              </p:cNvPr>
              <p:cNvSpPr txBox="1"/>
              <p:nvPr/>
            </p:nvSpPr>
            <p:spPr>
              <a:xfrm>
                <a:off x="2935716" y="914167"/>
                <a:ext cx="201728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GB" b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3A6E7934-2B0A-5B02-B9AC-F319414B0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5716" y="914167"/>
                <a:ext cx="2017284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6" name="Picture 55">
            <a:extLst>
              <a:ext uri="{FF2B5EF4-FFF2-40B4-BE49-F238E27FC236}">
                <a16:creationId xmlns:a16="http://schemas.microsoft.com/office/drawing/2014/main" id="{E6B99923-578A-4E49-650A-F4FF5C1ECE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850577"/>
            <a:ext cx="576301" cy="43990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D90C2EA1-2154-0A3D-8E7C-4DD9E3BD7D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404" y="2253987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29FEEE39-AB28-6405-E595-B51B0941FBB2}"/>
                  </a:ext>
                </a:extLst>
              </p:cNvPr>
              <p:cNvSpPr txBox="1"/>
              <p:nvPr/>
            </p:nvSpPr>
            <p:spPr>
              <a:xfrm>
                <a:off x="291353" y="4901199"/>
                <a:ext cx="2915798" cy="6306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=2727,27 </m:t>
                      </m:r>
                      <m:r>
                        <m:rPr>
                          <m:sty m:val="p"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29FEEE39-AB28-6405-E595-B51B0941FB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353" y="4901199"/>
                <a:ext cx="2915798" cy="630685"/>
              </a:xfrm>
              <a:prstGeom prst="rect">
                <a:avLst/>
              </a:prstGeom>
              <a:blipFill>
                <a:blip r:embed="rId9"/>
                <a:stretch>
                  <a:fillRect b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0" name="Picture 59">
            <a:extLst>
              <a:ext uri="{FF2B5EF4-FFF2-40B4-BE49-F238E27FC236}">
                <a16:creationId xmlns:a16="http://schemas.microsoft.com/office/drawing/2014/main" id="{6E0E979E-B759-FF33-1D39-97D245EB49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699" y="2245660"/>
            <a:ext cx="576301" cy="43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913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/>
      <p:bldP spid="52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63134E-94C0-14EA-0B7E-C3454CB1A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A5F00BE-B3F7-C568-A6FF-FF498487271B}"/>
              </a:ext>
            </a:extLst>
          </p:cNvPr>
          <p:cNvCxnSpPr/>
          <p:nvPr/>
        </p:nvCxnSpPr>
        <p:spPr bwMode="auto">
          <a:xfrm>
            <a:off x="2057400" y="1418266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B10CA2C9-E0A2-F092-A95E-4DE15C622C87}"/>
                  </a:ext>
                </a:extLst>
              </p:cNvPr>
              <p:cNvSpPr txBox="1"/>
              <p:nvPr/>
            </p:nvSpPr>
            <p:spPr>
              <a:xfrm>
                <a:off x="327326" y="1214718"/>
                <a:ext cx="2801023" cy="3977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23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B10CA2C9-E0A2-F092-A95E-4DE15C622C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26" y="1214718"/>
                <a:ext cx="2801023" cy="3977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55ACE113-4DCC-C279-5AC2-74F34A3E6A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2945371"/>
            <a:ext cx="2443439" cy="2121163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4B0B549-EBA4-E9BA-F814-9F9757B791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66982"/>
              </p:ext>
            </p:extLst>
          </p:nvPr>
        </p:nvGraphicFramePr>
        <p:xfrm>
          <a:off x="5410200" y="1219200"/>
          <a:ext cx="3429000" cy="14833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5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Stanje</a:t>
                      </a:r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9258C26A-761B-E73B-D1F7-2B12308BE5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405" y="1473151"/>
            <a:ext cx="576301" cy="43990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83247BC-D290-EFA3-DF52-B76E5E498A1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538" y="1492923"/>
            <a:ext cx="576301" cy="43990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4BF1A18-EE5B-BC14-5DB1-7C375CDDD3A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1447800"/>
            <a:ext cx="576301" cy="43990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DE10455-23D7-DAAE-BB8E-C52448A31DC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499" y="2236057"/>
            <a:ext cx="576301" cy="43990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43E3952-A8F4-3E26-DDD0-B7DCE88F1D8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850577"/>
            <a:ext cx="576301" cy="4399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83048F4-952A-AB0C-DDCB-9A96922104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404" y="2253987"/>
            <a:ext cx="576301" cy="43990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9A98E99-D52B-8A36-55F9-31C746B004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699" y="2245660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0E9FE3A-AA28-0BD9-25D6-B51E586BDDD8}"/>
                  </a:ext>
                </a:extLst>
              </p:cNvPr>
              <p:cNvSpPr txBox="1"/>
              <p:nvPr/>
            </p:nvSpPr>
            <p:spPr>
              <a:xfrm>
                <a:off x="304914" y="1886175"/>
                <a:ext cx="3220049" cy="7967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=556,57 </m:t>
                      </m:r>
                      <m:r>
                        <m:rPr>
                          <m:sty m:val="p"/>
                        </m:rPr>
                        <a:rPr lang="en-GB" b="0" i="0" smtClean="0">
                          <a:latin typeface="Cambria Math" panose="02040503050406030204" pitchFamily="18" charset="0"/>
                        </a:rPr>
                        <m:t>K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0E9FE3A-AA28-0BD9-25D6-B51E586BDD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914" y="1886175"/>
                <a:ext cx="3220049" cy="79675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9">
            <a:extLst>
              <a:ext uri="{FF2B5EF4-FFF2-40B4-BE49-F238E27FC236}">
                <a16:creationId xmlns:a16="http://schemas.microsoft.com/office/drawing/2014/main" id="{3566EE79-3BAD-27ED-DE45-59FF0E6263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699" y="1905000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F1BF25C-B262-707A-1DDE-45899B756BB6}"/>
                  </a:ext>
                </a:extLst>
              </p:cNvPr>
              <p:cNvSpPr txBox="1"/>
              <p:nvPr/>
            </p:nvSpPr>
            <p:spPr>
              <a:xfrm>
                <a:off x="228600" y="3056332"/>
                <a:ext cx="3009093" cy="7536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=0,17 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F1BF25C-B262-707A-1DDE-45899B756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056332"/>
                <a:ext cx="3009093" cy="7536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Picture 31">
            <a:extLst>
              <a:ext uri="{FF2B5EF4-FFF2-40B4-BE49-F238E27FC236}">
                <a16:creationId xmlns:a16="http://schemas.microsoft.com/office/drawing/2014/main" id="{CA4C88D8-4945-18BF-B75A-CD40961852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1905000"/>
            <a:ext cx="576301" cy="43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07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28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84EE72B-2A2C-7C4A-4D89-6573354436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838200"/>
            <a:ext cx="2443439" cy="21211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0CB8057-414A-314C-52C9-FEA47BAB19E0}"/>
                  </a:ext>
                </a:extLst>
              </p:cNvPr>
              <p:cNvSpPr txBox="1"/>
              <p:nvPr/>
            </p:nvSpPr>
            <p:spPr>
              <a:xfrm>
                <a:off x="327326" y="1214718"/>
                <a:ext cx="793935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/>
                  <a:t>0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0CB8057-414A-314C-52C9-FEA47BAB19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26" y="1214718"/>
                <a:ext cx="793935" cy="335413"/>
              </a:xfrm>
              <a:prstGeom prst="rect">
                <a:avLst/>
              </a:prstGeom>
              <a:blipFill>
                <a:blip r:embed="rId3"/>
                <a:stretch>
                  <a:fillRect l="-13846" t="-14545" r="-18462" b="-4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DC35929-2AF8-801B-F070-573B5B0CA1CA}"/>
                  </a:ext>
                </a:extLst>
              </p:cNvPr>
              <p:cNvSpPr txBox="1"/>
              <p:nvPr/>
            </p:nvSpPr>
            <p:spPr>
              <a:xfrm>
                <a:off x="327326" y="1721987"/>
                <a:ext cx="1997663" cy="3352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250∗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/>
                  <a:t> J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DC35929-2AF8-801B-F070-573B5B0CA1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26" y="1721987"/>
                <a:ext cx="1997663" cy="335285"/>
              </a:xfrm>
              <a:prstGeom prst="rect">
                <a:avLst/>
              </a:prstGeom>
              <a:blipFill>
                <a:blip r:embed="rId4"/>
                <a:stretch>
                  <a:fillRect l="-5505" t="-14545" r="-6728" b="-4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1FCB6FE-2894-278A-3250-BFA753E8B94D}"/>
                  </a:ext>
                </a:extLst>
              </p:cNvPr>
              <p:cNvSpPr txBox="1"/>
              <p:nvPr/>
            </p:nvSpPr>
            <p:spPr>
              <a:xfrm>
                <a:off x="330247" y="2331715"/>
                <a:ext cx="4240007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31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∗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=−199182</m:t>
                    </m:r>
                  </m:oMath>
                </a14:m>
                <a:r>
                  <a:rPr lang="en-US"/>
                  <a:t> J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1FCB6FE-2894-278A-3250-BFA753E8B9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47" y="2331715"/>
                <a:ext cx="4240007" cy="335413"/>
              </a:xfrm>
              <a:prstGeom prst="rect">
                <a:avLst/>
              </a:prstGeom>
              <a:blipFill>
                <a:blip r:embed="rId5"/>
                <a:stretch>
                  <a:fillRect l="-2586" t="-12500" r="-2730" b="-44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AA64FCF-8E59-03FC-0DC6-CC80CB7ECAE2}"/>
                  </a:ext>
                </a:extLst>
              </p:cNvPr>
              <p:cNvSpPr txBox="1"/>
              <p:nvPr/>
            </p:nvSpPr>
            <p:spPr>
              <a:xfrm>
                <a:off x="329072" y="3169659"/>
                <a:ext cx="2849498" cy="3352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𝑑𝑜𝑣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250∗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/>
                  <a:t> J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AA64FCF-8E59-03FC-0DC6-CC80CB7EC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072" y="3169659"/>
                <a:ext cx="2849498" cy="335285"/>
              </a:xfrm>
              <a:prstGeom prst="rect">
                <a:avLst/>
              </a:prstGeom>
              <a:blipFill>
                <a:blip r:embed="rId6"/>
                <a:stretch>
                  <a:fillRect l="-3854" t="-14545" r="-4497" b="-45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C5EE6D0-22DE-A13C-4461-97AE5EBD06C7}"/>
                  </a:ext>
                </a:extLst>
              </p:cNvPr>
              <p:cNvSpPr txBox="1"/>
              <p:nvPr/>
            </p:nvSpPr>
            <p:spPr>
              <a:xfrm>
                <a:off x="331993" y="3779387"/>
                <a:ext cx="2827441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𝑜𝑑𝑣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31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−199182</m:t>
                    </m:r>
                  </m:oMath>
                </a14:m>
                <a:r>
                  <a:rPr lang="en-US"/>
                  <a:t> J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C5EE6D0-22DE-A13C-4461-97AE5EBD0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93" y="3779387"/>
                <a:ext cx="2827441" cy="335413"/>
              </a:xfrm>
              <a:prstGeom prst="rect">
                <a:avLst/>
              </a:prstGeom>
              <a:blipFill>
                <a:blip r:embed="rId7"/>
                <a:stretch>
                  <a:fillRect l="-3879" t="-14545" r="-4526" b="-45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7E5B12-2085-34A3-8E1A-7722EFB38257}"/>
                  </a:ext>
                </a:extLst>
              </p:cNvPr>
              <p:cNvSpPr txBox="1"/>
              <p:nvPr/>
            </p:nvSpPr>
            <p:spPr>
              <a:xfrm>
                <a:off x="309936" y="4389243"/>
                <a:ext cx="3350725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𝑑𝑜𝑣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𝑜𝑑𝑣</m:t>
                            </m:r>
                          </m:sub>
                        </m:sSub>
                      </m:e>
                    </m:d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50818</m:t>
                    </m:r>
                  </m:oMath>
                </a14:m>
                <a:r>
                  <a:rPr lang="en-US"/>
                  <a:t> J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A7E5B12-2085-34A3-8E1A-7722EFB382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936" y="4389243"/>
                <a:ext cx="3350725" cy="335413"/>
              </a:xfrm>
              <a:prstGeom prst="rect">
                <a:avLst/>
              </a:prstGeom>
              <a:blipFill>
                <a:blip r:embed="rId8"/>
                <a:stretch>
                  <a:fillRect l="-2727" t="-14545" r="-3455" b="-4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BFD5637-D82A-B003-65CC-C25A58829610}"/>
                  </a:ext>
                </a:extLst>
              </p:cNvPr>
              <p:cNvSpPr txBox="1"/>
              <p:nvPr/>
            </p:nvSpPr>
            <p:spPr>
              <a:xfrm>
                <a:off x="306875" y="5074787"/>
                <a:ext cx="1737592" cy="7537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𝜂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𝑑𝑜𝑣</m:t>
                              </m:r>
                            </m:sub>
                          </m:sSub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=0,2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BFD5637-D82A-B003-65CC-C25A588296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75" y="5074787"/>
                <a:ext cx="1737592" cy="75379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234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2AF497B-625B-D9C8-E7E1-484D9824BF95}"/>
              </a:ext>
            </a:extLst>
          </p:cNvPr>
          <p:cNvGrpSpPr/>
          <p:nvPr/>
        </p:nvGrpSpPr>
        <p:grpSpPr>
          <a:xfrm>
            <a:off x="5342008" y="1143000"/>
            <a:ext cx="3567440" cy="3349473"/>
            <a:chOff x="6096000" y="838200"/>
            <a:chExt cx="2653040" cy="239868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F9C1941-9683-2C30-2D45-4CA35E5AC4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6507"/>
            <a:stretch>
              <a:fillRect/>
            </a:stretch>
          </p:blipFill>
          <p:spPr>
            <a:xfrm>
              <a:off x="6096000" y="838200"/>
              <a:ext cx="2653040" cy="2128214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B26C2AF-5B76-A32A-8B87-1FAC66DE5AA8}"/>
                </a:ext>
              </a:extLst>
            </p:cNvPr>
            <p:cNvSpPr txBox="1"/>
            <p:nvPr/>
          </p:nvSpPr>
          <p:spPr>
            <a:xfrm flipV="1">
              <a:off x="8460537" y="2930555"/>
              <a:ext cx="168548" cy="306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/>
                <a:t>s</a:t>
              </a:r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7C4A041-B6E6-0BD9-C75A-F8D02774BF85}"/>
                  </a:ext>
                </a:extLst>
              </p:cNvPr>
              <p:cNvSpPr txBox="1"/>
              <p:nvPr/>
            </p:nvSpPr>
            <p:spPr>
              <a:xfrm>
                <a:off x="327326" y="1295400"/>
                <a:ext cx="133767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7C4A041-B6E6-0BD9-C75A-F8D02774BF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26" y="1295400"/>
                <a:ext cx="133767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838ADAA-70D3-705E-47AE-4FC1AB9EAE89}"/>
                  </a:ext>
                </a:extLst>
              </p:cNvPr>
              <p:cNvSpPr txBox="1"/>
              <p:nvPr/>
            </p:nvSpPr>
            <p:spPr>
              <a:xfrm>
                <a:off x="327326" y="2231867"/>
                <a:ext cx="4227439" cy="587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182 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𝐽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838ADAA-70D3-705E-47AE-4FC1AB9EA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26" y="2231867"/>
                <a:ext cx="4227439" cy="5875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F1E8597-BC09-943D-51DC-5700256363D5}"/>
                  </a:ext>
                </a:extLst>
              </p:cNvPr>
              <p:cNvSpPr txBox="1"/>
              <p:nvPr/>
            </p:nvSpPr>
            <p:spPr>
              <a:xfrm>
                <a:off x="327660" y="3527267"/>
                <a:ext cx="4260782" cy="5892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182 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𝐽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F1E8597-BC09-943D-51DC-5700256363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" y="3527267"/>
                <a:ext cx="4260782" cy="58926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5B90789-BF7F-2BFB-C491-70E7940F8705}"/>
                  </a:ext>
                </a:extLst>
              </p:cNvPr>
              <p:cNvSpPr txBox="1"/>
              <p:nvPr/>
            </p:nvSpPr>
            <p:spPr>
              <a:xfrm>
                <a:off x="344561" y="4888468"/>
                <a:ext cx="416543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)+(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)+(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≈0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5B90789-BF7F-2BFB-C491-70E7940F87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561" y="4888468"/>
                <a:ext cx="416543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A161F9CB-9818-21B6-B5CE-19D1CA777298}"/>
              </a:ext>
            </a:extLst>
          </p:cNvPr>
          <p:cNvGrpSpPr/>
          <p:nvPr/>
        </p:nvGrpSpPr>
        <p:grpSpPr>
          <a:xfrm>
            <a:off x="6672070" y="1647825"/>
            <a:ext cx="803228" cy="1259779"/>
            <a:chOff x="6672070" y="1647825"/>
            <a:chExt cx="803228" cy="125977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1454B0E1-3215-6EAB-40C3-00E29E07296F}"/>
                    </a:ext>
                  </a:extLst>
                </p:cNvPr>
                <p:cNvSpPr txBox="1"/>
                <p:nvPr/>
              </p:nvSpPr>
              <p:spPr>
                <a:xfrm>
                  <a:off x="6705600" y="1647825"/>
                  <a:ext cx="769698" cy="40523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𝑑𝑜𝑣</m:t>
                                </m:r>
                              </m:sub>
                            </m:sSub>
                          </m:e>
                          <m:sub/>
                        </m:sSub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1454B0E1-3215-6EAB-40C3-00E29E0729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05600" y="1647825"/>
                  <a:ext cx="769698" cy="40523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Arrow: Down 22">
              <a:extLst>
                <a:ext uri="{FF2B5EF4-FFF2-40B4-BE49-F238E27FC236}">
                  <a16:creationId xmlns:a16="http://schemas.microsoft.com/office/drawing/2014/main" id="{1D4FA6D0-9B69-2492-9EF1-4F00122A5773}"/>
                </a:ext>
              </a:extLst>
            </p:cNvPr>
            <p:cNvSpPr/>
            <p:nvPr/>
          </p:nvSpPr>
          <p:spPr bwMode="auto">
            <a:xfrm rot="983621">
              <a:off x="6672070" y="1994176"/>
              <a:ext cx="493460" cy="913428"/>
            </a:xfrm>
            <a:prstGeom prst="downArrow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6EC47C6-9B05-CDB5-6325-256D775DECC7}"/>
              </a:ext>
            </a:extLst>
          </p:cNvPr>
          <p:cNvGrpSpPr/>
          <p:nvPr/>
        </p:nvGrpSpPr>
        <p:grpSpPr>
          <a:xfrm>
            <a:off x="6809071" y="2739799"/>
            <a:ext cx="769698" cy="1146401"/>
            <a:chOff x="6809071" y="2739799"/>
            <a:chExt cx="769698" cy="11464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8451AEB6-0DB4-4523-6A9D-0766ACDE1B67}"/>
                    </a:ext>
                  </a:extLst>
                </p:cNvPr>
                <p:cNvSpPr txBox="1"/>
                <p:nvPr/>
              </p:nvSpPr>
              <p:spPr>
                <a:xfrm>
                  <a:off x="6809071" y="3480961"/>
                  <a:ext cx="769698" cy="40523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𝑜𝑑𝑣</m:t>
                                </m:r>
                              </m:sub>
                            </m:sSub>
                          </m:e>
                          <m:sub/>
                        </m:sSub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8451AEB6-0DB4-4523-6A9D-0766ACDE1B6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9071" y="3480961"/>
                  <a:ext cx="769698" cy="40523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Arrow: Down 23">
              <a:extLst>
                <a:ext uri="{FF2B5EF4-FFF2-40B4-BE49-F238E27FC236}">
                  <a16:creationId xmlns:a16="http://schemas.microsoft.com/office/drawing/2014/main" id="{E5830E8E-D48B-6C00-D436-ABD3E28B1B4B}"/>
                </a:ext>
              </a:extLst>
            </p:cNvPr>
            <p:cNvSpPr/>
            <p:nvPr/>
          </p:nvSpPr>
          <p:spPr bwMode="auto">
            <a:xfrm rot="983621">
              <a:off x="6947189" y="2739799"/>
              <a:ext cx="493460" cy="913428"/>
            </a:xfrm>
            <a:prstGeom prst="downArrow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6827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50ED77-03AF-C3B2-5FF1-F507DE55EF04}"/>
              </a:ext>
            </a:extLst>
          </p:cNvPr>
          <p:cNvSpPr txBox="1"/>
          <p:nvPr/>
        </p:nvSpPr>
        <p:spPr>
          <a:xfrm>
            <a:off x="296886" y="760577"/>
            <a:ext cx="8466113" cy="4453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Zadatak </a:t>
            </a:r>
            <a:r>
              <a:rPr lang="en-GB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/>
              <a:t>U cilindru sa nepokretnim klipom</a:t>
            </a:r>
            <a:r>
              <a:rPr lang="sr-Latn-RS"/>
              <a:t> nalazi se smeša gasova mase 1,2 kg. </a:t>
            </a:r>
            <a:r>
              <a:rPr lang="sl-SI"/>
              <a:t>Sme</a:t>
            </a:r>
            <a:r>
              <a:rPr lang="sr-Latn-CS"/>
              <a:t>ša gasova</a:t>
            </a:r>
            <a:r>
              <a:rPr lang="sl-SI"/>
              <a:t> se</a:t>
            </a:r>
            <a:r>
              <a:rPr lang="sr-Latn-CS"/>
              <a:t> sastoji od: 1 kmol CO</a:t>
            </a:r>
            <a:r>
              <a:rPr lang="sr-Latn-CS" baseline="-25000"/>
              <a:t>2</a:t>
            </a:r>
            <a:r>
              <a:rPr lang="sr-Latn-CS"/>
              <a:t> (ugljendioksid) i 9 kmol vazduha. Smeši gasova se dovede 50 kJ toplote. Krajnji pritisak i temperatura (nakon dovođenja toplote) iz</a:t>
            </a:r>
            <a:r>
              <a:rPr lang="en-GB"/>
              <a:t>n</a:t>
            </a:r>
            <a:r>
              <a:rPr lang="sr-Latn-CS"/>
              <a:t>ose 2 bar i 323 K.</a:t>
            </a:r>
            <a:endParaRPr lang="en-GB"/>
          </a:p>
          <a:p>
            <a:pPr lvl="0"/>
            <a:r>
              <a:rPr lang="sr-Latn-CS"/>
              <a:t>Odrediti</a:t>
            </a:r>
            <a:r>
              <a:rPr lang="en-GB"/>
              <a:t>:</a:t>
            </a:r>
          </a:p>
          <a:p>
            <a:pPr marL="342900" lvl="0" indent="-342900">
              <a:buClrTx/>
              <a:buFont typeface="Wingdings" panose="05000000000000000000" pitchFamily="2" charset="2"/>
              <a:buChar char="Ø"/>
            </a:pPr>
            <a:r>
              <a:rPr lang="sr-Latn-CS"/>
              <a:t>prividnu molekularnu masu,</a:t>
            </a:r>
            <a:endParaRPr lang="en-GB"/>
          </a:p>
          <a:p>
            <a:pPr marL="342900" lvl="0" indent="-342900">
              <a:buClrTx/>
              <a:buFont typeface="Wingdings" panose="05000000000000000000" pitchFamily="2" charset="2"/>
              <a:buChar char="Ø"/>
            </a:pPr>
            <a:r>
              <a:rPr lang="en-GB"/>
              <a:t>relativne masene sastave</a:t>
            </a:r>
            <a:r>
              <a:rPr lang="sr-Latn-RS"/>
              <a:t> smeše</a:t>
            </a:r>
            <a:r>
              <a:rPr lang="en-GB"/>
              <a:t>,</a:t>
            </a:r>
          </a:p>
          <a:p>
            <a:pPr marL="342900" lvl="0" indent="-342900">
              <a:buClrTx/>
              <a:buFont typeface="Wingdings" panose="05000000000000000000" pitchFamily="2" charset="2"/>
              <a:buChar char="Ø"/>
            </a:pPr>
            <a:r>
              <a:rPr lang="sr-Latn-CS"/>
              <a:t>gasnu konstantu smeše</a:t>
            </a:r>
            <a:r>
              <a:rPr lang="sr-Latn-RS"/>
              <a:t>,</a:t>
            </a:r>
          </a:p>
          <a:p>
            <a:pPr marL="342900" lvl="0" indent="-342900">
              <a:buClrTx/>
              <a:buFont typeface="Wingdings" panose="05000000000000000000" pitchFamily="2" charset="2"/>
              <a:buChar char="Ø"/>
            </a:pPr>
            <a:r>
              <a:rPr lang="sr-Latn-RS"/>
              <a:t>pritisak i temperature smeše pre dovođenja toplote.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146528"/>
      </p:ext>
    </p:extLst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4244</TotalTime>
  <Words>1310</Words>
  <Application>Microsoft Office PowerPoint</Application>
  <PresentationFormat>On-screen Show (4:3)</PresentationFormat>
  <Paragraphs>192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Symbol</vt:lpstr>
      <vt:lpstr>Tahoma</vt:lpstr>
      <vt:lpstr>Times New Roman</vt:lpstr>
      <vt:lpstr>Wingdings</vt:lpstr>
      <vt:lpstr>Textured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399</cp:revision>
  <cp:lastPrinted>2017-02-18T19:14:43Z</cp:lastPrinted>
  <dcterms:created xsi:type="dcterms:W3CDTF">2006-01-31T15:10:17Z</dcterms:created>
  <dcterms:modified xsi:type="dcterms:W3CDTF">2025-07-21T08:01:35Z</dcterms:modified>
</cp:coreProperties>
</file>