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tiff" ContentType="image/tif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9"/>
  </p:notesMasterIdLst>
  <p:handoutMasterIdLst>
    <p:handoutMasterId r:id="rId20"/>
  </p:handoutMasterIdLst>
  <p:sldIdLst>
    <p:sldId id="311" r:id="rId2"/>
    <p:sldId id="312" r:id="rId3"/>
    <p:sldId id="313" r:id="rId4"/>
    <p:sldId id="314" r:id="rId5"/>
    <p:sldId id="315" r:id="rId6"/>
    <p:sldId id="316" r:id="rId7"/>
    <p:sldId id="317" r:id="rId8"/>
    <p:sldId id="318" r:id="rId9"/>
    <p:sldId id="319" r:id="rId10"/>
    <p:sldId id="320" r:id="rId11"/>
    <p:sldId id="321" r:id="rId12"/>
    <p:sldId id="322" r:id="rId13"/>
    <p:sldId id="323" r:id="rId14"/>
    <p:sldId id="324" r:id="rId15"/>
    <p:sldId id="325" r:id="rId16"/>
    <p:sldId id="327" r:id="rId17"/>
    <p:sldId id="275" r:id="rId18"/>
  </p:sldIdLst>
  <p:sldSz cx="9144000" cy="6858000" type="screen4x3"/>
  <p:notesSz cx="6858000" cy="9144000"/>
  <p:defaultTex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4C"/>
    <a:srgbClr val="000000"/>
    <a:srgbClr val="000099"/>
    <a:srgbClr val="FFCC00"/>
    <a:srgbClr val="99FF33"/>
    <a:srgbClr val="808080"/>
    <a:srgbClr val="66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2" autoAdjust="0"/>
    <p:restoredTop sz="94581" autoAdjust="0"/>
  </p:normalViewPr>
  <p:slideViewPr>
    <p:cSldViewPr>
      <p:cViewPr varScale="1">
        <p:scale>
          <a:sx n="88" d="100"/>
          <a:sy n="88" d="100"/>
        </p:scale>
        <p:origin x="-1358"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5" d="100"/>
          <a:sy n="105" d="100"/>
        </p:scale>
        <p:origin x="346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0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21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7B992B75-179F-438C-927E-948DAC2CF0B7}" type="slidenum">
              <a:rPr lang="en-US"/>
              <a:pPr>
                <a:defRPr/>
              </a:pPr>
              <a:t>‹#›</a:t>
            </a:fld>
            <a:endParaRPr lang="en-US"/>
          </a:p>
        </p:txBody>
      </p:sp>
    </p:spTree>
    <p:extLst>
      <p:ext uri="{BB962C8B-B14F-4D97-AF65-F5344CB8AC3E}">
        <p14:creationId xmlns:p14="http://schemas.microsoft.com/office/powerpoint/2010/main" xmlns="" val="2080890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4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34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4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200">
                <a:solidFill>
                  <a:schemeClr val="tx1"/>
                </a:solidFill>
              </a:defRPr>
            </a:lvl1pPr>
          </a:lstStyle>
          <a:p>
            <a:pPr>
              <a:defRPr/>
            </a:pPr>
            <a:endParaRPr lang="en-US"/>
          </a:p>
        </p:txBody>
      </p:sp>
      <p:sp>
        <p:nvSpPr>
          <p:cNvPr id="134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200">
                <a:solidFill>
                  <a:schemeClr val="tx1"/>
                </a:solidFill>
              </a:defRPr>
            </a:lvl1pPr>
          </a:lstStyle>
          <a:p>
            <a:pPr>
              <a:defRPr/>
            </a:pPr>
            <a:fld id="{31B2DBCD-D16C-4320-92D5-C1FD697A0286}" type="slidenum">
              <a:rPr lang="en-US"/>
              <a:pPr>
                <a:defRPr/>
              </a:pPr>
              <a:t>‹#›</a:t>
            </a:fld>
            <a:endParaRPr lang="en-US"/>
          </a:p>
        </p:txBody>
      </p:sp>
    </p:spTree>
    <p:extLst>
      <p:ext uri="{BB962C8B-B14F-4D97-AF65-F5344CB8AC3E}">
        <p14:creationId xmlns:p14="http://schemas.microsoft.com/office/powerpoint/2010/main" xmlns="" val="22472686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410" name="Rectangle 2"/>
          <p:cNvSpPr>
            <a:spLocks noGrp="1" noChangeArrowheads="1"/>
          </p:cNvSpPr>
          <p:nvPr>
            <p:ph type="ctrTitle" sz="quarter"/>
          </p:nvPr>
        </p:nvSpPr>
        <p:spPr bwMode="auto">
          <a:xfrm>
            <a:off x="685800" y="1676400"/>
            <a:ext cx="77724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a:lvl1pPr>
          </a:lstStyle>
          <a:p>
            <a:r>
              <a:rPr lang="en-US"/>
              <a:t>Click to edit Master title style</a:t>
            </a:r>
          </a:p>
        </p:txBody>
      </p:sp>
      <p:sp>
        <p:nvSpPr>
          <p:cNvPr id="17411" name="Rectangle 3"/>
          <p:cNvSpPr>
            <a:spLocks noGrp="1" noChangeArrowheads="1"/>
          </p:cNvSpPr>
          <p:nvPr>
            <p:ph type="subTitle" sz="quarter" idx="1"/>
          </p:nvPr>
        </p:nvSpPr>
        <p:spPr bwMode="auto">
          <a:xfrm>
            <a:off x="1371600" y="3886200"/>
            <a:ext cx="6400800" cy="175260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quarter" idx="10"/>
          </p:nvPr>
        </p:nvSpPr>
        <p:spPr bwMode="auto">
          <a:xfrm>
            <a:off x="457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1" hangingPunct="1">
              <a:lnSpc>
                <a:spcPct val="100000"/>
              </a:lnSpc>
              <a:spcBef>
                <a:spcPct val="0"/>
              </a:spcBef>
              <a:buClrTx/>
              <a:buSzTx/>
              <a:buFontTx/>
              <a:buNone/>
              <a:defRPr sz="1400">
                <a:solidFill>
                  <a:schemeClr val="tx1"/>
                </a:solidFill>
                <a:effectLst>
                  <a:outerShdw blurRad="38100" dist="38100" dir="2700000" algn="tl">
                    <a:srgbClr val="C0C0C0"/>
                  </a:outerShdw>
                </a:effectLst>
              </a:defRPr>
            </a:lvl1pPr>
          </a:lstStyle>
          <a:p>
            <a:pPr>
              <a:defRPr/>
            </a:pPr>
            <a:fld id="{8DD2436A-79CF-43F7-89CB-C1546FC1665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tile tx="0" ty="0" sx="100000" sy="100000" flip="none" algn="tl"/>
        </a:blipFill>
        <a:effectLst/>
      </p:bgPr>
    </p:bg>
    <p:spTree>
      <p:nvGrpSpPr>
        <p:cNvPr id="1" name=""/>
        <p:cNvGrpSpPr/>
        <p:nvPr/>
      </p:nvGrpSpPr>
      <p:grpSpPr>
        <a:xfrm>
          <a:off x="0" y="0"/>
          <a:ext cx="0" cy="0"/>
          <a:chOff x="0" y="0"/>
          <a:chExt cx="0" cy="0"/>
        </a:xfrm>
      </p:grpSpPr>
      <p:sp>
        <p:nvSpPr>
          <p:cNvPr id="16393" name="Text Box 9"/>
          <p:cNvSpPr txBox="1">
            <a:spLocks noChangeArrowheads="1"/>
          </p:cNvSpPr>
          <p:nvPr userDrawn="1"/>
        </p:nvSpPr>
        <p:spPr bwMode="auto">
          <a:xfrm>
            <a:off x="2743200" y="161925"/>
            <a:ext cx="6224588" cy="323850"/>
          </a:xfrm>
          <a:prstGeom prst="rect">
            <a:avLst/>
          </a:prstGeom>
          <a:noFill/>
          <a:ln w="9525">
            <a:noFill/>
            <a:miter lim="800000"/>
            <a:headEnd/>
            <a:tailEnd/>
          </a:ln>
          <a:effectLst/>
        </p:spPr>
        <p:txBody>
          <a:bodyPr>
            <a:spAutoFit/>
          </a:bodyPr>
          <a:lstStyle/>
          <a:p>
            <a:pPr>
              <a:lnSpc>
                <a:spcPct val="100000"/>
              </a:lnSpc>
              <a:spcBef>
                <a:spcPct val="0"/>
              </a:spcBef>
              <a:buClrTx/>
              <a:buSzTx/>
              <a:buFontTx/>
              <a:buNone/>
              <a:defRPr/>
            </a:pPr>
            <a:r>
              <a:rPr lang="sr-Latn-CS" sz="1500">
                <a:solidFill>
                  <a:srgbClr val="3B3470"/>
                </a:solidFill>
              </a:rPr>
              <a:t>Elementi Transportnih Sredstava i </a:t>
            </a:r>
            <a:r>
              <a:rPr lang="sr-Latn-CS" sz="1500" smtClean="0">
                <a:solidFill>
                  <a:srgbClr val="3B3470"/>
                </a:solidFill>
              </a:rPr>
              <a:t>Uređaja</a:t>
            </a:r>
            <a:endParaRPr lang="en-US" sz="1500">
              <a:solidFill>
                <a:srgbClr val="3B3470"/>
              </a:solidFill>
            </a:endParaRPr>
          </a:p>
        </p:txBody>
      </p:sp>
      <p:sp>
        <p:nvSpPr>
          <p:cNvPr id="16394" name="Line 10"/>
          <p:cNvSpPr>
            <a:spLocks noChangeShapeType="1"/>
          </p:cNvSpPr>
          <p:nvPr userDrawn="1"/>
        </p:nvSpPr>
        <p:spPr bwMode="auto">
          <a:xfrm>
            <a:off x="228600" y="6400800"/>
            <a:ext cx="8683625" cy="0"/>
          </a:xfrm>
          <a:prstGeom prst="line">
            <a:avLst/>
          </a:prstGeom>
          <a:noFill/>
          <a:ln w="19050">
            <a:solidFill>
              <a:schemeClr val="bg1"/>
            </a:solidFill>
            <a:round/>
            <a:headEnd/>
            <a:tailEnd/>
          </a:ln>
          <a:effectLst/>
        </p:spPr>
        <p:txBody>
          <a:bodyPr wrap="none" anchor="ctr"/>
          <a:lstStyle/>
          <a:p>
            <a:pPr>
              <a:defRPr/>
            </a:pPr>
            <a:endParaRPr lang="en-US"/>
          </a:p>
        </p:txBody>
      </p:sp>
      <p:sp>
        <p:nvSpPr>
          <p:cNvPr id="16399" name="Line 15"/>
          <p:cNvSpPr>
            <a:spLocks noChangeShapeType="1"/>
          </p:cNvSpPr>
          <p:nvPr userDrawn="1"/>
        </p:nvSpPr>
        <p:spPr bwMode="auto">
          <a:xfrm>
            <a:off x="228600" y="533400"/>
            <a:ext cx="8683625" cy="0"/>
          </a:xfrm>
          <a:prstGeom prst="line">
            <a:avLst/>
          </a:prstGeom>
          <a:noFill/>
          <a:ln w="57150" cmpd="thickThin">
            <a:solidFill>
              <a:schemeClr val="bg1"/>
            </a:solidFill>
            <a:round/>
            <a:headEnd/>
            <a:tailEnd/>
          </a:ln>
          <a:effectLst/>
        </p:spPr>
        <p:txBody>
          <a:bodyPr wrap="none" anchor="ctr"/>
          <a:lstStyle/>
          <a:p>
            <a:pPr>
              <a:defRPr/>
            </a:pPr>
            <a:endParaRPr lang="en-US"/>
          </a:p>
        </p:txBody>
      </p:sp>
      <p:pic>
        <p:nvPicPr>
          <p:cNvPr id="8" name="Picture 3"/>
          <p:cNvPicPr>
            <a:picLocks noChangeAspect="1" noChangeArrowheads="1"/>
          </p:cNvPicPr>
          <p:nvPr userDrawn="1"/>
        </p:nvPicPr>
        <p:blipFill>
          <a:blip r:embed="rId14" cstate="print"/>
          <a:srcRect l="44375" t="34444" r="31250" b="21111"/>
          <a:stretch>
            <a:fillRect/>
          </a:stretch>
        </p:blipFill>
        <p:spPr bwMode="auto">
          <a:xfrm>
            <a:off x="8534400" y="609600"/>
            <a:ext cx="381000" cy="390770"/>
          </a:xfrm>
          <a:prstGeom prst="rect">
            <a:avLst/>
          </a:prstGeom>
          <a:noFill/>
          <a:ln w="9525">
            <a:noFill/>
            <a:miter lim="800000"/>
            <a:headEnd/>
            <a:tailEnd/>
          </a:ln>
        </p:spPr>
      </p:pic>
      <p:sp>
        <p:nvSpPr>
          <p:cNvPr id="9" name="Text Box 8"/>
          <p:cNvSpPr txBox="1">
            <a:spLocks noChangeArrowheads="1"/>
          </p:cNvSpPr>
          <p:nvPr userDrawn="1"/>
        </p:nvSpPr>
        <p:spPr bwMode="auto">
          <a:xfrm>
            <a:off x="6557920" y="6363301"/>
            <a:ext cx="2254143" cy="523220"/>
          </a:xfrm>
          <a:prstGeom prst="rect">
            <a:avLst/>
          </a:prstGeom>
          <a:noFill/>
          <a:ln w="9525">
            <a:noFill/>
            <a:miter lim="800000"/>
            <a:headEnd/>
            <a:tailEnd/>
          </a:ln>
          <a:effectLst/>
        </p:spPr>
        <p:txBody>
          <a:bodyPr wrap="none">
            <a:spAutoFit/>
          </a:bodyPr>
          <a:lstStyle/>
          <a:p>
            <a:pPr>
              <a:lnSpc>
                <a:spcPct val="100000"/>
              </a:lnSpc>
              <a:spcBef>
                <a:spcPct val="0"/>
              </a:spcBef>
              <a:buClrTx/>
              <a:buSzTx/>
              <a:buFontTx/>
              <a:buNone/>
              <a:defRPr/>
            </a:pPr>
            <a:r>
              <a:rPr lang="en-US" sz="1400" i="1" dirty="0">
                <a:solidFill>
                  <a:srgbClr val="3B3470"/>
                </a:solidFill>
                <a:latin typeface="Times New Roman" panose="02020603050405020304" pitchFamily="18" charset="0"/>
                <a:cs typeface="Times New Roman" panose="02020603050405020304" pitchFamily="18" charset="0"/>
              </a:rPr>
              <a:t>p</a:t>
            </a:r>
            <a:r>
              <a:rPr lang="sr-Latn-RS" sz="1400" i="1" dirty="0">
                <a:solidFill>
                  <a:srgbClr val="3B3470"/>
                </a:solidFill>
                <a:latin typeface="Times New Roman" panose="02020603050405020304" pitchFamily="18" charset="0"/>
                <a:cs typeface="Times New Roman" panose="02020603050405020304" pitchFamily="18" charset="0"/>
              </a:rPr>
              <a:t>rof. </a:t>
            </a:r>
            <a:r>
              <a:rPr lang="en-US" sz="1400" i="1" dirty="0" err="1">
                <a:solidFill>
                  <a:srgbClr val="3B3470"/>
                </a:solidFill>
                <a:latin typeface="Times New Roman" panose="02020603050405020304" pitchFamily="18" charset="0"/>
                <a:cs typeface="Times New Roman" panose="02020603050405020304" pitchFamily="18" charset="0"/>
              </a:rPr>
              <a:t>dr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Radomir</a:t>
            </a:r>
            <a:r>
              <a:rPr lang="en-US" sz="1400" i="1" dirty="0">
                <a:solidFill>
                  <a:srgbClr val="3B3470"/>
                </a:solidFill>
                <a:latin typeface="Times New Roman" panose="02020603050405020304" pitchFamily="18" charset="0"/>
                <a:cs typeface="Times New Roman" panose="02020603050405020304" pitchFamily="18" charset="0"/>
              </a:rPr>
              <a:t> </a:t>
            </a:r>
            <a:r>
              <a:rPr lang="en-US" sz="1400" i="1" dirty="0" err="1">
                <a:solidFill>
                  <a:srgbClr val="3B3470"/>
                </a:solidFill>
                <a:latin typeface="Times New Roman" panose="02020603050405020304" pitchFamily="18" charset="0"/>
                <a:cs typeface="Times New Roman" panose="02020603050405020304" pitchFamily="18" charset="0"/>
              </a:rPr>
              <a:t>Mijailovi</a:t>
            </a:r>
            <a:r>
              <a:rPr lang="sr-Latn-CS" sz="1400" i="1" dirty="0">
                <a:solidFill>
                  <a:srgbClr val="3B3470"/>
                </a:solidFill>
                <a:latin typeface="Times New Roman" panose="02020603050405020304" pitchFamily="18" charset="0"/>
                <a:cs typeface="Times New Roman" panose="02020603050405020304" pitchFamily="18" charset="0"/>
              </a:rPr>
              <a:t>ć</a:t>
            </a:r>
          </a:p>
          <a:p>
            <a:pPr>
              <a:lnSpc>
                <a:spcPct val="100000"/>
              </a:lnSpc>
              <a:spcBef>
                <a:spcPct val="0"/>
              </a:spcBef>
              <a:buClrTx/>
              <a:buSzTx/>
              <a:buFontTx/>
              <a:buNone/>
              <a:defRPr/>
            </a:pPr>
            <a:r>
              <a:rPr lang="sr-Latn-CS" sz="1400" i="1" dirty="0">
                <a:solidFill>
                  <a:srgbClr val="3B3470"/>
                </a:solidFill>
                <a:latin typeface="Times New Roman" panose="02020603050405020304" pitchFamily="18" charset="0"/>
                <a:cs typeface="Times New Roman" panose="02020603050405020304" pitchFamily="18" charset="0"/>
              </a:rPr>
              <a:t>doc. dr Đorđe Petrović</a:t>
            </a:r>
            <a:endParaRPr lang="en-US" sz="1400" i="1" dirty="0">
              <a:solidFill>
                <a:srgbClr val="3B3470"/>
              </a:solidFill>
              <a:latin typeface="Times New Roman" panose="02020603050405020304" pitchFamily="18" charset="0"/>
              <a:cs typeface="Times New Roman" panose="02020603050405020304" pitchFamily="18" charset="0"/>
            </a:endParaRPr>
          </a:p>
        </p:txBody>
      </p:sp>
      <p:sp>
        <p:nvSpPr>
          <p:cNvPr id="10" name="Text Box 11"/>
          <p:cNvSpPr txBox="1">
            <a:spLocks noChangeArrowheads="1"/>
          </p:cNvSpPr>
          <p:nvPr userDrawn="1"/>
        </p:nvSpPr>
        <p:spPr bwMode="auto">
          <a:xfrm>
            <a:off x="133350" y="6437313"/>
            <a:ext cx="3491661" cy="328360"/>
          </a:xfrm>
          <a:prstGeom prst="rect">
            <a:avLst/>
          </a:prstGeom>
          <a:noFill/>
          <a:ln w="9525">
            <a:noFill/>
            <a:miter lim="800000"/>
            <a:headEnd/>
            <a:tailEnd/>
          </a:ln>
          <a:effectLst/>
        </p:spPr>
        <p:txBody>
          <a:bodyPr wrap="none">
            <a:spAutoFit/>
          </a:bodyPr>
          <a:lstStyle/>
          <a:p>
            <a:pPr>
              <a:tabLst>
                <a:tab pos="409575" algn="l"/>
              </a:tabLst>
              <a:defRPr/>
            </a:pPr>
            <a:r>
              <a:rPr lang="sr-Latn-RS" sz="1400" dirty="0">
                <a:solidFill>
                  <a:srgbClr val="3B3470"/>
                </a:solidFill>
                <a:latin typeface="Times New Roman" panose="02020603050405020304" pitchFamily="18" charset="0"/>
                <a:cs typeface="Times New Roman" panose="02020603050405020304" pitchFamily="18" charset="0"/>
              </a:rPr>
              <a:t>Univerzitet u Beogradu – Saobraćajni fakultet</a:t>
            </a:r>
            <a:endParaRPr lang="en-US" sz="1400" dirty="0">
              <a:solidFill>
                <a:srgbClr val="3B3470"/>
              </a:solidFill>
              <a:latin typeface="Times New Roman" panose="02020603050405020304" pitchFamily="18" charset="0"/>
              <a:cs typeface="Times New Roman" panose="02020603050405020304" pitchFamily="18" charset="0"/>
            </a:endParaRPr>
          </a:p>
        </p:txBody>
      </p:sp>
      <p:sp>
        <p:nvSpPr>
          <p:cNvPr id="11" name="Text Box 11"/>
          <p:cNvSpPr txBox="1">
            <a:spLocks noChangeArrowheads="1"/>
          </p:cNvSpPr>
          <p:nvPr userDrawn="1"/>
        </p:nvSpPr>
        <p:spPr bwMode="auto">
          <a:xfrm>
            <a:off x="4170302" y="6430935"/>
            <a:ext cx="752129" cy="328360"/>
          </a:xfrm>
          <a:prstGeom prst="rect">
            <a:avLst/>
          </a:prstGeom>
          <a:noFill/>
          <a:ln w="9525">
            <a:noFill/>
            <a:miter lim="800000"/>
            <a:headEnd/>
            <a:tailEnd/>
          </a:ln>
          <a:effectLst/>
        </p:spPr>
        <p:txBody>
          <a:bodyPr wrap="none">
            <a:spAutoFit/>
          </a:bodyPr>
          <a:lstStyle>
            <a:defPPr>
              <a:defRPr lang="en-US"/>
            </a:defPPr>
            <a:lvl1pPr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1pPr>
            <a:lvl2pPr marL="4572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2pPr>
            <a:lvl3pPr marL="9144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3pPr>
            <a:lvl4pPr marL="13716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4pPr>
            <a:lvl5pPr marL="1828800" algn="l" rtl="0" eaLnBrk="0" fontAlgn="base" hangingPunct="0">
              <a:lnSpc>
                <a:spcPct val="120000"/>
              </a:lnSpc>
              <a:spcBef>
                <a:spcPct val="30000"/>
              </a:spcBef>
              <a:spcAft>
                <a:spcPct val="0"/>
              </a:spcAft>
              <a:buClr>
                <a:srgbClr val="FF0000"/>
              </a:buClr>
              <a:buSzPct val="100000"/>
              <a:buFont typeface="Wingdings" pitchFamily="2" charset="2"/>
              <a:defRPr sz="2000" kern="1200">
                <a:solidFill>
                  <a:srgbClr val="000000"/>
                </a:solidFill>
                <a:latin typeface="Arial" charset="0"/>
                <a:ea typeface="+mn-ea"/>
                <a:cs typeface="+mn-cs"/>
              </a:defRPr>
            </a:lvl5pPr>
            <a:lvl6pPr marL="2286000" algn="l" defTabSz="914400" rtl="0" eaLnBrk="1" latinLnBrk="0" hangingPunct="1">
              <a:defRPr sz="2000" kern="1200">
                <a:solidFill>
                  <a:srgbClr val="000000"/>
                </a:solidFill>
                <a:latin typeface="Arial" charset="0"/>
                <a:ea typeface="+mn-ea"/>
                <a:cs typeface="+mn-cs"/>
              </a:defRPr>
            </a:lvl6pPr>
            <a:lvl7pPr marL="2743200" algn="l" defTabSz="914400" rtl="0" eaLnBrk="1" latinLnBrk="0" hangingPunct="1">
              <a:defRPr sz="2000" kern="1200">
                <a:solidFill>
                  <a:srgbClr val="000000"/>
                </a:solidFill>
                <a:latin typeface="Arial" charset="0"/>
                <a:ea typeface="+mn-ea"/>
                <a:cs typeface="+mn-cs"/>
              </a:defRPr>
            </a:lvl7pPr>
            <a:lvl8pPr marL="3200400" algn="l" defTabSz="914400" rtl="0" eaLnBrk="1" latinLnBrk="0" hangingPunct="1">
              <a:defRPr sz="2000" kern="1200">
                <a:solidFill>
                  <a:srgbClr val="000000"/>
                </a:solidFill>
                <a:latin typeface="Arial" charset="0"/>
                <a:ea typeface="+mn-ea"/>
                <a:cs typeface="+mn-cs"/>
              </a:defRPr>
            </a:lvl8pPr>
            <a:lvl9pPr marL="3657600" algn="l" defTabSz="914400" rtl="0" eaLnBrk="1" latinLnBrk="0" hangingPunct="1">
              <a:defRPr sz="2000" kern="1200">
                <a:solidFill>
                  <a:srgbClr val="000000"/>
                </a:solidFill>
                <a:latin typeface="Arial" charset="0"/>
                <a:ea typeface="+mn-ea"/>
                <a:cs typeface="+mn-cs"/>
              </a:defRPr>
            </a:lvl9pPr>
          </a:lstStyle>
          <a:p>
            <a:pPr>
              <a:tabLst>
                <a:tab pos="409575" algn="l"/>
              </a:tabLst>
              <a:defRPr/>
            </a:pPr>
            <a:r>
              <a:rPr lang="en-US" sz="1400" dirty="0">
                <a:solidFill>
                  <a:srgbClr val="3B3470"/>
                </a:solidFill>
                <a:latin typeface="Times New Roman" panose="02020603050405020304" pitchFamily="18" charset="0"/>
                <a:cs typeface="Times New Roman" panose="02020603050405020304" pitchFamily="18" charset="0"/>
              </a:rPr>
              <a:t>- 20</a:t>
            </a:r>
            <a:r>
              <a:rPr lang="sr-Latn-RS" sz="1400" dirty="0">
                <a:solidFill>
                  <a:srgbClr val="3B3470"/>
                </a:solidFill>
                <a:latin typeface="Times New Roman" panose="02020603050405020304" pitchFamily="18" charset="0"/>
                <a:cs typeface="Times New Roman" panose="02020603050405020304" pitchFamily="18" charset="0"/>
              </a:rPr>
              <a:t>2</a:t>
            </a:r>
            <a:r>
              <a:rPr lang="en-US" sz="1400" dirty="0">
                <a:solidFill>
                  <a:srgbClr val="3B3470"/>
                </a:solidFill>
                <a:latin typeface="Times New Roman" panose="02020603050405020304" pitchFamily="18" charset="0"/>
                <a:cs typeface="Times New Roman" panose="02020603050405020304" pitchFamily="18" charset="0"/>
              </a:rPr>
              <a:t>4 -</a:t>
            </a:r>
            <a:endParaRPr lang="en-US" dirty="0">
              <a:solidFill>
                <a:srgbClr val="3B3470"/>
              </a:solidFill>
              <a:latin typeface="Times New Roman" panose="02020603050405020304" pitchFamily="18" charset="0"/>
              <a:cs typeface="Times New Roman" panose="02020603050405020304" pitchFamily="18" charset="0"/>
            </a:endParaRPr>
          </a:p>
        </p:txBody>
      </p:sp>
    </p:spTree>
  </p:cSld>
  <p:clrMap bg1="dk2" tx1="lt1" bg2="dk1" tx2="lt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C0C0C0"/>
            </a:outerShdw>
          </a:effectLst>
          <a:latin typeface="Calibri" pitchFamily="34" charset="0"/>
        </a:defRPr>
      </a:lvl5pPr>
      <a:lvl6pPr marL="4572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762000" y="1447800"/>
            <a:ext cx="7391400" cy="12954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	Metoda određivanja </a:t>
            </a:r>
            <a:r>
              <a:rPr lang="sr-Latn-R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troškova</a:t>
            </a:r>
            <a:endParaRPr lang="en-U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a:p>
            <a:pPr algn="ctr">
              <a:lnSpc>
                <a:spcPct val="100000"/>
              </a:lnSpc>
              <a:spcBef>
                <a:spcPts val="600"/>
              </a:spcBef>
            </a:pPr>
            <a:r>
              <a:rPr lang="sr-Latn-R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životnog ciklusa</a:t>
            </a:r>
            <a:endParaRPr lang="en-U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a:p>
            <a:pPr algn="ctr">
              <a:lnSpc>
                <a:spcPct val="100000"/>
              </a:lnSpc>
              <a:spcBef>
                <a:spcPts val="600"/>
              </a:spcBef>
            </a:pPr>
            <a:r>
              <a:rPr lang="sr-Latn-R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analizom </a:t>
            </a: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načina i efekata otkaza</a:t>
            </a:r>
          </a:p>
        </p:txBody>
      </p:sp>
      <p:sp>
        <p:nvSpPr>
          <p:cNvPr id="4" name="Rectangle 2"/>
          <p:cNvSpPr>
            <a:spLocks noChangeArrowheads="1"/>
          </p:cNvSpPr>
          <p:nvPr/>
        </p:nvSpPr>
        <p:spPr bwMode="auto">
          <a:xfrm>
            <a:off x="4191000" y="3810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sp>
        <p:nvSpPr>
          <p:cNvPr id="3" name="TextBox 2"/>
          <p:cNvSpPr txBox="1"/>
          <p:nvPr/>
        </p:nvSpPr>
        <p:spPr>
          <a:xfrm>
            <a:off x="304800" y="3992940"/>
            <a:ext cx="8534400" cy="1569660"/>
          </a:xfrm>
          <a:prstGeom prst="rect">
            <a:avLst/>
          </a:prstGeom>
          <a:noFill/>
        </p:spPr>
        <p:txBody>
          <a:bodyPr wrap="square" rtlCol="0">
            <a:spAutoFit/>
          </a:bodyPr>
          <a:lstStyle/>
          <a:p>
            <a:r>
              <a:rPr lang="sr-Latn-RS">
                <a:solidFill>
                  <a:srgbClr val="000066"/>
                </a:solidFill>
              </a:rPr>
              <a:t>Nedostatak metode analize načina i efekata otkaza ogleda se u subjektivnom kvantifikovanju rizika. Rizik se predstavlja u skali </a:t>
            </a:r>
            <a:r>
              <a:rPr lang="sr-Latn-RS" smtClean="0">
                <a:solidFill>
                  <a:srgbClr val="000066"/>
                </a:solidFill>
              </a:rPr>
              <a:t>koj</a:t>
            </a:r>
            <a:r>
              <a:rPr lang="en-US" smtClean="0">
                <a:solidFill>
                  <a:srgbClr val="000066"/>
                </a:solidFill>
              </a:rPr>
              <a:t>a</a:t>
            </a:r>
            <a:r>
              <a:rPr lang="sr-Latn-RS" smtClean="0">
                <a:solidFill>
                  <a:srgbClr val="000066"/>
                </a:solidFill>
              </a:rPr>
              <a:t> </a:t>
            </a:r>
            <a:r>
              <a:rPr lang="sr-Latn-RS">
                <a:solidFill>
                  <a:srgbClr val="000066"/>
                </a:solidFill>
              </a:rPr>
              <a:t>nije univerzalna, što za posledicu ima otežano poređenje rezultata kvantifikovanja rizika dva transportna sredstva, sklopa ili elementa</a:t>
            </a:r>
            <a:r>
              <a:rPr lang="sr-Latn-RS" smtClean="0">
                <a:solidFill>
                  <a:srgbClr val="000066"/>
                </a:solidFill>
              </a:rPr>
              <a:t>.</a:t>
            </a:r>
            <a:endParaRPr lang="sr-Latn-RS">
              <a:solidFill>
                <a:srgbClr val="0000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066800"/>
            <a:ext cx="8458200" cy="427746"/>
          </a:xfrm>
          <a:prstGeom prst="rect">
            <a:avLst/>
          </a:prstGeom>
          <a:noFill/>
        </p:spPr>
        <p:txBody>
          <a:bodyPr wrap="square" rtlCol="0">
            <a:spAutoFit/>
          </a:bodyPr>
          <a:lstStyle/>
          <a:p>
            <a:r>
              <a:rPr lang="en-US" smtClean="0">
                <a:solidFill>
                  <a:srgbClr val="000066"/>
                </a:solidFill>
              </a:rPr>
              <a:t>Troškovi radne snage za slučaj pojave </a:t>
            </a:r>
            <a:r>
              <a:rPr lang="en-US" i="1" smtClean="0">
                <a:solidFill>
                  <a:srgbClr val="000066"/>
                </a:solidFill>
              </a:rPr>
              <a:t>i</a:t>
            </a:r>
            <a:r>
              <a:rPr lang="en-US" smtClean="0">
                <a:solidFill>
                  <a:srgbClr val="000066"/>
                </a:solidFill>
              </a:rPr>
              <a:t>-tog otkaza</a:t>
            </a:r>
            <a:r>
              <a:rPr lang="sr-Latn-RS" smtClean="0">
                <a:solidFill>
                  <a:srgbClr val="000066"/>
                </a:solidFill>
              </a:rPr>
              <a:t>:</a:t>
            </a:r>
            <a:endParaRPr lang="en-US">
              <a:solidFill>
                <a:srgbClr val="000066"/>
              </a:solidFill>
            </a:endParaRPr>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0177" name="Object 1"/>
          <p:cNvGraphicFramePr>
            <a:graphicFrameLocks noChangeAspect="1"/>
          </p:cNvGraphicFramePr>
          <p:nvPr/>
        </p:nvGraphicFramePr>
        <p:xfrm>
          <a:off x="457200" y="1774825"/>
          <a:ext cx="8308975" cy="511175"/>
        </p:xfrm>
        <a:graphic>
          <a:graphicData uri="http://schemas.openxmlformats.org/presentationml/2006/ole">
            <p:oleObj spid="_x0000_s35864" name="Equation" r:id="rId3" imgW="3251200" imgH="203200" progId="Equation.3">
              <p:embed/>
            </p:oleObj>
          </a:graphicData>
        </a:graphic>
      </p:graphicFrame>
      <p:sp>
        <p:nvSpPr>
          <p:cNvPr id="5" name="TextBox 4"/>
          <p:cNvSpPr txBox="1"/>
          <p:nvPr/>
        </p:nvSpPr>
        <p:spPr>
          <a:xfrm>
            <a:off x="304800" y="3124200"/>
            <a:ext cx="8153400" cy="1661993"/>
          </a:xfrm>
          <a:prstGeom prst="rect">
            <a:avLst/>
          </a:prstGeom>
          <a:noFill/>
        </p:spPr>
        <p:txBody>
          <a:bodyPr wrap="square" rtlCol="0">
            <a:spAutoFit/>
          </a:bodyPr>
          <a:lstStyle/>
          <a:p>
            <a:pPr marL="342900" indent="-342900">
              <a:buClrTx/>
              <a:buFont typeface="Symbol" panose="05050102010706020507" pitchFamily="18" charset="2"/>
              <a:buChar char="-"/>
            </a:pPr>
            <a:r>
              <a:rPr lang="sr-Latn-CS" i="1" smtClean="0">
                <a:solidFill>
                  <a:srgbClr val="000066"/>
                </a:solidFill>
              </a:rPr>
              <a:t>cr</a:t>
            </a:r>
            <a:r>
              <a:rPr lang="sr-Latn-CS" baseline="-25000" smtClean="0">
                <a:solidFill>
                  <a:srgbClr val="000066"/>
                </a:solidFill>
              </a:rPr>
              <a:t>1</a:t>
            </a:r>
            <a:r>
              <a:rPr lang="sr-Latn-CS" i="1" baseline="-25000" smtClean="0">
                <a:solidFill>
                  <a:srgbClr val="000066"/>
                </a:solidFill>
              </a:rPr>
              <a:t>i</a:t>
            </a:r>
            <a:r>
              <a:rPr lang="sr-Latn-CS" smtClean="0">
                <a:solidFill>
                  <a:srgbClr val="000066"/>
                </a:solidFill>
              </a:rPr>
              <a:t>, </a:t>
            </a:r>
            <a:r>
              <a:rPr lang="sr-Latn-CS" i="1" smtClean="0">
                <a:solidFill>
                  <a:srgbClr val="000066"/>
                </a:solidFill>
              </a:rPr>
              <a:t>cr</a:t>
            </a:r>
            <a:r>
              <a:rPr lang="sr-Latn-CS" baseline="-25000" smtClean="0">
                <a:solidFill>
                  <a:srgbClr val="000066"/>
                </a:solidFill>
              </a:rPr>
              <a:t>2</a:t>
            </a:r>
            <a:r>
              <a:rPr lang="sr-Latn-CS" i="1" baseline="-25000" smtClean="0">
                <a:solidFill>
                  <a:srgbClr val="000066"/>
                </a:solidFill>
              </a:rPr>
              <a:t>i</a:t>
            </a:r>
            <a:r>
              <a:rPr lang="sr-Latn-CS" smtClean="0">
                <a:solidFill>
                  <a:srgbClr val="000066"/>
                </a:solidFill>
              </a:rPr>
              <a:t>, </a:t>
            </a:r>
            <a:r>
              <a:rPr lang="sr-Latn-CS" i="1" smtClean="0">
                <a:solidFill>
                  <a:srgbClr val="000066"/>
                </a:solidFill>
              </a:rPr>
              <a:t>cr</a:t>
            </a:r>
            <a:r>
              <a:rPr lang="sr-Latn-CS" baseline="-25000" smtClean="0">
                <a:solidFill>
                  <a:srgbClr val="000066"/>
                </a:solidFill>
              </a:rPr>
              <a:t>3</a:t>
            </a:r>
            <a:r>
              <a:rPr lang="sr-Latn-CS" i="1" baseline="-25000" smtClean="0">
                <a:solidFill>
                  <a:srgbClr val="000066"/>
                </a:solidFill>
              </a:rPr>
              <a:t>i</a:t>
            </a:r>
            <a:r>
              <a:rPr lang="sr-Latn-CS" smtClean="0">
                <a:solidFill>
                  <a:srgbClr val="000066"/>
                </a:solidFill>
              </a:rPr>
              <a:t>, </a:t>
            </a:r>
            <a:r>
              <a:rPr lang="sr-Latn-CS" i="1" smtClean="0">
                <a:solidFill>
                  <a:srgbClr val="000066"/>
                </a:solidFill>
              </a:rPr>
              <a:t>cr</a:t>
            </a:r>
            <a:r>
              <a:rPr lang="sr-Latn-CS" baseline="-25000" smtClean="0">
                <a:solidFill>
                  <a:srgbClr val="000066"/>
                </a:solidFill>
              </a:rPr>
              <a:t>4</a:t>
            </a:r>
            <a:r>
              <a:rPr lang="sr-Latn-CS" i="1" baseline="-25000" smtClean="0">
                <a:solidFill>
                  <a:srgbClr val="000066"/>
                </a:solidFill>
              </a:rPr>
              <a:t>i</a:t>
            </a:r>
            <a:r>
              <a:rPr lang="sr-Latn-CS" smtClean="0">
                <a:solidFill>
                  <a:srgbClr val="000066"/>
                </a:solidFill>
              </a:rPr>
              <a:t> – jedinični trošak radne snage za slučaj otklanjanja </a:t>
            </a:r>
            <a:r>
              <a:rPr lang="en-US" i="1" smtClean="0">
                <a:solidFill>
                  <a:srgbClr val="000066"/>
                </a:solidFill>
              </a:rPr>
              <a:t>i</a:t>
            </a:r>
            <a:r>
              <a:rPr lang="en-US" smtClean="0">
                <a:solidFill>
                  <a:srgbClr val="000066"/>
                </a:solidFill>
              </a:rPr>
              <a:t>-tog otkaza</a:t>
            </a:r>
            <a:r>
              <a:rPr lang="sr-Latn-CS" smtClean="0">
                <a:solidFill>
                  <a:srgbClr val="000066"/>
                </a:solidFill>
              </a:rPr>
              <a:t> za faze 1,...,4, respektivno,</a:t>
            </a:r>
            <a:endParaRPr lang="en-US" smtClean="0">
              <a:solidFill>
                <a:srgbClr val="000066"/>
              </a:solidFill>
            </a:endParaRPr>
          </a:p>
          <a:p>
            <a:pPr marL="342900" indent="-342900">
              <a:buClrTx/>
              <a:buFont typeface="Symbol" panose="05050102010706020507" pitchFamily="18" charset="2"/>
              <a:buChar char="-"/>
            </a:pPr>
            <a:r>
              <a:rPr lang="sr-Latn-CS" i="1" smtClean="0">
                <a:solidFill>
                  <a:srgbClr val="000066"/>
                </a:solidFill>
              </a:rPr>
              <a:t>r</a:t>
            </a:r>
            <a:r>
              <a:rPr lang="sr-Latn-CS" baseline="-25000" smtClean="0">
                <a:solidFill>
                  <a:srgbClr val="000066"/>
                </a:solidFill>
              </a:rPr>
              <a:t>1</a:t>
            </a:r>
            <a:r>
              <a:rPr lang="sr-Latn-CS" i="1" baseline="-25000" smtClean="0">
                <a:solidFill>
                  <a:srgbClr val="000066"/>
                </a:solidFill>
              </a:rPr>
              <a:t>i</a:t>
            </a:r>
            <a:r>
              <a:rPr lang="sr-Latn-CS" smtClean="0">
                <a:solidFill>
                  <a:srgbClr val="000066"/>
                </a:solidFill>
              </a:rPr>
              <a:t>, </a:t>
            </a:r>
            <a:r>
              <a:rPr lang="sr-Latn-CS" i="1" smtClean="0">
                <a:solidFill>
                  <a:srgbClr val="000066"/>
                </a:solidFill>
              </a:rPr>
              <a:t>r</a:t>
            </a:r>
            <a:r>
              <a:rPr lang="sr-Latn-CS" baseline="-25000" smtClean="0">
                <a:solidFill>
                  <a:srgbClr val="000066"/>
                </a:solidFill>
              </a:rPr>
              <a:t>2</a:t>
            </a:r>
            <a:r>
              <a:rPr lang="sr-Latn-CS" i="1" baseline="-25000" smtClean="0">
                <a:solidFill>
                  <a:srgbClr val="000066"/>
                </a:solidFill>
              </a:rPr>
              <a:t>i</a:t>
            </a:r>
            <a:r>
              <a:rPr lang="sr-Latn-CS" smtClean="0">
                <a:solidFill>
                  <a:srgbClr val="000066"/>
                </a:solidFill>
              </a:rPr>
              <a:t>, </a:t>
            </a:r>
            <a:r>
              <a:rPr lang="sr-Latn-CS" i="1" smtClean="0">
                <a:solidFill>
                  <a:srgbClr val="000066"/>
                </a:solidFill>
              </a:rPr>
              <a:t>r</a:t>
            </a:r>
            <a:r>
              <a:rPr lang="sr-Latn-CS" baseline="-25000" smtClean="0">
                <a:solidFill>
                  <a:srgbClr val="000066"/>
                </a:solidFill>
              </a:rPr>
              <a:t>3</a:t>
            </a:r>
            <a:r>
              <a:rPr lang="sr-Latn-CS" i="1" baseline="-25000" smtClean="0">
                <a:solidFill>
                  <a:srgbClr val="000066"/>
                </a:solidFill>
              </a:rPr>
              <a:t>i</a:t>
            </a:r>
            <a:r>
              <a:rPr lang="sr-Latn-CS" smtClean="0">
                <a:solidFill>
                  <a:srgbClr val="000066"/>
                </a:solidFill>
              </a:rPr>
              <a:t>, </a:t>
            </a:r>
            <a:r>
              <a:rPr lang="sr-Latn-CS" i="1" smtClean="0">
                <a:solidFill>
                  <a:srgbClr val="000066"/>
                </a:solidFill>
              </a:rPr>
              <a:t>r</a:t>
            </a:r>
            <a:r>
              <a:rPr lang="sr-Latn-CS" baseline="-25000" smtClean="0">
                <a:solidFill>
                  <a:srgbClr val="000066"/>
                </a:solidFill>
              </a:rPr>
              <a:t>4</a:t>
            </a:r>
            <a:r>
              <a:rPr lang="sr-Latn-CS" i="1" baseline="-25000" smtClean="0">
                <a:solidFill>
                  <a:srgbClr val="000066"/>
                </a:solidFill>
              </a:rPr>
              <a:t>i</a:t>
            </a:r>
            <a:r>
              <a:rPr lang="sr-Latn-CS" smtClean="0">
                <a:solidFill>
                  <a:srgbClr val="000066"/>
                </a:solidFill>
              </a:rPr>
              <a:t> – broj radnika koji je uključen u realizaciji faze 1,...,4, respektivno, za slučaj otklanjanja </a:t>
            </a:r>
            <a:r>
              <a:rPr lang="en-US" i="1" smtClean="0">
                <a:solidFill>
                  <a:srgbClr val="000066"/>
                </a:solidFill>
              </a:rPr>
              <a:t>i</a:t>
            </a:r>
            <a:r>
              <a:rPr lang="en-US" smtClean="0">
                <a:solidFill>
                  <a:srgbClr val="000066"/>
                </a:solidFill>
              </a:rPr>
              <a:t>-tog otkaza.</a:t>
            </a:r>
            <a:endParaRPr lang="en-US">
              <a:solidFill>
                <a:srgbClr val="000066"/>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47800"/>
            <a:ext cx="8458200" cy="2031325"/>
          </a:xfrm>
          <a:prstGeom prst="rect">
            <a:avLst/>
          </a:prstGeom>
          <a:noFill/>
        </p:spPr>
        <p:txBody>
          <a:bodyPr wrap="square" rtlCol="0">
            <a:spAutoFit/>
          </a:bodyPr>
          <a:lstStyle/>
          <a:p>
            <a:r>
              <a:rPr lang="sr-Latn-RS" smtClean="0">
                <a:solidFill>
                  <a:srgbClr val="000066"/>
                </a:solidFill>
              </a:rPr>
              <a:t>Primenom </a:t>
            </a:r>
            <a:r>
              <a:rPr lang="sr-Latn-RS" i="1" smtClean="0">
                <a:solidFill>
                  <a:srgbClr val="000066"/>
                </a:solidFill>
              </a:rPr>
              <a:t>metode određivanja troškova životnog ciklusa analizom načina i efekata otkaza</a:t>
            </a:r>
            <a:r>
              <a:rPr lang="sr-Latn-RS" smtClean="0">
                <a:solidFill>
                  <a:srgbClr val="000066"/>
                </a:solidFill>
              </a:rPr>
              <a:t> </a:t>
            </a:r>
            <a:r>
              <a:rPr lang="sr-Latn-CS" smtClean="0">
                <a:solidFill>
                  <a:srgbClr val="000066"/>
                </a:solidFill>
              </a:rPr>
              <a:t>sprovodi se minimizacija o</a:t>
            </a:r>
            <a:r>
              <a:rPr lang="en-US" smtClean="0">
                <a:solidFill>
                  <a:srgbClr val="000066"/>
                </a:solidFill>
              </a:rPr>
              <a:t>čekivanih troškova pojave otkaza.</a:t>
            </a:r>
            <a:endParaRPr lang="sr-Latn-RS" smtClean="0">
              <a:solidFill>
                <a:srgbClr val="000066"/>
              </a:solidFill>
            </a:endParaRPr>
          </a:p>
          <a:p>
            <a:r>
              <a:rPr lang="en-US" smtClean="0">
                <a:solidFill>
                  <a:srgbClr val="000066"/>
                </a:solidFill>
              </a:rPr>
              <a:t>M</a:t>
            </a:r>
            <a:r>
              <a:rPr lang="sr-Latn-CS" smtClean="0">
                <a:solidFill>
                  <a:srgbClr val="000066"/>
                </a:solidFill>
              </a:rPr>
              <a:t>inimizacijom o</a:t>
            </a:r>
            <a:r>
              <a:rPr lang="en-US" smtClean="0">
                <a:solidFill>
                  <a:srgbClr val="000066"/>
                </a:solidFill>
              </a:rPr>
              <a:t>čekivanih troškova pojave otkaza istovremeno</a:t>
            </a:r>
            <a:r>
              <a:rPr lang="sr-Latn-RS" smtClean="0">
                <a:solidFill>
                  <a:srgbClr val="000066"/>
                </a:solidFill>
              </a:rPr>
              <a:t> </a:t>
            </a:r>
            <a:r>
              <a:rPr lang="en-US" smtClean="0">
                <a:solidFill>
                  <a:srgbClr val="000066"/>
                </a:solidFill>
              </a:rPr>
              <a:t>se minimizuje i </a:t>
            </a:r>
            <a:r>
              <a:rPr lang="sr-Latn-CS" smtClean="0">
                <a:solidFill>
                  <a:srgbClr val="000066"/>
                </a:solidFill>
              </a:rPr>
              <a:t>rizik pojave otkaza.</a:t>
            </a:r>
            <a:endParaRPr lang="en-US">
              <a:solidFill>
                <a:srgbClr val="000066"/>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1524000" y="1371600"/>
            <a:ext cx="6705600" cy="8382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	</a:t>
            </a:r>
            <a:r>
              <a:rPr lang="en-U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 Analiza načina, efekata i kritičnosti otkaza</a:t>
            </a:r>
            <a:endPar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p:txBody>
      </p:sp>
      <p:sp>
        <p:nvSpPr>
          <p:cNvPr id="3" name="TextBox 2"/>
          <p:cNvSpPr txBox="1"/>
          <p:nvPr/>
        </p:nvSpPr>
        <p:spPr>
          <a:xfrm>
            <a:off x="304800" y="2971800"/>
            <a:ext cx="8458200" cy="2862322"/>
          </a:xfrm>
          <a:prstGeom prst="rect">
            <a:avLst/>
          </a:prstGeom>
          <a:noFill/>
        </p:spPr>
        <p:txBody>
          <a:bodyPr wrap="square" rtlCol="0">
            <a:spAutoFit/>
          </a:bodyPr>
          <a:lstStyle/>
          <a:p>
            <a:r>
              <a:rPr lang="en-US" smtClean="0">
                <a:solidFill>
                  <a:srgbClr val="000066"/>
                </a:solidFill>
              </a:rPr>
              <a:t>Metoda analize načina, efekata i kritičnosti otkaza predstavlja proširenje metode analize načina i efekata otkaza sa fazom analize kritičnosti.</a:t>
            </a:r>
            <a:endParaRPr lang="sr-Latn-RS" smtClean="0">
              <a:solidFill>
                <a:srgbClr val="000066"/>
              </a:solidFill>
            </a:endParaRPr>
          </a:p>
          <a:p>
            <a:endParaRPr lang="sr-Latn-RS" smtClean="0">
              <a:solidFill>
                <a:srgbClr val="000066"/>
              </a:solidFill>
            </a:endParaRPr>
          </a:p>
          <a:p>
            <a:r>
              <a:rPr lang="en-US" smtClean="0">
                <a:solidFill>
                  <a:srgbClr val="000066"/>
                </a:solidFill>
              </a:rPr>
              <a:t>FMECA</a:t>
            </a:r>
            <a:r>
              <a:rPr lang="sr-Latn-RS" smtClean="0">
                <a:solidFill>
                  <a:srgbClr val="000066"/>
                </a:solidFill>
              </a:rPr>
              <a:t> –</a:t>
            </a:r>
            <a:r>
              <a:rPr lang="en-US" smtClean="0">
                <a:solidFill>
                  <a:srgbClr val="000066"/>
                </a:solidFill>
              </a:rPr>
              <a:t> Failure Modes, Effects, and Criticality Analysis</a:t>
            </a:r>
            <a:endParaRPr lang="sr-Latn-RS" smtClean="0">
              <a:solidFill>
                <a:srgbClr val="000066"/>
              </a:solidFill>
            </a:endParaRPr>
          </a:p>
          <a:p>
            <a:endParaRPr lang="sr-Latn-RS" smtClean="0">
              <a:solidFill>
                <a:srgbClr val="000066"/>
              </a:solidFill>
            </a:endParaRPr>
          </a:p>
          <a:p>
            <a:pPr algn="ctr"/>
            <a:r>
              <a:rPr lang="sr-Latn-RS" sz="2800" b="1" smtClean="0">
                <a:solidFill>
                  <a:srgbClr val="000066"/>
                </a:solidFill>
              </a:rPr>
              <a:t>FMECA = FMEA + kritičnost otkaza</a:t>
            </a:r>
            <a:endParaRPr lang="en-US" sz="2800" b="1">
              <a:solidFill>
                <a:srgbClr val="000066"/>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066800"/>
            <a:ext cx="8458200" cy="427746"/>
          </a:xfrm>
          <a:prstGeom prst="rect">
            <a:avLst/>
          </a:prstGeom>
          <a:noFill/>
        </p:spPr>
        <p:txBody>
          <a:bodyPr wrap="square" rtlCol="0">
            <a:spAutoFit/>
          </a:bodyPr>
          <a:lstStyle/>
          <a:p>
            <a:r>
              <a:rPr lang="en-US" smtClean="0">
                <a:solidFill>
                  <a:srgbClr val="000066"/>
                </a:solidFill>
              </a:rPr>
              <a:t>Kritičnost otkaza se kvantifikuje u zavisnosti od efekata otkaza.</a:t>
            </a:r>
            <a:endParaRPr lang="en-US">
              <a:solidFill>
                <a:srgbClr val="000066"/>
              </a:solidFill>
            </a:endParaRPr>
          </a:p>
        </p:txBody>
      </p:sp>
      <p:pic>
        <p:nvPicPr>
          <p:cNvPr id="47105" name="Picture 1"/>
          <p:cNvPicPr>
            <a:picLocks noChangeAspect="1" noChangeArrowheads="1"/>
          </p:cNvPicPr>
          <p:nvPr/>
        </p:nvPicPr>
        <p:blipFill>
          <a:blip r:embed="rId2" cstate="print"/>
          <a:srcRect/>
          <a:stretch>
            <a:fillRect/>
          </a:stretch>
        </p:blipFill>
        <p:spPr bwMode="auto">
          <a:xfrm>
            <a:off x="950968" y="1832614"/>
            <a:ext cx="7126232" cy="4339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1066800" y="1219200"/>
            <a:ext cx="6781800" cy="6858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en-U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Metoda </a:t>
            </a:r>
            <a:r>
              <a:rPr lang="en-U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indeksa kritičnosti</a:t>
            </a:r>
            <a:endPar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p:txBody>
      </p:sp>
      <p:sp>
        <p:nvSpPr>
          <p:cNvPr id="3" name="TextBox 2"/>
          <p:cNvSpPr txBox="1"/>
          <p:nvPr/>
        </p:nvSpPr>
        <p:spPr>
          <a:xfrm>
            <a:off x="228600" y="2590800"/>
            <a:ext cx="8305800" cy="3323987"/>
          </a:xfrm>
          <a:prstGeom prst="rect">
            <a:avLst/>
          </a:prstGeom>
          <a:noFill/>
        </p:spPr>
        <p:txBody>
          <a:bodyPr wrap="square" rtlCol="0">
            <a:spAutoFit/>
          </a:bodyPr>
          <a:lstStyle/>
          <a:p>
            <a:r>
              <a:rPr lang="sr-Latn-RS">
                <a:solidFill>
                  <a:srgbClr val="000066"/>
                </a:solidFill>
              </a:rPr>
              <a:t>Metoda indeksa kritičnosti predstavlja nadogradnju metode analize načina, efekata i kritičnosti otkaza. Nadogradnja se ogleda u uvođenju analize profitabilnosti aktivnosti koje se realizuju u cilju smanjenja kritičnosti</a:t>
            </a:r>
            <a:r>
              <a:rPr lang="sr-Latn-RS" smtClean="0">
                <a:solidFill>
                  <a:srgbClr val="000066"/>
                </a:solidFill>
              </a:rPr>
              <a:t>.</a:t>
            </a:r>
            <a:endParaRPr lang="en-US" smtClean="0">
              <a:solidFill>
                <a:srgbClr val="000066"/>
              </a:solidFill>
            </a:endParaRPr>
          </a:p>
          <a:p>
            <a:endParaRPr lang="en-US">
              <a:solidFill>
                <a:srgbClr val="000066"/>
              </a:solidFill>
            </a:endParaRPr>
          </a:p>
          <a:p>
            <a:r>
              <a:rPr lang="sr-Latn-RS" sz="2800" b="1" smtClean="0">
                <a:solidFill>
                  <a:srgbClr val="000066"/>
                </a:solidFill>
              </a:rPr>
              <a:t>	</a:t>
            </a:r>
            <a:r>
              <a:rPr lang="en-US" sz="2800" b="1" smtClean="0">
                <a:solidFill>
                  <a:srgbClr val="000066"/>
                </a:solidFill>
              </a:rPr>
              <a:t>Metoda </a:t>
            </a:r>
            <a:r>
              <a:rPr lang="en-US" sz="2800" b="1">
                <a:solidFill>
                  <a:srgbClr val="000066"/>
                </a:solidFill>
              </a:rPr>
              <a:t>indeksa </a:t>
            </a:r>
            <a:r>
              <a:rPr lang="en-US" sz="2800" b="1" smtClean="0">
                <a:solidFill>
                  <a:srgbClr val="000066"/>
                </a:solidFill>
              </a:rPr>
              <a:t>kritičnosti =</a:t>
            </a:r>
          </a:p>
          <a:p>
            <a:r>
              <a:rPr lang="sr-Latn-RS" sz="2800" b="1" smtClean="0">
                <a:solidFill>
                  <a:srgbClr val="000066"/>
                </a:solidFill>
              </a:rPr>
              <a:t>		</a:t>
            </a:r>
            <a:r>
              <a:rPr lang="en-US" sz="2800" b="1" smtClean="0">
                <a:solidFill>
                  <a:srgbClr val="000066"/>
                </a:solidFill>
              </a:rPr>
              <a:t>= </a:t>
            </a:r>
            <a:r>
              <a:rPr lang="sr-Latn-RS" sz="2800" b="1">
                <a:solidFill>
                  <a:srgbClr val="000066"/>
                </a:solidFill>
              </a:rPr>
              <a:t>FMECA + </a:t>
            </a:r>
            <a:r>
              <a:rPr lang="sr-Latn-RS" sz="2800" b="1" smtClean="0">
                <a:solidFill>
                  <a:srgbClr val="000066"/>
                </a:solidFill>
              </a:rPr>
              <a:t>analiza </a:t>
            </a:r>
            <a:r>
              <a:rPr lang="sr-Latn-RS" sz="2800" b="1">
                <a:solidFill>
                  <a:srgbClr val="000066"/>
                </a:solidFill>
              </a:rPr>
              <a:t>profitabilnosti</a:t>
            </a:r>
            <a:endParaRPr lang="en-US" sz="2800" b="1">
              <a:solidFill>
                <a:srgbClr val="000066"/>
              </a:solidFill>
            </a:endParaRPr>
          </a:p>
        </p:txBody>
      </p:sp>
    </p:spTree>
    <p:extLst>
      <p:ext uri="{BB962C8B-B14F-4D97-AF65-F5344CB8AC3E}">
        <p14:creationId xmlns:p14="http://schemas.microsoft.com/office/powerpoint/2010/main" xmlns="" val="641979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2"/>
          <p:cNvSpPr>
            <a:spLocks noChangeArrowheads="1" noChangeShapeType="1" noTextEdit="1"/>
          </p:cNvSpPr>
          <p:nvPr/>
        </p:nvSpPr>
        <p:spPr bwMode="auto">
          <a:xfrm>
            <a:off x="1524000" y="1219200"/>
            <a:ext cx="5867400" cy="609600"/>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wrap="none" fromWordArt="1">
            <a:prstTxWarp prst="textPlain">
              <a:avLst>
                <a:gd name="adj" fmla="val 50000"/>
              </a:avLst>
            </a:prstTxWarp>
          </a:bodyPr>
          <a:lstStyle/>
          <a:p>
            <a:pPr algn="ctr">
              <a:lnSpc>
                <a:spcPct val="100000"/>
              </a:lnSpc>
              <a:spcBef>
                <a:spcPts val="600"/>
              </a:spcBef>
            </a:pPr>
            <a:r>
              <a:rPr lang="en-US" sz="3600" b="1" kern="10" smtClean="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Funkcionalna </a:t>
            </a:r>
            <a:r>
              <a:rPr lang="en-U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rPr>
              <a:t>bezbednost</a:t>
            </a:r>
            <a:endParaRPr lang="sr-Latn-RS" sz="3600" b="1" kern="10">
              <a:solidFill>
                <a:srgbClr val="3B3470"/>
              </a:solidFill>
              <a:effectLst>
                <a:outerShdw dist="45791" dir="2021404" algn="ctr" rotWithShape="0">
                  <a:srgbClr val="B2B2B2">
                    <a:alpha val="80000"/>
                  </a:srgbClr>
                </a:outerShdw>
              </a:effectLst>
              <a:latin typeface="Arial" panose="020B0604020202020204" pitchFamily="34" charset="0"/>
              <a:cs typeface="Arial" panose="020B0604020202020204" pitchFamily="34" charset="0"/>
            </a:endParaRPr>
          </a:p>
        </p:txBody>
      </p:sp>
      <p:sp>
        <p:nvSpPr>
          <p:cNvPr id="3" name="TextBox 2"/>
          <p:cNvSpPr txBox="1"/>
          <p:nvPr/>
        </p:nvSpPr>
        <p:spPr>
          <a:xfrm>
            <a:off x="381000" y="2590800"/>
            <a:ext cx="8382000" cy="3600986"/>
          </a:xfrm>
          <a:prstGeom prst="rect">
            <a:avLst/>
          </a:prstGeom>
          <a:noFill/>
        </p:spPr>
        <p:txBody>
          <a:bodyPr wrap="square" rtlCol="0">
            <a:spAutoFit/>
          </a:bodyPr>
          <a:lstStyle/>
          <a:p>
            <a:r>
              <a:rPr lang="sr-Latn-RS">
                <a:solidFill>
                  <a:srgbClr val="000066"/>
                </a:solidFill>
              </a:rPr>
              <a:t>Funkcionalna bezbednost transportnih sredstava predstavlja oblast bezbednosti koja ima za cilj otkrivanje opasnosti u eksploataciji elemenata i sklopova koji pripadaju aktivnoj i pasivnoj bezbednosti transportnih sredstava. Funkcionalna bezbednost obrađuje opasnosti koje nastaju greškom korisnika, otkazima elektroelemenata i sklopova i otkazima hardvera i softvera</a:t>
            </a:r>
            <a:r>
              <a:rPr lang="sr-Latn-RS" smtClean="0">
                <a:solidFill>
                  <a:srgbClr val="000066"/>
                </a:solidFill>
              </a:rPr>
              <a:t>.</a:t>
            </a:r>
          </a:p>
          <a:p>
            <a:endParaRPr lang="sr-Latn-RS" smtClean="0">
              <a:solidFill>
                <a:srgbClr val="000066"/>
              </a:solidFill>
            </a:endParaRPr>
          </a:p>
          <a:p>
            <a:r>
              <a:rPr lang="sr-Latn-CS">
                <a:solidFill>
                  <a:srgbClr val="000066"/>
                </a:solidFill>
              </a:rPr>
              <a:t>ISO 26262 </a:t>
            </a:r>
            <a:r>
              <a:rPr lang="sr-Latn-CS" smtClean="0">
                <a:solidFill>
                  <a:srgbClr val="000066"/>
                </a:solidFill>
              </a:rPr>
              <a:t>- funkcionalna bezbednost putničkih </a:t>
            </a:r>
            <a:r>
              <a:rPr lang="sr-Latn-CS">
                <a:solidFill>
                  <a:srgbClr val="000066"/>
                </a:solidFill>
              </a:rPr>
              <a:t>automobila čija je ukupna masa manja od 3500 </a:t>
            </a:r>
            <a:r>
              <a:rPr lang="sr-Latn-CS" smtClean="0">
                <a:solidFill>
                  <a:srgbClr val="000066"/>
                </a:solidFill>
              </a:rPr>
              <a:t>kg.</a:t>
            </a:r>
            <a:endParaRPr lang="sr-Latn-RS">
              <a:solidFill>
                <a:srgbClr val="000066"/>
              </a:solidFill>
            </a:endParaRPr>
          </a:p>
        </p:txBody>
      </p:sp>
    </p:spTree>
    <p:extLst>
      <p:ext uri="{BB962C8B-B14F-4D97-AF65-F5344CB8AC3E}">
        <p14:creationId xmlns:p14="http://schemas.microsoft.com/office/powerpoint/2010/main" xmlns="" val="1992217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a:spLocks noChangeArrowheads="1"/>
          </p:cNvSpPr>
          <p:nvPr/>
        </p:nvSpPr>
        <p:spPr bwMode="auto">
          <a:xfrm>
            <a:off x="304800" y="1066800"/>
            <a:ext cx="8534400" cy="1292662"/>
          </a:xfrm>
          <a:prstGeom prst="rect">
            <a:avLst/>
          </a:prstGeom>
          <a:noFill/>
          <a:ln w="9525">
            <a:noFill/>
            <a:miter lim="800000"/>
            <a:headEnd/>
            <a:tailEnd/>
          </a:ln>
        </p:spPr>
        <p:txBody>
          <a:bodyPr>
            <a:spAutoFit/>
          </a:bodyPr>
          <a:lstStyle/>
          <a:p>
            <a:r>
              <a:rPr lang="en-US" smtClean="0">
                <a:solidFill>
                  <a:srgbClr val="000066"/>
                </a:solidFill>
              </a:rPr>
              <a:t>U</a:t>
            </a:r>
            <a:r>
              <a:rPr lang="sr-Latn-RS" smtClean="0">
                <a:solidFill>
                  <a:srgbClr val="000066"/>
                </a:solidFill>
              </a:rPr>
              <a:t>koliko želite da dodatno proširite znanje iz oblasti funkcionalne bezbednosti možete pročitati:</a:t>
            </a:r>
          </a:p>
          <a:p>
            <a:pPr>
              <a:buClrTx/>
              <a:buFont typeface="Times New Roman" pitchFamily="18" charset="0"/>
              <a:buChar char="‒"/>
            </a:pPr>
            <a:r>
              <a:rPr lang="sr-Latn-RS" smtClean="0">
                <a:solidFill>
                  <a:srgbClr val="000066"/>
                </a:solidFill>
              </a:rPr>
              <a:t> </a:t>
            </a:r>
            <a:r>
              <a:rPr lang="en-US" smtClean="0">
                <a:solidFill>
                  <a:srgbClr val="000066"/>
                </a:solidFill>
              </a:rPr>
              <a:t>http://sesamo-project.eu/</a:t>
            </a:r>
            <a:endParaRPr lang="sr-Latn-RS" smtClean="0">
              <a:solidFill>
                <a:srgbClr val="000066"/>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973898"/>
            <a:ext cx="3429000" cy="1455102"/>
          </a:xfrm>
          <a:prstGeom prst="rect">
            <a:avLst/>
          </a:prstGeom>
          <a:noFill/>
        </p:spPr>
        <p:txBody>
          <a:bodyPr wrap="none">
            <a:prstTxWarp prst="textChevronInverted">
              <a:avLst/>
            </a:prstTxWarp>
            <a:spAutoFit/>
            <a:scene3d>
              <a:camera prst="orthographicFront">
                <a:rot lat="0" lon="21299999" rev="0"/>
              </a:camera>
              <a:lightRig rig="threePt" dir="t"/>
            </a:scene3d>
          </a:bodyPr>
          <a:lstStyle/>
          <a:p>
            <a:pPr algn="ctr">
              <a:defRPr/>
            </a:pPr>
            <a:r>
              <a:rPr lang="sr-Latn-R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rPr>
              <a:t>Pitanja?</a:t>
            </a:r>
            <a:endParaRPr lang="en-US" sz="5400" b="1">
              <a:ln w="12700">
                <a:solidFill>
                  <a:schemeClr val="bg2"/>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TextBox 4"/>
          <p:cNvSpPr txBox="1"/>
          <p:nvPr/>
        </p:nvSpPr>
        <p:spPr>
          <a:xfrm>
            <a:off x="4876800" y="3810000"/>
            <a:ext cx="3657600" cy="1452265"/>
          </a:xfrm>
          <a:prstGeom prst="rect">
            <a:avLst/>
          </a:prstGeom>
          <a:noFill/>
        </p:spPr>
        <p:txBody>
          <a:bodyPr wrap="none">
            <a:prstTxWarp prst="textCascadeDown">
              <a:avLst/>
            </a:prstTxWarp>
            <a:spAutoFit/>
          </a:bodyPr>
          <a:lstStyle/>
          <a:p>
            <a:pPr>
              <a:defRPr/>
            </a:pPr>
            <a:r>
              <a:rPr lang="sr-Latn-R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rPr>
              <a:t>Hvala na pažnji!</a:t>
            </a:r>
            <a:endParaRPr lang="en-US"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19200"/>
            <a:ext cx="2481770" cy="561885"/>
          </a:xfrm>
          <a:prstGeom prst="rect">
            <a:avLst/>
          </a:prstGeom>
          <a:noFill/>
        </p:spPr>
        <p:txBody>
          <a:bodyPr wrap="none" rtlCol="0">
            <a:spAutoFit/>
          </a:bodyPr>
          <a:lstStyle/>
          <a:p>
            <a:r>
              <a:rPr lang="sr-Latn-RS" sz="2800" b="1" u="sng" smtClean="0">
                <a:solidFill>
                  <a:schemeClr val="bg2"/>
                </a:solidFill>
              </a:rPr>
              <a:t>Životni </a:t>
            </a:r>
            <a:r>
              <a:rPr lang="sr-Latn-RS" sz="2800" b="1" u="sng">
                <a:solidFill>
                  <a:schemeClr val="bg2"/>
                </a:solidFill>
              </a:rPr>
              <a:t>ciklus</a:t>
            </a:r>
          </a:p>
        </p:txBody>
      </p:sp>
      <p:sp>
        <p:nvSpPr>
          <p:cNvPr id="3" name="TextBox 2"/>
          <p:cNvSpPr txBox="1"/>
          <p:nvPr/>
        </p:nvSpPr>
        <p:spPr>
          <a:xfrm>
            <a:off x="304800" y="2590800"/>
            <a:ext cx="8534400" cy="1938992"/>
          </a:xfrm>
          <a:prstGeom prst="rect">
            <a:avLst/>
          </a:prstGeom>
          <a:noFill/>
        </p:spPr>
        <p:txBody>
          <a:bodyPr wrap="square" rtlCol="0">
            <a:spAutoFit/>
          </a:bodyPr>
          <a:lstStyle/>
          <a:p>
            <a:r>
              <a:rPr lang="sr-Latn-RS">
                <a:solidFill>
                  <a:srgbClr val="000066"/>
                </a:solidFill>
              </a:rPr>
              <a:t>Životni ciklus proizvoda, bilo da je to transportno sredstvo ili njegov sklop ili elemenat, obuhvata sve njegove faze počevši od proizvodnje materijala pa do faze koja se bavi pitanjem tretmana tog istog materijala posle povlačenja analiziranog proizvoda iz eksploatacije. Životni vek predstavlja period koji odgovara životnom ciklusu.</a:t>
            </a:r>
          </a:p>
        </p:txBody>
      </p:sp>
    </p:spTree>
    <p:extLst>
      <p:ext uri="{BB962C8B-B14F-4D97-AF65-F5344CB8AC3E}">
        <p14:creationId xmlns:p14="http://schemas.microsoft.com/office/powerpoint/2010/main" xmlns="" val="1061012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143000"/>
            <a:ext cx="8458200" cy="2677656"/>
          </a:xfrm>
          <a:prstGeom prst="rect">
            <a:avLst/>
          </a:prstGeom>
          <a:noFill/>
        </p:spPr>
        <p:txBody>
          <a:bodyPr wrap="square" rtlCol="0">
            <a:spAutoFit/>
          </a:bodyPr>
          <a:lstStyle/>
          <a:p>
            <a:r>
              <a:rPr lang="sr-Latn-CS">
                <a:solidFill>
                  <a:srgbClr val="000066"/>
                </a:solidFill>
              </a:rPr>
              <a:t>Rezultat </a:t>
            </a:r>
            <a:r>
              <a:rPr lang="sr-Latn-CS" smtClean="0">
                <a:solidFill>
                  <a:srgbClr val="000066"/>
                </a:solidFill>
              </a:rPr>
              <a:t>analize</a:t>
            </a:r>
            <a:r>
              <a:rPr lang="en-US" smtClean="0">
                <a:solidFill>
                  <a:srgbClr val="000066"/>
                </a:solidFill>
              </a:rPr>
              <a:t> </a:t>
            </a:r>
            <a:r>
              <a:rPr lang="sr-Latn-RS" smtClean="0">
                <a:solidFill>
                  <a:srgbClr val="000066"/>
                </a:solidFill>
              </a:rPr>
              <a:t>životnog ciklusa</a:t>
            </a:r>
            <a:r>
              <a:rPr lang="sr-Latn-CS" smtClean="0">
                <a:solidFill>
                  <a:srgbClr val="000066"/>
                </a:solidFill>
              </a:rPr>
              <a:t> </a:t>
            </a:r>
            <a:r>
              <a:rPr lang="sr-Latn-CS">
                <a:solidFill>
                  <a:srgbClr val="000066"/>
                </a:solidFill>
              </a:rPr>
              <a:t>može biti određivanje optimalnog životnog veka proizvoda. Optimizacioni zadatak se može postaviti tako da se za funkciju cilja usvoje minimizacija troškova, emisije štetnih produkata sagorevanja, utrošenog goriva... Kao funkcije ograničenja mogu se usvojiti zahtevi koji se odnose na bilo koji segment eksploatacije, kao na primer bezbednost, kvalitet eksploatacije i ekologiju.</a:t>
            </a:r>
            <a:endParaRPr lang="sr-Latn-RS">
              <a:solidFill>
                <a:srgbClr val="000066"/>
              </a:solidFill>
            </a:endParaRPr>
          </a:p>
        </p:txBody>
      </p:sp>
    </p:spTree>
    <p:extLst>
      <p:ext uri="{BB962C8B-B14F-4D97-AF65-F5344CB8AC3E}">
        <p14:creationId xmlns:p14="http://schemas.microsoft.com/office/powerpoint/2010/main" xmlns="" val="2794732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501256" y="762000"/>
            <a:ext cx="2765944" cy="5334000"/>
          </a:xfrm>
          <a:prstGeom prst="rect">
            <a:avLst/>
          </a:prstGeom>
        </p:spPr>
      </p:pic>
      <p:sp>
        <p:nvSpPr>
          <p:cNvPr id="3" name="TextBox 2"/>
          <p:cNvSpPr txBox="1"/>
          <p:nvPr/>
        </p:nvSpPr>
        <p:spPr>
          <a:xfrm>
            <a:off x="4724400" y="5029200"/>
            <a:ext cx="2852063" cy="394210"/>
          </a:xfrm>
          <a:prstGeom prst="rect">
            <a:avLst/>
          </a:prstGeom>
          <a:noFill/>
        </p:spPr>
        <p:txBody>
          <a:bodyPr wrap="none" rtlCol="0">
            <a:spAutoFit/>
          </a:bodyPr>
          <a:lstStyle/>
          <a:p>
            <a:r>
              <a:rPr lang="sr-Latn-CS" sz="1800" i="1">
                <a:solidFill>
                  <a:srgbClr val="000066"/>
                </a:solidFill>
              </a:rPr>
              <a:t>Algoritam životnog ciklusa</a:t>
            </a:r>
            <a:endParaRPr lang="sr-Latn-RS" sz="1800" i="1">
              <a:solidFill>
                <a:srgbClr val="000066"/>
              </a:solidFill>
            </a:endParaRPr>
          </a:p>
        </p:txBody>
      </p:sp>
    </p:spTree>
    <p:extLst>
      <p:ext uri="{BB962C8B-B14F-4D97-AF65-F5344CB8AC3E}">
        <p14:creationId xmlns:p14="http://schemas.microsoft.com/office/powerpoint/2010/main" xmlns="" val="3280579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838200"/>
            <a:ext cx="8534400" cy="1078950"/>
          </a:xfrm>
          <a:prstGeom prst="rect">
            <a:avLst/>
          </a:prstGeom>
          <a:noFill/>
        </p:spPr>
        <p:txBody>
          <a:bodyPr wrap="square" rtlCol="0">
            <a:spAutoFit/>
          </a:bodyPr>
          <a:lstStyle/>
          <a:p>
            <a:r>
              <a:rPr lang="sr-Latn-RS" sz="2800" b="1" u="sng" smtClean="0">
                <a:solidFill>
                  <a:schemeClr val="bg2"/>
                </a:solidFill>
              </a:rPr>
              <a:t>Opis metode</a:t>
            </a:r>
            <a:r>
              <a:rPr lang="en-US" sz="2800" b="1" u="sng" smtClean="0">
                <a:solidFill>
                  <a:schemeClr val="bg2"/>
                </a:solidFill>
              </a:rPr>
              <a:t> </a:t>
            </a:r>
            <a:r>
              <a:rPr lang="vi-VN" sz="2800" b="1" u="sng" smtClean="0">
                <a:solidFill>
                  <a:schemeClr val="bg2"/>
                </a:solidFill>
              </a:rPr>
              <a:t>određivanja troškova</a:t>
            </a:r>
            <a:r>
              <a:rPr lang="en-US" sz="2800" b="1" u="sng" smtClean="0">
                <a:solidFill>
                  <a:schemeClr val="bg2"/>
                </a:solidFill>
              </a:rPr>
              <a:t> </a:t>
            </a:r>
            <a:r>
              <a:rPr lang="vi-VN" sz="2800" b="1" u="sng" smtClean="0">
                <a:solidFill>
                  <a:schemeClr val="bg2"/>
                </a:solidFill>
              </a:rPr>
              <a:t>životnog ciklusa</a:t>
            </a:r>
            <a:r>
              <a:rPr lang="en-US" sz="2800" b="1" u="sng" smtClean="0">
                <a:solidFill>
                  <a:schemeClr val="bg2"/>
                </a:solidFill>
              </a:rPr>
              <a:t> </a:t>
            </a:r>
            <a:r>
              <a:rPr lang="vi-VN" sz="2800" b="1" u="sng" smtClean="0">
                <a:solidFill>
                  <a:schemeClr val="bg2"/>
                </a:solidFill>
              </a:rPr>
              <a:t>analizom načina i efekata otkaza</a:t>
            </a:r>
            <a:endParaRPr lang="sr-Latn-RS" sz="2800" b="1" u="sng">
              <a:solidFill>
                <a:schemeClr val="bg2"/>
              </a:solidFill>
            </a:endParaRPr>
          </a:p>
        </p:txBody>
      </p:sp>
      <p:sp>
        <p:nvSpPr>
          <p:cNvPr id="3" name="TextBox 2"/>
          <p:cNvSpPr txBox="1"/>
          <p:nvPr/>
        </p:nvSpPr>
        <p:spPr>
          <a:xfrm>
            <a:off x="228600" y="2057400"/>
            <a:ext cx="4800600" cy="427746"/>
          </a:xfrm>
          <a:prstGeom prst="rect">
            <a:avLst/>
          </a:prstGeom>
          <a:noFill/>
        </p:spPr>
        <p:txBody>
          <a:bodyPr wrap="square" rtlCol="0">
            <a:spAutoFit/>
          </a:bodyPr>
          <a:lstStyle/>
          <a:p>
            <a:r>
              <a:rPr lang="en-US">
                <a:solidFill>
                  <a:srgbClr val="000066"/>
                </a:solidFill>
              </a:rPr>
              <a:t>Očekivani troškovi pojave </a:t>
            </a:r>
            <a:r>
              <a:rPr lang="en-US" smtClean="0">
                <a:solidFill>
                  <a:srgbClr val="000066"/>
                </a:solidFill>
              </a:rPr>
              <a:t>otkaza</a:t>
            </a:r>
            <a:r>
              <a:rPr lang="sr-Latn-RS" smtClean="0">
                <a:solidFill>
                  <a:srgbClr val="000066"/>
                </a:solidFill>
              </a:rPr>
              <a:t>:</a:t>
            </a:r>
            <a:endParaRPr lang="sr-Latn-RS">
              <a:solidFill>
                <a:srgbClr val="000066"/>
              </a:solidFill>
            </a:endParaRPr>
          </a:p>
        </p:txBody>
      </p:sp>
      <p:sp>
        <p:nvSpPr>
          <p:cNvPr id="4" name="Rectangle 2"/>
          <p:cNvSpPr>
            <a:spLocks noChangeArrowheads="1"/>
          </p:cNvSpPr>
          <p:nvPr/>
        </p:nvSpPr>
        <p:spPr bwMode="auto">
          <a:xfrm>
            <a:off x="381000" y="363574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graphicFrame>
        <p:nvGraphicFramePr>
          <p:cNvPr id="5" name="Object 4"/>
          <p:cNvGraphicFramePr>
            <a:graphicFrameLocks noChangeAspect="1"/>
          </p:cNvGraphicFramePr>
          <p:nvPr>
            <p:extLst>
              <p:ext uri="{D42A27DB-BD31-4B8C-83A1-F6EECF244321}">
                <p14:modId xmlns:p14="http://schemas.microsoft.com/office/powerpoint/2010/main" xmlns="" val="2705009316"/>
              </p:ext>
            </p:extLst>
          </p:nvPr>
        </p:nvGraphicFramePr>
        <p:xfrm>
          <a:off x="304800" y="2577405"/>
          <a:ext cx="2380218" cy="983823"/>
        </p:xfrm>
        <a:graphic>
          <a:graphicData uri="http://schemas.openxmlformats.org/presentationml/2006/ole">
            <p:oleObj spid="_x0000_s31768" name="Equation" r:id="rId3" imgW="952087" imgH="393529" progId="Equation.3">
              <p:embed/>
            </p:oleObj>
          </a:graphicData>
        </a:graphic>
      </p:graphicFrame>
      <p:sp>
        <p:nvSpPr>
          <p:cNvPr id="6" name="TextBox 5"/>
          <p:cNvSpPr txBox="1"/>
          <p:nvPr/>
        </p:nvSpPr>
        <p:spPr>
          <a:xfrm>
            <a:off x="228600" y="3644205"/>
            <a:ext cx="6907660" cy="1384995"/>
          </a:xfrm>
          <a:prstGeom prst="rect">
            <a:avLst/>
          </a:prstGeom>
          <a:noFill/>
        </p:spPr>
        <p:txBody>
          <a:bodyPr wrap="none" rtlCol="0">
            <a:spAutoFit/>
          </a:bodyPr>
          <a:lstStyle/>
          <a:p>
            <a:pPr marL="342900" lvl="0" indent="-342900">
              <a:buClrTx/>
              <a:buFont typeface="Symbol" panose="05050102010706020507" pitchFamily="18" charset="2"/>
              <a:buChar char="-"/>
            </a:pPr>
            <a:r>
              <a:rPr lang="sr-Latn-CS" i="1">
                <a:solidFill>
                  <a:srgbClr val="000066"/>
                </a:solidFill>
              </a:rPr>
              <a:t>p</a:t>
            </a:r>
            <a:r>
              <a:rPr lang="sr-Latn-CS" i="1" baseline="-25000">
                <a:solidFill>
                  <a:srgbClr val="000066"/>
                </a:solidFill>
              </a:rPr>
              <a:t>i</a:t>
            </a:r>
            <a:r>
              <a:rPr lang="sr-Latn-CS">
                <a:solidFill>
                  <a:srgbClr val="000066"/>
                </a:solidFill>
              </a:rPr>
              <a:t> – verovatnoća pojave </a:t>
            </a:r>
            <a:r>
              <a:rPr lang="sr-Latn-CS" i="1">
                <a:solidFill>
                  <a:srgbClr val="000066"/>
                </a:solidFill>
              </a:rPr>
              <a:t>i</a:t>
            </a:r>
            <a:r>
              <a:rPr lang="sr-Latn-CS">
                <a:solidFill>
                  <a:srgbClr val="000066"/>
                </a:solidFill>
              </a:rPr>
              <a:t>-tog otkaza,</a:t>
            </a:r>
            <a:endParaRPr lang="sr-Latn-RS">
              <a:solidFill>
                <a:srgbClr val="000066"/>
              </a:solidFill>
            </a:endParaRPr>
          </a:p>
          <a:p>
            <a:pPr marL="342900" lvl="0" indent="-342900">
              <a:buClrTx/>
              <a:buFont typeface="Symbol" panose="05050102010706020507" pitchFamily="18" charset="2"/>
              <a:buChar char="-"/>
            </a:pPr>
            <a:r>
              <a:rPr lang="sr-Latn-CS" i="1">
                <a:solidFill>
                  <a:srgbClr val="000066"/>
                </a:solidFill>
              </a:rPr>
              <a:t>C</a:t>
            </a:r>
            <a:r>
              <a:rPr lang="sr-Latn-CS" i="1" baseline="-25000">
                <a:solidFill>
                  <a:srgbClr val="000066"/>
                </a:solidFill>
              </a:rPr>
              <a:t>i</a:t>
            </a:r>
            <a:r>
              <a:rPr lang="sr-Latn-CS">
                <a:solidFill>
                  <a:srgbClr val="000066"/>
                </a:solidFill>
              </a:rPr>
              <a:t> – troškovi koji su prouzrokovani pojavom </a:t>
            </a:r>
            <a:r>
              <a:rPr lang="sr-Latn-CS" i="1">
                <a:solidFill>
                  <a:srgbClr val="000066"/>
                </a:solidFill>
              </a:rPr>
              <a:t>i</a:t>
            </a:r>
            <a:r>
              <a:rPr lang="sr-Latn-CS">
                <a:solidFill>
                  <a:srgbClr val="000066"/>
                </a:solidFill>
              </a:rPr>
              <a:t>-tog otkaza,</a:t>
            </a:r>
            <a:endParaRPr lang="sr-Latn-RS">
              <a:solidFill>
                <a:srgbClr val="000066"/>
              </a:solidFill>
            </a:endParaRPr>
          </a:p>
          <a:p>
            <a:pPr marL="342900" lvl="0" indent="-342900">
              <a:buClrTx/>
              <a:buFont typeface="Symbol" panose="05050102010706020507" pitchFamily="18" charset="2"/>
              <a:buChar char="-"/>
            </a:pPr>
            <a:r>
              <a:rPr lang="sr-Latn-CS" i="1">
                <a:solidFill>
                  <a:srgbClr val="000066"/>
                </a:solidFill>
              </a:rPr>
              <a:t>n</a:t>
            </a:r>
            <a:r>
              <a:rPr lang="sr-Latn-CS">
                <a:solidFill>
                  <a:srgbClr val="000066"/>
                </a:solidFill>
              </a:rPr>
              <a:t> – ukupan broj mogućih otkaza</a:t>
            </a:r>
            <a:r>
              <a:rPr lang="sr-Latn-CS" smtClean="0">
                <a:solidFill>
                  <a:srgbClr val="000066"/>
                </a:solidFill>
              </a:rPr>
              <a:t>.</a:t>
            </a:r>
            <a:endParaRPr lang="sr-Latn-RS">
              <a:solidFill>
                <a:srgbClr val="000066"/>
              </a:solidFill>
            </a:endParaRPr>
          </a:p>
        </p:txBody>
      </p:sp>
      <p:sp>
        <p:nvSpPr>
          <p:cNvPr id="7" name="TextBox 6"/>
          <p:cNvSpPr txBox="1"/>
          <p:nvPr/>
        </p:nvSpPr>
        <p:spPr>
          <a:xfrm>
            <a:off x="228600" y="5257800"/>
            <a:ext cx="8610600" cy="797078"/>
          </a:xfrm>
          <a:prstGeom prst="rect">
            <a:avLst/>
          </a:prstGeom>
          <a:noFill/>
        </p:spPr>
        <p:txBody>
          <a:bodyPr wrap="square" rtlCol="0">
            <a:spAutoFit/>
          </a:bodyPr>
          <a:lstStyle/>
          <a:p>
            <a:r>
              <a:rPr lang="en-US">
                <a:solidFill>
                  <a:srgbClr val="000066"/>
                </a:solidFill>
              </a:rPr>
              <a:t>Očekivani troškovi pojave </a:t>
            </a:r>
            <a:r>
              <a:rPr lang="en-US" smtClean="0">
                <a:solidFill>
                  <a:srgbClr val="000066"/>
                </a:solidFill>
              </a:rPr>
              <a:t>otkaza</a:t>
            </a:r>
            <a:r>
              <a:rPr lang="sr-Latn-RS" smtClean="0">
                <a:solidFill>
                  <a:srgbClr val="000066"/>
                </a:solidFill>
              </a:rPr>
              <a:t> se </a:t>
            </a:r>
            <a:r>
              <a:rPr lang="en-US" smtClean="0">
                <a:solidFill>
                  <a:srgbClr val="000066"/>
                </a:solidFill>
              </a:rPr>
              <a:t>i</a:t>
            </a:r>
            <a:r>
              <a:rPr lang="sr-Latn-RS" smtClean="0">
                <a:solidFill>
                  <a:srgbClr val="000066"/>
                </a:solidFill>
              </a:rPr>
              <a:t>zračunavaju korišćenjem podataka dobijenih primenom </a:t>
            </a:r>
            <a:r>
              <a:rPr lang="en-US" smtClean="0">
                <a:solidFill>
                  <a:srgbClr val="000066"/>
                </a:solidFill>
              </a:rPr>
              <a:t>metode analize načina i efekata otkaza</a:t>
            </a:r>
            <a:r>
              <a:rPr lang="sr-Latn-RS" smtClean="0">
                <a:solidFill>
                  <a:srgbClr val="000066"/>
                </a:solidFill>
              </a:rPr>
              <a:t>.</a:t>
            </a:r>
            <a:endParaRPr lang="en-US">
              <a:solidFill>
                <a:srgbClr val="000066"/>
              </a:solidFill>
            </a:endParaRPr>
          </a:p>
        </p:txBody>
      </p:sp>
    </p:spTree>
    <p:extLst>
      <p:ext uri="{BB962C8B-B14F-4D97-AF65-F5344CB8AC3E}">
        <p14:creationId xmlns:p14="http://schemas.microsoft.com/office/powerpoint/2010/main" xmlns="" val="3024568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196876"/>
            <a:ext cx="8458200" cy="427746"/>
          </a:xfrm>
          <a:prstGeom prst="rect">
            <a:avLst/>
          </a:prstGeom>
          <a:noFill/>
        </p:spPr>
        <p:txBody>
          <a:bodyPr wrap="square" rtlCol="0">
            <a:spAutoFit/>
          </a:bodyPr>
          <a:lstStyle/>
          <a:p>
            <a:r>
              <a:rPr lang="en-US">
                <a:solidFill>
                  <a:srgbClr val="000066"/>
                </a:solidFill>
              </a:rPr>
              <a:t>Troškovi pojave </a:t>
            </a:r>
            <a:r>
              <a:rPr lang="en-US" i="1">
                <a:solidFill>
                  <a:srgbClr val="000066"/>
                </a:solidFill>
              </a:rPr>
              <a:t>i</a:t>
            </a:r>
            <a:r>
              <a:rPr lang="en-US">
                <a:solidFill>
                  <a:srgbClr val="000066"/>
                </a:solidFill>
              </a:rPr>
              <a:t>-tog </a:t>
            </a:r>
            <a:r>
              <a:rPr lang="en-US" smtClean="0">
                <a:solidFill>
                  <a:srgbClr val="000066"/>
                </a:solidFill>
              </a:rPr>
              <a:t>otkaza:</a:t>
            </a:r>
            <a:endParaRPr lang="sr-Latn-RS">
              <a:solidFill>
                <a:srgbClr val="000066"/>
              </a:solidFill>
            </a:endParaRPr>
          </a:p>
        </p:txBody>
      </p:sp>
      <p:sp>
        <p:nvSpPr>
          <p:cNvPr id="3" name="TextBox 2"/>
          <p:cNvSpPr txBox="1"/>
          <p:nvPr/>
        </p:nvSpPr>
        <p:spPr>
          <a:xfrm>
            <a:off x="228600" y="3025676"/>
            <a:ext cx="8458200" cy="2308324"/>
          </a:xfrm>
          <a:prstGeom prst="rect">
            <a:avLst/>
          </a:prstGeom>
          <a:noFill/>
        </p:spPr>
        <p:txBody>
          <a:bodyPr wrap="square" rtlCol="0">
            <a:spAutoFit/>
          </a:bodyPr>
          <a:lstStyle/>
          <a:p>
            <a:pPr marL="342900" indent="-342900">
              <a:buClrTx/>
              <a:buFont typeface="Symbol" panose="05050102010706020507" pitchFamily="18" charset="2"/>
              <a:buChar char="-"/>
            </a:pPr>
            <a:r>
              <a:rPr lang="en-US" i="1" smtClean="0">
                <a:solidFill>
                  <a:srgbClr val="000066"/>
                </a:solidFill>
              </a:rPr>
              <a:t>CO</a:t>
            </a:r>
            <a:r>
              <a:rPr lang="en-US" i="1" baseline="-25000" smtClean="0">
                <a:solidFill>
                  <a:srgbClr val="000066"/>
                </a:solidFill>
              </a:rPr>
              <a:t>i</a:t>
            </a:r>
            <a:r>
              <a:rPr lang="sr-Latn-RS" smtClean="0">
                <a:solidFill>
                  <a:srgbClr val="000066"/>
                </a:solidFill>
              </a:rPr>
              <a:t> - </a:t>
            </a:r>
            <a:r>
              <a:rPr lang="en-US" smtClean="0">
                <a:solidFill>
                  <a:srgbClr val="000066"/>
                </a:solidFill>
              </a:rPr>
              <a:t>oportunitetni troškov</a:t>
            </a:r>
            <a:r>
              <a:rPr lang="sr-Latn-RS" smtClean="0">
                <a:solidFill>
                  <a:srgbClr val="000066"/>
                </a:solidFill>
              </a:rPr>
              <a:t>i</a:t>
            </a:r>
            <a:r>
              <a:rPr lang="en-US" smtClean="0">
                <a:solidFill>
                  <a:srgbClr val="000066"/>
                </a:solidFill>
              </a:rPr>
              <a:t>,</a:t>
            </a:r>
            <a:endParaRPr lang="sr-Latn-RS" smtClean="0">
              <a:solidFill>
                <a:srgbClr val="000066"/>
              </a:solidFill>
            </a:endParaRPr>
          </a:p>
          <a:p>
            <a:pPr marL="342900" indent="-342900">
              <a:buClrTx/>
              <a:buFont typeface="Symbol" panose="05050102010706020507" pitchFamily="18" charset="2"/>
              <a:buChar char="-"/>
            </a:pPr>
            <a:r>
              <a:rPr lang="en-US" i="1">
                <a:solidFill>
                  <a:srgbClr val="000066"/>
                </a:solidFill>
              </a:rPr>
              <a:t>CR</a:t>
            </a:r>
            <a:r>
              <a:rPr lang="en-US" i="1" baseline="-25000">
                <a:solidFill>
                  <a:srgbClr val="000066"/>
                </a:solidFill>
              </a:rPr>
              <a:t>i</a:t>
            </a:r>
            <a:r>
              <a:rPr lang="en-US" smtClean="0">
                <a:solidFill>
                  <a:srgbClr val="000066"/>
                </a:solidFill>
              </a:rPr>
              <a:t> </a:t>
            </a:r>
            <a:r>
              <a:rPr lang="sr-Latn-RS" smtClean="0">
                <a:solidFill>
                  <a:srgbClr val="000066"/>
                </a:solidFill>
              </a:rPr>
              <a:t>- </a:t>
            </a:r>
            <a:r>
              <a:rPr lang="en-US" smtClean="0">
                <a:solidFill>
                  <a:srgbClr val="000066"/>
                </a:solidFill>
              </a:rPr>
              <a:t>troškov</a:t>
            </a:r>
            <a:r>
              <a:rPr lang="sr-Latn-RS" smtClean="0">
                <a:solidFill>
                  <a:srgbClr val="000066"/>
                </a:solidFill>
              </a:rPr>
              <a:t>i</a:t>
            </a:r>
            <a:r>
              <a:rPr lang="en-US" smtClean="0">
                <a:solidFill>
                  <a:srgbClr val="000066"/>
                </a:solidFill>
              </a:rPr>
              <a:t> </a:t>
            </a:r>
            <a:r>
              <a:rPr lang="en-US">
                <a:solidFill>
                  <a:srgbClr val="000066"/>
                </a:solidFill>
              </a:rPr>
              <a:t>radne </a:t>
            </a:r>
            <a:r>
              <a:rPr lang="en-US" smtClean="0">
                <a:solidFill>
                  <a:srgbClr val="000066"/>
                </a:solidFill>
              </a:rPr>
              <a:t>snage,</a:t>
            </a:r>
            <a:endParaRPr lang="sr-Latn-RS" smtClean="0">
              <a:solidFill>
                <a:srgbClr val="000066"/>
              </a:solidFill>
            </a:endParaRPr>
          </a:p>
          <a:p>
            <a:pPr marL="342900" indent="-342900">
              <a:buClrTx/>
              <a:buFont typeface="Symbol" panose="05050102010706020507" pitchFamily="18" charset="2"/>
              <a:buChar char="-"/>
            </a:pPr>
            <a:r>
              <a:rPr lang="en-US" i="1">
                <a:solidFill>
                  <a:srgbClr val="000066"/>
                </a:solidFill>
              </a:rPr>
              <a:t>CM</a:t>
            </a:r>
            <a:r>
              <a:rPr lang="en-US" i="1" baseline="-25000">
                <a:solidFill>
                  <a:srgbClr val="000066"/>
                </a:solidFill>
              </a:rPr>
              <a:t>i</a:t>
            </a:r>
            <a:r>
              <a:rPr lang="en-US" smtClean="0">
                <a:solidFill>
                  <a:srgbClr val="000066"/>
                </a:solidFill>
              </a:rPr>
              <a:t> </a:t>
            </a:r>
            <a:r>
              <a:rPr lang="sr-Latn-RS" smtClean="0">
                <a:solidFill>
                  <a:srgbClr val="000066"/>
                </a:solidFill>
              </a:rPr>
              <a:t>- </a:t>
            </a:r>
            <a:r>
              <a:rPr lang="en-US" smtClean="0">
                <a:solidFill>
                  <a:srgbClr val="000066"/>
                </a:solidFill>
              </a:rPr>
              <a:t>troškov</a:t>
            </a:r>
            <a:r>
              <a:rPr lang="sr-Latn-RS" smtClean="0">
                <a:solidFill>
                  <a:srgbClr val="000066"/>
                </a:solidFill>
              </a:rPr>
              <a:t>i</a:t>
            </a:r>
            <a:r>
              <a:rPr lang="en-US" smtClean="0">
                <a:solidFill>
                  <a:srgbClr val="000066"/>
                </a:solidFill>
              </a:rPr>
              <a:t> materijala,</a:t>
            </a:r>
            <a:endParaRPr lang="sr-Latn-RS" smtClean="0">
              <a:solidFill>
                <a:srgbClr val="000066"/>
              </a:solidFill>
            </a:endParaRPr>
          </a:p>
          <a:p>
            <a:pPr marL="342900" indent="-342900">
              <a:buClrTx/>
              <a:buFont typeface="Symbol" panose="05050102010706020507" pitchFamily="18" charset="2"/>
              <a:buChar char="-"/>
            </a:pPr>
            <a:r>
              <a:rPr lang="en-US" i="1">
                <a:solidFill>
                  <a:srgbClr val="000066"/>
                </a:solidFill>
              </a:rPr>
              <a:t>CE</a:t>
            </a:r>
            <a:r>
              <a:rPr lang="en-US" i="1" baseline="-25000">
                <a:solidFill>
                  <a:srgbClr val="000066"/>
                </a:solidFill>
              </a:rPr>
              <a:t>i</a:t>
            </a:r>
            <a:r>
              <a:rPr lang="sr-Latn-RS" smtClean="0">
                <a:solidFill>
                  <a:srgbClr val="000066"/>
                </a:solidFill>
              </a:rPr>
              <a:t> - </a:t>
            </a:r>
            <a:r>
              <a:rPr lang="en-US" smtClean="0">
                <a:solidFill>
                  <a:srgbClr val="000066"/>
                </a:solidFill>
              </a:rPr>
              <a:t>troškov</a:t>
            </a:r>
            <a:r>
              <a:rPr lang="sr-Latn-RS" smtClean="0">
                <a:solidFill>
                  <a:srgbClr val="000066"/>
                </a:solidFill>
              </a:rPr>
              <a:t>i</a:t>
            </a:r>
            <a:r>
              <a:rPr lang="en-US" smtClean="0">
                <a:solidFill>
                  <a:srgbClr val="000066"/>
                </a:solidFill>
              </a:rPr>
              <a:t> opreme,</a:t>
            </a:r>
            <a:endParaRPr lang="sr-Latn-RS" smtClean="0">
              <a:solidFill>
                <a:srgbClr val="000066"/>
              </a:solidFill>
            </a:endParaRPr>
          </a:p>
          <a:p>
            <a:pPr marL="342900" indent="-342900">
              <a:buClrTx/>
              <a:buFont typeface="Symbol" panose="05050102010706020507" pitchFamily="18" charset="2"/>
              <a:buChar char="-"/>
            </a:pPr>
            <a:r>
              <a:rPr lang="en-US" i="1">
                <a:solidFill>
                  <a:srgbClr val="000066"/>
                </a:solidFill>
              </a:rPr>
              <a:t>CEcc</a:t>
            </a:r>
            <a:r>
              <a:rPr lang="en-US" i="1" baseline="-25000">
                <a:solidFill>
                  <a:srgbClr val="000066"/>
                </a:solidFill>
              </a:rPr>
              <a:t>i</a:t>
            </a:r>
            <a:r>
              <a:rPr lang="en-US" smtClean="0">
                <a:solidFill>
                  <a:srgbClr val="000066"/>
                </a:solidFill>
              </a:rPr>
              <a:t> </a:t>
            </a:r>
            <a:r>
              <a:rPr lang="sr-Latn-RS" smtClean="0">
                <a:solidFill>
                  <a:srgbClr val="000066"/>
                </a:solidFill>
              </a:rPr>
              <a:t>- </a:t>
            </a:r>
            <a:r>
              <a:rPr lang="en-US" smtClean="0">
                <a:solidFill>
                  <a:srgbClr val="000066"/>
                </a:solidFill>
              </a:rPr>
              <a:t>ostali troškov</a:t>
            </a:r>
            <a:r>
              <a:rPr lang="sr-Latn-RS" smtClean="0">
                <a:solidFill>
                  <a:srgbClr val="000066"/>
                </a:solidFill>
              </a:rPr>
              <a:t>i.</a:t>
            </a:r>
            <a:endParaRPr lang="sr-Latn-RS">
              <a:solidFill>
                <a:srgbClr val="000066"/>
              </a:solidFill>
            </a:endParaRPr>
          </a:p>
        </p:txBody>
      </p:sp>
      <p:sp>
        <p:nvSpPr>
          <p:cNvPr id="4" name="Rectangle 2"/>
          <p:cNvSpPr>
            <a:spLocks noChangeArrowheads="1"/>
          </p:cNvSpPr>
          <p:nvPr/>
        </p:nvSpPr>
        <p:spPr bwMode="auto">
          <a:xfrm>
            <a:off x="533400" y="22098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r-Latn-RS"/>
          </a:p>
        </p:txBody>
      </p:sp>
      <p:graphicFrame>
        <p:nvGraphicFramePr>
          <p:cNvPr id="5" name="Object 4"/>
          <p:cNvGraphicFramePr>
            <a:graphicFrameLocks noChangeAspect="1"/>
          </p:cNvGraphicFramePr>
          <p:nvPr>
            <p:extLst>
              <p:ext uri="{D42A27DB-BD31-4B8C-83A1-F6EECF244321}">
                <p14:modId xmlns:p14="http://schemas.microsoft.com/office/powerpoint/2010/main" xmlns="" val="947074352"/>
              </p:ext>
            </p:extLst>
          </p:nvPr>
        </p:nvGraphicFramePr>
        <p:xfrm>
          <a:off x="304800" y="2035076"/>
          <a:ext cx="5270500" cy="508000"/>
        </p:xfrm>
        <a:graphic>
          <a:graphicData uri="http://schemas.openxmlformats.org/presentationml/2006/ole">
            <p:oleObj spid="_x0000_s32792" name="Equation" r:id="rId3" imgW="2108200" imgH="203200" progId="Equation.3">
              <p:embed/>
            </p:oleObj>
          </a:graphicData>
        </a:graphic>
      </p:graphicFrame>
    </p:spTree>
    <p:extLst>
      <p:ext uri="{BB962C8B-B14F-4D97-AF65-F5344CB8AC3E}">
        <p14:creationId xmlns:p14="http://schemas.microsoft.com/office/powerpoint/2010/main" xmlns="" val="538413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609600"/>
            <a:ext cx="8534400" cy="5755422"/>
          </a:xfrm>
          <a:prstGeom prst="rect">
            <a:avLst/>
          </a:prstGeom>
          <a:noFill/>
        </p:spPr>
        <p:txBody>
          <a:bodyPr wrap="square" rtlCol="0">
            <a:spAutoFit/>
          </a:bodyPr>
          <a:lstStyle/>
          <a:p>
            <a:r>
              <a:rPr lang="en-US" smtClean="0">
                <a:solidFill>
                  <a:srgbClr val="000066"/>
                </a:solidFill>
              </a:rPr>
              <a:t>Troškovi radne snage i oportunitetni troškovi mogu se izraziti u funkciji vremena.</a:t>
            </a:r>
          </a:p>
          <a:p>
            <a:endParaRPr lang="en-US" smtClean="0">
              <a:solidFill>
                <a:srgbClr val="000066"/>
              </a:solidFill>
            </a:endParaRPr>
          </a:p>
          <a:p>
            <a:pPr>
              <a:lnSpc>
                <a:spcPct val="100000"/>
              </a:lnSpc>
              <a:buClrTx/>
            </a:pPr>
            <a:r>
              <a:rPr lang="en-US" smtClean="0">
                <a:solidFill>
                  <a:srgbClr val="000066"/>
                </a:solidFill>
              </a:rPr>
              <a:t>Faze koje se mogu izdvojiti, u smislu </a:t>
            </a:r>
            <a:r>
              <a:rPr lang="sr-Latn-CS" smtClean="0">
                <a:solidFill>
                  <a:srgbClr val="000066"/>
                </a:solidFill>
              </a:rPr>
              <a:t>uzroka pojave </a:t>
            </a:r>
            <a:r>
              <a:rPr lang="en-US" smtClean="0">
                <a:solidFill>
                  <a:srgbClr val="000066"/>
                </a:solidFill>
              </a:rPr>
              <a:t>troškova radne snage i oportunitetnih troškova, su:</a:t>
            </a:r>
          </a:p>
          <a:p>
            <a:pPr marL="342900" indent="-342900">
              <a:lnSpc>
                <a:spcPct val="100000"/>
              </a:lnSpc>
              <a:buClrTx/>
              <a:buFont typeface="Symbol" panose="05050102010706020507" pitchFamily="18" charset="2"/>
              <a:buChar char="-"/>
            </a:pPr>
            <a:r>
              <a:rPr lang="en-US" i="1" smtClean="0">
                <a:solidFill>
                  <a:srgbClr val="000066"/>
                </a:solidFill>
              </a:rPr>
              <a:t>Faza identifikacije i dijagnostike otkaza</a:t>
            </a:r>
            <a:r>
              <a:rPr lang="en-US" smtClean="0">
                <a:solidFill>
                  <a:srgbClr val="000066"/>
                </a:solidFill>
              </a:rPr>
              <a:t>: faza u toku koje je potrebno identifikovati nastanak otkaza i dijagnostikovati elemenat/sklop kod kog se pojavio otkaz.</a:t>
            </a:r>
          </a:p>
          <a:p>
            <a:pPr marL="342900" indent="-342900">
              <a:lnSpc>
                <a:spcPct val="100000"/>
              </a:lnSpc>
              <a:buClrTx/>
              <a:buFont typeface="Symbol" panose="05050102010706020507" pitchFamily="18" charset="2"/>
              <a:buChar char="-"/>
            </a:pPr>
            <a:r>
              <a:rPr lang="en-US" i="1" smtClean="0">
                <a:solidFill>
                  <a:srgbClr val="000066"/>
                </a:solidFill>
              </a:rPr>
              <a:t>Faza rešavanja problema</a:t>
            </a:r>
            <a:r>
              <a:rPr lang="en-US" smtClean="0">
                <a:solidFill>
                  <a:srgbClr val="000066"/>
                </a:solidFill>
              </a:rPr>
              <a:t>: u toku ove faze pravi se lista novih elemenata i sklopova i definišu se aktivnosti koje je potrebno realizovati u cilju otklanjanja otkaza.</a:t>
            </a:r>
          </a:p>
          <a:p>
            <a:pPr marL="342900" indent="-342900">
              <a:lnSpc>
                <a:spcPct val="100000"/>
              </a:lnSpc>
              <a:buClrTx/>
              <a:buFont typeface="Symbol" panose="05050102010706020507" pitchFamily="18" charset="2"/>
              <a:buChar char="-"/>
            </a:pPr>
            <a:r>
              <a:rPr lang="en-US" i="1" smtClean="0">
                <a:solidFill>
                  <a:srgbClr val="000066"/>
                </a:solidFill>
              </a:rPr>
              <a:t>Faza kašnjenja/odugovlačenja</a:t>
            </a:r>
            <a:r>
              <a:rPr lang="en-US" smtClean="0">
                <a:solidFill>
                  <a:srgbClr val="000066"/>
                </a:solidFill>
              </a:rPr>
              <a:t>: faza koja obuhvata aktivnosti kao što su čekanje na odgovor, transport i isporuka novih elemenata i sklopova koji su neophodni za otklanjanje otkaza.</a:t>
            </a:r>
          </a:p>
          <a:p>
            <a:pPr marL="342900" indent="-342900">
              <a:lnSpc>
                <a:spcPct val="100000"/>
              </a:lnSpc>
              <a:buClrTx/>
              <a:buFont typeface="Symbol" panose="05050102010706020507" pitchFamily="18" charset="2"/>
              <a:buChar char="-"/>
            </a:pPr>
            <a:r>
              <a:rPr lang="en-US" i="1" smtClean="0">
                <a:solidFill>
                  <a:srgbClr val="000066"/>
                </a:solidFill>
              </a:rPr>
              <a:t>Faza popravke</a:t>
            </a:r>
            <a:r>
              <a:rPr lang="en-US" smtClean="0">
                <a:solidFill>
                  <a:srgbClr val="000066"/>
                </a:solidFill>
              </a:rPr>
              <a:t>: faza tokom koje se otklanja otkaz i elemenat/sklop vraća u stanje pre pojave otkaza.</a:t>
            </a:r>
            <a:endParaRPr lang="en-US">
              <a:solidFill>
                <a:srgbClr val="000066"/>
              </a:solidFill>
            </a:endParaRPr>
          </a:p>
        </p:txBody>
      </p:sp>
    </p:spTree>
    <p:extLst>
      <p:ext uri="{BB962C8B-B14F-4D97-AF65-F5344CB8AC3E}">
        <p14:creationId xmlns:p14="http://schemas.microsoft.com/office/powerpoint/2010/main" xmlns="" val="39619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914400"/>
            <a:ext cx="8610600" cy="427746"/>
          </a:xfrm>
          <a:prstGeom prst="rect">
            <a:avLst/>
          </a:prstGeom>
          <a:noFill/>
        </p:spPr>
        <p:txBody>
          <a:bodyPr wrap="square" rtlCol="0">
            <a:spAutoFit/>
          </a:bodyPr>
          <a:lstStyle/>
          <a:p>
            <a:r>
              <a:rPr lang="en-US" smtClean="0">
                <a:solidFill>
                  <a:srgbClr val="000066"/>
                </a:solidFill>
              </a:rPr>
              <a:t>Oportunitetni troškovi za slučaj pojave </a:t>
            </a:r>
            <a:r>
              <a:rPr lang="en-US" i="1" smtClean="0">
                <a:solidFill>
                  <a:srgbClr val="000066"/>
                </a:solidFill>
              </a:rPr>
              <a:t>i</a:t>
            </a:r>
            <a:r>
              <a:rPr lang="en-US" smtClean="0">
                <a:solidFill>
                  <a:srgbClr val="000066"/>
                </a:solidFill>
              </a:rPr>
              <a:t>-tog otkaza:</a:t>
            </a:r>
            <a:endParaRPr lang="en-US">
              <a:solidFill>
                <a:srgbClr val="000066"/>
              </a:solidFill>
            </a:endParaRPr>
          </a:p>
        </p:txBody>
      </p:sp>
      <p:sp>
        <p:nvSpPr>
          <p:cNvPr id="3" name="TextBox 2"/>
          <p:cNvSpPr txBox="1"/>
          <p:nvPr/>
        </p:nvSpPr>
        <p:spPr>
          <a:xfrm>
            <a:off x="228600" y="3371671"/>
            <a:ext cx="8610600" cy="923330"/>
          </a:xfrm>
          <a:prstGeom prst="rect">
            <a:avLst/>
          </a:prstGeom>
          <a:noFill/>
        </p:spPr>
        <p:txBody>
          <a:bodyPr wrap="square" rtlCol="0">
            <a:spAutoFit/>
          </a:bodyPr>
          <a:lstStyle/>
          <a:p>
            <a:pPr marL="342900" indent="-342900">
              <a:buClrTx/>
              <a:buFont typeface="Symbol" panose="05050102010706020507" pitchFamily="18" charset="2"/>
              <a:buChar char="-"/>
            </a:pPr>
            <a:r>
              <a:rPr lang="sr-Latn-RS" i="1" smtClean="0">
                <a:solidFill>
                  <a:srgbClr val="000066"/>
                </a:solidFill>
              </a:rPr>
              <a:t>co</a:t>
            </a:r>
            <a:r>
              <a:rPr lang="en-US" smtClean="0">
                <a:solidFill>
                  <a:srgbClr val="000066"/>
                </a:solidFill>
              </a:rPr>
              <a:t> – </a:t>
            </a:r>
            <a:r>
              <a:rPr lang="sr-Latn-RS" smtClean="0">
                <a:solidFill>
                  <a:srgbClr val="000066"/>
                </a:solidFill>
              </a:rPr>
              <a:t>jedinični o</a:t>
            </a:r>
            <a:r>
              <a:rPr lang="en-US" smtClean="0">
                <a:solidFill>
                  <a:srgbClr val="000066"/>
                </a:solidFill>
              </a:rPr>
              <a:t>portunitetni troškovi,</a:t>
            </a:r>
          </a:p>
          <a:p>
            <a:pPr marL="342900" indent="-342900">
              <a:buClrTx/>
              <a:buFont typeface="Symbol" panose="05050102010706020507" pitchFamily="18" charset="2"/>
              <a:buChar char="-"/>
            </a:pPr>
            <a:r>
              <a:rPr lang="en-US" i="1" smtClean="0">
                <a:solidFill>
                  <a:srgbClr val="000066"/>
                </a:solidFill>
              </a:rPr>
              <a:t>tz</a:t>
            </a:r>
            <a:r>
              <a:rPr lang="en-US" i="1" baseline="-25000" smtClean="0">
                <a:solidFill>
                  <a:srgbClr val="000066"/>
                </a:solidFill>
              </a:rPr>
              <a:t>i</a:t>
            </a:r>
            <a:r>
              <a:rPr lang="en-US" smtClean="0">
                <a:solidFill>
                  <a:srgbClr val="000066"/>
                </a:solidFill>
              </a:rPr>
              <a:t> – vremena zastoja koje je nastalo usled pojave </a:t>
            </a:r>
            <a:r>
              <a:rPr lang="en-US" i="1" smtClean="0">
                <a:solidFill>
                  <a:srgbClr val="000066"/>
                </a:solidFill>
              </a:rPr>
              <a:t>i</a:t>
            </a:r>
            <a:r>
              <a:rPr lang="en-US" smtClean="0">
                <a:solidFill>
                  <a:srgbClr val="000066"/>
                </a:solidFill>
              </a:rPr>
              <a:t>-tog otkaza</a:t>
            </a:r>
            <a:endParaRPr lang="en-US">
              <a:solidFill>
                <a:srgbClr val="000066"/>
              </a:solidFill>
            </a:endParaRPr>
          </a:p>
        </p:txBody>
      </p:sp>
      <p:sp>
        <p:nvSpPr>
          <p:cNvPr id="235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3553" name="Object 1"/>
          <p:cNvGraphicFramePr>
            <a:graphicFrameLocks noChangeAspect="1"/>
          </p:cNvGraphicFramePr>
          <p:nvPr/>
        </p:nvGraphicFramePr>
        <p:xfrm>
          <a:off x="3505200" y="1828800"/>
          <a:ext cx="1919288" cy="503238"/>
        </p:xfrm>
        <a:graphic>
          <a:graphicData uri="http://schemas.openxmlformats.org/presentationml/2006/ole">
            <p:oleObj spid="_x0000_s33816" name="Equation" r:id="rId3" imgW="761669" imgH="203112" progId="Equation.3">
              <p:embed/>
            </p:oleObj>
          </a:graphicData>
        </a:graphic>
      </p:graphicFrame>
    </p:spTree>
    <p:extLst>
      <p:ext uri="{BB962C8B-B14F-4D97-AF65-F5344CB8AC3E}">
        <p14:creationId xmlns:p14="http://schemas.microsoft.com/office/powerpoint/2010/main" xmlns="" val="355128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529" name="Object 1"/>
          <p:cNvGraphicFramePr>
            <a:graphicFrameLocks noChangeAspect="1"/>
          </p:cNvGraphicFramePr>
          <p:nvPr/>
        </p:nvGraphicFramePr>
        <p:xfrm>
          <a:off x="2971800" y="1401762"/>
          <a:ext cx="3089275" cy="503238"/>
        </p:xfrm>
        <a:graphic>
          <a:graphicData uri="http://schemas.openxmlformats.org/presentationml/2006/ole">
            <p:oleObj spid="_x0000_s34840" name="Equation" r:id="rId3" imgW="1231366" imgH="203112" progId="Equation.3">
              <p:embed/>
            </p:oleObj>
          </a:graphicData>
        </a:graphic>
      </p:graphicFrame>
      <p:sp>
        <p:nvSpPr>
          <p:cNvPr id="4" name="TextBox 3"/>
          <p:cNvSpPr txBox="1"/>
          <p:nvPr/>
        </p:nvSpPr>
        <p:spPr>
          <a:xfrm>
            <a:off x="304800" y="2514600"/>
            <a:ext cx="8458200" cy="3323987"/>
          </a:xfrm>
          <a:prstGeom prst="rect">
            <a:avLst/>
          </a:prstGeom>
          <a:noFill/>
        </p:spPr>
        <p:txBody>
          <a:bodyPr wrap="square" rtlCol="0">
            <a:spAutoFit/>
          </a:bodyPr>
          <a:lstStyle/>
          <a:p>
            <a:pPr marL="342900" indent="-342900">
              <a:buClrTx/>
              <a:buFont typeface="Symbol" panose="05050102010706020507" pitchFamily="18" charset="2"/>
              <a:buChar char="-"/>
            </a:pPr>
            <a:r>
              <a:rPr lang="sr-Latn-CS" i="1" smtClean="0">
                <a:solidFill>
                  <a:srgbClr val="000066"/>
                </a:solidFill>
              </a:rPr>
              <a:t>t</a:t>
            </a:r>
            <a:r>
              <a:rPr lang="sr-Latn-CS" baseline="-25000" smtClean="0">
                <a:solidFill>
                  <a:srgbClr val="000066"/>
                </a:solidFill>
              </a:rPr>
              <a:t>1</a:t>
            </a:r>
            <a:r>
              <a:rPr lang="sr-Latn-CS" i="1" baseline="-25000" smtClean="0">
                <a:solidFill>
                  <a:srgbClr val="000066"/>
                </a:solidFill>
              </a:rPr>
              <a:t>i</a:t>
            </a:r>
            <a:r>
              <a:rPr lang="sr-Latn-CS" smtClean="0">
                <a:solidFill>
                  <a:srgbClr val="000066"/>
                </a:solidFill>
              </a:rPr>
              <a:t> – vreme potrebno za relizaciju f</a:t>
            </a:r>
            <a:r>
              <a:rPr lang="en-US" smtClean="0">
                <a:solidFill>
                  <a:srgbClr val="000066"/>
                </a:solidFill>
              </a:rPr>
              <a:t>aze identifikacije i dijagnostike otkaza, </a:t>
            </a:r>
            <a:r>
              <a:rPr lang="sr-Latn-CS" smtClean="0">
                <a:solidFill>
                  <a:srgbClr val="000066"/>
                </a:solidFill>
              </a:rPr>
              <a:t>a koje je potrebno za otklanjanje </a:t>
            </a:r>
            <a:r>
              <a:rPr lang="sr-Latn-CS" i="1" smtClean="0">
                <a:solidFill>
                  <a:srgbClr val="000066"/>
                </a:solidFill>
              </a:rPr>
              <a:t>i</a:t>
            </a:r>
            <a:r>
              <a:rPr lang="sr-Latn-CS" smtClean="0">
                <a:solidFill>
                  <a:srgbClr val="000066"/>
                </a:solidFill>
              </a:rPr>
              <a:t>-tog otkaza,</a:t>
            </a:r>
            <a:endParaRPr lang="en-US" smtClean="0">
              <a:solidFill>
                <a:srgbClr val="000066"/>
              </a:solidFill>
            </a:endParaRPr>
          </a:p>
          <a:p>
            <a:pPr marL="342900" indent="-342900">
              <a:buClrTx/>
              <a:buFont typeface="Symbol" panose="05050102010706020507" pitchFamily="18" charset="2"/>
              <a:buChar char="-"/>
            </a:pPr>
            <a:r>
              <a:rPr lang="sr-Latn-CS" i="1" smtClean="0">
                <a:solidFill>
                  <a:srgbClr val="000066"/>
                </a:solidFill>
              </a:rPr>
              <a:t>t</a:t>
            </a:r>
            <a:r>
              <a:rPr lang="sr-Latn-CS" baseline="-25000" smtClean="0">
                <a:solidFill>
                  <a:srgbClr val="000066"/>
                </a:solidFill>
              </a:rPr>
              <a:t>2</a:t>
            </a:r>
            <a:r>
              <a:rPr lang="sr-Latn-CS" i="1" baseline="-25000" smtClean="0">
                <a:solidFill>
                  <a:srgbClr val="000066"/>
                </a:solidFill>
              </a:rPr>
              <a:t>i</a:t>
            </a:r>
            <a:r>
              <a:rPr lang="sr-Latn-CS" smtClean="0">
                <a:solidFill>
                  <a:srgbClr val="000066"/>
                </a:solidFill>
              </a:rPr>
              <a:t> – vreme potrebno za relizaciju f</a:t>
            </a:r>
            <a:r>
              <a:rPr lang="en-US" smtClean="0">
                <a:solidFill>
                  <a:srgbClr val="000066"/>
                </a:solidFill>
              </a:rPr>
              <a:t>aze rešavanja problema, </a:t>
            </a:r>
            <a:r>
              <a:rPr lang="sr-Latn-CS" smtClean="0">
                <a:solidFill>
                  <a:srgbClr val="000066"/>
                </a:solidFill>
              </a:rPr>
              <a:t>a koje je potrebno za otklanjanje </a:t>
            </a:r>
            <a:r>
              <a:rPr lang="sr-Latn-CS" i="1" smtClean="0">
                <a:solidFill>
                  <a:srgbClr val="000066"/>
                </a:solidFill>
              </a:rPr>
              <a:t>i</a:t>
            </a:r>
            <a:r>
              <a:rPr lang="sr-Latn-CS" smtClean="0">
                <a:solidFill>
                  <a:srgbClr val="000066"/>
                </a:solidFill>
              </a:rPr>
              <a:t>-tog otkaza,</a:t>
            </a:r>
            <a:endParaRPr lang="en-US" smtClean="0">
              <a:solidFill>
                <a:srgbClr val="000066"/>
              </a:solidFill>
            </a:endParaRPr>
          </a:p>
          <a:p>
            <a:pPr marL="342900" indent="-342900">
              <a:buClrTx/>
              <a:buFont typeface="Symbol" panose="05050102010706020507" pitchFamily="18" charset="2"/>
              <a:buChar char="-"/>
            </a:pPr>
            <a:r>
              <a:rPr lang="sr-Latn-CS" i="1" smtClean="0">
                <a:solidFill>
                  <a:srgbClr val="000066"/>
                </a:solidFill>
              </a:rPr>
              <a:t>t</a:t>
            </a:r>
            <a:r>
              <a:rPr lang="sr-Latn-CS" baseline="-25000" smtClean="0">
                <a:solidFill>
                  <a:srgbClr val="000066"/>
                </a:solidFill>
              </a:rPr>
              <a:t>3</a:t>
            </a:r>
            <a:r>
              <a:rPr lang="sr-Latn-CS" i="1" baseline="-25000" smtClean="0">
                <a:solidFill>
                  <a:srgbClr val="000066"/>
                </a:solidFill>
              </a:rPr>
              <a:t>i</a:t>
            </a:r>
            <a:r>
              <a:rPr lang="sr-Latn-CS" smtClean="0">
                <a:solidFill>
                  <a:srgbClr val="000066"/>
                </a:solidFill>
              </a:rPr>
              <a:t> – vreme potrebno za relizaciju f</a:t>
            </a:r>
            <a:r>
              <a:rPr lang="en-US" smtClean="0">
                <a:solidFill>
                  <a:srgbClr val="000066"/>
                </a:solidFill>
              </a:rPr>
              <a:t>aze kašnjenja/odugovlačenja, </a:t>
            </a:r>
            <a:r>
              <a:rPr lang="sr-Latn-CS" smtClean="0">
                <a:solidFill>
                  <a:srgbClr val="000066"/>
                </a:solidFill>
              </a:rPr>
              <a:t>a koje je potrebno za otklanjanje </a:t>
            </a:r>
            <a:r>
              <a:rPr lang="sr-Latn-CS" i="1" smtClean="0">
                <a:solidFill>
                  <a:srgbClr val="000066"/>
                </a:solidFill>
              </a:rPr>
              <a:t>i</a:t>
            </a:r>
            <a:r>
              <a:rPr lang="sr-Latn-CS" smtClean="0">
                <a:solidFill>
                  <a:srgbClr val="000066"/>
                </a:solidFill>
              </a:rPr>
              <a:t>-tog otkaza,</a:t>
            </a:r>
            <a:endParaRPr lang="en-US" smtClean="0">
              <a:solidFill>
                <a:srgbClr val="000066"/>
              </a:solidFill>
            </a:endParaRPr>
          </a:p>
          <a:p>
            <a:pPr marL="342900" indent="-342900">
              <a:buClrTx/>
              <a:buFont typeface="Symbol" panose="05050102010706020507" pitchFamily="18" charset="2"/>
              <a:buChar char="-"/>
            </a:pPr>
            <a:r>
              <a:rPr lang="sr-Latn-CS" i="1" smtClean="0">
                <a:solidFill>
                  <a:srgbClr val="000066"/>
                </a:solidFill>
              </a:rPr>
              <a:t>t</a:t>
            </a:r>
            <a:r>
              <a:rPr lang="sr-Latn-CS" baseline="-25000" smtClean="0">
                <a:solidFill>
                  <a:srgbClr val="000066"/>
                </a:solidFill>
              </a:rPr>
              <a:t>4</a:t>
            </a:r>
            <a:r>
              <a:rPr lang="sr-Latn-CS" i="1" baseline="-25000" smtClean="0">
                <a:solidFill>
                  <a:srgbClr val="000066"/>
                </a:solidFill>
              </a:rPr>
              <a:t>i</a:t>
            </a:r>
            <a:r>
              <a:rPr lang="sr-Latn-CS" smtClean="0">
                <a:solidFill>
                  <a:srgbClr val="000066"/>
                </a:solidFill>
              </a:rPr>
              <a:t> – vreme potrebno za relizaciju f</a:t>
            </a:r>
            <a:r>
              <a:rPr lang="en-US" smtClean="0">
                <a:solidFill>
                  <a:srgbClr val="000066"/>
                </a:solidFill>
              </a:rPr>
              <a:t>aze popravke, </a:t>
            </a:r>
            <a:r>
              <a:rPr lang="sr-Latn-CS" smtClean="0">
                <a:solidFill>
                  <a:srgbClr val="000066"/>
                </a:solidFill>
              </a:rPr>
              <a:t>a koje je potrebno za otklanjanje </a:t>
            </a:r>
            <a:r>
              <a:rPr lang="sr-Latn-CS" i="1" smtClean="0">
                <a:solidFill>
                  <a:srgbClr val="000066"/>
                </a:solidFill>
              </a:rPr>
              <a:t>i</a:t>
            </a:r>
            <a:r>
              <a:rPr lang="sr-Latn-CS" smtClean="0">
                <a:solidFill>
                  <a:srgbClr val="000066"/>
                </a:solidFill>
              </a:rPr>
              <a:t>-tog otkaza.</a:t>
            </a:r>
            <a:endParaRPr lang="en-US">
              <a:solidFill>
                <a:srgbClr val="000066"/>
              </a:solidFill>
            </a:endParaRPr>
          </a:p>
        </p:txBody>
      </p:sp>
    </p:spTree>
    <p:extLst>
      <p:ext uri="{BB962C8B-B14F-4D97-AF65-F5344CB8AC3E}">
        <p14:creationId xmlns:p14="http://schemas.microsoft.com/office/powerpoint/2010/main" xmlns="" val="2906818970"/>
      </p:ext>
    </p:extLst>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120000"/>
          </a:lnSpc>
          <a:spcBef>
            <a:spcPct val="30000"/>
          </a:spcBef>
          <a:spcAft>
            <a:spcPct val="0"/>
          </a:spcAft>
          <a:buClr>
            <a:srgbClr val="FF0000"/>
          </a:buClr>
          <a:buSzPct val="100000"/>
          <a:buFont typeface="Wingdings" pitchFamily="2" charset="2"/>
          <a:buNone/>
          <a:tabLst>
            <a:tab pos="409575" algn="l"/>
          </a:tabLst>
          <a:defRPr kumimoji="0" lang="en-US" sz="2000" b="0" i="0" u="none" strike="noStrike" cap="none" normalizeH="0" baseline="0" smtClean="0">
            <a:ln>
              <a:noFill/>
            </a:ln>
            <a:solidFill>
              <a:srgbClr val="000000"/>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Fading Grid</Template>
  <TotalTime>1241</TotalTime>
  <Words>754</Words>
  <Application>Microsoft Office PowerPoint</Application>
  <PresentationFormat>On-screen Show (4:3)</PresentationFormat>
  <Paragraphs>59</Paragraphs>
  <Slides>17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Textured</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saobracajni fakultet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nastavnik</dc:creator>
  <cp:lastModifiedBy>MR</cp:lastModifiedBy>
  <cp:revision>293</cp:revision>
  <dcterms:created xsi:type="dcterms:W3CDTF">2006-01-31T15:10:17Z</dcterms:created>
  <dcterms:modified xsi:type="dcterms:W3CDTF">2024-02-05T12:38:45Z</dcterms:modified>
</cp:coreProperties>
</file>