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2"/>
  </p:sldMasterIdLst>
  <p:notesMasterIdLst>
    <p:notesMasterId r:id="rId2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79" r:id="rId16"/>
    <p:sldId id="269" r:id="rId17"/>
    <p:sldId id="270" r:id="rId18"/>
    <p:sldId id="271" r:id="rId19"/>
    <p:sldId id="272" r:id="rId20"/>
    <p:sldId id="273" r:id="rId21"/>
    <p:sldId id="274" r:id="rId22"/>
    <p:sldId id="275" r:id="rId23"/>
    <p:sldId id="276" r:id="rId24"/>
    <p:sldId id="277" r:id="rId25"/>
    <p:sldId id="278" r:id="rId26"/>
  </p:sldIdLst>
  <p:sldSz cx="12192000" cy="6858000"/>
  <p:notesSz cx="6858000" cy="9144000"/>
  <p:defaultTextStyle>
    <a:defPPr>
      <a:buNone/>
    </a:defPPr>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BFF"/>
    <a:srgbClr val="EBF4E4"/>
    <a:srgbClr val="FFF6DB"/>
    <a:srgbClr val="E5E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101"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CD52B-F946-59C4-B31F-2855132720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D26EC0-6D0C-EC22-247C-4C1F818581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94D693-0EEF-29D1-FF2B-F08A5E256B1D}"/>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7B67BE2-FB57-AB80-960E-C448F29A2106}"/>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249204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434B-389A-48FE-8B94-DCEE95709E60}"/>
              </a:ext>
            </a:extLst>
          </p:cNvPr>
          <p:cNvSpPr>
            <a:spLocks noGrp="1"/>
          </p:cNvSpPr>
          <p:nvPr>
            <p:ph type="ctrTitle" hasCustomPrompt="1"/>
          </p:nvPr>
        </p:nvSpPr>
        <p:spPr>
          <a:xfrm>
            <a:off x="1524000" y="1122363"/>
            <a:ext cx="9144000" cy="2387600"/>
          </a:xfrm>
        </p:spPr>
        <p:txBody>
          <a:bodyPr anchor="b">
            <a:normAutofit/>
          </a:bodyPr>
          <a:lstStyle>
            <a:lvl1pPr algn="ctr">
              <a:buNone/>
              <a:defRPr sz="4800" b="1">
                <a:solidFill>
                  <a:srgbClr val="1E578E"/>
                </a:solidFill>
                <a:latin typeface="Tw Cen MT (Body)"/>
                <a:ea typeface="Tw Cen MT (Body)"/>
                <a:cs typeface="Tw Cen MT (Body)"/>
              </a:defRPr>
            </a:lvl1pPr>
          </a:lstStyle>
          <a:p>
            <a:r>
              <a:t>Наслов презентације</a:t>
            </a:r>
          </a:p>
        </p:txBody>
      </p:sp>
      <p:sp>
        <p:nvSpPr>
          <p:cNvPr id="4" name="Date Placeholder 3">
            <a:extLst>
              <a:ext uri="{FF2B5EF4-FFF2-40B4-BE49-F238E27FC236}">
                <a16:creationId xmlns:a16="http://schemas.microsoft.com/office/drawing/2014/main" id="{FBB59922-E6C1-4E32-9664-8EA5BA1AE179}"/>
              </a:ext>
            </a:extLst>
          </p:cNvPr>
          <p:cNvSpPr>
            <a:spLocks noGrp="1"/>
          </p:cNvSpPr>
          <p:nvPr>
            <p:ph type="dt" idx="10"/>
          </p:nvPr>
        </p:nvSpPr>
        <p:spPr/>
        <p:txBody>
          <a:bodyPr/>
          <a:lstStyle/>
          <a:p>
            <a:fld id="{29206475-5A6F-42DC-A20E-5CD6159ADAA8}" type="datetime1">
              <a:t>10/19/2026</a:t>
            </a:fld>
            <a:endParaRPr/>
          </a:p>
        </p:txBody>
      </p:sp>
      <p:sp>
        <p:nvSpPr>
          <p:cNvPr id="5" name="Footer Placeholder 4">
            <a:extLst>
              <a:ext uri="{FF2B5EF4-FFF2-40B4-BE49-F238E27FC236}">
                <a16:creationId xmlns:a16="http://schemas.microsoft.com/office/drawing/2014/main" id="{DEB93ABD-861E-48C9-986B-C316DEB5888E}"/>
              </a:ext>
            </a:extLst>
          </p:cNvPr>
          <p:cNvSpPr>
            <a:spLocks noGrp="1"/>
          </p:cNvSpPr>
          <p:nvPr>
            <p:ph type="ftr" idx="11"/>
          </p:nvPr>
        </p:nvSpPr>
        <p:spPr/>
        <p:txBody>
          <a:bodyPr/>
          <a:lstStyle>
            <a:lvl1pPr>
              <a:buNone/>
              <a:defRPr>
                <a:solidFill>
                  <a:schemeClr val="bg1">
                    <a:lumMod val="50000"/>
                  </a:schemeClr>
                </a:solidFill>
                <a:latin typeface="Tw Cen MT (Body)"/>
                <a:ea typeface="Tw Cen MT (Body)"/>
                <a:cs typeface="Tw Cen MT (Body)"/>
              </a:defRPr>
            </a:lvl1pPr>
          </a:lstStyle>
          <a:p>
            <a:endParaRPr/>
          </a:p>
        </p:txBody>
      </p:sp>
      <p:sp>
        <p:nvSpPr>
          <p:cNvPr id="6" name="Slide Number Placeholder 5">
            <a:extLst>
              <a:ext uri="{FF2B5EF4-FFF2-40B4-BE49-F238E27FC236}">
                <a16:creationId xmlns:a16="http://schemas.microsoft.com/office/drawing/2014/main" id="{F086E04C-0123-45ED-A49A-6055E270FC17}"/>
              </a:ext>
            </a:extLst>
          </p:cNvPr>
          <p:cNvSpPr>
            <a:spLocks noGrp="1"/>
          </p:cNvSpPr>
          <p:nvPr>
            <p:ph type="sldNum" idx="12"/>
          </p:nvPr>
        </p:nvSpPr>
        <p:spPr/>
        <p:txBody>
          <a:bodyPr/>
          <a:lstStyle/>
          <a:p>
            <a:fld id="{9E6A3A0C-5B1B-4859-8A9F-0D6B550C0C8D}" type="slidenum">
              <a:t>‹#›</a:t>
            </a:fld>
            <a:endParaRPr/>
          </a:p>
        </p:txBody>
      </p:sp>
      <p:sp>
        <p:nvSpPr>
          <p:cNvPr id="10" name="Rectangle 9">
            <a:extLst>
              <a:ext uri="{FF2B5EF4-FFF2-40B4-BE49-F238E27FC236}">
                <a16:creationId xmlns:a16="http://schemas.microsoft.com/office/drawing/2014/main" id="{3DDF30AF-F7D7-48B8-9C0B-DECB02F56D41}"/>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b="0" cap="none" spc="0">
              <a:ln w="0"/>
              <a:solidFill>
                <a:schemeClr val="accent1"/>
              </a:solidFill>
              <a:effectLst>
                <a:outerShdw blurRad="38100" dist="25400" dir="5400000" algn="ctr" rotWithShape="0">
                  <a:srgbClr val="6E747A">
                    <a:alpha val="43000"/>
                  </a:srgbClr>
                </a:outerShdw>
              </a:effectLst>
            </a:endParaRPr>
          </a:p>
        </p:txBody>
      </p:sp>
      <p:pic>
        <p:nvPicPr>
          <p:cNvPr id="11" name="Picture 10">
            <a:extLst>
              <a:ext uri="{FF2B5EF4-FFF2-40B4-BE49-F238E27FC236}">
                <a16:creationId xmlns:a16="http://schemas.microsoft.com/office/drawing/2014/main" id="{E97C8947-5973-472A-9414-652F6BDA882A}"/>
              </a:ext>
            </a:extLst>
          </p:cNvPr>
          <p:cNvPicPr>
            <a:picLocks noChangeAspect="1"/>
          </p:cNvPicPr>
          <p:nvPr/>
        </p:nvPicPr>
        <p:blipFill>
          <a:blip r:embed="rId2"/>
          <a:stretch>
            <a:fillRect/>
          </a:stretch>
        </p:blipFill>
        <p:spPr>
          <a:xfrm>
            <a:off x="8088784" y="3602038"/>
            <a:ext cx="4103216" cy="3255962"/>
          </a:xfrm>
          <a:prstGeom prst="rect">
            <a:avLst/>
          </a:prstGeom>
        </p:spPr>
      </p:pic>
      <p:sp>
        <p:nvSpPr>
          <p:cNvPr id="3" name="Subtitle 2">
            <a:extLst>
              <a:ext uri="{FF2B5EF4-FFF2-40B4-BE49-F238E27FC236}">
                <a16:creationId xmlns:a16="http://schemas.microsoft.com/office/drawing/2014/main" id="{8BA25079-B7D5-4296-9A98-0DFFB55BE187}"/>
              </a:ext>
            </a:extLst>
          </p:cNvPr>
          <p:cNvSpPr>
            <a:spLocks noGrp="1"/>
          </p:cNvSpPr>
          <p:nvPr>
            <p:ph type="subTitle" idx="1" hasCustomPrompt="1"/>
          </p:nvPr>
        </p:nvSpPr>
        <p:spPr>
          <a:xfrm>
            <a:off x="1524000" y="3602038"/>
            <a:ext cx="9144000" cy="1655762"/>
          </a:xfrm>
        </p:spPr>
        <p:txBody>
          <a:bodyPr/>
          <a:lstStyle>
            <a:lvl1pPr marL="0" indent="0" algn="ctr">
              <a:buNone/>
              <a:defRPr sz="2400">
                <a:solidFill>
                  <a:schemeClr val="bg1">
                    <a:lumMod val="50000"/>
                  </a:schemeClr>
                </a:solidFill>
                <a:latin typeface="Tw Cen MT (Body)"/>
                <a:ea typeface="Tw Cen MT (Body)"/>
                <a:cs typeface="Tw Cen MT (Body)"/>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Поднаслов презентације</a:t>
            </a:r>
          </a:p>
        </p:txBody>
      </p:sp>
      <p:sp>
        <p:nvSpPr>
          <p:cNvPr id="12" name="Text Placeholder 2">
            <a:extLst>
              <a:ext uri="{FF2B5EF4-FFF2-40B4-BE49-F238E27FC236}">
                <a16:creationId xmlns:a16="http://schemas.microsoft.com/office/drawing/2014/main" id="{E2518DCB-0A6C-456E-B627-58F32EAFE754}"/>
              </a:ext>
            </a:extLst>
          </p:cNvPr>
          <p:cNvSpPr>
            <a:spLocks noGrp="1"/>
          </p:cNvSpPr>
          <p:nvPr>
            <p:ph type="body" idx="13" hasCustomPrompt="1"/>
          </p:nvPr>
        </p:nvSpPr>
        <p:spPr>
          <a:xfrm>
            <a:off x="1524000" y="5691673"/>
            <a:ext cx="9144000" cy="528152"/>
          </a:xfrm>
        </p:spPr>
        <p:txBody>
          <a:bodyPr>
            <a:normAutofit/>
          </a:bodyPr>
          <a:lstStyle>
            <a:lvl1pPr marL="0" indent="0" algn="ctr">
              <a:buNone/>
              <a:defRPr sz="1600">
                <a:solidFill>
                  <a:schemeClr val="tx1">
                    <a:tint val="75000"/>
                  </a:schemeClr>
                </a:solidFill>
                <a:latin typeface="Tw Cen MT (Body)Body)"/>
                <a:ea typeface="Tw Cen MT (Body)Body)"/>
                <a:cs typeface="Tw Cen MT (Body)Body)"/>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Место и датум</a:t>
            </a:r>
          </a:p>
        </p:txBody>
      </p:sp>
      <p:pic>
        <p:nvPicPr>
          <p:cNvPr id="8" name="Picture 7">
            <a:extLst>
              <a:ext uri="{FF2B5EF4-FFF2-40B4-BE49-F238E27FC236}">
                <a16:creationId xmlns:a16="http://schemas.microsoft.com/office/drawing/2014/main" id="{5994B59B-250F-49AC-920E-BC41CFA37A58}"/>
              </a:ext>
            </a:extLst>
          </p:cNvPr>
          <p:cNvPicPr>
            <a:picLocks noChangeAspect="1"/>
          </p:cNvPicPr>
          <p:nvPr/>
        </p:nvPicPr>
        <p:blipFill>
          <a:blip r:embed="rId3"/>
          <a:stretch>
            <a:fillRect/>
          </a:stretch>
        </p:blipFill>
        <p:spPr>
          <a:xfrm>
            <a:off x="3595013" y="1122363"/>
            <a:ext cx="5001975" cy="774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8FA40-950B-4BDE-8B1C-00C0ED5E2237}"/>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1" name="Slide Number Placeholder 5">
            <a:extLst>
              <a:ext uri="{FF2B5EF4-FFF2-40B4-BE49-F238E27FC236}">
                <a16:creationId xmlns:a16="http://schemas.microsoft.com/office/drawing/2014/main" id="{2F13625D-DEEE-429A-A6AC-647090EC8C51}"/>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sp>
        <p:nvSpPr>
          <p:cNvPr id="2" name="Title 1">
            <a:extLst>
              <a:ext uri="{FF2B5EF4-FFF2-40B4-BE49-F238E27FC236}">
                <a16:creationId xmlns:a16="http://schemas.microsoft.com/office/drawing/2014/main" id="{19717544-3D05-4A71-9CFC-2EF7F2DFF17A}"/>
              </a:ext>
            </a:extLst>
          </p:cNvPr>
          <p:cNvSpPr>
            <a:spLocks noGrp="1"/>
          </p:cNvSpPr>
          <p:nvPr>
            <p:ph type="title" hasCustomPrompt="1"/>
          </p:nvPr>
        </p:nvSpPr>
        <p:spPr/>
        <p:txBody>
          <a:bodyPr>
            <a:normAutofit/>
          </a:bodyPr>
          <a:lstStyle>
            <a:lvl1pPr>
              <a:buNone/>
              <a:defRPr sz="3600" b="1">
                <a:solidFill>
                  <a:srgbClr val="1E578E"/>
                </a:solidFill>
                <a:latin typeface="Tw Cen MT (Body)"/>
                <a:ea typeface="Tw Cen MT (Body)"/>
                <a:cs typeface="Tw Cen MT (Body)"/>
              </a:defRPr>
            </a:lvl1pPr>
          </a:lstStyle>
          <a:p>
            <a:r>
              <a:t>Наслов</a:t>
            </a:r>
          </a:p>
        </p:txBody>
      </p:sp>
      <p:sp>
        <p:nvSpPr>
          <p:cNvPr id="3" name="Content Placeholder 2">
            <a:extLst>
              <a:ext uri="{FF2B5EF4-FFF2-40B4-BE49-F238E27FC236}">
                <a16:creationId xmlns:a16="http://schemas.microsoft.com/office/drawing/2014/main" id="{ED106D78-E0E1-404A-908B-B53BC6555E60}"/>
              </a:ext>
            </a:extLst>
          </p:cNvPr>
          <p:cNvSpPr>
            <a:spLocks noGrp="1"/>
          </p:cNvSpPr>
          <p:nvPr>
            <p:ph idx="1" hasCustomPrompt="1"/>
          </p:nvPr>
        </p:nvSpPr>
        <p:spPr/>
        <p:txBody>
          <a:bodyPr/>
          <a:lstStyle>
            <a:lvl1pPr>
              <a:buNone/>
              <a:defRPr>
                <a:solidFill>
                  <a:schemeClr val="bg1">
                    <a:lumMod val="50000"/>
                  </a:schemeClr>
                </a:solidFill>
                <a:latin typeface="Tw Cen MT (Body)Body)"/>
                <a:ea typeface="Tw Cen MT (Body)Body)"/>
                <a:cs typeface="Tw Cen MT (Body)Body)"/>
              </a:defRPr>
            </a:lvl1pPr>
            <a:lvl2pPr>
              <a:buNone/>
              <a:defRPr>
                <a:solidFill>
                  <a:schemeClr val="bg1">
                    <a:lumMod val="50000"/>
                  </a:schemeClr>
                </a:solidFill>
                <a:latin typeface="Tw Cen MT (Body)Body)"/>
                <a:ea typeface="Tw Cen MT (Body)Body)"/>
                <a:cs typeface="Tw Cen MT (Body)Body)"/>
              </a:defRPr>
            </a:lvl2pPr>
            <a:lvl3pPr>
              <a:buNone/>
              <a:defRPr>
                <a:solidFill>
                  <a:schemeClr val="bg1">
                    <a:lumMod val="50000"/>
                  </a:schemeClr>
                </a:solidFill>
                <a:latin typeface="Tw Cen MT (Body)Body)"/>
                <a:ea typeface="Tw Cen MT (Body)Body)"/>
                <a:cs typeface="Tw Cen MT (Body)Body)"/>
              </a:defRPr>
            </a:lvl3pPr>
            <a:lvl4pPr>
              <a:buNone/>
              <a:defRPr>
                <a:solidFill>
                  <a:schemeClr val="bg1">
                    <a:lumMod val="50000"/>
                  </a:schemeClr>
                </a:solidFill>
                <a:latin typeface="Tw Cen MT (Body)Body)"/>
                <a:ea typeface="Tw Cen MT (Body)Body)"/>
                <a:cs typeface="Tw Cen MT (Body)Body)"/>
              </a:defRPr>
            </a:lvl4pPr>
            <a:lvl5pPr>
              <a:buNone/>
              <a:defRPr>
                <a:solidFill>
                  <a:schemeClr val="bg1">
                    <a:lumMod val="50000"/>
                  </a:schemeClr>
                </a:solidFill>
                <a:latin typeface="Tw Cen MT (Body)Body)"/>
                <a:ea typeface="Tw Cen MT (Body)Body)"/>
                <a:cs typeface="Tw Cen MT (Body)Body)"/>
              </a:defRPr>
            </a:lvl5pPr>
          </a:lstStyle>
          <a:p>
            <a:pPr lvl="0">
              <a:buNone/>
            </a:pPr>
            <a:r>
              <a:t>Текст</a:t>
            </a:r>
          </a:p>
        </p:txBody>
      </p:sp>
      <p:sp>
        <p:nvSpPr>
          <p:cNvPr id="4" name="Date Placeholder 3">
            <a:extLst>
              <a:ext uri="{FF2B5EF4-FFF2-40B4-BE49-F238E27FC236}">
                <a16:creationId xmlns:a16="http://schemas.microsoft.com/office/drawing/2014/main" id="{E6FBB2F0-9F48-4069-8FC7-C1324D66E8C2}"/>
              </a:ext>
            </a:extLst>
          </p:cNvPr>
          <p:cNvSpPr>
            <a:spLocks noGrp="1"/>
          </p:cNvSpPr>
          <p:nvPr>
            <p:ph type="dt" idx="10"/>
          </p:nvPr>
        </p:nvSpPr>
        <p:spPr/>
        <p:txBody>
          <a:bodyPr/>
          <a:lstStyle>
            <a:lvl1pPr>
              <a:buNone/>
              <a:defRPr>
                <a:latin typeface="Tw Cen MT (Body)"/>
                <a:ea typeface="Tw Cen MT (Body)"/>
                <a:cs typeface="Tw Cen MT (Body)"/>
              </a:defRPr>
            </a:lvl1pPr>
          </a:lstStyle>
          <a:p>
            <a:endParaRPr/>
          </a:p>
        </p:txBody>
      </p:sp>
      <p:sp>
        <p:nvSpPr>
          <p:cNvPr id="5" name="Footer Placeholder 4">
            <a:extLst>
              <a:ext uri="{FF2B5EF4-FFF2-40B4-BE49-F238E27FC236}">
                <a16:creationId xmlns:a16="http://schemas.microsoft.com/office/drawing/2014/main" id="{244A5362-6EC6-474D-8B82-B439C02DD350}"/>
              </a:ext>
            </a:extLst>
          </p:cNvPr>
          <p:cNvSpPr>
            <a:spLocks noGrp="1"/>
          </p:cNvSpPr>
          <p:nvPr>
            <p:ph type="ftr" idx="11"/>
          </p:nvPr>
        </p:nvSpPr>
        <p:spPr/>
        <p:txBody>
          <a:bodyPr/>
          <a:lstStyle>
            <a:lvl1pPr>
              <a:buNone/>
              <a:defRPr>
                <a:latin typeface="Tw Cen MT (Body)"/>
                <a:ea typeface="Tw Cen MT (Body)"/>
                <a:cs typeface="Tw Cen MT (Body)"/>
              </a:defRPr>
            </a:lvl1pPr>
          </a:lstStyle>
          <a:p>
            <a:endParaRPr/>
          </a:p>
        </p:txBody>
      </p:sp>
      <p:pic>
        <p:nvPicPr>
          <p:cNvPr id="8" name="Picture 7">
            <a:extLst>
              <a:ext uri="{FF2B5EF4-FFF2-40B4-BE49-F238E27FC236}">
                <a16:creationId xmlns:a16="http://schemas.microsoft.com/office/drawing/2014/main" id="{2C1DC1A9-FA9D-4C30-914E-F9B4808F3D55}"/>
              </a:ext>
            </a:extLst>
          </p:cNvPr>
          <p:cNvPicPr>
            <a:picLocks noChangeAspect="1"/>
          </p:cNvPicPr>
          <p:nvPr/>
        </p:nvPicPr>
        <p:blipFill>
          <a:blip r:embed="rId3"/>
          <a:stretch>
            <a:fillRect/>
          </a:stretch>
        </p:blipFill>
        <p:spPr>
          <a:xfrm>
            <a:off x="10091351" y="60910"/>
            <a:ext cx="1927654" cy="338556"/>
          </a:xfrm>
          <a:prstGeom prst="rect">
            <a:avLst/>
          </a:prstGeom>
        </p:spPr>
      </p:pic>
      <p:sp>
        <p:nvSpPr>
          <p:cNvPr id="9" name="Rectangle 8">
            <a:extLst>
              <a:ext uri="{FF2B5EF4-FFF2-40B4-BE49-F238E27FC236}">
                <a16:creationId xmlns:a16="http://schemas.microsoft.com/office/drawing/2014/main" id="{230B28B0-83FE-4D2C-90F5-F302FB3D4439}"/>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b="0" cap="none" spc="0">
              <a:ln w="0"/>
              <a:solidFill>
                <a:schemeClr val="accent1"/>
              </a:solidFill>
              <a:effectLst>
                <a:outerShdw blurRad="38100" dist="25400" dir="5400000" algn="ctr" rotWithShape="0">
                  <a:srgbClr val="6E747A">
                    <a:alpha val="43000"/>
                  </a:srgbClr>
                </a:outerShdw>
              </a:effectLst>
            </a:endParaRPr>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1B157CD-0C9E-471E-9BB3-61564C4670C8}"/>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2" name="Title 1">
            <a:extLst>
              <a:ext uri="{FF2B5EF4-FFF2-40B4-BE49-F238E27FC236}">
                <a16:creationId xmlns:a16="http://schemas.microsoft.com/office/drawing/2014/main" id="{50E761A6-FEFD-451D-A777-3FFFFE4D0656}"/>
              </a:ext>
            </a:extLst>
          </p:cNvPr>
          <p:cNvSpPr>
            <a:spLocks noGrp="1"/>
          </p:cNvSpPr>
          <p:nvPr>
            <p:ph type="title" hasCustomPrompt="1"/>
          </p:nvPr>
        </p:nvSpPr>
        <p:spPr>
          <a:xfrm>
            <a:off x="831850" y="1709738"/>
            <a:ext cx="10515600" cy="2852737"/>
          </a:xfrm>
        </p:spPr>
        <p:txBody>
          <a:bodyPr anchor="b">
            <a:normAutofit/>
          </a:bodyPr>
          <a:lstStyle>
            <a:lvl1pPr>
              <a:buNone/>
              <a:defRPr sz="4800" b="1">
                <a:solidFill>
                  <a:srgbClr val="1E578E"/>
                </a:solidFill>
                <a:latin typeface="Tw Cen MT (Body)Body)"/>
                <a:ea typeface="Tw Cen MT (Body)Body)"/>
                <a:cs typeface="Tw Cen MT (Body)Body)"/>
              </a:defRPr>
            </a:lvl1pPr>
          </a:lstStyle>
          <a:p>
            <a:r>
              <a:t>Наслов</a:t>
            </a:r>
          </a:p>
        </p:txBody>
      </p:sp>
      <p:sp>
        <p:nvSpPr>
          <p:cNvPr id="9" name="Rectangle 8">
            <a:extLst>
              <a:ext uri="{FF2B5EF4-FFF2-40B4-BE49-F238E27FC236}">
                <a16:creationId xmlns:a16="http://schemas.microsoft.com/office/drawing/2014/main" id="{CAD97159-205B-432D-A779-7A9B4D7F2632}"/>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b="0" cap="none" spc="0">
              <a:ln w="0"/>
              <a:solidFill>
                <a:schemeClr val="accent1"/>
              </a:solidFill>
              <a:effectLst>
                <a:outerShdw blurRad="38100" dist="25400" dir="5400000" algn="ctr" rotWithShape="0">
                  <a:srgbClr val="6E747A">
                    <a:alpha val="43000"/>
                  </a:srgbClr>
                </a:outerShdw>
              </a:effectLst>
            </a:endParaRPr>
          </a:p>
        </p:txBody>
      </p:sp>
      <p:sp>
        <p:nvSpPr>
          <p:cNvPr id="3" name="Text Placeholder 2">
            <a:extLst>
              <a:ext uri="{FF2B5EF4-FFF2-40B4-BE49-F238E27FC236}">
                <a16:creationId xmlns:a16="http://schemas.microsoft.com/office/drawing/2014/main" id="{03645C2F-2277-42CB-943A-71EDDC455DF3}"/>
              </a:ext>
            </a:extLst>
          </p:cNvPr>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latin typeface="Tw Cen MT (Body)Body)"/>
                <a:ea typeface="Tw Cen MT (Body)Body)"/>
                <a:cs typeface="Tw Cen MT (Body)Body)"/>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Поднаслов</a:t>
            </a:r>
          </a:p>
        </p:txBody>
      </p:sp>
      <p:sp>
        <p:nvSpPr>
          <p:cNvPr id="13" name="Date Placeholder 12">
            <a:extLst>
              <a:ext uri="{FF2B5EF4-FFF2-40B4-BE49-F238E27FC236}">
                <a16:creationId xmlns:a16="http://schemas.microsoft.com/office/drawing/2014/main" id="{63906443-94D4-4482-B7F7-7791F39ACF98}"/>
              </a:ext>
            </a:extLst>
          </p:cNvPr>
          <p:cNvSpPr>
            <a:spLocks noGrp="1"/>
          </p:cNvSpPr>
          <p:nvPr>
            <p:ph type="dt" idx="10"/>
          </p:nvPr>
        </p:nvSpPr>
        <p:spPr/>
        <p:txBody>
          <a:bodyPr/>
          <a:lstStyle>
            <a:lvl1pPr>
              <a:buNone/>
              <a:defRPr>
                <a:latin typeface="Tw Cen MT (Body)"/>
                <a:ea typeface="Tw Cen MT (Body)"/>
                <a:cs typeface="Tw Cen MT (Body)"/>
              </a:defRPr>
            </a:lvl1pPr>
          </a:lstStyle>
          <a:p>
            <a:fld id="{D77415B9-F7E1-4329-86C5-BFD9CA71CB2B}" type="datetime1">
              <a:t>10/19/2026</a:t>
            </a:fld>
            <a:endParaRPr/>
          </a:p>
        </p:txBody>
      </p:sp>
      <p:sp>
        <p:nvSpPr>
          <p:cNvPr id="14" name="Footer Placeholder 13">
            <a:extLst>
              <a:ext uri="{FF2B5EF4-FFF2-40B4-BE49-F238E27FC236}">
                <a16:creationId xmlns:a16="http://schemas.microsoft.com/office/drawing/2014/main" id="{195935F9-C615-4772-96D0-E2F34A8DBEE6}"/>
              </a:ext>
            </a:extLst>
          </p:cNvPr>
          <p:cNvSpPr>
            <a:spLocks noGrp="1"/>
          </p:cNvSpPr>
          <p:nvPr>
            <p:ph type="ftr" idx="11"/>
          </p:nvPr>
        </p:nvSpPr>
        <p:spPr/>
        <p:txBody>
          <a:bodyPr/>
          <a:lstStyle>
            <a:lvl1pPr>
              <a:buNone/>
              <a:defRPr>
                <a:latin typeface="Tw Cen MT (Body)"/>
                <a:ea typeface="Tw Cen MT (Body)"/>
                <a:cs typeface="Tw Cen MT (Body)"/>
              </a:defRPr>
            </a:lvl1pPr>
          </a:lstStyle>
          <a:p>
            <a:endParaRPr/>
          </a:p>
        </p:txBody>
      </p:sp>
      <p:pic>
        <p:nvPicPr>
          <p:cNvPr id="11" name="Picture 10">
            <a:extLst>
              <a:ext uri="{FF2B5EF4-FFF2-40B4-BE49-F238E27FC236}">
                <a16:creationId xmlns:a16="http://schemas.microsoft.com/office/drawing/2014/main" id="{DB69A999-401E-4F48-B219-5C2BB50BA79A}"/>
              </a:ext>
            </a:extLst>
          </p:cNvPr>
          <p:cNvPicPr>
            <a:picLocks noChangeAspect="1"/>
          </p:cNvPicPr>
          <p:nvPr/>
        </p:nvPicPr>
        <p:blipFill>
          <a:blip r:embed="rId3"/>
          <a:stretch>
            <a:fillRect/>
          </a:stretch>
        </p:blipFill>
        <p:spPr>
          <a:xfrm>
            <a:off x="831850" y="562011"/>
            <a:ext cx="5001975" cy="774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5BCAF-545F-412F-953D-CAE06961C5B2}"/>
              </a:ext>
            </a:extLst>
          </p:cNvPr>
          <p:cNvSpPr>
            <a:spLocks noGrp="1"/>
          </p:cNvSpPr>
          <p:nvPr>
            <p:ph type="title" hasCustomPrompt="1"/>
          </p:nvPr>
        </p:nvSpPr>
        <p:spPr/>
        <p:txBody>
          <a:bodyPr>
            <a:normAutofit/>
          </a:bodyPr>
          <a:lstStyle>
            <a:lvl1pPr>
              <a:buNone/>
              <a:defRPr sz="3600" b="1">
                <a:solidFill>
                  <a:srgbClr val="1E578E"/>
                </a:solidFill>
                <a:latin typeface="Tw Cen MT (Body)Body)"/>
                <a:ea typeface="Tw Cen MT (Body)Body)"/>
                <a:cs typeface="Tw Cen MT (Body)Body)"/>
              </a:defRPr>
            </a:lvl1pPr>
          </a:lstStyle>
          <a:p>
            <a:r>
              <a:t>Наслов</a:t>
            </a:r>
          </a:p>
        </p:txBody>
      </p:sp>
      <p:sp>
        <p:nvSpPr>
          <p:cNvPr id="3" name="Content Placeholder 2">
            <a:extLst>
              <a:ext uri="{FF2B5EF4-FFF2-40B4-BE49-F238E27FC236}">
                <a16:creationId xmlns:a16="http://schemas.microsoft.com/office/drawing/2014/main" id="{B2121EEB-BCC1-4877-BBD7-B9C016F9CABF}"/>
              </a:ext>
            </a:extLst>
          </p:cNvPr>
          <p:cNvSpPr>
            <a:spLocks noGrp="1"/>
          </p:cNvSpPr>
          <p:nvPr>
            <p:ph idx="1" hasCustomPrompt="1"/>
          </p:nvPr>
        </p:nvSpPr>
        <p:spPr>
          <a:xfrm>
            <a:off x="838200" y="1825625"/>
            <a:ext cx="5181600" cy="4351338"/>
          </a:xfrm>
        </p:spPr>
        <p:txBody>
          <a:bodyPr/>
          <a:lstStyle>
            <a:lvl1pPr>
              <a:buNone/>
              <a:defRPr>
                <a:solidFill>
                  <a:schemeClr val="bg1">
                    <a:lumMod val="50000"/>
                  </a:schemeClr>
                </a:solidFill>
              </a:defRPr>
            </a:lvl1pPr>
            <a:lvl2pPr>
              <a:buNone/>
              <a:defRPr>
                <a:solidFill>
                  <a:schemeClr val="bg1">
                    <a:lumMod val="50000"/>
                  </a:schemeClr>
                </a:solidFill>
              </a:defRPr>
            </a:lvl2pPr>
            <a:lvl3pPr>
              <a:buNone/>
              <a:defRPr>
                <a:solidFill>
                  <a:schemeClr val="bg1">
                    <a:lumMod val="50000"/>
                  </a:schemeClr>
                </a:solidFill>
              </a:defRPr>
            </a:lvl3pPr>
            <a:lvl4pPr>
              <a:buNone/>
              <a:defRPr>
                <a:solidFill>
                  <a:schemeClr val="bg1">
                    <a:lumMod val="50000"/>
                  </a:schemeClr>
                </a:solidFill>
              </a:defRPr>
            </a:lvl4pPr>
            <a:lvl5pPr>
              <a:buNone/>
              <a:defRPr>
                <a:solidFill>
                  <a:schemeClr val="bg1">
                    <a:lumMod val="50000"/>
                  </a:schemeClr>
                </a:solidFill>
              </a:defRPr>
            </a:lvl5pPr>
          </a:lstStyle>
          <a:p>
            <a:pPr lvl="0">
              <a:buNone/>
            </a:pPr>
            <a:r>
              <a:t>Текст</a:t>
            </a:r>
          </a:p>
        </p:txBody>
      </p:sp>
      <p:sp>
        <p:nvSpPr>
          <p:cNvPr id="5" name="Date Placeholder 4">
            <a:extLst>
              <a:ext uri="{FF2B5EF4-FFF2-40B4-BE49-F238E27FC236}">
                <a16:creationId xmlns:a16="http://schemas.microsoft.com/office/drawing/2014/main" id="{984EFDFA-8C0A-4CF2-82FA-0628FE06AE50}"/>
              </a:ext>
            </a:extLst>
          </p:cNvPr>
          <p:cNvSpPr>
            <a:spLocks noGrp="1"/>
          </p:cNvSpPr>
          <p:nvPr>
            <p:ph type="dt" idx="10"/>
          </p:nvPr>
        </p:nvSpPr>
        <p:spPr/>
        <p:txBody>
          <a:bodyPr/>
          <a:lstStyle>
            <a:lvl1pPr>
              <a:buNone/>
              <a:defRPr>
                <a:latin typeface="Tw Cen MT (Body)"/>
                <a:ea typeface="Tw Cen MT (Body)"/>
                <a:cs typeface="Tw Cen MT (Body)"/>
              </a:defRPr>
            </a:lvl1pPr>
          </a:lstStyle>
          <a:p>
            <a:fld id="{3E24CC09-28A3-4024-98F4-C9F66E8E8861}" type="datetime1">
              <a:t>10/19/2026</a:t>
            </a:fld>
            <a:endParaRPr/>
          </a:p>
        </p:txBody>
      </p:sp>
      <p:sp>
        <p:nvSpPr>
          <p:cNvPr id="4" name="Content Placeholder 3">
            <a:extLst>
              <a:ext uri="{FF2B5EF4-FFF2-40B4-BE49-F238E27FC236}">
                <a16:creationId xmlns:a16="http://schemas.microsoft.com/office/drawing/2014/main" id="{B979152B-DF1D-4471-B0AB-A0820B622455}"/>
              </a:ext>
            </a:extLst>
          </p:cNvPr>
          <p:cNvSpPr>
            <a:spLocks noGrp="1"/>
          </p:cNvSpPr>
          <p:nvPr>
            <p:ph idx="2" hasCustomPrompt="1"/>
          </p:nvPr>
        </p:nvSpPr>
        <p:spPr>
          <a:xfrm>
            <a:off x="6172200" y="1825625"/>
            <a:ext cx="5181600" cy="4351338"/>
          </a:xfrm>
        </p:spPr>
        <p:txBody>
          <a:bodyPr/>
          <a:lstStyle>
            <a:lvl1pPr>
              <a:buNone/>
              <a:defRPr>
                <a:solidFill>
                  <a:schemeClr val="bg1">
                    <a:lumMod val="50000"/>
                  </a:schemeClr>
                </a:solidFill>
              </a:defRPr>
            </a:lvl1pPr>
            <a:lvl2pPr>
              <a:buNone/>
              <a:defRPr>
                <a:solidFill>
                  <a:schemeClr val="bg1">
                    <a:lumMod val="50000"/>
                  </a:schemeClr>
                </a:solidFill>
              </a:defRPr>
            </a:lvl2pPr>
            <a:lvl3pPr>
              <a:buNone/>
              <a:defRPr>
                <a:solidFill>
                  <a:schemeClr val="bg1">
                    <a:lumMod val="50000"/>
                  </a:schemeClr>
                </a:solidFill>
              </a:defRPr>
            </a:lvl3pPr>
            <a:lvl4pPr>
              <a:buNone/>
              <a:defRPr>
                <a:solidFill>
                  <a:schemeClr val="bg1">
                    <a:lumMod val="50000"/>
                  </a:schemeClr>
                </a:solidFill>
              </a:defRPr>
            </a:lvl4pPr>
            <a:lvl5pPr>
              <a:buNone/>
              <a:defRPr>
                <a:solidFill>
                  <a:schemeClr val="bg1">
                    <a:lumMod val="50000"/>
                  </a:schemeClr>
                </a:solidFill>
              </a:defRPr>
            </a:lvl5pPr>
          </a:lstStyle>
          <a:p>
            <a:pPr lvl="0">
              <a:buNone/>
            </a:pPr>
            <a:r>
              <a:t>Текст</a:t>
            </a:r>
          </a:p>
        </p:txBody>
      </p:sp>
      <p:sp>
        <p:nvSpPr>
          <p:cNvPr id="10" name="Rectangle 9">
            <a:extLst>
              <a:ext uri="{FF2B5EF4-FFF2-40B4-BE49-F238E27FC236}">
                <a16:creationId xmlns:a16="http://schemas.microsoft.com/office/drawing/2014/main" id="{8216616C-B4DF-4CF6-91DC-2102386977B3}"/>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b="0" cap="none" spc="0">
              <a:ln w="0"/>
              <a:solidFill>
                <a:schemeClr val="accent1"/>
              </a:solidFill>
              <a:effectLst>
                <a:outerShdw blurRad="38100" dist="25400" dir="5400000" algn="ctr" rotWithShape="0">
                  <a:srgbClr val="6E747A">
                    <a:alpha val="43000"/>
                  </a:srgbClr>
                </a:outerShdw>
              </a:effectLst>
            </a:endParaRPr>
          </a:p>
        </p:txBody>
      </p:sp>
      <p:pic>
        <p:nvPicPr>
          <p:cNvPr id="11" name="Picture 10">
            <a:extLst>
              <a:ext uri="{FF2B5EF4-FFF2-40B4-BE49-F238E27FC236}">
                <a16:creationId xmlns:a16="http://schemas.microsoft.com/office/drawing/2014/main" id="{6A179D07-E469-4EE4-9225-6AB9E108D400}"/>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2" name="Slide Number Placeholder 5">
            <a:extLst>
              <a:ext uri="{FF2B5EF4-FFF2-40B4-BE49-F238E27FC236}">
                <a16:creationId xmlns:a16="http://schemas.microsoft.com/office/drawing/2014/main" id="{0CEE3CDF-7994-4758-A386-F384D8D18F53}"/>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3" name="Picture 12">
            <a:extLst>
              <a:ext uri="{FF2B5EF4-FFF2-40B4-BE49-F238E27FC236}">
                <a16:creationId xmlns:a16="http://schemas.microsoft.com/office/drawing/2014/main" id="{7918A518-648D-4AF5-89EC-9F4183AFC2F5}"/>
              </a:ext>
            </a:extLst>
          </p:cNvPr>
          <p:cNvPicPr>
            <a:picLocks noChangeAspect="1"/>
          </p:cNvPicPr>
          <p:nvPr/>
        </p:nvPicPr>
        <p:blipFill>
          <a:blip r:embed="rId3"/>
          <a:stretch>
            <a:fillRect/>
          </a:stretch>
        </p:blipFill>
        <p:spPr>
          <a:xfrm>
            <a:off x="10091351" y="60910"/>
            <a:ext cx="1927654" cy="338556"/>
          </a:xfrm>
          <a:prstGeom prst="rect">
            <a:avLst/>
          </a:prstGeom>
        </p:spPr>
      </p:pic>
      <p:sp>
        <p:nvSpPr>
          <p:cNvPr id="14" name="Footer Placeholder 7">
            <a:extLst>
              <a:ext uri="{FF2B5EF4-FFF2-40B4-BE49-F238E27FC236}">
                <a16:creationId xmlns:a16="http://schemas.microsoft.com/office/drawing/2014/main" id="{D56C04A4-6450-4CED-B390-DFEC8BEB26B8}"/>
              </a:ext>
            </a:extLst>
          </p:cNvPr>
          <p:cNvSpPr>
            <a:spLocks noGrp="1"/>
          </p:cNvSpPr>
          <p:nvPr>
            <p:ph type="ftr" idx="11"/>
          </p:nvPr>
        </p:nvSpPr>
        <p:spPr>
          <a:xfrm>
            <a:off x="4038600" y="6356350"/>
            <a:ext cx="4114800" cy="365125"/>
          </a:xfrm>
        </p:spPr>
        <p:txBody>
          <a:bodyPr/>
          <a:lstStyle>
            <a:lvl1pPr>
              <a:buNone/>
              <a:defRPr>
                <a:latin typeface="Tw Cen MT (Body)"/>
                <a:ea typeface="Tw Cen MT (Body)"/>
                <a:cs typeface="Tw Cen MT (Body)"/>
              </a:defRPr>
            </a:lvl1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B6276-A002-4EE1-9584-350BF5D21929}"/>
              </a:ext>
            </a:extLst>
          </p:cNvPr>
          <p:cNvSpPr>
            <a:spLocks noGrp="1"/>
          </p:cNvSpPr>
          <p:nvPr>
            <p:ph type="title" hasCustomPrompt="1"/>
          </p:nvPr>
        </p:nvSpPr>
        <p:spPr>
          <a:xfrm>
            <a:off x="839788" y="365125"/>
            <a:ext cx="10515600" cy="1325563"/>
          </a:xfrm>
        </p:spPr>
        <p:txBody>
          <a:bodyPr/>
          <a:lstStyle>
            <a:lvl1pPr>
              <a:buNone/>
              <a:defRPr>
                <a:solidFill>
                  <a:srgbClr val="1E578E"/>
                </a:solidFill>
              </a:defRPr>
            </a:lvl1pPr>
          </a:lstStyle>
          <a:p>
            <a:r>
              <a:t>Наслов</a:t>
            </a:r>
          </a:p>
        </p:txBody>
      </p:sp>
      <p:sp>
        <p:nvSpPr>
          <p:cNvPr id="3" name="Text Placeholder 2">
            <a:extLst>
              <a:ext uri="{FF2B5EF4-FFF2-40B4-BE49-F238E27FC236}">
                <a16:creationId xmlns:a16="http://schemas.microsoft.com/office/drawing/2014/main" id="{1A20E2E8-BF54-4774-BF6B-6923C962070E}"/>
              </a:ext>
            </a:extLst>
          </p:cNvPr>
          <p:cNvSpPr>
            <a:spLocks noGrp="1"/>
          </p:cNvSpPr>
          <p:nvPr>
            <p:ph type="body" idx="1" hasCustomPrompt="1"/>
          </p:nvPr>
        </p:nvSpPr>
        <p:spPr>
          <a:xfrm>
            <a:off x="839788" y="1681163"/>
            <a:ext cx="5157787" cy="823912"/>
          </a:xfrm>
        </p:spPr>
        <p:txBody>
          <a:bodyPr anchor="b"/>
          <a:lstStyle>
            <a:lvl1pPr marL="0" indent="0">
              <a:buNone/>
              <a:defRPr sz="2400" b="1">
                <a:solidFill>
                  <a:srgbClr val="1E578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Текст</a:t>
            </a:r>
          </a:p>
        </p:txBody>
      </p:sp>
      <p:sp>
        <p:nvSpPr>
          <p:cNvPr id="4" name="Content Placeholder 3">
            <a:extLst>
              <a:ext uri="{FF2B5EF4-FFF2-40B4-BE49-F238E27FC236}">
                <a16:creationId xmlns:a16="http://schemas.microsoft.com/office/drawing/2014/main" id="{908A9035-1B8A-41CF-941E-EADAF0F232A6}"/>
              </a:ext>
            </a:extLst>
          </p:cNvPr>
          <p:cNvSpPr>
            <a:spLocks noGrp="1"/>
          </p:cNvSpPr>
          <p:nvPr>
            <p:ph idx="2" hasCustomPrompt="1"/>
          </p:nvPr>
        </p:nvSpPr>
        <p:spPr>
          <a:xfrm>
            <a:off x="839788" y="2505075"/>
            <a:ext cx="5157787" cy="3684588"/>
          </a:xfrm>
        </p:spPr>
        <p:txBody>
          <a:bodyPr/>
          <a:lstStyle>
            <a:lvl1pPr>
              <a:buNone/>
              <a:defRPr>
                <a:solidFill>
                  <a:schemeClr val="bg1">
                    <a:lumMod val="50000"/>
                  </a:schemeClr>
                </a:solidFill>
              </a:defRPr>
            </a:lvl1pPr>
            <a:lvl2pPr>
              <a:buNone/>
              <a:defRPr>
                <a:solidFill>
                  <a:schemeClr val="bg1">
                    <a:lumMod val="50000"/>
                  </a:schemeClr>
                </a:solidFill>
              </a:defRPr>
            </a:lvl2pPr>
            <a:lvl3pPr>
              <a:buNone/>
              <a:defRPr>
                <a:solidFill>
                  <a:schemeClr val="bg1">
                    <a:lumMod val="50000"/>
                  </a:schemeClr>
                </a:solidFill>
              </a:defRPr>
            </a:lvl3pPr>
            <a:lvl4pPr>
              <a:buNone/>
              <a:defRPr>
                <a:solidFill>
                  <a:schemeClr val="bg1">
                    <a:lumMod val="50000"/>
                  </a:schemeClr>
                </a:solidFill>
              </a:defRPr>
            </a:lvl4pPr>
            <a:lvl5pPr>
              <a:buNone/>
              <a:defRPr>
                <a:solidFill>
                  <a:schemeClr val="bg1">
                    <a:lumMod val="50000"/>
                  </a:schemeClr>
                </a:solidFill>
              </a:defRPr>
            </a:lvl5pPr>
          </a:lstStyle>
          <a:p>
            <a:pPr lvl="0">
              <a:buNone/>
            </a:pPr>
            <a:r>
              <a:t>Текст</a:t>
            </a:r>
          </a:p>
        </p:txBody>
      </p:sp>
      <p:sp>
        <p:nvSpPr>
          <p:cNvPr id="5" name="Text Placeholder 4">
            <a:extLst>
              <a:ext uri="{FF2B5EF4-FFF2-40B4-BE49-F238E27FC236}">
                <a16:creationId xmlns:a16="http://schemas.microsoft.com/office/drawing/2014/main" id="{CD93F10E-AF57-4AED-9F3E-945A3DFCE2C8}"/>
              </a:ext>
            </a:extLst>
          </p:cNvPr>
          <p:cNvSpPr>
            <a:spLocks noGrp="1"/>
          </p:cNvSpPr>
          <p:nvPr>
            <p:ph type="body" idx="3" hasCustomPrompt="1"/>
          </p:nvPr>
        </p:nvSpPr>
        <p:spPr>
          <a:xfrm>
            <a:off x="6172200" y="1681163"/>
            <a:ext cx="5183188" cy="823912"/>
          </a:xfrm>
        </p:spPr>
        <p:txBody>
          <a:bodyPr anchor="b"/>
          <a:lstStyle>
            <a:lvl1pPr marL="0" indent="0">
              <a:buNone/>
              <a:defRPr sz="2400" b="1">
                <a:solidFill>
                  <a:srgbClr val="1E578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Текст</a:t>
            </a:r>
          </a:p>
        </p:txBody>
      </p:sp>
      <p:sp>
        <p:nvSpPr>
          <p:cNvPr id="7" name="Date Placeholder 6">
            <a:extLst>
              <a:ext uri="{FF2B5EF4-FFF2-40B4-BE49-F238E27FC236}">
                <a16:creationId xmlns:a16="http://schemas.microsoft.com/office/drawing/2014/main" id="{9F2ECCD5-9DB2-40C5-9374-F57901B9D35D}"/>
              </a:ext>
            </a:extLst>
          </p:cNvPr>
          <p:cNvSpPr>
            <a:spLocks noGrp="1"/>
          </p:cNvSpPr>
          <p:nvPr>
            <p:ph type="dt" idx="10"/>
          </p:nvPr>
        </p:nvSpPr>
        <p:spPr/>
        <p:txBody>
          <a:bodyPr/>
          <a:lstStyle>
            <a:lvl1pPr>
              <a:buNone/>
              <a:defRPr>
                <a:latin typeface="Tw Cen MT (Body)"/>
                <a:ea typeface="Tw Cen MT (Body)"/>
                <a:cs typeface="Tw Cen MT (Body)"/>
              </a:defRPr>
            </a:lvl1pPr>
          </a:lstStyle>
          <a:p>
            <a:fld id="{A825FD8A-1FFE-4238-BA14-C5F811CB1A6B}" type="datetime1">
              <a:t>10/19/2026</a:t>
            </a:fld>
            <a:endParaRPr/>
          </a:p>
        </p:txBody>
      </p:sp>
      <p:sp>
        <p:nvSpPr>
          <p:cNvPr id="8" name="Footer Placeholder 7">
            <a:extLst>
              <a:ext uri="{FF2B5EF4-FFF2-40B4-BE49-F238E27FC236}">
                <a16:creationId xmlns:a16="http://schemas.microsoft.com/office/drawing/2014/main" id="{88163B00-D864-4D55-926E-8C0C19CFEFB6}"/>
              </a:ext>
            </a:extLst>
          </p:cNvPr>
          <p:cNvSpPr>
            <a:spLocks noGrp="1"/>
          </p:cNvSpPr>
          <p:nvPr>
            <p:ph type="ftr" idx="11"/>
          </p:nvPr>
        </p:nvSpPr>
        <p:spPr/>
        <p:txBody>
          <a:bodyPr/>
          <a:lstStyle>
            <a:lvl1pPr>
              <a:buNone/>
              <a:defRPr>
                <a:latin typeface="Tw Cen MT (Body)"/>
                <a:ea typeface="Tw Cen MT (Body)"/>
                <a:cs typeface="Tw Cen MT (Body)"/>
              </a:defRPr>
            </a:lvl1pPr>
          </a:lstStyle>
          <a:p>
            <a:endParaRPr/>
          </a:p>
        </p:txBody>
      </p:sp>
      <p:sp>
        <p:nvSpPr>
          <p:cNvPr id="6" name="Content Placeholder 5">
            <a:extLst>
              <a:ext uri="{FF2B5EF4-FFF2-40B4-BE49-F238E27FC236}">
                <a16:creationId xmlns:a16="http://schemas.microsoft.com/office/drawing/2014/main" id="{F40DC75C-C42C-4E20-8B1B-979CC34F0B87}"/>
              </a:ext>
            </a:extLst>
          </p:cNvPr>
          <p:cNvSpPr>
            <a:spLocks noGrp="1"/>
          </p:cNvSpPr>
          <p:nvPr>
            <p:ph idx="4" hasCustomPrompt="1"/>
          </p:nvPr>
        </p:nvSpPr>
        <p:spPr>
          <a:xfrm>
            <a:off x="6172200" y="2505075"/>
            <a:ext cx="5183188" cy="3684588"/>
          </a:xfrm>
        </p:spPr>
        <p:txBody>
          <a:bodyPr/>
          <a:lstStyle>
            <a:lvl1pPr>
              <a:buNone/>
              <a:defRPr>
                <a:solidFill>
                  <a:schemeClr val="bg1">
                    <a:lumMod val="50000"/>
                  </a:schemeClr>
                </a:solidFill>
              </a:defRPr>
            </a:lvl1pPr>
            <a:lvl2pPr>
              <a:buNone/>
              <a:defRPr>
                <a:solidFill>
                  <a:schemeClr val="bg1">
                    <a:lumMod val="50000"/>
                  </a:schemeClr>
                </a:solidFill>
              </a:defRPr>
            </a:lvl2pPr>
            <a:lvl3pPr>
              <a:buNone/>
              <a:defRPr>
                <a:solidFill>
                  <a:schemeClr val="bg1">
                    <a:lumMod val="50000"/>
                  </a:schemeClr>
                </a:solidFill>
              </a:defRPr>
            </a:lvl3pPr>
            <a:lvl4pPr>
              <a:buNone/>
              <a:defRPr>
                <a:solidFill>
                  <a:schemeClr val="bg1">
                    <a:lumMod val="50000"/>
                  </a:schemeClr>
                </a:solidFill>
              </a:defRPr>
            </a:lvl4pPr>
            <a:lvl5pPr>
              <a:buNone/>
              <a:defRPr>
                <a:solidFill>
                  <a:schemeClr val="bg1">
                    <a:lumMod val="50000"/>
                  </a:schemeClr>
                </a:solidFill>
              </a:defRPr>
            </a:lvl5pPr>
          </a:lstStyle>
          <a:p>
            <a:pPr lvl="0">
              <a:buNone/>
            </a:pPr>
            <a:r>
              <a:t>Текст</a:t>
            </a:r>
          </a:p>
        </p:txBody>
      </p:sp>
      <p:sp>
        <p:nvSpPr>
          <p:cNvPr id="12" name="Rectangle 11">
            <a:extLst>
              <a:ext uri="{FF2B5EF4-FFF2-40B4-BE49-F238E27FC236}">
                <a16:creationId xmlns:a16="http://schemas.microsoft.com/office/drawing/2014/main" id="{383BF9FC-38F1-4F52-9462-2D8FC4B960E0}"/>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b="0" cap="none" spc="0">
              <a:ln w="0"/>
              <a:solidFill>
                <a:schemeClr val="accent1"/>
              </a:solidFill>
              <a:effectLst>
                <a:outerShdw blurRad="38100" dist="25400" dir="5400000" algn="ctr" rotWithShape="0">
                  <a:srgbClr val="6E747A">
                    <a:alpha val="43000"/>
                  </a:srgbClr>
                </a:outerShdw>
              </a:effectLst>
            </a:endParaRPr>
          </a:p>
        </p:txBody>
      </p:sp>
      <p:pic>
        <p:nvPicPr>
          <p:cNvPr id="13" name="Picture 12">
            <a:extLst>
              <a:ext uri="{FF2B5EF4-FFF2-40B4-BE49-F238E27FC236}">
                <a16:creationId xmlns:a16="http://schemas.microsoft.com/office/drawing/2014/main" id="{155D14C2-F678-4326-B17F-E84D0AE49D1A}"/>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4" name="Slide Number Placeholder 5">
            <a:extLst>
              <a:ext uri="{FF2B5EF4-FFF2-40B4-BE49-F238E27FC236}">
                <a16:creationId xmlns:a16="http://schemas.microsoft.com/office/drawing/2014/main" id="{CF75BE39-5350-4A22-91D1-7DF53F5A5159}"/>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5" name="Picture 14">
            <a:extLst>
              <a:ext uri="{FF2B5EF4-FFF2-40B4-BE49-F238E27FC236}">
                <a16:creationId xmlns:a16="http://schemas.microsoft.com/office/drawing/2014/main" id="{EA6B4EE2-3C6E-4551-92AD-EBB34AB3FBE0}"/>
              </a:ext>
            </a:extLst>
          </p:cNvPr>
          <p:cNvPicPr>
            <a:picLocks noChangeAspect="1"/>
          </p:cNvPicPr>
          <p:nvPr/>
        </p:nvPicPr>
        <p:blipFill>
          <a:blip r:embed="rId3"/>
          <a:stretch>
            <a:fillRect/>
          </a:stretch>
        </p:blipFill>
        <p:spPr>
          <a:xfrm>
            <a:off x="10091351" y="60910"/>
            <a:ext cx="1927654" cy="33855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04F09-8327-4C2B-81EE-DB581CF844B0}"/>
              </a:ext>
            </a:extLst>
          </p:cNvPr>
          <p:cNvSpPr>
            <a:spLocks noGrp="1"/>
          </p:cNvSpPr>
          <p:nvPr>
            <p:ph type="title" hasCustomPrompt="1"/>
          </p:nvPr>
        </p:nvSpPr>
        <p:spPr/>
        <p:txBody>
          <a:bodyPr/>
          <a:lstStyle>
            <a:lvl1pPr>
              <a:buNone/>
              <a:defRPr>
                <a:solidFill>
                  <a:srgbClr val="1E578E"/>
                </a:solidFill>
              </a:defRPr>
            </a:lvl1pPr>
          </a:lstStyle>
          <a:p>
            <a:r>
              <a:t>Наслов</a:t>
            </a:r>
          </a:p>
        </p:txBody>
      </p:sp>
      <p:sp>
        <p:nvSpPr>
          <p:cNvPr id="3" name="Date Placeholder 2">
            <a:extLst>
              <a:ext uri="{FF2B5EF4-FFF2-40B4-BE49-F238E27FC236}">
                <a16:creationId xmlns:a16="http://schemas.microsoft.com/office/drawing/2014/main" id="{97FC81B4-DC2D-470D-B9EB-8792F1E7C80F}"/>
              </a:ext>
            </a:extLst>
          </p:cNvPr>
          <p:cNvSpPr>
            <a:spLocks noGrp="1"/>
          </p:cNvSpPr>
          <p:nvPr>
            <p:ph type="dt" idx="10"/>
          </p:nvPr>
        </p:nvSpPr>
        <p:spPr/>
        <p:txBody>
          <a:bodyPr/>
          <a:lstStyle>
            <a:lvl1pPr>
              <a:buNone/>
              <a:defRPr>
                <a:latin typeface="Tw Cen MT (Body)"/>
                <a:ea typeface="Tw Cen MT (Body)"/>
                <a:cs typeface="Tw Cen MT (Body)"/>
              </a:defRPr>
            </a:lvl1pPr>
          </a:lstStyle>
          <a:p>
            <a:fld id="{36DA588A-F02A-49FE-B4BB-62E9D891C6D0}" type="datetime1">
              <a:t>10/19/2026</a:t>
            </a:fld>
            <a:endParaRPr/>
          </a:p>
        </p:txBody>
      </p:sp>
      <p:sp>
        <p:nvSpPr>
          <p:cNvPr id="4" name="Footer Placeholder 3">
            <a:extLst>
              <a:ext uri="{FF2B5EF4-FFF2-40B4-BE49-F238E27FC236}">
                <a16:creationId xmlns:a16="http://schemas.microsoft.com/office/drawing/2014/main" id="{25F7D7D7-0F9A-4B70-97CE-FA4894B4B681}"/>
              </a:ext>
            </a:extLst>
          </p:cNvPr>
          <p:cNvSpPr>
            <a:spLocks noGrp="1"/>
          </p:cNvSpPr>
          <p:nvPr>
            <p:ph type="ftr" idx="11"/>
          </p:nvPr>
        </p:nvSpPr>
        <p:spPr/>
        <p:txBody>
          <a:bodyPr/>
          <a:lstStyle>
            <a:lvl1pPr>
              <a:buNone/>
              <a:defRPr>
                <a:latin typeface="Tw Cen MT (Body)"/>
                <a:ea typeface="Tw Cen MT (Body)"/>
                <a:cs typeface="Tw Cen MT (Body)"/>
              </a:defRPr>
            </a:lvl1pPr>
          </a:lstStyle>
          <a:p>
            <a:endParaRPr/>
          </a:p>
        </p:txBody>
      </p:sp>
      <p:sp>
        <p:nvSpPr>
          <p:cNvPr id="8" name="Rectangle 7">
            <a:extLst>
              <a:ext uri="{FF2B5EF4-FFF2-40B4-BE49-F238E27FC236}">
                <a16:creationId xmlns:a16="http://schemas.microsoft.com/office/drawing/2014/main" id="{B08DEC43-F72B-4BC9-AE14-CED6FFF55F7D}"/>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b="0" cap="none" spc="0">
              <a:ln w="0"/>
              <a:solidFill>
                <a:schemeClr val="accent1"/>
              </a:solidFill>
              <a:effectLst>
                <a:outerShdw blurRad="38100" dist="25400" dir="5400000" algn="ctr" rotWithShape="0">
                  <a:srgbClr val="6E747A">
                    <a:alpha val="43000"/>
                  </a:srgbClr>
                </a:outerShdw>
              </a:effectLst>
            </a:endParaRPr>
          </a:p>
        </p:txBody>
      </p:sp>
      <p:pic>
        <p:nvPicPr>
          <p:cNvPr id="9" name="Picture 8">
            <a:extLst>
              <a:ext uri="{FF2B5EF4-FFF2-40B4-BE49-F238E27FC236}">
                <a16:creationId xmlns:a16="http://schemas.microsoft.com/office/drawing/2014/main" id="{9D1E78EA-BDAF-426C-9156-D5BBD68D270E}"/>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0" name="Slide Number Placeholder 5">
            <a:extLst>
              <a:ext uri="{FF2B5EF4-FFF2-40B4-BE49-F238E27FC236}">
                <a16:creationId xmlns:a16="http://schemas.microsoft.com/office/drawing/2014/main" id="{77F0A2CC-51D1-42CC-8078-F921C5425C27}"/>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1" name="Picture 10">
            <a:extLst>
              <a:ext uri="{FF2B5EF4-FFF2-40B4-BE49-F238E27FC236}">
                <a16:creationId xmlns:a16="http://schemas.microsoft.com/office/drawing/2014/main" id="{70BCA339-3A2C-4C6D-B14F-BC13460C06FE}"/>
              </a:ext>
            </a:extLst>
          </p:cNvPr>
          <p:cNvPicPr>
            <a:picLocks noChangeAspect="1"/>
          </p:cNvPicPr>
          <p:nvPr/>
        </p:nvPicPr>
        <p:blipFill>
          <a:blip r:embed="rId3"/>
          <a:stretch>
            <a:fillRect/>
          </a:stretch>
        </p:blipFill>
        <p:spPr>
          <a:xfrm>
            <a:off x="10091351" y="60910"/>
            <a:ext cx="1927654" cy="338556"/>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B0716D3-29F5-4001-8182-3E5B04B21393}"/>
              </a:ext>
            </a:extLst>
          </p:cNvPr>
          <p:cNvSpPr>
            <a:spLocks noGrp="1"/>
          </p:cNvSpPr>
          <p:nvPr>
            <p:ph type="dt" idx="10"/>
          </p:nvPr>
        </p:nvSpPr>
        <p:spPr/>
        <p:txBody>
          <a:bodyPr/>
          <a:lstStyle>
            <a:lvl1pPr>
              <a:buNone/>
              <a:defRPr>
                <a:latin typeface="Tw Cen MT (Body)"/>
                <a:ea typeface="Tw Cen MT (Body)"/>
                <a:cs typeface="Tw Cen MT (Body)"/>
              </a:defRPr>
            </a:lvl1pPr>
          </a:lstStyle>
          <a:p>
            <a:fld id="{36DA588A-F02A-49FE-B4BB-62E9D891C6D0}" type="datetime1">
              <a:t>10/19/2026</a:t>
            </a:fld>
            <a:endParaRPr/>
          </a:p>
        </p:txBody>
      </p:sp>
      <p:sp>
        <p:nvSpPr>
          <p:cNvPr id="4" name="Footer Placeholder 3">
            <a:extLst>
              <a:ext uri="{FF2B5EF4-FFF2-40B4-BE49-F238E27FC236}">
                <a16:creationId xmlns:a16="http://schemas.microsoft.com/office/drawing/2014/main" id="{3B337075-9951-470C-B1EE-CF07C62EABA1}"/>
              </a:ext>
            </a:extLst>
          </p:cNvPr>
          <p:cNvSpPr>
            <a:spLocks noGrp="1"/>
          </p:cNvSpPr>
          <p:nvPr>
            <p:ph type="ftr" idx="11"/>
          </p:nvPr>
        </p:nvSpPr>
        <p:spPr/>
        <p:txBody>
          <a:bodyPr/>
          <a:lstStyle>
            <a:lvl1pPr>
              <a:buNone/>
              <a:defRPr>
                <a:latin typeface="Tw Cen MT (Body)"/>
                <a:ea typeface="Tw Cen MT (Body)"/>
                <a:cs typeface="Tw Cen MT (Body)"/>
              </a:defRPr>
            </a:lvl1pPr>
          </a:lstStyle>
          <a:p>
            <a:endParaRPr/>
          </a:p>
        </p:txBody>
      </p:sp>
      <p:sp>
        <p:nvSpPr>
          <p:cNvPr id="8" name="Rectangle 7">
            <a:extLst>
              <a:ext uri="{FF2B5EF4-FFF2-40B4-BE49-F238E27FC236}">
                <a16:creationId xmlns:a16="http://schemas.microsoft.com/office/drawing/2014/main" id="{427C8FE2-0699-438E-8CAF-F211CF97F64E}"/>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b="0" cap="none" spc="0">
              <a:ln w="0"/>
              <a:solidFill>
                <a:schemeClr val="accent1"/>
              </a:solidFill>
              <a:effectLst>
                <a:outerShdw blurRad="38100" dist="25400" dir="5400000" algn="ctr" rotWithShape="0">
                  <a:srgbClr val="6E747A">
                    <a:alpha val="43000"/>
                  </a:srgbClr>
                </a:outerShdw>
              </a:effectLst>
            </a:endParaRPr>
          </a:p>
        </p:txBody>
      </p:sp>
      <p:pic>
        <p:nvPicPr>
          <p:cNvPr id="9" name="Picture 8">
            <a:extLst>
              <a:ext uri="{FF2B5EF4-FFF2-40B4-BE49-F238E27FC236}">
                <a16:creationId xmlns:a16="http://schemas.microsoft.com/office/drawing/2014/main" id="{40DCC80A-9FC1-42F9-8F0D-2BF0549C7BFC}"/>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0" name="Slide Number Placeholder 5">
            <a:extLst>
              <a:ext uri="{FF2B5EF4-FFF2-40B4-BE49-F238E27FC236}">
                <a16:creationId xmlns:a16="http://schemas.microsoft.com/office/drawing/2014/main" id="{940881BF-1EFA-4698-9C20-D9BE7958AB61}"/>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1" name="Picture 10">
            <a:extLst>
              <a:ext uri="{FF2B5EF4-FFF2-40B4-BE49-F238E27FC236}">
                <a16:creationId xmlns:a16="http://schemas.microsoft.com/office/drawing/2014/main" id="{A0419BD4-4C61-4948-88A2-512A18C31579}"/>
              </a:ext>
            </a:extLst>
          </p:cNvPr>
          <p:cNvPicPr>
            <a:picLocks noChangeAspect="1"/>
          </p:cNvPicPr>
          <p:nvPr/>
        </p:nvPicPr>
        <p:blipFill>
          <a:blip r:embed="rId3"/>
          <a:stretch>
            <a:fillRect/>
          </a:stretch>
        </p:blipFill>
        <p:spPr>
          <a:xfrm>
            <a:off x="10091351" y="60910"/>
            <a:ext cx="1927654" cy="338556"/>
          </a:xfrm>
          <a:prstGeom prst="rect">
            <a:avLst/>
          </a:prstGeom>
        </p:spPr>
      </p:pic>
      <p:graphicFrame>
        <p:nvGraphicFramePr>
          <p:cNvPr id="5" name="Table 4">
            <a:extLst>
              <a:ext uri="{FF2B5EF4-FFF2-40B4-BE49-F238E27FC236}">
                <a16:creationId xmlns:a16="http://schemas.microsoft.com/office/drawing/2014/main" id="{C6FC9ABF-9BC2-40F3-A717-EA5D1E616546}"/>
              </a:ext>
            </a:extLst>
          </p:cNvPr>
          <p:cNvGraphicFramePr/>
          <p:nvPr/>
        </p:nvGraphicFramePr>
        <p:xfrm>
          <a:off x="838200" y="2287207"/>
          <a:ext cx="10515600" cy="3283168"/>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20000"/>
                    </a:ext>
                  </a:extLst>
                </a:gridCol>
                <a:gridCol w="2103120">
                  <a:extLst>
                    <a:ext uri="{9D8B030D-6E8A-4147-A177-3AD203B41FA5}">
                      <a16:colId xmlns:a16="http://schemas.microsoft.com/office/drawing/2014/main" val="20001"/>
                    </a:ext>
                  </a:extLst>
                </a:gridCol>
                <a:gridCol w="2103120">
                  <a:extLst>
                    <a:ext uri="{9D8B030D-6E8A-4147-A177-3AD203B41FA5}">
                      <a16:colId xmlns:a16="http://schemas.microsoft.com/office/drawing/2014/main" val="20002"/>
                    </a:ext>
                  </a:extLst>
                </a:gridCol>
                <a:gridCol w="2103120">
                  <a:extLst>
                    <a:ext uri="{9D8B030D-6E8A-4147-A177-3AD203B41FA5}">
                      <a16:colId xmlns:a16="http://schemas.microsoft.com/office/drawing/2014/main" val="20003"/>
                    </a:ext>
                  </a:extLst>
                </a:gridCol>
                <a:gridCol w="2103120">
                  <a:extLst>
                    <a:ext uri="{9D8B030D-6E8A-4147-A177-3AD203B41FA5}">
                      <a16:colId xmlns:a16="http://schemas.microsoft.com/office/drawing/2014/main" val="20004"/>
                    </a:ext>
                  </a:extLst>
                </a:gridCol>
              </a:tblGrid>
              <a:tr h="820792">
                <a:tc>
                  <a:txBody>
                    <a:bodyPr/>
                    <a:lstStyle/>
                    <a:p>
                      <a:pPr algn="l">
                        <a:spcBef>
                          <a:spcPts val="600"/>
                        </a:spcBef>
                        <a:buNone/>
                      </a:pPr>
                      <a:endParaRPr/>
                    </a:p>
                  </a:txBody>
                  <a:tcPr/>
                </a:tc>
                <a:tc>
                  <a:txBody>
                    <a:bodyPr/>
                    <a:lstStyle/>
                    <a:p>
                      <a:pPr algn="ctr">
                        <a:spcBef>
                          <a:spcPts val="2000"/>
                        </a:spcBef>
                        <a:buNone/>
                      </a:pPr>
                      <a:r>
                        <a:t>Колона 1</a:t>
                      </a:r>
                    </a:p>
                  </a:txBody>
                  <a:tcPr/>
                </a:tc>
                <a:tc>
                  <a:txBody>
                    <a:bodyPr/>
                    <a:lstStyle/>
                    <a:p>
                      <a:pPr algn="ctr">
                        <a:spcBef>
                          <a:spcPts val="600"/>
                        </a:spcBef>
                        <a:buNone/>
                      </a:pPr>
                      <a:r>
                        <a:t>Колона 2</a:t>
                      </a:r>
                    </a:p>
                  </a:txBody>
                  <a:tcPr/>
                </a:tc>
                <a:tc>
                  <a:txBody>
                    <a:bodyPr/>
                    <a:lstStyle/>
                    <a:p>
                      <a:pPr algn="ctr">
                        <a:spcBef>
                          <a:spcPts val="600"/>
                        </a:spcBef>
                        <a:buNone/>
                      </a:pPr>
                      <a:r>
                        <a:t>Колона 3</a:t>
                      </a:r>
                    </a:p>
                  </a:txBody>
                  <a:tcPr/>
                </a:tc>
                <a:tc>
                  <a:txBody>
                    <a:bodyPr/>
                    <a:lstStyle/>
                    <a:p>
                      <a:pPr algn="ctr">
                        <a:spcBef>
                          <a:spcPts val="600"/>
                        </a:spcBef>
                        <a:buNone/>
                      </a:pPr>
                      <a:r>
                        <a:t>Колона 4</a:t>
                      </a:r>
                    </a:p>
                  </a:txBody>
                  <a:tcPr/>
                </a:tc>
                <a:extLst>
                  <a:ext uri="{0D108BD9-81ED-4DB2-BD59-A6C34878D82A}">
                    <a16:rowId xmlns:a16="http://schemas.microsoft.com/office/drawing/2014/main" val="10000"/>
                  </a:ext>
                </a:extLst>
              </a:tr>
              <a:tr h="820792">
                <a:tc>
                  <a:txBody>
                    <a:bodyPr/>
                    <a:lstStyle/>
                    <a:p>
                      <a:pPr algn="l">
                        <a:spcBef>
                          <a:spcPts val="600"/>
                        </a:spcBef>
                        <a:buNone/>
                      </a:pPr>
                      <a:r>
                        <a:t>Ред 1</a:t>
                      </a:r>
                    </a:p>
                  </a:txBody>
                  <a:tcPr/>
                </a:tc>
                <a:tc>
                  <a:txBody>
                    <a:bodyPr/>
                    <a:lstStyle/>
                    <a:p>
                      <a:pPr algn="ctr">
                        <a:spcBef>
                          <a:spcPts val="600"/>
                        </a:spcBef>
                        <a:buNone/>
                      </a:pPr>
                      <a:endParaRPr/>
                    </a:p>
                  </a:txBody>
                  <a:tcPr/>
                </a:tc>
                <a:tc>
                  <a:txBody>
                    <a:bodyPr/>
                    <a:lstStyle/>
                    <a:p>
                      <a:pPr algn="ctr">
                        <a:spcBef>
                          <a:spcPts val="600"/>
                        </a:spcBef>
                        <a:buNone/>
                      </a:pPr>
                      <a:endParaRPr/>
                    </a:p>
                  </a:txBody>
                  <a:tcPr/>
                </a:tc>
                <a:tc>
                  <a:txBody>
                    <a:bodyPr/>
                    <a:lstStyle/>
                    <a:p>
                      <a:pPr algn="ctr">
                        <a:spcBef>
                          <a:spcPts val="600"/>
                        </a:spcBef>
                        <a:buNone/>
                      </a:pPr>
                      <a:endParaRPr/>
                    </a:p>
                  </a:txBody>
                  <a:tcPr/>
                </a:tc>
                <a:tc>
                  <a:txBody>
                    <a:bodyPr/>
                    <a:lstStyle/>
                    <a:p>
                      <a:pPr algn="ctr">
                        <a:spcBef>
                          <a:spcPts val="600"/>
                        </a:spcBef>
                        <a:buNone/>
                      </a:pPr>
                      <a:endParaRPr/>
                    </a:p>
                  </a:txBody>
                  <a:tcPr/>
                </a:tc>
                <a:extLst>
                  <a:ext uri="{0D108BD9-81ED-4DB2-BD59-A6C34878D82A}">
                    <a16:rowId xmlns:a16="http://schemas.microsoft.com/office/drawing/2014/main" val="10001"/>
                  </a:ext>
                </a:extLst>
              </a:tr>
              <a:tr h="820792">
                <a:tc>
                  <a:txBody>
                    <a:bodyPr/>
                    <a:lstStyle/>
                    <a:p>
                      <a:pPr algn="l">
                        <a:spcBef>
                          <a:spcPts val="600"/>
                        </a:spcBef>
                        <a:buNone/>
                      </a:pPr>
                      <a:r>
                        <a:t>Ред 2</a:t>
                      </a:r>
                    </a:p>
                  </a:txBody>
                  <a:tcPr/>
                </a:tc>
                <a:tc>
                  <a:txBody>
                    <a:bodyPr/>
                    <a:lstStyle/>
                    <a:p>
                      <a:pPr algn="ctr">
                        <a:spcBef>
                          <a:spcPts val="600"/>
                        </a:spcBef>
                        <a:buNone/>
                      </a:pPr>
                      <a:endParaRPr/>
                    </a:p>
                  </a:txBody>
                  <a:tcPr/>
                </a:tc>
                <a:tc>
                  <a:txBody>
                    <a:bodyPr/>
                    <a:lstStyle/>
                    <a:p>
                      <a:pPr algn="ctr">
                        <a:spcBef>
                          <a:spcPts val="600"/>
                        </a:spcBef>
                        <a:buNone/>
                      </a:pPr>
                      <a:endParaRPr/>
                    </a:p>
                  </a:txBody>
                  <a:tcPr/>
                </a:tc>
                <a:tc>
                  <a:txBody>
                    <a:bodyPr/>
                    <a:lstStyle/>
                    <a:p>
                      <a:pPr algn="ctr">
                        <a:spcBef>
                          <a:spcPts val="600"/>
                        </a:spcBef>
                        <a:buNone/>
                      </a:pPr>
                      <a:endParaRPr/>
                    </a:p>
                  </a:txBody>
                  <a:tcPr/>
                </a:tc>
                <a:tc>
                  <a:txBody>
                    <a:bodyPr/>
                    <a:lstStyle/>
                    <a:p>
                      <a:pPr algn="ctr">
                        <a:spcBef>
                          <a:spcPts val="600"/>
                        </a:spcBef>
                        <a:buNone/>
                      </a:pPr>
                      <a:endParaRPr/>
                    </a:p>
                  </a:txBody>
                  <a:tcPr/>
                </a:tc>
                <a:extLst>
                  <a:ext uri="{0D108BD9-81ED-4DB2-BD59-A6C34878D82A}">
                    <a16:rowId xmlns:a16="http://schemas.microsoft.com/office/drawing/2014/main" val="10002"/>
                  </a:ext>
                </a:extLst>
              </a:tr>
              <a:tr h="820792">
                <a:tc>
                  <a:txBody>
                    <a:bodyPr/>
                    <a:lstStyle/>
                    <a:p>
                      <a:pPr algn="l">
                        <a:spcBef>
                          <a:spcPts val="600"/>
                        </a:spcBef>
                        <a:buNone/>
                      </a:pPr>
                      <a:r>
                        <a:t>Ред 3</a:t>
                      </a:r>
                    </a:p>
                  </a:txBody>
                  <a:tcPr/>
                </a:tc>
                <a:tc>
                  <a:txBody>
                    <a:bodyPr/>
                    <a:lstStyle/>
                    <a:p>
                      <a:pPr algn="ctr">
                        <a:spcBef>
                          <a:spcPts val="600"/>
                        </a:spcBef>
                        <a:buNone/>
                      </a:pPr>
                      <a:endParaRPr/>
                    </a:p>
                  </a:txBody>
                  <a:tcPr/>
                </a:tc>
                <a:tc>
                  <a:txBody>
                    <a:bodyPr/>
                    <a:lstStyle/>
                    <a:p>
                      <a:pPr algn="ctr">
                        <a:spcBef>
                          <a:spcPts val="600"/>
                        </a:spcBef>
                        <a:buNone/>
                      </a:pPr>
                      <a:endParaRPr/>
                    </a:p>
                  </a:txBody>
                  <a:tcPr/>
                </a:tc>
                <a:tc>
                  <a:txBody>
                    <a:bodyPr/>
                    <a:lstStyle/>
                    <a:p>
                      <a:pPr algn="ctr">
                        <a:spcBef>
                          <a:spcPts val="600"/>
                        </a:spcBef>
                        <a:buNone/>
                      </a:pPr>
                      <a:endParaRPr/>
                    </a:p>
                  </a:txBody>
                  <a:tcPr/>
                </a:tc>
                <a:tc>
                  <a:txBody>
                    <a:bodyPr/>
                    <a:lstStyle/>
                    <a:p>
                      <a:pPr algn="ctr">
                        <a:spcBef>
                          <a:spcPts val="600"/>
                        </a:spcBef>
                        <a:buNone/>
                      </a:pPr>
                      <a:endParaRPr/>
                    </a:p>
                  </a:txBody>
                  <a:tcPr/>
                </a:tc>
                <a:extLst>
                  <a:ext uri="{0D108BD9-81ED-4DB2-BD59-A6C34878D82A}">
                    <a16:rowId xmlns:a16="http://schemas.microsoft.com/office/drawing/2014/main" val="10003"/>
                  </a:ext>
                </a:extLst>
              </a:tr>
            </a:tbl>
          </a:graphicData>
        </a:graphic>
      </p:graphicFrame>
      <p:sp>
        <p:nvSpPr>
          <p:cNvPr id="12" name="Title 1">
            <a:extLst>
              <a:ext uri="{FF2B5EF4-FFF2-40B4-BE49-F238E27FC236}">
                <a16:creationId xmlns:a16="http://schemas.microsoft.com/office/drawing/2014/main" id="{34BBE543-DD63-44E6-8F38-EA3AF20F9C45}"/>
              </a:ext>
            </a:extLst>
          </p:cNvPr>
          <p:cNvSpPr>
            <a:spLocks noGrp="1"/>
          </p:cNvSpPr>
          <p:nvPr>
            <p:ph type="title" hasCustomPrompt="1"/>
          </p:nvPr>
        </p:nvSpPr>
        <p:spPr>
          <a:xfrm>
            <a:off x="838200" y="365125"/>
            <a:ext cx="10515600" cy="1325563"/>
          </a:xfrm>
        </p:spPr>
        <p:txBody>
          <a:bodyPr/>
          <a:lstStyle>
            <a:lvl1pPr>
              <a:buNone/>
              <a:defRPr>
                <a:solidFill>
                  <a:srgbClr val="1E578E"/>
                </a:solidFill>
              </a:defRPr>
            </a:lvl1pPr>
          </a:lstStyle>
          <a:p>
            <a:r>
              <a:t>Табела</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F3BC71-38E0-420B-AC5C-BC2932A8324E}"/>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3" name="Date Placeholder 2">
            <a:extLst>
              <a:ext uri="{FF2B5EF4-FFF2-40B4-BE49-F238E27FC236}">
                <a16:creationId xmlns:a16="http://schemas.microsoft.com/office/drawing/2014/main" id="{754A6D25-1D34-43BF-92E4-9B65178B308D}"/>
              </a:ext>
            </a:extLst>
          </p:cNvPr>
          <p:cNvSpPr>
            <a:spLocks noGrp="1"/>
          </p:cNvSpPr>
          <p:nvPr>
            <p:ph type="dt" idx="10"/>
          </p:nvPr>
        </p:nvSpPr>
        <p:spPr/>
        <p:txBody>
          <a:bodyPr/>
          <a:lstStyle>
            <a:lvl1pPr>
              <a:buNone/>
              <a:defRPr>
                <a:latin typeface="Tw Cen MT (Body)"/>
                <a:ea typeface="Tw Cen MT (Body)"/>
                <a:cs typeface="Tw Cen MT (Body)"/>
              </a:defRPr>
            </a:lvl1pPr>
          </a:lstStyle>
          <a:p>
            <a:fld id="{36DA588A-F02A-49FE-B4BB-62E9D891C6D0}" type="datetime1">
              <a:t>10/19/2026</a:t>
            </a:fld>
            <a:endParaRPr/>
          </a:p>
        </p:txBody>
      </p:sp>
      <p:sp>
        <p:nvSpPr>
          <p:cNvPr id="4" name="Footer Placeholder 3">
            <a:extLst>
              <a:ext uri="{FF2B5EF4-FFF2-40B4-BE49-F238E27FC236}">
                <a16:creationId xmlns:a16="http://schemas.microsoft.com/office/drawing/2014/main" id="{FBE29858-41C8-4D52-A62C-B00DD54687FF}"/>
              </a:ext>
            </a:extLst>
          </p:cNvPr>
          <p:cNvSpPr>
            <a:spLocks noGrp="1"/>
          </p:cNvSpPr>
          <p:nvPr>
            <p:ph type="ftr" idx="11"/>
          </p:nvPr>
        </p:nvSpPr>
        <p:spPr/>
        <p:txBody>
          <a:bodyPr/>
          <a:lstStyle>
            <a:lvl1pPr>
              <a:buNone/>
              <a:defRPr>
                <a:latin typeface="Tw Cen MT (Body)"/>
                <a:ea typeface="Tw Cen MT (Body)"/>
                <a:cs typeface="Tw Cen MT (Body)"/>
              </a:defRPr>
            </a:lvl1pPr>
          </a:lstStyle>
          <a:p>
            <a:endParaRPr/>
          </a:p>
        </p:txBody>
      </p:sp>
      <p:sp>
        <p:nvSpPr>
          <p:cNvPr id="8" name="Rectangle 7">
            <a:extLst>
              <a:ext uri="{FF2B5EF4-FFF2-40B4-BE49-F238E27FC236}">
                <a16:creationId xmlns:a16="http://schemas.microsoft.com/office/drawing/2014/main" id="{08822D43-098D-4BC2-B8FD-9E47EE2743EC}"/>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b="0" cap="none" spc="0">
              <a:ln w="0"/>
              <a:solidFill>
                <a:schemeClr val="accent1"/>
              </a:solidFill>
              <a:effectLst>
                <a:outerShdw blurRad="38100" dist="25400" dir="5400000" algn="ctr" rotWithShape="0">
                  <a:srgbClr val="6E747A">
                    <a:alpha val="43000"/>
                  </a:srgbClr>
                </a:outerShdw>
              </a:effectLst>
            </a:endParaRPr>
          </a:p>
        </p:txBody>
      </p:sp>
      <p:sp>
        <p:nvSpPr>
          <p:cNvPr id="10" name="Slide Number Placeholder 5">
            <a:extLst>
              <a:ext uri="{FF2B5EF4-FFF2-40B4-BE49-F238E27FC236}">
                <a16:creationId xmlns:a16="http://schemas.microsoft.com/office/drawing/2014/main" id="{1CC91820-5AA7-47E1-BB58-F98BAD84919F}"/>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1" name="Picture 10">
            <a:extLst>
              <a:ext uri="{FF2B5EF4-FFF2-40B4-BE49-F238E27FC236}">
                <a16:creationId xmlns:a16="http://schemas.microsoft.com/office/drawing/2014/main" id="{C20CC7FD-1370-4405-B877-995796327440}"/>
              </a:ext>
            </a:extLst>
          </p:cNvPr>
          <p:cNvPicPr>
            <a:picLocks noChangeAspect="1"/>
          </p:cNvPicPr>
          <p:nvPr/>
        </p:nvPicPr>
        <p:blipFill>
          <a:blip r:embed="rId3"/>
          <a:stretch>
            <a:fillRect/>
          </a:stretch>
        </p:blipFill>
        <p:spPr>
          <a:xfrm>
            <a:off x="10091351" y="60910"/>
            <a:ext cx="1927654" cy="338556"/>
          </a:xfrm>
          <a:prstGeom prst="rect">
            <a:avLst/>
          </a:prstGeom>
        </p:spPr>
      </p:pic>
      <p:sp>
        <p:nvSpPr>
          <p:cNvPr id="13" name="Title 1">
            <a:extLst>
              <a:ext uri="{FF2B5EF4-FFF2-40B4-BE49-F238E27FC236}">
                <a16:creationId xmlns:a16="http://schemas.microsoft.com/office/drawing/2014/main" id="{64686AF1-ADBD-428E-984F-FC26A33F7765}"/>
              </a:ext>
            </a:extLst>
          </p:cNvPr>
          <p:cNvSpPr>
            <a:spLocks noGrp="1"/>
          </p:cNvSpPr>
          <p:nvPr>
            <p:ph type="title" hasCustomPrompt="1"/>
          </p:nvPr>
        </p:nvSpPr>
        <p:spPr>
          <a:xfrm>
            <a:off x="838200" y="365125"/>
            <a:ext cx="10515600" cy="1325563"/>
          </a:xfrm>
        </p:spPr>
        <p:txBody>
          <a:bodyPr/>
          <a:lstStyle>
            <a:lvl1pPr>
              <a:buNone/>
              <a:defRPr>
                <a:solidFill>
                  <a:srgbClr val="1E578E"/>
                </a:solidFill>
              </a:defRPr>
            </a:lvl1pPr>
          </a:lstStyle>
          <a:p>
            <a:r>
              <a:t>Графикон</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6852EB-72C2-4A0B-A0A9-22C50FC15B33}"/>
              </a:ext>
            </a:extLst>
          </p:cNvPr>
          <p:cNvSpPr>
            <a:spLocks noGrp="1"/>
          </p:cNvSpPr>
          <p:nvPr>
            <p:ph type="dt" idx="10"/>
          </p:nvPr>
        </p:nvSpPr>
        <p:spPr/>
        <p:txBody>
          <a:bodyPr/>
          <a:lstStyle>
            <a:lvl1pPr>
              <a:buNone/>
              <a:defRPr>
                <a:latin typeface="Tw Cen MT (Body)"/>
                <a:ea typeface="Tw Cen MT (Body)"/>
                <a:cs typeface="Tw Cen MT (Body)"/>
              </a:defRPr>
            </a:lvl1pPr>
          </a:lstStyle>
          <a:p>
            <a:fld id="{D9CD9DD0-17BE-4D06-B789-47356A50A0A7}" type="datetime1">
              <a:t>10/19/2026</a:t>
            </a:fld>
            <a:endParaRPr/>
          </a:p>
        </p:txBody>
      </p:sp>
      <p:sp>
        <p:nvSpPr>
          <p:cNvPr id="3" name="Footer Placeholder 2">
            <a:extLst>
              <a:ext uri="{FF2B5EF4-FFF2-40B4-BE49-F238E27FC236}">
                <a16:creationId xmlns:a16="http://schemas.microsoft.com/office/drawing/2014/main" id="{761F07CF-2AFD-4977-9D5F-B6C5853E92D3}"/>
              </a:ext>
            </a:extLst>
          </p:cNvPr>
          <p:cNvSpPr>
            <a:spLocks noGrp="1"/>
          </p:cNvSpPr>
          <p:nvPr>
            <p:ph type="ftr" idx="11"/>
          </p:nvPr>
        </p:nvSpPr>
        <p:spPr/>
        <p:txBody>
          <a:bodyPr/>
          <a:lstStyle>
            <a:lvl1pPr>
              <a:buNone/>
              <a:defRPr>
                <a:latin typeface="Tw Cen MT (Body)"/>
                <a:ea typeface="Tw Cen MT (Body)"/>
                <a:cs typeface="Tw Cen MT (Body)"/>
              </a:defRPr>
            </a:lvl1pPr>
          </a:lstStyle>
          <a:p>
            <a:endParaRPr/>
          </a:p>
        </p:txBody>
      </p:sp>
      <p:sp>
        <p:nvSpPr>
          <p:cNvPr id="7" name="Rectangle 6">
            <a:extLst>
              <a:ext uri="{FF2B5EF4-FFF2-40B4-BE49-F238E27FC236}">
                <a16:creationId xmlns:a16="http://schemas.microsoft.com/office/drawing/2014/main" id="{D156ECB7-C32D-4194-9A12-4BD28F49B80F}"/>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b="0" cap="none" spc="0">
              <a:ln w="0"/>
              <a:solidFill>
                <a:schemeClr val="accent1"/>
              </a:solidFill>
              <a:effectLst>
                <a:outerShdw blurRad="38100" dist="25400" dir="5400000" algn="ctr" rotWithShape="0">
                  <a:srgbClr val="6E747A">
                    <a:alpha val="43000"/>
                  </a:srgbClr>
                </a:outerShdw>
              </a:effectLst>
            </a:endParaRPr>
          </a:p>
        </p:txBody>
      </p:sp>
      <p:pic>
        <p:nvPicPr>
          <p:cNvPr id="8" name="Picture 7">
            <a:extLst>
              <a:ext uri="{FF2B5EF4-FFF2-40B4-BE49-F238E27FC236}">
                <a16:creationId xmlns:a16="http://schemas.microsoft.com/office/drawing/2014/main" id="{E2AFC5AB-AF70-4F16-915A-3E3707B59C52}"/>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9" name="Slide Number Placeholder 5">
            <a:extLst>
              <a:ext uri="{FF2B5EF4-FFF2-40B4-BE49-F238E27FC236}">
                <a16:creationId xmlns:a16="http://schemas.microsoft.com/office/drawing/2014/main" id="{7A1EE606-A7EA-4AE6-B034-721BC5D5B050}"/>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0" name="Picture 9">
            <a:extLst>
              <a:ext uri="{FF2B5EF4-FFF2-40B4-BE49-F238E27FC236}">
                <a16:creationId xmlns:a16="http://schemas.microsoft.com/office/drawing/2014/main" id="{B4CB92C8-1A81-4854-87BE-1ED56278208C}"/>
              </a:ext>
            </a:extLst>
          </p:cNvPr>
          <p:cNvPicPr>
            <a:picLocks noChangeAspect="1"/>
          </p:cNvPicPr>
          <p:nvPr/>
        </p:nvPicPr>
        <p:blipFill>
          <a:blip r:embed="rId3"/>
          <a:stretch>
            <a:fillRect/>
          </a:stretch>
        </p:blipFill>
        <p:spPr>
          <a:xfrm>
            <a:off x="10091351" y="60910"/>
            <a:ext cx="1927654" cy="33855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17C74-CCA8-43F7-9088-7847BF1A49AF}"/>
              </a:ext>
            </a:extLst>
          </p:cNvPr>
          <p:cNvSpPr>
            <a:spLocks noGrp="1"/>
          </p:cNvSpPr>
          <p:nvPr>
            <p:ph type="title" hasCustomPrompt="1"/>
          </p:nvPr>
        </p:nvSpPr>
        <p:spPr>
          <a:xfrm>
            <a:off x="839788" y="457200"/>
            <a:ext cx="3932237" cy="1600200"/>
          </a:xfrm>
        </p:spPr>
        <p:txBody>
          <a:bodyPr anchor="b"/>
          <a:lstStyle>
            <a:lvl1pPr>
              <a:buNone/>
              <a:defRPr sz="3200">
                <a:solidFill>
                  <a:srgbClr val="1E578E"/>
                </a:solidFill>
              </a:defRPr>
            </a:lvl1pPr>
          </a:lstStyle>
          <a:p>
            <a:r>
              <a:t>Наслов</a:t>
            </a:r>
          </a:p>
        </p:txBody>
      </p:sp>
      <p:sp>
        <p:nvSpPr>
          <p:cNvPr id="4" name="Text Placeholder 3">
            <a:extLst>
              <a:ext uri="{FF2B5EF4-FFF2-40B4-BE49-F238E27FC236}">
                <a16:creationId xmlns:a16="http://schemas.microsoft.com/office/drawing/2014/main" id="{78C70E99-9DE2-4CF9-9DBC-A41451A59F76}"/>
              </a:ext>
            </a:extLst>
          </p:cNvPr>
          <p:cNvSpPr>
            <a:spLocks noGrp="1"/>
          </p:cNvSpPr>
          <p:nvPr>
            <p:ph type="body" idx="2" hasCustomPrompt="1"/>
          </p:nvPr>
        </p:nvSpPr>
        <p:spPr>
          <a:xfrm>
            <a:off x="839788" y="2057400"/>
            <a:ext cx="3932237" cy="3811588"/>
          </a:xfrm>
        </p:spPr>
        <p:txBody>
          <a:bodyPr/>
          <a:lstStyle>
            <a:lvl1pPr marL="0" indent="0">
              <a:buNone/>
              <a:defRPr sz="1600">
                <a:solidFill>
                  <a:schemeClr val="bg1">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Текст</a:t>
            </a:r>
          </a:p>
        </p:txBody>
      </p:sp>
      <p:sp>
        <p:nvSpPr>
          <p:cNvPr id="5" name="Date Placeholder 4">
            <a:extLst>
              <a:ext uri="{FF2B5EF4-FFF2-40B4-BE49-F238E27FC236}">
                <a16:creationId xmlns:a16="http://schemas.microsoft.com/office/drawing/2014/main" id="{9F1CDD31-D14A-4AA9-8AF3-99BD5125C5C9}"/>
              </a:ext>
            </a:extLst>
          </p:cNvPr>
          <p:cNvSpPr>
            <a:spLocks noGrp="1"/>
          </p:cNvSpPr>
          <p:nvPr>
            <p:ph type="dt" idx="10"/>
          </p:nvPr>
        </p:nvSpPr>
        <p:spPr/>
        <p:txBody>
          <a:bodyPr/>
          <a:lstStyle>
            <a:lvl1pPr>
              <a:buNone/>
              <a:defRPr>
                <a:latin typeface="Tw Cen MT (Body)"/>
                <a:ea typeface="Tw Cen MT (Body)"/>
                <a:cs typeface="Tw Cen MT (Body)"/>
              </a:defRPr>
            </a:lvl1pPr>
          </a:lstStyle>
          <a:p>
            <a:fld id="{C863CF42-AF2D-467E-A86E-921779ACBB86}" type="datetime1">
              <a:t>10/19/2026</a:t>
            </a:fld>
            <a:endParaRPr/>
          </a:p>
        </p:txBody>
      </p:sp>
      <p:sp>
        <p:nvSpPr>
          <p:cNvPr id="6" name="Footer Placeholder 5">
            <a:extLst>
              <a:ext uri="{FF2B5EF4-FFF2-40B4-BE49-F238E27FC236}">
                <a16:creationId xmlns:a16="http://schemas.microsoft.com/office/drawing/2014/main" id="{A4A4DAB5-E2DA-4365-8E00-3AE35C3E5DD4}"/>
              </a:ext>
            </a:extLst>
          </p:cNvPr>
          <p:cNvSpPr>
            <a:spLocks noGrp="1"/>
          </p:cNvSpPr>
          <p:nvPr>
            <p:ph type="ftr" idx="11"/>
          </p:nvPr>
        </p:nvSpPr>
        <p:spPr/>
        <p:txBody>
          <a:bodyPr/>
          <a:lstStyle>
            <a:lvl1pPr>
              <a:buNone/>
              <a:defRPr>
                <a:latin typeface="Tw Cen MT (Body)dy)"/>
                <a:ea typeface="Tw Cen MT (Body)dy)"/>
                <a:cs typeface="Tw Cen MT (Body)dy)"/>
              </a:defRPr>
            </a:lvl1pPr>
          </a:lstStyle>
          <a:p>
            <a:endParaRPr/>
          </a:p>
        </p:txBody>
      </p:sp>
      <p:sp>
        <p:nvSpPr>
          <p:cNvPr id="3" name="Content Placeholder 2">
            <a:extLst>
              <a:ext uri="{FF2B5EF4-FFF2-40B4-BE49-F238E27FC236}">
                <a16:creationId xmlns:a16="http://schemas.microsoft.com/office/drawing/2014/main" id="{2822451F-9D7B-480D-BF01-C54C86FB6637}"/>
              </a:ext>
            </a:extLst>
          </p:cNvPr>
          <p:cNvSpPr>
            <a:spLocks noGrp="1"/>
          </p:cNvSpPr>
          <p:nvPr>
            <p:ph idx="1" hasCustomPrompt="1"/>
          </p:nvPr>
        </p:nvSpPr>
        <p:spPr>
          <a:xfrm>
            <a:off x="5183188" y="987425"/>
            <a:ext cx="6172200" cy="4873625"/>
          </a:xfrm>
        </p:spPr>
        <p:txBody>
          <a:bodyPr/>
          <a:lstStyle>
            <a:lvl1pPr>
              <a:buNone/>
              <a:defRPr sz="3200" b="0">
                <a:solidFill>
                  <a:schemeClr val="bg1">
                    <a:lumMod val="50000"/>
                  </a:schemeClr>
                </a:solidFill>
              </a:defRPr>
            </a:lvl1pPr>
            <a:lvl2pPr>
              <a:buNone/>
              <a:defRPr sz="2800">
                <a:solidFill>
                  <a:schemeClr val="bg1">
                    <a:lumMod val="50000"/>
                  </a:schemeClr>
                </a:solidFill>
              </a:defRPr>
            </a:lvl2pPr>
            <a:lvl3pPr>
              <a:buNone/>
              <a:defRPr sz="2400">
                <a:solidFill>
                  <a:schemeClr val="bg1">
                    <a:lumMod val="50000"/>
                  </a:schemeClr>
                </a:solidFill>
              </a:defRPr>
            </a:lvl3pPr>
            <a:lvl4pPr>
              <a:buNone/>
              <a:defRPr sz="2000">
                <a:solidFill>
                  <a:schemeClr val="bg1">
                    <a:lumMod val="50000"/>
                  </a:schemeClr>
                </a:solidFill>
              </a:defRPr>
            </a:lvl4pPr>
            <a:lvl5pPr>
              <a:buNone/>
              <a:defRPr sz="2000">
                <a:solidFill>
                  <a:schemeClr val="bg1">
                    <a:lumMod val="50000"/>
                  </a:schemeClr>
                </a:solidFill>
              </a:defRPr>
            </a:lvl5pPr>
            <a:lvl6pPr>
              <a:buNone/>
              <a:defRPr sz="2000"/>
            </a:lvl6pPr>
            <a:lvl7pPr>
              <a:buNone/>
              <a:defRPr sz="2000"/>
            </a:lvl7pPr>
            <a:lvl8pPr>
              <a:buNone/>
              <a:defRPr sz="2000"/>
            </a:lvl8pPr>
            <a:lvl9pPr>
              <a:buNone/>
              <a:defRPr sz="2000"/>
            </a:lvl9pPr>
          </a:lstStyle>
          <a:p>
            <a:pPr lvl="0">
              <a:buNone/>
            </a:pPr>
            <a:r>
              <a:t>Текст</a:t>
            </a:r>
          </a:p>
        </p:txBody>
      </p:sp>
      <p:sp>
        <p:nvSpPr>
          <p:cNvPr id="10" name="Rectangle 9">
            <a:extLst>
              <a:ext uri="{FF2B5EF4-FFF2-40B4-BE49-F238E27FC236}">
                <a16:creationId xmlns:a16="http://schemas.microsoft.com/office/drawing/2014/main" id="{15F325D8-AEA1-4664-BCA9-EA6BD40BADFE}"/>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b="0" cap="none" spc="0">
              <a:ln w="0"/>
              <a:solidFill>
                <a:schemeClr val="accent1"/>
              </a:solidFill>
              <a:effectLst>
                <a:outerShdw blurRad="38100" dist="25400" dir="5400000" algn="ctr" rotWithShape="0">
                  <a:srgbClr val="6E747A">
                    <a:alpha val="43000"/>
                  </a:srgbClr>
                </a:outerShdw>
              </a:effectLst>
            </a:endParaRPr>
          </a:p>
        </p:txBody>
      </p:sp>
      <p:pic>
        <p:nvPicPr>
          <p:cNvPr id="11" name="Picture 10">
            <a:extLst>
              <a:ext uri="{FF2B5EF4-FFF2-40B4-BE49-F238E27FC236}">
                <a16:creationId xmlns:a16="http://schemas.microsoft.com/office/drawing/2014/main" id="{845E34BC-EAE6-406B-B43D-9C9C9A452E66}"/>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2" name="Slide Number Placeholder 5">
            <a:extLst>
              <a:ext uri="{FF2B5EF4-FFF2-40B4-BE49-F238E27FC236}">
                <a16:creationId xmlns:a16="http://schemas.microsoft.com/office/drawing/2014/main" id="{A610F9D5-3B3C-4A9B-80B2-DD4C9574A15F}"/>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3" name="Picture 12">
            <a:extLst>
              <a:ext uri="{FF2B5EF4-FFF2-40B4-BE49-F238E27FC236}">
                <a16:creationId xmlns:a16="http://schemas.microsoft.com/office/drawing/2014/main" id="{15D5509C-20CE-4563-BDAB-A6F1FBCE8C76}"/>
              </a:ext>
            </a:extLst>
          </p:cNvPr>
          <p:cNvPicPr>
            <a:picLocks noChangeAspect="1"/>
          </p:cNvPicPr>
          <p:nvPr/>
        </p:nvPicPr>
        <p:blipFill>
          <a:blip r:embed="rId3"/>
          <a:stretch>
            <a:fillRect/>
          </a:stretch>
        </p:blipFill>
        <p:spPr>
          <a:xfrm>
            <a:off x="10091351" y="60910"/>
            <a:ext cx="1927654" cy="338556"/>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7F4D2-657B-463B-A546-079379432F0D}"/>
              </a:ext>
            </a:extLst>
          </p:cNvPr>
          <p:cNvSpPr>
            <a:spLocks noGrp="1"/>
          </p:cNvSpPr>
          <p:nvPr>
            <p:ph type="title" hasCustomPrompt="1"/>
          </p:nvPr>
        </p:nvSpPr>
        <p:spPr>
          <a:xfrm>
            <a:off x="839788" y="457200"/>
            <a:ext cx="3932237" cy="1600200"/>
          </a:xfrm>
        </p:spPr>
        <p:txBody>
          <a:bodyPr anchor="b"/>
          <a:lstStyle>
            <a:lvl1pPr>
              <a:buNone/>
              <a:defRPr sz="3200">
                <a:solidFill>
                  <a:srgbClr val="1E578E"/>
                </a:solidFill>
              </a:defRPr>
            </a:lvl1pPr>
          </a:lstStyle>
          <a:p>
            <a:r>
              <a:t>Наслов</a:t>
            </a:r>
          </a:p>
        </p:txBody>
      </p:sp>
      <p:sp>
        <p:nvSpPr>
          <p:cNvPr id="4" name="Text Placeholder 3">
            <a:extLst>
              <a:ext uri="{FF2B5EF4-FFF2-40B4-BE49-F238E27FC236}">
                <a16:creationId xmlns:a16="http://schemas.microsoft.com/office/drawing/2014/main" id="{D8D9956E-4669-49F6-AC78-44938F32B6E4}"/>
              </a:ext>
            </a:extLst>
          </p:cNvPr>
          <p:cNvSpPr>
            <a:spLocks noGrp="1"/>
          </p:cNvSpPr>
          <p:nvPr>
            <p:ph type="body" idx="2" hasCustomPrompt="1"/>
          </p:nvPr>
        </p:nvSpPr>
        <p:spPr>
          <a:xfrm>
            <a:off x="839788" y="2057400"/>
            <a:ext cx="3932237" cy="3811588"/>
          </a:xfrm>
        </p:spPr>
        <p:txBody>
          <a:bodyPr/>
          <a:lstStyle>
            <a:lvl1pPr marL="0" indent="0">
              <a:buNone/>
              <a:defRPr sz="1600">
                <a:solidFill>
                  <a:schemeClr val="bg1">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Текст</a:t>
            </a:r>
          </a:p>
        </p:txBody>
      </p:sp>
      <p:sp>
        <p:nvSpPr>
          <p:cNvPr id="5" name="Date Placeholder 4">
            <a:extLst>
              <a:ext uri="{FF2B5EF4-FFF2-40B4-BE49-F238E27FC236}">
                <a16:creationId xmlns:a16="http://schemas.microsoft.com/office/drawing/2014/main" id="{4F641DF9-44E1-46AD-8162-B44EA63DEE6E}"/>
              </a:ext>
            </a:extLst>
          </p:cNvPr>
          <p:cNvSpPr>
            <a:spLocks noGrp="1"/>
          </p:cNvSpPr>
          <p:nvPr>
            <p:ph type="dt" idx="10"/>
          </p:nvPr>
        </p:nvSpPr>
        <p:spPr/>
        <p:txBody>
          <a:bodyPr/>
          <a:lstStyle>
            <a:lvl1pPr>
              <a:buNone/>
              <a:defRPr>
                <a:latin typeface="Tw Cen MT (Body)dy)"/>
                <a:ea typeface="Tw Cen MT (Body)dy)"/>
                <a:cs typeface="Tw Cen MT (Body)dy)"/>
              </a:defRPr>
            </a:lvl1pPr>
          </a:lstStyle>
          <a:p>
            <a:fld id="{41E0A76F-A858-4830-884B-9E9914C82A13}" type="datetime1">
              <a:t>10/19/2026</a:t>
            </a:fld>
            <a:endParaRPr/>
          </a:p>
        </p:txBody>
      </p:sp>
      <p:sp>
        <p:nvSpPr>
          <p:cNvPr id="6" name="Footer Placeholder 5">
            <a:extLst>
              <a:ext uri="{FF2B5EF4-FFF2-40B4-BE49-F238E27FC236}">
                <a16:creationId xmlns:a16="http://schemas.microsoft.com/office/drawing/2014/main" id="{3BEE1AF3-50B8-43F6-8DF8-403912A783A7}"/>
              </a:ext>
            </a:extLst>
          </p:cNvPr>
          <p:cNvSpPr>
            <a:spLocks noGrp="1"/>
          </p:cNvSpPr>
          <p:nvPr>
            <p:ph type="ftr" idx="11"/>
          </p:nvPr>
        </p:nvSpPr>
        <p:spPr/>
        <p:txBody>
          <a:bodyPr/>
          <a:lstStyle>
            <a:lvl1pPr>
              <a:buNone/>
              <a:defRPr>
                <a:latin typeface="Tw Cen MT (Body)dy)"/>
                <a:ea typeface="Tw Cen MT (Body)dy)"/>
                <a:cs typeface="Tw Cen MT (Body)dy)"/>
              </a:defRPr>
            </a:lvl1pPr>
          </a:lstStyle>
          <a:p>
            <a:endParaRPr/>
          </a:p>
        </p:txBody>
      </p:sp>
      <p:sp>
        <p:nvSpPr>
          <p:cNvPr id="3" name="Picture Placeholder 2">
            <a:extLst>
              <a:ext uri="{FF2B5EF4-FFF2-40B4-BE49-F238E27FC236}">
                <a16:creationId xmlns:a16="http://schemas.microsoft.com/office/drawing/2014/main" id="{94B863BD-7AB3-49A7-8D9B-A516079AE39C}"/>
              </a:ext>
            </a:extLst>
          </p:cNvPr>
          <p:cNvSpPr>
            <a:spLocks noGrp="1"/>
          </p:cNvSpPr>
          <p:nvPr>
            <p:ph type="pic" idx="1" hasCustomPrompt="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t>Слика</a:t>
            </a:r>
          </a:p>
        </p:txBody>
      </p:sp>
      <p:sp>
        <p:nvSpPr>
          <p:cNvPr id="10" name="Rectangle 9">
            <a:extLst>
              <a:ext uri="{FF2B5EF4-FFF2-40B4-BE49-F238E27FC236}">
                <a16:creationId xmlns:a16="http://schemas.microsoft.com/office/drawing/2014/main" id="{6F1CAB51-1558-4D64-BC99-28F89738E28D}"/>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b="0" cap="none" spc="0">
              <a:ln w="0"/>
              <a:solidFill>
                <a:schemeClr val="accent1"/>
              </a:solidFill>
              <a:effectLst>
                <a:outerShdw blurRad="38100" dist="25400" dir="5400000" algn="ctr" rotWithShape="0">
                  <a:srgbClr val="6E747A">
                    <a:alpha val="43000"/>
                  </a:srgbClr>
                </a:outerShdw>
              </a:effectLst>
            </a:endParaRPr>
          </a:p>
        </p:txBody>
      </p:sp>
      <p:pic>
        <p:nvPicPr>
          <p:cNvPr id="11" name="Picture 10">
            <a:extLst>
              <a:ext uri="{FF2B5EF4-FFF2-40B4-BE49-F238E27FC236}">
                <a16:creationId xmlns:a16="http://schemas.microsoft.com/office/drawing/2014/main" id="{43EE0414-6F74-4826-9EF5-A8CED4851C8B}"/>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2" name="Slide Number Placeholder 5">
            <a:extLst>
              <a:ext uri="{FF2B5EF4-FFF2-40B4-BE49-F238E27FC236}">
                <a16:creationId xmlns:a16="http://schemas.microsoft.com/office/drawing/2014/main" id="{FED8971B-72B5-4612-A4E1-C9EECA2DFF86}"/>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3" name="Picture 12">
            <a:extLst>
              <a:ext uri="{FF2B5EF4-FFF2-40B4-BE49-F238E27FC236}">
                <a16:creationId xmlns:a16="http://schemas.microsoft.com/office/drawing/2014/main" id="{5C520F4A-7F7B-4168-A213-F794A98984A9}"/>
              </a:ext>
            </a:extLst>
          </p:cNvPr>
          <p:cNvPicPr>
            <a:picLocks noChangeAspect="1"/>
          </p:cNvPicPr>
          <p:nvPr/>
        </p:nvPicPr>
        <p:blipFill>
          <a:blip r:embed="rId3"/>
          <a:stretch>
            <a:fillRect/>
          </a:stretch>
        </p:blipFill>
        <p:spPr>
          <a:xfrm>
            <a:off x="10091351" y="60910"/>
            <a:ext cx="1927654" cy="338556"/>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E672C-60C9-4354-BA70-5934DC088B60}"/>
              </a:ext>
            </a:extLst>
          </p:cNvPr>
          <p:cNvSpPr>
            <a:spLocks noGrp="1"/>
          </p:cNvSpPr>
          <p:nvPr>
            <p:ph type="title" hasCustomPrompt="1"/>
          </p:nvPr>
        </p:nvSpPr>
        <p:spPr/>
        <p:txBody>
          <a:bodyPr/>
          <a:lstStyle>
            <a:lvl1pPr>
              <a:buNone/>
              <a:defRPr>
                <a:solidFill>
                  <a:srgbClr val="1E578E"/>
                </a:solidFill>
              </a:defRPr>
            </a:lvl1pPr>
          </a:lstStyle>
          <a:p>
            <a:r>
              <a:t>Наслов</a:t>
            </a:r>
          </a:p>
        </p:txBody>
      </p:sp>
      <p:sp>
        <p:nvSpPr>
          <p:cNvPr id="4" name="Date Placeholder 3">
            <a:extLst>
              <a:ext uri="{FF2B5EF4-FFF2-40B4-BE49-F238E27FC236}">
                <a16:creationId xmlns:a16="http://schemas.microsoft.com/office/drawing/2014/main" id="{98AC7311-4465-4189-96ED-D95951EFB2BD}"/>
              </a:ext>
            </a:extLst>
          </p:cNvPr>
          <p:cNvSpPr>
            <a:spLocks noGrp="1"/>
          </p:cNvSpPr>
          <p:nvPr>
            <p:ph type="dt" idx="10"/>
          </p:nvPr>
        </p:nvSpPr>
        <p:spPr/>
        <p:txBody>
          <a:bodyPr/>
          <a:lstStyle>
            <a:lvl1pPr>
              <a:buNone/>
              <a:defRPr>
                <a:latin typeface="Tw Cen MT (Body)dy)"/>
                <a:ea typeface="Tw Cen MT (Body)dy)"/>
                <a:cs typeface="Tw Cen MT (Body)dy)"/>
              </a:defRPr>
            </a:lvl1pPr>
          </a:lstStyle>
          <a:p>
            <a:fld id="{B327E440-2A8B-43FA-8E62-283731874734}" type="datetime1">
              <a:t>10/19/2026</a:t>
            </a:fld>
            <a:endParaRPr/>
          </a:p>
        </p:txBody>
      </p:sp>
      <p:sp>
        <p:nvSpPr>
          <p:cNvPr id="5" name="Footer Placeholder 4">
            <a:extLst>
              <a:ext uri="{FF2B5EF4-FFF2-40B4-BE49-F238E27FC236}">
                <a16:creationId xmlns:a16="http://schemas.microsoft.com/office/drawing/2014/main" id="{2BE74299-B760-4DFA-8930-D48B2BA91F53}"/>
              </a:ext>
            </a:extLst>
          </p:cNvPr>
          <p:cNvSpPr>
            <a:spLocks noGrp="1"/>
          </p:cNvSpPr>
          <p:nvPr>
            <p:ph type="ftr" idx="11"/>
          </p:nvPr>
        </p:nvSpPr>
        <p:spPr/>
        <p:txBody>
          <a:bodyPr/>
          <a:lstStyle>
            <a:lvl1pPr>
              <a:buNone/>
              <a:defRPr>
                <a:latin typeface="Tw Cen MT (Body)dy)"/>
                <a:ea typeface="Tw Cen MT (Body)dy)"/>
                <a:cs typeface="Tw Cen MT (Body)dy)"/>
              </a:defRPr>
            </a:lvl1pPr>
          </a:lstStyle>
          <a:p>
            <a:endParaRPr/>
          </a:p>
        </p:txBody>
      </p:sp>
      <p:sp>
        <p:nvSpPr>
          <p:cNvPr id="3" name="Vertical Text Placeholder 2">
            <a:extLst>
              <a:ext uri="{FF2B5EF4-FFF2-40B4-BE49-F238E27FC236}">
                <a16:creationId xmlns:a16="http://schemas.microsoft.com/office/drawing/2014/main" id="{14163FD6-3354-4876-9B2E-85DC9BA5D28D}"/>
              </a:ext>
            </a:extLst>
          </p:cNvPr>
          <p:cNvSpPr>
            <a:spLocks noGrp="1"/>
          </p:cNvSpPr>
          <p:nvPr>
            <p:ph type="body" idx="1" hasCustomPrompt="1"/>
          </p:nvPr>
        </p:nvSpPr>
        <p:spPr/>
        <p:txBody>
          <a:bodyPr vert="eaVert"/>
          <a:lstStyle>
            <a:lvl1pPr>
              <a:buNone/>
              <a:defRPr>
                <a:solidFill>
                  <a:schemeClr val="bg1">
                    <a:lumMod val="50000"/>
                  </a:schemeClr>
                </a:solidFill>
              </a:defRPr>
            </a:lvl1pPr>
            <a:lvl2pPr>
              <a:buNone/>
              <a:defRPr>
                <a:solidFill>
                  <a:schemeClr val="bg1">
                    <a:lumMod val="50000"/>
                  </a:schemeClr>
                </a:solidFill>
              </a:defRPr>
            </a:lvl2pPr>
            <a:lvl3pPr>
              <a:buNone/>
              <a:defRPr>
                <a:solidFill>
                  <a:schemeClr val="bg1">
                    <a:lumMod val="50000"/>
                  </a:schemeClr>
                </a:solidFill>
              </a:defRPr>
            </a:lvl3pPr>
            <a:lvl4pPr>
              <a:buNone/>
              <a:defRPr>
                <a:solidFill>
                  <a:schemeClr val="bg1">
                    <a:lumMod val="50000"/>
                  </a:schemeClr>
                </a:solidFill>
              </a:defRPr>
            </a:lvl4pPr>
            <a:lvl5pPr>
              <a:buNone/>
              <a:defRPr>
                <a:solidFill>
                  <a:schemeClr val="bg1">
                    <a:lumMod val="50000"/>
                  </a:schemeClr>
                </a:solidFill>
              </a:defRPr>
            </a:lvl5pPr>
          </a:lstStyle>
          <a:p>
            <a:pPr lvl="0">
              <a:buNone/>
            </a:pPr>
            <a:r>
              <a:t>Текст</a:t>
            </a:r>
          </a:p>
        </p:txBody>
      </p:sp>
      <p:sp>
        <p:nvSpPr>
          <p:cNvPr id="9" name="Rectangle 8">
            <a:extLst>
              <a:ext uri="{FF2B5EF4-FFF2-40B4-BE49-F238E27FC236}">
                <a16:creationId xmlns:a16="http://schemas.microsoft.com/office/drawing/2014/main" id="{BE570071-5285-4D1D-84B4-F234A6EEB861}"/>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b="0" cap="none" spc="0">
              <a:ln w="0"/>
              <a:solidFill>
                <a:schemeClr val="accent1"/>
              </a:solidFill>
              <a:effectLst>
                <a:outerShdw blurRad="38100" dist="25400" dir="5400000" algn="ctr" rotWithShape="0">
                  <a:srgbClr val="6E747A">
                    <a:alpha val="43000"/>
                  </a:srgbClr>
                </a:outerShdw>
              </a:effectLst>
            </a:endParaRPr>
          </a:p>
        </p:txBody>
      </p:sp>
      <p:pic>
        <p:nvPicPr>
          <p:cNvPr id="10" name="Picture 9">
            <a:extLst>
              <a:ext uri="{FF2B5EF4-FFF2-40B4-BE49-F238E27FC236}">
                <a16:creationId xmlns:a16="http://schemas.microsoft.com/office/drawing/2014/main" id="{DF7512B1-34BF-42D9-9624-284BAEAF1E58}"/>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1" name="Slide Number Placeholder 5">
            <a:extLst>
              <a:ext uri="{FF2B5EF4-FFF2-40B4-BE49-F238E27FC236}">
                <a16:creationId xmlns:a16="http://schemas.microsoft.com/office/drawing/2014/main" id="{305DF8DA-9A27-4A2C-9DD6-74562F7B67D9}"/>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2" name="Picture 11">
            <a:extLst>
              <a:ext uri="{FF2B5EF4-FFF2-40B4-BE49-F238E27FC236}">
                <a16:creationId xmlns:a16="http://schemas.microsoft.com/office/drawing/2014/main" id="{285C2C0A-B6EF-42ED-92F4-2A5A5D7AAD2C}"/>
              </a:ext>
            </a:extLst>
          </p:cNvPr>
          <p:cNvPicPr>
            <a:picLocks noChangeAspect="1"/>
          </p:cNvPicPr>
          <p:nvPr/>
        </p:nvPicPr>
        <p:blipFill>
          <a:blip r:embed="rId3"/>
          <a:stretch>
            <a:fillRect/>
          </a:stretch>
        </p:blipFill>
        <p:spPr>
          <a:xfrm>
            <a:off x="10091351" y="60910"/>
            <a:ext cx="1927654" cy="338556"/>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41C96130-3A8B-471C-A3B8-175C5B604A1C}"/>
              </a:ext>
            </a:extLst>
          </p:cNvPr>
          <p:cNvSpPr>
            <a:spLocks noGrp="1"/>
          </p:cNvSpPr>
          <p:nvPr>
            <p:ph type="body" idx="1" hasCustomPrompt="1"/>
          </p:nvPr>
        </p:nvSpPr>
        <p:spPr>
          <a:xfrm>
            <a:off x="838200" y="502507"/>
            <a:ext cx="7734300" cy="5674455"/>
          </a:xfrm>
        </p:spPr>
        <p:txBody>
          <a:bodyPr vert="eaVert"/>
          <a:lstStyle>
            <a:lvl1pPr>
              <a:buNone/>
              <a:defRPr>
                <a:solidFill>
                  <a:schemeClr val="bg1">
                    <a:lumMod val="50000"/>
                  </a:schemeClr>
                </a:solidFill>
              </a:defRPr>
            </a:lvl1pPr>
            <a:lvl2pPr>
              <a:buNone/>
              <a:defRPr>
                <a:solidFill>
                  <a:schemeClr val="bg1">
                    <a:lumMod val="50000"/>
                  </a:schemeClr>
                </a:solidFill>
              </a:defRPr>
            </a:lvl2pPr>
            <a:lvl3pPr>
              <a:buNone/>
              <a:defRPr>
                <a:solidFill>
                  <a:schemeClr val="bg1">
                    <a:lumMod val="50000"/>
                  </a:schemeClr>
                </a:solidFill>
              </a:defRPr>
            </a:lvl3pPr>
            <a:lvl4pPr>
              <a:buNone/>
              <a:defRPr>
                <a:solidFill>
                  <a:schemeClr val="bg1">
                    <a:lumMod val="50000"/>
                  </a:schemeClr>
                </a:solidFill>
              </a:defRPr>
            </a:lvl4pPr>
            <a:lvl5pPr>
              <a:buNone/>
              <a:defRPr>
                <a:solidFill>
                  <a:schemeClr val="bg1">
                    <a:lumMod val="50000"/>
                  </a:schemeClr>
                </a:solidFill>
              </a:defRPr>
            </a:lvl5pPr>
          </a:lstStyle>
          <a:p>
            <a:pPr lvl="0">
              <a:buNone/>
            </a:pPr>
            <a:r>
              <a:t>Текст</a:t>
            </a:r>
          </a:p>
        </p:txBody>
      </p:sp>
      <p:sp>
        <p:nvSpPr>
          <p:cNvPr id="4" name="Date Placeholder 3">
            <a:extLst>
              <a:ext uri="{FF2B5EF4-FFF2-40B4-BE49-F238E27FC236}">
                <a16:creationId xmlns:a16="http://schemas.microsoft.com/office/drawing/2014/main" id="{CD1911C7-E82D-417E-ABB6-C3A81D7FC966}"/>
              </a:ext>
            </a:extLst>
          </p:cNvPr>
          <p:cNvSpPr>
            <a:spLocks noGrp="1"/>
          </p:cNvSpPr>
          <p:nvPr>
            <p:ph type="dt" idx="10"/>
          </p:nvPr>
        </p:nvSpPr>
        <p:spPr/>
        <p:txBody>
          <a:bodyPr/>
          <a:lstStyle>
            <a:lvl1pPr>
              <a:buNone/>
              <a:defRPr>
                <a:latin typeface="Tw Cen MT (Body)dy)"/>
                <a:ea typeface="Tw Cen MT (Body)dy)"/>
                <a:cs typeface="Tw Cen MT (Body)dy)"/>
              </a:defRPr>
            </a:lvl1pPr>
          </a:lstStyle>
          <a:p>
            <a:fld id="{8C4348E8-5F32-4135-9735-14DFEF197A78}" type="datetime1">
              <a:t>10/19/2026</a:t>
            </a:fld>
            <a:endParaRPr/>
          </a:p>
        </p:txBody>
      </p:sp>
      <p:sp>
        <p:nvSpPr>
          <p:cNvPr id="5" name="Footer Placeholder 4">
            <a:extLst>
              <a:ext uri="{FF2B5EF4-FFF2-40B4-BE49-F238E27FC236}">
                <a16:creationId xmlns:a16="http://schemas.microsoft.com/office/drawing/2014/main" id="{99E48D29-AF12-4D24-B131-1A658ABDB863}"/>
              </a:ext>
            </a:extLst>
          </p:cNvPr>
          <p:cNvSpPr>
            <a:spLocks noGrp="1"/>
          </p:cNvSpPr>
          <p:nvPr>
            <p:ph type="ftr" idx="11"/>
          </p:nvPr>
        </p:nvSpPr>
        <p:spPr/>
        <p:txBody>
          <a:bodyPr/>
          <a:lstStyle>
            <a:lvl1pPr>
              <a:buNone/>
              <a:defRPr>
                <a:latin typeface="Tw Cen MT (Body)dy)"/>
                <a:ea typeface="Tw Cen MT (Body)dy)"/>
                <a:cs typeface="Tw Cen MT (Body)dy)"/>
              </a:defRPr>
            </a:lvl1pPr>
          </a:lstStyle>
          <a:p>
            <a:endParaRPr/>
          </a:p>
        </p:txBody>
      </p:sp>
      <p:sp>
        <p:nvSpPr>
          <p:cNvPr id="2" name="Vertical Title 1">
            <a:extLst>
              <a:ext uri="{FF2B5EF4-FFF2-40B4-BE49-F238E27FC236}">
                <a16:creationId xmlns:a16="http://schemas.microsoft.com/office/drawing/2014/main" id="{FC30451A-5624-43BE-9E99-A7F4D6E970D1}"/>
              </a:ext>
            </a:extLst>
          </p:cNvPr>
          <p:cNvSpPr>
            <a:spLocks noGrp="1"/>
          </p:cNvSpPr>
          <p:nvPr>
            <p:ph type="title" hasCustomPrompt="1"/>
          </p:nvPr>
        </p:nvSpPr>
        <p:spPr>
          <a:xfrm>
            <a:off x="8724900" y="502508"/>
            <a:ext cx="2628900" cy="5674454"/>
          </a:xfrm>
        </p:spPr>
        <p:txBody>
          <a:bodyPr vert="eaVert"/>
          <a:lstStyle>
            <a:lvl1pPr>
              <a:buNone/>
              <a:defRPr>
                <a:solidFill>
                  <a:srgbClr val="1E578E"/>
                </a:solidFill>
              </a:defRPr>
            </a:lvl1pPr>
          </a:lstStyle>
          <a:p>
            <a:r>
              <a:t>Наслов</a:t>
            </a:r>
          </a:p>
        </p:txBody>
      </p:sp>
      <p:sp>
        <p:nvSpPr>
          <p:cNvPr id="9" name="Rectangle 8">
            <a:extLst>
              <a:ext uri="{FF2B5EF4-FFF2-40B4-BE49-F238E27FC236}">
                <a16:creationId xmlns:a16="http://schemas.microsoft.com/office/drawing/2014/main" id="{04A7C28A-0F81-405A-B0D7-B2013FE23FF5}"/>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b="0" cap="none" spc="0">
              <a:ln w="0"/>
              <a:solidFill>
                <a:schemeClr val="accent1"/>
              </a:solidFill>
              <a:effectLst>
                <a:outerShdw blurRad="38100" dist="25400" dir="5400000" algn="ctr" rotWithShape="0">
                  <a:srgbClr val="6E747A">
                    <a:alpha val="43000"/>
                  </a:srgbClr>
                </a:outerShdw>
              </a:effectLst>
            </a:endParaRPr>
          </a:p>
        </p:txBody>
      </p:sp>
      <p:pic>
        <p:nvPicPr>
          <p:cNvPr id="10" name="Picture 9">
            <a:extLst>
              <a:ext uri="{FF2B5EF4-FFF2-40B4-BE49-F238E27FC236}">
                <a16:creationId xmlns:a16="http://schemas.microsoft.com/office/drawing/2014/main" id="{F45DDF0F-3B31-475A-9C3D-0E47C26FC582}"/>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1" name="Slide Number Placeholder 5">
            <a:extLst>
              <a:ext uri="{FF2B5EF4-FFF2-40B4-BE49-F238E27FC236}">
                <a16:creationId xmlns:a16="http://schemas.microsoft.com/office/drawing/2014/main" id="{0750E255-9B20-47CE-8DF3-70212B3F7735}"/>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2" name="Picture 11">
            <a:extLst>
              <a:ext uri="{FF2B5EF4-FFF2-40B4-BE49-F238E27FC236}">
                <a16:creationId xmlns:a16="http://schemas.microsoft.com/office/drawing/2014/main" id="{7A4A90C1-3015-48B4-BC24-89C8379362CE}"/>
              </a:ext>
            </a:extLst>
          </p:cNvPr>
          <p:cNvPicPr>
            <a:picLocks noChangeAspect="1"/>
          </p:cNvPicPr>
          <p:nvPr/>
        </p:nvPicPr>
        <p:blipFill>
          <a:blip r:embed="rId3"/>
          <a:stretch>
            <a:fillRect/>
          </a:stretch>
        </p:blipFill>
        <p:spPr>
          <a:xfrm>
            <a:off x="10091351" y="60910"/>
            <a:ext cx="1927654" cy="338556"/>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31E6FA5-0601-43A1-856B-85C269801F3D}"/>
              </a:ext>
            </a:extLst>
          </p:cNvPr>
          <p:cNvPicPr>
            <a:picLocks noChangeAspect="1"/>
          </p:cNvPicPr>
          <p:nvPr/>
        </p:nvPicPr>
        <p:blipFill>
          <a:blip r:embed="rId2"/>
          <a:stretch>
            <a:fillRect/>
          </a:stretch>
        </p:blipFill>
        <p:spPr>
          <a:xfrm>
            <a:off x="8088784" y="3602038"/>
            <a:ext cx="4103216" cy="3255962"/>
          </a:xfrm>
          <a:prstGeom prst="rect">
            <a:avLst/>
          </a:prstGeom>
        </p:spPr>
      </p:pic>
      <p:sp>
        <p:nvSpPr>
          <p:cNvPr id="3" name="Date Placeholder 2">
            <a:extLst>
              <a:ext uri="{FF2B5EF4-FFF2-40B4-BE49-F238E27FC236}">
                <a16:creationId xmlns:a16="http://schemas.microsoft.com/office/drawing/2014/main" id="{64A539E1-46E9-487D-A4DA-5C5A07100487}"/>
              </a:ext>
            </a:extLst>
          </p:cNvPr>
          <p:cNvSpPr>
            <a:spLocks noGrp="1"/>
          </p:cNvSpPr>
          <p:nvPr>
            <p:ph type="dt" idx="10"/>
          </p:nvPr>
        </p:nvSpPr>
        <p:spPr/>
        <p:txBody>
          <a:bodyPr/>
          <a:lstStyle>
            <a:lvl1pPr>
              <a:buNone/>
              <a:defRPr>
                <a:latin typeface="Tw Cen MT (Body)dy)"/>
                <a:ea typeface="Tw Cen MT (Body)dy)"/>
                <a:cs typeface="Tw Cen MT (Body)dy)"/>
              </a:defRPr>
            </a:lvl1pPr>
          </a:lstStyle>
          <a:p>
            <a:fld id="{D77415B9-F7E1-4329-86C5-BFD9CA71CB2B}" type="datetime1">
              <a:t>10/19/2026</a:t>
            </a:fld>
            <a:endParaRPr/>
          </a:p>
        </p:txBody>
      </p:sp>
      <p:sp>
        <p:nvSpPr>
          <p:cNvPr id="4" name="Footer Placeholder 3">
            <a:extLst>
              <a:ext uri="{FF2B5EF4-FFF2-40B4-BE49-F238E27FC236}">
                <a16:creationId xmlns:a16="http://schemas.microsoft.com/office/drawing/2014/main" id="{E6195AC5-A67C-48B8-81B2-11349FF9E0FE}"/>
              </a:ext>
            </a:extLst>
          </p:cNvPr>
          <p:cNvSpPr>
            <a:spLocks noGrp="1"/>
          </p:cNvSpPr>
          <p:nvPr>
            <p:ph type="ftr" idx="11"/>
          </p:nvPr>
        </p:nvSpPr>
        <p:spPr/>
        <p:txBody>
          <a:bodyPr/>
          <a:lstStyle>
            <a:lvl1pPr>
              <a:buNone/>
              <a:defRPr>
                <a:latin typeface="Tw Cen MT (Body)dy)"/>
                <a:ea typeface="Tw Cen MT (Body)dy)"/>
                <a:cs typeface="Tw Cen MT (Body)dy)"/>
              </a:defRPr>
            </a:lvl1pPr>
          </a:lstStyle>
          <a:p>
            <a:endParaRPr/>
          </a:p>
        </p:txBody>
      </p:sp>
      <p:sp>
        <p:nvSpPr>
          <p:cNvPr id="10" name="Rectangle 9">
            <a:extLst>
              <a:ext uri="{FF2B5EF4-FFF2-40B4-BE49-F238E27FC236}">
                <a16:creationId xmlns:a16="http://schemas.microsoft.com/office/drawing/2014/main" id="{2AC29E7B-665D-4483-B546-CC4BB007560B}"/>
              </a:ext>
            </a:extLst>
          </p:cNvPr>
          <p:cNvSpPr>
            <a:spLocks noGrp="1"/>
          </p:cNvSpPr>
          <p:nvPr/>
        </p:nvSpPr>
        <p:spPr>
          <a:xfrm>
            <a:off x="5250076" y="4549867"/>
            <a:ext cx="1479892" cy="369332"/>
          </a:xfrm>
          <a:prstGeom prst="rect">
            <a:avLst/>
          </a:prstGeom>
        </p:spPr>
        <p:txBody>
          <a:bodyPr wrap="none">
            <a:spAutoFit/>
          </a:bodyPr>
          <a:lstStyle/>
          <a:p>
            <a:pPr lvl="0">
              <a:buNone/>
            </a:pPr>
            <a:r>
              <a:rPr>
                <a:solidFill>
                  <a:schemeClr val="bg1">
                    <a:lumMod val="50000"/>
                  </a:schemeClr>
                </a:solidFill>
              </a:rPr>
              <a:t>ww.sf.bg.ac.rs</a:t>
            </a:r>
            <a:endParaRPr>
              <a:solidFill>
                <a:schemeClr val="bg1">
                  <a:lumMod val="50000"/>
                </a:schemeClr>
              </a:solidFill>
              <a:latin typeface="Tw Cen MT (Body)Body)"/>
              <a:ea typeface="Tw Cen MT (Body)Body)"/>
              <a:cs typeface="Tw Cen MT (Body)Body)"/>
            </a:endParaRPr>
          </a:p>
        </p:txBody>
      </p:sp>
      <p:sp>
        <p:nvSpPr>
          <p:cNvPr id="11" name="Rectangle 10">
            <a:extLst>
              <a:ext uri="{FF2B5EF4-FFF2-40B4-BE49-F238E27FC236}">
                <a16:creationId xmlns:a16="http://schemas.microsoft.com/office/drawing/2014/main" id="{B1349008-0716-4F31-8AF8-CD3426FC8423}"/>
              </a:ext>
            </a:extLst>
          </p:cNvPr>
          <p:cNvSpPr>
            <a:spLocks noGrp="1"/>
          </p:cNvSpPr>
          <p:nvPr/>
        </p:nvSpPr>
        <p:spPr>
          <a:xfrm>
            <a:off x="838200" y="1374682"/>
            <a:ext cx="10515600" cy="646331"/>
          </a:xfrm>
          <a:prstGeom prst="rect">
            <a:avLst/>
          </a:prstGeom>
        </p:spPr>
        <p:txBody>
          <a:bodyPr wrap="square">
            <a:spAutoFit/>
          </a:bodyPr>
          <a:lstStyle/>
          <a:p>
            <a:pPr lvl="0" algn="ctr">
              <a:buNone/>
            </a:pPr>
            <a:r>
              <a:rPr sz="3600" b="1">
                <a:solidFill>
                  <a:schemeClr val="accent1">
                    <a:lumMod val="50000"/>
                  </a:schemeClr>
                </a:solidFill>
                <a:latin typeface="Tw Cen MT (Body)Body)"/>
                <a:ea typeface="Tw Cen MT (Body)Body)"/>
                <a:cs typeface="Tw Cen MT (Body)Body)"/>
              </a:rPr>
              <a:t>ХВАЛА НА ПАЖЊИ</a:t>
            </a:r>
          </a:p>
        </p:txBody>
      </p:sp>
      <p:sp>
        <p:nvSpPr>
          <p:cNvPr id="9" name="Subtitle 2">
            <a:extLst>
              <a:ext uri="{FF2B5EF4-FFF2-40B4-BE49-F238E27FC236}">
                <a16:creationId xmlns:a16="http://schemas.microsoft.com/office/drawing/2014/main" id="{278D95B9-6ED2-4C0B-80AF-8A4A81CB0DE9}"/>
              </a:ext>
            </a:extLst>
          </p:cNvPr>
          <p:cNvSpPr>
            <a:spLocks noGrp="1"/>
          </p:cNvSpPr>
          <p:nvPr>
            <p:ph type="subTitle" idx="1" hasCustomPrompt="1"/>
          </p:nvPr>
        </p:nvSpPr>
        <p:spPr>
          <a:xfrm>
            <a:off x="1524000" y="2553738"/>
            <a:ext cx="9144000" cy="750797"/>
          </a:xfrm>
        </p:spPr>
        <p:txBody>
          <a:bodyPr/>
          <a:lstStyle>
            <a:lvl1pPr marL="0" indent="0" algn="ctr">
              <a:buNone/>
              <a:defRPr sz="2400">
                <a:solidFill>
                  <a:schemeClr val="bg1">
                    <a:lumMod val="50000"/>
                  </a:schemeClr>
                </a:solidFill>
                <a:latin typeface="Tw Cen MT (Body)"/>
                <a:ea typeface="Tw Cen MT (Body)"/>
                <a:cs typeface="Tw Cen MT (Body)"/>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Текст</a:t>
            </a:r>
          </a:p>
        </p:txBody>
      </p:sp>
      <p:pic>
        <p:nvPicPr>
          <p:cNvPr id="13" name="Picture 12">
            <a:extLst>
              <a:ext uri="{FF2B5EF4-FFF2-40B4-BE49-F238E27FC236}">
                <a16:creationId xmlns:a16="http://schemas.microsoft.com/office/drawing/2014/main" id="{28208BA6-8CB4-4CE8-BF09-5FF111804F7E}"/>
              </a:ext>
            </a:extLst>
          </p:cNvPr>
          <p:cNvPicPr>
            <a:picLocks noChangeAspect="1"/>
          </p:cNvPicPr>
          <p:nvPr/>
        </p:nvPicPr>
        <p:blipFill>
          <a:blip r:embed="rId3"/>
          <a:stretch>
            <a:fillRect/>
          </a:stretch>
        </p:blipFill>
        <p:spPr>
          <a:xfrm>
            <a:off x="5736000" y="5100435"/>
            <a:ext cx="720000" cy="720000"/>
          </a:xfrm>
          <a:prstGeom prst="rect">
            <a:avLst/>
          </a:prstGeom>
        </p:spPr>
      </p:pic>
      <p:pic>
        <p:nvPicPr>
          <p:cNvPr id="14" name="Picture 13">
            <a:extLst>
              <a:ext uri="{FF2B5EF4-FFF2-40B4-BE49-F238E27FC236}">
                <a16:creationId xmlns:a16="http://schemas.microsoft.com/office/drawing/2014/main" id="{DDC54A1E-E87F-4152-B7F5-6806EDEDB075}"/>
              </a:ext>
            </a:extLst>
          </p:cNvPr>
          <p:cNvPicPr>
            <a:picLocks noChangeAspect="1"/>
          </p:cNvPicPr>
          <p:nvPr/>
        </p:nvPicPr>
        <p:blipFill>
          <a:blip r:embed="rId4"/>
          <a:stretch>
            <a:fillRect/>
          </a:stretch>
        </p:blipFill>
        <p:spPr>
          <a:xfrm>
            <a:off x="4129396" y="3872332"/>
            <a:ext cx="3933209" cy="60862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793E5-961D-4B95-818F-5D07F5DB887F}"/>
              </a:ext>
            </a:extLst>
          </p:cNvPr>
          <p:cNvSpPr>
            <a:spLocks noGrp="1"/>
          </p:cNvSpPr>
          <p:nvPr>
            <p:ph type="ctrTitle" hasCustomPrompt="1"/>
          </p:nvPr>
        </p:nvSpPr>
        <p:spPr>
          <a:xfrm>
            <a:off x="1524000" y="1122363"/>
            <a:ext cx="9144000" cy="2387600"/>
          </a:xfrm>
        </p:spPr>
        <p:txBody>
          <a:bodyPr anchor="b">
            <a:normAutofit/>
          </a:bodyPr>
          <a:lstStyle>
            <a:lvl1pPr algn="ctr">
              <a:buNone/>
              <a:defRPr sz="4800" b="1">
                <a:solidFill>
                  <a:srgbClr val="1E578E"/>
                </a:solidFill>
                <a:latin typeface="Tw Cen MT (Body)"/>
                <a:ea typeface="Tw Cen MT (Body)"/>
                <a:cs typeface="Tw Cen MT (Body)"/>
              </a:defRPr>
            </a:lvl1pPr>
          </a:lstStyle>
          <a:p>
            <a:r>
              <a:t>Наслов презентације</a:t>
            </a:r>
          </a:p>
        </p:txBody>
      </p:sp>
      <p:sp>
        <p:nvSpPr>
          <p:cNvPr id="4" name="Date Placeholder 3">
            <a:extLst>
              <a:ext uri="{FF2B5EF4-FFF2-40B4-BE49-F238E27FC236}">
                <a16:creationId xmlns:a16="http://schemas.microsoft.com/office/drawing/2014/main" id="{C382C2F0-E4AE-4EBD-8EBF-B98C35AB5591}"/>
              </a:ext>
            </a:extLst>
          </p:cNvPr>
          <p:cNvSpPr>
            <a:spLocks noGrp="1"/>
          </p:cNvSpPr>
          <p:nvPr>
            <p:ph type="dt" idx="10"/>
          </p:nvPr>
        </p:nvSpPr>
        <p:spPr/>
        <p:txBody>
          <a:bodyPr/>
          <a:lstStyle/>
          <a:p>
            <a:fld id="{29206475-5A6F-42DC-A20E-5CD6159ADAA8}" type="datetime1">
              <a:rPr lang="en-US">
                <a:solidFill>
                  <a:prstClr val="black">
                    <a:tint val="75000"/>
                  </a:prstClr>
                </a:solidFill>
              </a:rPr>
              <a:t>10/19/2026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1A0DBFB4-B867-447D-85A9-32C80274C77F}"/>
              </a:ext>
            </a:extLst>
          </p:cNvPr>
          <p:cNvSpPr>
            <a:spLocks noGrp="1"/>
          </p:cNvSpPr>
          <p:nvPr>
            <p:ph type="ftr" idx="11"/>
          </p:nvPr>
        </p:nvSpPr>
        <p:spPr/>
        <p:txBody>
          <a:bodyPr/>
          <a:lstStyle>
            <a:lvl1pPr>
              <a:buNone/>
              <a:defRPr>
                <a:solidFill>
                  <a:schemeClr val="bg1">
                    <a:lumMod val="50000"/>
                  </a:schemeClr>
                </a:solidFill>
                <a:latin typeface="Tw Cen MT (Body)"/>
                <a:ea typeface="Tw Cen MT (Body)"/>
                <a:cs typeface="Tw Cen MT (Body)"/>
              </a:defRPr>
            </a:lvl1pPr>
          </a:lstStyle>
          <a:p>
            <a:endParaRPr>
              <a:solidFill>
                <a:prstClr val="white">
                  <a:lumMod val="50000"/>
                </a:prstClr>
              </a:solidFill>
            </a:endParaRPr>
          </a:p>
        </p:txBody>
      </p:sp>
      <p:sp>
        <p:nvSpPr>
          <p:cNvPr id="6" name="Slide Number Placeholder 5">
            <a:extLst>
              <a:ext uri="{FF2B5EF4-FFF2-40B4-BE49-F238E27FC236}">
                <a16:creationId xmlns:a16="http://schemas.microsoft.com/office/drawing/2014/main" id="{35FDB9B1-FE4B-4641-8470-BA3CCFBC3015}"/>
              </a:ext>
            </a:extLst>
          </p:cNvPr>
          <p:cNvSpPr>
            <a:spLocks noGrp="1"/>
          </p:cNvSpPr>
          <p:nvPr>
            <p:ph type="sldNum" idx="12"/>
          </p:nvPr>
        </p:nvSpPr>
        <p:spPr/>
        <p:txBody>
          <a:bodyPr/>
          <a:lstStyle/>
          <a:p>
            <a:fld id="{9E6A3A0C-5B1B-4859-8A9F-0D6B550C0C8D}" type="slidenum">
              <a:rPr>
                <a:solidFill>
                  <a:prstClr val="black">
                    <a:tint val="75000"/>
                  </a:prstClr>
                </a:solidFill>
              </a:rPr>
              <a:t>‹#›</a:t>
            </a:fld>
            <a:endParaRPr>
              <a:solidFill>
                <a:prstClr val="black">
                  <a:tint val="75000"/>
                </a:prstClr>
              </a:solidFill>
            </a:endParaRPr>
          </a:p>
        </p:txBody>
      </p:sp>
      <p:sp>
        <p:nvSpPr>
          <p:cNvPr id="10" name="Rectangle 9">
            <a:extLst>
              <a:ext uri="{FF2B5EF4-FFF2-40B4-BE49-F238E27FC236}">
                <a16:creationId xmlns:a16="http://schemas.microsoft.com/office/drawing/2014/main" id="{B9511B1E-A869-4041-82B4-94F4AA88385D}"/>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n w="0"/>
              <a:solidFill>
                <a:srgbClr val="5B9BD5"/>
              </a:solidFill>
              <a:effectLst>
                <a:outerShdw blurRad="38100" dist="25400" dir="5400000" algn="ctr" rotWithShape="0">
                  <a:srgbClr val="6E747A">
                    <a:alpha val="43000"/>
                  </a:srgbClr>
                </a:outerShdw>
              </a:effectLst>
            </a:endParaRPr>
          </a:p>
        </p:txBody>
      </p:sp>
      <p:pic>
        <p:nvPicPr>
          <p:cNvPr id="11" name="Picture 10">
            <a:extLst>
              <a:ext uri="{FF2B5EF4-FFF2-40B4-BE49-F238E27FC236}">
                <a16:creationId xmlns:a16="http://schemas.microsoft.com/office/drawing/2014/main" id="{B9FD450F-7328-4E88-B0A7-486FA035DD7B}"/>
              </a:ext>
            </a:extLst>
          </p:cNvPr>
          <p:cNvPicPr>
            <a:picLocks noChangeAspect="1"/>
          </p:cNvPicPr>
          <p:nvPr/>
        </p:nvPicPr>
        <p:blipFill>
          <a:blip r:embed="rId2"/>
          <a:stretch>
            <a:fillRect/>
          </a:stretch>
        </p:blipFill>
        <p:spPr>
          <a:xfrm>
            <a:off x="8088784" y="3602038"/>
            <a:ext cx="4103216" cy="3255962"/>
          </a:xfrm>
          <a:prstGeom prst="rect">
            <a:avLst/>
          </a:prstGeom>
        </p:spPr>
      </p:pic>
      <p:sp>
        <p:nvSpPr>
          <p:cNvPr id="3" name="Subtitle 2">
            <a:extLst>
              <a:ext uri="{FF2B5EF4-FFF2-40B4-BE49-F238E27FC236}">
                <a16:creationId xmlns:a16="http://schemas.microsoft.com/office/drawing/2014/main" id="{EF55DCF7-8637-41A3-873E-66F3441E47F9}"/>
              </a:ext>
            </a:extLst>
          </p:cNvPr>
          <p:cNvSpPr>
            <a:spLocks noGrp="1"/>
          </p:cNvSpPr>
          <p:nvPr>
            <p:ph type="subTitle" idx="1" hasCustomPrompt="1"/>
          </p:nvPr>
        </p:nvSpPr>
        <p:spPr>
          <a:xfrm>
            <a:off x="1524000" y="3602038"/>
            <a:ext cx="9144000" cy="1655762"/>
          </a:xfrm>
        </p:spPr>
        <p:txBody>
          <a:bodyPr/>
          <a:lstStyle>
            <a:lvl1pPr marL="0" indent="0" algn="ctr">
              <a:buNone/>
              <a:defRPr sz="2400">
                <a:solidFill>
                  <a:schemeClr val="bg1">
                    <a:lumMod val="50000"/>
                  </a:schemeClr>
                </a:solidFill>
                <a:latin typeface="Tw Cen MT (Body)"/>
                <a:ea typeface="Tw Cen MT (Body)"/>
                <a:cs typeface="Tw Cen MT (Body)"/>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Поднаслов презентације</a:t>
            </a:r>
          </a:p>
        </p:txBody>
      </p:sp>
      <p:sp>
        <p:nvSpPr>
          <p:cNvPr id="12" name="Text Placeholder 2">
            <a:extLst>
              <a:ext uri="{FF2B5EF4-FFF2-40B4-BE49-F238E27FC236}">
                <a16:creationId xmlns:a16="http://schemas.microsoft.com/office/drawing/2014/main" id="{A406EFA0-BF06-453F-8501-63DDC9374ABB}"/>
              </a:ext>
            </a:extLst>
          </p:cNvPr>
          <p:cNvSpPr>
            <a:spLocks noGrp="1"/>
          </p:cNvSpPr>
          <p:nvPr>
            <p:ph type="body" idx="13" hasCustomPrompt="1"/>
          </p:nvPr>
        </p:nvSpPr>
        <p:spPr>
          <a:xfrm>
            <a:off x="1524000" y="5691673"/>
            <a:ext cx="9144000" cy="528152"/>
          </a:xfrm>
        </p:spPr>
        <p:txBody>
          <a:bodyPr>
            <a:normAutofit/>
          </a:bodyPr>
          <a:lstStyle>
            <a:lvl1pPr marL="0" indent="0" algn="ctr">
              <a:buNone/>
              <a:defRPr sz="1600">
                <a:solidFill>
                  <a:schemeClr val="tx1">
                    <a:tint val="75000"/>
                  </a:schemeClr>
                </a:solidFill>
                <a:latin typeface="Tw Cen MT (Body)Body)"/>
                <a:ea typeface="Tw Cen MT (Body)Body)"/>
                <a:cs typeface="Tw Cen MT (Body)Body)"/>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Место и датум</a:t>
            </a:r>
          </a:p>
        </p:txBody>
      </p:sp>
      <p:pic>
        <p:nvPicPr>
          <p:cNvPr id="8" name="Picture 7">
            <a:extLst>
              <a:ext uri="{FF2B5EF4-FFF2-40B4-BE49-F238E27FC236}">
                <a16:creationId xmlns:a16="http://schemas.microsoft.com/office/drawing/2014/main" id="{A76AED02-BD8D-4C72-BCB0-16E0989AD190}"/>
              </a:ext>
            </a:extLst>
          </p:cNvPr>
          <p:cNvPicPr>
            <a:picLocks noChangeAspect="1"/>
          </p:cNvPicPr>
          <p:nvPr/>
        </p:nvPicPr>
        <p:blipFill>
          <a:blip r:embed="rId3"/>
          <a:stretch>
            <a:fillRect/>
          </a:stretch>
        </p:blipFill>
        <p:spPr>
          <a:xfrm>
            <a:off x="3595013" y="1122363"/>
            <a:ext cx="5001975" cy="77400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5014AB7-377D-4948-9888-19427A74DF74}"/>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1" name="Slide Number Placeholder 5">
            <a:extLst>
              <a:ext uri="{FF2B5EF4-FFF2-40B4-BE49-F238E27FC236}">
                <a16:creationId xmlns:a16="http://schemas.microsoft.com/office/drawing/2014/main" id="{BACB6B18-018F-4AC5-9A8E-F9882169ABCE}"/>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sp>
        <p:nvSpPr>
          <p:cNvPr id="2" name="Title 1">
            <a:extLst>
              <a:ext uri="{FF2B5EF4-FFF2-40B4-BE49-F238E27FC236}">
                <a16:creationId xmlns:a16="http://schemas.microsoft.com/office/drawing/2014/main" id="{53514ED8-B1C9-4FA0-B42F-4D0EEDA8C15D}"/>
              </a:ext>
            </a:extLst>
          </p:cNvPr>
          <p:cNvSpPr>
            <a:spLocks noGrp="1"/>
          </p:cNvSpPr>
          <p:nvPr>
            <p:ph type="title" hasCustomPrompt="1"/>
          </p:nvPr>
        </p:nvSpPr>
        <p:spPr/>
        <p:txBody>
          <a:bodyPr>
            <a:normAutofit/>
          </a:bodyPr>
          <a:lstStyle>
            <a:lvl1pPr>
              <a:buNone/>
              <a:defRPr sz="3600" b="1">
                <a:solidFill>
                  <a:srgbClr val="1E578E"/>
                </a:solidFill>
                <a:latin typeface="Tw Cen MT (Body)"/>
                <a:ea typeface="Tw Cen MT (Body)"/>
                <a:cs typeface="Tw Cen MT (Body)"/>
              </a:defRPr>
            </a:lvl1pPr>
          </a:lstStyle>
          <a:p>
            <a:r>
              <a:t>Наслов</a:t>
            </a:r>
          </a:p>
        </p:txBody>
      </p:sp>
      <p:sp>
        <p:nvSpPr>
          <p:cNvPr id="3" name="Content Placeholder 2">
            <a:extLst>
              <a:ext uri="{FF2B5EF4-FFF2-40B4-BE49-F238E27FC236}">
                <a16:creationId xmlns:a16="http://schemas.microsoft.com/office/drawing/2014/main" id="{FA37CD95-1845-4D73-96BE-CF395D71954E}"/>
              </a:ext>
            </a:extLst>
          </p:cNvPr>
          <p:cNvSpPr>
            <a:spLocks noGrp="1"/>
          </p:cNvSpPr>
          <p:nvPr>
            <p:ph idx="1" hasCustomPrompt="1"/>
          </p:nvPr>
        </p:nvSpPr>
        <p:spPr/>
        <p:txBody>
          <a:bodyPr/>
          <a:lstStyle>
            <a:lvl1pPr>
              <a:buNone/>
              <a:defRPr>
                <a:solidFill>
                  <a:schemeClr val="bg1">
                    <a:lumMod val="50000"/>
                  </a:schemeClr>
                </a:solidFill>
                <a:latin typeface="Tw Cen MT (Body)Body)"/>
                <a:ea typeface="Tw Cen MT (Body)Body)"/>
                <a:cs typeface="Tw Cen MT (Body)Body)"/>
              </a:defRPr>
            </a:lvl1pPr>
            <a:lvl2pPr>
              <a:buNone/>
              <a:defRPr>
                <a:solidFill>
                  <a:schemeClr val="bg1">
                    <a:lumMod val="50000"/>
                  </a:schemeClr>
                </a:solidFill>
                <a:latin typeface="Tw Cen MT (Body)Body)"/>
                <a:ea typeface="Tw Cen MT (Body)Body)"/>
                <a:cs typeface="Tw Cen MT (Body)Body)"/>
              </a:defRPr>
            </a:lvl2pPr>
            <a:lvl3pPr>
              <a:buNone/>
              <a:defRPr>
                <a:solidFill>
                  <a:schemeClr val="bg1">
                    <a:lumMod val="50000"/>
                  </a:schemeClr>
                </a:solidFill>
                <a:latin typeface="Tw Cen MT (Body)Body)"/>
                <a:ea typeface="Tw Cen MT (Body)Body)"/>
                <a:cs typeface="Tw Cen MT (Body)Body)"/>
              </a:defRPr>
            </a:lvl3pPr>
            <a:lvl4pPr>
              <a:buNone/>
              <a:defRPr>
                <a:solidFill>
                  <a:schemeClr val="bg1">
                    <a:lumMod val="50000"/>
                  </a:schemeClr>
                </a:solidFill>
                <a:latin typeface="Tw Cen MT (Body)Body)"/>
                <a:ea typeface="Tw Cen MT (Body)Body)"/>
                <a:cs typeface="Tw Cen MT (Body)Body)"/>
              </a:defRPr>
            </a:lvl4pPr>
            <a:lvl5pPr>
              <a:buNone/>
              <a:defRPr>
                <a:solidFill>
                  <a:schemeClr val="bg1">
                    <a:lumMod val="50000"/>
                  </a:schemeClr>
                </a:solidFill>
                <a:latin typeface="Tw Cen MT (Body)Body)"/>
                <a:ea typeface="Tw Cen MT (Body)Body)"/>
                <a:cs typeface="Tw Cen MT (Body)Body)"/>
              </a:defRPr>
            </a:lvl5pPr>
          </a:lstStyle>
          <a:p>
            <a:pPr lvl="0">
              <a:buNone/>
            </a:pPr>
            <a:r>
              <a:t>Текст</a:t>
            </a:r>
          </a:p>
        </p:txBody>
      </p:sp>
      <p:sp>
        <p:nvSpPr>
          <p:cNvPr id="4" name="Date Placeholder 3">
            <a:extLst>
              <a:ext uri="{FF2B5EF4-FFF2-40B4-BE49-F238E27FC236}">
                <a16:creationId xmlns:a16="http://schemas.microsoft.com/office/drawing/2014/main" id="{4A9FB19A-4A17-4657-B934-D8C4008E40FE}"/>
              </a:ext>
            </a:extLst>
          </p:cNvPr>
          <p:cNvSpPr>
            <a:spLocks noGrp="1"/>
          </p:cNvSpPr>
          <p:nvPr>
            <p:ph type="dt" idx="10"/>
          </p:nvPr>
        </p:nvSpPr>
        <p:spPr/>
        <p:txBody>
          <a:bodyPr/>
          <a:lstStyle>
            <a:lvl1pPr>
              <a:buNone/>
              <a:defRPr>
                <a:latin typeface="Tw Cen MT (Body)"/>
                <a:ea typeface="Tw Cen MT (Body)"/>
                <a:cs typeface="Tw Cen MT (Body)"/>
              </a:defRPr>
            </a:lvl1pPr>
          </a:lstStyle>
          <a:p>
            <a:endParaRPr>
              <a:solidFill>
                <a:prstClr val="black">
                  <a:tint val="75000"/>
                </a:prstClr>
              </a:solidFill>
            </a:endParaRPr>
          </a:p>
        </p:txBody>
      </p:sp>
      <p:sp>
        <p:nvSpPr>
          <p:cNvPr id="5" name="Footer Placeholder 4">
            <a:extLst>
              <a:ext uri="{FF2B5EF4-FFF2-40B4-BE49-F238E27FC236}">
                <a16:creationId xmlns:a16="http://schemas.microsoft.com/office/drawing/2014/main" id="{D7DB2911-F4A4-47EE-B3A4-042230D40FD2}"/>
              </a:ext>
            </a:extLst>
          </p:cNvPr>
          <p:cNvSpPr>
            <a:spLocks noGrp="1"/>
          </p:cNvSpPr>
          <p:nvPr>
            <p:ph type="ftr" idx="11"/>
          </p:nvPr>
        </p:nvSpPr>
        <p:spPr/>
        <p:txBody>
          <a:bodyPr/>
          <a:lstStyle>
            <a:lvl1pPr>
              <a:buNone/>
              <a:defRPr>
                <a:latin typeface="Tw Cen MT (Body)"/>
                <a:ea typeface="Tw Cen MT (Body)"/>
                <a:cs typeface="Tw Cen MT (Body)"/>
              </a:defRPr>
            </a:lvl1pPr>
          </a:lstStyle>
          <a:p>
            <a:endParaRPr>
              <a:solidFill>
                <a:prstClr val="black">
                  <a:tint val="75000"/>
                </a:prstClr>
              </a:solidFill>
            </a:endParaRPr>
          </a:p>
        </p:txBody>
      </p:sp>
      <p:pic>
        <p:nvPicPr>
          <p:cNvPr id="8" name="Picture 7">
            <a:extLst>
              <a:ext uri="{FF2B5EF4-FFF2-40B4-BE49-F238E27FC236}">
                <a16:creationId xmlns:a16="http://schemas.microsoft.com/office/drawing/2014/main" id="{C0881F9B-DB37-4505-B70E-9E8F6A754083}"/>
              </a:ext>
            </a:extLst>
          </p:cNvPr>
          <p:cNvPicPr>
            <a:picLocks noChangeAspect="1"/>
          </p:cNvPicPr>
          <p:nvPr/>
        </p:nvPicPr>
        <p:blipFill>
          <a:blip r:embed="rId3"/>
          <a:stretch>
            <a:fillRect/>
          </a:stretch>
        </p:blipFill>
        <p:spPr>
          <a:xfrm>
            <a:off x="10091351" y="60910"/>
            <a:ext cx="1927654" cy="338556"/>
          </a:xfrm>
          <a:prstGeom prst="rect">
            <a:avLst/>
          </a:prstGeom>
        </p:spPr>
      </p:pic>
      <p:sp>
        <p:nvSpPr>
          <p:cNvPr id="9" name="Rectangle 8">
            <a:extLst>
              <a:ext uri="{FF2B5EF4-FFF2-40B4-BE49-F238E27FC236}">
                <a16:creationId xmlns:a16="http://schemas.microsoft.com/office/drawing/2014/main" id="{FAA33B67-1E69-47C5-9786-1355326BEFA2}"/>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n w="0"/>
              <a:solidFill>
                <a:srgbClr val="5B9BD5"/>
              </a:solidFill>
              <a:effectLst>
                <a:outerShdw blurRad="38100" dist="25400" dir="5400000" algn="ctr" rotWithShape="0">
                  <a:srgbClr val="6E747A">
                    <a:alpha val="43000"/>
                  </a:srgbClr>
                </a:outerShdw>
              </a:effectLst>
            </a:endParaRPr>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74F9981-51A2-40D3-BBDC-431023DBBD21}"/>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2" name="Title 1">
            <a:extLst>
              <a:ext uri="{FF2B5EF4-FFF2-40B4-BE49-F238E27FC236}">
                <a16:creationId xmlns:a16="http://schemas.microsoft.com/office/drawing/2014/main" id="{69906D27-BA14-49AC-B8BF-7452A6651161}"/>
              </a:ext>
            </a:extLst>
          </p:cNvPr>
          <p:cNvSpPr>
            <a:spLocks noGrp="1"/>
          </p:cNvSpPr>
          <p:nvPr>
            <p:ph type="title" hasCustomPrompt="1"/>
          </p:nvPr>
        </p:nvSpPr>
        <p:spPr>
          <a:xfrm>
            <a:off x="831850" y="1709738"/>
            <a:ext cx="10515600" cy="2852737"/>
          </a:xfrm>
        </p:spPr>
        <p:txBody>
          <a:bodyPr anchor="b">
            <a:normAutofit/>
          </a:bodyPr>
          <a:lstStyle>
            <a:lvl1pPr>
              <a:buNone/>
              <a:defRPr sz="4800" b="1">
                <a:solidFill>
                  <a:srgbClr val="1E578E"/>
                </a:solidFill>
                <a:latin typeface="Tw Cen MT (Body)Body)"/>
                <a:ea typeface="Tw Cen MT (Body)Body)"/>
                <a:cs typeface="Tw Cen MT (Body)Body)"/>
              </a:defRPr>
            </a:lvl1pPr>
          </a:lstStyle>
          <a:p>
            <a:r>
              <a:t>Наслов</a:t>
            </a:r>
          </a:p>
        </p:txBody>
      </p:sp>
      <p:sp>
        <p:nvSpPr>
          <p:cNvPr id="9" name="Rectangle 8">
            <a:extLst>
              <a:ext uri="{FF2B5EF4-FFF2-40B4-BE49-F238E27FC236}">
                <a16:creationId xmlns:a16="http://schemas.microsoft.com/office/drawing/2014/main" id="{3BCBFD3A-4D3C-49C7-BDB3-AA7164D23E01}"/>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n w="0"/>
              <a:solidFill>
                <a:srgbClr val="5B9BD5"/>
              </a:solidFill>
              <a:effectLst>
                <a:outerShdw blurRad="38100" dist="25400" dir="5400000" algn="ctr" rotWithShape="0">
                  <a:srgbClr val="6E747A">
                    <a:alpha val="43000"/>
                  </a:srgbClr>
                </a:outerShdw>
              </a:effectLst>
            </a:endParaRPr>
          </a:p>
        </p:txBody>
      </p:sp>
      <p:sp>
        <p:nvSpPr>
          <p:cNvPr id="3" name="Text Placeholder 2">
            <a:extLst>
              <a:ext uri="{FF2B5EF4-FFF2-40B4-BE49-F238E27FC236}">
                <a16:creationId xmlns:a16="http://schemas.microsoft.com/office/drawing/2014/main" id="{B3C48C2C-AD67-40D6-BF6E-87B4ECFACDF8}"/>
              </a:ext>
            </a:extLst>
          </p:cNvPr>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latin typeface="Tw Cen MT (Body)Body)"/>
                <a:ea typeface="Tw Cen MT (Body)Body)"/>
                <a:cs typeface="Tw Cen MT (Body)Body)"/>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Поднаслов</a:t>
            </a:r>
          </a:p>
        </p:txBody>
      </p:sp>
      <p:sp>
        <p:nvSpPr>
          <p:cNvPr id="13" name="Date Placeholder 12">
            <a:extLst>
              <a:ext uri="{FF2B5EF4-FFF2-40B4-BE49-F238E27FC236}">
                <a16:creationId xmlns:a16="http://schemas.microsoft.com/office/drawing/2014/main" id="{B579DE1F-0B6B-4299-B3A9-5FB65D2C2F34}"/>
              </a:ext>
            </a:extLst>
          </p:cNvPr>
          <p:cNvSpPr>
            <a:spLocks noGrp="1"/>
          </p:cNvSpPr>
          <p:nvPr>
            <p:ph type="dt" idx="10"/>
          </p:nvPr>
        </p:nvSpPr>
        <p:spPr/>
        <p:txBody>
          <a:bodyPr/>
          <a:lstStyle>
            <a:lvl1pPr>
              <a:buNone/>
              <a:defRPr>
                <a:latin typeface="Tw Cen MT (Body)"/>
                <a:ea typeface="Tw Cen MT (Body)"/>
                <a:cs typeface="Tw Cen MT (Body)"/>
              </a:defRPr>
            </a:lvl1pPr>
          </a:lstStyle>
          <a:p>
            <a:fld id="{D77415B9-F7E1-4329-86C5-BFD9CA71CB2B}" type="datetime1">
              <a:rPr lang="en-US">
                <a:solidFill>
                  <a:prstClr val="black">
                    <a:tint val="75000"/>
                  </a:prstClr>
                </a:solidFill>
              </a:rPr>
              <a:t>10/19/2026</a:t>
            </a:fld>
            <a:endParaRPr>
              <a:solidFill>
                <a:prstClr val="black">
                  <a:tint val="75000"/>
                </a:prstClr>
              </a:solidFill>
            </a:endParaRPr>
          </a:p>
        </p:txBody>
      </p:sp>
      <p:sp>
        <p:nvSpPr>
          <p:cNvPr id="14" name="Footer Placeholder 13">
            <a:extLst>
              <a:ext uri="{FF2B5EF4-FFF2-40B4-BE49-F238E27FC236}">
                <a16:creationId xmlns:a16="http://schemas.microsoft.com/office/drawing/2014/main" id="{2EFFF748-B9EB-4646-B1A9-0DE8B7AFBD92}"/>
              </a:ext>
            </a:extLst>
          </p:cNvPr>
          <p:cNvSpPr>
            <a:spLocks noGrp="1"/>
          </p:cNvSpPr>
          <p:nvPr>
            <p:ph type="ftr" idx="11"/>
          </p:nvPr>
        </p:nvSpPr>
        <p:spPr/>
        <p:txBody>
          <a:bodyPr/>
          <a:lstStyle>
            <a:lvl1pPr>
              <a:buNone/>
              <a:defRPr>
                <a:latin typeface="Tw Cen MT (Body)"/>
                <a:ea typeface="Tw Cen MT (Body)"/>
                <a:cs typeface="Tw Cen MT (Body)"/>
              </a:defRPr>
            </a:lvl1pPr>
          </a:lstStyle>
          <a:p>
            <a:endParaRPr>
              <a:solidFill>
                <a:prstClr val="black">
                  <a:tint val="75000"/>
                </a:prstClr>
              </a:solidFill>
            </a:endParaRPr>
          </a:p>
        </p:txBody>
      </p:sp>
      <p:pic>
        <p:nvPicPr>
          <p:cNvPr id="11" name="Picture 10">
            <a:extLst>
              <a:ext uri="{FF2B5EF4-FFF2-40B4-BE49-F238E27FC236}">
                <a16:creationId xmlns:a16="http://schemas.microsoft.com/office/drawing/2014/main" id="{FD6D3EBC-D13F-4D03-809E-9267E7005826}"/>
              </a:ext>
            </a:extLst>
          </p:cNvPr>
          <p:cNvPicPr>
            <a:picLocks noChangeAspect="1"/>
          </p:cNvPicPr>
          <p:nvPr/>
        </p:nvPicPr>
        <p:blipFill>
          <a:blip r:embed="rId3"/>
          <a:stretch>
            <a:fillRect/>
          </a:stretch>
        </p:blipFill>
        <p:spPr>
          <a:xfrm>
            <a:off x="831850" y="562011"/>
            <a:ext cx="5001975" cy="77400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AA174-0544-4A91-91A3-BE0A9D9E41AD}"/>
              </a:ext>
            </a:extLst>
          </p:cNvPr>
          <p:cNvSpPr>
            <a:spLocks noGrp="1"/>
          </p:cNvSpPr>
          <p:nvPr>
            <p:ph type="title" hasCustomPrompt="1"/>
          </p:nvPr>
        </p:nvSpPr>
        <p:spPr/>
        <p:txBody>
          <a:bodyPr>
            <a:normAutofit/>
          </a:bodyPr>
          <a:lstStyle>
            <a:lvl1pPr>
              <a:buNone/>
              <a:defRPr sz="3600" b="1">
                <a:solidFill>
                  <a:srgbClr val="1E578E"/>
                </a:solidFill>
                <a:latin typeface="Tw Cen MT (Body)Body)"/>
                <a:ea typeface="Tw Cen MT (Body)Body)"/>
                <a:cs typeface="Tw Cen MT (Body)Body)"/>
              </a:defRPr>
            </a:lvl1pPr>
          </a:lstStyle>
          <a:p>
            <a:r>
              <a:t>Наслов</a:t>
            </a:r>
          </a:p>
        </p:txBody>
      </p:sp>
      <p:sp>
        <p:nvSpPr>
          <p:cNvPr id="3" name="Content Placeholder 2">
            <a:extLst>
              <a:ext uri="{FF2B5EF4-FFF2-40B4-BE49-F238E27FC236}">
                <a16:creationId xmlns:a16="http://schemas.microsoft.com/office/drawing/2014/main" id="{33729699-FA75-49A5-8145-93A23DEB0F2D}"/>
              </a:ext>
            </a:extLst>
          </p:cNvPr>
          <p:cNvSpPr>
            <a:spLocks noGrp="1"/>
          </p:cNvSpPr>
          <p:nvPr>
            <p:ph idx="1" hasCustomPrompt="1"/>
          </p:nvPr>
        </p:nvSpPr>
        <p:spPr>
          <a:xfrm>
            <a:off x="838200" y="1825625"/>
            <a:ext cx="5181600" cy="4351338"/>
          </a:xfrm>
        </p:spPr>
        <p:txBody>
          <a:bodyPr/>
          <a:lstStyle>
            <a:lvl1pPr>
              <a:buNone/>
              <a:defRPr>
                <a:solidFill>
                  <a:schemeClr val="bg1">
                    <a:lumMod val="50000"/>
                  </a:schemeClr>
                </a:solidFill>
              </a:defRPr>
            </a:lvl1pPr>
            <a:lvl2pPr>
              <a:buNone/>
              <a:defRPr>
                <a:solidFill>
                  <a:schemeClr val="bg1">
                    <a:lumMod val="50000"/>
                  </a:schemeClr>
                </a:solidFill>
              </a:defRPr>
            </a:lvl2pPr>
            <a:lvl3pPr>
              <a:buNone/>
              <a:defRPr>
                <a:solidFill>
                  <a:schemeClr val="bg1">
                    <a:lumMod val="50000"/>
                  </a:schemeClr>
                </a:solidFill>
              </a:defRPr>
            </a:lvl3pPr>
            <a:lvl4pPr>
              <a:buNone/>
              <a:defRPr>
                <a:solidFill>
                  <a:schemeClr val="bg1">
                    <a:lumMod val="50000"/>
                  </a:schemeClr>
                </a:solidFill>
              </a:defRPr>
            </a:lvl4pPr>
            <a:lvl5pPr>
              <a:buNone/>
              <a:defRPr>
                <a:solidFill>
                  <a:schemeClr val="bg1">
                    <a:lumMod val="50000"/>
                  </a:schemeClr>
                </a:solidFill>
              </a:defRPr>
            </a:lvl5pPr>
          </a:lstStyle>
          <a:p>
            <a:pPr lvl="0">
              <a:buNone/>
            </a:pPr>
            <a:r>
              <a:t>Текст</a:t>
            </a:r>
          </a:p>
        </p:txBody>
      </p:sp>
      <p:sp>
        <p:nvSpPr>
          <p:cNvPr id="5" name="Date Placeholder 4">
            <a:extLst>
              <a:ext uri="{FF2B5EF4-FFF2-40B4-BE49-F238E27FC236}">
                <a16:creationId xmlns:a16="http://schemas.microsoft.com/office/drawing/2014/main" id="{16B5DABA-0752-4CB8-906C-A1DF6142E562}"/>
              </a:ext>
            </a:extLst>
          </p:cNvPr>
          <p:cNvSpPr>
            <a:spLocks noGrp="1"/>
          </p:cNvSpPr>
          <p:nvPr>
            <p:ph type="dt" idx="10"/>
          </p:nvPr>
        </p:nvSpPr>
        <p:spPr/>
        <p:txBody>
          <a:bodyPr/>
          <a:lstStyle>
            <a:lvl1pPr>
              <a:buNone/>
              <a:defRPr>
                <a:latin typeface="Tw Cen MT (Body)"/>
                <a:ea typeface="Tw Cen MT (Body)"/>
                <a:cs typeface="Tw Cen MT (Body)"/>
              </a:defRPr>
            </a:lvl1pPr>
          </a:lstStyle>
          <a:p>
            <a:fld id="{3E24CC09-28A3-4024-98F4-C9F66E8E8861}" type="datetime1">
              <a:rPr lang="en-US">
                <a:solidFill>
                  <a:prstClr val="black">
                    <a:tint val="75000"/>
                  </a:prstClr>
                </a:solidFill>
              </a:rPr>
              <a:t>10/19/2026</a:t>
            </a:fld>
            <a:endParaRPr>
              <a:solidFill>
                <a:prstClr val="black">
                  <a:tint val="75000"/>
                </a:prstClr>
              </a:solidFill>
            </a:endParaRPr>
          </a:p>
        </p:txBody>
      </p:sp>
      <p:sp>
        <p:nvSpPr>
          <p:cNvPr id="4" name="Content Placeholder 3">
            <a:extLst>
              <a:ext uri="{FF2B5EF4-FFF2-40B4-BE49-F238E27FC236}">
                <a16:creationId xmlns:a16="http://schemas.microsoft.com/office/drawing/2014/main" id="{5F4422E4-A86E-4FEA-9A2E-D3CC9F6221AC}"/>
              </a:ext>
            </a:extLst>
          </p:cNvPr>
          <p:cNvSpPr>
            <a:spLocks noGrp="1"/>
          </p:cNvSpPr>
          <p:nvPr>
            <p:ph idx="2" hasCustomPrompt="1"/>
          </p:nvPr>
        </p:nvSpPr>
        <p:spPr>
          <a:xfrm>
            <a:off x="6172200" y="1825625"/>
            <a:ext cx="5181600" cy="4351338"/>
          </a:xfrm>
        </p:spPr>
        <p:txBody>
          <a:bodyPr/>
          <a:lstStyle>
            <a:lvl1pPr>
              <a:buNone/>
              <a:defRPr>
                <a:solidFill>
                  <a:schemeClr val="bg1">
                    <a:lumMod val="50000"/>
                  </a:schemeClr>
                </a:solidFill>
              </a:defRPr>
            </a:lvl1pPr>
            <a:lvl2pPr>
              <a:buNone/>
              <a:defRPr>
                <a:solidFill>
                  <a:schemeClr val="bg1">
                    <a:lumMod val="50000"/>
                  </a:schemeClr>
                </a:solidFill>
              </a:defRPr>
            </a:lvl2pPr>
            <a:lvl3pPr>
              <a:buNone/>
              <a:defRPr>
                <a:solidFill>
                  <a:schemeClr val="bg1">
                    <a:lumMod val="50000"/>
                  </a:schemeClr>
                </a:solidFill>
              </a:defRPr>
            </a:lvl3pPr>
            <a:lvl4pPr>
              <a:buNone/>
              <a:defRPr>
                <a:solidFill>
                  <a:schemeClr val="bg1">
                    <a:lumMod val="50000"/>
                  </a:schemeClr>
                </a:solidFill>
              </a:defRPr>
            </a:lvl4pPr>
            <a:lvl5pPr>
              <a:buNone/>
              <a:defRPr>
                <a:solidFill>
                  <a:schemeClr val="bg1">
                    <a:lumMod val="50000"/>
                  </a:schemeClr>
                </a:solidFill>
              </a:defRPr>
            </a:lvl5pPr>
          </a:lstStyle>
          <a:p>
            <a:pPr lvl="0">
              <a:buNone/>
            </a:pPr>
            <a:r>
              <a:t>Текст</a:t>
            </a:r>
          </a:p>
        </p:txBody>
      </p:sp>
      <p:sp>
        <p:nvSpPr>
          <p:cNvPr id="10" name="Rectangle 9">
            <a:extLst>
              <a:ext uri="{FF2B5EF4-FFF2-40B4-BE49-F238E27FC236}">
                <a16:creationId xmlns:a16="http://schemas.microsoft.com/office/drawing/2014/main" id="{9EBC8A61-F676-47DD-9AFE-0694135D0DA6}"/>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n w="0"/>
              <a:solidFill>
                <a:srgbClr val="5B9BD5"/>
              </a:solidFill>
              <a:effectLst>
                <a:outerShdw blurRad="38100" dist="25400" dir="5400000" algn="ctr" rotWithShape="0">
                  <a:srgbClr val="6E747A">
                    <a:alpha val="43000"/>
                  </a:srgbClr>
                </a:outerShdw>
              </a:effectLst>
            </a:endParaRPr>
          </a:p>
        </p:txBody>
      </p:sp>
      <p:pic>
        <p:nvPicPr>
          <p:cNvPr id="11" name="Picture 10">
            <a:extLst>
              <a:ext uri="{FF2B5EF4-FFF2-40B4-BE49-F238E27FC236}">
                <a16:creationId xmlns:a16="http://schemas.microsoft.com/office/drawing/2014/main" id="{0C5F81E0-5601-4156-85B5-709099C75412}"/>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2" name="Slide Number Placeholder 5">
            <a:extLst>
              <a:ext uri="{FF2B5EF4-FFF2-40B4-BE49-F238E27FC236}">
                <a16:creationId xmlns:a16="http://schemas.microsoft.com/office/drawing/2014/main" id="{DA584AA1-D7FD-4993-9598-85A469885424}"/>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3" name="Picture 12">
            <a:extLst>
              <a:ext uri="{FF2B5EF4-FFF2-40B4-BE49-F238E27FC236}">
                <a16:creationId xmlns:a16="http://schemas.microsoft.com/office/drawing/2014/main" id="{1D8FC6E3-D879-43F4-8245-94450D83AB9A}"/>
              </a:ext>
            </a:extLst>
          </p:cNvPr>
          <p:cNvPicPr>
            <a:picLocks noChangeAspect="1"/>
          </p:cNvPicPr>
          <p:nvPr/>
        </p:nvPicPr>
        <p:blipFill>
          <a:blip r:embed="rId3"/>
          <a:stretch>
            <a:fillRect/>
          </a:stretch>
        </p:blipFill>
        <p:spPr>
          <a:xfrm>
            <a:off x="10091351" y="60910"/>
            <a:ext cx="1927654" cy="338556"/>
          </a:xfrm>
          <a:prstGeom prst="rect">
            <a:avLst/>
          </a:prstGeom>
        </p:spPr>
      </p:pic>
      <p:sp>
        <p:nvSpPr>
          <p:cNvPr id="14" name="Footer Placeholder 7">
            <a:extLst>
              <a:ext uri="{FF2B5EF4-FFF2-40B4-BE49-F238E27FC236}">
                <a16:creationId xmlns:a16="http://schemas.microsoft.com/office/drawing/2014/main" id="{45F9412A-C1CA-455F-A4F1-7B8322229AD3}"/>
              </a:ext>
            </a:extLst>
          </p:cNvPr>
          <p:cNvSpPr>
            <a:spLocks noGrp="1"/>
          </p:cNvSpPr>
          <p:nvPr>
            <p:ph type="ftr" idx="11"/>
          </p:nvPr>
        </p:nvSpPr>
        <p:spPr>
          <a:xfrm>
            <a:off x="4038600" y="6356350"/>
            <a:ext cx="4114800" cy="365125"/>
          </a:xfrm>
        </p:spPr>
        <p:txBody>
          <a:bodyPr/>
          <a:lstStyle>
            <a:lvl1pPr>
              <a:buNone/>
              <a:defRPr>
                <a:latin typeface="Tw Cen MT (Body)"/>
                <a:ea typeface="Tw Cen MT (Body)"/>
                <a:cs typeface="Tw Cen MT (Body)"/>
              </a:defRPr>
            </a:lvl1pPr>
          </a:lstStyle>
          <a:p>
            <a:endParaRPr>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52B0F-2039-43D9-AB69-9713CFCB5BB6}"/>
              </a:ext>
            </a:extLst>
          </p:cNvPr>
          <p:cNvSpPr>
            <a:spLocks noGrp="1"/>
          </p:cNvSpPr>
          <p:nvPr>
            <p:ph type="title" hasCustomPrompt="1"/>
          </p:nvPr>
        </p:nvSpPr>
        <p:spPr>
          <a:xfrm>
            <a:off x="839788" y="365125"/>
            <a:ext cx="10515600" cy="1325563"/>
          </a:xfrm>
        </p:spPr>
        <p:txBody>
          <a:bodyPr/>
          <a:lstStyle>
            <a:lvl1pPr>
              <a:buNone/>
              <a:defRPr>
                <a:solidFill>
                  <a:srgbClr val="1E578E"/>
                </a:solidFill>
              </a:defRPr>
            </a:lvl1pPr>
          </a:lstStyle>
          <a:p>
            <a:r>
              <a:t>Наслов</a:t>
            </a:r>
          </a:p>
        </p:txBody>
      </p:sp>
      <p:sp>
        <p:nvSpPr>
          <p:cNvPr id="3" name="Text Placeholder 2">
            <a:extLst>
              <a:ext uri="{FF2B5EF4-FFF2-40B4-BE49-F238E27FC236}">
                <a16:creationId xmlns:a16="http://schemas.microsoft.com/office/drawing/2014/main" id="{CBA3439E-9D1F-4132-94F9-DEAEE01992FD}"/>
              </a:ext>
            </a:extLst>
          </p:cNvPr>
          <p:cNvSpPr>
            <a:spLocks noGrp="1"/>
          </p:cNvSpPr>
          <p:nvPr>
            <p:ph type="body" idx="1" hasCustomPrompt="1"/>
          </p:nvPr>
        </p:nvSpPr>
        <p:spPr>
          <a:xfrm>
            <a:off x="839788" y="1681163"/>
            <a:ext cx="5157787" cy="823912"/>
          </a:xfrm>
        </p:spPr>
        <p:txBody>
          <a:bodyPr anchor="b"/>
          <a:lstStyle>
            <a:lvl1pPr marL="0" indent="0">
              <a:buNone/>
              <a:defRPr sz="2400" b="1">
                <a:solidFill>
                  <a:srgbClr val="1E578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Текст</a:t>
            </a:r>
          </a:p>
        </p:txBody>
      </p:sp>
      <p:sp>
        <p:nvSpPr>
          <p:cNvPr id="4" name="Content Placeholder 3">
            <a:extLst>
              <a:ext uri="{FF2B5EF4-FFF2-40B4-BE49-F238E27FC236}">
                <a16:creationId xmlns:a16="http://schemas.microsoft.com/office/drawing/2014/main" id="{88ED476B-1A6A-4C07-9B67-3AD555D69656}"/>
              </a:ext>
            </a:extLst>
          </p:cNvPr>
          <p:cNvSpPr>
            <a:spLocks noGrp="1"/>
          </p:cNvSpPr>
          <p:nvPr>
            <p:ph idx="2" hasCustomPrompt="1"/>
          </p:nvPr>
        </p:nvSpPr>
        <p:spPr>
          <a:xfrm>
            <a:off x="839788" y="2505075"/>
            <a:ext cx="5157787" cy="3684588"/>
          </a:xfrm>
        </p:spPr>
        <p:txBody>
          <a:bodyPr/>
          <a:lstStyle>
            <a:lvl1pPr>
              <a:buNone/>
              <a:defRPr>
                <a:solidFill>
                  <a:schemeClr val="bg1">
                    <a:lumMod val="50000"/>
                  </a:schemeClr>
                </a:solidFill>
              </a:defRPr>
            </a:lvl1pPr>
            <a:lvl2pPr>
              <a:buNone/>
              <a:defRPr>
                <a:solidFill>
                  <a:schemeClr val="bg1">
                    <a:lumMod val="50000"/>
                  </a:schemeClr>
                </a:solidFill>
              </a:defRPr>
            </a:lvl2pPr>
            <a:lvl3pPr>
              <a:buNone/>
              <a:defRPr>
                <a:solidFill>
                  <a:schemeClr val="bg1">
                    <a:lumMod val="50000"/>
                  </a:schemeClr>
                </a:solidFill>
              </a:defRPr>
            </a:lvl3pPr>
            <a:lvl4pPr>
              <a:buNone/>
              <a:defRPr>
                <a:solidFill>
                  <a:schemeClr val="bg1">
                    <a:lumMod val="50000"/>
                  </a:schemeClr>
                </a:solidFill>
              </a:defRPr>
            </a:lvl4pPr>
            <a:lvl5pPr>
              <a:buNone/>
              <a:defRPr>
                <a:solidFill>
                  <a:schemeClr val="bg1">
                    <a:lumMod val="50000"/>
                  </a:schemeClr>
                </a:solidFill>
              </a:defRPr>
            </a:lvl5pPr>
          </a:lstStyle>
          <a:p>
            <a:pPr lvl="0">
              <a:buNone/>
            </a:pPr>
            <a:r>
              <a:t>Текст</a:t>
            </a:r>
          </a:p>
        </p:txBody>
      </p:sp>
      <p:sp>
        <p:nvSpPr>
          <p:cNvPr id="5" name="Text Placeholder 4">
            <a:extLst>
              <a:ext uri="{FF2B5EF4-FFF2-40B4-BE49-F238E27FC236}">
                <a16:creationId xmlns:a16="http://schemas.microsoft.com/office/drawing/2014/main" id="{BCCA8903-059D-4949-9947-1F5BEFCC2130}"/>
              </a:ext>
            </a:extLst>
          </p:cNvPr>
          <p:cNvSpPr>
            <a:spLocks noGrp="1"/>
          </p:cNvSpPr>
          <p:nvPr>
            <p:ph type="body" idx="3" hasCustomPrompt="1"/>
          </p:nvPr>
        </p:nvSpPr>
        <p:spPr>
          <a:xfrm>
            <a:off x="6172200" y="1681163"/>
            <a:ext cx="5183188" cy="823912"/>
          </a:xfrm>
        </p:spPr>
        <p:txBody>
          <a:bodyPr anchor="b"/>
          <a:lstStyle>
            <a:lvl1pPr marL="0" indent="0">
              <a:buNone/>
              <a:defRPr sz="2400" b="1">
                <a:solidFill>
                  <a:srgbClr val="1E578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Текст</a:t>
            </a:r>
          </a:p>
        </p:txBody>
      </p:sp>
      <p:sp>
        <p:nvSpPr>
          <p:cNvPr id="7" name="Date Placeholder 6">
            <a:extLst>
              <a:ext uri="{FF2B5EF4-FFF2-40B4-BE49-F238E27FC236}">
                <a16:creationId xmlns:a16="http://schemas.microsoft.com/office/drawing/2014/main" id="{1DF1DAF5-0048-44AC-AFCD-51566D8249A7}"/>
              </a:ext>
            </a:extLst>
          </p:cNvPr>
          <p:cNvSpPr>
            <a:spLocks noGrp="1"/>
          </p:cNvSpPr>
          <p:nvPr>
            <p:ph type="dt" idx="10"/>
          </p:nvPr>
        </p:nvSpPr>
        <p:spPr/>
        <p:txBody>
          <a:bodyPr/>
          <a:lstStyle>
            <a:lvl1pPr>
              <a:buNone/>
              <a:defRPr>
                <a:latin typeface="Tw Cen MT (Body)"/>
                <a:ea typeface="Tw Cen MT (Body)"/>
                <a:cs typeface="Tw Cen MT (Body)"/>
              </a:defRPr>
            </a:lvl1pPr>
          </a:lstStyle>
          <a:p>
            <a:fld id="{A825FD8A-1FFE-4238-BA14-C5F811CB1A6B}" type="datetime1">
              <a:rPr lang="en-US">
                <a:solidFill>
                  <a:prstClr val="black">
                    <a:tint val="75000"/>
                  </a:prstClr>
                </a:solidFill>
              </a:rPr>
              <a:t>10/19/2026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CBC92D7-ECAB-458C-B124-1B61406A0A3E}"/>
              </a:ext>
            </a:extLst>
          </p:cNvPr>
          <p:cNvSpPr>
            <a:spLocks noGrp="1"/>
          </p:cNvSpPr>
          <p:nvPr>
            <p:ph type="ftr" idx="11"/>
          </p:nvPr>
        </p:nvSpPr>
        <p:spPr/>
        <p:txBody>
          <a:bodyPr/>
          <a:lstStyle>
            <a:lvl1pPr>
              <a:buNone/>
              <a:defRPr>
                <a:latin typeface="Tw Cen MT (Body)"/>
                <a:ea typeface="Tw Cen MT (Body)"/>
                <a:cs typeface="Tw Cen MT (Body)"/>
              </a:defRPr>
            </a:lvl1pPr>
          </a:lstStyle>
          <a:p>
            <a:endParaRPr>
              <a:solidFill>
                <a:prstClr val="black">
                  <a:tint val="75000"/>
                </a:prstClr>
              </a:solidFill>
            </a:endParaRPr>
          </a:p>
        </p:txBody>
      </p:sp>
      <p:sp>
        <p:nvSpPr>
          <p:cNvPr id="6" name="Content Placeholder 5">
            <a:extLst>
              <a:ext uri="{FF2B5EF4-FFF2-40B4-BE49-F238E27FC236}">
                <a16:creationId xmlns:a16="http://schemas.microsoft.com/office/drawing/2014/main" id="{2D5F1ECB-8F4F-41D9-BA85-919E1303F597}"/>
              </a:ext>
            </a:extLst>
          </p:cNvPr>
          <p:cNvSpPr>
            <a:spLocks noGrp="1"/>
          </p:cNvSpPr>
          <p:nvPr>
            <p:ph idx="4" hasCustomPrompt="1"/>
          </p:nvPr>
        </p:nvSpPr>
        <p:spPr>
          <a:xfrm>
            <a:off x="6172200" y="2505075"/>
            <a:ext cx="5183188" cy="3684588"/>
          </a:xfrm>
        </p:spPr>
        <p:txBody>
          <a:bodyPr/>
          <a:lstStyle>
            <a:lvl1pPr>
              <a:buNone/>
              <a:defRPr>
                <a:solidFill>
                  <a:schemeClr val="bg1">
                    <a:lumMod val="50000"/>
                  </a:schemeClr>
                </a:solidFill>
              </a:defRPr>
            </a:lvl1pPr>
            <a:lvl2pPr>
              <a:buNone/>
              <a:defRPr>
                <a:solidFill>
                  <a:schemeClr val="bg1">
                    <a:lumMod val="50000"/>
                  </a:schemeClr>
                </a:solidFill>
              </a:defRPr>
            </a:lvl2pPr>
            <a:lvl3pPr>
              <a:buNone/>
              <a:defRPr>
                <a:solidFill>
                  <a:schemeClr val="bg1">
                    <a:lumMod val="50000"/>
                  </a:schemeClr>
                </a:solidFill>
              </a:defRPr>
            </a:lvl3pPr>
            <a:lvl4pPr>
              <a:buNone/>
              <a:defRPr>
                <a:solidFill>
                  <a:schemeClr val="bg1">
                    <a:lumMod val="50000"/>
                  </a:schemeClr>
                </a:solidFill>
              </a:defRPr>
            </a:lvl4pPr>
            <a:lvl5pPr>
              <a:buNone/>
              <a:defRPr>
                <a:solidFill>
                  <a:schemeClr val="bg1">
                    <a:lumMod val="50000"/>
                  </a:schemeClr>
                </a:solidFill>
              </a:defRPr>
            </a:lvl5pPr>
          </a:lstStyle>
          <a:p>
            <a:pPr lvl="0">
              <a:buNone/>
            </a:pPr>
            <a:r>
              <a:t>Текст</a:t>
            </a:r>
          </a:p>
        </p:txBody>
      </p:sp>
      <p:sp>
        <p:nvSpPr>
          <p:cNvPr id="12" name="Rectangle 11">
            <a:extLst>
              <a:ext uri="{FF2B5EF4-FFF2-40B4-BE49-F238E27FC236}">
                <a16:creationId xmlns:a16="http://schemas.microsoft.com/office/drawing/2014/main" id="{987D173B-98ED-4802-91F7-94775D896C5C}"/>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n w="0"/>
              <a:solidFill>
                <a:srgbClr val="5B9BD5"/>
              </a:solidFill>
              <a:effectLst>
                <a:outerShdw blurRad="38100" dist="25400" dir="5400000" algn="ctr" rotWithShape="0">
                  <a:srgbClr val="6E747A">
                    <a:alpha val="43000"/>
                  </a:srgbClr>
                </a:outerShdw>
              </a:effectLst>
            </a:endParaRPr>
          </a:p>
        </p:txBody>
      </p:sp>
      <p:pic>
        <p:nvPicPr>
          <p:cNvPr id="13" name="Picture 12">
            <a:extLst>
              <a:ext uri="{FF2B5EF4-FFF2-40B4-BE49-F238E27FC236}">
                <a16:creationId xmlns:a16="http://schemas.microsoft.com/office/drawing/2014/main" id="{FCDC1D64-E7CF-471C-877E-6F897E99284B}"/>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4" name="Slide Number Placeholder 5">
            <a:extLst>
              <a:ext uri="{FF2B5EF4-FFF2-40B4-BE49-F238E27FC236}">
                <a16:creationId xmlns:a16="http://schemas.microsoft.com/office/drawing/2014/main" id="{DA9880E3-950D-4D02-9A64-498A27F1842E}"/>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5" name="Picture 14">
            <a:extLst>
              <a:ext uri="{FF2B5EF4-FFF2-40B4-BE49-F238E27FC236}">
                <a16:creationId xmlns:a16="http://schemas.microsoft.com/office/drawing/2014/main" id="{2766856A-E12F-4308-B908-CCAC405560B5}"/>
              </a:ext>
            </a:extLst>
          </p:cNvPr>
          <p:cNvPicPr>
            <a:picLocks noChangeAspect="1"/>
          </p:cNvPicPr>
          <p:nvPr/>
        </p:nvPicPr>
        <p:blipFill>
          <a:blip r:embed="rId3"/>
          <a:stretch>
            <a:fillRect/>
          </a:stretch>
        </p:blipFill>
        <p:spPr>
          <a:xfrm>
            <a:off x="10091351" y="60910"/>
            <a:ext cx="1927654" cy="338556"/>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FCF31-F0A4-4994-98AC-1900378122F5}"/>
              </a:ext>
            </a:extLst>
          </p:cNvPr>
          <p:cNvSpPr>
            <a:spLocks noGrp="1"/>
          </p:cNvSpPr>
          <p:nvPr>
            <p:ph type="title" hasCustomPrompt="1"/>
          </p:nvPr>
        </p:nvSpPr>
        <p:spPr/>
        <p:txBody>
          <a:bodyPr/>
          <a:lstStyle>
            <a:lvl1pPr>
              <a:buNone/>
              <a:defRPr>
                <a:solidFill>
                  <a:srgbClr val="1E578E"/>
                </a:solidFill>
              </a:defRPr>
            </a:lvl1pPr>
          </a:lstStyle>
          <a:p>
            <a:r>
              <a:t>Наслов</a:t>
            </a:r>
          </a:p>
        </p:txBody>
      </p:sp>
      <p:sp>
        <p:nvSpPr>
          <p:cNvPr id="3" name="Date Placeholder 2">
            <a:extLst>
              <a:ext uri="{FF2B5EF4-FFF2-40B4-BE49-F238E27FC236}">
                <a16:creationId xmlns:a16="http://schemas.microsoft.com/office/drawing/2014/main" id="{C328E2B7-384F-4421-9A41-8A0852EA649B}"/>
              </a:ext>
            </a:extLst>
          </p:cNvPr>
          <p:cNvSpPr>
            <a:spLocks noGrp="1"/>
          </p:cNvSpPr>
          <p:nvPr>
            <p:ph type="dt" idx="10"/>
          </p:nvPr>
        </p:nvSpPr>
        <p:spPr/>
        <p:txBody>
          <a:bodyPr/>
          <a:lstStyle>
            <a:lvl1pPr>
              <a:buNone/>
              <a:defRPr>
                <a:latin typeface="Tw Cen MT (Body)"/>
                <a:ea typeface="Tw Cen MT (Body)"/>
                <a:cs typeface="Tw Cen MT (Body)"/>
              </a:defRPr>
            </a:lvl1pPr>
          </a:lstStyle>
          <a:p>
            <a:fld id="{36DA588A-F02A-49FE-B4BB-62E9D891C6D0}" type="datetime1">
              <a:rPr lang="en-US">
                <a:solidFill>
                  <a:prstClr val="black">
                    <a:tint val="75000"/>
                  </a:prstClr>
                </a:solidFill>
              </a:rPr>
              <a:t>10/19/2026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A2A5F2F-603D-47AB-8569-0F448B615CC8}"/>
              </a:ext>
            </a:extLst>
          </p:cNvPr>
          <p:cNvSpPr>
            <a:spLocks noGrp="1"/>
          </p:cNvSpPr>
          <p:nvPr>
            <p:ph type="ftr" idx="11"/>
          </p:nvPr>
        </p:nvSpPr>
        <p:spPr/>
        <p:txBody>
          <a:bodyPr/>
          <a:lstStyle>
            <a:lvl1pPr>
              <a:buNone/>
              <a:defRPr>
                <a:latin typeface="Tw Cen MT (Body)"/>
                <a:ea typeface="Tw Cen MT (Body)"/>
                <a:cs typeface="Tw Cen MT (Body)"/>
              </a:defRPr>
            </a:lvl1pPr>
          </a:lstStyle>
          <a:p>
            <a:endParaRPr>
              <a:solidFill>
                <a:prstClr val="black">
                  <a:tint val="75000"/>
                </a:prstClr>
              </a:solidFill>
            </a:endParaRPr>
          </a:p>
        </p:txBody>
      </p:sp>
      <p:sp>
        <p:nvSpPr>
          <p:cNvPr id="8" name="Rectangle 7">
            <a:extLst>
              <a:ext uri="{FF2B5EF4-FFF2-40B4-BE49-F238E27FC236}">
                <a16:creationId xmlns:a16="http://schemas.microsoft.com/office/drawing/2014/main" id="{917C9843-463E-45D3-A9E2-083FCF095040}"/>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n w="0"/>
              <a:solidFill>
                <a:srgbClr val="5B9BD5"/>
              </a:solidFill>
              <a:effectLst>
                <a:outerShdw blurRad="38100" dist="25400" dir="5400000" algn="ctr" rotWithShape="0">
                  <a:srgbClr val="6E747A">
                    <a:alpha val="43000"/>
                  </a:srgbClr>
                </a:outerShdw>
              </a:effectLst>
            </a:endParaRPr>
          </a:p>
        </p:txBody>
      </p:sp>
      <p:pic>
        <p:nvPicPr>
          <p:cNvPr id="9" name="Picture 8">
            <a:extLst>
              <a:ext uri="{FF2B5EF4-FFF2-40B4-BE49-F238E27FC236}">
                <a16:creationId xmlns:a16="http://schemas.microsoft.com/office/drawing/2014/main" id="{22B8A84A-E191-47EA-9761-040152825993}"/>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0" name="Slide Number Placeholder 5">
            <a:extLst>
              <a:ext uri="{FF2B5EF4-FFF2-40B4-BE49-F238E27FC236}">
                <a16:creationId xmlns:a16="http://schemas.microsoft.com/office/drawing/2014/main" id="{4C378C76-FEC9-436C-8419-F24766C38201}"/>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1" name="Picture 10">
            <a:extLst>
              <a:ext uri="{FF2B5EF4-FFF2-40B4-BE49-F238E27FC236}">
                <a16:creationId xmlns:a16="http://schemas.microsoft.com/office/drawing/2014/main" id="{2D63FCC2-7D33-4E25-97EB-13E54E30E1F0}"/>
              </a:ext>
            </a:extLst>
          </p:cNvPr>
          <p:cNvPicPr>
            <a:picLocks noChangeAspect="1"/>
          </p:cNvPicPr>
          <p:nvPr/>
        </p:nvPicPr>
        <p:blipFill>
          <a:blip r:embed="rId3"/>
          <a:stretch>
            <a:fillRect/>
          </a:stretch>
        </p:blipFill>
        <p:spPr>
          <a:xfrm>
            <a:off x="10091351" y="60910"/>
            <a:ext cx="1927654" cy="338556"/>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FC0B978-BA54-4F67-8E1E-8D0A6CB390FF}"/>
              </a:ext>
            </a:extLst>
          </p:cNvPr>
          <p:cNvSpPr>
            <a:spLocks noGrp="1"/>
          </p:cNvSpPr>
          <p:nvPr>
            <p:ph type="dt" idx="10"/>
          </p:nvPr>
        </p:nvSpPr>
        <p:spPr/>
        <p:txBody>
          <a:bodyPr/>
          <a:lstStyle>
            <a:lvl1pPr>
              <a:buNone/>
              <a:defRPr>
                <a:latin typeface="Tw Cen MT (Body)"/>
                <a:ea typeface="Tw Cen MT (Body)"/>
                <a:cs typeface="Tw Cen MT (Body)"/>
              </a:defRPr>
            </a:lvl1pPr>
          </a:lstStyle>
          <a:p>
            <a:fld id="{36DA588A-F02A-49FE-B4BB-62E9D891C6D0}" type="datetime1">
              <a:rPr lang="en-US">
                <a:solidFill>
                  <a:prstClr val="black">
                    <a:tint val="75000"/>
                  </a:prstClr>
                </a:solidFill>
              </a:rPr>
              <a:t>10/19/2026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322F1187-CC49-402A-8D77-EFCA6DBECCD1}"/>
              </a:ext>
            </a:extLst>
          </p:cNvPr>
          <p:cNvSpPr>
            <a:spLocks noGrp="1"/>
          </p:cNvSpPr>
          <p:nvPr>
            <p:ph type="ftr" idx="11"/>
          </p:nvPr>
        </p:nvSpPr>
        <p:spPr/>
        <p:txBody>
          <a:bodyPr/>
          <a:lstStyle>
            <a:lvl1pPr>
              <a:buNone/>
              <a:defRPr>
                <a:latin typeface="Tw Cen MT (Body)"/>
                <a:ea typeface="Tw Cen MT (Body)"/>
                <a:cs typeface="Tw Cen MT (Body)"/>
              </a:defRPr>
            </a:lvl1pPr>
          </a:lstStyle>
          <a:p>
            <a:endParaRPr>
              <a:solidFill>
                <a:prstClr val="black">
                  <a:tint val="75000"/>
                </a:prstClr>
              </a:solidFill>
            </a:endParaRPr>
          </a:p>
        </p:txBody>
      </p:sp>
      <p:sp>
        <p:nvSpPr>
          <p:cNvPr id="8" name="Rectangle 7">
            <a:extLst>
              <a:ext uri="{FF2B5EF4-FFF2-40B4-BE49-F238E27FC236}">
                <a16:creationId xmlns:a16="http://schemas.microsoft.com/office/drawing/2014/main" id="{8E65BD69-1DBB-406A-BDC9-6BE5D78A10B4}"/>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n w="0"/>
              <a:solidFill>
                <a:srgbClr val="5B9BD5"/>
              </a:solidFill>
              <a:effectLst>
                <a:outerShdw blurRad="38100" dist="25400" dir="5400000" algn="ctr" rotWithShape="0">
                  <a:srgbClr val="6E747A">
                    <a:alpha val="43000"/>
                  </a:srgbClr>
                </a:outerShdw>
              </a:effectLst>
            </a:endParaRPr>
          </a:p>
        </p:txBody>
      </p:sp>
      <p:pic>
        <p:nvPicPr>
          <p:cNvPr id="9" name="Picture 8">
            <a:extLst>
              <a:ext uri="{FF2B5EF4-FFF2-40B4-BE49-F238E27FC236}">
                <a16:creationId xmlns:a16="http://schemas.microsoft.com/office/drawing/2014/main" id="{AD0EE2C0-D556-4A7A-9F7C-1A2412B8F008}"/>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0" name="Slide Number Placeholder 5">
            <a:extLst>
              <a:ext uri="{FF2B5EF4-FFF2-40B4-BE49-F238E27FC236}">
                <a16:creationId xmlns:a16="http://schemas.microsoft.com/office/drawing/2014/main" id="{9C919758-EA46-45ED-8354-5B7B7364FDEE}"/>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1" name="Picture 10">
            <a:extLst>
              <a:ext uri="{FF2B5EF4-FFF2-40B4-BE49-F238E27FC236}">
                <a16:creationId xmlns:a16="http://schemas.microsoft.com/office/drawing/2014/main" id="{02830EE9-F932-4EA5-B3AA-6255189894EB}"/>
              </a:ext>
            </a:extLst>
          </p:cNvPr>
          <p:cNvPicPr>
            <a:picLocks noChangeAspect="1"/>
          </p:cNvPicPr>
          <p:nvPr/>
        </p:nvPicPr>
        <p:blipFill>
          <a:blip r:embed="rId3"/>
          <a:stretch>
            <a:fillRect/>
          </a:stretch>
        </p:blipFill>
        <p:spPr>
          <a:xfrm>
            <a:off x="10091351" y="60910"/>
            <a:ext cx="1927654" cy="338556"/>
          </a:xfrm>
          <a:prstGeom prst="rect">
            <a:avLst/>
          </a:prstGeom>
        </p:spPr>
      </p:pic>
      <p:graphicFrame>
        <p:nvGraphicFramePr>
          <p:cNvPr id="5" name="Table 4">
            <a:extLst>
              <a:ext uri="{FF2B5EF4-FFF2-40B4-BE49-F238E27FC236}">
                <a16:creationId xmlns:a16="http://schemas.microsoft.com/office/drawing/2014/main" id="{68F174BA-94F8-40BC-8DE1-9D8DF1304107}"/>
              </a:ext>
            </a:extLst>
          </p:cNvPr>
          <p:cNvGraphicFramePr/>
          <p:nvPr/>
        </p:nvGraphicFramePr>
        <p:xfrm>
          <a:off x="838200" y="2287207"/>
          <a:ext cx="10515600" cy="3283168"/>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20000"/>
                    </a:ext>
                  </a:extLst>
                </a:gridCol>
                <a:gridCol w="2103120">
                  <a:extLst>
                    <a:ext uri="{9D8B030D-6E8A-4147-A177-3AD203B41FA5}">
                      <a16:colId xmlns:a16="http://schemas.microsoft.com/office/drawing/2014/main" val="20001"/>
                    </a:ext>
                  </a:extLst>
                </a:gridCol>
                <a:gridCol w="2103120">
                  <a:extLst>
                    <a:ext uri="{9D8B030D-6E8A-4147-A177-3AD203B41FA5}">
                      <a16:colId xmlns:a16="http://schemas.microsoft.com/office/drawing/2014/main" val="20002"/>
                    </a:ext>
                  </a:extLst>
                </a:gridCol>
                <a:gridCol w="2103120">
                  <a:extLst>
                    <a:ext uri="{9D8B030D-6E8A-4147-A177-3AD203B41FA5}">
                      <a16:colId xmlns:a16="http://schemas.microsoft.com/office/drawing/2014/main" val="20003"/>
                    </a:ext>
                  </a:extLst>
                </a:gridCol>
                <a:gridCol w="2103120">
                  <a:extLst>
                    <a:ext uri="{9D8B030D-6E8A-4147-A177-3AD203B41FA5}">
                      <a16:colId xmlns:a16="http://schemas.microsoft.com/office/drawing/2014/main" val="20004"/>
                    </a:ext>
                  </a:extLst>
                </a:gridCol>
              </a:tblGrid>
              <a:tr h="820792">
                <a:tc>
                  <a:txBody>
                    <a:bodyPr/>
                    <a:lstStyle/>
                    <a:p>
                      <a:pPr algn="l">
                        <a:spcBef>
                          <a:spcPts val="600"/>
                        </a:spcBef>
                        <a:buNone/>
                      </a:pPr>
                      <a:endParaRPr/>
                    </a:p>
                  </a:txBody>
                  <a:tcPr/>
                </a:tc>
                <a:tc>
                  <a:txBody>
                    <a:bodyPr/>
                    <a:lstStyle/>
                    <a:p>
                      <a:pPr algn="ctr">
                        <a:spcBef>
                          <a:spcPts val="2000"/>
                        </a:spcBef>
                        <a:buNone/>
                      </a:pPr>
                      <a:r>
                        <a:t>Колона 1</a:t>
                      </a:r>
                    </a:p>
                  </a:txBody>
                  <a:tcPr/>
                </a:tc>
                <a:tc>
                  <a:txBody>
                    <a:bodyPr/>
                    <a:lstStyle/>
                    <a:p>
                      <a:pPr algn="ctr">
                        <a:spcBef>
                          <a:spcPts val="600"/>
                        </a:spcBef>
                        <a:buNone/>
                      </a:pPr>
                      <a:r>
                        <a:t>Колона 2</a:t>
                      </a:r>
                    </a:p>
                  </a:txBody>
                  <a:tcPr/>
                </a:tc>
                <a:tc>
                  <a:txBody>
                    <a:bodyPr/>
                    <a:lstStyle/>
                    <a:p>
                      <a:pPr algn="ctr">
                        <a:spcBef>
                          <a:spcPts val="600"/>
                        </a:spcBef>
                        <a:buNone/>
                      </a:pPr>
                      <a:r>
                        <a:t>Колона 3</a:t>
                      </a:r>
                    </a:p>
                  </a:txBody>
                  <a:tcPr/>
                </a:tc>
                <a:tc>
                  <a:txBody>
                    <a:bodyPr/>
                    <a:lstStyle/>
                    <a:p>
                      <a:pPr algn="ctr">
                        <a:spcBef>
                          <a:spcPts val="600"/>
                        </a:spcBef>
                        <a:buNone/>
                      </a:pPr>
                      <a:r>
                        <a:t>Колона 4</a:t>
                      </a:r>
                    </a:p>
                  </a:txBody>
                  <a:tcPr/>
                </a:tc>
                <a:extLst>
                  <a:ext uri="{0D108BD9-81ED-4DB2-BD59-A6C34878D82A}">
                    <a16:rowId xmlns:a16="http://schemas.microsoft.com/office/drawing/2014/main" val="10000"/>
                  </a:ext>
                </a:extLst>
              </a:tr>
              <a:tr h="820792">
                <a:tc>
                  <a:txBody>
                    <a:bodyPr/>
                    <a:lstStyle/>
                    <a:p>
                      <a:pPr algn="l">
                        <a:spcBef>
                          <a:spcPts val="600"/>
                        </a:spcBef>
                        <a:buNone/>
                      </a:pPr>
                      <a:r>
                        <a:t>Ред 1</a:t>
                      </a:r>
                    </a:p>
                  </a:txBody>
                  <a:tcPr/>
                </a:tc>
                <a:tc>
                  <a:txBody>
                    <a:bodyPr/>
                    <a:lstStyle/>
                    <a:p>
                      <a:pPr algn="ctr">
                        <a:spcBef>
                          <a:spcPts val="600"/>
                        </a:spcBef>
                        <a:buNone/>
                      </a:pPr>
                      <a:endParaRPr/>
                    </a:p>
                  </a:txBody>
                  <a:tcPr/>
                </a:tc>
                <a:tc>
                  <a:txBody>
                    <a:bodyPr/>
                    <a:lstStyle/>
                    <a:p>
                      <a:pPr algn="ctr">
                        <a:spcBef>
                          <a:spcPts val="600"/>
                        </a:spcBef>
                        <a:buNone/>
                      </a:pPr>
                      <a:endParaRPr/>
                    </a:p>
                  </a:txBody>
                  <a:tcPr/>
                </a:tc>
                <a:tc>
                  <a:txBody>
                    <a:bodyPr/>
                    <a:lstStyle/>
                    <a:p>
                      <a:pPr algn="ctr">
                        <a:spcBef>
                          <a:spcPts val="600"/>
                        </a:spcBef>
                        <a:buNone/>
                      </a:pPr>
                      <a:endParaRPr/>
                    </a:p>
                  </a:txBody>
                  <a:tcPr/>
                </a:tc>
                <a:tc>
                  <a:txBody>
                    <a:bodyPr/>
                    <a:lstStyle/>
                    <a:p>
                      <a:pPr algn="ctr">
                        <a:spcBef>
                          <a:spcPts val="600"/>
                        </a:spcBef>
                        <a:buNone/>
                      </a:pPr>
                      <a:endParaRPr/>
                    </a:p>
                  </a:txBody>
                  <a:tcPr/>
                </a:tc>
                <a:extLst>
                  <a:ext uri="{0D108BD9-81ED-4DB2-BD59-A6C34878D82A}">
                    <a16:rowId xmlns:a16="http://schemas.microsoft.com/office/drawing/2014/main" val="10001"/>
                  </a:ext>
                </a:extLst>
              </a:tr>
              <a:tr h="820792">
                <a:tc>
                  <a:txBody>
                    <a:bodyPr/>
                    <a:lstStyle/>
                    <a:p>
                      <a:pPr algn="l">
                        <a:spcBef>
                          <a:spcPts val="600"/>
                        </a:spcBef>
                        <a:buNone/>
                      </a:pPr>
                      <a:r>
                        <a:t>Ред 2</a:t>
                      </a:r>
                    </a:p>
                  </a:txBody>
                  <a:tcPr/>
                </a:tc>
                <a:tc>
                  <a:txBody>
                    <a:bodyPr/>
                    <a:lstStyle/>
                    <a:p>
                      <a:pPr algn="ctr">
                        <a:spcBef>
                          <a:spcPts val="600"/>
                        </a:spcBef>
                        <a:buNone/>
                      </a:pPr>
                      <a:endParaRPr/>
                    </a:p>
                  </a:txBody>
                  <a:tcPr/>
                </a:tc>
                <a:tc>
                  <a:txBody>
                    <a:bodyPr/>
                    <a:lstStyle/>
                    <a:p>
                      <a:pPr algn="ctr">
                        <a:spcBef>
                          <a:spcPts val="600"/>
                        </a:spcBef>
                        <a:buNone/>
                      </a:pPr>
                      <a:endParaRPr/>
                    </a:p>
                  </a:txBody>
                  <a:tcPr/>
                </a:tc>
                <a:tc>
                  <a:txBody>
                    <a:bodyPr/>
                    <a:lstStyle/>
                    <a:p>
                      <a:pPr algn="ctr">
                        <a:spcBef>
                          <a:spcPts val="600"/>
                        </a:spcBef>
                        <a:buNone/>
                      </a:pPr>
                      <a:endParaRPr/>
                    </a:p>
                  </a:txBody>
                  <a:tcPr/>
                </a:tc>
                <a:tc>
                  <a:txBody>
                    <a:bodyPr/>
                    <a:lstStyle/>
                    <a:p>
                      <a:pPr algn="ctr">
                        <a:spcBef>
                          <a:spcPts val="600"/>
                        </a:spcBef>
                        <a:buNone/>
                      </a:pPr>
                      <a:endParaRPr/>
                    </a:p>
                  </a:txBody>
                  <a:tcPr/>
                </a:tc>
                <a:extLst>
                  <a:ext uri="{0D108BD9-81ED-4DB2-BD59-A6C34878D82A}">
                    <a16:rowId xmlns:a16="http://schemas.microsoft.com/office/drawing/2014/main" val="10002"/>
                  </a:ext>
                </a:extLst>
              </a:tr>
              <a:tr h="820792">
                <a:tc>
                  <a:txBody>
                    <a:bodyPr/>
                    <a:lstStyle/>
                    <a:p>
                      <a:pPr algn="l">
                        <a:spcBef>
                          <a:spcPts val="600"/>
                        </a:spcBef>
                        <a:buNone/>
                      </a:pPr>
                      <a:r>
                        <a:t>Ред 3</a:t>
                      </a:r>
                    </a:p>
                  </a:txBody>
                  <a:tcPr/>
                </a:tc>
                <a:tc>
                  <a:txBody>
                    <a:bodyPr/>
                    <a:lstStyle/>
                    <a:p>
                      <a:pPr algn="ctr">
                        <a:spcBef>
                          <a:spcPts val="600"/>
                        </a:spcBef>
                        <a:buNone/>
                      </a:pPr>
                      <a:endParaRPr/>
                    </a:p>
                  </a:txBody>
                  <a:tcPr/>
                </a:tc>
                <a:tc>
                  <a:txBody>
                    <a:bodyPr/>
                    <a:lstStyle/>
                    <a:p>
                      <a:pPr algn="ctr">
                        <a:spcBef>
                          <a:spcPts val="600"/>
                        </a:spcBef>
                        <a:buNone/>
                      </a:pPr>
                      <a:endParaRPr/>
                    </a:p>
                  </a:txBody>
                  <a:tcPr/>
                </a:tc>
                <a:tc>
                  <a:txBody>
                    <a:bodyPr/>
                    <a:lstStyle/>
                    <a:p>
                      <a:pPr algn="ctr">
                        <a:spcBef>
                          <a:spcPts val="600"/>
                        </a:spcBef>
                        <a:buNone/>
                      </a:pPr>
                      <a:endParaRPr/>
                    </a:p>
                  </a:txBody>
                  <a:tcPr/>
                </a:tc>
                <a:tc>
                  <a:txBody>
                    <a:bodyPr/>
                    <a:lstStyle/>
                    <a:p>
                      <a:pPr algn="ctr">
                        <a:spcBef>
                          <a:spcPts val="600"/>
                        </a:spcBef>
                        <a:buNone/>
                      </a:pPr>
                      <a:endParaRPr/>
                    </a:p>
                  </a:txBody>
                  <a:tcPr/>
                </a:tc>
                <a:extLst>
                  <a:ext uri="{0D108BD9-81ED-4DB2-BD59-A6C34878D82A}">
                    <a16:rowId xmlns:a16="http://schemas.microsoft.com/office/drawing/2014/main" val="10003"/>
                  </a:ext>
                </a:extLst>
              </a:tr>
            </a:tbl>
          </a:graphicData>
        </a:graphic>
      </p:graphicFrame>
      <p:sp>
        <p:nvSpPr>
          <p:cNvPr id="12" name="Title 1">
            <a:extLst>
              <a:ext uri="{FF2B5EF4-FFF2-40B4-BE49-F238E27FC236}">
                <a16:creationId xmlns:a16="http://schemas.microsoft.com/office/drawing/2014/main" id="{DD438A3C-A314-4994-9699-2735D6BD984F}"/>
              </a:ext>
            </a:extLst>
          </p:cNvPr>
          <p:cNvSpPr>
            <a:spLocks noGrp="1"/>
          </p:cNvSpPr>
          <p:nvPr>
            <p:ph type="title" hasCustomPrompt="1"/>
          </p:nvPr>
        </p:nvSpPr>
        <p:spPr>
          <a:xfrm>
            <a:off x="838200" y="365125"/>
            <a:ext cx="10515600" cy="1325563"/>
          </a:xfrm>
        </p:spPr>
        <p:txBody>
          <a:bodyPr/>
          <a:lstStyle>
            <a:lvl1pPr>
              <a:buNone/>
              <a:defRPr>
                <a:solidFill>
                  <a:srgbClr val="1E578E"/>
                </a:solidFill>
              </a:defRPr>
            </a:lvl1pPr>
          </a:lstStyle>
          <a:p>
            <a:r>
              <a:t>Табела</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E3B0AA4-C791-4B7B-980A-7C62D6C49C4C}"/>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3" name="Date Placeholder 2">
            <a:extLst>
              <a:ext uri="{FF2B5EF4-FFF2-40B4-BE49-F238E27FC236}">
                <a16:creationId xmlns:a16="http://schemas.microsoft.com/office/drawing/2014/main" id="{4BBA9490-38B5-41EE-8795-8F7AFDA2D83D}"/>
              </a:ext>
            </a:extLst>
          </p:cNvPr>
          <p:cNvSpPr>
            <a:spLocks noGrp="1"/>
          </p:cNvSpPr>
          <p:nvPr>
            <p:ph type="dt" idx="10"/>
          </p:nvPr>
        </p:nvSpPr>
        <p:spPr/>
        <p:txBody>
          <a:bodyPr/>
          <a:lstStyle>
            <a:lvl1pPr>
              <a:buNone/>
              <a:defRPr>
                <a:latin typeface="Tw Cen MT (Body)"/>
                <a:ea typeface="Tw Cen MT (Body)"/>
                <a:cs typeface="Tw Cen MT (Body)"/>
              </a:defRPr>
            </a:lvl1pPr>
          </a:lstStyle>
          <a:p>
            <a:fld id="{36DA588A-F02A-49FE-B4BB-62E9D891C6D0}" type="datetime1">
              <a:rPr lang="en-US">
                <a:solidFill>
                  <a:prstClr val="black">
                    <a:tint val="75000"/>
                  </a:prstClr>
                </a:solidFill>
              </a:rPr>
              <a:t>10/19/2026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F1A3AC8-197A-40A5-B837-AD6C5F7C13A2}"/>
              </a:ext>
            </a:extLst>
          </p:cNvPr>
          <p:cNvSpPr>
            <a:spLocks noGrp="1"/>
          </p:cNvSpPr>
          <p:nvPr>
            <p:ph type="ftr" idx="11"/>
          </p:nvPr>
        </p:nvSpPr>
        <p:spPr/>
        <p:txBody>
          <a:bodyPr/>
          <a:lstStyle>
            <a:lvl1pPr>
              <a:buNone/>
              <a:defRPr>
                <a:latin typeface="Tw Cen MT (Body)"/>
                <a:ea typeface="Tw Cen MT (Body)"/>
                <a:cs typeface="Tw Cen MT (Body)"/>
              </a:defRPr>
            </a:lvl1pPr>
          </a:lstStyle>
          <a:p>
            <a:endParaRPr>
              <a:solidFill>
                <a:prstClr val="black">
                  <a:tint val="75000"/>
                </a:prstClr>
              </a:solidFill>
            </a:endParaRPr>
          </a:p>
        </p:txBody>
      </p:sp>
      <p:sp>
        <p:nvSpPr>
          <p:cNvPr id="8" name="Rectangle 7">
            <a:extLst>
              <a:ext uri="{FF2B5EF4-FFF2-40B4-BE49-F238E27FC236}">
                <a16:creationId xmlns:a16="http://schemas.microsoft.com/office/drawing/2014/main" id="{A9C3890B-BF09-46B5-8890-467593064AE1}"/>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n w="0"/>
              <a:solidFill>
                <a:srgbClr val="5B9BD5"/>
              </a:solidFill>
              <a:effectLst>
                <a:outerShdw blurRad="38100" dist="25400" dir="5400000" algn="ctr" rotWithShape="0">
                  <a:srgbClr val="6E747A">
                    <a:alpha val="43000"/>
                  </a:srgbClr>
                </a:outerShdw>
              </a:effectLst>
            </a:endParaRPr>
          </a:p>
        </p:txBody>
      </p:sp>
      <p:sp>
        <p:nvSpPr>
          <p:cNvPr id="10" name="Slide Number Placeholder 5">
            <a:extLst>
              <a:ext uri="{FF2B5EF4-FFF2-40B4-BE49-F238E27FC236}">
                <a16:creationId xmlns:a16="http://schemas.microsoft.com/office/drawing/2014/main" id="{C3BF1C81-7B20-4E62-856F-5BCEF8A1B0CD}"/>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1" name="Picture 10">
            <a:extLst>
              <a:ext uri="{FF2B5EF4-FFF2-40B4-BE49-F238E27FC236}">
                <a16:creationId xmlns:a16="http://schemas.microsoft.com/office/drawing/2014/main" id="{F8FDB883-5B4F-4710-B24E-D434F3EBBC3D}"/>
              </a:ext>
            </a:extLst>
          </p:cNvPr>
          <p:cNvPicPr>
            <a:picLocks noChangeAspect="1"/>
          </p:cNvPicPr>
          <p:nvPr/>
        </p:nvPicPr>
        <p:blipFill>
          <a:blip r:embed="rId3"/>
          <a:stretch>
            <a:fillRect/>
          </a:stretch>
        </p:blipFill>
        <p:spPr>
          <a:xfrm>
            <a:off x="10091351" y="60910"/>
            <a:ext cx="1927654" cy="338556"/>
          </a:xfrm>
          <a:prstGeom prst="rect">
            <a:avLst/>
          </a:prstGeom>
        </p:spPr>
      </p:pic>
      <p:sp>
        <p:nvSpPr>
          <p:cNvPr id="13" name="Title 1">
            <a:extLst>
              <a:ext uri="{FF2B5EF4-FFF2-40B4-BE49-F238E27FC236}">
                <a16:creationId xmlns:a16="http://schemas.microsoft.com/office/drawing/2014/main" id="{C0599727-3FC4-4055-B23F-1910C46CF34F}"/>
              </a:ext>
            </a:extLst>
          </p:cNvPr>
          <p:cNvSpPr>
            <a:spLocks noGrp="1"/>
          </p:cNvSpPr>
          <p:nvPr>
            <p:ph type="title" hasCustomPrompt="1"/>
          </p:nvPr>
        </p:nvSpPr>
        <p:spPr>
          <a:xfrm>
            <a:off x="838200" y="365125"/>
            <a:ext cx="10515600" cy="1325563"/>
          </a:xfrm>
        </p:spPr>
        <p:txBody>
          <a:bodyPr/>
          <a:lstStyle>
            <a:lvl1pPr>
              <a:buNone/>
              <a:defRPr>
                <a:solidFill>
                  <a:srgbClr val="1E578E"/>
                </a:solidFill>
              </a:defRPr>
            </a:lvl1pPr>
          </a:lstStyle>
          <a:p>
            <a:r>
              <a:t>Графикон</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B37A4D-34C4-4733-AEB1-9FCA823F9EA6}"/>
              </a:ext>
            </a:extLst>
          </p:cNvPr>
          <p:cNvSpPr>
            <a:spLocks noGrp="1"/>
          </p:cNvSpPr>
          <p:nvPr>
            <p:ph type="dt" idx="10"/>
          </p:nvPr>
        </p:nvSpPr>
        <p:spPr/>
        <p:txBody>
          <a:bodyPr/>
          <a:lstStyle>
            <a:lvl1pPr>
              <a:buNone/>
              <a:defRPr>
                <a:latin typeface="Tw Cen MT (Body)"/>
                <a:ea typeface="Tw Cen MT (Body)"/>
                <a:cs typeface="Tw Cen MT (Body)"/>
              </a:defRPr>
            </a:lvl1pPr>
          </a:lstStyle>
          <a:p>
            <a:fld id="{D9CD9DD0-17BE-4D06-B789-47356A50A0A7}" type="datetime1">
              <a:rPr lang="en-US">
                <a:solidFill>
                  <a:prstClr val="black">
                    <a:tint val="75000"/>
                  </a:prstClr>
                </a:solidFill>
              </a:rPr>
              <a:t>10/19/2026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3B294140-04D1-432C-9F54-60F53C509C2E}"/>
              </a:ext>
            </a:extLst>
          </p:cNvPr>
          <p:cNvSpPr>
            <a:spLocks noGrp="1"/>
          </p:cNvSpPr>
          <p:nvPr>
            <p:ph type="ftr" idx="11"/>
          </p:nvPr>
        </p:nvSpPr>
        <p:spPr/>
        <p:txBody>
          <a:bodyPr/>
          <a:lstStyle>
            <a:lvl1pPr>
              <a:buNone/>
              <a:defRPr>
                <a:latin typeface="Tw Cen MT (Body)"/>
                <a:ea typeface="Tw Cen MT (Body)"/>
                <a:cs typeface="Tw Cen MT (Body)"/>
              </a:defRPr>
            </a:lvl1pPr>
          </a:lstStyle>
          <a:p>
            <a:endParaRPr>
              <a:solidFill>
                <a:prstClr val="black">
                  <a:tint val="75000"/>
                </a:prstClr>
              </a:solidFill>
            </a:endParaRPr>
          </a:p>
        </p:txBody>
      </p:sp>
      <p:sp>
        <p:nvSpPr>
          <p:cNvPr id="7" name="Rectangle 6">
            <a:extLst>
              <a:ext uri="{FF2B5EF4-FFF2-40B4-BE49-F238E27FC236}">
                <a16:creationId xmlns:a16="http://schemas.microsoft.com/office/drawing/2014/main" id="{D9DA98F6-C591-451E-8A11-158676E990C4}"/>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n w="0"/>
              <a:solidFill>
                <a:srgbClr val="5B9BD5"/>
              </a:solidFill>
              <a:effectLst>
                <a:outerShdw blurRad="38100" dist="25400" dir="5400000" algn="ctr" rotWithShape="0">
                  <a:srgbClr val="6E747A">
                    <a:alpha val="43000"/>
                  </a:srgbClr>
                </a:outerShdw>
              </a:effectLst>
            </a:endParaRPr>
          </a:p>
        </p:txBody>
      </p:sp>
      <p:pic>
        <p:nvPicPr>
          <p:cNvPr id="8" name="Picture 7">
            <a:extLst>
              <a:ext uri="{FF2B5EF4-FFF2-40B4-BE49-F238E27FC236}">
                <a16:creationId xmlns:a16="http://schemas.microsoft.com/office/drawing/2014/main" id="{0E6ED9DB-0A41-4D32-AE7B-18A29412CD40}"/>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9" name="Slide Number Placeholder 5">
            <a:extLst>
              <a:ext uri="{FF2B5EF4-FFF2-40B4-BE49-F238E27FC236}">
                <a16:creationId xmlns:a16="http://schemas.microsoft.com/office/drawing/2014/main" id="{1A725828-D2E8-4F79-84A6-3A220E6970D2}"/>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0" name="Picture 9">
            <a:extLst>
              <a:ext uri="{FF2B5EF4-FFF2-40B4-BE49-F238E27FC236}">
                <a16:creationId xmlns:a16="http://schemas.microsoft.com/office/drawing/2014/main" id="{DFA2D590-F6FE-4815-835F-0D969635E5EB}"/>
              </a:ext>
            </a:extLst>
          </p:cNvPr>
          <p:cNvPicPr>
            <a:picLocks noChangeAspect="1"/>
          </p:cNvPicPr>
          <p:nvPr/>
        </p:nvPicPr>
        <p:blipFill>
          <a:blip r:embed="rId3"/>
          <a:stretch>
            <a:fillRect/>
          </a:stretch>
        </p:blipFill>
        <p:spPr>
          <a:xfrm>
            <a:off x="10091351" y="60910"/>
            <a:ext cx="1927654" cy="338556"/>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06352-637B-43A3-942F-3A061EA42FBD}"/>
              </a:ext>
            </a:extLst>
          </p:cNvPr>
          <p:cNvSpPr>
            <a:spLocks noGrp="1"/>
          </p:cNvSpPr>
          <p:nvPr>
            <p:ph type="title" hasCustomPrompt="1"/>
          </p:nvPr>
        </p:nvSpPr>
        <p:spPr>
          <a:xfrm>
            <a:off x="839788" y="457200"/>
            <a:ext cx="3932237" cy="1600200"/>
          </a:xfrm>
        </p:spPr>
        <p:txBody>
          <a:bodyPr anchor="b"/>
          <a:lstStyle>
            <a:lvl1pPr>
              <a:buNone/>
              <a:defRPr sz="3200">
                <a:solidFill>
                  <a:srgbClr val="1E578E"/>
                </a:solidFill>
              </a:defRPr>
            </a:lvl1pPr>
          </a:lstStyle>
          <a:p>
            <a:r>
              <a:t>Наслов</a:t>
            </a:r>
          </a:p>
        </p:txBody>
      </p:sp>
      <p:sp>
        <p:nvSpPr>
          <p:cNvPr id="4" name="Text Placeholder 3">
            <a:extLst>
              <a:ext uri="{FF2B5EF4-FFF2-40B4-BE49-F238E27FC236}">
                <a16:creationId xmlns:a16="http://schemas.microsoft.com/office/drawing/2014/main" id="{2E22A5D0-8A42-44A0-AABA-6D9461319546}"/>
              </a:ext>
            </a:extLst>
          </p:cNvPr>
          <p:cNvSpPr>
            <a:spLocks noGrp="1"/>
          </p:cNvSpPr>
          <p:nvPr>
            <p:ph type="body" idx="2" hasCustomPrompt="1"/>
          </p:nvPr>
        </p:nvSpPr>
        <p:spPr>
          <a:xfrm>
            <a:off x="839788" y="2057400"/>
            <a:ext cx="3932237" cy="3811588"/>
          </a:xfrm>
        </p:spPr>
        <p:txBody>
          <a:bodyPr/>
          <a:lstStyle>
            <a:lvl1pPr marL="0" indent="0">
              <a:buNone/>
              <a:defRPr sz="1600">
                <a:solidFill>
                  <a:schemeClr val="bg1">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Текст</a:t>
            </a:r>
          </a:p>
        </p:txBody>
      </p:sp>
      <p:sp>
        <p:nvSpPr>
          <p:cNvPr id="5" name="Date Placeholder 4">
            <a:extLst>
              <a:ext uri="{FF2B5EF4-FFF2-40B4-BE49-F238E27FC236}">
                <a16:creationId xmlns:a16="http://schemas.microsoft.com/office/drawing/2014/main" id="{43C326A2-A9AF-4F21-B971-1E69F5904D9C}"/>
              </a:ext>
            </a:extLst>
          </p:cNvPr>
          <p:cNvSpPr>
            <a:spLocks noGrp="1"/>
          </p:cNvSpPr>
          <p:nvPr>
            <p:ph type="dt" idx="10"/>
          </p:nvPr>
        </p:nvSpPr>
        <p:spPr/>
        <p:txBody>
          <a:bodyPr/>
          <a:lstStyle>
            <a:lvl1pPr>
              <a:buNone/>
              <a:defRPr>
                <a:latin typeface="Tw Cen MT (Body)"/>
                <a:ea typeface="Tw Cen MT (Body)"/>
                <a:cs typeface="Tw Cen MT (Body)"/>
              </a:defRPr>
            </a:lvl1pPr>
          </a:lstStyle>
          <a:p>
            <a:fld id="{C863CF42-AF2D-467E-A86E-921779ACBB86}" type="datetime1">
              <a:rPr lang="en-US">
                <a:solidFill>
                  <a:prstClr val="black">
                    <a:tint val="75000"/>
                  </a:prstClr>
                </a:solidFill>
              </a:rPr>
              <a:t>10/19/2026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50C35CB5-A115-43BB-BFED-F1DC9A4006FC}"/>
              </a:ext>
            </a:extLst>
          </p:cNvPr>
          <p:cNvSpPr>
            <a:spLocks noGrp="1"/>
          </p:cNvSpPr>
          <p:nvPr>
            <p:ph type="ftr" idx="11"/>
          </p:nvPr>
        </p:nvSpPr>
        <p:spPr/>
        <p:txBody>
          <a:bodyPr/>
          <a:lstStyle>
            <a:lvl1pPr>
              <a:buNone/>
              <a:defRPr>
                <a:latin typeface="Tw Cen MT (Body)dy)"/>
                <a:ea typeface="Tw Cen MT (Body)dy)"/>
                <a:cs typeface="Tw Cen MT (Body)dy)"/>
              </a:defRPr>
            </a:lvl1pPr>
          </a:lstStyle>
          <a:p>
            <a:endParaRPr>
              <a:solidFill>
                <a:prstClr val="black">
                  <a:tint val="75000"/>
                </a:prstClr>
              </a:solidFill>
            </a:endParaRPr>
          </a:p>
        </p:txBody>
      </p:sp>
      <p:sp>
        <p:nvSpPr>
          <p:cNvPr id="3" name="Content Placeholder 2">
            <a:extLst>
              <a:ext uri="{FF2B5EF4-FFF2-40B4-BE49-F238E27FC236}">
                <a16:creationId xmlns:a16="http://schemas.microsoft.com/office/drawing/2014/main" id="{BA608269-453E-4869-91E8-872866C1BF61}"/>
              </a:ext>
            </a:extLst>
          </p:cNvPr>
          <p:cNvSpPr>
            <a:spLocks noGrp="1"/>
          </p:cNvSpPr>
          <p:nvPr>
            <p:ph idx="1" hasCustomPrompt="1"/>
          </p:nvPr>
        </p:nvSpPr>
        <p:spPr>
          <a:xfrm>
            <a:off x="5183188" y="987425"/>
            <a:ext cx="6172200" cy="4873625"/>
          </a:xfrm>
        </p:spPr>
        <p:txBody>
          <a:bodyPr/>
          <a:lstStyle>
            <a:lvl1pPr>
              <a:buNone/>
              <a:defRPr sz="3200" b="0">
                <a:solidFill>
                  <a:schemeClr val="bg1">
                    <a:lumMod val="50000"/>
                  </a:schemeClr>
                </a:solidFill>
              </a:defRPr>
            </a:lvl1pPr>
            <a:lvl2pPr>
              <a:buNone/>
              <a:defRPr sz="2800">
                <a:solidFill>
                  <a:schemeClr val="bg1">
                    <a:lumMod val="50000"/>
                  </a:schemeClr>
                </a:solidFill>
              </a:defRPr>
            </a:lvl2pPr>
            <a:lvl3pPr>
              <a:buNone/>
              <a:defRPr sz="2400">
                <a:solidFill>
                  <a:schemeClr val="bg1">
                    <a:lumMod val="50000"/>
                  </a:schemeClr>
                </a:solidFill>
              </a:defRPr>
            </a:lvl3pPr>
            <a:lvl4pPr>
              <a:buNone/>
              <a:defRPr sz="2000">
                <a:solidFill>
                  <a:schemeClr val="bg1">
                    <a:lumMod val="50000"/>
                  </a:schemeClr>
                </a:solidFill>
              </a:defRPr>
            </a:lvl4pPr>
            <a:lvl5pPr>
              <a:buNone/>
              <a:defRPr sz="2000">
                <a:solidFill>
                  <a:schemeClr val="bg1">
                    <a:lumMod val="50000"/>
                  </a:schemeClr>
                </a:solidFill>
              </a:defRPr>
            </a:lvl5pPr>
            <a:lvl6pPr>
              <a:buNone/>
              <a:defRPr sz="2000"/>
            </a:lvl6pPr>
            <a:lvl7pPr>
              <a:buNone/>
              <a:defRPr sz="2000"/>
            </a:lvl7pPr>
            <a:lvl8pPr>
              <a:buNone/>
              <a:defRPr sz="2000"/>
            </a:lvl8pPr>
            <a:lvl9pPr>
              <a:buNone/>
              <a:defRPr sz="2000"/>
            </a:lvl9pPr>
          </a:lstStyle>
          <a:p>
            <a:pPr lvl="0">
              <a:buNone/>
            </a:pPr>
            <a:r>
              <a:t>Текст</a:t>
            </a:r>
          </a:p>
        </p:txBody>
      </p:sp>
      <p:sp>
        <p:nvSpPr>
          <p:cNvPr id="10" name="Rectangle 9">
            <a:extLst>
              <a:ext uri="{FF2B5EF4-FFF2-40B4-BE49-F238E27FC236}">
                <a16:creationId xmlns:a16="http://schemas.microsoft.com/office/drawing/2014/main" id="{93B06268-1015-4896-B9D2-43D9399899EA}"/>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n w="0"/>
              <a:solidFill>
                <a:srgbClr val="5B9BD5"/>
              </a:solidFill>
              <a:effectLst>
                <a:outerShdw blurRad="38100" dist="25400" dir="5400000" algn="ctr" rotWithShape="0">
                  <a:srgbClr val="6E747A">
                    <a:alpha val="43000"/>
                  </a:srgbClr>
                </a:outerShdw>
              </a:effectLst>
            </a:endParaRPr>
          </a:p>
        </p:txBody>
      </p:sp>
      <p:pic>
        <p:nvPicPr>
          <p:cNvPr id="11" name="Picture 10">
            <a:extLst>
              <a:ext uri="{FF2B5EF4-FFF2-40B4-BE49-F238E27FC236}">
                <a16:creationId xmlns:a16="http://schemas.microsoft.com/office/drawing/2014/main" id="{8EB56068-DE72-4B8F-A4D1-B0A52C98AFE5}"/>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2" name="Slide Number Placeholder 5">
            <a:extLst>
              <a:ext uri="{FF2B5EF4-FFF2-40B4-BE49-F238E27FC236}">
                <a16:creationId xmlns:a16="http://schemas.microsoft.com/office/drawing/2014/main" id="{A8EAD880-8ED2-47D6-ACB5-7FA3F67A50C9}"/>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3" name="Picture 12">
            <a:extLst>
              <a:ext uri="{FF2B5EF4-FFF2-40B4-BE49-F238E27FC236}">
                <a16:creationId xmlns:a16="http://schemas.microsoft.com/office/drawing/2014/main" id="{125531A9-A566-46C3-B02B-DB6264907DC6}"/>
              </a:ext>
            </a:extLst>
          </p:cNvPr>
          <p:cNvPicPr>
            <a:picLocks noChangeAspect="1"/>
          </p:cNvPicPr>
          <p:nvPr/>
        </p:nvPicPr>
        <p:blipFill>
          <a:blip r:embed="rId3"/>
          <a:stretch>
            <a:fillRect/>
          </a:stretch>
        </p:blipFill>
        <p:spPr>
          <a:xfrm>
            <a:off x="10091351" y="60910"/>
            <a:ext cx="1927654" cy="338556"/>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96F7D-491F-495B-80F1-D7F16A83707E}"/>
              </a:ext>
            </a:extLst>
          </p:cNvPr>
          <p:cNvSpPr>
            <a:spLocks noGrp="1"/>
          </p:cNvSpPr>
          <p:nvPr>
            <p:ph type="title" hasCustomPrompt="1"/>
          </p:nvPr>
        </p:nvSpPr>
        <p:spPr>
          <a:xfrm>
            <a:off x="839788" y="457200"/>
            <a:ext cx="3932237" cy="1600200"/>
          </a:xfrm>
        </p:spPr>
        <p:txBody>
          <a:bodyPr anchor="b"/>
          <a:lstStyle>
            <a:lvl1pPr>
              <a:buNone/>
              <a:defRPr sz="3200">
                <a:solidFill>
                  <a:srgbClr val="1E578E"/>
                </a:solidFill>
              </a:defRPr>
            </a:lvl1pPr>
          </a:lstStyle>
          <a:p>
            <a:r>
              <a:t>Наслов</a:t>
            </a:r>
          </a:p>
        </p:txBody>
      </p:sp>
      <p:sp>
        <p:nvSpPr>
          <p:cNvPr id="4" name="Text Placeholder 3">
            <a:extLst>
              <a:ext uri="{FF2B5EF4-FFF2-40B4-BE49-F238E27FC236}">
                <a16:creationId xmlns:a16="http://schemas.microsoft.com/office/drawing/2014/main" id="{397E8939-2537-48DF-B5AC-529A815F0B2C}"/>
              </a:ext>
            </a:extLst>
          </p:cNvPr>
          <p:cNvSpPr>
            <a:spLocks noGrp="1"/>
          </p:cNvSpPr>
          <p:nvPr>
            <p:ph type="body" idx="2" hasCustomPrompt="1"/>
          </p:nvPr>
        </p:nvSpPr>
        <p:spPr>
          <a:xfrm>
            <a:off x="839788" y="2057400"/>
            <a:ext cx="3932237" cy="3811588"/>
          </a:xfrm>
        </p:spPr>
        <p:txBody>
          <a:bodyPr/>
          <a:lstStyle>
            <a:lvl1pPr marL="0" indent="0">
              <a:buNone/>
              <a:defRPr sz="1600">
                <a:solidFill>
                  <a:schemeClr val="bg1">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Текст</a:t>
            </a:r>
          </a:p>
        </p:txBody>
      </p:sp>
      <p:sp>
        <p:nvSpPr>
          <p:cNvPr id="5" name="Date Placeholder 4">
            <a:extLst>
              <a:ext uri="{FF2B5EF4-FFF2-40B4-BE49-F238E27FC236}">
                <a16:creationId xmlns:a16="http://schemas.microsoft.com/office/drawing/2014/main" id="{F46B382F-5445-4887-A09D-B427D38C7A22}"/>
              </a:ext>
            </a:extLst>
          </p:cNvPr>
          <p:cNvSpPr>
            <a:spLocks noGrp="1"/>
          </p:cNvSpPr>
          <p:nvPr>
            <p:ph type="dt" idx="10"/>
          </p:nvPr>
        </p:nvSpPr>
        <p:spPr/>
        <p:txBody>
          <a:bodyPr/>
          <a:lstStyle>
            <a:lvl1pPr>
              <a:buNone/>
              <a:defRPr>
                <a:latin typeface="Tw Cen MT (Body)dy)"/>
                <a:ea typeface="Tw Cen MT (Body)dy)"/>
                <a:cs typeface="Tw Cen MT (Body)dy)"/>
              </a:defRPr>
            </a:lvl1pPr>
          </a:lstStyle>
          <a:p>
            <a:fld id="{41E0A76F-A858-4830-884B-9E9914C82A13}" type="datetime1">
              <a:rPr lang="en-US">
                <a:solidFill>
                  <a:prstClr val="black">
                    <a:tint val="75000"/>
                  </a:prstClr>
                </a:solidFill>
              </a:rPr>
              <a:t>10/19/2026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F082291-0F9D-444B-B07F-D6CAC2CDBFC6}"/>
              </a:ext>
            </a:extLst>
          </p:cNvPr>
          <p:cNvSpPr>
            <a:spLocks noGrp="1"/>
          </p:cNvSpPr>
          <p:nvPr>
            <p:ph type="ftr" idx="11"/>
          </p:nvPr>
        </p:nvSpPr>
        <p:spPr/>
        <p:txBody>
          <a:bodyPr/>
          <a:lstStyle>
            <a:lvl1pPr>
              <a:buNone/>
              <a:defRPr>
                <a:latin typeface="Tw Cen MT (Body)dy)"/>
                <a:ea typeface="Tw Cen MT (Body)dy)"/>
                <a:cs typeface="Tw Cen MT (Body)dy)"/>
              </a:defRPr>
            </a:lvl1pPr>
          </a:lstStyle>
          <a:p>
            <a:endParaRPr>
              <a:solidFill>
                <a:prstClr val="black">
                  <a:tint val="75000"/>
                </a:prstClr>
              </a:solidFill>
            </a:endParaRPr>
          </a:p>
        </p:txBody>
      </p:sp>
      <p:sp>
        <p:nvSpPr>
          <p:cNvPr id="3" name="Picture Placeholder 2">
            <a:extLst>
              <a:ext uri="{FF2B5EF4-FFF2-40B4-BE49-F238E27FC236}">
                <a16:creationId xmlns:a16="http://schemas.microsoft.com/office/drawing/2014/main" id="{0FD6D78F-F83A-4A05-8024-F31433C783B4}"/>
              </a:ext>
            </a:extLst>
          </p:cNvPr>
          <p:cNvSpPr>
            <a:spLocks noGrp="1"/>
          </p:cNvSpPr>
          <p:nvPr>
            <p:ph type="pic" idx="1" hasCustomPrompt="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t>Слика</a:t>
            </a:r>
          </a:p>
        </p:txBody>
      </p:sp>
      <p:sp>
        <p:nvSpPr>
          <p:cNvPr id="10" name="Rectangle 9">
            <a:extLst>
              <a:ext uri="{FF2B5EF4-FFF2-40B4-BE49-F238E27FC236}">
                <a16:creationId xmlns:a16="http://schemas.microsoft.com/office/drawing/2014/main" id="{9B77349C-5501-4663-B9C5-6AB372C1E153}"/>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n w="0"/>
              <a:solidFill>
                <a:srgbClr val="5B9BD5"/>
              </a:solidFill>
              <a:effectLst>
                <a:outerShdw blurRad="38100" dist="25400" dir="5400000" algn="ctr" rotWithShape="0">
                  <a:srgbClr val="6E747A">
                    <a:alpha val="43000"/>
                  </a:srgbClr>
                </a:outerShdw>
              </a:effectLst>
            </a:endParaRPr>
          </a:p>
        </p:txBody>
      </p:sp>
      <p:pic>
        <p:nvPicPr>
          <p:cNvPr id="11" name="Picture 10">
            <a:extLst>
              <a:ext uri="{FF2B5EF4-FFF2-40B4-BE49-F238E27FC236}">
                <a16:creationId xmlns:a16="http://schemas.microsoft.com/office/drawing/2014/main" id="{CC137BC4-2AB4-4001-9BB8-3CA3DED11B3D}"/>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2" name="Slide Number Placeholder 5">
            <a:extLst>
              <a:ext uri="{FF2B5EF4-FFF2-40B4-BE49-F238E27FC236}">
                <a16:creationId xmlns:a16="http://schemas.microsoft.com/office/drawing/2014/main" id="{87C6F0FC-3A0F-44B3-99F0-E96B6F7ECBDB}"/>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3" name="Picture 12">
            <a:extLst>
              <a:ext uri="{FF2B5EF4-FFF2-40B4-BE49-F238E27FC236}">
                <a16:creationId xmlns:a16="http://schemas.microsoft.com/office/drawing/2014/main" id="{0BBC3A7A-C5EF-4DA5-8AB4-69560091A301}"/>
              </a:ext>
            </a:extLst>
          </p:cNvPr>
          <p:cNvPicPr>
            <a:picLocks noChangeAspect="1"/>
          </p:cNvPicPr>
          <p:nvPr/>
        </p:nvPicPr>
        <p:blipFill>
          <a:blip r:embed="rId3"/>
          <a:stretch>
            <a:fillRect/>
          </a:stretch>
        </p:blipFill>
        <p:spPr>
          <a:xfrm>
            <a:off x="10091351" y="60910"/>
            <a:ext cx="1927654" cy="338556"/>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D0919-2BFD-4D85-ABF8-37C8225F58DE}"/>
              </a:ext>
            </a:extLst>
          </p:cNvPr>
          <p:cNvSpPr>
            <a:spLocks noGrp="1"/>
          </p:cNvSpPr>
          <p:nvPr>
            <p:ph type="title" hasCustomPrompt="1"/>
          </p:nvPr>
        </p:nvSpPr>
        <p:spPr/>
        <p:txBody>
          <a:bodyPr/>
          <a:lstStyle>
            <a:lvl1pPr>
              <a:buNone/>
              <a:defRPr>
                <a:solidFill>
                  <a:srgbClr val="1E578E"/>
                </a:solidFill>
              </a:defRPr>
            </a:lvl1pPr>
          </a:lstStyle>
          <a:p>
            <a:r>
              <a:t>Наслов</a:t>
            </a:r>
          </a:p>
        </p:txBody>
      </p:sp>
      <p:sp>
        <p:nvSpPr>
          <p:cNvPr id="4" name="Date Placeholder 3">
            <a:extLst>
              <a:ext uri="{FF2B5EF4-FFF2-40B4-BE49-F238E27FC236}">
                <a16:creationId xmlns:a16="http://schemas.microsoft.com/office/drawing/2014/main" id="{02CEE226-C106-454B-82F9-AC7B36A114CC}"/>
              </a:ext>
            </a:extLst>
          </p:cNvPr>
          <p:cNvSpPr>
            <a:spLocks noGrp="1"/>
          </p:cNvSpPr>
          <p:nvPr>
            <p:ph type="dt" idx="10"/>
          </p:nvPr>
        </p:nvSpPr>
        <p:spPr/>
        <p:txBody>
          <a:bodyPr/>
          <a:lstStyle>
            <a:lvl1pPr>
              <a:buNone/>
              <a:defRPr>
                <a:latin typeface="Tw Cen MT (Body)dy)"/>
                <a:ea typeface="Tw Cen MT (Body)dy)"/>
                <a:cs typeface="Tw Cen MT (Body)dy)"/>
              </a:defRPr>
            </a:lvl1pPr>
          </a:lstStyle>
          <a:p>
            <a:fld id="{B327E440-2A8B-43FA-8E62-283731874734}" type="datetime1">
              <a:rPr lang="en-US">
                <a:solidFill>
                  <a:prstClr val="black">
                    <a:tint val="75000"/>
                  </a:prstClr>
                </a:solidFill>
              </a:rPr>
              <a:t>10/19/2026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F14DA67F-14ED-48B0-8F05-D76B58094E22}"/>
              </a:ext>
            </a:extLst>
          </p:cNvPr>
          <p:cNvSpPr>
            <a:spLocks noGrp="1"/>
          </p:cNvSpPr>
          <p:nvPr>
            <p:ph type="ftr" idx="11"/>
          </p:nvPr>
        </p:nvSpPr>
        <p:spPr/>
        <p:txBody>
          <a:bodyPr/>
          <a:lstStyle>
            <a:lvl1pPr>
              <a:buNone/>
              <a:defRPr>
                <a:latin typeface="Tw Cen MT (Body)dy)"/>
                <a:ea typeface="Tw Cen MT (Body)dy)"/>
                <a:cs typeface="Tw Cen MT (Body)dy)"/>
              </a:defRPr>
            </a:lvl1pPr>
          </a:lstStyle>
          <a:p>
            <a:endParaRPr>
              <a:solidFill>
                <a:prstClr val="black">
                  <a:tint val="75000"/>
                </a:prstClr>
              </a:solidFill>
            </a:endParaRPr>
          </a:p>
        </p:txBody>
      </p:sp>
      <p:sp>
        <p:nvSpPr>
          <p:cNvPr id="3" name="Vertical Text Placeholder 2">
            <a:extLst>
              <a:ext uri="{FF2B5EF4-FFF2-40B4-BE49-F238E27FC236}">
                <a16:creationId xmlns:a16="http://schemas.microsoft.com/office/drawing/2014/main" id="{4DF45533-26AE-4426-B1AF-761902590132}"/>
              </a:ext>
            </a:extLst>
          </p:cNvPr>
          <p:cNvSpPr>
            <a:spLocks noGrp="1"/>
          </p:cNvSpPr>
          <p:nvPr>
            <p:ph type="body" idx="1" hasCustomPrompt="1"/>
          </p:nvPr>
        </p:nvSpPr>
        <p:spPr/>
        <p:txBody>
          <a:bodyPr vert="eaVert"/>
          <a:lstStyle>
            <a:lvl1pPr>
              <a:buNone/>
              <a:defRPr>
                <a:solidFill>
                  <a:schemeClr val="bg1">
                    <a:lumMod val="50000"/>
                  </a:schemeClr>
                </a:solidFill>
              </a:defRPr>
            </a:lvl1pPr>
            <a:lvl2pPr>
              <a:buNone/>
              <a:defRPr>
                <a:solidFill>
                  <a:schemeClr val="bg1">
                    <a:lumMod val="50000"/>
                  </a:schemeClr>
                </a:solidFill>
              </a:defRPr>
            </a:lvl2pPr>
            <a:lvl3pPr>
              <a:buNone/>
              <a:defRPr>
                <a:solidFill>
                  <a:schemeClr val="bg1">
                    <a:lumMod val="50000"/>
                  </a:schemeClr>
                </a:solidFill>
              </a:defRPr>
            </a:lvl3pPr>
            <a:lvl4pPr>
              <a:buNone/>
              <a:defRPr>
                <a:solidFill>
                  <a:schemeClr val="bg1">
                    <a:lumMod val="50000"/>
                  </a:schemeClr>
                </a:solidFill>
              </a:defRPr>
            </a:lvl4pPr>
            <a:lvl5pPr>
              <a:buNone/>
              <a:defRPr>
                <a:solidFill>
                  <a:schemeClr val="bg1">
                    <a:lumMod val="50000"/>
                  </a:schemeClr>
                </a:solidFill>
              </a:defRPr>
            </a:lvl5pPr>
          </a:lstStyle>
          <a:p>
            <a:pPr lvl="0">
              <a:buNone/>
            </a:pPr>
            <a:r>
              <a:t>Текст</a:t>
            </a:r>
          </a:p>
        </p:txBody>
      </p:sp>
      <p:sp>
        <p:nvSpPr>
          <p:cNvPr id="9" name="Rectangle 8">
            <a:extLst>
              <a:ext uri="{FF2B5EF4-FFF2-40B4-BE49-F238E27FC236}">
                <a16:creationId xmlns:a16="http://schemas.microsoft.com/office/drawing/2014/main" id="{89EE832C-C037-4256-BBC8-F6F23A665AA5}"/>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n w="0"/>
              <a:solidFill>
                <a:srgbClr val="5B9BD5"/>
              </a:solidFill>
              <a:effectLst>
                <a:outerShdw blurRad="38100" dist="25400" dir="5400000" algn="ctr" rotWithShape="0">
                  <a:srgbClr val="6E747A">
                    <a:alpha val="43000"/>
                  </a:srgbClr>
                </a:outerShdw>
              </a:effectLst>
            </a:endParaRPr>
          </a:p>
        </p:txBody>
      </p:sp>
      <p:pic>
        <p:nvPicPr>
          <p:cNvPr id="10" name="Picture 9">
            <a:extLst>
              <a:ext uri="{FF2B5EF4-FFF2-40B4-BE49-F238E27FC236}">
                <a16:creationId xmlns:a16="http://schemas.microsoft.com/office/drawing/2014/main" id="{10C5633C-FCCE-4668-8688-52573FD9B9D8}"/>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1" name="Slide Number Placeholder 5">
            <a:extLst>
              <a:ext uri="{FF2B5EF4-FFF2-40B4-BE49-F238E27FC236}">
                <a16:creationId xmlns:a16="http://schemas.microsoft.com/office/drawing/2014/main" id="{9ACF597F-294F-443A-8748-45DDF8E756DA}"/>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2" name="Picture 11">
            <a:extLst>
              <a:ext uri="{FF2B5EF4-FFF2-40B4-BE49-F238E27FC236}">
                <a16:creationId xmlns:a16="http://schemas.microsoft.com/office/drawing/2014/main" id="{1BE77E6B-1276-4530-A83A-87EEC12AAB4D}"/>
              </a:ext>
            </a:extLst>
          </p:cNvPr>
          <p:cNvPicPr>
            <a:picLocks noChangeAspect="1"/>
          </p:cNvPicPr>
          <p:nvPr/>
        </p:nvPicPr>
        <p:blipFill>
          <a:blip r:embed="rId3"/>
          <a:stretch>
            <a:fillRect/>
          </a:stretch>
        </p:blipFill>
        <p:spPr>
          <a:xfrm>
            <a:off x="10091351" y="60910"/>
            <a:ext cx="1927654" cy="338556"/>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AB4150AF-9714-41F2-9C9B-3FDBEC71C5A8}"/>
              </a:ext>
            </a:extLst>
          </p:cNvPr>
          <p:cNvSpPr>
            <a:spLocks noGrp="1"/>
          </p:cNvSpPr>
          <p:nvPr>
            <p:ph type="body" idx="1" hasCustomPrompt="1"/>
          </p:nvPr>
        </p:nvSpPr>
        <p:spPr>
          <a:xfrm>
            <a:off x="838200" y="502507"/>
            <a:ext cx="7734300" cy="5674455"/>
          </a:xfrm>
        </p:spPr>
        <p:txBody>
          <a:bodyPr vert="eaVert"/>
          <a:lstStyle>
            <a:lvl1pPr>
              <a:buNone/>
              <a:defRPr>
                <a:solidFill>
                  <a:schemeClr val="bg1">
                    <a:lumMod val="50000"/>
                  </a:schemeClr>
                </a:solidFill>
              </a:defRPr>
            </a:lvl1pPr>
            <a:lvl2pPr>
              <a:buNone/>
              <a:defRPr>
                <a:solidFill>
                  <a:schemeClr val="bg1">
                    <a:lumMod val="50000"/>
                  </a:schemeClr>
                </a:solidFill>
              </a:defRPr>
            </a:lvl2pPr>
            <a:lvl3pPr>
              <a:buNone/>
              <a:defRPr>
                <a:solidFill>
                  <a:schemeClr val="bg1">
                    <a:lumMod val="50000"/>
                  </a:schemeClr>
                </a:solidFill>
              </a:defRPr>
            </a:lvl3pPr>
            <a:lvl4pPr>
              <a:buNone/>
              <a:defRPr>
                <a:solidFill>
                  <a:schemeClr val="bg1">
                    <a:lumMod val="50000"/>
                  </a:schemeClr>
                </a:solidFill>
              </a:defRPr>
            </a:lvl4pPr>
            <a:lvl5pPr>
              <a:buNone/>
              <a:defRPr>
                <a:solidFill>
                  <a:schemeClr val="bg1">
                    <a:lumMod val="50000"/>
                  </a:schemeClr>
                </a:solidFill>
              </a:defRPr>
            </a:lvl5pPr>
          </a:lstStyle>
          <a:p>
            <a:pPr lvl="0">
              <a:buNone/>
            </a:pPr>
            <a:r>
              <a:t>Текст</a:t>
            </a:r>
          </a:p>
        </p:txBody>
      </p:sp>
      <p:sp>
        <p:nvSpPr>
          <p:cNvPr id="4" name="Date Placeholder 3">
            <a:extLst>
              <a:ext uri="{FF2B5EF4-FFF2-40B4-BE49-F238E27FC236}">
                <a16:creationId xmlns:a16="http://schemas.microsoft.com/office/drawing/2014/main" id="{B057EC30-8FC7-4EBC-AFCE-6D0A5A17BBAD}"/>
              </a:ext>
            </a:extLst>
          </p:cNvPr>
          <p:cNvSpPr>
            <a:spLocks noGrp="1"/>
          </p:cNvSpPr>
          <p:nvPr>
            <p:ph type="dt" idx="10"/>
          </p:nvPr>
        </p:nvSpPr>
        <p:spPr/>
        <p:txBody>
          <a:bodyPr/>
          <a:lstStyle>
            <a:lvl1pPr>
              <a:buNone/>
              <a:defRPr>
                <a:latin typeface="Tw Cen MT (Body)dy)"/>
                <a:ea typeface="Tw Cen MT (Body)dy)"/>
                <a:cs typeface="Tw Cen MT (Body)dy)"/>
              </a:defRPr>
            </a:lvl1pPr>
          </a:lstStyle>
          <a:p>
            <a:fld id="{8C4348E8-5F32-4135-9735-14DFEF197A78}" type="datetime1">
              <a:rPr lang="en-US">
                <a:solidFill>
                  <a:prstClr val="black">
                    <a:tint val="75000"/>
                  </a:prstClr>
                </a:solidFill>
              </a:rPr>
              <a:t>10/19/2026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9FD761A-314B-46BC-AC71-C235EF6146E3}"/>
              </a:ext>
            </a:extLst>
          </p:cNvPr>
          <p:cNvSpPr>
            <a:spLocks noGrp="1"/>
          </p:cNvSpPr>
          <p:nvPr>
            <p:ph type="ftr" idx="11"/>
          </p:nvPr>
        </p:nvSpPr>
        <p:spPr/>
        <p:txBody>
          <a:bodyPr/>
          <a:lstStyle>
            <a:lvl1pPr>
              <a:buNone/>
              <a:defRPr>
                <a:latin typeface="Tw Cen MT (Body)dy)"/>
                <a:ea typeface="Tw Cen MT (Body)dy)"/>
                <a:cs typeface="Tw Cen MT (Body)dy)"/>
              </a:defRPr>
            </a:lvl1pPr>
          </a:lstStyle>
          <a:p>
            <a:endParaRPr>
              <a:solidFill>
                <a:prstClr val="black">
                  <a:tint val="75000"/>
                </a:prstClr>
              </a:solidFill>
            </a:endParaRPr>
          </a:p>
        </p:txBody>
      </p:sp>
      <p:sp>
        <p:nvSpPr>
          <p:cNvPr id="2" name="Vertical Title 1">
            <a:extLst>
              <a:ext uri="{FF2B5EF4-FFF2-40B4-BE49-F238E27FC236}">
                <a16:creationId xmlns:a16="http://schemas.microsoft.com/office/drawing/2014/main" id="{18229C9E-390D-47E5-B619-EBEBE1D21E54}"/>
              </a:ext>
            </a:extLst>
          </p:cNvPr>
          <p:cNvSpPr>
            <a:spLocks noGrp="1"/>
          </p:cNvSpPr>
          <p:nvPr>
            <p:ph type="title" hasCustomPrompt="1"/>
          </p:nvPr>
        </p:nvSpPr>
        <p:spPr>
          <a:xfrm>
            <a:off x="8724900" y="502508"/>
            <a:ext cx="2628900" cy="5674454"/>
          </a:xfrm>
        </p:spPr>
        <p:txBody>
          <a:bodyPr vert="eaVert"/>
          <a:lstStyle>
            <a:lvl1pPr>
              <a:buNone/>
              <a:defRPr>
                <a:solidFill>
                  <a:srgbClr val="1E578E"/>
                </a:solidFill>
              </a:defRPr>
            </a:lvl1pPr>
          </a:lstStyle>
          <a:p>
            <a:r>
              <a:t>Наслов</a:t>
            </a:r>
          </a:p>
        </p:txBody>
      </p:sp>
      <p:sp>
        <p:nvSpPr>
          <p:cNvPr id="9" name="Rectangle 8">
            <a:extLst>
              <a:ext uri="{FF2B5EF4-FFF2-40B4-BE49-F238E27FC236}">
                <a16:creationId xmlns:a16="http://schemas.microsoft.com/office/drawing/2014/main" id="{1CCBC700-F820-4876-84DA-F41A4982DCDC}"/>
              </a:ext>
            </a:extLst>
          </p:cNvPr>
          <p:cNvSpPr>
            <a:spLocks noGrp="1"/>
          </p:cNvSpPr>
          <p:nvPr/>
        </p:nvSpPr>
        <p:spPr>
          <a:xfrm>
            <a:off x="0" y="0"/>
            <a:ext cx="156519" cy="6858000"/>
          </a:xfrm>
          <a:prstGeom prst="rect">
            <a:avLst/>
          </a:prstGeom>
          <a:solidFill>
            <a:srgbClr val="1E57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ln w="0"/>
              <a:solidFill>
                <a:srgbClr val="5B9BD5"/>
              </a:solidFill>
              <a:effectLst>
                <a:outerShdw blurRad="38100" dist="25400" dir="5400000" algn="ctr" rotWithShape="0">
                  <a:srgbClr val="6E747A">
                    <a:alpha val="43000"/>
                  </a:srgbClr>
                </a:outerShdw>
              </a:effectLst>
            </a:endParaRPr>
          </a:p>
        </p:txBody>
      </p:sp>
      <p:pic>
        <p:nvPicPr>
          <p:cNvPr id="10" name="Picture 9">
            <a:extLst>
              <a:ext uri="{FF2B5EF4-FFF2-40B4-BE49-F238E27FC236}">
                <a16:creationId xmlns:a16="http://schemas.microsoft.com/office/drawing/2014/main" id="{BC963684-B67B-4312-86EF-E9BDA95DEDC5}"/>
              </a:ext>
            </a:extLst>
          </p:cNvPr>
          <p:cNvPicPr>
            <a:picLocks noChangeAspect="1"/>
          </p:cNvPicPr>
          <p:nvPr/>
        </p:nvPicPr>
        <p:blipFill>
          <a:blip r:embed="rId2"/>
          <a:stretch>
            <a:fillRect/>
          </a:stretch>
        </p:blipFill>
        <p:spPr>
          <a:xfrm>
            <a:off x="9274630" y="4543024"/>
            <a:ext cx="2917370" cy="2314976"/>
          </a:xfrm>
          <a:prstGeom prst="rect">
            <a:avLst/>
          </a:prstGeom>
        </p:spPr>
      </p:pic>
      <p:sp>
        <p:nvSpPr>
          <p:cNvPr id="11" name="Slide Number Placeholder 5">
            <a:extLst>
              <a:ext uri="{FF2B5EF4-FFF2-40B4-BE49-F238E27FC236}">
                <a16:creationId xmlns:a16="http://schemas.microsoft.com/office/drawing/2014/main" id="{631BC89F-8717-4143-AD69-F8545CB37AB2}"/>
              </a:ext>
            </a:extLst>
          </p:cNvPr>
          <p:cNvSpPr>
            <a:spLocks noGrp="1"/>
          </p:cNvSpPr>
          <p:nvPr>
            <p:ph type="sldNum" idx="12"/>
          </p:nvPr>
        </p:nvSpPr>
        <p:spPr>
          <a:xfrm>
            <a:off x="11522549" y="6275819"/>
            <a:ext cx="469556" cy="365125"/>
          </a:xfrm>
        </p:spPr>
        <p:txBody>
          <a:bodyPr/>
          <a:lstStyle>
            <a:lvl1pPr algn="ctr">
              <a:buNone/>
              <a:defRPr sz="1400" b="1">
                <a:solidFill>
                  <a:srgbClr val="1E578E"/>
                </a:solidFill>
              </a:defRPr>
            </a:lvl1pPr>
          </a:lstStyle>
          <a:p>
            <a:fld id="{9E6A3A0C-5B1B-4859-8A9F-0D6B550C0C8D}" type="slidenum">
              <a:t>‹#›</a:t>
            </a:fld>
            <a:endParaRPr/>
          </a:p>
        </p:txBody>
      </p:sp>
      <p:pic>
        <p:nvPicPr>
          <p:cNvPr id="12" name="Picture 11">
            <a:extLst>
              <a:ext uri="{FF2B5EF4-FFF2-40B4-BE49-F238E27FC236}">
                <a16:creationId xmlns:a16="http://schemas.microsoft.com/office/drawing/2014/main" id="{35304942-C449-4F43-AB12-9F27DEBAB8A2}"/>
              </a:ext>
            </a:extLst>
          </p:cNvPr>
          <p:cNvPicPr>
            <a:picLocks noChangeAspect="1"/>
          </p:cNvPicPr>
          <p:nvPr/>
        </p:nvPicPr>
        <p:blipFill>
          <a:blip r:embed="rId3"/>
          <a:stretch>
            <a:fillRect/>
          </a:stretch>
        </p:blipFill>
        <p:spPr>
          <a:xfrm>
            <a:off x="10091351" y="60910"/>
            <a:ext cx="1927654" cy="338556"/>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0F4064-8688-4AAB-B831-AB01918EC517}"/>
              </a:ext>
            </a:extLst>
          </p:cNvPr>
          <p:cNvPicPr>
            <a:picLocks noChangeAspect="1"/>
          </p:cNvPicPr>
          <p:nvPr/>
        </p:nvPicPr>
        <p:blipFill>
          <a:blip r:embed="rId2"/>
          <a:stretch>
            <a:fillRect/>
          </a:stretch>
        </p:blipFill>
        <p:spPr>
          <a:xfrm>
            <a:off x="8088784" y="3602038"/>
            <a:ext cx="4103216" cy="3255962"/>
          </a:xfrm>
          <a:prstGeom prst="rect">
            <a:avLst/>
          </a:prstGeom>
        </p:spPr>
      </p:pic>
      <p:sp>
        <p:nvSpPr>
          <p:cNvPr id="3" name="Date Placeholder 2">
            <a:extLst>
              <a:ext uri="{FF2B5EF4-FFF2-40B4-BE49-F238E27FC236}">
                <a16:creationId xmlns:a16="http://schemas.microsoft.com/office/drawing/2014/main" id="{A2451811-E295-4F61-B7A1-E7A92149C43F}"/>
              </a:ext>
            </a:extLst>
          </p:cNvPr>
          <p:cNvSpPr>
            <a:spLocks noGrp="1"/>
          </p:cNvSpPr>
          <p:nvPr>
            <p:ph type="dt" idx="10"/>
          </p:nvPr>
        </p:nvSpPr>
        <p:spPr/>
        <p:txBody>
          <a:bodyPr/>
          <a:lstStyle>
            <a:lvl1pPr>
              <a:buNone/>
              <a:defRPr>
                <a:latin typeface="Tw Cen MT (Body)dy)"/>
                <a:ea typeface="Tw Cen MT (Body)dy)"/>
                <a:cs typeface="Tw Cen MT (Body)dy)"/>
              </a:defRPr>
            </a:lvl1pPr>
          </a:lstStyle>
          <a:p>
            <a:fld id="{D77415B9-F7E1-4329-86C5-BFD9CA71CB2B}" type="datetime1">
              <a:rPr lang="en-US">
                <a:solidFill>
                  <a:prstClr val="black">
                    <a:tint val="75000"/>
                  </a:prstClr>
                </a:solidFill>
              </a:rPr>
              <a:t>10/19/2026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35B68DA6-3529-4938-A1FD-CFCAE3FED14B}"/>
              </a:ext>
            </a:extLst>
          </p:cNvPr>
          <p:cNvSpPr>
            <a:spLocks noGrp="1"/>
          </p:cNvSpPr>
          <p:nvPr>
            <p:ph type="ftr" idx="11"/>
          </p:nvPr>
        </p:nvSpPr>
        <p:spPr/>
        <p:txBody>
          <a:bodyPr/>
          <a:lstStyle>
            <a:lvl1pPr>
              <a:buNone/>
              <a:defRPr>
                <a:latin typeface="Tw Cen MT (Body)dy)"/>
                <a:ea typeface="Tw Cen MT (Body)dy)"/>
                <a:cs typeface="Tw Cen MT (Body)dy)"/>
              </a:defRPr>
            </a:lvl1pPr>
          </a:lstStyle>
          <a:p>
            <a:endParaRPr>
              <a:solidFill>
                <a:prstClr val="black">
                  <a:tint val="75000"/>
                </a:prstClr>
              </a:solidFill>
            </a:endParaRPr>
          </a:p>
        </p:txBody>
      </p:sp>
      <p:sp>
        <p:nvSpPr>
          <p:cNvPr id="10" name="Rectangle 9">
            <a:extLst>
              <a:ext uri="{FF2B5EF4-FFF2-40B4-BE49-F238E27FC236}">
                <a16:creationId xmlns:a16="http://schemas.microsoft.com/office/drawing/2014/main" id="{E10A8399-97C2-4DED-BCCC-5F395F27B926}"/>
              </a:ext>
            </a:extLst>
          </p:cNvPr>
          <p:cNvSpPr>
            <a:spLocks noGrp="1"/>
          </p:cNvSpPr>
          <p:nvPr/>
        </p:nvSpPr>
        <p:spPr>
          <a:xfrm>
            <a:off x="5250076" y="4549867"/>
            <a:ext cx="1479892" cy="369332"/>
          </a:xfrm>
          <a:prstGeom prst="rect">
            <a:avLst/>
          </a:prstGeom>
        </p:spPr>
        <p:txBody>
          <a:bodyPr wrap="none">
            <a:spAutoFit/>
          </a:bodyPr>
          <a:lstStyle/>
          <a:p>
            <a:r>
              <a:rPr>
                <a:solidFill>
                  <a:prstClr val="white">
                    <a:lumMod val="50000"/>
                  </a:prstClr>
                </a:solidFill>
              </a:rPr>
              <a:t>ww.sf.bg.ac.rs</a:t>
            </a:r>
            <a:endParaRPr>
              <a:solidFill>
                <a:prstClr val="white">
                  <a:lumMod val="50000"/>
                </a:prstClr>
              </a:solidFill>
              <a:latin typeface="Tw Cen MT (Body)Body)"/>
              <a:ea typeface="Tw Cen MT (Body)Body)"/>
              <a:cs typeface="Tw Cen MT (Body)Body)"/>
            </a:endParaRPr>
          </a:p>
        </p:txBody>
      </p:sp>
      <p:sp>
        <p:nvSpPr>
          <p:cNvPr id="11" name="Rectangle 10">
            <a:extLst>
              <a:ext uri="{FF2B5EF4-FFF2-40B4-BE49-F238E27FC236}">
                <a16:creationId xmlns:a16="http://schemas.microsoft.com/office/drawing/2014/main" id="{2503762C-15AF-43BC-898D-E4F4AC9ADF13}"/>
              </a:ext>
            </a:extLst>
          </p:cNvPr>
          <p:cNvSpPr>
            <a:spLocks noGrp="1"/>
          </p:cNvSpPr>
          <p:nvPr/>
        </p:nvSpPr>
        <p:spPr>
          <a:xfrm>
            <a:off x="838200" y="1374682"/>
            <a:ext cx="10515600" cy="646331"/>
          </a:xfrm>
          <a:prstGeom prst="rect">
            <a:avLst/>
          </a:prstGeom>
        </p:spPr>
        <p:txBody>
          <a:bodyPr wrap="square">
            <a:spAutoFit/>
          </a:bodyPr>
          <a:lstStyle/>
          <a:p>
            <a:pPr algn="ctr">
              <a:buNone/>
            </a:pPr>
            <a:r>
              <a:rPr sz="3600" b="1">
                <a:solidFill>
                  <a:srgbClr val="5B9BD5">
                    <a:lumMod val="50000"/>
                  </a:srgbClr>
                </a:solidFill>
                <a:latin typeface="Tw Cen MT (Body)Body)"/>
                <a:ea typeface="Tw Cen MT (Body)Body)"/>
                <a:cs typeface="Tw Cen MT (Body)Body)"/>
              </a:rPr>
              <a:t>ХВАЛА НА ПАЖЊИ</a:t>
            </a:r>
          </a:p>
        </p:txBody>
      </p:sp>
      <p:sp>
        <p:nvSpPr>
          <p:cNvPr id="9" name="Subtitle 2">
            <a:extLst>
              <a:ext uri="{FF2B5EF4-FFF2-40B4-BE49-F238E27FC236}">
                <a16:creationId xmlns:a16="http://schemas.microsoft.com/office/drawing/2014/main" id="{3417BCEA-053D-4CAA-9F05-6195431E8F30}"/>
              </a:ext>
            </a:extLst>
          </p:cNvPr>
          <p:cNvSpPr>
            <a:spLocks noGrp="1"/>
          </p:cNvSpPr>
          <p:nvPr>
            <p:ph type="subTitle" idx="1" hasCustomPrompt="1"/>
          </p:nvPr>
        </p:nvSpPr>
        <p:spPr>
          <a:xfrm>
            <a:off x="1524000" y="2553738"/>
            <a:ext cx="9144000" cy="750797"/>
          </a:xfrm>
        </p:spPr>
        <p:txBody>
          <a:bodyPr/>
          <a:lstStyle>
            <a:lvl1pPr marL="0" indent="0" algn="ctr">
              <a:buNone/>
              <a:defRPr sz="2400">
                <a:solidFill>
                  <a:schemeClr val="bg1">
                    <a:lumMod val="50000"/>
                  </a:schemeClr>
                </a:solidFill>
                <a:latin typeface="Tw Cen MT (Body)"/>
                <a:ea typeface="Tw Cen MT (Body)"/>
                <a:cs typeface="Tw Cen MT (Body)"/>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Текст</a:t>
            </a:r>
          </a:p>
        </p:txBody>
      </p:sp>
      <p:pic>
        <p:nvPicPr>
          <p:cNvPr id="13" name="Picture 12">
            <a:extLst>
              <a:ext uri="{FF2B5EF4-FFF2-40B4-BE49-F238E27FC236}">
                <a16:creationId xmlns:a16="http://schemas.microsoft.com/office/drawing/2014/main" id="{3C87C308-09AB-4AF6-B893-DA28E2CED28C}"/>
              </a:ext>
            </a:extLst>
          </p:cNvPr>
          <p:cNvPicPr>
            <a:picLocks noChangeAspect="1"/>
          </p:cNvPicPr>
          <p:nvPr/>
        </p:nvPicPr>
        <p:blipFill>
          <a:blip r:embed="rId3"/>
          <a:stretch>
            <a:fillRect/>
          </a:stretch>
        </p:blipFill>
        <p:spPr>
          <a:xfrm>
            <a:off x="5736000" y="5100435"/>
            <a:ext cx="720000" cy="720000"/>
          </a:xfrm>
          <a:prstGeom prst="rect">
            <a:avLst/>
          </a:prstGeom>
        </p:spPr>
      </p:pic>
      <p:pic>
        <p:nvPicPr>
          <p:cNvPr id="14" name="Picture 13">
            <a:extLst>
              <a:ext uri="{FF2B5EF4-FFF2-40B4-BE49-F238E27FC236}">
                <a16:creationId xmlns:a16="http://schemas.microsoft.com/office/drawing/2014/main" id="{67B29941-286E-47D4-B536-C3A35BE32C36}"/>
              </a:ext>
            </a:extLst>
          </p:cNvPr>
          <p:cNvPicPr>
            <a:picLocks noChangeAspect="1"/>
          </p:cNvPicPr>
          <p:nvPr/>
        </p:nvPicPr>
        <p:blipFill>
          <a:blip r:embed="rId4"/>
          <a:stretch>
            <a:fillRect/>
          </a:stretch>
        </p:blipFill>
        <p:spPr>
          <a:xfrm>
            <a:off x="4129396" y="3872332"/>
            <a:ext cx="3933209" cy="60862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5881C-745B-45BE-89E6-F333158A99A9}"/>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50731BB6-BBB1-4A26-8F4A-8F630725FFCC}"/>
              </a:ext>
            </a:extLst>
          </p:cNvPr>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DBE9265B-AB38-4FED-8D6E-1909AE8AE38B}"/>
              </a:ext>
            </a:extLst>
          </p:cNvPr>
          <p:cNvSpPr>
            <a:spLocks noGrp="1"/>
          </p:cNvSpPr>
          <p:nvPr>
            <p:ph type="dt" idx="2"/>
          </p:nvPr>
        </p:nvSpPr>
        <p:spPr>
          <a:xfrm>
            <a:off x="838200" y="6356350"/>
            <a:ext cx="2743200" cy="365125"/>
          </a:xfrm>
          <a:prstGeom prst="rect">
            <a:avLst/>
          </a:prstGeom>
        </p:spPr>
        <p:txBody>
          <a:bodyPr vert="horz" lIns="91440" tIns="45720" rIns="91440" bIns="45720" anchor="ctr"/>
          <a:lstStyle>
            <a:lvl1pPr algn="l">
              <a:buNone/>
              <a:defRPr sz="1200">
                <a:solidFill>
                  <a:schemeClr val="tx1">
                    <a:tint val="75000"/>
                  </a:schemeClr>
                </a:solidFill>
              </a:defRPr>
            </a:lvl1pPr>
          </a:lstStyle>
          <a:p>
            <a:fld id="{D77415B9-F7E1-4329-86C5-BFD9CA71CB2B}" type="datetime1">
              <a:t>10/19/2026</a:t>
            </a:fld>
            <a:endParaRPr/>
          </a:p>
        </p:txBody>
      </p:sp>
      <p:sp>
        <p:nvSpPr>
          <p:cNvPr id="5" name="Footer Placeholder 4">
            <a:extLst>
              <a:ext uri="{FF2B5EF4-FFF2-40B4-BE49-F238E27FC236}">
                <a16:creationId xmlns:a16="http://schemas.microsoft.com/office/drawing/2014/main" id="{C6ECDDB4-B300-42FD-8BDA-1A6141BC347D}"/>
              </a:ext>
            </a:extLst>
          </p:cNvPr>
          <p:cNvSpPr>
            <a:spLocks noGrp="1"/>
          </p:cNvSpPr>
          <p:nvPr>
            <p:ph type="ftr" idx="3"/>
          </p:nvPr>
        </p:nvSpPr>
        <p:spPr>
          <a:xfrm>
            <a:off x="4038600" y="6356350"/>
            <a:ext cx="41148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90DAB041-27FB-4182-8620-6D6A10C8A7DD}"/>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9E6A3A0C-5B1B-4859-8A9F-0D6B550C0C8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lvl1pPr algn="l" defTabSz="914400">
        <a:lnSpc>
          <a:spcPct val="90000"/>
        </a:lnSpc>
        <a:spcBef>
          <a:spcPct val="0"/>
        </a:spcBef>
        <a:buNone/>
        <a:defRPr sz="3600" b="1" kern="1200">
          <a:solidFill>
            <a:srgbClr val="1E578E"/>
          </a:solidFill>
          <a:latin typeface="Tw Cen MT (Body)Body)"/>
          <a:ea typeface="Tw Cen MT (Body)Body)"/>
          <a:cs typeface="Tw Cen MT (Body)Body)"/>
        </a:defRPr>
      </a:lvl1pPr>
    </p:titleStyle>
    <p:bodyStyle>
      <a:lvl1pPr marL="228600" indent="-228600" algn="l" defTabSz="914400">
        <a:lnSpc>
          <a:spcPct val="90000"/>
        </a:lnSpc>
        <a:spcBef>
          <a:spcPts val="1000"/>
        </a:spcBef>
        <a:buFont typeface="Arial"/>
        <a:buChar char="•"/>
        <a:defRPr sz="2800" kern="1200">
          <a:solidFill>
            <a:schemeClr val="tx1"/>
          </a:solidFill>
          <a:latin typeface="Tw Cen MT (Body)Body)"/>
          <a:ea typeface="Tw Cen MT (Body)Body)"/>
          <a:cs typeface="Tw Cen MT (Body)Body)"/>
        </a:defRPr>
      </a:lvl1pPr>
      <a:lvl2pPr marL="685800" indent="-228600" algn="l" defTabSz="914400">
        <a:lnSpc>
          <a:spcPct val="90000"/>
        </a:lnSpc>
        <a:spcBef>
          <a:spcPts val="500"/>
        </a:spcBef>
        <a:buFont typeface="Arial"/>
        <a:buChar char="•"/>
        <a:defRPr sz="2400" kern="1200">
          <a:solidFill>
            <a:schemeClr val="tx1"/>
          </a:solidFill>
          <a:latin typeface="Tw Cen MT (Body)Body)"/>
          <a:ea typeface="Tw Cen MT (Body)Body)"/>
          <a:cs typeface="Tw Cen MT (Body)Body)"/>
        </a:defRPr>
      </a:lvl2pPr>
      <a:lvl3pPr marL="1143000" indent="-228600" algn="l" defTabSz="914400">
        <a:lnSpc>
          <a:spcPct val="90000"/>
        </a:lnSpc>
        <a:spcBef>
          <a:spcPts val="500"/>
        </a:spcBef>
        <a:buFont typeface="Arial"/>
        <a:buChar char="•"/>
        <a:defRPr sz="2000" kern="1200">
          <a:solidFill>
            <a:schemeClr val="tx1"/>
          </a:solidFill>
          <a:latin typeface="Tw Cen MT (Body)Body)"/>
          <a:ea typeface="Tw Cen MT (Body)Body)"/>
          <a:cs typeface="Tw Cen MT (Body)Body)"/>
        </a:defRPr>
      </a:lvl3pPr>
      <a:lvl4pPr marL="1600200" indent="-228600" algn="l" defTabSz="914400">
        <a:lnSpc>
          <a:spcPct val="90000"/>
        </a:lnSpc>
        <a:spcBef>
          <a:spcPts val="500"/>
        </a:spcBef>
        <a:buFont typeface="Arial"/>
        <a:buChar char="•"/>
        <a:defRPr sz="1800" kern="1200">
          <a:solidFill>
            <a:schemeClr val="tx1"/>
          </a:solidFill>
          <a:latin typeface="Tw Cen MT (Body)Body)"/>
          <a:ea typeface="Tw Cen MT (Body)Body)"/>
          <a:cs typeface="Tw Cen MT (Body)Body)"/>
        </a:defRPr>
      </a:lvl4pPr>
      <a:lvl5pPr marL="2057400" indent="-228600" algn="l" defTabSz="914400">
        <a:lnSpc>
          <a:spcPct val="90000"/>
        </a:lnSpc>
        <a:spcBef>
          <a:spcPts val="500"/>
        </a:spcBef>
        <a:buFont typeface="Arial"/>
        <a:buChar char="•"/>
        <a:defRPr sz="1800" kern="1200">
          <a:solidFill>
            <a:schemeClr val="tx1"/>
          </a:solidFill>
          <a:latin typeface="Tw Cen MT (Body)Body)"/>
          <a:ea typeface="Tw Cen MT (Body)Body)"/>
          <a:cs typeface="Tw Cen MT (Body)Body)"/>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3A9102-AF95-4471-BC89-439EB95A0F1F}"/>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3FECB5E-8B24-43DB-87D7-B953EE17014E}"/>
              </a:ext>
            </a:extLst>
          </p:cNvPr>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41CD66F-3192-4344-B596-C621AB7F652A}"/>
              </a:ext>
            </a:extLst>
          </p:cNvPr>
          <p:cNvSpPr>
            <a:spLocks noGrp="1"/>
          </p:cNvSpPr>
          <p:nvPr>
            <p:ph type="dt" idx="2"/>
          </p:nvPr>
        </p:nvSpPr>
        <p:spPr>
          <a:xfrm>
            <a:off x="838200" y="6356350"/>
            <a:ext cx="2743200" cy="365125"/>
          </a:xfrm>
          <a:prstGeom prst="rect">
            <a:avLst/>
          </a:prstGeom>
        </p:spPr>
        <p:txBody>
          <a:bodyPr vert="horz" lIns="91440" tIns="45720" rIns="91440" bIns="45720" anchor="ctr"/>
          <a:lstStyle>
            <a:lvl1pPr algn="l">
              <a:buNone/>
              <a:defRPr sz="1200">
                <a:solidFill>
                  <a:schemeClr val="tx1">
                    <a:tint val="75000"/>
                  </a:schemeClr>
                </a:solidFill>
              </a:defRPr>
            </a:lvl1pPr>
          </a:lstStyle>
          <a:p>
            <a:fld id="{D77415B9-F7E1-4329-86C5-BFD9CA71CB2B}" type="datetime1">
              <a:rPr lang="en-US">
                <a:solidFill>
                  <a:prstClr val="black">
                    <a:tint val="75000"/>
                  </a:prstClr>
                </a:solidFill>
              </a:rPr>
              <a:t>10/19/2026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B167E44D-E4B4-41CA-B2AE-ABA741534E6F}"/>
              </a:ext>
            </a:extLst>
          </p:cNvPr>
          <p:cNvSpPr>
            <a:spLocks noGrp="1"/>
          </p:cNvSpPr>
          <p:nvPr>
            <p:ph type="ftr" idx="3"/>
          </p:nvPr>
        </p:nvSpPr>
        <p:spPr>
          <a:xfrm>
            <a:off x="4038600" y="6356350"/>
            <a:ext cx="41148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DB67112-89B3-4D97-AD58-8968800F0398}"/>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9E6A3A0C-5B1B-4859-8A9F-0D6B550C0C8D}" type="slidenum">
              <a:rPr>
                <a:solidFill>
                  <a:prstClr val="black">
                    <a:tint val="75000"/>
                  </a:prstClr>
                </a:solidFill>
              </a:rPr>
              <a:t>‹#›</a:t>
            </a:fld>
            <a:endParaRP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hf hdr="0" ftr="0" dt="0"/>
  <p:txStyles>
    <p:titleStyle>
      <a:lvl1pPr algn="l" defTabSz="914400">
        <a:lnSpc>
          <a:spcPct val="90000"/>
        </a:lnSpc>
        <a:spcBef>
          <a:spcPct val="0"/>
        </a:spcBef>
        <a:buNone/>
        <a:defRPr sz="3600" b="1" kern="1200">
          <a:solidFill>
            <a:srgbClr val="1E578E"/>
          </a:solidFill>
          <a:latin typeface="Tw Cen MT (Body)Body)"/>
          <a:ea typeface="Tw Cen MT (Body)Body)"/>
          <a:cs typeface="Tw Cen MT (Body)Body)"/>
        </a:defRPr>
      </a:lvl1pPr>
    </p:titleStyle>
    <p:bodyStyle>
      <a:lvl1pPr marL="228600" indent="-228600" algn="l" defTabSz="914400">
        <a:lnSpc>
          <a:spcPct val="90000"/>
        </a:lnSpc>
        <a:spcBef>
          <a:spcPts val="1000"/>
        </a:spcBef>
        <a:buFont typeface="Arial"/>
        <a:buChar char="•"/>
        <a:defRPr sz="2800" kern="1200">
          <a:solidFill>
            <a:schemeClr val="tx1"/>
          </a:solidFill>
          <a:latin typeface="Tw Cen MT (Body)Body)"/>
          <a:ea typeface="Tw Cen MT (Body)Body)"/>
          <a:cs typeface="Tw Cen MT (Body)Body)"/>
        </a:defRPr>
      </a:lvl1pPr>
      <a:lvl2pPr marL="685800" indent="-228600" algn="l" defTabSz="914400">
        <a:lnSpc>
          <a:spcPct val="90000"/>
        </a:lnSpc>
        <a:spcBef>
          <a:spcPts val="500"/>
        </a:spcBef>
        <a:buFont typeface="Arial"/>
        <a:buChar char="•"/>
        <a:defRPr sz="2400" kern="1200">
          <a:solidFill>
            <a:schemeClr val="tx1"/>
          </a:solidFill>
          <a:latin typeface="Tw Cen MT (Body)Body)"/>
          <a:ea typeface="Tw Cen MT (Body)Body)"/>
          <a:cs typeface="Tw Cen MT (Body)Body)"/>
        </a:defRPr>
      </a:lvl2pPr>
      <a:lvl3pPr marL="1143000" indent="-228600" algn="l" defTabSz="914400">
        <a:lnSpc>
          <a:spcPct val="90000"/>
        </a:lnSpc>
        <a:spcBef>
          <a:spcPts val="500"/>
        </a:spcBef>
        <a:buFont typeface="Arial"/>
        <a:buChar char="•"/>
        <a:defRPr sz="2000" kern="1200">
          <a:solidFill>
            <a:schemeClr val="tx1"/>
          </a:solidFill>
          <a:latin typeface="Tw Cen MT (Body)Body)"/>
          <a:ea typeface="Tw Cen MT (Body)Body)"/>
          <a:cs typeface="Tw Cen MT (Body)Body)"/>
        </a:defRPr>
      </a:lvl3pPr>
      <a:lvl4pPr marL="1600200" indent="-228600" algn="l" defTabSz="914400">
        <a:lnSpc>
          <a:spcPct val="90000"/>
        </a:lnSpc>
        <a:spcBef>
          <a:spcPts val="500"/>
        </a:spcBef>
        <a:buFont typeface="Arial"/>
        <a:buChar char="•"/>
        <a:defRPr sz="1800" kern="1200">
          <a:solidFill>
            <a:schemeClr val="tx1"/>
          </a:solidFill>
          <a:latin typeface="Tw Cen MT (Body)Body)"/>
          <a:ea typeface="Tw Cen MT (Body)Body)"/>
          <a:cs typeface="Tw Cen MT (Body)Body)"/>
        </a:defRPr>
      </a:lvl4pPr>
      <a:lvl5pPr marL="2057400" indent="-228600" algn="l" defTabSz="914400">
        <a:lnSpc>
          <a:spcPct val="90000"/>
        </a:lnSpc>
        <a:spcBef>
          <a:spcPts val="500"/>
        </a:spcBef>
        <a:buFont typeface="Arial"/>
        <a:buChar char="•"/>
        <a:defRPr sz="1800" kern="1200">
          <a:solidFill>
            <a:schemeClr val="tx1"/>
          </a:solidFill>
          <a:latin typeface="Tw Cen MT (Body)Body)"/>
          <a:ea typeface="Tw Cen MT (Body)Body)"/>
          <a:cs typeface="Tw Cen MT (Body)Body)"/>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FA142-CFA1-418F-96C8-9D56D08444CE}"/>
              </a:ext>
            </a:extLst>
          </p:cNvPr>
          <p:cNvSpPr>
            <a:spLocks noGrp="1"/>
          </p:cNvSpPr>
          <p:nvPr>
            <p:ph type="ctrTitle"/>
          </p:nvPr>
        </p:nvSpPr>
        <p:spPr>
          <a:xfrm>
            <a:off x="1367245" y="3082835"/>
            <a:ext cx="9144000" cy="649195"/>
          </a:xfrm>
        </p:spPr>
        <p:txBody>
          <a:bodyPr>
            <a:normAutofit/>
          </a:bodyPr>
          <a:lstStyle/>
          <a:p>
            <a:r>
              <a:rPr sz="4000">
                <a:latin typeface="Cambria"/>
                <a:ea typeface="Cambria"/>
                <a:cs typeface="Cambria"/>
              </a:rPr>
              <a:t>Инклузивни транспорт</a:t>
            </a:r>
          </a:p>
        </p:txBody>
      </p:sp>
      <p:sp>
        <p:nvSpPr>
          <p:cNvPr id="4" name="Text Placeholder 3">
            <a:extLst>
              <a:ext uri="{FF2B5EF4-FFF2-40B4-BE49-F238E27FC236}">
                <a16:creationId xmlns:a16="http://schemas.microsoft.com/office/drawing/2014/main" id="{07D29F20-0F2D-46FE-884D-A61F1583BE73}"/>
              </a:ext>
            </a:extLst>
          </p:cNvPr>
          <p:cNvSpPr>
            <a:spLocks noGrp="1"/>
          </p:cNvSpPr>
          <p:nvPr>
            <p:ph type="body" idx="13"/>
          </p:nvPr>
        </p:nvSpPr>
        <p:spPr>
          <a:xfrm>
            <a:off x="1484812" y="6329848"/>
            <a:ext cx="9144000" cy="528152"/>
          </a:xfrm>
        </p:spPr>
        <p:txBody>
          <a:bodyPr>
            <a:normAutofit/>
          </a:bodyPr>
          <a:lstStyle/>
          <a:p>
            <a:r>
              <a:rPr sz="2000">
                <a:latin typeface="Cambria"/>
                <a:ea typeface="Cambria"/>
                <a:cs typeface="Cambria"/>
              </a:rPr>
              <a:t>Београд, 2026.</a:t>
            </a:r>
          </a:p>
        </p:txBody>
      </p:sp>
      <p:sp>
        <p:nvSpPr>
          <p:cNvPr id="5" name="Subtitle 2">
            <a:extLst>
              <a:ext uri="{FF2B5EF4-FFF2-40B4-BE49-F238E27FC236}">
                <a16:creationId xmlns:a16="http://schemas.microsoft.com/office/drawing/2014/main" id="{7C7E7025-029C-49F5-99D7-0A1A4864020D}"/>
              </a:ext>
            </a:extLst>
          </p:cNvPr>
          <p:cNvSpPr>
            <a:spLocks noGrp="1"/>
          </p:cNvSpPr>
          <p:nvPr/>
        </p:nvSpPr>
        <p:spPr>
          <a:xfrm>
            <a:off x="352698" y="4316140"/>
            <a:ext cx="4611189" cy="2058534"/>
          </a:xfrm>
          <a:prstGeom prst="rect">
            <a:avLst/>
          </a:prstGeom>
        </p:spPr>
        <p:txBody>
          <a:bodyPr vert="horz" lIns="91440" tIns="45720" rIns="91440" bIns="45720">
            <a:noAutofit/>
          </a:bodyPr>
          <a:lstStyle/>
          <a:p>
            <a:pPr marL="0" marR="0" lvl="0" indent="0" algn="just" defTabSz="914400">
              <a:lnSpc>
                <a:spcPct val="90000"/>
              </a:lnSpc>
              <a:spcBef>
                <a:spcPts val="600"/>
              </a:spcBef>
              <a:spcAft>
                <a:spcPts val="600"/>
              </a:spcAft>
              <a:buClrTx/>
              <a:buSzTx/>
              <a:buFont typeface="Arial"/>
              <a:buNone/>
            </a:pPr>
            <a:br>
              <a:rPr sz="2000">
                <a:solidFill>
                  <a:schemeClr val="bg1">
                    <a:lumMod val="50000"/>
                  </a:schemeClr>
                </a:solidFill>
                <a:latin typeface="Cambria"/>
                <a:ea typeface="Cambria"/>
                <a:cs typeface="Cambria"/>
              </a:rPr>
            </a:br>
            <a:r>
              <a:rPr sz="2000">
                <a:solidFill>
                  <a:schemeClr val="bg1">
                    <a:lumMod val="50000"/>
                  </a:schemeClr>
                </a:solidFill>
                <a:latin typeface="Cambria"/>
                <a:ea typeface="Cambria"/>
                <a:cs typeface="Cambria"/>
              </a:rPr>
              <a:t>Предметни наставници:</a:t>
            </a:r>
          </a:p>
          <a:p>
            <a:pPr lvl="0" algn="just">
              <a:lnSpc>
                <a:spcPct val="90000"/>
              </a:lnSpc>
              <a:spcAft>
                <a:spcPts val="300"/>
              </a:spcAft>
              <a:buNone/>
            </a:pPr>
            <a:r>
              <a:rPr sz="2000">
                <a:solidFill>
                  <a:schemeClr val="bg1">
                    <a:lumMod val="50000"/>
                  </a:schemeClr>
                </a:solidFill>
                <a:latin typeface="Cambria"/>
                <a:ea typeface="Cambria"/>
                <a:cs typeface="Cambria"/>
              </a:rPr>
              <a:t>Проф. др Радомир Мијаиловић</a:t>
            </a:r>
          </a:p>
          <a:p>
            <a:pPr lvl="0" algn="just">
              <a:lnSpc>
                <a:spcPct val="90000"/>
              </a:lnSpc>
              <a:spcAft>
                <a:spcPts val="300"/>
              </a:spcAft>
              <a:buNone/>
            </a:pPr>
            <a:r>
              <a:rPr sz="2000">
                <a:solidFill>
                  <a:schemeClr val="bg1">
                    <a:lumMod val="50000"/>
                  </a:schemeClr>
                </a:solidFill>
                <a:latin typeface="Cambria"/>
                <a:ea typeface="Cambria"/>
                <a:cs typeface="Cambria"/>
              </a:rPr>
              <a:t>Проф. др Далибор Пешић</a:t>
            </a:r>
          </a:p>
          <a:p>
            <a:pPr lvl="0" algn="just">
              <a:lnSpc>
                <a:spcPct val="90000"/>
              </a:lnSpc>
              <a:spcAft>
                <a:spcPts val="300"/>
              </a:spcAft>
              <a:buNone/>
            </a:pPr>
            <a:r>
              <a:rPr sz="2000">
                <a:solidFill>
                  <a:schemeClr val="bg1">
                    <a:lumMod val="50000"/>
                  </a:schemeClr>
                </a:solidFill>
                <a:latin typeface="Cambria"/>
                <a:ea typeface="Cambria"/>
                <a:cs typeface="Cambria"/>
              </a:rPr>
              <a:t>Доц. др Ђорђе Петровић</a:t>
            </a:r>
            <a:endParaRPr sz="2000" b="0" i="0" u="none" strike="noStrike" kern="1200" cap="none" spc="0" baseline="0">
              <a:ln>
                <a:noFill/>
              </a:ln>
              <a:solidFill>
                <a:schemeClr val="bg1">
                  <a:lumMod val="50000"/>
                </a:schemeClr>
              </a:solidFill>
              <a:latin typeface="Cambria"/>
              <a:ea typeface="Cambria"/>
              <a:cs typeface="Cambria"/>
            </a:endParaRPr>
          </a:p>
        </p:txBody>
      </p:sp>
      <p:sp>
        <p:nvSpPr>
          <p:cNvPr id="3" name="Rectangle 2">
            <a:extLst>
              <a:ext uri="{FF2B5EF4-FFF2-40B4-BE49-F238E27FC236}">
                <a16:creationId xmlns:a16="http://schemas.microsoft.com/office/drawing/2014/main" id="{C749BAD1-2DCB-47B6-8086-E2B55B212E55}"/>
              </a:ext>
            </a:extLst>
          </p:cNvPr>
          <p:cNvSpPr>
            <a:spLocks noGrp="1"/>
          </p:cNvSpPr>
          <p:nvPr/>
        </p:nvSpPr>
        <p:spPr>
          <a:xfrm>
            <a:off x="376646" y="2204498"/>
            <a:ext cx="11438708" cy="553998"/>
          </a:xfrm>
          <a:prstGeom prst="rect">
            <a:avLst/>
          </a:prstGeom>
        </p:spPr>
        <p:txBody>
          <a:bodyPr wrap="square">
            <a:spAutoFit/>
          </a:bodyPr>
          <a:lstStyle/>
          <a:p>
            <a:pPr algn="just">
              <a:buNone/>
            </a:pPr>
            <a:r>
              <a:rPr sz="3000" b="1" i="1">
                <a:solidFill>
                  <a:schemeClr val="tx2">
                    <a:lumMod val="50000"/>
                  </a:schemeClr>
                </a:solidFill>
                <a:latin typeface="Cambria"/>
                <a:ea typeface="Cambria"/>
                <a:cs typeface="Cambria"/>
              </a:rPr>
              <a:t>Предмет: Безбедност особа са инвалидитетом у саобраћају</a:t>
            </a:r>
            <a:endParaRPr sz="3000" b="1" i="1">
              <a:solidFill>
                <a:schemeClr val="tx2">
                  <a:lumMod val="50000"/>
                </a:schemeClr>
              </a:solidFill>
            </a:endParaRPr>
          </a:p>
        </p:txBody>
      </p:sp>
    </p:spTree>
    <p:extLst>
      <p:ext uri="{BB962C8B-B14F-4D97-AF65-F5344CB8AC3E}">
        <p14:creationId xmlns:p14="http://schemas.microsoft.com/office/powerpoint/2010/main" val="2750434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1C8E5E-9826-4D9F-9AB7-940D12A3D23E}"/>
              </a:ext>
            </a:extLst>
          </p:cNvPr>
          <p:cNvSpPr>
            <a:spLocks noGrp="1"/>
          </p:cNvSpPr>
          <p:nvPr>
            <p:ph type="sldNum" idx="12"/>
          </p:nvPr>
        </p:nvSpPr>
        <p:spPr/>
        <p:txBody>
          <a:bodyPr/>
          <a:lstStyle/>
          <a:p>
            <a:fld id="{E2598689-54C9-18A7-3A19-ED76AA08988F}" type="slidenum">
              <a:rPr/>
              <a:t>2</a:t>
            </a:fld>
            <a:endParaRPr/>
          </a:p>
        </p:txBody>
      </p:sp>
      <p:sp>
        <p:nvSpPr>
          <p:cNvPr id="3" name="Title 2">
            <a:extLst>
              <a:ext uri="{FF2B5EF4-FFF2-40B4-BE49-F238E27FC236}">
                <a16:creationId xmlns:a16="http://schemas.microsoft.com/office/drawing/2014/main" id="{F5D44822-4615-4AAF-AFC1-6F6CEF2512A6}"/>
              </a:ext>
            </a:extLst>
          </p:cNvPr>
          <p:cNvSpPr>
            <a:spLocks noGrp="1"/>
          </p:cNvSpPr>
          <p:nvPr>
            <p:ph type="title"/>
          </p:nvPr>
        </p:nvSpPr>
        <p:spPr/>
        <p:txBody>
          <a:bodyPr>
            <a:normAutofit/>
          </a:bodyPr>
          <a:lstStyle/>
          <a:p>
            <a:r>
              <a:rPr sz="4000">
                <a:latin typeface="Cambria"/>
                <a:ea typeface="Cambria"/>
                <a:cs typeface="Cambria"/>
              </a:rPr>
              <a:t>Теме:</a:t>
            </a:r>
          </a:p>
        </p:txBody>
      </p:sp>
      <p:sp>
        <p:nvSpPr>
          <p:cNvPr id="4" name="Content Placeholder 3">
            <a:extLst>
              <a:ext uri="{FF2B5EF4-FFF2-40B4-BE49-F238E27FC236}">
                <a16:creationId xmlns:a16="http://schemas.microsoft.com/office/drawing/2014/main" id="{FFAD7AAF-0B61-4BEA-B5D8-AC77083F0F3C}"/>
              </a:ext>
            </a:extLst>
          </p:cNvPr>
          <p:cNvSpPr>
            <a:spLocks noGrp="1"/>
          </p:cNvSpPr>
          <p:nvPr>
            <p:ph idx="1"/>
          </p:nvPr>
        </p:nvSpPr>
        <p:spPr>
          <a:xfrm>
            <a:off x="838200" y="1825625"/>
            <a:ext cx="11353800" cy="4351338"/>
          </a:xfrm>
        </p:spPr>
        <p:txBody>
          <a:bodyPr wrap="square" anchor="t"/>
          <a:lstStyle>
            <a:defPPr algn="l">
              <a:defRPr sz="3000">
                <a:solidFill>
                  <a:srgbClr val="808080"/>
                </a:solidFill>
                <a:latin typeface="Cambria"/>
                <a:ea typeface="Cambria"/>
                <a:cs typeface="Cambria"/>
              </a:defRPr>
            </a:defPPr>
          </a:lstStyle>
          <a:p>
            <a:pPr marL="279400" indent="-127000" algn="l">
              <a:spcAft>
                <a:spcPts val="1000"/>
              </a:spcAft>
              <a:buChar char="•"/>
              <a:defRPr sz="3000">
                <a:solidFill>
                  <a:srgbClr val="808080"/>
                </a:solidFill>
                <a:latin typeface="Cambria"/>
                <a:ea typeface="Cambria"/>
                <a:cs typeface="Cambria"/>
              </a:defRPr>
            </a:pPr>
            <a:r>
              <a:rPr sz="3000" dirty="0" err="1">
                <a:solidFill>
                  <a:srgbClr val="808080"/>
                </a:solidFill>
                <a:latin typeface="Cambria"/>
                <a:ea typeface="Cambria"/>
                <a:cs typeface="Cambria"/>
              </a:rPr>
              <a:t>Појам</a:t>
            </a:r>
            <a:r>
              <a:rPr sz="3000" dirty="0">
                <a:solidFill>
                  <a:srgbClr val="808080"/>
                </a:solidFill>
                <a:latin typeface="Cambria"/>
                <a:ea typeface="Cambria"/>
                <a:cs typeface="Cambria"/>
              </a:rPr>
              <a:t> инклузивног </a:t>
            </a:r>
            <a:r>
              <a:rPr sz="3000" dirty="0" err="1">
                <a:solidFill>
                  <a:srgbClr val="808080"/>
                </a:solidFill>
                <a:latin typeface="Cambria"/>
                <a:ea typeface="Cambria"/>
                <a:cs typeface="Cambria"/>
              </a:rPr>
              <a:t>транспорта</a:t>
            </a:r>
            <a:endParaRPr sz="3000" dirty="0">
              <a:solidFill>
                <a:srgbClr val="808080"/>
              </a:solidFill>
              <a:latin typeface="Cambria"/>
              <a:ea typeface="Cambria"/>
              <a:cs typeface="Cambria"/>
            </a:endParaRPr>
          </a:p>
          <a:p>
            <a:pPr marL="279400" indent="-127000" algn="l">
              <a:spcAft>
                <a:spcPts val="1000"/>
              </a:spcAft>
              <a:buChar char="•"/>
              <a:defRPr sz="3000">
                <a:solidFill>
                  <a:srgbClr val="808080"/>
                </a:solidFill>
                <a:latin typeface="Cambria"/>
                <a:ea typeface="Cambria"/>
                <a:cs typeface="Cambria"/>
              </a:defRPr>
            </a:pPr>
            <a:r>
              <a:rPr sz="3000" dirty="0" err="1">
                <a:solidFill>
                  <a:srgbClr val="808080"/>
                </a:solidFill>
                <a:latin typeface="Cambria"/>
                <a:ea typeface="Cambria"/>
                <a:cs typeface="Cambria"/>
              </a:rPr>
              <a:t>Приступачност</a:t>
            </a:r>
            <a:r>
              <a:rPr sz="3000" dirty="0">
                <a:solidFill>
                  <a:srgbClr val="808080"/>
                </a:solidFill>
                <a:latin typeface="Cambria"/>
                <a:ea typeface="Cambria"/>
                <a:cs typeface="Cambria"/>
              </a:rPr>
              <a:t> </a:t>
            </a:r>
            <a:r>
              <a:rPr sz="3000" dirty="0" err="1">
                <a:solidFill>
                  <a:srgbClr val="808080"/>
                </a:solidFill>
                <a:latin typeface="Cambria"/>
                <a:ea typeface="Cambria"/>
                <a:cs typeface="Cambria"/>
              </a:rPr>
              <a:t>саобраћајног</a:t>
            </a:r>
            <a:r>
              <a:rPr sz="3000" dirty="0">
                <a:solidFill>
                  <a:srgbClr val="808080"/>
                </a:solidFill>
                <a:latin typeface="Cambria"/>
                <a:ea typeface="Cambria"/>
                <a:cs typeface="Cambria"/>
              </a:rPr>
              <a:t> </a:t>
            </a:r>
            <a:r>
              <a:rPr sz="3000" dirty="0" err="1">
                <a:solidFill>
                  <a:srgbClr val="808080"/>
                </a:solidFill>
                <a:latin typeface="Cambria"/>
                <a:ea typeface="Cambria"/>
                <a:cs typeface="Cambria"/>
              </a:rPr>
              <a:t>система</a:t>
            </a:r>
            <a:endParaRPr sz="3000" dirty="0">
              <a:solidFill>
                <a:srgbClr val="808080"/>
              </a:solidFill>
              <a:latin typeface="Cambria"/>
              <a:ea typeface="Cambria"/>
              <a:cs typeface="Cambria"/>
            </a:endParaRPr>
          </a:p>
          <a:p>
            <a:pPr marL="279400" indent="-127000" algn="l">
              <a:spcAft>
                <a:spcPts val="1000"/>
              </a:spcAft>
              <a:buChar char="•"/>
              <a:defRPr sz="3000">
                <a:solidFill>
                  <a:srgbClr val="808080"/>
                </a:solidFill>
                <a:latin typeface="Cambria"/>
                <a:ea typeface="Cambria"/>
                <a:cs typeface="Cambria"/>
              </a:defRPr>
            </a:pPr>
            <a:r>
              <a:rPr sz="3000" dirty="0" err="1">
                <a:solidFill>
                  <a:srgbClr val="808080"/>
                </a:solidFill>
                <a:latin typeface="Cambria"/>
                <a:ea typeface="Cambria"/>
                <a:cs typeface="Cambria"/>
              </a:rPr>
              <a:t>Дизајн</a:t>
            </a:r>
            <a:r>
              <a:rPr sz="3000" dirty="0">
                <a:solidFill>
                  <a:srgbClr val="808080"/>
                </a:solidFill>
                <a:latin typeface="Cambria"/>
                <a:ea typeface="Cambria"/>
                <a:cs typeface="Cambria"/>
              </a:rPr>
              <a:t> </a:t>
            </a:r>
            <a:r>
              <a:rPr sz="3000" dirty="0" err="1">
                <a:solidFill>
                  <a:srgbClr val="808080"/>
                </a:solidFill>
                <a:latin typeface="Cambria"/>
                <a:ea typeface="Cambria"/>
                <a:cs typeface="Cambria"/>
              </a:rPr>
              <a:t>за</a:t>
            </a:r>
            <a:r>
              <a:rPr sz="3000" dirty="0">
                <a:solidFill>
                  <a:srgbClr val="808080"/>
                </a:solidFill>
                <a:latin typeface="Cambria"/>
                <a:ea typeface="Cambria"/>
                <a:cs typeface="Cambria"/>
              </a:rPr>
              <a:t> </a:t>
            </a:r>
            <a:r>
              <a:rPr sz="3000" dirty="0" err="1">
                <a:solidFill>
                  <a:srgbClr val="808080"/>
                </a:solidFill>
                <a:latin typeface="Cambria"/>
                <a:ea typeface="Cambria"/>
                <a:cs typeface="Cambria"/>
              </a:rPr>
              <a:t>све</a:t>
            </a:r>
            <a:r>
              <a:rPr sz="3000" dirty="0">
                <a:solidFill>
                  <a:srgbClr val="808080"/>
                </a:solidFill>
                <a:latin typeface="Cambria"/>
                <a:ea typeface="Cambria"/>
                <a:cs typeface="Cambria"/>
              </a:rPr>
              <a:t> и </a:t>
            </a:r>
            <a:r>
              <a:rPr sz="3000" dirty="0" err="1">
                <a:solidFill>
                  <a:srgbClr val="808080"/>
                </a:solidFill>
                <a:latin typeface="Cambria"/>
                <a:ea typeface="Cambria"/>
                <a:cs typeface="Cambria"/>
              </a:rPr>
              <a:t>Универзални</a:t>
            </a:r>
            <a:r>
              <a:rPr sz="3000" dirty="0">
                <a:solidFill>
                  <a:srgbClr val="808080"/>
                </a:solidFill>
                <a:latin typeface="Cambria"/>
                <a:ea typeface="Cambria"/>
                <a:cs typeface="Cambria"/>
              </a:rPr>
              <a:t> </a:t>
            </a:r>
            <a:r>
              <a:rPr sz="3000" dirty="0" err="1">
                <a:solidFill>
                  <a:srgbClr val="808080"/>
                </a:solidFill>
                <a:latin typeface="Cambria"/>
                <a:ea typeface="Cambria"/>
                <a:cs typeface="Cambria"/>
              </a:rPr>
              <a:t>дизајн</a:t>
            </a:r>
            <a:endParaRPr sz="3000" dirty="0">
              <a:solidFill>
                <a:srgbClr val="808080"/>
              </a:solidFill>
              <a:latin typeface="Cambria"/>
              <a:ea typeface="Cambria"/>
              <a:cs typeface="Cambria"/>
            </a:endParaRPr>
          </a:p>
          <a:p>
            <a:pPr marL="279400" indent="-127000" algn="l">
              <a:spcAft>
                <a:spcPts val="0"/>
              </a:spcAft>
              <a:buChar char="•"/>
              <a:defRPr sz="3000">
                <a:solidFill>
                  <a:srgbClr val="808080"/>
                </a:solidFill>
                <a:latin typeface="Cambria"/>
                <a:ea typeface="Cambria"/>
                <a:cs typeface="Cambria"/>
              </a:defRPr>
            </a:pPr>
            <a:r>
              <a:rPr sz="3000" dirty="0" err="1">
                <a:solidFill>
                  <a:srgbClr val="808080"/>
                </a:solidFill>
                <a:latin typeface="Cambria"/>
                <a:ea typeface="Cambria"/>
                <a:cs typeface="Cambria"/>
              </a:rPr>
              <a:t>Саобраћајна</a:t>
            </a:r>
            <a:r>
              <a:rPr sz="3000" dirty="0">
                <a:solidFill>
                  <a:srgbClr val="808080"/>
                </a:solidFill>
                <a:latin typeface="Cambria"/>
                <a:ea typeface="Cambria"/>
                <a:cs typeface="Cambria"/>
              </a:rPr>
              <a:t> </a:t>
            </a:r>
            <a:r>
              <a:rPr sz="3000" dirty="0" err="1">
                <a:solidFill>
                  <a:srgbClr val="808080"/>
                </a:solidFill>
                <a:latin typeface="Cambria"/>
                <a:ea typeface="Cambria"/>
                <a:cs typeface="Cambria"/>
              </a:rPr>
              <a:t>правичност</a:t>
            </a:r>
            <a:endParaRPr sz="3000" dirty="0">
              <a:solidFill>
                <a:srgbClr val="808080"/>
              </a:solidFill>
              <a:latin typeface="Cambria"/>
              <a:ea typeface="Cambria"/>
              <a:cs typeface="Cambria"/>
            </a:endParaRPr>
          </a:p>
        </p:txBody>
      </p:sp>
    </p:spTree>
    <p:extLst>
      <p:ext uri="{BB962C8B-B14F-4D97-AF65-F5344CB8AC3E}">
        <p14:creationId xmlns:p14="http://schemas.microsoft.com/office/powerpoint/2010/main" val="3125322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9A101E2-CD5F-458B-9975-170CEC7FBA2A}"/>
              </a:ext>
            </a:extLst>
          </p:cNvPr>
          <p:cNvSpPr>
            <a:spLocks noGrp="1"/>
          </p:cNvSpPr>
          <p:nvPr/>
        </p:nvSpPr>
        <p:spPr>
          <a:xfrm>
            <a:off x="0" y="6090305"/>
            <a:ext cx="12192000" cy="767695"/>
          </a:xfrm>
          <a:prstGeom prst="rect">
            <a:avLst/>
          </a:prstGeom>
          <a:solidFill>
            <a:srgbClr val="FFCCFF">
              <a:alpha val="69804"/>
            </a:srgbClr>
          </a:solidFill>
          <a:ln w="12700" cap="flat" cmpd="sng">
            <a:noFill/>
            <a:prstDash val="solid"/>
            <a:miter/>
          </a:ln>
        </p:spPr>
        <p:txBody>
          <a:bodyPr anchor="ctr"/>
          <a:lstStyle/>
          <a:p>
            <a:pPr algn="ctr">
              <a:buNone/>
            </a:pPr>
            <a:endParaRPr kern="0">
              <a:solidFill>
                <a:sysClr val="window" lastClr="FFFFFF"/>
              </a:solidFill>
            </a:endParaRPr>
          </a:p>
        </p:txBody>
      </p:sp>
      <p:sp>
        <p:nvSpPr>
          <p:cNvPr id="19" name="Rectangle 18">
            <a:extLst>
              <a:ext uri="{FF2B5EF4-FFF2-40B4-BE49-F238E27FC236}">
                <a16:creationId xmlns:a16="http://schemas.microsoft.com/office/drawing/2014/main" id="{D9A101E2-CD5F-458B-9975-170CEC7FBA2A}"/>
              </a:ext>
            </a:extLst>
          </p:cNvPr>
          <p:cNvSpPr>
            <a:spLocks noGrp="1"/>
          </p:cNvSpPr>
          <p:nvPr/>
        </p:nvSpPr>
        <p:spPr>
          <a:xfrm>
            <a:off x="1" y="5110592"/>
            <a:ext cx="12191999" cy="991178"/>
          </a:xfrm>
          <a:prstGeom prst="rect">
            <a:avLst/>
          </a:prstGeom>
          <a:solidFill>
            <a:schemeClr val="accent6">
              <a:lumMod val="20000"/>
              <a:lumOff val="80000"/>
              <a:alpha val="70000"/>
            </a:schemeClr>
          </a:solidFill>
          <a:ln w="12700" cap="flat" cmpd="sng">
            <a:noFill/>
            <a:prstDash val="solid"/>
            <a:miter/>
          </a:ln>
        </p:spPr>
        <p:txBody>
          <a:bodyPr anchor="ctr"/>
          <a:lstStyle/>
          <a:p>
            <a:pPr algn="ctr">
              <a:buNone/>
            </a:pPr>
            <a:endParaRPr kern="0">
              <a:solidFill>
                <a:sysClr val="window" lastClr="FFFFFF"/>
              </a:solidFill>
            </a:endParaRPr>
          </a:p>
        </p:txBody>
      </p:sp>
      <p:sp>
        <p:nvSpPr>
          <p:cNvPr id="18" name="Rectangle 17">
            <a:extLst>
              <a:ext uri="{FF2B5EF4-FFF2-40B4-BE49-F238E27FC236}">
                <a16:creationId xmlns:a16="http://schemas.microsoft.com/office/drawing/2014/main" id="{D9A101E2-CD5F-458B-9975-170CEC7FBA2A}"/>
              </a:ext>
            </a:extLst>
          </p:cNvPr>
          <p:cNvSpPr>
            <a:spLocks noGrp="1"/>
          </p:cNvSpPr>
          <p:nvPr/>
        </p:nvSpPr>
        <p:spPr>
          <a:xfrm>
            <a:off x="1" y="4183129"/>
            <a:ext cx="12192000" cy="991178"/>
          </a:xfrm>
          <a:prstGeom prst="rect">
            <a:avLst/>
          </a:prstGeom>
          <a:solidFill>
            <a:schemeClr val="accent4">
              <a:lumMod val="20000"/>
              <a:lumOff val="80000"/>
              <a:alpha val="70000"/>
            </a:schemeClr>
          </a:solidFill>
          <a:ln w="12700" cap="flat" cmpd="sng">
            <a:noFill/>
            <a:prstDash val="solid"/>
            <a:miter/>
          </a:ln>
        </p:spPr>
        <p:txBody>
          <a:bodyPr anchor="ctr"/>
          <a:lstStyle/>
          <a:p>
            <a:pPr algn="ctr">
              <a:buNone/>
            </a:pPr>
            <a:endParaRPr kern="0">
              <a:solidFill>
                <a:sysClr val="window" lastClr="FFFFFF"/>
              </a:solidFill>
            </a:endParaRPr>
          </a:p>
        </p:txBody>
      </p:sp>
      <p:sp>
        <p:nvSpPr>
          <p:cNvPr id="17" name="Rectangle 16">
            <a:extLst>
              <a:ext uri="{FF2B5EF4-FFF2-40B4-BE49-F238E27FC236}">
                <a16:creationId xmlns:a16="http://schemas.microsoft.com/office/drawing/2014/main" id="{D9A101E2-CD5F-458B-9975-170CEC7FBA2A}"/>
              </a:ext>
            </a:extLst>
          </p:cNvPr>
          <p:cNvSpPr>
            <a:spLocks noGrp="1"/>
          </p:cNvSpPr>
          <p:nvPr/>
        </p:nvSpPr>
        <p:spPr>
          <a:xfrm>
            <a:off x="0" y="3203415"/>
            <a:ext cx="12192001" cy="991178"/>
          </a:xfrm>
          <a:prstGeom prst="rect">
            <a:avLst/>
          </a:prstGeom>
          <a:solidFill>
            <a:schemeClr val="accent5">
              <a:lumMod val="20000"/>
              <a:lumOff val="80000"/>
              <a:alpha val="70000"/>
            </a:schemeClr>
          </a:solidFill>
          <a:ln w="12700" cap="flat" cmpd="sng">
            <a:noFill/>
            <a:prstDash val="solid"/>
            <a:miter/>
          </a:ln>
        </p:spPr>
        <p:txBody>
          <a:bodyPr anchor="ctr"/>
          <a:lstStyle/>
          <a:p>
            <a:pPr algn="ctr">
              <a:buNone/>
            </a:pPr>
            <a:endParaRPr kern="0">
              <a:solidFill>
                <a:sysClr val="window" lastClr="FFFFFF"/>
              </a:solidFill>
            </a:endParaRPr>
          </a:p>
        </p:txBody>
      </p:sp>
      <p:sp>
        <p:nvSpPr>
          <p:cNvPr id="2" name="Slide Number Placeholder 1">
            <a:extLst>
              <a:ext uri="{FF2B5EF4-FFF2-40B4-BE49-F238E27FC236}">
                <a16:creationId xmlns:a16="http://schemas.microsoft.com/office/drawing/2014/main" id="{D12A0335-56E5-42A4-A413-E0E59B51DFA0}"/>
              </a:ext>
            </a:extLst>
          </p:cNvPr>
          <p:cNvSpPr>
            <a:spLocks noGrp="1"/>
          </p:cNvSpPr>
          <p:nvPr>
            <p:ph type="sldNum" idx="12"/>
          </p:nvPr>
        </p:nvSpPr>
        <p:spPr/>
        <p:txBody>
          <a:bodyPr/>
          <a:lstStyle/>
          <a:p>
            <a:fld id="{202359C0-8A7A-196E-DD58-8E6569619F09}" type="slidenum">
              <a:rPr/>
              <a:t>3</a:t>
            </a:fld>
            <a:endParaRPr/>
          </a:p>
        </p:txBody>
      </p:sp>
      <p:sp>
        <p:nvSpPr>
          <p:cNvPr id="3" name="Title 2">
            <a:extLst>
              <a:ext uri="{FF2B5EF4-FFF2-40B4-BE49-F238E27FC236}">
                <a16:creationId xmlns:a16="http://schemas.microsoft.com/office/drawing/2014/main" id="{D13730E0-2722-46A3-A76A-49DD896EFAEB}"/>
              </a:ext>
            </a:extLst>
          </p:cNvPr>
          <p:cNvSpPr>
            <a:spLocks noGrp="1"/>
          </p:cNvSpPr>
          <p:nvPr>
            <p:ph type="title"/>
          </p:nvPr>
        </p:nvSpPr>
        <p:spPr>
          <a:xfrm>
            <a:off x="851263" y="0"/>
            <a:ext cx="10515600" cy="1325563"/>
          </a:xfrm>
        </p:spPr>
        <p:txBody>
          <a:bodyPr>
            <a:normAutofit/>
          </a:bodyPr>
          <a:lstStyle/>
          <a:p>
            <a:r>
              <a:rPr sz="4000" dirty="0" err="1">
                <a:latin typeface="Cambria"/>
                <a:ea typeface="Cambria"/>
                <a:cs typeface="Cambria"/>
              </a:rPr>
              <a:t>Појам</a:t>
            </a:r>
            <a:r>
              <a:rPr sz="4000" dirty="0">
                <a:latin typeface="Cambria"/>
                <a:ea typeface="Cambria"/>
                <a:cs typeface="Cambria"/>
              </a:rPr>
              <a:t> инклузивног </a:t>
            </a:r>
            <a:r>
              <a:rPr sz="4000" dirty="0" err="1">
                <a:latin typeface="Cambria"/>
                <a:ea typeface="Cambria"/>
                <a:cs typeface="Cambria"/>
              </a:rPr>
              <a:t>транспорта</a:t>
            </a:r>
            <a:br>
              <a:rPr lang="sr-Cyrl-RS" sz="4000" dirty="0">
                <a:latin typeface="Cambria"/>
                <a:ea typeface="Cambria"/>
                <a:cs typeface="Cambria"/>
              </a:rPr>
            </a:br>
            <a:endParaRPr sz="4000" dirty="0">
              <a:latin typeface="Cambria"/>
              <a:ea typeface="Cambria"/>
              <a:cs typeface="Cambria"/>
            </a:endParaRPr>
          </a:p>
        </p:txBody>
      </p:sp>
      <p:sp>
        <p:nvSpPr>
          <p:cNvPr id="22529" name="Rectangle 1">
            <a:extLst>
              <a:ext uri="{FF2B5EF4-FFF2-40B4-BE49-F238E27FC236}">
                <a16:creationId xmlns:a16="http://schemas.microsoft.com/office/drawing/2014/main" id="{8AD7BE48-31DF-4638-849C-4D9A439C28EF}"/>
              </a:ext>
            </a:extLst>
          </p:cNvPr>
          <p:cNvSpPr>
            <a:spLocks noGrp="1"/>
          </p:cNvSpPr>
          <p:nvPr/>
        </p:nvSpPr>
        <p:spPr>
          <a:xfrm>
            <a:off x="222069" y="891302"/>
            <a:ext cx="11639005" cy="2000548"/>
          </a:xfrm>
          <a:prstGeom prst="rect">
            <a:avLst/>
          </a:prstGeom>
          <a:noFill/>
          <a:ln w="9525">
            <a:noFill/>
            <a:miter/>
          </a:ln>
        </p:spPr>
        <p:txBody>
          <a:bodyPr vert="horz" wrap="square" lIns="0" tIns="0" rIns="0" bIns="0" anchor="ctr">
            <a:spAutoFit/>
          </a:bodyPr>
          <a:lstStyle>
            <a:defPPr algn="just">
              <a:defRPr sz="1650">
                <a:solidFill>
                  <a:srgbClr val="000000"/>
                </a:solidFill>
                <a:latin typeface="Cambria"/>
                <a:ea typeface="Cambria"/>
                <a:cs typeface="Cambria"/>
              </a:defRPr>
            </a:defPPr>
          </a:lstStyle>
          <a:p>
            <a:pPr algn="just">
              <a:spcBef>
                <a:spcPts val="600"/>
              </a:spcBef>
              <a:spcAft>
                <a:spcPts val="600"/>
              </a:spcAft>
              <a:defRPr sz="1650">
                <a:solidFill>
                  <a:srgbClr val="000000"/>
                </a:solidFill>
                <a:latin typeface="Cambria"/>
                <a:ea typeface="Cambria"/>
                <a:cs typeface="Cambria"/>
              </a:defRPr>
            </a:pPr>
            <a:r>
              <a:rPr lang="sr-Cyrl-RS" sz="2000" noProof="0" dirty="0">
                <a:solidFill>
                  <a:srgbClr val="000000"/>
                </a:solidFill>
                <a:latin typeface="Cambria"/>
                <a:ea typeface="Cambria"/>
                <a:cs typeface="Cambria"/>
              </a:rPr>
              <a:t>Експертска група за урбану мобилност Европске комисије дефинише </a:t>
            </a:r>
            <a:r>
              <a:rPr lang="sr-Cyrl-RS" sz="2000" b="1" noProof="0" dirty="0" err="1">
                <a:solidFill>
                  <a:srgbClr val="000000"/>
                </a:solidFill>
                <a:latin typeface="Cambria"/>
                <a:ea typeface="Cambria"/>
                <a:cs typeface="Cambria"/>
              </a:rPr>
              <a:t>инклузивни</a:t>
            </a:r>
            <a:r>
              <a:rPr lang="sr-Cyrl-RS" sz="2000" b="1" noProof="0" dirty="0">
                <a:solidFill>
                  <a:srgbClr val="000000"/>
                </a:solidFill>
                <a:latin typeface="Cambria"/>
                <a:ea typeface="Cambria"/>
                <a:cs typeface="Cambria"/>
              </a:rPr>
              <a:t> транспорт</a:t>
            </a:r>
            <a:r>
              <a:rPr lang="sr-Cyrl-RS" sz="2000" noProof="0" dirty="0">
                <a:solidFill>
                  <a:srgbClr val="000000"/>
                </a:solidFill>
                <a:latin typeface="Cambria"/>
                <a:ea typeface="Cambria"/>
                <a:cs typeface="Cambria"/>
              </a:rPr>
              <a:t> као систем и услуге који су приступачни, расположиви, доступни и прихватљиви свим члановима друштва. Систем треба да омогући самостално, безбедно и достојанствено путовање.</a:t>
            </a:r>
          </a:p>
          <a:p>
            <a:pPr algn="just">
              <a:spcBef>
                <a:spcPts val="600"/>
              </a:spcBef>
              <a:spcAft>
                <a:spcPts val="600"/>
              </a:spcAft>
              <a:defRPr sz="1650">
                <a:solidFill>
                  <a:srgbClr val="000000"/>
                </a:solidFill>
                <a:latin typeface="Cambria"/>
                <a:ea typeface="Cambria"/>
                <a:cs typeface="Cambria"/>
              </a:defRPr>
            </a:pPr>
            <a:r>
              <a:rPr lang="sr-Cyrl-RS" sz="2000" noProof="0" dirty="0">
                <a:solidFill>
                  <a:srgbClr val="000000"/>
                </a:solidFill>
                <a:latin typeface="Cambria"/>
                <a:ea typeface="Cambria"/>
                <a:cs typeface="Cambria"/>
              </a:rPr>
              <a:t>Обухвата особе са инвалидитетом, старије, децу, труднице, родитеље са дечјим колицима, особе са привременим ограничењима, ниским приходима и оне који не познају језик или град. Кључне су </a:t>
            </a:r>
            <a:r>
              <a:rPr lang="sr-Cyrl-RS" sz="2000" b="1" i="1" noProof="0" dirty="0">
                <a:solidFill>
                  <a:srgbClr val="000000"/>
                </a:solidFill>
                <a:latin typeface="Cambria"/>
                <a:ea typeface="Cambria"/>
                <a:cs typeface="Cambria"/>
              </a:rPr>
              <a:t>4А димензије</a:t>
            </a:r>
            <a:r>
              <a:rPr lang="sr-Cyrl-RS" sz="2000" noProof="0" dirty="0">
                <a:solidFill>
                  <a:srgbClr val="000000"/>
                </a:solidFill>
                <a:latin typeface="Cambria"/>
                <a:ea typeface="Cambria"/>
                <a:cs typeface="Cambria"/>
              </a:rPr>
              <a:t>:</a:t>
            </a:r>
          </a:p>
        </p:txBody>
      </p:sp>
      <p:sp>
        <p:nvSpPr>
          <p:cNvPr id="8" name="Rectangle 7">
            <a:extLst>
              <a:ext uri="{FF2B5EF4-FFF2-40B4-BE49-F238E27FC236}">
                <a16:creationId xmlns:a16="http://schemas.microsoft.com/office/drawing/2014/main" id="{8B9FB08B-6DE3-4E3F-AA0D-962DD02B3BCD}"/>
              </a:ext>
            </a:extLst>
          </p:cNvPr>
          <p:cNvSpPr>
            <a:spLocks noGrp="1"/>
          </p:cNvSpPr>
          <p:nvPr/>
        </p:nvSpPr>
        <p:spPr>
          <a:xfrm>
            <a:off x="4328350" y="6211669"/>
            <a:ext cx="7232468" cy="646331"/>
          </a:xfrm>
          <a:prstGeom prst="rect">
            <a:avLst/>
          </a:prstGeom>
        </p:spPr>
        <p:txBody>
          <a:bodyPr wrap="square">
            <a:spAutoFit/>
          </a:bodyPr>
          <a:lstStyle/>
          <a:p>
            <a:pPr algn="just">
              <a:buNone/>
            </a:pPr>
            <a:r>
              <a:rPr>
                <a:latin typeface="Cambria"/>
                <a:ea typeface="Cambria"/>
                <a:cs typeface="Cambria"/>
              </a:rPr>
              <a:t>Односи се на креирање саобраћајног окружења које је безбедно, сигурно, комфорно и пуно поштовања према свим корисницима.</a:t>
            </a:r>
          </a:p>
        </p:txBody>
      </p:sp>
      <p:sp>
        <p:nvSpPr>
          <p:cNvPr id="9" name="Rectangle 8">
            <a:extLst>
              <a:ext uri="{FF2B5EF4-FFF2-40B4-BE49-F238E27FC236}">
                <a16:creationId xmlns:a16="http://schemas.microsoft.com/office/drawing/2014/main" id="{C36081D3-C22B-4950-93D4-007447CD0281}"/>
              </a:ext>
            </a:extLst>
          </p:cNvPr>
          <p:cNvSpPr>
            <a:spLocks noGrp="1"/>
          </p:cNvSpPr>
          <p:nvPr/>
        </p:nvSpPr>
        <p:spPr>
          <a:xfrm>
            <a:off x="4232366" y="3286037"/>
            <a:ext cx="7776754" cy="923330"/>
          </a:xfrm>
          <a:prstGeom prst="rect">
            <a:avLst/>
          </a:prstGeom>
        </p:spPr>
        <p:txBody>
          <a:bodyPr wrap="square">
            <a:spAutoFit/>
          </a:bodyPr>
          <a:lstStyle/>
          <a:p>
            <a:pPr algn="just">
              <a:buNone/>
            </a:pPr>
            <a:r>
              <a:rPr>
                <a:latin typeface="Cambria"/>
                <a:ea typeface="Cambria"/>
                <a:cs typeface="Cambria"/>
              </a:rPr>
              <a:t>Фокусира се на креирање транспортних система који се могу једноставно користити од стране свих, укључујући и особе са физичким, сензорним или когнитивним инвалидитетом.</a:t>
            </a:r>
          </a:p>
        </p:txBody>
      </p:sp>
      <p:sp>
        <p:nvSpPr>
          <p:cNvPr id="10" name="Rectangle 9">
            <a:extLst>
              <a:ext uri="{FF2B5EF4-FFF2-40B4-BE49-F238E27FC236}">
                <a16:creationId xmlns:a16="http://schemas.microsoft.com/office/drawing/2014/main" id="{9C2B6A2D-6CBE-4702-AA5A-A1DBDDBCBD04}"/>
              </a:ext>
            </a:extLst>
          </p:cNvPr>
          <p:cNvSpPr>
            <a:spLocks noGrp="1"/>
          </p:cNvSpPr>
          <p:nvPr/>
        </p:nvSpPr>
        <p:spPr>
          <a:xfrm>
            <a:off x="248192" y="3344091"/>
            <a:ext cx="4010298" cy="679269"/>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buNone/>
            </a:pPr>
            <a:r>
              <a:rPr sz="2000" b="1">
                <a:latin typeface="Cambria"/>
                <a:ea typeface="Cambria"/>
                <a:cs typeface="Cambria"/>
              </a:rPr>
              <a:t>Приступачност (</a:t>
            </a:r>
            <a:r>
              <a:rPr sz="2000" b="1" i="1">
                <a:latin typeface="Cambria"/>
                <a:ea typeface="Cambria"/>
                <a:cs typeface="Cambria"/>
              </a:rPr>
              <a:t>Accessibility</a:t>
            </a:r>
            <a:r>
              <a:rPr sz="2000" b="1">
                <a:latin typeface="Cambria"/>
                <a:ea typeface="Cambria"/>
                <a:cs typeface="Cambria"/>
              </a:rPr>
              <a:t>) </a:t>
            </a:r>
          </a:p>
        </p:txBody>
      </p:sp>
      <p:sp>
        <p:nvSpPr>
          <p:cNvPr id="11" name="Rectangle 10">
            <a:extLst>
              <a:ext uri="{FF2B5EF4-FFF2-40B4-BE49-F238E27FC236}">
                <a16:creationId xmlns:a16="http://schemas.microsoft.com/office/drawing/2014/main" id="{36435893-AD6B-4030-B24D-650733099394}"/>
              </a:ext>
            </a:extLst>
          </p:cNvPr>
          <p:cNvSpPr>
            <a:spLocks noGrp="1"/>
          </p:cNvSpPr>
          <p:nvPr/>
        </p:nvSpPr>
        <p:spPr>
          <a:xfrm>
            <a:off x="235132" y="4349932"/>
            <a:ext cx="4049485" cy="496388"/>
          </a:xfrm>
          <a:prstGeom prst="rect">
            <a:avLst/>
          </a:prstGeom>
        </p:spPr>
        <p:style>
          <a:lnRef idx="2">
            <a:schemeClr val="accent4"/>
          </a:lnRef>
          <a:fillRef idx="1">
            <a:schemeClr val="lt1"/>
          </a:fillRef>
          <a:effectRef idx="0">
            <a:schemeClr val="accent4"/>
          </a:effectRef>
          <a:fontRef idx="minor">
            <a:schemeClr val="dk1"/>
          </a:fontRef>
        </p:style>
        <p:txBody>
          <a:bodyPr anchor="ctr"/>
          <a:lstStyle/>
          <a:p>
            <a:pPr algn="ctr">
              <a:buNone/>
            </a:pPr>
            <a:r>
              <a:rPr sz="2000" b="1">
                <a:latin typeface="Cambria"/>
                <a:ea typeface="Cambria"/>
                <a:cs typeface="Cambria"/>
              </a:rPr>
              <a:t>Расположивост (</a:t>
            </a:r>
            <a:r>
              <a:rPr sz="2000" b="1" i="1">
                <a:latin typeface="Cambria"/>
                <a:ea typeface="Cambria"/>
                <a:cs typeface="Cambria"/>
              </a:rPr>
              <a:t>Availability</a:t>
            </a:r>
            <a:r>
              <a:rPr sz="2000" b="1">
                <a:latin typeface="Cambria"/>
                <a:ea typeface="Cambria"/>
                <a:cs typeface="Cambria"/>
              </a:rPr>
              <a:t>)</a:t>
            </a:r>
          </a:p>
        </p:txBody>
      </p:sp>
      <p:sp>
        <p:nvSpPr>
          <p:cNvPr id="12" name="Rectangle 11">
            <a:extLst>
              <a:ext uri="{FF2B5EF4-FFF2-40B4-BE49-F238E27FC236}">
                <a16:creationId xmlns:a16="http://schemas.microsoft.com/office/drawing/2014/main" id="{5BBBF764-67B8-4DBF-8D3F-AACDF3690330}"/>
              </a:ext>
            </a:extLst>
          </p:cNvPr>
          <p:cNvSpPr>
            <a:spLocks noGrp="1"/>
          </p:cNvSpPr>
          <p:nvPr/>
        </p:nvSpPr>
        <p:spPr>
          <a:xfrm>
            <a:off x="4262845" y="4325873"/>
            <a:ext cx="7746275" cy="646331"/>
          </a:xfrm>
          <a:prstGeom prst="rect">
            <a:avLst/>
          </a:prstGeom>
        </p:spPr>
        <p:txBody>
          <a:bodyPr wrap="square">
            <a:spAutoFit/>
          </a:bodyPr>
          <a:lstStyle/>
          <a:p>
            <a:pPr algn="just">
              <a:buNone/>
            </a:pPr>
            <a:r>
              <a:rPr dirty="0" err="1">
                <a:latin typeface="Cambria"/>
                <a:ea typeface="Cambria"/>
                <a:cs typeface="Cambria"/>
              </a:rPr>
              <a:t>Постојање</a:t>
            </a:r>
            <a:r>
              <a:rPr dirty="0">
                <a:latin typeface="Cambria"/>
                <a:ea typeface="Cambria"/>
                <a:cs typeface="Cambria"/>
              </a:rPr>
              <a:t> </a:t>
            </a:r>
            <a:r>
              <a:rPr dirty="0" err="1">
                <a:latin typeface="Cambria"/>
                <a:ea typeface="Cambria"/>
                <a:cs typeface="Cambria"/>
              </a:rPr>
              <a:t>одговарајућих</a:t>
            </a:r>
            <a:r>
              <a:rPr dirty="0">
                <a:latin typeface="Cambria"/>
                <a:ea typeface="Cambria"/>
                <a:cs typeface="Cambria"/>
              </a:rPr>
              <a:t> и </a:t>
            </a:r>
            <a:r>
              <a:rPr dirty="0" err="1">
                <a:latin typeface="Cambria"/>
                <a:ea typeface="Cambria"/>
                <a:cs typeface="Cambria"/>
              </a:rPr>
              <a:t>разноврсних</a:t>
            </a:r>
            <a:r>
              <a:rPr dirty="0">
                <a:latin typeface="Cambria"/>
                <a:ea typeface="Cambria"/>
                <a:cs typeface="Cambria"/>
              </a:rPr>
              <a:t> </a:t>
            </a:r>
            <a:r>
              <a:rPr dirty="0" err="1">
                <a:latin typeface="Cambria"/>
                <a:ea typeface="Cambria"/>
                <a:cs typeface="Cambria"/>
              </a:rPr>
              <a:t>могућности</a:t>
            </a:r>
            <a:r>
              <a:rPr dirty="0">
                <a:latin typeface="Cambria"/>
                <a:ea typeface="Cambria"/>
                <a:cs typeface="Cambria"/>
              </a:rPr>
              <a:t> </a:t>
            </a:r>
            <a:r>
              <a:rPr dirty="0" err="1">
                <a:latin typeface="Cambria"/>
                <a:ea typeface="Cambria"/>
                <a:cs typeface="Cambria"/>
              </a:rPr>
              <a:t>превоза</a:t>
            </a:r>
            <a:r>
              <a:rPr dirty="0">
                <a:latin typeface="Cambria"/>
                <a:ea typeface="Cambria"/>
                <a:cs typeface="Cambria"/>
              </a:rPr>
              <a:t> </a:t>
            </a:r>
            <a:r>
              <a:rPr dirty="0" err="1">
                <a:latin typeface="Cambria"/>
                <a:ea typeface="Cambria"/>
                <a:cs typeface="Cambria"/>
              </a:rPr>
              <a:t>како</a:t>
            </a:r>
            <a:r>
              <a:rPr dirty="0">
                <a:latin typeface="Cambria"/>
                <a:ea typeface="Cambria"/>
                <a:cs typeface="Cambria"/>
              </a:rPr>
              <a:t> </a:t>
            </a:r>
            <a:r>
              <a:rPr dirty="0" err="1">
                <a:latin typeface="Cambria"/>
                <a:ea typeface="Cambria"/>
                <a:cs typeface="Cambria"/>
              </a:rPr>
              <a:t>би</a:t>
            </a:r>
            <a:r>
              <a:rPr dirty="0">
                <a:latin typeface="Cambria"/>
                <a:ea typeface="Cambria"/>
                <a:cs typeface="Cambria"/>
              </a:rPr>
              <a:t> </a:t>
            </a:r>
            <a:r>
              <a:rPr dirty="0" err="1">
                <a:latin typeface="Cambria"/>
                <a:ea typeface="Cambria"/>
                <a:cs typeface="Cambria"/>
              </a:rPr>
              <a:t>се</a:t>
            </a:r>
            <a:r>
              <a:rPr dirty="0">
                <a:latin typeface="Cambria"/>
                <a:ea typeface="Cambria"/>
                <a:cs typeface="Cambria"/>
              </a:rPr>
              <a:t> </a:t>
            </a:r>
            <a:r>
              <a:rPr dirty="0" err="1">
                <a:latin typeface="Cambria"/>
                <a:ea typeface="Cambria"/>
                <a:cs typeface="Cambria"/>
              </a:rPr>
              <a:t>задовољиле</a:t>
            </a:r>
            <a:r>
              <a:rPr dirty="0">
                <a:latin typeface="Cambria"/>
                <a:ea typeface="Cambria"/>
                <a:cs typeface="Cambria"/>
              </a:rPr>
              <a:t> </a:t>
            </a:r>
            <a:r>
              <a:rPr dirty="0" err="1">
                <a:latin typeface="Cambria"/>
                <a:ea typeface="Cambria"/>
                <a:cs typeface="Cambria"/>
              </a:rPr>
              <a:t>потребе</a:t>
            </a:r>
            <a:r>
              <a:rPr dirty="0">
                <a:latin typeface="Cambria"/>
                <a:ea typeface="Cambria"/>
                <a:cs typeface="Cambria"/>
              </a:rPr>
              <a:t> </a:t>
            </a:r>
            <a:r>
              <a:rPr dirty="0" err="1">
                <a:latin typeface="Cambria"/>
                <a:ea typeface="Cambria"/>
                <a:cs typeface="Cambria"/>
              </a:rPr>
              <a:t>различитих</a:t>
            </a:r>
            <a:r>
              <a:rPr dirty="0">
                <a:latin typeface="Cambria"/>
                <a:ea typeface="Cambria"/>
                <a:cs typeface="Cambria"/>
              </a:rPr>
              <a:t> </a:t>
            </a:r>
            <a:r>
              <a:rPr dirty="0" err="1">
                <a:latin typeface="Cambria"/>
                <a:ea typeface="Cambria"/>
                <a:cs typeface="Cambria"/>
              </a:rPr>
              <a:t>појединаца</a:t>
            </a:r>
            <a:r>
              <a:rPr dirty="0">
                <a:latin typeface="Cambria"/>
                <a:ea typeface="Cambria"/>
                <a:cs typeface="Cambria"/>
              </a:rPr>
              <a:t> и </a:t>
            </a:r>
            <a:r>
              <a:rPr dirty="0" err="1">
                <a:latin typeface="Cambria"/>
                <a:ea typeface="Cambria"/>
                <a:cs typeface="Cambria"/>
              </a:rPr>
              <a:t>заједница</a:t>
            </a:r>
            <a:r>
              <a:rPr dirty="0">
                <a:latin typeface="Cambria"/>
                <a:ea typeface="Cambria"/>
                <a:cs typeface="Cambria"/>
              </a:rPr>
              <a:t>.</a:t>
            </a:r>
          </a:p>
        </p:txBody>
      </p:sp>
      <p:sp>
        <p:nvSpPr>
          <p:cNvPr id="13" name="Rectangle 12">
            <a:extLst>
              <a:ext uri="{FF2B5EF4-FFF2-40B4-BE49-F238E27FC236}">
                <a16:creationId xmlns:a16="http://schemas.microsoft.com/office/drawing/2014/main" id="{A18B7A6A-FF9F-41C4-9DFD-EE153A18A2ED}"/>
              </a:ext>
            </a:extLst>
          </p:cNvPr>
          <p:cNvSpPr>
            <a:spLocks noGrp="1"/>
          </p:cNvSpPr>
          <p:nvPr/>
        </p:nvSpPr>
        <p:spPr>
          <a:xfrm>
            <a:off x="222069" y="5355772"/>
            <a:ext cx="4062548" cy="431073"/>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buNone/>
            </a:pPr>
            <a:r>
              <a:rPr sz="2000" b="1">
                <a:latin typeface="Cambria"/>
                <a:ea typeface="Cambria"/>
                <a:cs typeface="Cambria"/>
              </a:rPr>
              <a:t>Доступност (</a:t>
            </a:r>
            <a:r>
              <a:rPr sz="2000" b="1" i="1">
                <a:latin typeface="Cambria"/>
                <a:ea typeface="Cambria"/>
                <a:cs typeface="Cambria"/>
              </a:rPr>
              <a:t>Affordability</a:t>
            </a:r>
            <a:r>
              <a:rPr sz="2000" b="1">
                <a:latin typeface="Cambria"/>
                <a:ea typeface="Cambria"/>
                <a:cs typeface="Cambria"/>
              </a:rPr>
              <a:t>) </a:t>
            </a:r>
          </a:p>
        </p:txBody>
      </p:sp>
      <p:sp>
        <p:nvSpPr>
          <p:cNvPr id="14" name="Rectangle 13">
            <a:extLst>
              <a:ext uri="{FF2B5EF4-FFF2-40B4-BE49-F238E27FC236}">
                <a16:creationId xmlns:a16="http://schemas.microsoft.com/office/drawing/2014/main" id="{8EA8BCA6-9411-433C-B2BD-750C62C50829}"/>
              </a:ext>
            </a:extLst>
          </p:cNvPr>
          <p:cNvSpPr>
            <a:spLocks noGrp="1"/>
          </p:cNvSpPr>
          <p:nvPr/>
        </p:nvSpPr>
        <p:spPr>
          <a:xfrm>
            <a:off x="4275908" y="5279459"/>
            <a:ext cx="7733212" cy="646331"/>
          </a:xfrm>
          <a:prstGeom prst="rect">
            <a:avLst/>
          </a:prstGeom>
        </p:spPr>
        <p:txBody>
          <a:bodyPr wrap="square">
            <a:spAutoFit/>
          </a:bodyPr>
          <a:lstStyle/>
          <a:p>
            <a:pPr algn="just">
              <a:buNone/>
            </a:pPr>
            <a:r>
              <a:rPr>
                <a:latin typeface="Cambria"/>
                <a:ea typeface="Cambria"/>
                <a:cs typeface="Cambria"/>
              </a:rPr>
              <a:t>Подразумева стварања транспортних услуга које су финансијски доступне свим социоекономским категоријама друштва.</a:t>
            </a:r>
          </a:p>
        </p:txBody>
      </p:sp>
      <p:sp>
        <p:nvSpPr>
          <p:cNvPr id="15" name="Rectangle 14">
            <a:extLst>
              <a:ext uri="{FF2B5EF4-FFF2-40B4-BE49-F238E27FC236}">
                <a16:creationId xmlns:a16="http://schemas.microsoft.com/office/drawing/2014/main" id="{F456FEB6-1F48-41E6-8968-B5CC10BAC6BB}"/>
              </a:ext>
            </a:extLst>
          </p:cNvPr>
          <p:cNvSpPr>
            <a:spLocks noGrp="1"/>
          </p:cNvSpPr>
          <p:nvPr/>
        </p:nvSpPr>
        <p:spPr>
          <a:xfrm>
            <a:off x="248194" y="6217920"/>
            <a:ext cx="4088674" cy="444137"/>
          </a:xfrm>
          <a:prstGeom prst="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buNone/>
            </a:pPr>
            <a:r>
              <a:rPr sz="2000" b="1">
                <a:latin typeface="Cambria"/>
                <a:ea typeface="Cambria"/>
                <a:cs typeface="Cambria"/>
              </a:rPr>
              <a:t>Прихватљивост (</a:t>
            </a:r>
            <a:r>
              <a:rPr sz="2000" b="1" i="1">
                <a:latin typeface="Cambria"/>
                <a:ea typeface="Cambria"/>
                <a:cs typeface="Cambria"/>
              </a:rPr>
              <a:t>Acceptability</a:t>
            </a:r>
            <a:r>
              <a:rPr sz="2000" b="1">
                <a:latin typeface="Cambria"/>
                <a:ea typeface="Cambria"/>
                <a:cs typeface="Cambria"/>
              </a:rPr>
              <a:t>) </a:t>
            </a:r>
          </a:p>
        </p:txBody>
      </p:sp>
      <p:sp>
        <p:nvSpPr>
          <p:cNvPr id="4" name="Oval 3">
            <a:extLst>
              <a:ext uri="{FF2B5EF4-FFF2-40B4-BE49-F238E27FC236}">
                <a16:creationId xmlns:a16="http://schemas.microsoft.com/office/drawing/2014/main" id="{DBB4B45C-7A00-DBEF-25D4-B5D7A401692E}"/>
              </a:ext>
            </a:extLst>
          </p:cNvPr>
          <p:cNvSpPr/>
          <p:nvPr/>
        </p:nvSpPr>
        <p:spPr>
          <a:xfrm>
            <a:off x="195943" y="40906"/>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1</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25322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509D20-7700-F797-C49A-C7E5E1D8BD20}"/>
              </a:ext>
            </a:extLst>
          </p:cNvPr>
          <p:cNvSpPr>
            <a:spLocks noGrp="1"/>
          </p:cNvSpPr>
          <p:nvPr>
            <p:ph type="sldNum" idx="12"/>
          </p:nvPr>
        </p:nvSpPr>
        <p:spPr/>
        <p:txBody>
          <a:bodyPr/>
          <a:lstStyle/>
          <a:p>
            <a:fld id="{EFD6AB9A-5F9E-5F59-51AB-3C8734130965}" type="slidenum">
              <a:rPr/>
              <a:t>4</a:t>
            </a:fld>
            <a:endParaRPr/>
          </a:p>
        </p:txBody>
      </p:sp>
      <p:sp>
        <p:nvSpPr>
          <p:cNvPr id="3" name="Title 2">
            <a:extLst>
              <a:ext uri="{FF2B5EF4-FFF2-40B4-BE49-F238E27FC236}">
                <a16:creationId xmlns:a16="http://schemas.microsoft.com/office/drawing/2014/main" id="{CC628545-D722-865E-8F3F-C4D2F01EA6A1}"/>
              </a:ext>
            </a:extLst>
          </p:cNvPr>
          <p:cNvSpPr>
            <a:spLocks noGrp="1"/>
          </p:cNvSpPr>
          <p:nvPr>
            <p:ph type="title"/>
          </p:nvPr>
        </p:nvSpPr>
        <p:spPr>
          <a:xfrm>
            <a:off x="851263" y="0"/>
            <a:ext cx="10515600" cy="1325563"/>
          </a:xfrm>
        </p:spPr>
        <p:txBody>
          <a:bodyPr>
            <a:normAutofit/>
          </a:bodyPr>
          <a:lstStyle/>
          <a:p>
            <a:r>
              <a:rPr lang="sr-Cyrl-RS" sz="4000" dirty="0">
                <a:latin typeface="Cambria"/>
                <a:ea typeface="Cambria"/>
                <a:cs typeface="Cambria"/>
              </a:rPr>
              <a:t>П</a:t>
            </a:r>
            <a:r>
              <a:rPr sz="4000" dirty="0" err="1">
                <a:latin typeface="Cambria"/>
                <a:ea typeface="Cambria"/>
                <a:cs typeface="Cambria"/>
              </a:rPr>
              <a:t>ојам</a:t>
            </a:r>
            <a:r>
              <a:rPr sz="4000" dirty="0">
                <a:latin typeface="Cambria"/>
                <a:ea typeface="Cambria"/>
                <a:cs typeface="Cambria"/>
              </a:rPr>
              <a:t> инклузивног </a:t>
            </a:r>
            <a:r>
              <a:rPr sz="4000" dirty="0" err="1">
                <a:latin typeface="Cambria"/>
                <a:ea typeface="Cambria"/>
                <a:cs typeface="Cambria"/>
              </a:rPr>
              <a:t>транспорта</a:t>
            </a:r>
            <a:br>
              <a:rPr sz="4000" dirty="0">
                <a:latin typeface="Cambria"/>
                <a:ea typeface="Cambria"/>
                <a:cs typeface="Cambria"/>
              </a:rPr>
            </a:br>
            <a:endParaRPr sz="4000" dirty="0">
              <a:latin typeface="Cambria"/>
              <a:ea typeface="Cambria"/>
              <a:cs typeface="Cambria"/>
            </a:endParaRPr>
          </a:p>
        </p:txBody>
      </p:sp>
      <p:sp>
        <p:nvSpPr>
          <p:cNvPr id="22529" name="Rectangle 1">
            <a:extLst>
              <a:ext uri="{FF2B5EF4-FFF2-40B4-BE49-F238E27FC236}">
                <a16:creationId xmlns:a16="http://schemas.microsoft.com/office/drawing/2014/main" id="{C8725A72-9EF9-3372-A300-08F2961E397E}"/>
              </a:ext>
            </a:extLst>
          </p:cNvPr>
          <p:cNvSpPr>
            <a:spLocks noGrp="1"/>
          </p:cNvSpPr>
          <p:nvPr/>
        </p:nvSpPr>
        <p:spPr>
          <a:xfrm>
            <a:off x="289560" y="904757"/>
            <a:ext cx="11639005" cy="365760"/>
          </a:xfrm>
          <a:prstGeom prst="rect">
            <a:avLst/>
          </a:prstGeom>
          <a:noFill/>
          <a:ln w="9525">
            <a:noFill/>
            <a:miter/>
          </a:ln>
        </p:spPr>
        <p:txBody>
          <a:bodyPr vert="horz" wrap="square" lIns="91440" tIns="45720" rIns="91440" bIns="45720" anchor="ctr">
            <a:spAutoFit/>
          </a:bodyPr>
          <a:lstStyle/>
          <a:p>
            <a:pPr marL="0" marR="0" lvl="0" indent="0" algn="just" defTabSz="914400">
              <a:lnSpc>
                <a:spcPct val="100000"/>
              </a:lnSpc>
              <a:spcBef>
                <a:spcPct val="0"/>
              </a:spcBef>
              <a:spcAft>
                <a:spcPct val="0"/>
              </a:spcAft>
              <a:buClrTx/>
              <a:buSzTx/>
              <a:buFontTx/>
              <a:buNone/>
            </a:pPr>
            <a:r>
              <a:rPr b="0" i="0" u="none" strike="noStrike" cap="none" baseline="0">
                <a:ln>
                  <a:noFill/>
                </a:ln>
                <a:solidFill>
                  <a:schemeClr val="tx1"/>
                </a:solidFill>
                <a:latin typeface="Cambria"/>
                <a:ea typeface="Cambria"/>
                <a:cs typeface="Cambria"/>
              </a:rPr>
              <a:t>Примери елемената 4А димензија приказани су за три најчешћа начина кретања особа са инвалидитетом:</a:t>
            </a:r>
            <a:endParaRPr sz="2800" b="1" i="0" u="sng" strike="noStrike" cap="none" baseline="0">
              <a:ln>
                <a:noFill/>
              </a:ln>
              <a:solidFill>
                <a:schemeClr val="tx1"/>
              </a:solidFill>
              <a:latin typeface="Arial"/>
              <a:ea typeface="Arial"/>
              <a:cs typeface="Arial"/>
            </a:endParaRPr>
          </a:p>
        </p:txBody>
      </p:sp>
      <p:graphicFrame>
        <p:nvGraphicFramePr>
          <p:cNvPr id="4" name="Table 3">
            <a:extLst>
              <a:ext uri="{FF2B5EF4-FFF2-40B4-BE49-F238E27FC236}">
                <a16:creationId xmlns:a16="http://schemas.microsoft.com/office/drawing/2014/main" id="{AFA7DE19-8350-4D27-AD79-A3DABA2201FC}"/>
              </a:ext>
            </a:extLst>
          </p:cNvPr>
          <p:cNvGraphicFramePr/>
          <p:nvPr/>
        </p:nvGraphicFramePr>
        <p:xfrm>
          <a:off x="1033062" y="2312153"/>
          <a:ext cx="10152000" cy="4326760"/>
        </p:xfrm>
        <a:graphic>
          <a:graphicData uri="http://schemas.openxmlformats.org/drawingml/2006/table">
            <a:tbl>
              <a:tblPr firstRow="1" bandRow="1">
                <a:tableStyleId>{5DA37D80-6434-44D0-A028-1B22A696006F}</a:tableStyleId>
              </a:tblPr>
              <a:tblGrid>
                <a:gridCol w="5076000">
                  <a:extLst>
                    <a:ext uri="{9D8B030D-6E8A-4147-A177-3AD203B41FA5}">
                      <a16:colId xmlns:a16="http://schemas.microsoft.com/office/drawing/2014/main" val="20000"/>
                    </a:ext>
                  </a:extLst>
                </a:gridCol>
                <a:gridCol w="5076000">
                  <a:extLst>
                    <a:ext uri="{9D8B030D-6E8A-4147-A177-3AD203B41FA5}">
                      <a16:colId xmlns:a16="http://schemas.microsoft.com/office/drawing/2014/main" val="20001"/>
                    </a:ext>
                  </a:extLst>
                </a:gridCol>
              </a:tblGrid>
              <a:tr h="370840">
                <a:tc>
                  <a:txBody>
                    <a:bodyPr/>
                    <a:lstStyle/>
                    <a:p>
                      <a:pPr marL="0" marR="0" lvl="0" indent="0" algn="ctr" defTabSz="914400">
                        <a:lnSpc>
                          <a:spcPct val="100000"/>
                        </a:lnSpc>
                        <a:spcBef>
                          <a:spcPts val="0"/>
                        </a:spcBef>
                        <a:spcAft>
                          <a:spcPts val="0"/>
                        </a:spcAft>
                        <a:buClrTx/>
                        <a:buSzTx/>
                        <a:buFontTx/>
                        <a:buNone/>
                      </a:pPr>
                      <a:r>
                        <a:rPr sz="2000" b="1" i="0" u="none" strike="noStrike" cap="none" spc="0" baseline="0">
                          <a:ln>
                            <a:noFill/>
                          </a:ln>
                          <a:solidFill>
                            <a:prstClr val="black"/>
                          </a:solidFill>
                          <a:latin typeface="Cambria"/>
                          <a:ea typeface="Cambria"/>
                          <a:cs typeface="Cambria"/>
                        </a:rPr>
                        <a:t>Приступачност (</a:t>
                      </a:r>
                      <a:r>
                        <a:rPr sz="2000" b="1" i="1" u="none" strike="noStrike" cap="none" spc="0" baseline="0">
                          <a:ln>
                            <a:noFill/>
                          </a:ln>
                          <a:solidFill>
                            <a:prstClr val="black"/>
                          </a:solidFill>
                          <a:latin typeface="Cambria"/>
                          <a:ea typeface="Cambria"/>
                          <a:cs typeface="Cambria"/>
                        </a:rPr>
                        <a:t>Accessibility</a:t>
                      </a:r>
                      <a:r>
                        <a:rPr sz="2000" b="1" i="0" u="none" strike="noStrike" cap="none" spc="0" baseline="0">
                          <a:ln>
                            <a:noFill/>
                          </a:ln>
                          <a:solidFill>
                            <a:prstClr val="black"/>
                          </a:solidFill>
                          <a:latin typeface="Cambria"/>
                          <a:ea typeface="Cambria"/>
                          <a:cs typeface="Cambria"/>
                        </a:rPr>
                        <a:t>) </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E5EBF7"/>
                    </a:solidFill>
                  </a:tcPr>
                </a:tc>
                <a:tc>
                  <a:txBody>
                    <a:bodyPr/>
                    <a:lstStyle/>
                    <a:p>
                      <a:pPr marL="0" marR="0" lvl="0" indent="0" algn="ctr" defTabSz="914400">
                        <a:lnSpc>
                          <a:spcPct val="100000"/>
                        </a:lnSpc>
                        <a:spcBef>
                          <a:spcPts val="0"/>
                        </a:spcBef>
                        <a:spcAft>
                          <a:spcPts val="0"/>
                        </a:spcAft>
                        <a:buClrTx/>
                        <a:buSzTx/>
                        <a:buFontTx/>
                        <a:buNone/>
                      </a:pPr>
                      <a:r>
                        <a:rPr sz="2000" b="1" i="0" u="none" strike="noStrike" cap="none" spc="0" baseline="0">
                          <a:ln>
                            <a:noFill/>
                          </a:ln>
                          <a:solidFill>
                            <a:prstClr val="black"/>
                          </a:solidFill>
                          <a:latin typeface="Cambria"/>
                          <a:ea typeface="Cambria"/>
                          <a:cs typeface="Cambria"/>
                        </a:rPr>
                        <a:t>Расположивост (</a:t>
                      </a:r>
                      <a:r>
                        <a:rPr sz="2000" b="1" i="1" u="none" strike="noStrike" cap="none" spc="0" baseline="0">
                          <a:ln>
                            <a:noFill/>
                          </a:ln>
                          <a:solidFill>
                            <a:prstClr val="black"/>
                          </a:solidFill>
                          <a:latin typeface="Cambria"/>
                          <a:ea typeface="Cambria"/>
                          <a:cs typeface="Cambria"/>
                        </a:rPr>
                        <a:t>Availability</a:t>
                      </a:r>
                      <a:r>
                        <a:rPr sz="2000" b="1" i="0" u="none" strike="noStrike" cap="none" spc="0" baseline="0">
                          <a:ln>
                            <a:noFill/>
                          </a:ln>
                          <a:solidFill>
                            <a:prstClr val="black"/>
                          </a:solidFill>
                          <a:latin typeface="Cambria"/>
                          <a:ea typeface="Cambria"/>
                          <a:cs typeface="Cambria"/>
                        </a:rPr>
                        <a:t>)</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6DB"/>
                    </a:solidFill>
                  </a:tcPr>
                </a:tc>
                <a:extLst>
                  <a:ext uri="{0D108BD9-81ED-4DB2-BD59-A6C34878D82A}">
                    <a16:rowId xmlns:a16="http://schemas.microsoft.com/office/drawing/2014/main" val="10000"/>
                  </a:ext>
                </a:extLst>
              </a:tr>
              <a:tr h="1800000">
                <a:tc>
                  <a:txBody>
                    <a:bodyPr/>
                    <a:lstStyle/>
                    <a:p>
                      <a:pPr marL="0" algn="l" defTabSz="914400">
                        <a:buNone/>
                      </a:pPr>
                      <a:r>
                        <a:rPr sz="1800" b="0">
                          <a:solidFill>
                            <a:schemeClr val="tx1"/>
                          </a:solidFill>
                          <a:latin typeface="Cambria"/>
                          <a:ea typeface="Cambria"/>
                          <a:cs typeface="Cambria"/>
                        </a:rPr>
                        <a:t>• Постојање рампи и спуштених ивичњака,</a:t>
                      </a:r>
                    </a:p>
                    <a:p>
                      <a:pPr marL="0" algn="l" defTabSz="914400">
                        <a:buNone/>
                      </a:pPr>
                      <a:r>
                        <a:rPr sz="1800" b="0">
                          <a:solidFill>
                            <a:schemeClr val="tx1"/>
                          </a:solidFill>
                          <a:latin typeface="Cambria"/>
                          <a:ea typeface="Cambria"/>
                          <a:cs typeface="Cambria"/>
                        </a:rPr>
                        <a:t>• Постојање тактилних стаза и поља безбедности за особе са оштећењем вида,</a:t>
                      </a:r>
                    </a:p>
                    <a:p>
                      <a:pPr marL="0" algn="l" defTabSz="914400">
                        <a:buNone/>
                      </a:pPr>
                      <a:r>
                        <a:rPr sz="1800" b="0">
                          <a:solidFill>
                            <a:schemeClr val="tx1"/>
                          </a:solidFill>
                          <a:latin typeface="Cambria"/>
                          <a:ea typeface="Cambria"/>
                          <a:cs typeface="Cambria"/>
                        </a:rPr>
                        <a:t>• Постојање звучне сигнализације на семафорима,</a:t>
                      </a:r>
                    </a:p>
                    <a:p>
                      <a:pPr marL="0" algn="l" defTabSz="914400">
                        <a:buNone/>
                      </a:pPr>
                      <a:r>
                        <a:rPr sz="1800" b="0">
                          <a:solidFill>
                            <a:schemeClr val="tx1"/>
                          </a:solidFill>
                          <a:latin typeface="Cambria"/>
                          <a:ea typeface="Cambria"/>
                          <a:cs typeface="Cambria"/>
                        </a:rPr>
                        <a:t>• Адекватан квалитет пешачких површина (довољна ширина, квалитет подлоге).</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E5EBF7"/>
                    </a:solidFill>
                  </a:tcPr>
                </a:tc>
                <a:tc>
                  <a:txBody>
                    <a:bodyPr/>
                    <a:lstStyle/>
                    <a:p>
                      <a:pPr marL="0" algn="l" defTabSz="914400">
                        <a:buNone/>
                      </a:pPr>
                      <a:r>
                        <a:rPr sz="1800" b="0">
                          <a:solidFill>
                            <a:schemeClr val="tx1"/>
                          </a:solidFill>
                          <a:latin typeface="Cambria"/>
                          <a:ea typeface="Cambria"/>
                          <a:cs typeface="Cambria"/>
                        </a:rPr>
                        <a:t>• Постојање пешачких површина уопште,</a:t>
                      </a:r>
                    </a:p>
                    <a:p>
                      <a:pPr marL="0" algn="l" defTabSz="914400">
                        <a:buNone/>
                      </a:pPr>
                      <a:r>
                        <a:rPr sz="1800" b="0">
                          <a:solidFill>
                            <a:schemeClr val="tx1"/>
                          </a:solidFill>
                          <a:latin typeface="Cambria"/>
                          <a:ea typeface="Cambria"/>
                          <a:cs typeface="Cambria"/>
                        </a:rPr>
                        <a:t>• Постојање пешачких површина у континуитету,</a:t>
                      </a:r>
                    </a:p>
                    <a:p>
                      <a:pPr marL="0" algn="l" defTabSz="914400">
                        <a:buNone/>
                      </a:pPr>
                      <a:r>
                        <a:rPr sz="1800" b="0">
                          <a:solidFill>
                            <a:schemeClr val="tx1"/>
                          </a:solidFill>
                          <a:latin typeface="Cambria"/>
                          <a:ea typeface="Cambria"/>
                          <a:cs typeface="Cambria"/>
                        </a:rPr>
                        <a:t>• Постојање алтернативних рута кретања.</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6DB"/>
                    </a:solidFill>
                  </a:tcPr>
                </a:tc>
                <a:extLst>
                  <a:ext uri="{0D108BD9-81ED-4DB2-BD59-A6C34878D82A}">
                    <a16:rowId xmlns:a16="http://schemas.microsoft.com/office/drawing/2014/main" val="10001"/>
                  </a:ext>
                </a:extLst>
              </a:tr>
              <a:tr h="370840">
                <a:tc>
                  <a:txBody>
                    <a:bodyPr/>
                    <a:lstStyle/>
                    <a:p>
                      <a:pPr marL="0" marR="0" lvl="0" indent="0" algn="ctr" defTabSz="914400">
                        <a:lnSpc>
                          <a:spcPct val="100000"/>
                        </a:lnSpc>
                        <a:spcBef>
                          <a:spcPts val="0"/>
                        </a:spcBef>
                        <a:spcAft>
                          <a:spcPts val="0"/>
                        </a:spcAft>
                        <a:buClrTx/>
                        <a:buSzTx/>
                        <a:buFontTx/>
                        <a:buNone/>
                      </a:pPr>
                      <a:r>
                        <a:rPr sz="1800" b="1">
                          <a:latin typeface="Cambria"/>
                          <a:ea typeface="Cambria"/>
                          <a:cs typeface="Cambria"/>
                        </a:rPr>
                        <a:t>Доступност (</a:t>
                      </a:r>
                      <a:r>
                        <a:rPr sz="1800" b="1" i="1">
                          <a:latin typeface="Cambria"/>
                          <a:ea typeface="Cambria"/>
                          <a:cs typeface="Cambria"/>
                        </a:rPr>
                        <a:t>Affordability</a:t>
                      </a:r>
                      <a:r>
                        <a:rPr sz="1800" b="1">
                          <a:latin typeface="Cambria"/>
                          <a:ea typeface="Cambria"/>
                          <a:cs typeface="Cambria"/>
                        </a:rPr>
                        <a:t>)</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EBF4E4"/>
                    </a:solidFill>
                  </a:tcPr>
                </a:tc>
                <a:tc>
                  <a:txBody>
                    <a:bodyPr/>
                    <a:lstStyle/>
                    <a:p>
                      <a:pPr marL="0" marR="0" lvl="0" indent="0" algn="ctr" defTabSz="914400">
                        <a:lnSpc>
                          <a:spcPct val="100000"/>
                        </a:lnSpc>
                        <a:spcBef>
                          <a:spcPts val="0"/>
                        </a:spcBef>
                        <a:spcAft>
                          <a:spcPts val="0"/>
                        </a:spcAft>
                        <a:buClrTx/>
                        <a:buSzTx/>
                        <a:buFontTx/>
                        <a:buNone/>
                      </a:pPr>
                      <a:r>
                        <a:rPr sz="1800" b="1">
                          <a:latin typeface="Cambria"/>
                          <a:ea typeface="Cambria"/>
                          <a:cs typeface="Cambria"/>
                        </a:rPr>
                        <a:t>Прихватљивост (</a:t>
                      </a:r>
                      <a:r>
                        <a:rPr sz="1800" b="1" i="1">
                          <a:latin typeface="Cambria"/>
                          <a:ea typeface="Cambria"/>
                          <a:cs typeface="Cambria"/>
                        </a:rPr>
                        <a:t>Acceptability</a:t>
                      </a:r>
                      <a:r>
                        <a:rPr sz="1800" b="1">
                          <a:latin typeface="Cambria"/>
                          <a:ea typeface="Cambria"/>
                          <a:cs typeface="Cambria"/>
                        </a:rPr>
                        <a:t>)</a:t>
                      </a:r>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DBFF"/>
                    </a:solidFill>
                  </a:tcPr>
                </a:tc>
                <a:extLst>
                  <a:ext uri="{0D108BD9-81ED-4DB2-BD59-A6C34878D82A}">
                    <a16:rowId xmlns:a16="http://schemas.microsoft.com/office/drawing/2014/main" val="10002"/>
                  </a:ext>
                </a:extLst>
              </a:tr>
              <a:tr h="1548000">
                <a:tc>
                  <a:txBody>
                    <a:bodyPr/>
                    <a:lstStyle/>
                    <a:p>
                      <a:r>
                        <a:rPr sz="1800" b="0">
                          <a:solidFill>
                            <a:schemeClr val="tx1"/>
                          </a:solidFill>
                          <a:latin typeface="Cambria"/>
                          <a:ea typeface="Cambria"/>
                          <a:cs typeface="Cambria"/>
                        </a:rPr>
                        <a:t>• Финансијске олакшице – набавка ортопедских помагала које олакшавају/омогућавају самостално кретање (нпр. инвалидска колица).</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EBF4E4"/>
                    </a:solidFill>
                  </a:tcPr>
                </a:tc>
                <a:tc>
                  <a:txBody>
                    <a:bodyPr/>
                    <a:lstStyle/>
                    <a:p>
                      <a:r>
                        <a:rPr sz="1800" b="0">
                          <a:solidFill>
                            <a:schemeClr val="tx1"/>
                          </a:solidFill>
                          <a:latin typeface="Cambria"/>
                          <a:ea typeface="Cambria"/>
                          <a:cs typeface="Cambria"/>
                        </a:rPr>
                        <a:t>• Уређеност и осветљеност пешачких површина,</a:t>
                      </a:r>
                    </a:p>
                    <a:p>
                      <a:r>
                        <a:rPr sz="1800" b="0">
                          <a:solidFill>
                            <a:schemeClr val="tx1"/>
                          </a:solidFill>
                          <a:latin typeface="Cambria"/>
                          <a:ea typeface="Cambria"/>
                          <a:cs typeface="Cambria"/>
                        </a:rPr>
                        <a:t>• Друштвено разумевање потреба особа са инвалидитетом (нпр. паркирање на тротоарима). </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DBFF"/>
                    </a:solidFill>
                  </a:tcPr>
                </a:tc>
                <a:extLst>
                  <a:ext uri="{0D108BD9-81ED-4DB2-BD59-A6C34878D82A}">
                    <a16:rowId xmlns:a16="http://schemas.microsoft.com/office/drawing/2014/main" val="10003"/>
                  </a:ext>
                </a:extLst>
              </a:tr>
            </a:tbl>
          </a:graphicData>
        </a:graphic>
      </p:graphicFrame>
      <p:pic>
        <p:nvPicPr>
          <p:cNvPr id="6" name="Graphic 5">
            <a:extLst>
              <a:ext uri="{FF2B5EF4-FFF2-40B4-BE49-F238E27FC236}">
                <a16:creationId xmlns:a16="http://schemas.microsoft.com/office/drawing/2014/main" id="{BEC29D64-87A2-4F08-8550-158D54F5E6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38800" y="1325563"/>
            <a:ext cx="914400" cy="914400"/>
          </a:xfrm>
          <a:prstGeom prst="rect">
            <a:avLst/>
          </a:prstGeom>
        </p:spPr>
      </p:pic>
      <p:sp>
        <p:nvSpPr>
          <p:cNvPr id="5" name="Oval 4">
            <a:extLst>
              <a:ext uri="{FF2B5EF4-FFF2-40B4-BE49-F238E27FC236}">
                <a16:creationId xmlns:a16="http://schemas.microsoft.com/office/drawing/2014/main" id="{59C41C3B-4564-68A6-E49B-8BB8379EF258}"/>
              </a:ext>
            </a:extLst>
          </p:cNvPr>
          <p:cNvSpPr/>
          <p:nvPr/>
        </p:nvSpPr>
        <p:spPr>
          <a:xfrm>
            <a:off x="195943" y="40906"/>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1</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578024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885C9F-B931-775C-5487-E76CD9AB1C0F}"/>
              </a:ext>
            </a:extLst>
          </p:cNvPr>
          <p:cNvSpPr>
            <a:spLocks noGrp="1"/>
          </p:cNvSpPr>
          <p:nvPr>
            <p:ph type="sldNum" idx="12"/>
          </p:nvPr>
        </p:nvSpPr>
        <p:spPr/>
        <p:txBody>
          <a:bodyPr/>
          <a:lstStyle/>
          <a:p>
            <a:fld id="{EE5B3003-2C54-13C6-9832-7637201064DE}" type="slidenum">
              <a:rPr/>
              <a:t>5</a:t>
            </a:fld>
            <a:endParaRPr/>
          </a:p>
        </p:txBody>
      </p:sp>
      <p:sp>
        <p:nvSpPr>
          <p:cNvPr id="3" name="Title 2">
            <a:extLst>
              <a:ext uri="{FF2B5EF4-FFF2-40B4-BE49-F238E27FC236}">
                <a16:creationId xmlns:a16="http://schemas.microsoft.com/office/drawing/2014/main" id="{3DDCC615-81EE-73D8-D601-B46E59903D4E}"/>
              </a:ext>
            </a:extLst>
          </p:cNvPr>
          <p:cNvSpPr>
            <a:spLocks noGrp="1"/>
          </p:cNvSpPr>
          <p:nvPr>
            <p:ph type="title"/>
          </p:nvPr>
        </p:nvSpPr>
        <p:spPr>
          <a:xfrm>
            <a:off x="851263" y="0"/>
            <a:ext cx="10515600" cy="1325563"/>
          </a:xfrm>
        </p:spPr>
        <p:txBody>
          <a:bodyPr>
            <a:normAutofit/>
          </a:bodyPr>
          <a:lstStyle/>
          <a:p>
            <a:r>
              <a:rPr sz="4000" dirty="0" err="1">
                <a:latin typeface="Cambria"/>
                <a:ea typeface="Cambria"/>
                <a:cs typeface="Cambria"/>
              </a:rPr>
              <a:t>Појам</a:t>
            </a:r>
            <a:r>
              <a:rPr sz="4000" dirty="0">
                <a:latin typeface="Cambria"/>
                <a:ea typeface="Cambria"/>
                <a:cs typeface="Cambria"/>
              </a:rPr>
              <a:t> инклузивног </a:t>
            </a:r>
            <a:r>
              <a:rPr sz="4000" dirty="0" err="1">
                <a:latin typeface="Cambria"/>
                <a:ea typeface="Cambria"/>
                <a:cs typeface="Cambria"/>
              </a:rPr>
              <a:t>транспорта</a:t>
            </a:r>
            <a:br>
              <a:rPr sz="4000" dirty="0">
                <a:latin typeface="Cambria"/>
                <a:ea typeface="Cambria"/>
                <a:cs typeface="Cambria"/>
              </a:rPr>
            </a:br>
            <a:endParaRPr sz="4000" dirty="0">
              <a:latin typeface="Cambria"/>
              <a:ea typeface="Cambria"/>
              <a:cs typeface="Cambria"/>
            </a:endParaRPr>
          </a:p>
        </p:txBody>
      </p:sp>
      <p:sp>
        <p:nvSpPr>
          <p:cNvPr id="22529" name="Rectangle 1">
            <a:extLst>
              <a:ext uri="{FF2B5EF4-FFF2-40B4-BE49-F238E27FC236}">
                <a16:creationId xmlns:a16="http://schemas.microsoft.com/office/drawing/2014/main" id="{AAD0D75C-612C-DD01-F749-7F38025C9B8D}"/>
              </a:ext>
            </a:extLst>
          </p:cNvPr>
          <p:cNvSpPr>
            <a:spLocks noGrp="1"/>
          </p:cNvSpPr>
          <p:nvPr/>
        </p:nvSpPr>
        <p:spPr>
          <a:xfrm>
            <a:off x="289560" y="904757"/>
            <a:ext cx="11639005" cy="365760"/>
          </a:xfrm>
          <a:prstGeom prst="rect">
            <a:avLst/>
          </a:prstGeom>
          <a:noFill/>
          <a:ln w="9525">
            <a:noFill/>
            <a:miter/>
          </a:ln>
        </p:spPr>
        <p:txBody>
          <a:bodyPr vert="horz" wrap="square" lIns="91440" tIns="45720" rIns="91440" bIns="45720" anchor="ctr">
            <a:spAutoFit/>
          </a:bodyPr>
          <a:lstStyle/>
          <a:p>
            <a:pPr marL="0" marR="0" lvl="0" indent="0" algn="just" defTabSz="914400">
              <a:lnSpc>
                <a:spcPct val="100000"/>
              </a:lnSpc>
              <a:spcBef>
                <a:spcPct val="0"/>
              </a:spcBef>
              <a:spcAft>
                <a:spcPct val="0"/>
              </a:spcAft>
              <a:buClrTx/>
              <a:buSzTx/>
              <a:buFontTx/>
              <a:buNone/>
            </a:pPr>
            <a:r>
              <a:rPr b="0" i="0" u="none" strike="noStrike" cap="none" baseline="0">
                <a:ln>
                  <a:noFill/>
                </a:ln>
                <a:solidFill>
                  <a:schemeClr val="tx1"/>
                </a:solidFill>
                <a:latin typeface="Cambria"/>
                <a:ea typeface="Cambria"/>
                <a:cs typeface="Cambria"/>
              </a:rPr>
              <a:t>Примери елемената 4А димензија приказани су за три најчешћа начина кретања особа са инвалидитетом:</a:t>
            </a:r>
            <a:endParaRPr sz="2800" b="1" i="0" u="sng" strike="noStrike" cap="none" baseline="0">
              <a:ln>
                <a:noFill/>
              </a:ln>
              <a:solidFill>
                <a:schemeClr val="tx1"/>
              </a:solidFill>
              <a:latin typeface="Arial"/>
              <a:ea typeface="Arial"/>
              <a:cs typeface="Arial"/>
            </a:endParaRPr>
          </a:p>
        </p:txBody>
      </p:sp>
      <p:graphicFrame>
        <p:nvGraphicFramePr>
          <p:cNvPr id="4" name="Table 3">
            <a:extLst>
              <a:ext uri="{FF2B5EF4-FFF2-40B4-BE49-F238E27FC236}">
                <a16:creationId xmlns:a16="http://schemas.microsoft.com/office/drawing/2014/main" id="{3DBD5B80-8078-4843-9C0A-615FB3B6DC1D}"/>
              </a:ext>
            </a:extLst>
          </p:cNvPr>
          <p:cNvGraphicFramePr/>
          <p:nvPr>
            <p:extLst>
              <p:ext uri="{D42A27DB-BD31-4B8C-83A1-F6EECF244321}">
                <p14:modId xmlns:p14="http://schemas.microsoft.com/office/powerpoint/2010/main" val="3442157313"/>
              </p:ext>
            </p:extLst>
          </p:nvPr>
        </p:nvGraphicFramePr>
        <p:xfrm>
          <a:off x="1033062" y="2312153"/>
          <a:ext cx="10152000" cy="4248000"/>
        </p:xfrm>
        <a:graphic>
          <a:graphicData uri="http://schemas.openxmlformats.org/drawingml/2006/table">
            <a:tbl>
              <a:tblPr firstRow="1" bandRow="1">
                <a:tableStyleId>{5DA37D80-6434-44D0-A028-1B22A696006F}</a:tableStyleId>
              </a:tblPr>
              <a:tblGrid>
                <a:gridCol w="5076000">
                  <a:extLst>
                    <a:ext uri="{9D8B030D-6E8A-4147-A177-3AD203B41FA5}">
                      <a16:colId xmlns:a16="http://schemas.microsoft.com/office/drawing/2014/main" val="20000"/>
                    </a:ext>
                  </a:extLst>
                </a:gridCol>
                <a:gridCol w="5076000">
                  <a:extLst>
                    <a:ext uri="{9D8B030D-6E8A-4147-A177-3AD203B41FA5}">
                      <a16:colId xmlns:a16="http://schemas.microsoft.com/office/drawing/2014/main" val="20001"/>
                    </a:ext>
                  </a:extLst>
                </a:gridCol>
              </a:tblGrid>
              <a:tr h="435725">
                <a:tc>
                  <a:txBody>
                    <a:bodyPr/>
                    <a:lstStyle/>
                    <a:p>
                      <a:pPr marL="0" marR="0" lvl="0" indent="0" algn="ctr" defTabSz="914400">
                        <a:lnSpc>
                          <a:spcPct val="100000"/>
                        </a:lnSpc>
                        <a:spcBef>
                          <a:spcPts val="0"/>
                        </a:spcBef>
                        <a:spcAft>
                          <a:spcPts val="0"/>
                        </a:spcAft>
                        <a:buClrTx/>
                        <a:buSzTx/>
                        <a:buFontTx/>
                        <a:buNone/>
                      </a:pPr>
                      <a:r>
                        <a:rPr sz="2000" b="1" i="0" u="none" strike="noStrike" cap="none" spc="0" baseline="0">
                          <a:ln>
                            <a:noFill/>
                          </a:ln>
                          <a:solidFill>
                            <a:prstClr val="black"/>
                          </a:solidFill>
                          <a:latin typeface="Cambria"/>
                          <a:ea typeface="Cambria"/>
                          <a:cs typeface="Cambria"/>
                        </a:rPr>
                        <a:t>Приступачност (</a:t>
                      </a:r>
                      <a:r>
                        <a:rPr sz="2000" b="1" i="1" u="none" strike="noStrike" cap="none" spc="0" baseline="0">
                          <a:ln>
                            <a:noFill/>
                          </a:ln>
                          <a:solidFill>
                            <a:prstClr val="black"/>
                          </a:solidFill>
                          <a:latin typeface="Cambria"/>
                          <a:ea typeface="Cambria"/>
                          <a:cs typeface="Cambria"/>
                        </a:rPr>
                        <a:t>Accessibility</a:t>
                      </a:r>
                      <a:r>
                        <a:rPr sz="2000" b="1" i="0" u="none" strike="noStrike" cap="none" spc="0" baseline="0">
                          <a:ln>
                            <a:noFill/>
                          </a:ln>
                          <a:solidFill>
                            <a:prstClr val="black"/>
                          </a:solidFill>
                          <a:latin typeface="Cambria"/>
                          <a:ea typeface="Cambria"/>
                          <a:cs typeface="Cambria"/>
                        </a:rPr>
                        <a:t>) </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E5EBF7"/>
                    </a:solidFill>
                  </a:tcPr>
                </a:tc>
                <a:tc>
                  <a:txBody>
                    <a:bodyPr/>
                    <a:lstStyle/>
                    <a:p>
                      <a:pPr marL="0" marR="0" lvl="0" indent="0" algn="ctr" defTabSz="914400">
                        <a:lnSpc>
                          <a:spcPct val="100000"/>
                        </a:lnSpc>
                        <a:spcBef>
                          <a:spcPts val="0"/>
                        </a:spcBef>
                        <a:spcAft>
                          <a:spcPts val="0"/>
                        </a:spcAft>
                        <a:buClrTx/>
                        <a:buSzTx/>
                        <a:buFontTx/>
                        <a:buNone/>
                      </a:pPr>
                      <a:r>
                        <a:rPr sz="2000" b="1" i="0" u="none" strike="noStrike" cap="none" spc="0" baseline="0">
                          <a:ln>
                            <a:noFill/>
                          </a:ln>
                          <a:solidFill>
                            <a:prstClr val="black"/>
                          </a:solidFill>
                          <a:latin typeface="Cambria"/>
                          <a:ea typeface="Cambria"/>
                          <a:cs typeface="Cambria"/>
                        </a:rPr>
                        <a:t>Расположивост (</a:t>
                      </a:r>
                      <a:r>
                        <a:rPr sz="2000" b="1" i="1" u="none" strike="noStrike" cap="none" spc="0" baseline="0">
                          <a:ln>
                            <a:noFill/>
                          </a:ln>
                          <a:solidFill>
                            <a:prstClr val="black"/>
                          </a:solidFill>
                          <a:latin typeface="Cambria"/>
                          <a:ea typeface="Cambria"/>
                          <a:cs typeface="Cambria"/>
                        </a:rPr>
                        <a:t>Availability</a:t>
                      </a:r>
                      <a:r>
                        <a:rPr sz="2000" b="1" i="0" u="none" strike="noStrike" cap="none" spc="0" baseline="0">
                          <a:ln>
                            <a:noFill/>
                          </a:ln>
                          <a:solidFill>
                            <a:prstClr val="black"/>
                          </a:solidFill>
                          <a:latin typeface="Cambria"/>
                          <a:ea typeface="Cambria"/>
                          <a:cs typeface="Cambria"/>
                        </a:rPr>
                        <a:t>)</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6DB"/>
                    </a:solidFill>
                  </a:tcPr>
                </a:tc>
                <a:extLst>
                  <a:ext uri="{0D108BD9-81ED-4DB2-BD59-A6C34878D82A}">
                    <a16:rowId xmlns:a16="http://schemas.microsoft.com/office/drawing/2014/main" val="10000"/>
                  </a:ext>
                </a:extLst>
              </a:tr>
              <a:tr h="1979352">
                <a:tc>
                  <a:txBody>
                    <a:bodyPr/>
                    <a:lstStyle/>
                    <a:p>
                      <a:pPr marL="0" algn="l" defTabSz="914400">
                        <a:buNone/>
                      </a:pPr>
                      <a:endParaRPr sz="1800" b="0" dirty="0">
                        <a:solidFill>
                          <a:schemeClr val="tx1"/>
                        </a:solidFill>
                        <a:latin typeface="Cambria"/>
                        <a:ea typeface="Cambria"/>
                        <a:cs typeface="Cambri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E5EBF7"/>
                    </a:solidFill>
                  </a:tcPr>
                </a:tc>
                <a:tc>
                  <a:txBody>
                    <a:bodyPr/>
                    <a:lstStyle/>
                    <a:p>
                      <a:pPr marL="0" algn="l" defTabSz="914400">
                        <a:buNone/>
                      </a:pPr>
                      <a:endParaRPr sz="1800" b="0" dirty="0">
                        <a:solidFill>
                          <a:schemeClr val="tx1"/>
                        </a:solidFill>
                        <a:latin typeface="Cambria"/>
                        <a:ea typeface="Cambria"/>
                        <a:cs typeface="Cambri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6DB"/>
                    </a:solidFill>
                  </a:tcPr>
                </a:tc>
                <a:extLst>
                  <a:ext uri="{0D108BD9-81ED-4DB2-BD59-A6C34878D82A}">
                    <a16:rowId xmlns:a16="http://schemas.microsoft.com/office/drawing/2014/main" val="10001"/>
                  </a:ext>
                </a:extLst>
              </a:tr>
              <a:tr h="407792">
                <a:tc>
                  <a:txBody>
                    <a:bodyPr/>
                    <a:lstStyle/>
                    <a:p>
                      <a:pPr marL="0" marR="0" lvl="0" indent="0" algn="ctr" defTabSz="914400">
                        <a:lnSpc>
                          <a:spcPct val="100000"/>
                        </a:lnSpc>
                        <a:spcBef>
                          <a:spcPts val="0"/>
                        </a:spcBef>
                        <a:spcAft>
                          <a:spcPts val="0"/>
                        </a:spcAft>
                        <a:buClrTx/>
                        <a:buSzTx/>
                        <a:buFontTx/>
                        <a:buNone/>
                      </a:pPr>
                      <a:r>
                        <a:rPr sz="1800" b="1" dirty="0" err="1">
                          <a:latin typeface="Cambria"/>
                          <a:ea typeface="Cambria"/>
                          <a:cs typeface="Cambria"/>
                        </a:rPr>
                        <a:t>Доступност</a:t>
                      </a:r>
                      <a:r>
                        <a:rPr sz="1800" b="1" dirty="0">
                          <a:latin typeface="Cambria"/>
                          <a:ea typeface="Cambria"/>
                          <a:cs typeface="Cambria"/>
                        </a:rPr>
                        <a:t> (</a:t>
                      </a:r>
                      <a:r>
                        <a:rPr sz="1800" b="1" i="1" dirty="0">
                          <a:latin typeface="Cambria"/>
                          <a:ea typeface="Cambria"/>
                          <a:cs typeface="Cambria"/>
                        </a:rPr>
                        <a:t>Affordability</a:t>
                      </a:r>
                      <a:r>
                        <a:rPr sz="1800" b="1" dirty="0">
                          <a:latin typeface="Cambria"/>
                          <a:ea typeface="Cambria"/>
                          <a:cs typeface="Cambria"/>
                        </a:rPr>
                        <a:t>)</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EBF4E4"/>
                    </a:solidFill>
                  </a:tcPr>
                </a:tc>
                <a:tc>
                  <a:txBody>
                    <a:bodyPr/>
                    <a:lstStyle/>
                    <a:p>
                      <a:pPr marL="0" marR="0" lvl="0" indent="0" algn="ctr" defTabSz="914400">
                        <a:lnSpc>
                          <a:spcPct val="100000"/>
                        </a:lnSpc>
                        <a:spcBef>
                          <a:spcPts val="0"/>
                        </a:spcBef>
                        <a:spcAft>
                          <a:spcPts val="0"/>
                        </a:spcAft>
                        <a:buClrTx/>
                        <a:buSzTx/>
                        <a:buFontTx/>
                        <a:buNone/>
                      </a:pPr>
                      <a:r>
                        <a:rPr sz="1800" b="1" dirty="0" err="1">
                          <a:latin typeface="Cambria"/>
                          <a:ea typeface="Cambria"/>
                          <a:cs typeface="Cambria"/>
                        </a:rPr>
                        <a:t>Прихватљивост</a:t>
                      </a:r>
                      <a:r>
                        <a:rPr sz="1800" b="1" dirty="0">
                          <a:latin typeface="Cambria"/>
                          <a:ea typeface="Cambria"/>
                          <a:cs typeface="Cambria"/>
                        </a:rPr>
                        <a:t> (</a:t>
                      </a:r>
                      <a:r>
                        <a:rPr sz="1800" b="1" i="1" dirty="0">
                          <a:latin typeface="Cambria"/>
                          <a:ea typeface="Cambria"/>
                          <a:cs typeface="Cambria"/>
                        </a:rPr>
                        <a:t>Acceptability</a:t>
                      </a:r>
                      <a:r>
                        <a:rPr sz="1800" b="1" dirty="0">
                          <a:latin typeface="Cambria"/>
                          <a:ea typeface="Cambria"/>
                          <a:cs typeface="Cambria"/>
                        </a:rPr>
                        <a:t>)</a:t>
                      </a:r>
                      <a:endParaRPr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DBFF"/>
                    </a:solidFill>
                  </a:tcPr>
                </a:tc>
                <a:extLst>
                  <a:ext uri="{0D108BD9-81ED-4DB2-BD59-A6C34878D82A}">
                    <a16:rowId xmlns:a16="http://schemas.microsoft.com/office/drawing/2014/main" val="10002"/>
                  </a:ext>
                </a:extLst>
              </a:tr>
              <a:tr h="1425131">
                <a:tc>
                  <a:txBody>
                    <a:bodyPr/>
                    <a:lstStyle/>
                    <a:p>
                      <a:endParaRPr sz="1800" b="0" dirty="0">
                        <a:solidFill>
                          <a:schemeClr val="tx1"/>
                        </a:solidFill>
                        <a:latin typeface="Cambria"/>
                        <a:ea typeface="Cambria"/>
                        <a:cs typeface="Cambri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EBF4E4"/>
                    </a:solidFill>
                  </a:tcPr>
                </a:tc>
                <a:tc>
                  <a:txBody>
                    <a:bodyPr/>
                    <a:lstStyle/>
                    <a:p>
                      <a:endParaRPr sz="1800" b="0" dirty="0">
                        <a:solidFill>
                          <a:schemeClr val="tx1"/>
                        </a:solidFill>
                        <a:latin typeface="Cambria"/>
                        <a:ea typeface="Cambria"/>
                        <a:cs typeface="Cambri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DBFF"/>
                    </a:solidFill>
                  </a:tcPr>
                </a:tc>
                <a:extLst>
                  <a:ext uri="{0D108BD9-81ED-4DB2-BD59-A6C34878D82A}">
                    <a16:rowId xmlns:a16="http://schemas.microsoft.com/office/drawing/2014/main" val="10003"/>
                  </a:ext>
                </a:extLst>
              </a:tr>
            </a:tbl>
          </a:graphicData>
        </a:graphic>
      </p:graphicFrame>
      <p:pic>
        <p:nvPicPr>
          <p:cNvPr id="7" name="Graphic 6">
            <a:extLst>
              <a:ext uri="{FF2B5EF4-FFF2-40B4-BE49-F238E27FC236}">
                <a16:creationId xmlns:a16="http://schemas.microsoft.com/office/drawing/2014/main" id="{A966F8AC-8888-49E3-B00E-B2A6CCDF53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66000" y="1227922"/>
            <a:ext cx="1260000" cy="1260000"/>
          </a:xfrm>
          <a:prstGeom prst="rect">
            <a:avLst/>
          </a:prstGeom>
        </p:spPr>
      </p:pic>
      <p:sp>
        <p:nvSpPr>
          <p:cNvPr id="5" name="Rectangle 4">
            <a:extLst>
              <a:ext uri="{FF2B5EF4-FFF2-40B4-BE49-F238E27FC236}">
                <a16:creationId xmlns:a16="http://schemas.microsoft.com/office/drawing/2014/main" id="{ADA914BD-7541-BFDC-B801-F33ECCB8A66E}"/>
              </a:ext>
            </a:extLst>
          </p:cNvPr>
          <p:cNvSpPr/>
          <p:nvPr/>
        </p:nvSpPr>
        <p:spPr>
          <a:xfrm>
            <a:off x="1033062" y="2706255"/>
            <a:ext cx="5061527" cy="2004290"/>
          </a:xfrm>
          <a:prstGeom prst="rect">
            <a:avLst/>
          </a:prstGeom>
          <a:solidFill>
            <a:srgbClr val="E5EB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r-Cyrl-RS" dirty="0">
                <a:solidFill>
                  <a:schemeClr val="tx1"/>
                </a:solidFill>
                <a:latin typeface="Cambria"/>
                <a:ea typeface="Cambria"/>
                <a:cs typeface="Cambria"/>
              </a:rPr>
              <a:t>• Уградња система и уређаја који омогућавају/олакшавају управљање и/или путовање возилом (нпр. ручне команде, прилагођавање точка управљача),</a:t>
            </a:r>
          </a:p>
          <a:p>
            <a:r>
              <a:rPr lang="sr-Cyrl-RS" dirty="0">
                <a:solidFill>
                  <a:schemeClr val="tx1"/>
                </a:solidFill>
                <a:latin typeface="Cambria"/>
                <a:ea typeface="Cambria"/>
                <a:cs typeface="Cambria"/>
              </a:rPr>
              <a:t>• Прилагођавање возила за лакши улазак/излазак путника (шири отвор врата, рампе и лифтови).</a:t>
            </a:r>
            <a:endParaRPr lang="en-GB" dirty="0"/>
          </a:p>
        </p:txBody>
      </p:sp>
      <p:sp>
        <p:nvSpPr>
          <p:cNvPr id="6" name="Rectangle 5">
            <a:extLst>
              <a:ext uri="{FF2B5EF4-FFF2-40B4-BE49-F238E27FC236}">
                <a16:creationId xmlns:a16="http://schemas.microsoft.com/office/drawing/2014/main" id="{4EDD5A76-3B80-154C-8002-F4B9B8272C9D}"/>
              </a:ext>
            </a:extLst>
          </p:cNvPr>
          <p:cNvSpPr/>
          <p:nvPr/>
        </p:nvSpPr>
        <p:spPr>
          <a:xfrm>
            <a:off x="6094589" y="2706255"/>
            <a:ext cx="5090473" cy="2004290"/>
          </a:xfrm>
          <a:prstGeom prst="rect">
            <a:avLst/>
          </a:prstGeom>
          <a:solidFill>
            <a:srgbClr val="FFF6D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r-Cyrl-RS" dirty="0">
                <a:solidFill>
                  <a:schemeClr val="tx1"/>
                </a:solidFill>
                <a:latin typeface="Cambria"/>
                <a:ea typeface="Cambria"/>
                <a:cs typeface="Cambria"/>
              </a:rPr>
              <a:t>• Постојање одређеног броја адаптираних возила на тржишту,</a:t>
            </a:r>
          </a:p>
          <a:p>
            <a:r>
              <a:rPr lang="sr-Cyrl-RS" dirty="0">
                <a:solidFill>
                  <a:schemeClr val="tx1"/>
                </a:solidFill>
                <a:latin typeface="Cambria"/>
                <a:ea typeface="Cambria"/>
                <a:cs typeface="Cambria"/>
              </a:rPr>
              <a:t>• Постојање сервисних центара који уграђују и одржавају прилагођену опрему,</a:t>
            </a:r>
          </a:p>
          <a:p>
            <a:r>
              <a:rPr lang="sr-Cyrl-RS" dirty="0">
                <a:solidFill>
                  <a:schemeClr val="tx1"/>
                </a:solidFill>
                <a:latin typeface="Cambria"/>
                <a:ea typeface="Cambria"/>
                <a:cs typeface="Cambria"/>
              </a:rPr>
              <a:t>• Постојање ауто-школа које могу реализовати обуку,</a:t>
            </a:r>
          </a:p>
          <a:p>
            <a:r>
              <a:rPr lang="sr-Cyrl-RS" dirty="0">
                <a:solidFill>
                  <a:schemeClr val="tx1"/>
                </a:solidFill>
                <a:latin typeface="Cambria"/>
                <a:ea typeface="Cambria"/>
                <a:cs typeface="Cambria"/>
              </a:rPr>
              <a:t>• Постојање адекватних паркинг места.</a:t>
            </a:r>
          </a:p>
        </p:txBody>
      </p:sp>
      <p:sp>
        <p:nvSpPr>
          <p:cNvPr id="8" name="Rectangle 7">
            <a:extLst>
              <a:ext uri="{FF2B5EF4-FFF2-40B4-BE49-F238E27FC236}">
                <a16:creationId xmlns:a16="http://schemas.microsoft.com/office/drawing/2014/main" id="{E2081CB2-AD0A-FE1B-7A07-BB5099D96910}"/>
              </a:ext>
            </a:extLst>
          </p:cNvPr>
          <p:cNvSpPr/>
          <p:nvPr/>
        </p:nvSpPr>
        <p:spPr>
          <a:xfrm>
            <a:off x="1033062" y="5104647"/>
            <a:ext cx="5061527" cy="1455506"/>
          </a:xfrm>
          <a:prstGeom prst="rect">
            <a:avLst/>
          </a:prstGeom>
          <a:solidFill>
            <a:srgbClr val="EBF4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latin typeface="Cambria"/>
                <a:ea typeface="Cambria"/>
                <a:cs typeface="Cambria"/>
              </a:rPr>
              <a:t>• Финансијске олакшице – субвенције за адаптацију возила, ослобађање од пореза, смањен износ за регистрацију возила.</a:t>
            </a:r>
          </a:p>
        </p:txBody>
      </p:sp>
      <p:sp>
        <p:nvSpPr>
          <p:cNvPr id="9" name="Rectangle 8">
            <a:extLst>
              <a:ext uri="{FF2B5EF4-FFF2-40B4-BE49-F238E27FC236}">
                <a16:creationId xmlns:a16="http://schemas.microsoft.com/office/drawing/2014/main" id="{AD24641A-A8C0-9276-27CB-2400C379564C}"/>
              </a:ext>
            </a:extLst>
          </p:cNvPr>
          <p:cNvSpPr/>
          <p:nvPr/>
        </p:nvSpPr>
        <p:spPr>
          <a:xfrm>
            <a:off x="6109062" y="5104648"/>
            <a:ext cx="5061527" cy="1455506"/>
          </a:xfrm>
          <a:prstGeom prst="rect">
            <a:avLst/>
          </a:prstGeom>
          <a:solidFill>
            <a:srgbClr val="FFDB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latin typeface="Cambria"/>
                <a:ea typeface="Cambria"/>
                <a:cs typeface="Cambria"/>
              </a:rPr>
              <a:t>• Обезбеђивање комфора током вожње (ергономске команде, удобан положај).</a:t>
            </a:r>
          </a:p>
          <a:p>
            <a:r>
              <a:rPr lang="ru-RU" dirty="0">
                <a:solidFill>
                  <a:schemeClr val="tx1"/>
                </a:solidFill>
                <a:latin typeface="Cambria"/>
                <a:ea typeface="Cambria"/>
                <a:cs typeface="Cambria"/>
              </a:rPr>
              <a:t>• Друштвена прихватљивост особа са инвалидитетом као возача.</a:t>
            </a:r>
          </a:p>
        </p:txBody>
      </p:sp>
      <p:sp>
        <p:nvSpPr>
          <p:cNvPr id="10" name="Oval 9">
            <a:extLst>
              <a:ext uri="{FF2B5EF4-FFF2-40B4-BE49-F238E27FC236}">
                <a16:creationId xmlns:a16="http://schemas.microsoft.com/office/drawing/2014/main" id="{4289ED2D-F23D-DE5E-25D8-1A615BF5254D}"/>
              </a:ext>
            </a:extLst>
          </p:cNvPr>
          <p:cNvSpPr/>
          <p:nvPr/>
        </p:nvSpPr>
        <p:spPr>
          <a:xfrm>
            <a:off x="195943" y="40906"/>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1</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431247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94BBF4-783D-B56E-70FC-A5E2EDB4AA3C}"/>
              </a:ext>
            </a:extLst>
          </p:cNvPr>
          <p:cNvSpPr>
            <a:spLocks noGrp="1"/>
          </p:cNvSpPr>
          <p:nvPr>
            <p:ph type="sldNum" idx="12"/>
          </p:nvPr>
        </p:nvSpPr>
        <p:spPr/>
        <p:txBody>
          <a:bodyPr/>
          <a:lstStyle/>
          <a:p>
            <a:fld id="{8C630A04-5A25-9E0C-9436-126091DB86B3}" type="slidenum">
              <a:rPr/>
              <a:t>6</a:t>
            </a:fld>
            <a:endParaRPr/>
          </a:p>
        </p:txBody>
      </p:sp>
      <p:sp>
        <p:nvSpPr>
          <p:cNvPr id="3" name="Title 2">
            <a:extLst>
              <a:ext uri="{FF2B5EF4-FFF2-40B4-BE49-F238E27FC236}">
                <a16:creationId xmlns:a16="http://schemas.microsoft.com/office/drawing/2014/main" id="{66D8E236-6E1C-9857-5C6F-29AF2C8CE402}"/>
              </a:ext>
            </a:extLst>
          </p:cNvPr>
          <p:cNvSpPr>
            <a:spLocks noGrp="1"/>
          </p:cNvSpPr>
          <p:nvPr>
            <p:ph type="title"/>
          </p:nvPr>
        </p:nvSpPr>
        <p:spPr>
          <a:xfrm>
            <a:off x="851263" y="0"/>
            <a:ext cx="10515600" cy="1325563"/>
          </a:xfrm>
        </p:spPr>
        <p:txBody>
          <a:bodyPr>
            <a:normAutofit/>
          </a:bodyPr>
          <a:lstStyle/>
          <a:p>
            <a:r>
              <a:rPr sz="4000" dirty="0" err="1">
                <a:latin typeface="Cambria"/>
                <a:ea typeface="Cambria"/>
                <a:cs typeface="Cambria"/>
              </a:rPr>
              <a:t>Појам</a:t>
            </a:r>
            <a:r>
              <a:rPr sz="4000" dirty="0">
                <a:latin typeface="Cambria"/>
                <a:ea typeface="Cambria"/>
                <a:cs typeface="Cambria"/>
              </a:rPr>
              <a:t> инклузивног </a:t>
            </a:r>
            <a:r>
              <a:rPr sz="4000" dirty="0" err="1">
                <a:latin typeface="Cambria"/>
                <a:ea typeface="Cambria"/>
                <a:cs typeface="Cambria"/>
              </a:rPr>
              <a:t>транспорта</a:t>
            </a:r>
            <a:br>
              <a:rPr sz="4000" dirty="0">
                <a:latin typeface="Cambria"/>
                <a:ea typeface="Cambria"/>
                <a:cs typeface="Cambria"/>
              </a:rPr>
            </a:br>
            <a:endParaRPr sz="4000" dirty="0">
              <a:latin typeface="Cambria"/>
              <a:ea typeface="Cambria"/>
              <a:cs typeface="Cambria"/>
            </a:endParaRPr>
          </a:p>
        </p:txBody>
      </p:sp>
      <p:sp>
        <p:nvSpPr>
          <p:cNvPr id="22529" name="Rectangle 1">
            <a:extLst>
              <a:ext uri="{FF2B5EF4-FFF2-40B4-BE49-F238E27FC236}">
                <a16:creationId xmlns:a16="http://schemas.microsoft.com/office/drawing/2014/main" id="{07B8C73B-FBA9-E30B-F9C5-E350AB407568}"/>
              </a:ext>
            </a:extLst>
          </p:cNvPr>
          <p:cNvSpPr>
            <a:spLocks noGrp="1"/>
          </p:cNvSpPr>
          <p:nvPr/>
        </p:nvSpPr>
        <p:spPr>
          <a:xfrm>
            <a:off x="289560" y="904757"/>
            <a:ext cx="11639005" cy="365760"/>
          </a:xfrm>
          <a:prstGeom prst="rect">
            <a:avLst/>
          </a:prstGeom>
          <a:noFill/>
          <a:ln w="9525">
            <a:noFill/>
            <a:miter/>
          </a:ln>
        </p:spPr>
        <p:txBody>
          <a:bodyPr vert="horz" wrap="square" lIns="91440" tIns="45720" rIns="91440" bIns="45720" anchor="ctr">
            <a:spAutoFit/>
          </a:bodyPr>
          <a:lstStyle/>
          <a:p>
            <a:pPr marL="0" marR="0" lvl="0" indent="0" algn="just" defTabSz="914400">
              <a:lnSpc>
                <a:spcPct val="100000"/>
              </a:lnSpc>
              <a:spcBef>
                <a:spcPct val="0"/>
              </a:spcBef>
              <a:spcAft>
                <a:spcPct val="0"/>
              </a:spcAft>
              <a:buClrTx/>
              <a:buSzTx/>
              <a:buFontTx/>
              <a:buNone/>
            </a:pPr>
            <a:r>
              <a:rPr b="0" i="0" u="none" strike="noStrike" cap="none" baseline="0">
                <a:ln>
                  <a:noFill/>
                </a:ln>
                <a:solidFill>
                  <a:schemeClr val="tx1"/>
                </a:solidFill>
                <a:latin typeface="Cambria"/>
                <a:ea typeface="Cambria"/>
                <a:cs typeface="Cambria"/>
              </a:rPr>
              <a:t>Примери елемената 4А димензија приказани су за три најчешћа начина кретања особа са инвалидитетом:</a:t>
            </a:r>
            <a:endParaRPr sz="2800" b="1" i="0" u="sng" strike="noStrike" cap="none" baseline="0">
              <a:ln>
                <a:noFill/>
              </a:ln>
              <a:solidFill>
                <a:schemeClr val="tx1"/>
              </a:solidFill>
              <a:latin typeface="Arial"/>
              <a:ea typeface="Arial"/>
              <a:cs typeface="Arial"/>
            </a:endParaRPr>
          </a:p>
        </p:txBody>
      </p:sp>
      <p:graphicFrame>
        <p:nvGraphicFramePr>
          <p:cNvPr id="4" name="Table 3">
            <a:extLst>
              <a:ext uri="{FF2B5EF4-FFF2-40B4-BE49-F238E27FC236}">
                <a16:creationId xmlns:a16="http://schemas.microsoft.com/office/drawing/2014/main" id="{566CDCBC-8F2D-4408-93E5-3483FFBFEA37}"/>
              </a:ext>
            </a:extLst>
          </p:cNvPr>
          <p:cNvGraphicFramePr/>
          <p:nvPr/>
        </p:nvGraphicFramePr>
        <p:xfrm>
          <a:off x="1033062" y="2312153"/>
          <a:ext cx="10152000" cy="4529080"/>
        </p:xfrm>
        <a:graphic>
          <a:graphicData uri="http://schemas.openxmlformats.org/drawingml/2006/table">
            <a:tbl>
              <a:tblPr firstRow="1" bandRow="1">
                <a:tableStyleId>{5DA37D80-6434-44D0-A028-1B22A696006F}</a:tableStyleId>
              </a:tblPr>
              <a:tblGrid>
                <a:gridCol w="5076000">
                  <a:extLst>
                    <a:ext uri="{9D8B030D-6E8A-4147-A177-3AD203B41FA5}">
                      <a16:colId xmlns:a16="http://schemas.microsoft.com/office/drawing/2014/main" val="20000"/>
                    </a:ext>
                  </a:extLst>
                </a:gridCol>
                <a:gridCol w="5076000">
                  <a:extLst>
                    <a:ext uri="{9D8B030D-6E8A-4147-A177-3AD203B41FA5}">
                      <a16:colId xmlns:a16="http://schemas.microsoft.com/office/drawing/2014/main" val="20001"/>
                    </a:ext>
                  </a:extLst>
                </a:gridCol>
              </a:tblGrid>
              <a:tr h="370840">
                <a:tc>
                  <a:txBody>
                    <a:bodyPr/>
                    <a:lstStyle/>
                    <a:p>
                      <a:pPr marL="0" marR="0" lvl="0" indent="0" algn="ctr" defTabSz="914400">
                        <a:lnSpc>
                          <a:spcPct val="100000"/>
                        </a:lnSpc>
                        <a:spcBef>
                          <a:spcPts val="0"/>
                        </a:spcBef>
                        <a:spcAft>
                          <a:spcPts val="0"/>
                        </a:spcAft>
                        <a:buClrTx/>
                        <a:buSzTx/>
                        <a:buFontTx/>
                        <a:buNone/>
                      </a:pPr>
                      <a:r>
                        <a:rPr sz="2000" b="1" i="0" u="none" strike="noStrike" cap="none" spc="0" baseline="0">
                          <a:ln>
                            <a:noFill/>
                          </a:ln>
                          <a:solidFill>
                            <a:prstClr val="black"/>
                          </a:solidFill>
                          <a:latin typeface="Cambria"/>
                          <a:ea typeface="Cambria"/>
                          <a:cs typeface="Cambria"/>
                        </a:rPr>
                        <a:t>Приступачност (</a:t>
                      </a:r>
                      <a:r>
                        <a:rPr sz="2000" b="1" i="1" u="none" strike="noStrike" cap="none" spc="0" baseline="0">
                          <a:ln>
                            <a:noFill/>
                          </a:ln>
                          <a:solidFill>
                            <a:prstClr val="black"/>
                          </a:solidFill>
                          <a:latin typeface="Cambria"/>
                          <a:ea typeface="Cambria"/>
                          <a:cs typeface="Cambria"/>
                        </a:rPr>
                        <a:t>Accessibility</a:t>
                      </a:r>
                      <a:r>
                        <a:rPr sz="2000" b="1" i="0" u="none" strike="noStrike" cap="none" spc="0" baseline="0">
                          <a:ln>
                            <a:noFill/>
                          </a:ln>
                          <a:solidFill>
                            <a:prstClr val="black"/>
                          </a:solidFill>
                          <a:latin typeface="Cambria"/>
                          <a:ea typeface="Cambria"/>
                          <a:cs typeface="Cambria"/>
                        </a:rPr>
                        <a:t>) </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E5EBF7"/>
                    </a:solidFill>
                  </a:tcPr>
                </a:tc>
                <a:tc>
                  <a:txBody>
                    <a:bodyPr/>
                    <a:lstStyle/>
                    <a:p>
                      <a:pPr marL="0" marR="0" lvl="0" indent="0" algn="ctr" defTabSz="914400">
                        <a:lnSpc>
                          <a:spcPct val="100000"/>
                        </a:lnSpc>
                        <a:spcBef>
                          <a:spcPts val="0"/>
                        </a:spcBef>
                        <a:spcAft>
                          <a:spcPts val="0"/>
                        </a:spcAft>
                        <a:buClrTx/>
                        <a:buSzTx/>
                        <a:buFontTx/>
                        <a:buNone/>
                      </a:pPr>
                      <a:r>
                        <a:rPr sz="2000" b="1" i="0" u="none" strike="noStrike" cap="none" spc="0" baseline="0">
                          <a:ln>
                            <a:noFill/>
                          </a:ln>
                          <a:solidFill>
                            <a:prstClr val="black"/>
                          </a:solidFill>
                          <a:latin typeface="Cambria"/>
                          <a:ea typeface="Cambria"/>
                          <a:cs typeface="Cambria"/>
                        </a:rPr>
                        <a:t>Расположивост (</a:t>
                      </a:r>
                      <a:r>
                        <a:rPr sz="2000" b="1" i="1" u="none" strike="noStrike" cap="none" spc="0" baseline="0">
                          <a:ln>
                            <a:noFill/>
                          </a:ln>
                          <a:solidFill>
                            <a:prstClr val="black"/>
                          </a:solidFill>
                          <a:latin typeface="Cambria"/>
                          <a:ea typeface="Cambria"/>
                          <a:cs typeface="Cambria"/>
                        </a:rPr>
                        <a:t>Availability</a:t>
                      </a:r>
                      <a:r>
                        <a:rPr sz="2000" b="1" i="0" u="none" strike="noStrike" cap="none" spc="0" baseline="0">
                          <a:ln>
                            <a:noFill/>
                          </a:ln>
                          <a:solidFill>
                            <a:prstClr val="black"/>
                          </a:solidFill>
                          <a:latin typeface="Cambria"/>
                          <a:ea typeface="Cambria"/>
                          <a:cs typeface="Cambria"/>
                        </a:rPr>
                        <a:t>)</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6DB"/>
                    </a:solidFill>
                  </a:tcPr>
                </a:tc>
                <a:extLst>
                  <a:ext uri="{0D108BD9-81ED-4DB2-BD59-A6C34878D82A}">
                    <a16:rowId xmlns:a16="http://schemas.microsoft.com/office/drawing/2014/main" val="10000"/>
                  </a:ext>
                </a:extLst>
              </a:tr>
              <a:tr h="1800000">
                <a:tc>
                  <a:txBody>
                    <a:bodyPr/>
                    <a:lstStyle/>
                    <a:p>
                      <a:pPr marL="0" algn="l" defTabSz="914400">
                        <a:buNone/>
                      </a:pP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Постојање</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аутобуса</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који</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имају</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приступачан</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улаз</a:t>
                      </a:r>
                      <a:r>
                        <a:rPr sz="1800" b="0" dirty="0">
                          <a:solidFill>
                            <a:schemeClr val="tx1"/>
                          </a:solidFill>
                          <a:latin typeface="Cambria"/>
                          <a:ea typeface="Cambria"/>
                          <a:cs typeface="Cambria"/>
                        </a:rPr>
                        <a:t>,</a:t>
                      </a:r>
                    </a:p>
                    <a:p>
                      <a:pPr marL="0" algn="l" defTabSz="914400">
                        <a:buNone/>
                      </a:pP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Прилагођеност</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унутрашњости</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возила</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довољно</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простора</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за</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инвалидска</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колица</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аудио</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најаве</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станица</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визуелни</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дисплеји</a:t>
                      </a:r>
                      <a:r>
                        <a:rPr sz="1800" b="0" dirty="0">
                          <a:solidFill>
                            <a:schemeClr val="tx1"/>
                          </a:solidFill>
                          <a:latin typeface="Cambria"/>
                          <a:ea typeface="Cambria"/>
                          <a:cs typeface="Cambria"/>
                        </a:rPr>
                        <a:t>),</a:t>
                      </a:r>
                    </a:p>
                    <a:p>
                      <a:pPr marL="0" algn="l" defTabSz="914400">
                        <a:buNone/>
                      </a:pP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Резервисана</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седишта</a:t>
                      </a:r>
                      <a:r>
                        <a:rPr sz="1800" b="0" dirty="0">
                          <a:solidFill>
                            <a:schemeClr val="tx1"/>
                          </a:solidFill>
                          <a:latin typeface="Cambria"/>
                          <a:ea typeface="Cambria"/>
                          <a:cs typeface="Cambria"/>
                        </a:rPr>
                        <a:t> у </a:t>
                      </a:r>
                      <a:r>
                        <a:rPr sz="1800" b="0" dirty="0" err="1">
                          <a:solidFill>
                            <a:schemeClr val="tx1"/>
                          </a:solidFill>
                          <a:latin typeface="Cambria"/>
                          <a:ea typeface="Cambria"/>
                          <a:cs typeface="Cambria"/>
                        </a:rPr>
                        <a:t>близини</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врата</a:t>
                      </a:r>
                      <a:r>
                        <a:rPr sz="1800" b="0" dirty="0">
                          <a:solidFill>
                            <a:schemeClr val="tx1"/>
                          </a:solidFill>
                          <a:latin typeface="Cambria"/>
                          <a:ea typeface="Cambria"/>
                          <a:cs typeface="Cambria"/>
                        </a:rPr>
                        <a:t>,</a:t>
                      </a:r>
                    </a:p>
                    <a:p>
                      <a:pPr marL="0" algn="l" defTabSz="914400">
                        <a:buNone/>
                      </a:pP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Постојање</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адекватне</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инфраструктуре</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која</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води</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до</a:t>
                      </a:r>
                      <a:r>
                        <a:rPr sz="1800" b="0" dirty="0">
                          <a:solidFill>
                            <a:schemeClr val="tx1"/>
                          </a:solidFill>
                          <a:latin typeface="Cambria"/>
                          <a:ea typeface="Cambria"/>
                          <a:cs typeface="Cambria"/>
                        </a:rPr>
                        <a:t>/</a:t>
                      </a:r>
                      <a:r>
                        <a:rPr sz="1800" b="0" dirty="0" err="1">
                          <a:solidFill>
                            <a:schemeClr val="tx1"/>
                          </a:solidFill>
                          <a:latin typeface="Cambria"/>
                          <a:ea typeface="Cambria"/>
                          <a:cs typeface="Cambria"/>
                        </a:rPr>
                        <a:t>од</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стајалишта</a:t>
                      </a:r>
                      <a:r>
                        <a:rPr sz="1800" b="0" dirty="0">
                          <a:solidFill>
                            <a:schemeClr val="tx1"/>
                          </a:solidFill>
                          <a:latin typeface="Cambria"/>
                          <a:ea typeface="Cambria"/>
                          <a:cs typeface="Cambria"/>
                        </a:rPr>
                        <a:t>.</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E5EBF7"/>
                    </a:solidFill>
                  </a:tcPr>
                </a:tc>
                <a:tc>
                  <a:txBody>
                    <a:bodyPr/>
                    <a:lstStyle/>
                    <a:p>
                      <a:pPr marL="0" algn="l" defTabSz="914400">
                        <a:buNone/>
                      </a:pPr>
                      <a:r>
                        <a:rPr sz="1800" b="0">
                          <a:solidFill>
                            <a:schemeClr val="tx1"/>
                          </a:solidFill>
                          <a:latin typeface="Cambria"/>
                          <a:ea typeface="Cambria"/>
                          <a:cs typeface="Cambria"/>
                        </a:rPr>
                        <a:t>• Просторна и временска покривеност линија,</a:t>
                      </a:r>
                    </a:p>
                    <a:p>
                      <a:pPr marL="0" algn="l" defTabSz="914400">
                        <a:buNone/>
                      </a:pPr>
                      <a:r>
                        <a:rPr sz="1800" b="0">
                          <a:solidFill>
                            <a:schemeClr val="tx1"/>
                          </a:solidFill>
                          <a:latin typeface="Cambria"/>
                          <a:ea typeface="Cambria"/>
                          <a:cs typeface="Cambria"/>
                        </a:rPr>
                        <a:t>• Постојање специјалног превоза на захтев,</a:t>
                      </a:r>
                    </a:p>
                    <a:p>
                      <a:pPr marL="0" algn="l" defTabSz="914400">
                        <a:buNone/>
                      </a:pPr>
                      <a:r>
                        <a:rPr sz="1800" b="0">
                          <a:solidFill>
                            <a:schemeClr val="tx1"/>
                          </a:solidFill>
                          <a:latin typeface="Cambria"/>
                          <a:ea typeface="Cambria"/>
                          <a:cs typeface="Cambria"/>
                        </a:rPr>
                        <a:t>• Удео приступачних возила,</a:t>
                      </a:r>
                    </a:p>
                    <a:p>
                      <a:pPr marL="0" algn="l" defTabSz="914400">
                        <a:buNone/>
                      </a:pPr>
                      <a:r>
                        <a:rPr sz="1800" b="0">
                          <a:solidFill>
                            <a:schemeClr val="tx1"/>
                          </a:solidFill>
                          <a:latin typeface="Cambria"/>
                          <a:ea typeface="Cambria"/>
                          <a:cs typeface="Cambria"/>
                        </a:rPr>
                        <a:t>• Довољан број возача обучених за помоћ особама са инвалидитетом.</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6DB"/>
                    </a:solidFill>
                  </a:tcPr>
                </a:tc>
                <a:extLst>
                  <a:ext uri="{0D108BD9-81ED-4DB2-BD59-A6C34878D82A}">
                    <a16:rowId xmlns:a16="http://schemas.microsoft.com/office/drawing/2014/main" val="10001"/>
                  </a:ext>
                </a:extLst>
              </a:tr>
              <a:tr h="370840">
                <a:tc>
                  <a:txBody>
                    <a:bodyPr/>
                    <a:lstStyle/>
                    <a:p>
                      <a:pPr marL="0" marR="0" lvl="0" indent="0" algn="ctr" defTabSz="914400">
                        <a:lnSpc>
                          <a:spcPct val="100000"/>
                        </a:lnSpc>
                        <a:spcBef>
                          <a:spcPts val="0"/>
                        </a:spcBef>
                        <a:spcAft>
                          <a:spcPts val="0"/>
                        </a:spcAft>
                        <a:buClrTx/>
                        <a:buSzTx/>
                        <a:buFontTx/>
                        <a:buNone/>
                      </a:pPr>
                      <a:r>
                        <a:rPr sz="1800" b="1">
                          <a:latin typeface="Cambria"/>
                          <a:ea typeface="Cambria"/>
                          <a:cs typeface="Cambria"/>
                        </a:rPr>
                        <a:t>Доступност (</a:t>
                      </a:r>
                      <a:r>
                        <a:rPr sz="1800" b="1" i="1">
                          <a:latin typeface="Cambria"/>
                          <a:ea typeface="Cambria"/>
                          <a:cs typeface="Cambria"/>
                        </a:rPr>
                        <a:t>Affordability</a:t>
                      </a:r>
                      <a:r>
                        <a:rPr sz="1800" b="1">
                          <a:latin typeface="Cambria"/>
                          <a:ea typeface="Cambria"/>
                          <a:cs typeface="Cambria"/>
                        </a:rPr>
                        <a:t>)</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EBF4E4"/>
                    </a:solidFill>
                  </a:tcPr>
                </a:tc>
                <a:tc>
                  <a:txBody>
                    <a:bodyPr/>
                    <a:lstStyle/>
                    <a:p>
                      <a:pPr marL="0" marR="0" lvl="0" indent="0" algn="ctr" defTabSz="914400">
                        <a:lnSpc>
                          <a:spcPct val="100000"/>
                        </a:lnSpc>
                        <a:spcBef>
                          <a:spcPts val="0"/>
                        </a:spcBef>
                        <a:spcAft>
                          <a:spcPts val="0"/>
                        </a:spcAft>
                        <a:buClrTx/>
                        <a:buSzTx/>
                        <a:buFontTx/>
                        <a:buNone/>
                      </a:pPr>
                      <a:r>
                        <a:rPr sz="1800" b="1">
                          <a:latin typeface="Cambria"/>
                          <a:ea typeface="Cambria"/>
                          <a:cs typeface="Cambria"/>
                        </a:rPr>
                        <a:t>Прихватљивост (</a:t>
                      </a:r>
                      <a:r>
                        <a:rPr sz="1800" b="1" i="1">
                          <a:latin typeface="Cambria"/>
                          <a:ea typeface="Cambria"/>
                          <a:cs typeface="Cambria"/>
                        </a:rPr>
                        <a:t>Acceptability</a:t>
                      </a:r>
                      <a:r>
                        <a:rPr sz="1800" b="1">
                          <a:latin typeface="Cambria"/>
                          <a:ea typeface="Cambria"/>
                          <a:cs typeface="Cambria"/>
                        </a:rPr>
                        <a:t>)</a:t>
                      </a:r>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DBFF"/>
                    </a:solidFill>
                  </a:tcPr>
                </a:tc>
                <a:extLst>
                  <a:ext uri="{0D108BD9-81ED-4DB2-BD59-A6C34878D82A}">
                    <a16:rowId xmlns:a16="http://schemas.microsoft.com/office/drawing/2014/main" val="10002"/>
                  </a:ext>
                </a:extLst>
              </a:tr>
              <a:tr h="1476000">
                <a:tc>
                  <a:txBody>
                    <a:bodyPr/>
                    <a:lstStyle/>
                    <a:p>
                      <a:r>
                        <a:rPr sz="1800" b="0">
                          <a:solidFill>
                            <a:schemeClr val="tx1"/>
                          </a:solidFill>
                          <a:latin typeface="Cambria"/>
                          <a:ea typeface="Cambria"/>
                          <a:cs typeface="Cambria"/>
                        </a:rPr>
                        <a:t>• Финансијске олакшице – бесплатне карте или попуст,</a:t>
                      </a:r>
                    </a:p>
                    <a:p>
                      <a:r>
                        <a:rPr sz="1800" b="0">
                          <a:solidFill>
                            <a:schemeClr val="tx1"/>
                          </a:solidFill>
                          <a:latin typeface="Cambria"/>
                          <a:ea typeface="Cambria"/>
                          <a:cs typeface="Cambria"/>
                        </a:rPr>
                        <a:t>• Повлашћен превоз за личне асистенте.</a:t>
                      </a:r>
                    </a:p>
                    <a:p>
                      <a:endParaRPr sz="1800" b="0" kern="1200">
                        <a:solidFill>
                          <a:schemeClr val="tx1"/>
                        </a:solidFill>
                        <a:latin typeface="Cambria"/>
                        <a:ea typeface="Cambria"/>
                        <a:cs typeface="Cambri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EBF4E4"/>
                    </a:solidFill>
                  </a:tcPr>
                </a:tc>
                <a:tc>
                  <a:txBody>
                    <a:bodyPr/>
                    <a:lstStyle/>
                    <a:p>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Обученост</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возача</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приликом</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уласка</a:t>
                      </a:r>
                      <a:r>
                        <a:rPr sz="1800" b="0" dirty="0">
                          <a:solidFill>
                            <a:schemeClr val="tx1"/>
                          </a:solidFill>
                          <a:latin typeface="Cambria"/>
                          <a:ea typeface="Cambria"/>
                          <a:cs typeface="Cambria"/>
                        </a:rPr>
                        <a:t>/</a:t>
                      </a:r>
                      <a:r>
                        <a:rPr sz="1800" b="0" dirty="0" err="1">
                          <a:solidFill>
                            <a:schemeClr val="tx1"/>
                          </a:solidFill>
                          <a:latin typeface="Cambria"/>
                          <a:ea typeface="Cambria"/>
                          <a:cs typeface="Cambria"/>
                        </a:rPr>
                        <a:t>изласка</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из</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возила</a:t>
                      </a:r>
                      <a:r>
                        <a:rPr sz="1800" b="0" dirty="0">
                          <a:solidFill>
                            <a:schemeClr val="tx1"/>
                          </a:solidFill>
                          <a:latin typeface="Cambria"/>
                          <a:ea typeface="Cambria"/>
                          <a:cs typeface="Cambria"/>
                        </a:rPr>
                        <a:t>,</a:t>
                      </a:r>
                    </a:p>
                    <a:p>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Уређеност</a:t>
                      </a:r>
                      <a:r>
                        <a:rPr sz="1800" b="0" dirty="0">
                          <a:solidFill>
                            <a:schemeClr val="tx1"/>
                          </a:solidFill>
                          <a:latin typeface="Cambria"/>
                          <a:ea typeface="Cambria"/>
                          <a:cs typeface="Cambria"/>
                        </a:rPr>
                        <a:t> и </a:t>
                      </a:r>
                      <a:r>
                        <a:rPr sz="1800" b="0" dirty="0" err="1">
                          <a:solidFill>
                            <a:schemeClr val="tx1"/>
                          </a:solidFill>
                          <a:latin typeface="Cambria"/>
                          <a:ea typeface="Cambria"/>
                          <a:cs typeface="Cambria"/>
                        </a:rPr>
                        <a:t>осветљеност</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стајалишта</a:t>
                      </a:r>
                      <a:r>
                        <a:rPr sz="1800" b="0" dirty="0">
                          <a:solidFill>
                            <a:schemeClr val="tx1"/>
                          </a:solidFill>
                          <a:latin typeface="Cambria"/>
                          <a:ea typeface="Cambria"/>
                          <a:cs typeface="Cambria"/>
                        </a:rPr>
                        <a:t>,</a:t>
                      </a:r>
                    </a:p>
                    <a:p>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Култура</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путника</a:t>
                      </a:r>
                      <a:r>
                        <a:rPr sz="1800" b="0" dirty="0">
                          <a:solidFill>
                            <a:schemeClr val="tx1"/>
                          </a:solidFill>
                          <a:latin typeface="Cambria"/>
                          <a:ea typeface="Cambria"/>
                          <a:cs typeface="Cambria"/>
                        </a:rPr>
                        <a:t> – </a:t>
                      </a:r>
                      <a:r>
                        <a:rPr sz="1800" b="0" dirty="0" err="1">
                          <a:solidFill>
                            <a:schemeClr val="tx1"/>
                          </a:solidFill>
                          <a:latin typeface="Cambria"/>
                          <a:ea typeface="Cambria"/>
                          <a:cs typeface="Cambria"/>
                        </a:rPr>
                        <a:t>слободан</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простор</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за</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путнике</a:t>
                      </a:r>
                      <a:r>
                        <a:rPr sz="1800" b="0" dirty="0">
                          <a:solidFill>
                            <a:schemeClr val="tx1"/>
                          </a:solidFill>
                          <a:latin typeface="Cambria"/>
                          <a:ea typeface="Cambria"/>
                          <a:cs typeface="Cambria"/>
                        </a:rPr>
                        <a:t> у </a:t>
                      </a:r>
                      <a:r>
                        <a:rPr sz="1800" b="0" dirty="0" err="1">
                          <a:solidFill>
                            <a:schemeClr val="tx1"/>
                          </a:solidFill>
                          <a:latin typeface="Cambria"/>
                          <a:ea typeface="Cambria"/>
                          <a:cs typeface="Cambria"/>
                        </a:rPr>
                        <a:t>инвалидским</a:t>
                      </a:r>
                      <a:r>
                        <a:rPr sz="1800" b="0" dirty="0">
                          <a:solidFill>
                            <a:schemeClr val="tx1"/>
                          </a:solidFill>
                          <a:latin typeface="Cambria"/>
                          <a:ea typeface="Cambria"/>
                          <a:cs typeface="Cambria"/>
                        </a:rPr>
                        <a:t> </a:t>
                      </a:r>
                      <a:r>
                        <a:rPr sz="1800" b="0" dirty="0" err="1">
                          <a:solidFill>
                            <a:schemeClr val="tx1"/>
                          </a:solidFill>
                          <a:latin typeface="Cambria"/>
                          <a:ea typeface="Cambria"/>
                          <a:cs typeface="Cambria"/>
                        </a:rPr>
                        <a:t>колицима</a:t>
                      </a:r>
                      <a:r>
                        <a:rPr sz="1800" b="0" dirty="0">
                          <a:solidFill>
                            <a:schemeClr val="tx1"/>
                          </a:solidFill>
                          <a:latin typeface="Cambria"/>
                          <a:ea typeface="Cambria"/>
                          <a:cs typeface="Cambria"/>
                        </a:rPr>
                        <a:t>.</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DBFF"/>
                    </a:solidFill>
                  </a:tcPr>
                </a:tc>
                <a:extLst>
                  <a:ext uri="{0D108BD9-81ED-4DB2-BD59-A6C34878D82A}">
                    <a16:rowId xmlns:a16="http://schemas.microsoft.com/office/drawing/2014/main" val="10003"/>
                  </a:ext>
                </a:extLst>
              </a:tr>
            </a:tbl>
          </a:graphicData>
        </a:graphic>
      </p:graphicFrame>
      <p:pic>
        <p:nvPicPr>
          <p:cNvPr id="6" name="Graphic 5">
            <a:extLst>
              <a:ext uri="{FF2B5EF4-FFF2-40B4-BE49-F238E27FC236}">
                <a16:creationId xmlns:a16="http://schemas.microsoft.com/office/drawing/2014/main" id="{2C2C9DC5-3660-4AC1-9C60-A5AD8E02BF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89062" y="1115369"/>
            <a:ext cx="1440000" cy="1440000"/>
          </a:xfrm>
          <a:prstGeom prst="rect">
            <a:avLst/>
          </a:prstGeom>
        </p:spPr>
      </p:pic>
      <p:sp>
        <p:nvSpPr>
          <p:cNvPr id="5" name="Oval 4">
            <a:extLst>
              <a:ext uri="{FF2B5EF4-FFF2-40B4-BE49-F238E27FC236}">
                <a16:creationId xmlns:a16="http://schemas.microsoft.com/office/drawing/2014/main" id="{167D3A12-B3D4-3AF5-2CC7-E46BC9CBE904}"/>
              </a:ext>
            </a:extLst>
          </p:cNvPr>
          <p:cNvSpPr/>
          <p:nvPr/>
        </p:nvSpPr>
        <p:spPr>
          <a:xfrm>
            <a:off x="195943" y="40906"/>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1</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10721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E0D11C8D-BAD6-4E94-99A2-E961E97B4BB9}"/>
              </a:ext>
            </a:extLst>
          </p:cNvPr>
          <p:cNvSpPr>
            <a:spLocks noGrp="1"/>
          </p:cNvSpPr>
          <p:nvPr/>
        </p:nvSpPr>
        <p:spPr>
          <a:xfrm>
            <a:off x="945210" y="40906"/>
            <a:ext cx="9810750" cy="742950"/>
          </a:xfrm>
          <a:prstGeom prst="rect">
            <a:avLst/>
          </a:prstGeom>
          <a:noFill/>
          <a:ln w="0">
            <a:noFill/>
            <a:prstDash val="solid"/>
          </a:ln>
        </p:spPr>
        <p:txBody>
          <a:bodyPr wrap="square" lIns="0" tIns="0" rIns="0" bIns="0" anchor="ctr"/>
          <a:lstStyle>
            <a:defPPr algn="l">
              <a:defRPr sz="3375" b="1">
                <a:solidFill>
                  <a:srgbClr val="1E578E"/>
                </a:solidFill>
                <a:latin typeface="Cambria"/>
                <a:ea typeface="Cambria"/>
                <a:cs typeface="Cambria"/>
              </a:defRPr>
            </a:defPPr>
          </a:lstStyle>
          <a:p>
            <a:pPr algn="l">
              <a:defRPr sz="3375" b="1">
                <a:solidFill>
                  <a:srgbClr val="1E578E"/>
                </a:solidFill>
                <a:latin typeface="Cambria"/>
                <a:ea typeface="Cambria"/>
                <a:cs typeface="Cambria"/>
              </a:defRPr>
            </a:pPr>
            <a:r>
              <a:rPr sz="3375" b="1" dirty="0" err="1">
                <a:solidFill>
                  <a:srgbClr val="1E578E"/>
                </a:solidFill>
                <a:latin typeface="Cambria"/>
                <a:ea typeface="Cambria"/>
                <a:cs typeface="Cambria"/>
              </a:rPr>
              <a:t>Приступачност</a:t>
            </a:r>
            <a:r>
              <a:rPr sz="3375" b="1" dirty="0">
                <a:solidFill>
                  <a:srgbClr val="1E578E"/>
                </a:solidFill>
                <a:latin typeface="Cambria"/>
                <a:ea typeface="Cambria"/>
                <a:cs typeface="Cambria"/>
              </a:rPr>
              <a:t> </a:t>
            </a:r>
            <a:r>
              <a:rPr sz="3375" b="1" dirty="0" err="1">
                <a:solidFill>
                  <a:srgbClr val="1E578E"/>
                </a:solidFill>
                <a:latin typeface="Cambria"/>
                <a:ea typeface="Cambria"/>
                <a:cs typeface="Cambria"/>
              </a:rPr>
              <a:t>саобраћајног</a:t>
            </a:r>
            <a:r>
              <a:rPr sz="3375" b="1" dirty="0">
                <a:solidFill>
                  <a:srgbClr val="1E578E"/>
                </a:solidFill>
                <a:latin typeface="Cambria"/>
                <a:ea typeface="Cambria"/>
                <a:cs typeface="Cambria"/>
              </a:rPr>
              <a:t> </a:t>
            </a:r>
            <a:r>
              <a:rPr sz="3375" b="1" dirty="0" err="1">
                <a:solidFill>
                  <a:srgbClr val="1E578E"/>
                </a:solidFill>
                <a:latin typeface="Cambria"/>
                <a:ea typeface="Cambria"/>
                <a:cs typeface="Cambria"/>
              </a:rPr>
              <a:t>система</a:t>
            </a:r>
            <a:endParaRPr sz="3375" b="1" dirty="0">
              <a:solidFill>
                <a:srgbClr val="1E578E"/>
              </a:solidFill>
              <a:latin typeface="Cambria"/>
              <a:ea typeface="Cambria"/>
              <a:cs typeface="Cambria"/>
            </a:endParaRPr>
          </a:p>
        </p:txBody>
      </p:sp>
      <p:sp>
        <p:nvSpPr>
          <p:cNvPr id="2" name="Intro">
            <a:extLst>
              <a:ext uri="{FF2B5EF4-FFF2-40B4-BE49-F238E27FC236}">
                <a16:creationId xmlns:a16="http://schemas.microsoft.com/office/drawing/2014/main" id="{54BB67BD-34A3-4408-B1AA-9F59714B074C}"/>
              </a:ext>
            </a:extLst>
          </p:cNvPr>
          <p:cNvSpPr>
            <a:spLocks noGrp="1"/>
          </p:cNvSpPr>
          <p:nvPr/>
        </p:nvSpPr>
        <p:spPr>
          <a:xfrm>
            <a:off x="495300" y="971549"/>
            <a:ext cx="11144250" cy="981941"/>
          </a:xfrm>
          <a:prstGeom prst="rect">
            <a:avLst/>
          </a:prstGeom>
          <a:noFill/>
          <a:ln w="0">
            <a:noFill/>
            <a:prstDash val="solid"/>
          </a:ln>
        </p:spPr>
        <p:txBody>
          <a:bodyPr wrap="square" lIns="0" tIns="0" rIns="0" bIns="0" anchor="t"/>
          <a:lstStyle>
            <a:defPPr algn="ctr">
              <a:defRPr sz="1800">
                <a:solidFill>
                  <a:srgbClr val="222A35"/>
                </a:solidFill>
                <a:latin typeface="Cambria"/>
                <a:ea typeface="Cambria"/>
                <a:cs typeface="Cambria"/>
              </a:defRPr>
            </a:defPPr>
          </a:lstStyle>
          <a:p>
            <a:pPr>
              <a:defRPr sz="1800">
                <a:solidFill>
                  <a:srgbClr val="222A35"/>
                </a:solidFill>
                <a:latin typeface="Cambria"/>
                <a:ea typeface="Cambria"/>
                <a:cs typeface="Cambria"/>
              </a:defRPr>
            </a:pPr>
            <a:r>
              <a:rPr lang="sr-Latn-RS" sz="2400" noProof="0" dirty="0">
                <a:solidFill>
                  <a:srgbClr val="222A35"/>
                </a:solidFill>
                <a:latin typeface="Cambria"/>
                <a:ea typeface="Cambria"/>
                <a:cs typeface="Cambria"/>
              </a:rPr>
              <a:t>Приступачност има два повезана значења: могућност коришћења транспортног система и могућност достизања жељених активности и дестинација.</a:t>
            </a:r>
          </a:p>
        </p:txBody>
      </p:sp>
      <p:pic>
        <p:nvPicPr>
          <p:cNvPr id="3" name="Picture 2">
            <a:extLst>
              <a:ext uri="{FF2B5EF4-FFF2-40B4-BE49-F238E27FC236}">
                <a16:creationId xmlns:a16="http://schemas.microsoft.com/office/drawing/2014/main" id="{309D4830-E771-420D-A313-A8727251C176}"/>
              </a:ext>
            </a:extLst>
          </p:cNvPr>
          <p:cNvPicPr>
            <a:picLocks noChangeAspect="1"/>
          </p:cNvPicPr>
          <p:nvPr/>
        </p:nvPicPr>
        <p:blipFill>
          <a:blip r:embed="rId3"/>
          <a:srcRect t="9513" b="7656"/>
          <a:stretch>
            <a:fillRect/>
          </a:stretch>
        </p:blipFill>
        <p:spPr>
          <a:xfrm>
            <a:off x="2427572" y="2410690"/>
            <a:ext cx="7336856" cy="4339245"/>
          </a:xfrm>
          <a:prstGeom prst="rect">
            <a:avLst/>
          </a:prstGeom>
        </p:spPr>
      </p:pic>
      <p:sp>
        <p:nvSpPr>
          <p:cNvPr id="4" name="Slide Number">
            <a:extLst>
              <a:ext uri="{FF2B5EF4-FFF2-40B4-BE49-F238E27FC236}">
                <a16:creationId xmlns:a16="http://schemas.microsoft.com/office/drawing/2014/main" id="{7EB44BCB-4AAF-4C80-AF18-3B214625EDE0}"/>
              </a:ext>
            </a:extLst>
          </p:cNvPr>
          <p:cNvSpPr>
            <a:spLocks noGrp="1"/>
          </p:cNvSpPr>
          <p:nvPr/>
        </p:nvSpPr>
        <p:spPr>
          <a:xfrm>
            <a:off x="11522583" y="6275832"/>
            <a:ext cx="469583" cy="365093"/>
          </a:xfrm>
          <a:prstGeom prst="rect">
            <a:avLst/>
          </a:prstGeom>
          <a:noFill/>
          <a:ln w="0">
            <a:noFill/>
            <a:prstDash val="solid"/>
          </a:ln>
        </p:spPr>
        <p:txBody>
          <a:bodyPr wrap="square" lIns="0" tIns="0" rIns="0" bIns="0" anchor="ctr"/>
          <a:lstStyle>
            <a:defPPr algn="ctr">
              <a:defRPr sz="1400" b="1">
                <a:solidFill>
                  <a:srgbClr val="8C99B3"/>
                </a:solidFill>
                <a:latin typeface="Calibri"/>
                <a:ea typeface="Calibri"/>
                <a:cs typeface="Calibri"/>
              </a:defRPr>
            </a:defPPr>
          </a:lstStyle>
          <a:p>
            <a:pPr algn="ctr">
              <a:defRPr sz="1400" b="1">
                <a:solidFill>
                  <a:srgbClr val="8C99B3"/>
                </a:solidFill>
                <a:latin typeface="Calibri"/>
                <a:ea typeface="Calibri"/>
                <a:cs typeface="Calibri"/>
              </a:defRPr>
            </a:pPr>
            <a:r>
              <a:rPr sz="1400" b="1">
                <a:solidFill>
                  <a:srgbClr val="8C99B3"/>
                </a:solidFill>
                <a:latin typeface="Calibri"/>
                <a:ea typeface="Calibri"/>
                <a:cs typeface="Calibri"/>
              </a:rPr>
              <a:t>7</a:t>
            </a:r>
          </a:p>
        </p:txBody>
      </p:sp>
      <p:sp>
        <p:nvSpPr>
          <p:cNvPr id="6" name="Oval 5">
            <a:extLst>
              <a:ext uri="{FF2B5EF4-FFF2-40B4-BE49-F238E27FC236}">
                <a16:creationId xmlns:a16="http://schemas.microsoft.com/office/drawing/2014/main" id="{4E2AB6A2-CC23-B0A0-740B-810542D5B6F9}"/>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2</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768395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425528AF-C016-41C4-888E-B832C18EDB2B}"/>
              </a:ext>
            </a:extLst>
          </p:cNvPr>
          <p:cNvSpPr>
            <a:spLocks noGrp="1"/>
          </p:cNvSpPr>
          <p:nvPr/>
        </p:nvSpPr>
        <p:spPr>
          <a:xfrm>
            <a:off x="905741" y="85154"/>
            <a:ext cx="9810750" cy="742950"/>
          </a:xfrm>
          <a:prstGeom prst="rect">
            <a:avLst/>
          </a:prstGeom>
          <a:noFill/>
          <a:ln w="0">
            <a:noFill/>
            <a:prstDash val="solid"/>
          </a:ln>
        </p:spPr>
        <p:txBody>
          <a:bodyPr wrap="square" lIns="0" tIns="0" rIns="0" bIns="0" anchor="ctr"/>
          <a:lstStyle>
            <a:defPPr algn="l">
              <a:defRPr sz="3225" b="1">
                <a:solidFill>
                  <a:srgbClr val="1E578E"/>
                </a:solidFill>
                <a:latin typeface="Cambria"/>
                <a:ea typeface="Cambria"/>
                <a:cs typeface="Cambria"/>
              </a:defRPr>
            </a:defPPr>
          </a:lstStyle>
          <a:p>
            <a:pPr algn="l">
              <a:defRPr sz="3225" b="1">
                <a:solidFill>
                  <a:srgbClr val="1E578E"/>
                </a:solidFill>
                <a:latin typeface="Cambria"/>
                <a:ea typeface="Cambria"/>
                <a:cs typeface="Cambria"/>
              </a:defRPr>
            </a:pPr>
            <a:r>
              <a:rPr sz="3225" b="1" dirty="0" err="1">
                <a:solidFill>
                  <a:srgbClr val="1E578E"/>
                </a:solidFill>
                <a:latin typeface="Cambria"/>
                <a:ea typeface="Cambria"/>
                <a:cs typeface="Cambria"/>
              </a:rPr>
              <a:t>Непрекинути</a:t>
            </a:r>
            <a:r>
              <a:rPr sz="3225" b="1" dirty="0">
                <a:solidFill>
                  <a:srgbClr val="1E578E"/>
                </a:solidFill>
                <a:latin typeface="Cambria"/>
                <a:ea typeface="Cambria"/>
                <a:cs typeface="Cambria"/>
              </a:rPr>
              <a:t> </a:t>
            </a:r>
            <a:r>
              <a:rPr sz="3225" b="1" dirty="0" err="1">
                <a:solidFill>
                  <a:srgbClr val="1E578E"/>
                </a:solidFill>
                <a:latin typeface="Cambria"/>
                <a:ea typeface="Cambria"/>
                <a:cs typeface="Cambria"/>
              </a:rPr>
              <a:t>ланац</a:t>
            </a:r>
            <a:r>
              <a:rPr sz="3225" b="1" dirty="0">
                <a:solidFill>
                  <a:srgbClr val="1E578E"/>
                </a:solidFill>
                <a:latin typeface="Cambria"/>
                <a:ea typeface="Cambria"/>
                <a:cs typeface="Cambria"/>
              </a:rPr>
              <a:t> </a:t>
            </a:r>
            <a:r>
              <a:rPr sz="3225" b="1" dirty="0" err="1">
                <a:solidFill>
                  <a:srgbClr val="1E578E"/>
                </a:solidFill>
                <a:latin typeface="Cambria"/>
                <a:ea typeface="Cambria"/>
                <a:cs typeface="Cambria"/>
              </a:rPr>
              <a:t>приступачног</a:t>
            </a:r>
            <a:r>
              <a:rPr sz="3225" b="1" dirty="0">
                <a:solidFill>
                  <a:srgbClr val="1E578E"/>
                </a:solidFill>
                <a:latin typeface="Cambria"/>
                <a:ea typeface="Cambria"/>
                <a:cs typeface="Cambria"/>
              </a:rPr>
              <a:t> </a:t>
            </a:r>
            <a:r>
              <a:rPr sz="3225" b="1" dirty="0" err="1">
                <a:solidFill>
                  <a:srgbClr val="1E578E"/>
                </a:solidFill>
                <a:latin typeface="Cambria"/>
                <a:ea typeface="Cambria"/>
                <a:cs typeface="Cambria"/>
              </a:rPr>
              <a:t>путовања</a:t>
            </a:r>
            <a:endParaRPr sz="3225" b="1" dirty="0">
              <a:solidFill>
                <a:srgbClr val="1E578E"/>
              </a:solidFill>
              <a:latin typeface="Cambria"/>
              <a:ea typeface="Cambria"/>
              <a:cs typeface="Cambria"/>
            </a:endParaRPr>
          </a:p>
        </p:txBody>
      </p:sp>
      <p:pic>
        <p:nvPicPr>
          <p:cNvPr id="2" name="Picture 1">
            <a:extLst>
              <a:ext uri="{FF2B5EF4-FFF2-40B4-BE49-F238E27FC236}">
                <a16:creationId xmlns:a16="http://schemas.microsoft.com/office/drawing/2014/main" id="{EE606AFF-8A55-43C6-8500-987FCFBEB3A9}"/>
              </a:ext>
            </a:extLst>
          </p:cNvPr>
          <p:cNvPicPr>
            <a:picLocks noChangeAspect="1"/>
          </p:cNvPicPr>
          <p:nvPr/>
        </p:nvPicPr>
        <p:blipFill>
          <a:blip r:embed="rId3"/>
          <a:stretch/>
        </p:blipFill>
        <p:spPr>
          <a:xfrm>
            <a:off x="228600" y="971550"/>
            <a:ext cx="11734800" cy="5867400"/>
          </a:xfrm>
          <a:prstGeom prst="rect">
            <a:avLst/>
          </a:prstGeom>
        </p:spPr>
      </p:pic>
      <p:sp>
        <p:nvSpPr>
          <p:cNvPr id="3" name="Slide Number">
            <a:extLst>
              <a:ext uri="{FF2B5EF4-FFF2-40B4-BE49-F238E27FC236}">
                <a16:creationId xmlns:a16="http://schemas.microsoft.com/office/drawing/2014/main" id="{6FDA99CF-0A86-4BA6-8E96-D877FE1EA1B5}"/>
              </a:ext>
            </a:extLst>
          </p:cNvPr>
          <p:cNvSpPr>
            <a:spLocks noGrp="1"/>
          </p:cNvSpPr>
          <p:nvPr/>
        </p:nvSpPr>
        <p:spPr>
          <a:xfrm>
            <a:off x="11522583" y="6275832"/>
            <a:ext cx="469583" cy="365093"/>
          </a:xfrm>
          <a:prstGeom prst="rect">
            <a:avLst/>
          </a:prstGeom>
          <a:noFill/>
          <a:ln w="0">
            <a:noFill/>
            <a:prstDash val="solid"/>
          </a:ln>
        </p:spPr>
        <p:txBody>
          <a:bodyPr wrap="square" lIns="0" tIns="0" rIns="0" bIns="0" anchor="ctr"/>
          <a:lstStyle>
            <a:defPPr algn="ctr">
              <a:defRPr sz="1400" b="1">
                <a:solidFill>
                  <a:srgbClr val="8C99B3"/>
                </a:solidFill>
                <a:latin typeface="Calibri"/>
                <a:ea typeface="Calibri"/>
                <a:cs typeface="Calibri"/>
              </a:defRPr>
            </a:defPPr>
          </a:lstStyle>
          <a:p>
            <a:pPr algn="ctr">
              <a:defRPr sz="1400" b="1">
                <a:solidFill>
                  <a:srgbClr val="8C99B3"/>
                </a:solidFill>
                <a:latin typeface="Calibri"/>
                <a:ea typeface="Calibri"/>
                <a:cs typeface="Calibri"/>
              </a:defRPr>
            </a:pPr>
            <a:r>
              <a:rPr sz="1400" b="1">
                <a:solidFill>
                  <a:srgbClr val="8C99B3"/>
                </a:solidFill>
                <a:latin typeface="Calibri"/>
                <a:ea typeface="Calibri"/>
                <a:cs typeface="Calibri"/>
              </a:rPr>
              <a:t>8</a:t>
            </a:r>
          </a:p>
        </p:txBody>
      </p:sp>
      <p:sp>
        <p:nvSpPr>
          <p:cNvPr id="5" name="Oval 4">
            <a:extLst>
              <a:ext uri="{FF2B5EF4-FFF2-40B4-BE49-F238E27FC236}">
                <a16:creationId xmlns:a16="http://schemas.microsoft.com/office/drawing/2014/main" id="{B8304CC7-585C-83EE-0C6F-BA0EDB34EB5B}"/>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2</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060363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48CE27B-B172-4FB8-AC0C-21C3A97625D9}"/>
              </a:ext>
            </a:extLst>
          </p:cNvPr>
          <p:cNvSpPr>
            <a:spLocks noGrp="1"/>
          </p:cNvSpPr>
          <p:nvPr/>
        </p:nvSpPr>
        <p:spPr>
          <a:xfrm>
            <a:off x="904875" y="85154"/>
            <a:ext cx="9810750" cy="742950"/>
          </a:xfrm>
          <a:prstGeom prst="rect">
            <a:avLst/>
          </a:prstGeom>
          <a:noFill/>
          <a:ln w="0">
            <a:noFill/>
            <a:prstDash val="solid"/>
          </a:ln>
        </p:spPr>
        <p:txBody>
          <a:bodyPr wrap="square" lIns="0" tIns="0" rIns="0" bIns="0" anchor="ctr"/>
          <a:lstStyle>
            <a:defPPr algn="l">
              <a:defRPr sz="3225" b="1">
                <a:solidFill>
                  <a:srgbClr val="1E578E"/>
                </a:solidFill>
                <a:latin typeface="Cambria"/>
                <a:ea typeface="Cambria"/>
                <a:cs typeface="Cambria"/>
              </a:defRPr>
            </a:defPPr>
          </a:lstStyle>
          <a:p>
            <a:pPr algn="l">
              <a:defRPr sz="3225" b="1">
                <a:solidFill>
                  <a:srgbClr val="1E578E"/>
                </a:solidFill>
                <a:latin typeface="Cambria"/>
                <a:ea typeface="Cambria"/>
                <a:cs typeface="Cambria"/>
              </a:defRPr>
            </a:pPr>
            <a:r>
              <a:rPr sz="3225" b="1" dirty="0" err="1">
                <a:solidFill>
                  <a:srgbClr val="1E578E"/>
                </a:solidFill>
                <a:latin typeface="Cambria"/>
                <a:ea typeface="Cambria"/>
                <a:cs typeface="Cambria"/>
              </a:rPr>
              <a:t>Приступачност</a:t>
            </a:r>
            <a:r>
              <a:rPr sz="3225" b="1" dirty="0">
                <a:solidFill>
                  <a:srgbClr val="1E578E"/>
                </a:solidFill>
                <a:latin typeface="Cambria"/>
                <a:ea typeface="Cambria"/>
                <a:cs typeface="Cambria"/>
              </a:rPr>
              <a:t> </a:t>
            </a:r>
            <a:r>
              <a:rPr sz="3225" b="1" dirty="0" err="1">
                <a:solidFill>
                  <a:srgbClr val="1E578E"/>
                </a:solidFill>
                <a:latin typeface="Cambria"/>
                <a:ea typeface="Cambria"/>
                <a:cs typeface="Cambria"/>
              </a:rPr>
              <a:t>обухвата</a:t>
            </a:r>
            <a:r>
              <a:rPr sz="3225" b="1" dirty="0">
                <a:solidFill>
                  <a:srgbClr val="1E578E"/>
                </a:solidFill>
                <a:latin typeface="Cambria"/>
                <a:ea typeface="Cambria"/>
                <a:cs typeface="Cambria"/>
              </a:rPr>
              <a:t> </a:t>
            </a:r>
            <a:r>
              <a:rPr sz="3225" b="1" dirty="0" err="1">
                <a:solidFill>
                  <a:srgbClr val="1E578E"/>
                </a:solidFill>
                <a:latin typeface="Cambria"/>
                <a:ea typeface="Cambria"/>
                <a:cs typeface="Cambria"/>
              </a:rPr>
              <a:t>више</a:t>
            </a:r>
            <a:r>
              <a:rPr sz="3225" b="1" dirty="0">
                <a:solidFill>
                  <a:srgbClr val="1E578E"/>
                </a:solidFill>
                <a:latin typeface="Cambria"/>
                <a:ea typeface="Cambria"/>
                <a:cs typeface="Cambria"/>
              </a:rPr>
              <a:t> </a:t>
            </a:r>
            <a:r>
              <a:rPr sz="3225" b="1" dirty="0" err="1">
                <a:solidFill>
                  <a:srgbClr val="1E578E"/>
                </a:solidFill>
                <a:latin typeface="Cambria"/>
                <a:ea typeface="Cambria"/>
                <a:cs typeface="Cambria"/>
              </a:rPr>
              <a:t>врста</a:t>
            </a:r>
            <a:r>
              <a:rPr sz="3225" b="1" dirty="0">
                <a:solidFill>
                  <a:srgbClr val="1E578E"/>
                </a:solidFill>
                <a:latin typeface="Cambria"/>
                <a:ea typeface="Cambria"/>
                <a:cs typeface="Cambria"/>
              </a:rPr>
              <a:t> </a:t>
            </a:r>
            <a:r>
              <a:rPr sz="3225" b="1" dirty="0" err="1">
                <a:solidFill>
                  <a:srgbClr val="1E578E"/>
                </a:solidFill>
                <a:latin typeface="Cambria"/>
                <a:ea typeface="Cambria"/>
                <a:cs typeface="Cambria"/>
              </a:rPr>
              <a:t>препрека</a:t>
            </a:r>
            <a:endParaRPr sz="3225" b="1" dirty="0">
              <a:solidFill>
                <a:srgbClr val="1E578E"/>
              </a:solidFill>
              <a:latin typeface="Cambria"/>
              <a:ea typeface="Cambria"/>
              <a:cs typeface="Cambria"/>
            </a:endParaRPr>
          </a:p>
        </p:txBody>
      </p:sp>
      <p:sp>
        <p:nvSpPr>
          <p:cNvPr id="2" name="Accessibility dimensions">
            <a:extLst>
              <a:ext uri="{FF2B5EF4-FFF2-40B4-BE49-F238E27FC236}">
                <a16:creationId xmlns:a16="http://schemas.microsoft.com/office/drawing/2014/main" id="{36169375-0156-44F9-B5F1-D9BF87A64506}"/>
              </a:ext>
            </a:extLst>
          </p:cNvPr>
          <p:cNvSpPr>
            <a:spLocks noGrp="1"/>
          </p:cNvSpPr>
          <p:nvPr/>
        </p:nvSpPr>
        <p:spPr>
          <a:xfrm>
            <a:off x="552450" y="1219200"/>
            <a:ext cx="11049000" cy="4333875"/>
          </a:xfrm>
          <a:prstGeom prst="rect">
            <a:avLst/>
          </a:prstGeom>
          <a:noFill/>
          <a:ln w="0">
            <a:noFill/>
            <a:prstDash val="solid"/>
          </a:ln>
        </p:spPr>
        <p:txBody>
          <a:bodyPr wrap="square" lIns="0" tIns="0" rIns="0" bIns="0" anchor="t"/>
          <a:lstStyle>
            <a:defPPr algn="l">
              <a:defRPr sz="1950">
                <a:solidFill>
                  <a:srgbClr val="000000"/>
                </a:solidFill>
                <a:latin typeface="Cambria"/>
                <a:ea typeface="Cambria"/>
                <a:cs typeface="Cambria"/>
              </a:defRPr>
            </a:defPPr>
          </a:lstStyle>
          <a:p>
            <a:pPr marL="342900" indent="-342900" algn="l">
              <a:lnSpc>
                <a:spcPct val="120000"/>
              </a:lnSpc>
              <a:spcAft>
                <a:spcPts val="12"/>
              </a:spcAft>
              <a:buFont typeface="Arial" panose="020B0604020202020204" pitchFamily="34" charset="0"/>
              <a:buChar char="•"/>
              <a:defRPr sz="1950">
                <a:solidFill>
                  <a:srgbClr val="000000"/>
                </a:solidFill>
                <a:latin typeface="Cambria"/>
                <a:ea typeface="Cambria"/>
                <a:cs typeface="Cambria"/>
              </a:defRPr>
            </a:pPr>
            <a:r>
              <a:rPr lang="sr-Latn-RS" sz="2400" b="1" noProof="0" dirty="0">
                <a:solidFill>
                  <a:srgbClr val="FF0000"/>
                </a:solidFill>
                <a:latin typeface="Cambria"/>
                <a:ea typeface="Cambria"/>
                <a:cs typeface="Cambria"/>
              </a:rPr>
              <a:t>Физичка и функционална приступачност</a:t>
            </a:r>
            <a:r>
              <a:rPr lang="sr-Latn-RS" sz="2400" noProof="0" dirty="0">
                <a:solidFill>
                  <a:srgbClr val="000000"/>
                </a:solidFill>
                <a:latin typeface="Cambria"/>
                <a:ea typeface="Cambria"/>
                <a:cs typeface="Cambria"/>
              </a:rPr>
              <a:t>: инфраструктура, објекти, возила, рампе, лифтови и простор за маневрисање.</a:t>
            </a:r>
          </a:p>
          <a:p>
            <a:pPr marL="342900" indent="-342900" algn="l">
              <a:lnSpc>
                <a:spcPct val="120000"/>
              </a:lnSpc>
              <a:spcAft>
                <a:spcPts val="12"/>
              </a:spcAft>
              <a:buFont typeface="Arial" panose="020B0604020202020204" pitchFamily="34" charset="0"/>
              <a:buChar char="•"/>
              <a:defRPr sz="1950">
                <a:solidFill>
                  <a:srgbClr val="000000"/>
                </a:solidFill>
                <a:latin typeface="Cambria"/>
                <a:ea typeface="Cambria"/>
                <a:cs typeface="Cambria"/>
              </a:defRPr>
            </a:pPr>
            <a:r>
              <a:rPr lang="sr-Latn-RS" sz="2400" b="1" noProof="0" dirty="0">
                <a:solidFill>
                  <a:srgbClr val="FF0000"/>
                </a:solidFill>
                <a:latin typeface="Cambria"/>
                <a:ea typeface="Cambria"/>
                <a:cs typeface="Cambria"/>
              </a:rPr>
              <a:t>Информациона и комуникациона приступачност</a:t>
            </a:r>
            <a:r>
              <a:rPr lang="sr-Latn-RS" sz="2400" noProof="0" dirty="0">
                <a:solidFill>
                  <a:srgbClr val="000000"/>
                </a:solidFill>
                <a:latin typeface="Cambria"/>
                <a:ea typeface="Cambria"/>
                <a:cs typeface="Cambria"/>
              </a:rPr>
              <a:t>: исте информације у звучном, визуелном и тактилном облику.</a:t>
            </a:r>
          </a:p>
          <a:p>
            <a:pPr marL="342900" indent="-342900" algn="l">
              <a:lnSpc>
                <a:spcPct val="120000"/>
              </a:lnSpc>
              <a:spcAft>
                <a:spcPts val="12"/>
              </a:spcAft>
              <a:buFont typeface="Arial" panose="020B0604020202020204" pitchFamily="34" charset="0"/>
              <a:buChar char="•"/>
              <a:defRPr sz="1950">
                <a:solidFill>
                  <a:srgbClr val="000000"/>
                </a:solidFill>
                <a:latin typeface="Cambria"/>
                <a:ea typeface="Cambria"/>
                <a:cs typeface="Cambria"/>
              </a:defRPr>
            </a:pPr>
            <a:r>
              <a:rPr lang="sr-Latn-RS" sz="2400" b="1" noProof="0" dirty="0">
                <a:solidFill>
                  <a:srgbClr val="FF0000"/>
                </a:solidFill>
                <a:latin typeface="Cambria"/>
                <a:ea typeface="Cambria"/>
                <a:cs typeface="Cambria"/>
              </a:rPr>
              <a:t>Дигитална приступачност</a:t>
            </a:r>
            <a:r>
              <a:rPr lang="sr-Latn-RS" sz="2400" noProof="0" dirty="0">
                <a:solidFill>
                  <a:srgbClr val="000000"/>
                </a:solidFill>
                <a:latin typeface="Cambria"/>
                <a:ea typeface="Cambria"/>
                <a:cs typeface="Cambria"/>
              </a:rPr>
              <a:t>: интернет странице, апликације и аутомати за карте које могу да користе различити корисници.</a:t>
            </a:r>
          </a:p>
          <a:p>
            <a:pPr marL="342900" indent="-342900" algn="l">
              <a:lnSpc>
                <a:spcPct val="120000"/>
              </a:lnSpc>
              <a:spcAft>
                <a:spcPts val="12"/>
              </a:spcAft>
              <a:buFont typeface="Arial" panose="020B0604020202020204" pitchFamily="34" charset="0"/>
              <a:buChar char="•"/>
              <a:defRPr sz="1950">
                <a:solidFill>
                  <a:srgbClr val="000000"/>
                </a:solidFill>
                <a:latin typeface="Cambria"/>
                <a:ea typeface="Cambria"/>
                <a:cs typeface="Cambria"/>
              </a:defRPr>
            </a:pPr>
            <a:r>
              <a:rPr lang="sr-Latn-RS" sz="2400" b="1" noProof="0" dirty="0">
                <a:solidFill>
                  <a:srgbClr val="FF0000"/>
                </a:solidFill>
                <a:latin typeface="Cambria"/>
                <a:ea typeface="Cambria"/>
                <a:cs typeface="Cambria"/>
              </a:rPr>
              <a:t>Организациона приступачност</a:t>
            </a:r>
            <a:r>
              <a:rPr lang="sr-Latn-RS" sz="2400" noProof="0" dirty="0">
                <a:solidFill>
                  <a:srgbClr val="000000"/>
                </a:solidFill>
                <a:latin typeface="Cambria"/>
                <a:ea typeface="Cambria"/>
                <a:cs typeface="Cambria"/>
              </a:rPr>
              <a:t>: доступно особље, асистенција и поступци који омогућавају путовање.</a:t>
            </a:r>
          </a:p>
          <a:p>
            <a:pPr marL="342900" indent="-342900" algn="l">
              <a:lnSpc>
                <a:spcPct val="120000"/>
              </a:lnSpc>
              <a:buFont typeface="Arial" panose="020B0604020202020204" pitchFamily="34" charset="0"/>
              <a:buChar char="•"/>
              <a:defRPr sz="1950">
                <a:solidFill>
                  <a:srgbClr val="000000"/>
                </a:solidFill>
                <a:latin typeface="Cambria"/>
                <a:ea typeface="Cambria"/>
                <a:cs typeface="Cambria"/>
              </a:defRPr>
            </a:pPr>
            <a:r>
              <a:rPr lang="sr-Latn-RS" sz="2400" b="1" noProof="0" dirty="0">
                <a:solidFill>
                  <a:srgbClr val="FF0000"/>
                </a:solidFill>
                <a:latin typeface="Cambria"/>
                <a:ea typeface="Cambria"/>
                <a:cs typeface="Cambria"/>
              </a:rPr>
              <a:t>Поузданост</a:t>
            </a:r>
            <a:r>
              <a:rPr lang="sr-Latn-RS" sz="2400" noProof="0" dirty="0">
                <a:solidFill>
                  <a:srgbClr val="000000"/>
                </a:solidFill>
                <a:latin typeface="Cambria"/>
                <a:ea typeface="Cambria"/>
                <a:cs typeface="Cambria"/>
              </a:rPr>
              <a:t>: приступачни елементи морају бити исправни, а у случају поремећаја мора постојати приступачна алтернатива.</a:t>
            </a:r>
          </a:p>
        </p:txBody>
      </p:sp>
      <p:sp>
        <p:nvSpPr>
          <p:cNvPr id="3" name="Rule 58 598">
            <a:extLst>
              <a:ext uri="{FF2B5EF4-FFF2-40B4-BE49-F238E27FC236}">
                <a16:creationId xmlns:a16="http://schemas.microsoft.com/office/drawing/2014/main" id="{84F30749-5EB5-4C36-97E3-78AAA8E4F877}"/>
              </a:ext>
            </a:extLst>
          </p:cNvPr>
          <p:cNvSpPr>
            <a:spLocks noGrp="1"/>
          </p:cNvSpPr>
          <p:nvPr/>
        </p:nvSpPr>
        <p:spPr>
          <a:xfrm>
            <a:off x="552450" y="5695950"/>
            <a:ext cx="11049000" cy="0"/>
          </a:xfrm>
          <a:prstGeom prst="line">
            <a:avLst/>
          </a:prstGeom>
          <a:noFill/>
          <a:ln w="19050">
            <a:solidFill>
              <a:srgbClr val="1E578E"/>
            </a:solidFill>
            <a:prstDash val="solid"/>
          </a:ln>
        </p:spPr>
      </p:sp>
      <p:sp>
        <p:nvSpPr>
          <p:cNvPr id="4" name="Conclusion">
            <a:extLst>
              <a:ext uri="{FF2B5EF4-FFF2-40B4-BE49-F238E27FC236}">
                <a16:creationId xmlns:a16="http://schemas.microsoft.com/office/drawing/2014/main" id="{94EA90CF-3D27-42F5-8E8E-808EE3ADE58D}"/>
              </a:ext>
            </a:extLst>
          </p:cNvPr>
          <p:cNvSpPr>
            <a:spLocks noGrp="1"/>
          </p:cNvSpPr>
          <p:nvPr/>
        </p:nvSpPr>
        <p:spPr>
          <a:xfrm>
            <a:off x="1476375" y="5857875"/>
            <a:ext cx="9239250" cy="523875"/>
          </a:xfrm>
          <a:prstGeom prst="rect">
            <a:avLst/>
          </a:prstGeom>
          <a:noFill/>
          <a:ln w="0">
            <a:noFill/>
            <a:prstDash val="solid"/>
          </a:ln>
        </p:spPr>
        <p:txBody>
          <a:bodyPr wrap="square" lIns="0" tIns="0" rIns="0" bIns="0" anchor="t"/>
          <a:lstStyle>
            <a:defPPr algn="ctr">
              <a:defRPr sz="2250" b="1">
                <a:solidFill>
                  <a:srgbClr val="1E578E"/>
                </a:solidFill>
                <a:latin typeface="Cambria"/>
                <a:ea typeface="Cambria"/>
                <a:cs typeface="Cambria"/>
              </a:defRPr>
            </a:defPPr>
          </a:lstStyle>
          <a:p>
            <a:pPr algn="ctr">
              <a:defRPr sz="2250" b="1">
                <a:solidFill>
                  <a:srgbClr val="1E578E"/>
                </a:solidFill>
                <a:latin typeface="Cambria"/>
                <a:ea typeface="Cambria"/>
                <a:cs typeface="Cambria"/>
              </a:defRPr>
            </a:pPr>
            <a:r>
              <a:rPr sz="2250" b="1">
                <a:solidFill>
                  <a:srgbClr val="1E578E"/>
                </a:solidFill>
                <a:latin typeface="Cambria"/>
                <a:ea typeface="Cambria"/>
                <a:cs typeface="Cambria"/>
              </a:rPr>
              <a:t>Једна неприступачна карика може онемогућити цело путовање.</a:t>
            </a:r>
          </a:p>
        </p:txBody>
      </p:sp>
      <p:sp>
        <p:nvSpPr>
          <p:cNvPr id="5" name="Slide Number">
            <a:extLst>
              <a:ext uri="{FF2B5EF4-FFF2-40B4-BE49-F238E27FC236}">
                <a16:creationId xmlns:a16="http://schemas.microsoft.com/office/drawing/2014/main" id="{053ACD83-9FB2-4163-8843-875DE9660CE2}"/>
              </a:ext>
            </a:extLst>
          </p:cNvPr>
          <p:cNvSpPr>
            <a:spLocks noGrp="1"/>
          </p:cNvSpPr>
          <p:nvPr/>
        </p:nvSpPr>
        <p:spPr>
          <a:xfrm>
            <a:off x="11522583" y="6275832"/>
            <a:ext cx="469583" cy="365093"/>
          </a:xfrm>
          <a:prstGeom prst="rect">
            <a:avLst/>
          </a:prstGeom>
          <a:noFill/>
          <a:ln w="0">
            <a:noFill/>
            <a:prstDash val="solid"/>
          </a:ln>
        </p:spPr>
        <p:txBody>
          <a:bodyPr wrap="square" lIns="0" tIns="0" rIns="0" bIns="0" anchor="ctr"/>
          <a:lstStyle>
            <a:defPPr algn="ctr">
              <a:defRPr sz="1400" b="1">
                <a:solidFill>
                  <a:srgbClr val="8C99B3"/>
                </a:solidFill>
                <a:latin typeface="Calibri"/>
                <a:ea typeface="Calibri"/>
                <a:cs typeface="Calibri"/>
              </a:defRPr>
            </a:defPPr>
          </a:lstStyle>
          <a:p>
            <a:pPr algn="ctr">
              <a:defRPr sz="1400" b="1">
                <a:solidFill>
                  <a:srgbClr val="8C99B3"/>
                </a:solidFill>
                <a:latin typeface="Calibri"/>
                <a:ea typeface="Calibri"/>
                <a:cs typeface="Calibri"/>
              </a:defRPr>
            </a:pPr>
            <a:r>
              <a:rPr sz="1400" b="1">
                <a:solidFill>
                  <a:srgbClr val="8C99B3"/>
                </a:solidFill>
                <a:latin typeface="Calibri"/>
                <a:ea typeface="Calibri"/>
                <a:cs typeface="Calibri"/>
              </a:rPr>
              <a:t>9</a:t>
            </a:r>
          </a:p>
        </p:txBody>
      </p:sp>
      <p:sp>
        <p:nvSpPr>
          <p:cNvPr id="7" name="Oval 6">
            <a:extLst>
              <a:ext uri="{FF2B5EF4-FFF2-40B4-BE49-F238E27FC236}">
                <a16:creationId xmlns:a16="http://schemas.microsoft.com/office/drawing/2014/main" id="{F585A8DD-321D-1439-4913-46623890B570}"/>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2</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5236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a:extLst>
              <a:ext uri="{FF2B5EF4-FFF2-40B4-BE49-F238E27FC236}">
                <a16:creationId xmlns:a16="http://schemas.microsoft.com/office/drawing/2014/main" id="{D717CC5A-EDF6-4D79-99BC-D5C4FCDE696A}"/>
              </a:ext>
            </a:extLst>
          </p:cNvPr>
          <p:cNvSpPr>
            <a:spLocks noGrp="1"/>
          </p:cNvSpPr>
          <p:nvPr/>
        </p:nvSpPr>
        <p:spPr>
          <a:xfrm>
            <a:off x="1028700" y="80963"/>
            <a:ext cx="9810750" cy="742950"/>
          </a:xfrm>
          <a:prstGeom prst="rect">
            <a:avLst/>
          </a:prstGeom>
          <a:noFill/>
          <a:ln w="0">
            <a:noFill/>
            <a:prstDash val="solid"/>
          </a:ln>
        </p:spPr>
        <p:txBody>
          <a:bodyPr wrap="square" lIns="0" tIns="0" rIns="0" bIns="0" anchor="ctr"/>
          <a:lstStyle>
            <a:defPPr algn="l">
              <a:defRPr sz="3225" b="1">
                <a:solidFill>
                  <a:srgbClr val="1E578E"/>
                </a:solidFill>
                <a:latin typeface="Cambria"/>
                <a:ea typeface="Cambria"/>
                <a:cs typeface="Cambria"/>
              </a:defRPr>
            </a:defPPr>
          </a:lstStyle>
          <a:p>
            <a:pPr algn="l">
              <a:defRPr sz="3225" b="1">
                <a:solidFill>
                  <a:srgbClr val="1E578E"/>
                </a:solidFill>
                <a:latin typeface="Cambria"/>
                <a:ea typeface="Cambria"/>
                <a:cs typeface="Cambria"/>
              </a:defRPr>
            </a:pPr>
            <a:r>
              <a:rPr lang="ru-RU" sz="2500" b="1" dirty="0">
                <a:solidFill>
                  <a:srgbClr val="1E578E"/>
                </a:solidFill>
                <a:latin typeface="Cambria"/>
                <a:ea typeface="Cambria"/>
                <a:cs typeface="Cambria"/>
              </a:rPr>
              <a:t>Када приступачност престаје да функционише? -  пример</a:t>
            </a:r>
            <a:r>
              <a:rPr lang="sr-Cyrl-RS" sz="2500" b="1" dirty="0">
                <a:solidFill>
                  <a:srgbClr val="1E578E"/>
                </a:solidFill>
                <a:latin typeface="Cambria"/>
                <a:ea typeface="Cambria"/>
                <a:cs typeface="Cambria"/>
              </a:rPr>
              <a:t>и</a:t>
            </a:r>
            <a:endParaRPr sz="2500" b="1" dirty="0">
              <a:solidFill>
                <a:srgbClr val="1E578E"/>
              </a:solidFill>
              <a:latin typeface="Cambria"/>
              <a:ea typeface="Cambria"/>
              <a:cs typeface="Cambria"/>
            </a:endParaRPr>
          </a:p>
        </p:txBody>
      </p:sp>
      <p:sp>
        <p:nvSpPr>
          <p:cNvPr id="2" name="Failure title 1">
            <a:extLst>
              <a:ext uri="{FF2B5EF4-FFF2-40B4-BE49-F238E27FC236}">
                <a16:creationId xmlns:a16="http://schemas.microsoft.com/office/drawing/2014/main" id="{0AE27570-AC90-4324-96DB-F8762362801E}"/>
              </a:ext>
            </a:extLst>
          </p:cNvPr>
          <p:cNvSpPr>
            <a:spLocks noGrp="1"/>
          </p:cNvSpPr>
          <p:nvPr/>
        </p:nvSpPr>
        <p:spPr>
          <a:xfrm>
            <a:off x="323850" y="1476375"/>
            <a:ext cx="3486150" cy="628650"/>
          </a:xfrm>
          <a:prstGeom prst="rect">
            <a:avLst/>
          </a:prstGeom>
          <a:noFill/>
          <a:ln w="0">
            <a:noFill/>
            <a:prstDash val="solid"/>
          </a:ln>
        </p:spPr>
        <p:txBody>
          <a:bodyPr wrap="square" lIns="0" tIns="0" rIns="0" bIns="0" anchor="ctr"/>
          <a:lstStyle>
            <a:defPPr algn="ctr">
              <a:defRPr sz="1800" b="1">
                <a:solidFill>
                  <a:srgbClr val="1E578E"/>
                </a:solidFill>
                <a:latin typeface="Cambria"/>
                <a:ea typeface="Cambria"/>
                <a:cs typeface="Cambria"/>
              </a:defRPr>
            </a:defPPr>
          </a:lstStyle>
          <a:p>
            <a:pPr algn="ctr">
              <a:defRPr sz="1800" b="1">
                <a:solidFill>
                  <a:srgbClr val="1E578E"/>
                </a:solidFill>
                <a:latin typeface="Cambria"/>
                <a:ea typeface="Cambria"/>
                <a:cs typeface="Cambria"/>
              </a:defRPr>
            </a:pPr>
            <a:r>
              <a:rPr sz="1800" b="1">
                <a:solidFill>
                  <a:srgbClr val="1E578E"/>
                </a:solidFill>
                <a:latin typeface="Cambria"/>
                <a:ea typeface="Cambria"/>
                <a:cs typeface="Cambria"/>
              </a:rPr>
              <a:t>ПРИСТУП ДО СТАЈАЛИШТА</a:t>
            </a:r>
          </a:p>
        </p:txBody>
      </p:sp>
      <p:sp>
        <p:nvSpPr>
          <p:cNvPr id="3" name="Failure body 1">
            <a:extLst>
              <a:ext uri="{FF2B5EF4-FFF2-40B4-BE49-F238E27FC236}">
                <a16:creationId xmlns:a16="http://schemas.microsoft.com/office/drawing/2014/main" id="{5B5F5C27-5111-44B5-9A9D-D344CA007CCE}"/>
              </a:ext>
            </a:extLst>
          </p:cNvPr>
          <p:cNvSpPr>
            <a:spLocks noGrp="1"/>
          </p:cNvSpPr>
          <p:nvPr/>
        </p:nvSpPr>
        <p:spPr>
          <a:xfrm>
            <a:off x="400050" y="2381250"/>
            <a:ext cx="3333750" cy="2428875"/>
          </a:xfrm>
          <a:prstGeom prst="rect">
            <a:avLst/>
          </a:prstGeom>
          <a:noFill/>
          <a:ln w="0">
            <a:noFill/>
            <a:prstDash val="solid"/>
          </a:ln>
        </p:spPr>
        <p:txBody>
          <a:bodyPr wrap="square" lIns="0" tIns="0" rIns="0" bIns="0" anchor="t"/>
          <a:lstStyle>
            <a:defPPr algn="just">
              <a:defRPr sz="1875">
                <a:solidFill>
                  <a:srgbClr val="000000"/>
                </a:solidFill>
                <a:latin typeface="Cambria"/>
                <a:ea typeface="Cambria"/>
                <a:cs typeface="Cambria"/>
              </a:defRPr>
            </a:defPPr>
          </a:lstStyle>
          <a:p>
            <a:pPr algn="just">
              <a:defRPr sz="1875">
                <a:solidFill>
                  <a:srgbClr val="000000"/>
                </a:solidFill>
                <a:latin typeface="Cambria"/>
                <a:ea typeface="Cambria"/>
                <a:cs typeface="Cambria"/>
              </a:defRPr>
            </a:pPr>
            <a:r>
              <a:rPr sz="1875">
                <a:solidFill>
                  <a:srgbClr val="000000"/>
                </a:solidFill>
                <a:latin typeface="Cambria"/>
                <a:ea typeface="Cambria"/>
                <a:cs typeface="Cambria"/>
              </a:rPr>
              <a:t>Нископодно возило не помаже ако до стајалишта води нераван или запречен тротоар без спуштених ивичњака.</a:t>
            </a:r>
          </a:p>
        </p:txBody>
      </p:sp>
      <p:sp>
        <p:nvSpPr>
          <p:cNvPr id="4" name="Vertical rule 420 142">
            <a:extLst>
              <a:ext uri="{FF2B5EF4-FFF2-40B4-BE49-F238E27FC236}">
                <a16:creationId xmlns:a16="http://schemas.microsoft.com/office/drawing/2014/main" id="{E1576E0C-9C78-4884-9433-CCCD5098C3B2}"/>
              </a:ext>
            </a:extLst>
          </p:cNvPr>
          <p:cNvSpPr>
            <a:spLocks noGrp="1"/>
          </p:cNvSpPr>
          <p:nvPr/>
        </p:nvSpPr>
        <p:spPr>
          <a:xfrm>
            <a:off x="4000500" y="1352550"/>
            <a:ext cx="0" cy="3667125"/>
          </a:xfrm>
          <a:prstGeom prst="line">
            <a:avLst/>
          </a:prstGeom>
          <a:noFill/>
          <a:ln w="14288">
            <a:solidFill>
              <a:srgbClr val="A6BCD6"/>
            </a:solidFill>
            <a:prstDash val="solid"/>
          </a:ln>
        </p:spPr>
      </p:sp>
      <p:sp>
        <p:nvSpPr>
          <p:cNvPr id="5" name="Failure title 2">
            <a:extLst>
              <a:ext uri="{FF2B5EF4-FFF2-40B4-BE49-F238E27FC236}">
                <a16:creationId xmlns:a16="http://schemas.microsoft.com/office/drawing/2014/main" id="{3119671A-1D22-432E-BEFD-121A176C8C3B}"/>
              </a:ext>
            </a:extLst>
          </p:cNvPr>
          <p:cNvSpPr>
            <a:spLocks noGrp="1"/>
          </p:cNvSpPr>
          <p:nvPr/>
        </p:nvSpPr>
        <p:spPr>
          <a:xfrm>
            <a:off x="4191000" y="1476375"/>
            <a:ext cx="3486150" cy="628650"/>
          </a:xfrm>
          <a:prstGeom prst="rect">
            <a:avLst/>
          </a:prstGeom>
          <a:noFill/>
          <a:ln w="0">
            <a:noFill/>
            <a:prstDash val="solid"/>
          </a:ln>
        </p:spPr>
        <p:txBody>
          <a:bodyPr wrap="square" lIns="0" tIns="0" rIns="0" bIns="0" anchor="ctr"/>
          <a:lstStyle>
            <a:defPPr algn="ctr">
              <a:defRPr sz="1800" b="1">
                <a:solidFill>
                  <a:srgbClr val="1E578E"/>
                </a:solidFill>
                <a:latin typeface="Cambria"/>
                <a:ea typeface="Cambria"/>
                <a:cs typeface="Cambria"/>
              </a:defRPr>
            </a:defPPr>
          </a:lstStyle>
          <a:p>
            <a:pPr algn="ctr">
              <a:defRPr sz="1800" b="1">
                <a:solidFill>
                  <a:srgbClr val="1E578E"/>
                </a:solidFill>
                <a:latin typeface="Cambria"/>
                <a:ea typeface="Cambria"/>
                <a:cs typeface="Cambria"/>
              </a:defRPr>
            </a:pPr>
            <a:r>
              <a:rPr sz="1800" b="1">
                <a:solidFill>
                  <a:srgbClr val="1E578E"/>
                </a:solidFill>
                <a:latin typeface="Cambria"/>
                <a:ea typeface="Cambria"/>
                <a:cs typeface="Cambria"/>
              </a:rPr>
              <a:t>ИНФОРМАЦИЈЕ И КАРТЕ</a:t>
            </a:r>
          </a:p>
        </p:txBody>
      </p:sp>
      <p:sp>
        <p:nvSpPr>
          <p:cNvPr id="6" name="Failure body 2">
            <a:extLst>
              <a:ext uri="{FF2B5EF4-FFF2-40B4-BE49-F238E27FC236}">
                <a16:creationId xmlns:a16="http://schemas.microsoft.com/office/drawing/2014/main" id="{F293BE22-5CFA-4130-94D8-9678CCC1CA72}"/>
              </a:ext>
            </a:extLst>
          </p:cNvPr>
          <p:cNvSpPr>
            <a:spLocks noGrp="1"/>
          </p:cNvSpPr>
          <p:nvPr/>
        </p:nvSpPr>
        <p:spPr>
          <a:xfrm>
            <a:off x="4267200" y="2381250"/>
            <a:ext cx="3333750" cy="2428875"/>
          </a:xfrm>
          <a:prstGeom prst="rect">
            <a:avLst/>
          </a:prstGeom>
          <a:noFill/>
          <a:ln w="0">
            <a:noFill/>
            <a:prstDash val="solid"/>
          </a:ln>
        </p:spPr>
        <p:txBody>
          <a:bodyPr wrap="square" lIns="0" tIns="0" rIns="0" bIns="0" anchor="t"/>
          <a:lstStyle>
            <a:defPPr algn="just">
              <a:defRPr sz="1875">
                <a:solidFill>
                  <a:srgbClr val="000000"/>
                </a:solidFill>
                <a:latin typeface="Cambria"/>
                <a:ea typeface="Cambria"/>
                <a:cs typeface="Cambria"/>
              </a:defRPr>
            </a:defPPr>
          </a:lstStyle>
          <a:p>
            <a:pPr algn="just">
              <a:defRPr sz="1875">
                <a:solidFill>
                  <a:srgbClr val="000000"/>
                </a:solidFill>
                <a:latin typeface="Cambria"/>
                <a:ea typeface="Cambria"/>
                <a:cs typeface="Cambria"/>
              </a:defRPr>
            </a:pPr>
            <a:r>
              <a:rPr lang="sr-Cyrl-RS" sz="1875" noProof="0" dirty="0">
                <a:solidFill>
                  <a:srgbClr val="000000"/>
                </a:solidFill>
                <a:latin typeface="Cambria"/>
                <a:ea typeface="Cambria"/>
                <a:cs typeface="Cambria"/>
              </a:rPr>
              <a:t>Физички приступачна станица није довољна ако се промена перона саопштава само звучно или аутомат за карте није приступачан.</a:t>
            </a:r>
          </a:p>
        </p:txBody>
      </p:sp>
      <p:sp>
        <p:nvSpPr>
          <p:cNvPr id="7" name="Vertical rule 826 142">
            <a:extLst>
              <a:ext uri="{FF2B5EF4-FFF2-40B4-BE49-F238E27FC236}">
                <a16:creationId xmlns:a16="http://schemas.microsoft.com/office/drawing/2014/main" id="{0865B4CD-36FB-4F16-B21F-5717A2526A9E}"/>
              </a:ext>
            </a:extLst>
          </p:cNvPr>
          <p:cNvSpPr>
            <a:spLocks noGrp="1"/>
          </p:cNvSpPr>
          <p:nvPr/>
        </p:nvSpPr>
        <p:spPr>
          <a:xfrm>
            <a:off x="7867650" y="1352550"/>
            <a:ext cx="0" cy="3667125"/>
          </a:xfrm>
          <a:prstGeom prst="line">
            <a:avLst/>
          </a:prstGeom>
          <a:noFill/>
          <a:ln w="14288">
            <a:solidFill>
              <a:srgbClr val="A6BCD6"/>
            </a:solidFill>
            <a:prstDash val="solid"/>
          </a:ln>
        </p:spPr>
      </p:sp>
      <p:sp>
        <p:nvSpPr>
          <p:cNvPr id="8" name="Failure title 3">
            <a:extLst>
              <a:ext uri="{FF2B5EF4-FFF2-40B4-BE49-F238E27FC236}">
                <a16:creationId xmlns:a16="http://schemas.microsoft.com/office/drawing/2014/main" id="{66756007-6255-4D44-A986-16BF87D4B250}"/>
              </a:ext>
            </a:extLst>
          </p:cNvPr>
          <p:cNvSpPr>
            <a:spLocks noGrp="1"/>
          </p:cNvSpPr>
          <p:nvPr/>
        </p:nvSpPr>
        <p:spPr>
          <a:xfrm>
            <a:off x="8058150" y="1476375"/>
            <a:ext cx="3486150" cy="628650"/>
          </a:xfrm>
          <a:prstGeom prst="rect">
            <a:avLst/>
          </a:prstGeom>
          <a:noFill/>
          <a:ln w="0">
            <a:noFill/>
            <a:prstDash val="solid"/>
          </a:ln>
        </p:spPr>
        <p:txBody>
          <a:bodyPr wrap="square" lIns="0" tIns="0" rIns="0" bIns="0" anchor="ctr"/>
          <a:lstStyle>
            <a:defPPr algn="ctr">
              <a:defRPr sz="1800" b="1">
                <a:solidFill>
                  <a:srgbClr val="1E578E"/>
                </a:solidFill>
                <a:latin typeface="Cambria"/>
                <a:ea typeface="Cambria"/>
                <a:cs typeface="Cambria"/>
              </a:defRPr>
            </a:defPPr>
          </a:lstStyle>
          <a:p>
            <a:pPr algn="ctr">
              <a:defRPr sz="1800" b="1">
                <a:solidFill>
                  <a:srgbClr val="1E578E"/>
                </a:solidFill>
                <a:latin typeface="Cambria"/>
                <a:ea typeface="Cambria"/>
                <a:cs typeface="Cambria"/>
              </a:defRPr>
            </a:pPr>
            <a:r>
              <a:rPr sz="1800" b="1">
                <a:solidFill>
                  <a:srgbClr val="1E578E"/>
                </a:solidFill>
                <a:latin typeface="Cambria"/>
                <a:ea typeface="Cambria"/>
                <a:cs typeface="Cambria"/>
              </a:rPr>
              <a:t>ИСПРАВНОСТ И ПОДРШКА</a:t>
            </a:r>
          </a:p>
        </p:txBody>
      </p:sp>
      <p:sp>
        <p:nvSpPr>
          <p:cNvPr id="9" name="Failure body 3">
            <a:extLst>
              <a:ext uri="{FF2B5EF4-FFF2-40B4-BE49-F238E27FC236}">
                <a16:creationId xmlns:a16="http://schemas.microsoft.com/office/drawing/2014/main" id="{70252A00-FC0E-467F-A41E-78B24B9074C4}"/>
              </a:ext>
            </a:extLst>
          </p:cNvPr>
          <p:cNvSpPr>
            <a:spLocks noGrp="1"/>
          </p:cNvSpPr>
          <p:nvPr/>
        </p:nvSpPr>
        <p:spPr>
          <a:xfrm>
            <a:off x="8134350" y="2381250"/>
            <a:ext cx="3333750" cy="2428875"/>
          </a:xfrm>
          <a:prstGeom prst="rect">
            <a:avLst/>
          </a:prstGeom>
          <a:noFill/>
          <a:ln w="0">
            <a:noFill/>
            <a:prstDash val="solid"/>
          </a:ln>
        </p:spPr>
        <p:txBody>
          <a:bodyPr wrap="square" lIns="0" tIns="0" rIns="0" bIns="0" anchor="t"/>
          <a:lstStyle>
            <a:defPPr algn="just">
              <a:defRPr sz="1875">
                <a:solidFill>
                  <a:srgbClr val="000000"/>
                </a:solidFill>
                <a:latin typeface="Cambria"/>
                <a:ea typeface="Cambria"/>
                <a:cs typeface="Cambria"/>
              </a:defRPr>
            </a:defPPr>
          </a:lstStyle>
          <a:p>
            <a:pPr algn="just">
              <a:defRPr sz="1875">
                <a:solidFill>
                  <a:srgbClr val="000000"/>
                </a:solidFill>
                <a:latin typeface="Cambria"/>
                <a:ea typeface="Cambria"/>
                <a:cs typeface="Cambria"/>
              </a:defRPr>
            </a:pPr>
            <a:r>
              <a:rPr sz="1875">
                <a:solidFill>
                  <a:srgbClr val="000000"/>
                </a:solidFill>
                <a:latin typeface="Cambria"/>
                <a:ea typeface="Cambria"/>
                <a:cs typeface="Cambria"/>
              </a:rPr>
              <a:t>Путовање се прекида када лифт или рампа не раде, особље није доступно или нема приступачне информације о промени услуге.</a:t>
            </a:r>
          </a:p>
        </p:txBody>
      </p:sp>
      <p:sp>
        <p:nvSpPr>
          <p:cNvPr id="10" name="Rule 74 548">
            <a:extLst>
              <a:ext uri="{FF2B5EF4-FFF2-40B4-BE49-F238E27FC236}">
                <a16:creationId xmlns:a16="http://schemas.microsoft.com/office/drawing/2014/main" id="{536EF930-C74A-4B9D-B601-BF35C1E679C8}"/>
              </a:ext>
            </a:extLst>
          </p:cNvPr>
          <p:cNvSpPr>
            <a:spLocks noGrp="1"/>
          </p:cNvSpPr>
          <p:nvPr/>
        </p:nvSpPr>
        <p:spPr>
          <a:xfrm>
            <a:off x="704850" y="5219700"/>
            <a:ext cx="10782300" cy="0"/>
          </a:xfrm>
          <a:prstGeom prst="line">
            <a:avLst/>
          </a:prstGeom>
          <a:noFill/>
          <a:ln w="19050">
            <a:solidFill>
              <a:srgbClr val="1E578E"/>
            </a:solidFill>
            <a:prstDash val="solid"/>
          </a:ln>
        </p:spPr>
      </p:sp>
      <p:sp>
        <p:nvSpPr>
          <p:cNvPr id="11" name="Disruption note">
            <a:extLst>
              <a:ext uri="{FF2B5EF4-FFF2-40B4-BE49-F238E27FC236}">
                <a16:creationId xmlns:a16="http://schemas.microsoft.com/office/drawing/2014/main" id="{05EE087D-1511-4FBA-9F03-3544C9200A73}"/>
              </a:ext>
            </a:extLst>
          </p:cNvPr>
          <p:cNvSpPr>
            <a:spLocks noGrp="1"/>
          </p:cNvSpPr>
          <p:nvPr/>
        </p:nvSpPr>
        <p:spPr>
          <a:xfrm>
            <a:off x="876300" y="5429250"/>
            <a:ext cx="10439400" cy="876300"/>
          </a:xfrm>
          <a:prstGeom prst="rect">
            <a:avLst/>
          </a:prstGeom>
          <a:noFill/>
          <a:ln w="0">
            <a:noFill/>
            <a:prstDash val="solid"/>
          </a:ln>
        </p:spPr>
        <p:txBody>
          <a:bodyPr wrap="square" lIns="0" tIns="0" rIns="0" bIns="0" anchor="ctr"/>
          <a:lstStyle>
            <a:defPPr algn="ctr">
              <a:defRPr sz="1950" b="1">
                <a:solidFill>
                  <a:srgbClr val="222A35"/>
                </a:solidFill>
                <a:latin typeface="Cambria"/>
                <a:ea typeface="Cambria"/>
                <a:cs typeface="Cambria"/>
              </a:defRPr>
            </a:defPPr>
          </a:lstStyle>
          <a:p>
            <a:pPr algn="ctr">
              <a:defRPr sz="1950" b="1">
                <a:solidFill>
                  <a:srgbClr val="222A35"/>
                </a:solidFill>
                <a:latin typeface="Cambria"/>
                <a:ea typeface="Cambria"/>
                <a:cs typeface="Cambria"/>
              </a:defRPr>
            </a:pPr>
            <a:r>
              <a:rPr sz="1950" b="1">
                <a:solidFill>
                  <a:srgbClr val="222A35"/>
                </a:solidFill>
                <a:latin typeface="Cambria"/>
                <a:ea typeface="Cambria"/>
                <a:cs typeface="Cambria"/>
              </a:rPr>
              <a:t>Квар лифта, замена возила, промена перона или измештање стајалишта захтевају благовремену информацију и приступачну алтернативу.</a:t>
            </a:r>
          </a:p>
        </p:txBody>
      </p:sp>
      <p:sp>
        <p:nvSpPr>
          <p:cNvPr id="12" name="Slide Number">
            <a:extLst>
              <a:ext uri="{FF2B5EF4-FFF2-40B4-BE49-F238E27FC236}">
                <a16:creationId xmlns:a16="http://schemas.microsoft.com/office/drawing/2014/main" id="{6E05F25A-08FC-4554-BD8E-129AD2A3F5CC}"/>
              </a:ext>
            </a:extLst>
          </p:cNvPr>
          <p:cNvSpPr>
            <a:spLocks noGrp="1"/>
          </p:cNvSpPr>
          <p:nvPr/>
        </p:nvSpPr>
        <p:spPr>
          <a:xfrm>
            <a:off x="11522583" y="6275832"/>
            <a:ext cx="469583" cy="365093"/>
          </a:xfrm>
          <a:prstGeom prst="rect">
            <a:avLst/>
          </a:prstGeom>
          <a:noFill/>
          <a:ln w="0">
            <a:noFill/>
            <a:prstDash val="solid"/>
          </a:ln>
        </p:spPr>
        <p:txBody>
          <a:bodyPr wrap="square" lIns="0" tIns="0" rIns="0" bIns="0" anchor="ctr"/>
          <a:lstStyle>
            <a:defPPr algn="ctr">
              <a:defRPr sz="1400" b="1">
                <a:solidFill>
                  <a:srgbClr val="8C99B3"/>
                </a:solidFill>
                <a:latin typeface="Calibri"/>
                <a:ea typeface="Calibri"/>
                <a:cs typeface="Calibri"/>
              </a:defRPr>
            </a:defPPr>
          </a:lstStyle>
          <a:p>
            <a:pPr algn="ctr">
              <a:defRPr sz="1400" b="1">
                <a:solidFill>
                  <a:srgbClr val="8C99B3"/>
                </a:solidFill>
                <a:latin typeface="Calibri"/>
                <a:ea typeface="Calibri"/>
                <a:cs typeface="Calibri"/>
              </a:defRPr>
            </a:pPr>
            <a:r>
              <a:rPr sz="1400" b="1">
                <a:solidFill>
                  <a:srgbClr val="8C99B3"/>
                </a:solidFill>
                <a:latin typeface="Calibri"/>
                <a:ea typeface="Calibri"/>
                <a:cs typeface="Calibri"/>
              </a:rPr>
              <a:t>10</a:t>
            </a:r>
          </a:p>
        </p:txBody>
      </p:sp>
      <p:sp>
        <p:nvSpPr>
          <p:cNvPr id="14" name="Oval 13">
            <a:extLst>
              <a:ext uri="{FF2B5EF4-FFF2-40B4-BE49-F238E27FC236}">
                <a16:creationId xmlns:a16="http://schemas.microsoft.com/office/drawing/2014/main" id="{9BC60FF4-6154-344D-9FA0-1056AE7520F7}"/>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2</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48610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DB8811D2-7AC9-499C-81AF-64BB8E11AEED}"/>
              </a:ext>
            </a:extLst>
          </p:cNvPr>
          <p:cNvSpPr>
            <a:spLocks noGrp="1"/>
          </p:cNvSpPr>
          <p:nvPr/>
        </p:nvSpPr>
        <p:spPr>
          <a:xfrm>
            <a:off x="1016578" y="85154"/>
            <a:ext cx="9810750" cy="742950"/>
          </a:xfrm>
          <a:prstGeom prst="rect">
            <a:avLst/>
          </a:prstGeom>
          <a:noFill/>
          <a:ln w="0">
            <a:noFill/>
            <a:prstDash val="solid"/>
          </a:ln>
        </p:spPr>
        <p:txBody>
          <a:bodyPr wrap="square" lIns="0" tIns="0" rIns="0" bIns="0" anchor="ctr"/>
          <a:lstStyle>
            <a:defPPr algn="l">
              <a:defRPr sz="3375" b="1">
                <a:solidFill>
                  <a:srgbClr val="1E578E"/>
                </a:solidFill>
                <a:latin typeface="Cambria"/>
                <a:ea typeface="Cambria"/>
                <a:cs typeface="Cambria"/>
              </a:defRPr>
            </a:defPPr>
          </a:lstStyle>
          <a:p>
            <a:pPr algn="l">
              <a:defRPr sz="3375" b="1">
                <a:solidFill>
                  <a:srgbClr val="1E578E"/>
                </a:solidFill>
                <a:latin typeface="Cambria"/>
                <a:ea typeface="Cambria"/>
                <a:cs typeface="Cambria"/>
              </a:defRPr>
            </a:pPr>
            <a:r>
              <a:rPr lang="sr-Cyrl-RS" sz="3375" b="1" noProof="0" dirty="0">
                <a:solidFill>
                  <a:srgbClr val="1E578E"/>
                </a:solidFill>
                <a:latin typeface="Cambria"/>
                <a:ea typeface="Cambria"/>
                <a:cs typeface="Cambria"/>
              </a:rPr>
              <a:t>Области и показатељи приступачности</a:t>
            </a:r>
          </a:p>
        </p:txBody>
      </p:sp>
      <p:graphicFrame>
        <p:nvGraphicFramePr>
          <p:cNvPr id="2" name="Table 1">
            <a:extLst>
              <a:ext uri="{FF2B5EF4-FFF2-40B4-BE49-F238E27FC236}">
                <a16:creationId xmlns:a16="http://schemas.microsoft.com/office/drawing/2014/main" id="{35743464-45ED-4BDF-8CE8-4F3C10B35E8A}"/>
              </a:ext>
            </a:extLst>
          </p:cNvPr>
          <p:cNvGraphicFramePr/>
          <p:nvPr>
            <p:extLst>
              <p:ext uri="{D42A27DB-BD31-4B8C-83A1-F6EECF244321}">
                <p14:modId xmlns:p14="http://schemas.microsoft.com/office/powerpoint/2010/main" val="154270111"/>
              </p:ext>
            </p:extLst>
          </p:nvPr>
        </p:nvGraphicFramePr>
        <p:xfrm>
          <a:off x="457200" y="1219200"/>
          <a:ext cx="11277600" cy="4905375"/>
        </p:xfrm>
        <a:graphic>
          <a:graphicData uri="http://schemas.openxmlformats.org/drawingml/2006/table">
            <a:tbl>
              <a:tblPr/>
              <a:tblGrid>
                <a:gridCol w="2333625">
                  <a:extLst>
                    <a:ext uri="{9D8B030D-6E8A-4147-A177-3AD203B41FA5}">
                      <a16:colId xmlns:a16="http://schemas.microsoft.com/office/drawing/2014/main" val="20000"/>
                    </a:ext>
                  </a:extLst>
                </a:gridCol>
                <a:gridCol w="3333750">
                  <a:extLst>
                    <a:ext uri="{9D8B030D-6E8A-4147-A177-3AD203B41FA5}">
                      <a16:colId xmlns:a16="http://schemas.microsoft.com/office/drawing/2014/main" val="20001"/>
                    </a:ext>
                  </a:extLst>
                </a:gridCol>
                <a:gridCol w="5610225">
                  <a:extLst>
                    <a:ext uri="{9D8B030D-6E8A-4147-A177-3AD203B41FA5}">
                      <a16:colId xmlns:a16="http://schemas.microsoft.com/office/drawing/2014/main" val="20002"/>
                    </a:ext>
                  </a:extLst>
                </a:gridCol>
              </a:tblGrid>
              <a:tr h="476250">
                <a:tc>
                  <a:txBody>
                    <a:bodyPr/>
                    <a:lstStyle/>
                    <a:p>
                      <a:pPr algn="l"/>
                      <a:r>
                        <a:rPr sz="1575" b="1">
                          <a:solidFill>
                            <a:srgbClr val="FFFFFF"/>
                          </a:solidFill>
                          <a:latin typeface="Cambria"/>
                          <a:ea typeface="Cambria"/>
                          <a:cs typeface="Cambria"/>
                        </a:rPr>
                        <a:t>Област процене</a:t>
                      </a:r>
                    </a:p>
                  </a:txBody>
                  <a:tcPr anchor="ctr">
                    <a:lnL w="9525">
                      <a:solidFill>
                        <a:srgbClr val="A6BCD6"/>
                      </a:solidFill>
                      <a:prstDash val="solid"/>
                    </a:lnL>
                    <a:lnR w="9525">
                      <a:solidFill>
                        <a:srgbClr val="A6BCD6"/>
                      </a:solidFill>
                      <a:prstDash val="solid"/>
                    </a:lnR>
                    <a:lnT w="9525">
                      <a:solidFill>
                        <a:srgbClr val="A6BCD6"/>
                      </a:solidFill>
                      <a:prstDash val="solid"/>
                    </a:lnT>
                    <a:lnB w="9525">
                      <a:solidFill>
                        <a:srgbClr val="A6BCD6"/>
                      </a:solidFill>
                      <a:prstDash val="solid"/>
                    </a:lnB>
                    <a:solidFill>
                      <a:srgbClr val="1E578E"/>
                    </a:solidFill>
                  </a:tcPr>
                </a:tc>
                <a:tc>
                  <a:txBody>
                    <a:bodyPr/>
                    <a:lstStyle/>
                    <a:p>
                      <a:pPr algn="l"/>
                      <a:r>
                        <a:rPr sz="1575" b="1">
                          <a:solidFill>
                            <a:srgbClr val="FFFFFF"/>
                          </a:solidFill>
                          <a:latin typeface="Cambria"/>
                          <a:ea typeface="Cambria"/>
                          <a:cs typeface="Cambria"/>
                        </a:rPr>
                        <a:t>Основно питање</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a:solidFill>
                        <a:srgbClr val="A6BCD6"/>
                      </a:solidFill>
                      <a:prstDash val="solid"/>
                    </a:lnT>
                    <a:lnB w="9525">
                      <a:solidFill>
                        <a:srgbClr val="A6BCD6"/>
                      </a:solidFill>
                      <a:prstDash val="solid"/>
                    </a:lnB>
                    <a:solidFill>
                      <a:srgbClr val="1E578E"/>
                    </a:solidFill>
                  </a:tcPr>
                </a:tc>
                <a:tc>
                  <a:txBody>
                    <a:bodyPr/>
                    <a:lstStyle/>
                    <a:p>
                      <a:pPr algn="l"/>
                      <a:r>
                        <a:rPr sz="1575" b="1" dirty="0" err="1">
                          <a:solidFill>
                            <a:srgbClr val="FFFFFF"/>
                          </a:solidFill>
                          <a:latin typeface="Cambria"/>
                          <a:ea typeface="Cambria"/>
                          <a:cs typeface="Cambria"/>
                        </a:rPr>
                        <a:t>Примери</a:t>
                      </a:r>
                      <a:r>
                        <a:rPr sz="1575" b="1" dirty="0">
                          <a:solidFill>
                            <a:srgbClr val="FFFFFF"/>
                          </a:solidFill>
                          <a:latin typeface="Cambria"/>
                          <a:ea typeface="Cambria"/>
                          <a:cs typeface="Cambria"/>
                        </a:rPr>
                        <a:t> </a:t>
                      </a:r>
                      <a:r>
                        <a:rPr sz="1575" b="1" dirty="0" err="1">
                          <a:solidFill>
                            <a:srgbClr val="FFFFFF"/>
                          </a:solidFill>
                          <a:latin typeface="Cambria"/>
                          <a:ea typeface="Cambria"/>
                          <a:cs typeface="Cambria"/>
                        </a:rPr>
                        <a:t>показатеља</a:t>
                      </a:r>
                      <a:r>
                        <a:rPr lang="sr-Cyrl-RS" sz="1575" b="1" dirty="0">
                          <a:solidFill>
                            <a:srgbClr val="FFFFFF"/>
                          </a:solidFill>
                          <a:latin typeface="Cambria"/>
                          <a:ea typeface="Cambria"/>
                          <a:cs typeface="Cambria"/>
                        </a:rPr>
                        <a:t> (индикатора)</a:t>
                      </a:r>
                      <a:endParaRPr sz="1575" b="1" dirty="0">
                        <a:solidFill>
                          <a:srgbClr val="FFFFFF"/>
                        </a:solidFill>
                        <a:latin typeface="Cambria"/>
                        <a:ea typeface="Cambria"/>
                        <a:cs typeface="Cambria"/>
                      </a:endParaRP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a:solidFill>
                        <a:srgbClr val="A6BCD6"/>
                      </a:solidFill>
                      <a:prstDash val="solid"/>
                    </a:lnT>
                    <a:lnB w="9525">
                      <a:solidFill>
                        <a:srgbClr val="A6BCD6"/>
                      </a:solidFill>
                      <a:prstDash val="solid"/>
                    </a:lnB>
                    <a:solidFill>
                      <a:srgbClr val="1E578E"/>
                    </a:solidFill>
                  </a:tcPr>
                </a:tc>
                <a:extLst>
                  <a:ext uri="{0D108BD9-81ED-4DB2-BD59-A6C34878D82A}">
                    <a16:rowId xmlns:a16="http://schemas.microsoft.com/office/drawing/2014/main" val="10000"/>
                  </a:ext>
                </a:extLst>
              </a:tr>
              <a:tr h="1428750">
                <a:tc>
                  <a:txBody>
                    <a:bodyPr/>
                    <a:lstStyle/>
                    <a:p>
                      <a:pPr algn="l"/>
                      <a:r>
                        <a:rPr sz="1425" b="1">
                          <a:solidFill>
                            <a:srgbClr val="000000"/>
                          </a:solidFill>
                          <a:latin typeface="Cambria"/>
                          <a:ea typeface="Cambria"/>
                          <a:cs typeface="Cambria"/>
                        </a:rPr>
                        <a:t>Континуитет путовања</a:t>
                      </a:r>
                    </a:p>
                  </a:txBody>
                  <a:tcPr anchor="ctr">
                    <a:lnL w="9525">
                      <a:solidFill>
                        <a:srgbClr val="A6BCD6"/>
                      </a:solidFill>
                      <a:prstDash val="soli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tc>
                  <a:txBody>
                    <a:bodyPr/>
                    <a:lstStyle/>
                    <a:p>
                      <a:pPr algn="l"/>
                      <a:r>
                        <a:rPr sz="1425" b="0">
                          <a:solidFill>
                            <a:srgbClr val="000000"/>
                          </a:solidFill>
                          <a:latin typeface="Cambria"/>
                          <a:ea typeface="Cambria"/>
                          <a:cs typeface="Cambria"/>
                        </a:rPr>
                        <a:t>Може ли корисник да заврши цело путовање без неприступачне карике?</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tc>
                  <a:txBody>
                    <a:bodyPr/>
                    <a:lstStyle/>
                    <a:p>
                      <a:pPr algn="l"/>
                      <a:r>
                        <a:rPr sz="1425" b="0">
                          <a:solidFill>
                            <a:srgbClr val="000000"/>
                          </a:solidFill>
                          <a:latin typeface="Cambria"/>
                          <a:ea typeface="Cambria"/>
                          <a:cs typeface="Cambria"/>
                        </a:rPr>
                        <a:t>Удео путовања без степеника. Број неприступачних тачака. Приступачна алтернатива при квару или поремећају.</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extLst>
                  <a:ext uri="{0D108BD9-81ED-4DB2-BD59-A6C34878D82A}">
                    <a16:rowId xmlns:a16="http://schemas.microsoft.com/office/drawing/2014/main" val="10001"/>
                  </a:ext>
                </a:extLst>
              </a:tr>
              <a:tr h="1504950">
                <a:tc>
                  <a:txBody>
                    <a:bodyPr/>
                    <a:lstStyle/>
                    <a:p>
                      <a:pPr algn="l"/>
                      <a:r>
                        <a:rPr sz="1425" b="1">
                          <a:solidFill>
                            <a:srgbClr val="000000"/>
                          </a:solidFill>
                          <a:latin typeface="Cambria"/>
                          <a:ea typeface="Cambria"/>
                          <a:cs typeface="Cambria"/>
                        </a:rPr>
                        <a:t>Физичка и функционална приступачност</a:t>
                      </a:r>
                    </a:p>
                  </a:txBody>
                  <a:tcPr anchor="ctr">
                    <a:lnL w="9525">
                      <a:solidFill>
                        <a:srgbClr val="A6BCD6"/>
                      </a:solidFill>
                      <a:prstDash val="soli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3F7FC"/>
                    </a:solidFill>
                  </a:tcPr>
                </a:tc>
                <a:tc>
                  <a:txBody>
                    <a:bodyPr/>
                    <a:lstStyle/>
                    <a:p>
                      <a:pPr algn="l"/>
                      <a:r>
                        <a:rPr sz="1425" b="0">
                          <a:solidFill>
                            <a:srgbClr val="000000"/>
                          </a:solidFill>
                          <a:latin typeface="Cambria"/>
                          <a:ea typeface="Cambria"/>
                          <a:cs typeface="Cambria"/>
                        </a:rPr>
                        <a:t>Може ли корисник да приступи инфраструктури и возилу и да их користи?</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3F7FC"/>
                    </a:solidFill>
                  </a:tcPr>
                </a:tc>
                <a:tc>
                  <a:txBody>
                    <a:bodyPr/>
                    <a:lstStyle/>
                    <a:p>
                      <a:pPr algn="l"/>
                      <a:r>
                        <a:rPr sz="1425" b="0">
                          <a:solidFill>
                            <a:srgbClr val="000000"/>
                          </a:solidFill>
                          <a:latin typeface="Cambria"/>
                          <a:ea typeface="Cambria"/>
                          <a:cs typeface="Cambria"/>
                        </a:rPr>
                        <a:t>Удео приступачних стајалишта, станица и возила. Рампе и лифтови. Разлика при укрцавању. Ширина пролаза и простор за маневрисање.</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3F7FC"/>
                    </a:solidFill>
                  </a:tcPr>
                </a:tc>
                <a:extLst>
                  <a:ext uri="{0D108BD9-81ED-4DB2-BD59-A6C34878D82A}">
                    <a16:rowId xmlns:a16="http://schemas.microsoft.com/office/drawing/2014/main" val="10002"/>
                  </a:ext>
                </a:extLst>
              </a:tr>
              <a:tr h="1495425">
                <a:tc>
                  <a:txBody>
                    <a:bodyPr/>
                    <a:lstStyle/>
                    <a:p>
                      <a:pPr algn="l"/>
                      <a:r>
                        <a:rPr sz="1425" b="1">
                          <a:solidFill>
                            <a:srgbClr val="000000"/>
                          </a:solidFill>
                          <a:latin typeface="Cambria"/>
                          <a:ea typeface="Cambria"/>
                          <a:cs typeface="Cambria"/>
                        </a:rPr>
                        <a:t>Информациона, комуникациона и дигитална приступачност</a:t>
                      </a:r>
                    </a:p>
                  </a:txBody>
                  <a:tcPr anchor="ctr">
                    <a:lnL w="9525">
                      <a:solidFill>
                        <a:srgbClr val="A6BCD6"/>
                      </a:solidFill>
                      <a:prstDash val="soli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tc>
                  <a:txBody>
                    <a:bodyPr/>
                    <a:lstStyle/>
                    <a:p>
                      <a:pPr algn="l"/>
                      <a:r>
                        <a:rPr sz="1425" b="0">
                          <a:solidFill>
                            <a:srgbClr val="000000"/>
                          </a:solidFill>
                          <a:latin typeface="Cambria"/>
                          <a:ea typeface="Cambria"/>
                          <a:cs typeface="Cambria"/>
                        </a:rPr>
                        <a:t>Може ли корисник да добије, разуме и употреби потребне информације?</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tc>
                  <a:txBody>
                    <a:bodyPr/>
                    <a:lstStyle/>
                    <a:p>
                      <a:pPr algn="l"/>
                      <a:r>
                        <a:rPr sz="1425" b="0" dirty="0" err="1">
                          <a:solidFill>
                            <a:srgbClr val="000000"/>
                          </a:solidFill>
                          <a:latin typeface="Cambria"/>
                          <a:ea typeface="Cambria"/>
                          <a:cs typeface="Cambria"/>
                        </a:rPr>
                        <a:t>Звучне</a:t>
                      </a:r>
                      <a:r>
                        <a:rPr sz="1425" b="0" dirty="0">
                          <a:solidFill>
                            <a:srgbClr val="000000"/>
                          </a:solidFill>
                          <a:latin typeface="Cambria"/>
                          <a:ea typeface="Cambria"/>
                          <a:cs typeface="Cambria"/>
                        </a:rPr>
                        <a:t> и </a:t>
                      </a:r>
                      <a:r>
                        <a:rPr sz="1425" b="0" dirty="0" err="1">
                          <a:solidFill>
                            <a:srgbClr val="000000"/>
                          </a:solidFill>
                          <a:latin typeface="Cambria"/>
                          <a:ea typeface="Cambria"/>
                          <a:cs typeface="Cambria"/>
                        </a:rPr>
                        <a:t>визуелне</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информације</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Приступачност</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интернет</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странице</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апликације</a:t>
                      </a:r>
                      <a:r>
                        <a:rPr sz="1425" b="0" dirty="0">
                          <a:solidFill>
                            <a:srgbClr val="000000"/>
                          </a:solidFill>
                          <a:latin typeface="Cambria"/>
                          <a:ea typeface="Cambria"/>
                          <a:cs typeface="Cambria"/>
                        </a:rPr>
                        <a:t> и </a:t>
                      </a:r>
                      <a:r>
                        <a:rPr sz="1425" b="0" dirty="0" err="1">
                          <a:solidFill>
                            <a:srgbClr val="000000"/>
                          </a:solidFill>
                          <a:latin typeface="Cambria"/>
                          <a:ea typeface="Cambria"/>
                          <a:cs typeface="Cambria"/>
                        </a:rPr>
                        <a:t>аутомата</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Информације</a:t>
                      </a:r>
                      <a:r>
                        <a:rPr sz="1425" b="0" dirty="0">
                          <a:solidFill>
                            <a:srgbClr val="000000"/>
                          </a:solidFill>
                          <a:latin typeface="Cambria"/>
                          <a:ea typeface="Cambria"/>
                          <a:cs typeface="Cambria"/>
                        </a:rPr>
                        <a:t> о </a:t>
                      </a:r>
                      <a:r>
                        <a:rPr sz="1425" b="0" dirty="0" err="1">
                          <a:solidFill>
                            <a:srgbClr val="000000"/>
                          </a:solidFill>
                          <a:latin typeface="Cambria"/>
                          <a:ea typeface="Cambria"/>
                          <a:cs typeface="Cambria"/>
                        </a:rPr>
                        <a:t>променама</a:t>
                      </a:r>
                      <a:r>
                        <a:rPr sz="1425" b="0" dirty="0">
                          <a:solidFill>
                            <a:srgbClr val="000000"/>
                          </a:solidFill>
                          <a:latin typeface="Cambria"/>
                          <a:ea typeface="Cambria"/>
                          <a:cs typeface="Cambria"/>
                        </a:rPr>
                        <a:t> и </a:t>
                      </a:r>
                      <a:r>
                        <a:rPr sz="1425" b="0" dirty="0" err="1">
                          <a:solidFill>
                            <a:srgbClr val="000000"/>
                          </a:solidFill>
                          <a:latin typeface="Cambria"/>
                          <a:ea typeface="Cambria"/>
                          <a:cs typeface="Cambria"/>
                        </a:rPr>
                        <a:t>поремећајима</a:t>
                      </a:r>
                      <a:r>
                        <a:rPr sz="1425" b="0" dirty="0">
                          <a:solidFill>
                            <a:srgbClr val="000000"/>
                          </a:solidFill>
                          <a:latin typeface="Cambria"/>
                          <a:ea typeface="Cambria"/>
                          <a:cs typeface="Cambria"/>
                        </a:rPr>
                        <a:t>.</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a:extLst>
              <a:ext uri="{FF2B5EF4-FFF2-40B4-BE49-F238E27FC236}">
                <a16:creationId xmlns:a16="http://schemas.microsoft.com/office/drawing/2014/main" id="{CC987378-B4D1-4805-A085-29DE3EA0D886}"/>
              </a:ext>
            </a:extLst>
          </p:cNvPr>
          <p:cNvSpPr>
            <a:spLocks noGrp="1"/>
          </p:cNvSpPr>
          <p:nvPr/>
        </p:nvSpPr>
        <p:spPr>
          <a:xfrm>
            <a:off x="11522583" y="6275832"/>
            <a:ext cx="469583" cy="365093"/>
          </a:xfrm>
          <a:prstGeom prst="rect">
            <a:avLst/>
          </a:prstGeom>
          <a:noFill/>
          <a:ln w="0">
            <a:noFill/>
            <a:prstDash val="solid"/>
          </a:ln>
        </p:spPr>
        <p:txBody>
          <a:bodyPr wrap="square" lIns="0" tIns="0" rIns="0" bIns="0" anchor="ctr"/>
          <a:lstStyle>
            <a:defPPr algn="ctr">
              <a:defRPr sz="1400" b="1">
                <a:solidFill>
                  <a:srgbClr val="8C99B3"/>
                </a:solidFill>
                <a:latin typeface="Calibri"/>
                <a:ea typeface="Calibri"/>
                <a:cs typeface="Calibri"/>
              </a:defRPr>
            </a:defPPr>
          </a:lstStyle>
          <a:p>
            <a:pPr algn="ctr">
              <a:defRPr sz="1400" b="1">
                <a:solidFill>
                  <a:srgbClr val="8C99B3"/>
                </a:solidFill>
                <a:latin typeface="Calibri"/>
                <a:ea typeface="Calibri"/>
                <a:cs typeface="Calibri"/>
              </a:defRPr>
            </a:pPr>
            <a:r>
              <a:rPr sz="1400" b="1">
                <a:solidFill>
                  <a:srgbClr val="8C99B3"/>
                </a:solidFill>
                <a:latin typeface="Calibri"/>
                <a:ea typeface="Calibri"/>
                <a:cs typeface="Calibri"/>
              </a:rPr>
              <a:t>11</a:t>
            </a:r>
          </a:p>
        </p:txBody>
      </p:sp>
      <p:sp>
        <p:nvSpPr>
          <p:cNvPr id="5" name="Oval 4">
            <a:extLst>
              <a:ext uri="{FF2B5EF4-FFF2-40B4-BE49-F238E27FC236}">
                <a16:creationId xmlns:a16="http://schemas.microsoft.com/office/drawing/2014/main" id="{C80901D5-9A72-2979-E704-306C951A7658}"/>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2</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38758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0C3848B5-148C-4CDD-9105-5FAAC181B437}"/>
              </a:ext>
            </a:extLst>
          </p:cNvPr>
          <p:cNvSpPr>
            <a:spLocks noGrp="1"/>
          </p:cNvSpPr>
          <p:nvPr/>
        </p:nvSpPr>
        <p:spPr>
          <a:xfrm>
            <a:off x="998105" y="85154"/>
            <a:ext cx="9810750" cy="742950"/>
          </a:xfrm>
          <a:prstGeom prst="rect">
            <a:avLst/>
          </a:prstGeom>
          <a:noFill/>
          <a:ln w="0">
            <a:noFill/>
            <a:prstDash val="solid"/>
          </a:ln>
        </p:spPr>
        <p:txBody>
          <a:bodyPr wrap="square" lIns="0" tIns="0" rIns="0" bIns="0" anchor="ctr"/>
          <a:lstStyle>
            <a:defPPr algn="l">
              <a:defRPr sz="3000" b="1">
                <a:solidFill>
                  <a:srgbClr val="1E578E"/>
                </a:solidFill>
                <a:latin typeface="Cambria"/>
                <a:ea typeface="Cambria"/>
                <a:cs typeface="Cambria"/>
              </a:defRPr>
            </a:defPPr>
          </a:lstStyle>
          <a:p>
            <a:pPr algn="l">
              <a:defRPr sz="3000" b="1">
                <a:solidFill>
                  <a:srgbClr val="1E578E"/>
                </a:solidFill>
                <a:latin typeface="Cambria"/>
                <a:ea typeface="Cambria"/>
                <a:cs typeface="Cambria"/>
              </a:defRPr>
            </a:pPr>
            <a:r>
              <a:rPr sz="3000" b="1" dirty="0" err="1">
                <a:solidFill>
                  <a:srgbClr val="1E578E"/>
                </a:solidFill>
                <a:latin typeface="Cambria"/>
                <a:ea typeface="Cambria"/>
                <a:cs typeface="Cambria"/>
              </a:rPr>
              <a:t>Области</a:t>
            </a:r>
            <a:r>
              <a:rPr sz="3000" b="1" dirty="0">
                <a:solidFill>
                  <a:srgbClr val="1E578E"/>
                </a:solidFill>
                <a:latin typeface="Cambria"/>
                <a:ea typeface="Cambria"/>
                <a:cs typeface="Cambria"/>
              </a:rPr>
              <a:t> и </a:t>
            </a:r>
            <a:r>
              <a:rPr sz="3000" b="1" dirty="0" err="1">
                <a:solidFill>
                  <a:srgbClr val="1E578E"/>
                </a:solidFill>
                <a:latin typeface="Cambria"/>
                <a:ea typeface="Cambria"/>
                <a:cs typeface="Cambria"/>
              </a:rPr>
              <a:t>показатељи</a:t>
            </a:r>
            <a:r>
              <a:rPr sz="3000" b="1" dirty="0">
                <a:solidFill>
                  <a:srgbClr val="1E578E"/>
                </a:solidFill>
                <a:latin typeface="Cambria"/>
                <a:ea typeface="Cambria"/>
                <a:cs typeface="Cambria"/>
              </a:rPr>
              <a:t> </a:t>
            </a:r>
            <a:r>
              <a:rPr sz="3000" b="1" dirty="0" err="1">
                <a:solidFill>
                  <a:srgbClr val="1E578E"/>
                </a:solidFill>
                <a:latin typeface="Cambria"/>
                <a:ea typeface="Cambria"/>
                <a:cs typeface="Cambria"/>
              </a:rPr>
              <a:t>приступачности</a:t>
            </a:r>
            <a:endParaRPr sz="3000" b="1" dirty="0">
              <a:solidFill>
                <a:srgbClr val="1E578E"/>
              </a:solidFill>
              <a:latin typeface="Cambria"/>
              <a:ea typeface="Cambria"/>
              <a:cs typeface="Cambria"/>
            </a:endParaRPr>
          </a:p>
        </p:txBody>
      </p:sp>
      <p:graphicFrame>
        <p:nvGraphicFramePr>
          <p:cNvPr id="2" name="Table 1">
            <a:extLst>
              <a:ext uri="{FF2B5EF4-FFF2-40B4-BE49-F238E27FC236}">
                <a16:creationId xmlns:a16="http://schemas.microsoft.com/office/drawing/2014/main" id="{7BD849CF-3939-4603-BCBB-63706B4ED104}"/>
              </a:ext>
            </a:extLst>
          </p:cNvPr>
          <p:cNvGraphicFramePr/>
          <p:nvPr/>
        </p:nvGraphicFramePr>
        <p:xfrm>
          <a:off x="457200" y="1219200"/>
          <a:ext cx="11277600" cy="4905375"/>
        </p:xfrm>
        <a:graphic>
          <a:graphicData uri="http://schemas.openxmlformats.org/drawingml/2006/table">
            <a:tbl>
              <a:tblPr/>
              <a:tblGrid>
                <a:gridCol w="2333625">
                  <a:extLst>
                    <a:ext uri="{9D8B030D-6E8A-4147-A177-3AD203B41FA5}">
                      <a16:colId xmlns:a16="http://schemas.microsoft.com/office/drawing/2014/main" val="20000"/>
                    </a:ext>
                  </a:extLst>
                </a:gridCol>
                <a:gridCol w="3333750">
                  <a:extLst>
                    <a:ext uri="{9D8B030D-6E8A-4147-A177-3AD203B41FA5}">
                      <a16:colId xmlns:a16="http://schemas.microsoft.com/office/drawing/2014/main" val="20001"/>
                    </a:ext>
                  </a:extLst>
                </a:gridCol>
                <a:gridCol w="5610225">
                  <a:extLst>
                    <a:ext uri="{9D8B030D-6E8A-4147-A177-3AD203B41FA5}">
                      <a16:colId xmlns:a16="http://schemas.microsoft.com/office/drawing/2014/main" val="20002"/>
                    </a:ext>
                  </a:extLst>
                </a:gridCol>
              </a:tblGrid>
              <a:tr h="476250">
                <a:tc>
                  <a:txBody>
                    <a:bodyPr/>
                    <a:lstStyle/>
                    <a:p>
                      <a:pPr algn="l"/>
                      <a:r>
                        <a:rPr sz="1575" b="1">
                          <a:solidFill>
                            <a:srgbClr val="FFFFFF"/>
                          </a:solidFill>
                          <a:latin typeface="Cambria"/>
                          <a:ea typeface="Cambria"/>
                          <a:cs typeface="Cambria"/>
                        </a:rPr>
                        <a:t>Област процене</a:t>
                      </a:r>
                    </a:p>
                  </a:txBody>
                  <a:tcPr anchor="ctr">
                    <a:lnL w="9525">
                      <a:solidFill>
                        <a:srgbClr val="A6BCD6"/>
                      </a:solidFill>
                      <a:prstDash val="solid"/>
                    </a:lnL>
                    <a:lnR w="9525">
                      <a:solidFill>
                        <a:srgbClr val="A6BCD6"/>
                      </a:solidFill>
                      <a:prstDash val="solid"/>
                    </a:lnR>
                    <a:lnT w="9525">
                      <a:solidFill>
                        <a:srgbClr val="A6BCD6"/>
                      </a:solidFill>
                      <a:prstDash val="solid"/>
                    </a:lnT>
                    <a:lnB w="9525">
                      <a:solidFill>
                        <a:srgbClr val="A6BCD6"/>
                      </a:solidFill>
                      <a:prstDash val="solid"/>
                    </a:lnB>
                    <a:solidFill>
                      <a:srgbClr val="1E578E"/>
                    </a:solidFill>
                  </a:tcPr>
                </a:tc>
                <a:tc>
                  <a:txBody>
                    <a:bodyPr/>
                    <a:lstStyle/>
                    <a:p>
                      <a:pPr algn="l"/>
                      <a:r>
                        <a:rPr sz="1575" b="1">
                          <a:solidFill>
                            <a:srgbClr val="FFFFFF"/>
                          </a:solidFill>
                          <a:latin typeface="Cambria"/>
                          <a:ea typeface="Cambria"/>
                          <a:cs typeface="Cambria"/>
                        </a:rPr>
                        <a:t>Основно питање</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a:solidFill>
                        <a:srgbClr val="A6BCD6"/>
                      </a:solidFill>
                      <a:prstDash val="solid"/>
                    </a:lnT>
                    <a:lnB w="9525">
                      <a:solidFill>
                        <a:srgbClr val="A6BCD6"/>
                      </a:solidFill>
                      <a:prstDash val="solid"/>
                    </a:lnB>
                    <a:solidFill>
                      <a:srgbClr val="1E578E"/>
                    </a:solidFill>
                  </a:tcPr>
                </a:tc>
                <a:tc>
                  <a:txBody>
                    <a:bodyPr/>
                    <a:lstStyle/>
                    <a:p>
                      <a:pPr algn="l"/>
                      <a:r>
                        <a:rPr sz="1575" b="1">
                          <a:solidFill>
                            <a:srgbClr val="FFFFFF"/>
                          </a:solidFill>
                          <a:latin typeface="Cambria"/>
                          <a:ea typeface="Cambria"/>
                          <a:cs typeface="Cambria"/>
                        </a:rPr>
                        <a:t>Примери показатеља</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a:solidFill>
                        <a:srgbClr val="A6BCD6"/>
                      </a:solidFill>
                      <a:prstDash val="solid"/>
                    </a:lnT>
                    <a:lnB w="9525">
                      <a:solidFill>
                        <a:srgbClr val="A6BCD6"/>
                      </a:solidFill>
                      <a:prstDash val="solid"/>
                    </a:lnB>
                    <a:solidFill>
                      <a:srgbClr val="1E578E"/>
                    </a:solidFill>
                  </a:tcPr>
                </a:tc>
                <a:extLst>
                  <a:ext uri="{0D108BD9-81ED-4DB2-BD59-A6C34878D82A}">
                    <a16:rowId xmlns:a16="http://schemas.microsoft.com/office/drawing/2014/main" val="10000"/>
                  </a:ext>
                </a:extLst>
              </a:tr>
              <a:tr h="1476375">
                <a:tc>
                  <a:txBody>
                    <a:bodyPr/>
                    <a:lstStyle/>
                    <a:p>
                      <a:pPr algn="l"/>
                      <a:r>
                        <a:rPr sz="1425" b="1">
                          <a:solidFill>
                            <a:srgbClr val="000000"/>
                          </a:solidFill>
                          <a:latin typeface="Cambria"/>
                          <a:ea typeface="Cambria"/>
                          <a:cs typeface="Cambria"/>
                        </a:rPr>
                        <a:t>Организација и поузданост услуге</a:t>
                      </a:r>
                    </a:p>
                  </a:txBody>
                  <a:tcPr anchor="ctr">
                    <a:lnL w="9525">
                      <a:solidFill>
                        <a:srgbClr val="A6BCD6"/>
                      </a:solidFill>
                      <a:prstDash val="soli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tc>
                  <a:txBody>
                    <a:bodyPr/>
                    <a:lstStyle/>
                    <a:p>
                      <a:pPr algn="l"/>
                      <a:r>
                        <a:rPr sz="1425" b="0">
                          <a:solidFill>
                            <a:srgbClr val="000000"/>
                          </a:solidFill>
                          <a:latin typeface="Cambria"/>
                          <a:ea typeface="Cambria"/>
                          <a:cs typeface="Cambria"/>
                        </a:rPr>
                        <a:t>Да ли се приступачна услуга стварно и поуздано пружа?</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tc>
                  <a:txBody>
                    <a:bodyPr/>
                    <a:lstStyle/>
                    <a:p>
                      <a:pPr algn="l"/>
                      <a:r>
                        <a:rPr sz="1425" b="0" dirty="0" err="1">
                          <a:solidFill>
                            <a:srgbClr val="000000"/>
                          </a:solidFill>
                          <a:latin typeface="Cambria"/>
                          <a:ea typeface="Cambria"/>
                          <a:cs typeface="Cambria"/>
                        </a:rPr>
                        <a:t>Исправност</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лифтова</a:t>
                      </a:r>
                      <a:r>
                        <a:rPr sz="1425" b="0" dirty="0">
                          <a:solidFill>
                            <a:srgbClr val="000000"/>
                          </a:solidFill>
                          <a:latin typeface="Cambria"/>
                          <a:ea typeface="Cambria"/>
                          <a:cs typeface="Cambria"/>
                        </a:rPr>
                        <a:t> и </a:t>
                      </a:r>
                      <a:r>
                        <a:rPr sz="1425" b="0" dirty="0" err="1">
                          <a:solidFill>
                            <a:srgbClr val="000000"/>
                          </a:solidFill>
                          <a:latin typeface="Cambria"/>
                          <a:ea typeface="Cambria"/>
                          <a:cs typeface="Cambria"/>
                        </a:rPr>
                        <a:t>рампи</a:t>
                      </a:r>
                      <a:r>
                        <a:rPr sz="1425" b="0" dirty="0">
                          <a:solidFill>
                            <a:srgbClr val="000000"/>
                          </a:solidFill>
                          <a:latin typeface="Cambria"/>
                          <a:ea typeface="Cambria"/>
                          <a:cs typeface="Cambria"/>
                        </a:rPr>
                        <a:t>. Време </a:t>
                      </a:r>
                      <a:r>
                        <a:rPr sz="1425" b="0" dirty="0" err="1">
                          <a:solidFill>
                            <a:srgbClr val="000000"/>
                          </a:solidFill>
                          <a:latin typeface="Cambria"/>
                          <a:ea typeface="Cambria"/>
                          <a:cs typeface="Cambria"/>
                        </a:rPr>
                        <a:t>чекања</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на</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асистенцију</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Одбијена</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укрцавања</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Доступност</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обученог</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особља</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Поступање</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по</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притужбама</a:t>
                      </a:r>
                      <a:r>
                        <a:rPr sz="1425" b="0" dirty="0">
                          <a:solidFill>
                            <a:srgbClr val="000000"/>
                          </a:solidFill>
                          <a:latin typeface="Cambria"/>
                          <a:ea typeface="Cambria"/>
                          <a:cs typeface="Cambria"/>
                        </a:rPr>
                        <a:t>.</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extLst>
                  <a:ext uri="{0D108BD9-81ED-4DB2-BD59-A6C34878D82A}">
                    <a16:rowId xmlns:a16="http://schemas.microsoft.com/office/drawing/2014/main" val="10001"/>
                  </a:ext>
                </a:extLst>
              </a:tr>
              <a:tr h="1476375">
                <a:tc>
                  <a:txBody>
                    <a:bodyPr/>
                    <a:lstStyle/>
                    <a:p>
                      <a:pPr algn="l"/>
                      <a:r>
                        <a:rPr sz="1425" b="1">
                          <a:solidFill>
                            <a:srgbClr val="000000"/>
                          </a:solidFill>
                          <a:latin typeface="Cambria"/>
                          <a:ea typeface="Cambria"/>
                          <a:cs typeface="Cambria"/>
                        </a:rPr>
                        <a:t>Приступ активностима и дестинацијама</a:t>
                      </a:r>
                    </a:p>
                  </a:txBody>
                  <a:tcPr anchor="ctr">
                    <a:lnL w="9525">
                      <a:solidFill>
                        <a:srgbClr val="A6BCD6"/>
                      </a:solidFill>
                      <a:prstDash val="soli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3F7FC"/>
                    </a:solidFill>
                  </a:tcPr>
                </a:tc>
                <a:tc>
                  <a:txBody>
                    <a:bodyPr/>
                    <a:lstStyle/>
                    <a:p>
                      <a:pPr algn="l"/>
                      <a:r>
                        <a:rPr sz="1425" b="0">
                          <a:solidFill>
                            <a:srgbClr val="000000"/>
                          </a:solidFill>
                          <a:latin typeface="Cambria"/>
                          <a:ea typeface="Cambria"/>
                          <a:cs typeface="Cambria"/>
                        </a:rPr>
                        <a:t>Које активности корисник стварно може да достигне?</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3F7FC"/>
                    </a:solidFill>
                  </a:tcPr>
                </a:tc>
                <a:tc>
                  <a:txBody>
                    <a:bodyPr/>
                    <a:lstStyle/>
                    <a:p>
                      <a:pPr algn="l"/>
                      <a:r>
                        <a:rPr sz="1425" b="0">
                          <a:solidFill>
                            <a:srgbClr val="000000"/>
                          </a:solidFill>
                          <a:latin typeface="Cambria"/>
                          <a:ea typeface="Cambria"/>
                          <a:cs typeface="Cambria"/>
                        </a:rPr>
                        <a:t>Број важних дестинација у одређеном времену. Просторна и временска покривеност. Додатно време, трошак и напор.</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3F7FC"/>
                    </a:solidFill>
                  </a:tcPr>
                </a:tc>
                <a:extLst>
                  <a:ext uri="{0D108BD9-81ED-4DB2-BD59-A6C34878D82A}">
                    <a16:rowId xmlns:a16="http://schemas.microsoft.com/office/drawing/2014/main" val="10002"/>
                  </a:ext>
                </a:extLst>
              </a:tr>
              <a:tr h="1476375">
                <a:tc>
                  <a:txBody>
                    <a:bodyPr/>
                    <a:lstStyle/>
                    <a:p>
                      <a:pPr algn="l"/>
                      <a:r>
                        <a:rPr sz="1425" b="1">
                          <a:solidFill>
                            <a:srgbClr val="000000"/>
                          </a:solidFill>
                          <a:latin typeface="Cambria"/>
                          <a:ea typeface="Cambria"/>
                          <a:cs typeface="Cambria"/>
                        </a:rPr>
                        <a:t>Безбедност и искуство корисника</a:t>
                      </a:r>
                    </a:p>
                  </a:txBody>
                  <a:tcPr anchor="ctr">
                    <a:lnL w="9525">
                      <a:solidFill>
                        <a:srgbClr val="A6BCD6"/>
                      </a:solidFill>
                      <a:prstDash val="soli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tc>
                  <a:txBody>
                    <a:bodyPr/>
                    <a:lstStyle/>
                    <a:p>
                      <a:pPr algn="l"/>
                      <a:r>
                        <a:rPr sz="1425" b="0">
                          <a:solidFill>
                            <a:srgbClr val="000000"/>
                          </a:solidFill>
                          <a:latin typeface="Cambria"/>
                          <a:ea typeface="Cambria"/>
                          <a:cs typeface="Cambria"/>
                        </a:rPr>
                        <a:t>Да ли се путовање реализује безбедно, самостално и достојанствено?</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tc>
                  <a:txBody>
                    <a:bodyPr/>
                    <a:lstStyle/>
                    <a:p>
                      <a:pPr algn="l"/>
                      <a:r>
                        <a:rPr sz="1425" b="0" dirty="0" err="1">
                          <a:solidFill>
                            <a:srgbClr val="000000"/>
                          </a:solidFill>
                          <a:latin typeface="Cambria"/>
                          <a:ea typeface="Cambria"/>
                          <a:cs typeface="Cambria"/>
                        </a:rPr>
                        <a:t>Осећај</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сигурности</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Потреба</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за</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помоћи</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Изложеност</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дискриминацији</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Задовољство</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корисника</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Број</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пријављених</a:t>
                      </a:r>
                      <a:r>
                        <a:rPr sz="1425" b="0" dirty="0">
                          <a:solidFill>
                            <a:srgbClr val="000000"/>
                          </a:solidFill>
                          <a:latin typeface="Cambria"/>
                          <a:ea typeface="Cambria"/>
                          <a:cs typeface="Cambria"/>
                        </a:rPr>
                        <a:t> </a:t>
                      </a:r>
                      <a:r>
                        <a:rPr sz="1425" b="0" dirty="0" err="1">
                          <a:solidFill>
                            <a:srgbClr val="000000"/>
                          </a:solidFill>
                          <a:latin typeface="Cambria"/>
                          <a:ea typeface="Cambria"/>
                          <a:cs typeface="Cambria"/>
                        </a:rPr>
                        <a:t>проблема</a:t>
                      </a:r>
                      <a:r>
                        <a:rPr sz="1425" b="0" dirty="0">
                          <a:solidFill>
                            <a:srgbClr val="000000"/>
                          </a:solidFill>
                          <a:latin typeface="Cambria"/>
                          <a:ea typeface="Cambria"/>
                          <a:cs typeface="Cambria"/>
                        </a:rPr>
                        <a:t>.</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Slide Number">
            <a:extLst>
              <a:ext uri="{FF2B5EF4-FFF2-40B4-BE49-F238E27FC236}">
                <a16:creationId xmlns:a16="http://schemas.microsoft.com/office/drawing/2014/main" id="{553E1644-5865-4256-8D6C-00200DEC1699}"/>
              </a:ext>
            </a:extLst>
          </p:cNvPr>
          <p:cNvSpPr>
            <a:spLocks noGrp="1"/>
          </p:cNvSpPr>
          <p:nvPr/>
        </p:nvSpPr>
        <p:spPr>
          <a:xfrm>
            <a:off x="11522583" y="6275832"/>
            <a:ext cx="469583" cy="365093"/>
          </a:xfrm>
          <a:prstGeom prst="rect">
            <a:avLst/>
          </a:prstGeom>
          <a:noFill/>
          <a:ln w="0">
            <a:noFill/>
            <a:prstDash val="solid"/>
          </a:ln>
        </p:spPr>
        <p:txBody>
          <a:bodyPr wrap="square" lIns="0" tIns="0" rIns="0" bIns="0" anchor="ctr"/>
          <a:lstStyle>
            <a:defPPr algn="ctr">
              <a:defRPr sz="1400" b="1">
                <a:solidFill>
                  <a:srgbClr val="8C99B3"/>
                </a:solidFill>
                <a:latin typeface="Calibri"/>
                <a:ea typeface="Calibri"/>
                <a:cs typeface="Calibri"/>
              </a:defRPr>
            </a:defPPr>
          </a:lstStyle>
          <a:p>
            <a:pPr algn="ctr">
              <a:defRPr sz="1400" b="1">
                <a:solidFill>
                  <a:srgbClr val="8C99B3"/>
                </a:solidFill>
                <a:latin typeface="Calibri"/>
                <a:ea typeface="Calibri"/>
                <a:cs typeface="Calibri"/>
              </a:defRPr>
            </a:pPr>
            <a:r>
              <a:rPr sz="1400" b="1">
                <a:solidFill>
                  <a:srgbClr val="8C99B3"/>
                </a:solidFill>
                <a:latin typeface="Calibri"/>
                <a:ea typeface="Calibri"/>
                <a:cs typeface="Calibri"/>
              </a:rPr>
              <a:t>12</a:t>
            </a:r>
          </a:p>
        </p:txBody>
      </p:sp>
      <p:sp>
        <p:nvSpPr>
          <p:cNvPr id="5" name="Oval 4">
            <a:extLst>
              <a:ext uri="{FF2B5EF4-FFF2-40B4-BE49-F238E27FC236}">
                <a16:creationId xmlns:a16="http://schemas.microsoft.com/office/drawing/2014/main" id="{9A510F85-5DA6-1081-4760-303783FAC1E2}"/>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2</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55551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14A240F9-4612-4BC5-8C15-A9861B324A7F}"/>
              </a:ext>
            </a:extLst>
          </p:cNvPr>
          <p:cNvSpPr>
            <a:spLocks noGrp="1"/>
          </p:cNvSpPr>
          <p:nvPr/>
        </p:nvSpPr>
        <p:spPr>
          <a:xfrm>
            <a:off x="1053522" y="85154"/>
            <a:ext cx="9810750" cy="742950"/>
          </a:xfrm>
          <a:prstGeom prst="rect">
            <a:avLst/>
          </a:prstGeom>
          <a:noFill/>
          <a:ln w="0">
            <a:noFill/>
            <a:prstDash val="solid"/>
          </a:ln>
        </p:spPr>
        <p:txBody>
          <a:bodyPr wrap="square" lIns="0" tIns="0" rIns="0" bIns="0" anchor="ctr"/>
          <a:lstStyle>
            <a:defPPr algn="l">
              <a:defRPr sz="3450" b="1">
                <a:solidFill>
                  <a:srgbClr val="1E578E"/>
                </a:solidFill>
                <a:latin typeface="Cambria"/>
                <a:ea typeface="Cambria"/>
                <a:cs typeface="Cambria"/>
              </a:defRPr>
            </a:defPPr>
          </a:lstStyle>
          <a:p>
            <a:pPr algn="l">
              <a:defRPr sz="3450" b="1">
                <a:solidFill>
                  <a:srgbClr val="1E578E"/>
                </a:solidFill>
                <a:latin typeface="Cambria"/>
                <a:ea typeface="Cambria"/>
                <a:cs typeface="Cambria"/>
              </a:defRPr>
            </a:pPr>
            <a:r>
              <a:rPr lang="sr-Latn-RS" sz="3450" b="1" noProof="0" dirty="0">
                <a:solidFill>
                  <a:srgbClr val="1E578E"/>
                </a:solidFill>
                <a:latin typeface="Cambria"/>
                <a:ea typeface="Cambria"/>
                <a:cs typeface="Cambria"/>
              </a:rPr>
              <a:t>Како оцењивати приступачност?</a:t>
            </a:r>
          </a:p>
        </p:txBody>
      </p:sp>
      <p:sp>
        <p:nvSpPr>
          <p:cNvPr id="2" name="Assessment bullets">
            <a:extLst>
              <a:ext uri="{FF2B5EF4-FFF2-40B4-BE49-F238E27FC236}">
                <a16:creationId xmlns:a16="http://schemas.microsoft.com/office/drawing/2014/main" id="{10BE49FB-37C0-47FF-A63F-D9197C0B1B2F}"/>
              </a:ext>
            </a:extLst>
          </p:cNvPr>
          <p:cNvSpPr>
            <a:spLocks noGrp="1"/>
          </p:cNvSpPr>
          <p:nvPr/>
        </p:nvSpPr>
        <p:spPr>
          <a:xfrm>
            <a:off x="552450" y="1190625"/>
            <a:ext cx="11049000" cy="4000500"/>
          </a:xfrm>
          <a:prstGeom prst="rect">
            <a:avLst/>
          </a:prstGeom>
          <a:noFill/>
          <a:ln w="0">
            <a:noFill/>
            <a:prstDash val="solid"/>
          </a:ln>
        </p:spPr>
        <p:txBody>
          <a:bodyPr wrap="square" lIns="0" tIns="0" rIns="0" bIns="0" anchor="t"/>
          <a:lstStyle>
            <a:defPPr algn="l">
              <a:defRPr sz="1875">
                <a:solidFill>
                  <a:srgbClr val="000000"/>
                </a:solidFill>
                <a:latin typeface="Cambria"/>
                <a:ea typeface="Cambria"/>
                <a:cs typeface="Cambria"/>
              </a:defRPr>
            </a:defPPr>
          </a:lstStyle>
          <a:p>
            <a:pPr marL="457200" indent="-342900" algn="l">
              <a:lnSpc>
                <a:spcPct val="114000"/>
              </a:lnSpc>
              <a:spcAft>
                <a:spcPts val="800"/>
              </a:spcAft>
              <a:buFont typeface="Arial" panose="020B0604020202020204" pitchFamily="34" charset="0"/>
              <a:buChar char="•"/>
              <a:defRPr sz="1875">
                <a:solidFill>
                  <a:srgbClr val="000000"/>
                </a:solidFill>
                <a:latin typeface="Cambria"/>
                <a:ea typeface="Cambria"/>
                <a:cs typeface="Cambria"/>
              </a:defRPr>
            </a:pPr>
            <a:r>
              <a:rPr lang="sr-Latn-RS" sz="2200" noProof="0" dirty="0">
                <a:solidFill>
                  <a:srgbClr val="000000"/>
                </a:solidFill>
                <a:latin typeface="Cambria"/>
                <a:ea typeface="Cambria"/>
                <a:cs typeface="Cambria"/>
              </a:rPr>
              <a:t>Јасно одредити ниво процене: један елемент, стајалиште, линија или комплетно путовање.</a:t>
            </a:r>
          </a:p>
          <a:p>
            <a:pPr marL="457200" indent="-342900" algn="l">
              <a:lnSpc>
                <a:spcPct val="114000"/>
              </a:lnSpc>
              <a:spcAft>
                <a:spcPts val="800"/>
              </a:spcAft>
              <a:buFont typeface="Arial" panose="020B0604020202020204" pitchFamily="34" charset="0"/>
              <a:buChar char="•"/>
              <a:defRPr sz="1875">
                <a:solidFill>
                  <a:srgbClr val="000000"/>
                </a:solidFill>
                <a:latin typeface="Cambria"/>
                <a:ea typeface="Cambria"/>
                <a:cs typeface="Cambria"/>
              </a:defRPr>
            </a:pPr>
            <a:r>
              <a:rPr lang="sr-Latn-RS" sz="2200" noProof="0" dirty="0">
                <a:solidFill>
                  <a:srgbClr val="000000"/>
                </a:solidFill>
                <a:latin typeface="Cambria"/>
                <a:ea typeface="Cambria"/>
                <a:cs typeface="Cambria"/>
              </a:rPr>
              <a:t>Показатеље прилагодити врсти путовања, начину превоза, групи корисника и циљу анализе.</a:t>
            </a:r>
          </a:p>
          <a:p>
            <a:pPr marL="457200" indent="-342900" algn="l">
              <a:lnSpc>
                <a:spcPct val="114000"/>
              </a:lnSpc>
              <a:spcAft>
                <a:spcPts val="800"/>
              </a:spcAft>
              <a:buFont typeface="Arial" panose="020B0604020202020204" pitchFamily="34" charset="0"/>
              <a:buChar char="•"/>
              <a:defRPr sz="1875">
                <a:solidFill>
                  <a:srgbClr val="000000"/>
                </a:solidFill>
                <a:latin typeface="Cambria"/>
                <a:ea typeface="Cambria"/>
                <a:cs typeface="Cambria"/>
              </a:defRPr>
            </a:pPr>
            <a:r>
              <a:rPr lang="sr-Latn-RS" sz="2200" noProof="0" dirty="0">
                <a:solidFill>
                  <a:srgbClr val="000000"/>
                </a:solidFill>
                <a:latin typeface="Cambria"/>
                <a:ea typeface="Cambria"/>
                <a:cs typeface="Cambria"/>
              </a:rPr>
              <a:t>Технички стандарди су предуслов, али не доказују да је путовање приступачно у пракси.</a:t>
            </a:r>
          </a:p>
          <a:p>
            <a:pPr marL="457200" indent="-342900" algn="l">
              <a:lnSpc>
                <a:spcPct val="114000"/>
              </a:lnSpc>
              <a:spcAft>
                <a:spcPts val="800"/>
              </a:spcAft>
              <a:buFont typeface="Arial" panose="020B0604020202020204" pitchFamily="34" charset="0"/>
              <a:buChar char="•"/>
              <a:defRPr sz="1875">
                <a:solidFill>
                  <a:srgbClr val="000000"/>
                </a:solidFill>
                <a:latin typeface="Cambria"/>
                <a:ea typeface="Cambria"/>
                <a:cs typeface="Cambria"/>
              </a:defRPr>
            </a:pPr>
            <a:r>
              <a:rPr lang="sr-Latn-RS" sz="2200" noProof="0" dirty="0">
                <a:solidFill>
                  <a:srgbClr val="000000"/>
                </a:solidFill>
                <a:latin typeface="Cambria"/>
                <a:ea typeface="Cambria"/>
                <a:cs typeface="Cambria"/>
              </a:rPr>
              <a:t>Проверити исправност и поузданост елемената, могућност завршетка путовања и искуство корисника.</a:t>
            </a:r>
          </a:p>
          <a:p>
            <a:pPr marL="457200" indent="-342900" algn="l">
              <a:lnSpc>
                <a:spcPct val="114000"/>
              </a:lnSpc>
              <a:spcAft>
                <a:spcPts val="0"/>
              </a:spcAft>
              <a:buFont typeface="Arial" panose="020B0604020202020204" pitchFamily="34" charset="0"/>
              <a:buChar char="•"/>
              <a:defRPr sz="1875">
                <a:solidFill>
                  <a:srgbClr val="000000"/>
                </a:solidFill>
                <a:latin typeface="Cambria"/>
                <a:ea typeface="Cambria"/>
                <a:cs typeface="Cambria"/>
              </a:defRPr>
            </a:pPr>
            <a:r>
              <a:rPr lang="sr-Latn-RS" sz="2200" noProof="0" dirty="0">
                <a:solidFill>
                  <a:srgbClr val="000000"/>
                </a:solidFill>
                <a:latin typeface="Cambria"/>
                <a:ea typeface="Cambria"/>
                <a:cs typeface="Cambria"/>
              </a:rPr>
              <a:t>У процену укључити особе са различитим врстама инвалидитета.</a:t>
            </a:r>
          </a:p>
        </p:txBody>
      </p:sp>
      <p:sp>
        <p:nvSpPr>
          <p:cNvPr id="3" name="Rule 80 566">
            <a:extLst>
              <a:ext uri="{FF2B5EF4-FFF2-40B4-BE49-F238E27FC236}">
                <a16:creationId xmlns:a16="http://schemas.microsoft.com/office/drawing/2014/main" id="{64DB1C6E-4EF9-4F51-9A2D-45565A55491A}"/>
              </a:ext>
            </a:extLst>
          </p:cNvPr>
          <p:cNvSpPr>
            <a:spLocks noGrp="1"/>
          </p:cNvSpPr>
          <p:nvPr/>
        </p:nvSpPr>
        <p:spPr>
          <a:xfrm>
            <a:off x="762000" y="5391150"/>
            <a:ext cx="10668000" cy="0"/>
          </a:xfrm>
          <a:prstGeom prst="line">
            <a:avLst/>
          </a:prstGeom>
          <a:noFill/>
          <a:ln w="19050">
            <a:solidFill>
              <a:srgbClr val="1E578E"/>
            </a:solidFill>
            <a:prstDash val="solid"/>
          </a:ln>
        </p:spPr>
      </p:sp>
      <p:sp>
        <p:nvSpPr>
          <p:cNvPr id="4" name="Accessibility foundation">
            <a:extLst>
              <a:ext uri="{FF2B5EF4-FFF2-40B4-BE49-F238E27FC236}">
                <a16:creationId xmlns:a16="http://schemas.microsoft.com/office/drawing/2014/main" id="{7861F8AA-B794-4444-995D-1F99C1117097}"/>
              </a:ext>
            </a:extLst>
          </p:cNvPr>
          <p:cNvSpPr>
            <a:spLocks noGrp="1"/>
          </p:cNvSpPr>
          <p:nvPr/>
        </p:nvSpPr>
        <p:spPr>
          <a:xfrm>
            <a:off x="781050" y="5572125"/>
            <a:ext cx="10629900" cy="971550"/>
          </a:xfrm>
          <a:prstGeom prst="rect">
            <a:avLst/>
          </a:prstGeom>
          <a:noFill/>
          <a:ln w="0">
            <a:noFill/>
            <a:prstDash val="solid"/>
          </a:ln>
        </p:spPr>
        <p:txBody>
          <a:bodyPr wrap="square" lIns="0" tIns="0" rIns="0" bIns="0" anchor="ctr"/>
          <a:lstStyle>
            <a:defPPr algn="ctr">
              <a:defRPr sz="1725" b="1">
                <a:solidFill>
                  <a:srgbClr val="222A35"/>
                </a:solidFill>
                <a:latin typeface="Cambria"/>
                <a:ea typeface="Cambria"/>
                <a:cs typeface="Cambria"/>
              </a:defRPr>
            </a:defPPr>
          </a:lstStyle>
          <a:p>
            <a:pPr algn="ctr">
              <a:defRPr sz="1725" b="1">
                <a:solidFill>
                  <a:srgbClr val="222A35"/>
                </a:solidFill>
                <a:latin typeface="Cambria"/>
                <a:ea typeface="Cambria"/>
                <a:cs typeface="Cambria"/>
              </a:defRPr>
            </a:pPr>
            <a:r>
              <a:rPr sz="1725" b="1">
                <a:solidFill>
                  <a:srgbClr val="222A35"/>
                </a:solidFill>
                <a:latin typeface="Cambria"/>
                <a:ea typeface="Cambria"/>
                <a:cs typeface="Cambria"/>
              </a:rPr>
              <a:t>Саобраћајна приступачност је темељ инклузивног транспорта јер показује да ли корисник може да планира, започне и заврши путовање и достигне жељену активност уз прихватљиво време, трошак и напор, без угрожавања безбедности и достојанства.</a:t>
            </a:r>
          </a:p>
        </p:txBody>
      </p:sp>
      <p:sp>
        <p:nvSpPr>
          <p:cNvPr id="5" name="Slide Number">
            <a:extLst>
              <a:ext uri="{FF2B5EF4-FFF2-40B4-BE49-F238E27FC236}">
                <a16:creationId xmlns:a16="http://schemas.microsoft.com/office/drawing/2014/main" id="{E02ED56D-89A5-41D7-BC11-9B57E75EDB8D}"/>
              </a:ext>
            </a:extLst>
          </p:cNvPr>
          <p:cNvSpPr>
            <a:spLocks noGrp="1"/>
          </p:cNvSpPr>
          <p:nvPr/>
        </p:nvSpPr>
        <p:spPr>
          <a:xfrm>
            <a:off x="11522583" y="6275832"/>
            <a:ext cx="469583" cy="365093"/>
          </a:xfrm>
          <a:prstGeom prst="rect">
            <a:avLst/>
          </a:prstGeom>
          <a:noFill/>
          <a:ln w="0">
            <a:noFill/>
            <a:prstDash val="solid"/>
          </a:ln>
        </p:spPr>
        <p:txBody>
          <a:bodyPr wrap="square" lIns="0" tIns="0" rIns="0" bIns="0" anchor="ctr"/>
          <a:lstStyle>
            <a:defPPr algn="ctr">
              <a:defRPr sz="1400" b="1">
                <a:solidFill>
                  <a:srgbClr val="8C99B3"/>
                </a:solidFill>
                <a:latin typeface="Calibri"/>
                <a:ea typeface="Calibri"/>
                <a:cs typeface="Calibri"/>
              </a:defRPr>
            </a:defPPr>
          </a:lstStyle>
          <a:p>
            <a:pPr algn="ctr">
              <a:defRPr sz="1400" b="1">
                <a:solidFill>
                  <a:srgbClr val="8C99B3"/>
                </a:solidFill>
                <a:latin typeface="Calibri"/>
                <a:ea typeface="Calibri"/>
                <a:cs typeface="Calibri"/>
              </a:defRPr>
            </a:pPr>
            <a:r>
              <a:rPr sz="1400" b="1">
                <a:solidFill>
                  <a:srgbClr val="8C99B3"/>
                </a:solidFill>
                <a:latin typeface="Calibri"/>
                <a:ea typeface="Calibri"/>
                <a:cs typeface="Calibri"/>
              </a:rPr>
              <a:t>13</a:t>
            </a:r>
          </a:p>
        </p:txBody>
      </p:sp>
      <p:sp>
        <p:nvSpPr>
          <p:cNvPr id="7" name="Oval 6">
            <a:extLst>
              <a:ext uri="{FF2B5EF4-FFF2-40B4-BE49-F238E27FC236}">
                <a16:creationId xmlns:a16="http://schemas.microsoft.com/office/drawing/2014/main" id="{3F3E3C42-6BB9-102B-68FC-AEC34688AC69}"/>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2</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433830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D7A7-7274-EF52-41CD-136FC317E981}"/>
            </a:ext>
          </a:extLst>
        </p:cNvPr>
        <p:cNvGrpSpPr/>
        <p:nvPr/>
      </p:nvGrpSpPr>
      <p:grpSpPr>
        <a:xfrm>
          <a:off x="0" y="0"/>
          <a:ext cx="0" cy="0"/>
          <a:chOff x="0" y="0"/>
          <a:chExt cx="0" cy="0"/>
        </a:xfrm>
      </p:grpSpPr>
      <p:sp>
        <p:nvSpPr>
          <p:cNvPr id="6" name="Title">
            <a:extLst>
              <a:ext uri="{FF2B5EF4-FFF2-40B4-BE49-F238E27FC236}">
                <a16:creationId xmlns:a16="http://schemas.microsoft.com/office/drawing/2014/main" id="{66EAEAC7-809D-8A0F-DB3E-31795019499E}"/>
              </a:ext>
            </a:extLst>
          </p:cNvPr>
          <p:cNvSpPr>
            <a:spLocks noGrp="1"/>
          </p:cNvSpPr>
          <p:nvPr/>
        </p:nvSpPr>
        <p:spPr>
          <a:xfrm>
            <a:off x="924214" y="85154"/>
            <a:ext cx="9810750" cy="742950"/>
          </a:xfrm>
          <a:prstGeom prst="rect">
            <a:avLst/>
          </a:prstGeom>
          <a:noFill/>
          <a:ln w="0">
            <a:noFill/>
            <a:prstDash val="solid"/>
          </a:ln>
        </p:spPr>
        <p:txBody>
          <a:bodyPr wrap="square" lIns="0" tIns="0" rIns="0" bIns="0" anchor="ctr"/>
          <a:lstStyle>
            <a:defPPr algn="l">
              <a:defRPr sz="3450" b="1">
                <a:solidFill>
                  <a:srgbClr val="1E578E"/>
                </a:solidFill>
                <a:latin typeface="Cambria"/>
                <a:ea typeface="Cambria"/>
                <a:cs typeface="Cambria"/>
              </a:defRPr>
            </a:defPPr>
          </a:lstStyle>
          <a:p>
            <a:pPr algn="l">
              <a:defRPr sz="3450" b="1">
                <a:solidFill>
                  <a:srgbClr val="1E578E"/>
                </a:solidFill>
                <a:latin typeface="Cambria"/>
                <a:ea typeface="Cambria"/>
                <a:cs typeface="Cambria"/>
              </a:defRPr>
            </a:pPr>
            <a:r>
              <a:rPr lang="sr-Cyrl-RS" sz="3200" b="1" noProof="0" dirty="0" err="1">
                <a:solidFill>
                  <a:srgbClr val="1E578E"/>
                </a:solidFill>
                <a:latin typeface="Cambria"/>
                <a:ea typeface="Cambria"/>
                <a:cs typeface="Cambria"/>
              </a:rPr>
              <a:t>Инклузивни</a:t>
            </a:r>
            <a:r>
              <a:rPr lang="sr-Cyrl-RS" sz="3200" b="1" noProof="0" dirty="0">
                <a:solidFill>
                  <a:srgbClr val="1E578E"/>
                </a:solidFill>
                <a:latin typeface="Cambria"/>
                <a:ea typeface="Cambria"/>
                <a:cs typeface="Cambria"/>
              </a:rPr>
              <a:t> транспорт као део шире приче</a:t>
            </a:r>
            <a:endParaRPr lang="sr-Latn-RS" sz="3200" b="1" noProof="0" dirty="0">
              <a:solidFill>
                <a:srgbClr val="1E578E"/>
              </a:solidFill>
              <a:latin typeface="Cambria"/>
              <a:ea typeface="Cambria"/>
              <a:cs typeface="Cambria"/>
            </a:endParaRPr>
          </a:p>
        </p:txBody>
      </p:sp>
      <p:sp>
        <p:nvSpPr>
          <p:cNvPr id="5" name="Slide Number">
            <a:extLst>
              <a:ext uri="{FF2B5EF4-FFF2-40B4-BE49-F238E27FC236}">
                <a16:creationId xmlns:a16="http://schemas.microsoft.com/office/drawing/2014/main" id="{722752DC-C356-5D2D-DE17-CF5E65A22371}"/>
              </a:ext>
            </a:extLst>
          </p:cNvPr>
          <p:cNvSpPr>
            <a:spLocks noGrp="1"/>
          </p:cNvSpPr>
          <p:nvPr/>
        </p:nvSpPr>
        <p:spPr>
          <a:xfrm>
            <a:off x="11522583" y="6275832"/>
            <a:ext cx="469583" cy="365093"/>
          </a:xfrm>
          <a:prstGeom prst="rect">
            <a:avLst/>
          </a:prstGeom>
          <a:noFill/>
          <a:ln w="0">
            <a:noFill/>
            <a:prstDash val="solid"/>
          </a:ln>
        </p:spPr>
        <p:txBody>
          <a:bodyPr wrap="square" lIns="0" tIns="0" rIns="0" bIns="0" anchor="ctr"/>
          <a:lstStyle>
            <a:defPPr algn="ctr">
              <a:defRPr sz="1400" b="1">
                <a:solidFill>
                  <a:srgbClr val="8C99B3"/>
                </a:solidFill>
                <a:latin typeface="Calibri"/>
                <a:ea typeface="Calibri"/>
                <a:cs typeface="Calibri"/>
              </a:defRPr>
            </a:defPPr>
          </a:lstStyle>
          <a:p>
            <a:pPr algn="ctr">
              <a:defRPr sz="1400" b="1">
                <a:solidFill>
                  <a:srgbClr val="8C99B3"/>
                </a:solidFill>
                <a:latin typeface="Calibri"/>
                <a:ea typeface="Calibri"/>
                <a:cs typeface="Calibri"/>
              </a:defRPr>
            </a:pPr>
            <a:r>
              <a:rPr sz="1400" b="1">
                <a:solidFill>
                  <a:srgbClr val="8C99B3"/>
                </a:solidFill>
                <a:latin typeface="Calibri"/>
                <a:ea typeface="Calibri"/>
                <a:cs typeface="Calibri"/>
              </a:rPr>
              <a:t>13</a:t>
            </a:r>
          </a:p>
        </p:txBody>
      </p:sp>
      <p:sp>
        <p:nvSpPr>
          <p:cNvPr id="7" name="Oval 6">
            <a:extLst>
              <a:ext uri="{FF2B5EF4-FFF2-40B4-BE49-F238E27FC236}">
                <a16:creationId xmlns:a16="http://schemas.microsoft.com/office/drawing/2014/main" id="{B0F4B5FE-1B45-D2B9-D5E4-26B284B25333}"/>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2</a:t>
            </a:r>
            <a:endParaRPr lang="en-GB" b="1" dirty="0">
              <a:solidFill>
                <a:schemeClr val="tx1"/>
              </a:solidFill>
              <a:latin typeface="Cambria" panose="02040503050406030204" pitchFamily="18" charset="0"/>
              <a:ea typeface="Cambria" panose="02040503050406030204" pitchFamily="18" charset="0"/>
            </a:endParaRPr>
          </a:p>
        </p:txBody>
      </p:sp>
      <p:sp>
        <p:nvSpPr>
          <p:cNvPr id="8" name="Rectangle: Rounded Corners 7">
            <a:extLst>
              <a:ext uri="{FF2B5EF4-FFF2-40B4-BE49-F238E27FC236}">
                <a16:creationId xmlns:a16="http://schemas.microsoft.com/office/drawing/2014/main" id="{D128BD01-A337-52BD-A3D9-54DE32D4CE29}"/>
              </a:ext>
            </a:extLst>
          </p:cNvPr>
          <p:cNvSpPr/>
          <p:nvPr/>
        </p:nvSpPr>
        <p:spPr>
          <a:xfrm>
            <a:off x="809897" y="1697558"/>
            <a:ext cx="9387048" cy="15055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3600" b="1" dirty="0">
                <a:solidFill>
                  <a:schemeClr val="bg1"/>
                </a:solidFill>
                <a:latin typeface="Cambria"/>
                <a:ea typeface="Cambria"/>
                <a:cs typeface="Cambria"/>
              </a:rPr>
              <a:t>Дизајн за све и Универзални дизајн</a:t>
            </a:r>
            <a:endParaRPr lang="en-GB" sz="3600" dirty="0">
              <a:solidFill>
                <a:schemeClr val="bg1"/>
              </a:solidFill>
            </a:endParaRPr>
          </a:p>
        </p:txBody>
      </p:sp>
      <p:sp>
        <p:nvSpPr>
          <p:cNvPr id="9" name="Rectangle: Rounded Corners 8">
            <a:extLst>
              <a:ext uri="{FF2B5EF4-FFF2-40B4-BE49-F238E27FC236}">
                <a16:creationId xmlns:a16="http://schemas.microsoft.com/office/drawing/2014/main" id="{6E141A12-11B1-43F1-C795-F046BA5D220C}"/>
              </a:ext>
            </a:extLst>
          </p:cNvPr>
          <p:cNvSpPr/>
          <p:nvPr/>
        </p:nvSpPr>
        <p:spPr>
          <a:xfrm>
            <a:off x="809897" y="3654916"/>
            <a:ext cx="9387048" cy="15055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3600" b="1" dirty="0">
                <a:solidFill>
                  <a:schemeClr val="bg1"/>
                </a:solidFill>
                <a:latin typeface="Cambria"/>
                <a:ea typeface="Cambria"/>
                <a:cs typeface="Cambria"/>
              </a:rPr>
              <a:t>Саобраћајна правичност</a:t>
            </a:r>
            <a:endParaRPr lang="en-GB" sz="3600" dirty="0">
              <a:solidFill>
                <a:schemeClr val="bg1"/>
              </a:solidFill>
            </a:endParaRPr>
          </a:p>
        </p:txBody>
      </p:sp>
      <p:sp>
        <p:nvSpPr>
          <p:cNvPr id="10" name="Oval 9">
            <a:extLst>
              <a:ext uri="{FF2B5EF4-FFF2-40B4-BE49-F238E27FC236}">
                <a16:creationId xmlns:a16="http://schemas.microsoft.com/office/drawing/2014/main" id="{E1A81321-3A9E-7B5D-1F26-9CB4463B14DC}"/>
              </a:ext>
            </a:extLst>
          </p:cNvPr>
          <p:cNvSpPr/>
          <p:nvPr/>
        </p:nvSpPr>
        <p:spPr>
          <a:xfrm>
            <a:off x="557052" y="1414579"/>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3</a:t>
            </a:r>
            <a:endParaRPr lang="en-GB" b="1" dirty="0">
              <a:solidFill>
                <a:schemeClr val="tx1"/>
              </a:solidFill>
              <a:latin typeface="Cambria" panose="02040503050406030204" pitchFamily="18" charset="0"/>
              <a:ea typeface="Cambria" panose="02040503050406030204" pitchFamily="18" charset="0"/>
            </a:endParaRPr>
          </a:p>
        </p:txBody>
      </p:sp>
      <p:sp>
        <p:nvSpPr>
          <p:cNvPr id="11" name="Oval 10">
            <a:extLst>
              <a:ext uri="{FF2B5EF4-FFF2-40B4-BE49-F238E27FC236}">
                <a16:creationId xmlns:a16="http://schemas.microsoft.com/office/drawing/2014/main" id="{C1FE9F33-BA92-8961-3424-0303C7A2853D}"/>
              </a:ext>
            </a:extLst>
          </p:cNvPr>
          <p:cNvSpPr/>
          <p:nvPr/>
        </p:nvSpPr>
        <p:spPr>
          <a:xfrm>
            <a:off x="557052" y="3486064"/>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4</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5436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DE3B6241-F4A3-4927-B8AF-62013AB55699}"/>
              </a:ext>
            </a:extLst>
          </p:cNvPr>
          <p:cNvSpPr>
            <a:spLocks noGrp="1"/>
          </p:cNvSpPr>
          <p:nvPr/>
        </p:nvSpPr>
        <p:spPr>
          <a:xfrm>
            <a:off x="904875" y="114300"/>
            <a:ext cx="9810750" cy="742950"/>
          </a:xfrm>
          <a:prstGeom prst="rect">
            <a:avLst/>
          </a:prstGeom>
          <a:noFill/>
          <a:ln w="0">
            <a:noFill/>
            <a:prstDash val="solid"/>
          </a:ln>
        </p:spPr>
        <p:txBody>
          <a:bodyPr wrap="square" lIns="0" tIns="0" rIns="0" bIns="0" anchor="ctr"/>
          <a:lstStyle>
            <a:defPPr algn="l">
              <a:defRPr sz="3375" b="1">
                <a:solidFill>
                  <a:srgbClr val="1E578E"/>
                </a:solidFill>
                <a:latin typeface="Cambria"/>
                <a:ea typeface="Cambria"/>
                <a:cs typeface="Cambria"/>
              </a:defRPr>
            </a:defPPr>
          </a:lstStyle>
          <a:p>
            <a:pPr algn="l">
              <a:defRPr sz="3375" b="1">
                <a:solidFill>
                  <a:srgbClr val="1E578E"/>
                </a:solidFill>
                <a:latin typeface="Cambria"/>
                <a:ea typeface="Cambria"/>
                <a:cs typeface="Cambria"/>
              </a:defRPr>
            </a:pPr>
            <a:r>
              <a:rPr sz="3375" b="1" dirty="0" err="1">
                <a:solidFill>
                  <a:srgbClr val="1E578E"/>
                </a:solidFill>
                <a:latin typeface="Cambria"/>
                <a:ea typeface="Cambria"/>
                <a:cs typeface="Cambria"/>
              </a:rPr>
              <a:t>Дизајн</a:t>
            </a:r>
            <a:r>
              <a:rPr sz="3375" b="1" dirty="0">
                <a:solidFill>
                  <a:srgbClr val="1E578E"/>
                </a:solidFill>
                <a:latin typeface="Cambria"/>
                <a:ea typeface="Cambria"/>
                <a:cs typeface="Cambria"/>
              </a:rPr>
              <a:t> </a:t>
            </a:r>
            <a:r>
              <a:rPr sz="3375" b="1" dirty="0" err="1">
                <a:solidFill>
                  <a:srgbClr val="1E578E"/>
                </a:solidFill>
                <a:latin typeface="Cambria"/>
                <a:ea typeface="Cambria"/>
                <a:cs typeface="Cambria"/>
              </a:rPr>
              <a:t>за</a:t>
            </a:r>
            <a:r>
              <a:rPr sz="3375" b="1" dirty="0">
                <a:solidFill>
                  <a:srgbClr val="1E578E"/>
                </a:solidFill>
                <a:latin typeface="Cambria"/>
                <a:ea typeface="Cambria"/>
                <a:cs typeface="Cambria"/>
              </a:rPr>
              <a:t> </a:t>
            </a:r>
            <a:r>
              <a:rPr sz="3375" b="1" dirty="0" err="1">
                <a:solidFill>
                  <a:srgbClr val="1E578E"/>
                </a:solidFill>
                <a:latin typeface="Cambria"/>
                <a:ea typeface="Cambria"/>
                <a:cs typeface="Cambria"/>
              </a:rPr>
              <a:t>све</a:t>
            </a:r>
            <a:r>
              <a:rPr sz="3375" b="1" dirty="0">
                <a:solidFill>
                  <a:srgbClr val="1E578E"/>
                </a:solidFill>
                <a:latin typeface="Cambria"/>
                <a:ea typeface="Cambria"/>
                <a:cs typeface="Cambria"/>
              </a:rPr>
              <a:t> и </a:t>
            </a:r>
            <a:r>
              <a:rPr sz="3375" b="1" dirty="0" err="1">
                <a:solidFill>
                  <a:srgbClr val="1E578E"/>
                </a:solidFill>
                <a:latin typeface="Cambria"/>
                <a:ea typeface="Cambria"/>
                <a:cs typeface="Cambria"/>
              </a:rPr>
              <a:t>Универзални</a:t>
            </a:r>
            <a:r>
              <a:rPr sz="3375" b="1" dirty="0">
                <a:solidFill>
                  <a:srgbClr val="1E578E"/>
                </a:solidFill>
                <a:latin typeface="Cambria"/>
                <a:ea typeface="Cambria"/>
                <a:cs typeface="Cambria"/>
              </a:rPr>
              <a:t> </a:t>
            </a:r>
            <a:r>
              <a:rPr sz="3375" b="1" dirty="0" err="1">
                <a:solidFill>
                  <a:srgbClr val="1E578E"/>
                </a:solidFill>
                <a:latin typeface="Cambria"/>
                <a:ea typeface="Cambria"/>
                <a:cs typeface="Cambria"/>
              </a:rPr>
              <a:t>дизајн</a:t>
            </a:r>
            <a:endParaRPr sz="3375" b="1" dirty="0">
              <a:solidFill>
                <a:srgbClr val="1E578E"/>
              </a:solidFill>
              <a:latin typeface="Cambria"/>
              <a:ea typeface="Cambria"/>
              <a:cs typeface="Cambria"/>
            </a:endParaRPr>
          </a:p>
        </p:txBody>
      </p:sp>
      <p:sp>
        <p:nvSpPr>
          <p:cNvPr id="2" name="UD definition">
            <a:extLst>
              <a:ext uri="{FF2B5EF4-FFF2-40B4-BE49-F238E27FC236}">
                <a16:creationId xmlns:a16="http://schemas.microsoft.com/office/drawing/2014/main" id="{1655E2D1-FEDF-47FA-8EA9-20E36759E0AA}"/>
              </a:ext>
            </a:extLst>
          </p:cNvPr>
          <p:cNvSpPr>
            <a:spLocks noGrp="1"/>
          </p:cNvSpPr>
          <p:nvPr/>
        </p:nvSpPr>
        <p:spPr>
          <a:xfrm>
            <a:off x="476250" y="1190625"/>
            <a:ext cx="11239500" cy="4095750"/>
          </a:xfrm>
          <a:prstGeom prst="rect">
            <a:avLst/>
          </a:prstGeom>
          <a:noFill/>
          <a:ln w="0">
            <a:noFill/>
            <a:prstDash val="solid"/>
          </a:ln>
        </p:spPr>
        <p:txBody>
          <a:bodyPr wrap="square" lIns="0" tIns="0" rIns="0" bIns="0" anchor="t"/>
          <a:lstStyle>
            <a:defPPr algn="just">
              <a:defRPr sz="2025">
                <a:solidFill>
                  <a:srgbClr val="000000"/>
                </a:solidFill>
                <a:latin typeface="Cambria"/>
                <a:ea typeface="Cambria"/>
                <a:cs typeface="Cambria"/>
              </a:defRPr>
            </a:defPPr>
          </a:lstStyle>
          <a:p>
            <a:pPr algn="just">
              <a:lnSpc>
                <a:spcPct val="114000"/>
              </a:lnSpc>
              <a:defRPr sz="2025">
                <a:solidFill>
                  <a:srgbClr val="000000"/>
                </a:solidFill>
                <a:latin typeface="Cambria"/>
                <a:ea typeface="Cambria"/>
                <a:cs typeface="Cambria"/>
              </a:defRPr>
            </a:pPr>
            <a:r>
              <a:rPr lang="sr-Latn-RS" sz="2200" noProof="0" dirty="0">
                <a:solidFill>
                  <a:srgbClr val="000000"/>
                </a:solidFill>
                <a:latin typeface="Cambria"/>
                <a:ea typeface="Cambria"/>
                <a:cs typeface="Cambria"/>
              </a:rPr>
              <a:t>Роналд Мејс је Универзални дизајн описао као </a:t>
            </a:r>
            <a:r>
              <a:rPr lang="sr-Latn-RS" sz="2200" b="1" i="1" noProof="0" dirty="0">
                <a:solidFill>
                  <a:srgbClr val="000000"/>
                </a:solidFill>
                <a:latin typeface="Cambria"/>
                <a:ea typeface="Cambria"/>
                <a:cs typeface="Cambria"/>
              </a:rPr>
              <a:t>креирање производа и животног окружења употребљивих за све људе, у највећој могућој мери, без прилагођавања или специјализованог дизајна</a:t>
            </a:r>
            <a:r>
              <a:rPr lang="sr-Latn-RS" sz="2200" noProof="0" dirty="0">
                <a:solidFill>
                  <a:srgbClr val="000000"/>
                </a:solidFill>
                <a:latin typeface="Cambria"/>
                <a:ea typeface="Cambria"/>
                <a:cs typeface="Cambria"/>
              </a:rPr>
              <a:t>.</a:t>
            </a:r>
          </a:p>
          <a:p>
            <a:pPr algn="just">
              <a:lnSpc>
                <a:spcPct val="114000"/>
              </a:lnSpc>
              <a:defRPr sz="2025">
                <a:solidFill>
                  <a:srgbClr val="000000"/>
                </a:solidFill>
                <a:latin typeface="Cambria"/>
                <a:ea typeface="Cambria"/>
                <a:cs typeface="Cambria"/>
              </a:defRPr>
            </a:pPr>
            <a:endParaRPr lang="sr-Latn-RS" sz="2200" noProof="0" dirty="0">
              <a:solidFill>
                <a:srgbClr val="000000"/>
              </a:solidFill>
              <a:latin typeface="Cambria"/>
              <a:ea typeface="Cambria"/>
              <a:cs typeface="Cambria"/>
            </a:endParaRPr>
          </a:p>
          <a:p>
            <a:pPr algn="just">
              <a:lnSpc>
                <a:spcPct val="114000"/>
              </a:lnSpc>
              <a:defRPr sz="2025">
                <a:solidFill>
                  <a:srgbClr val="000000"/>
                </a:solidFill>
                <a:latin typeface="Cambria"/>
                <a:ea typeface="Cambria"/>
                <a:cs typeface="Cambria"/>
              </a:defRPr>
            </a:pPr>
            <a:r>
              <a:rPr lang="sr-Latn-RS" sz="2200" noProof="0" dirty="0">
                <a:solidFill>
                  <a:srgbClr val="000000"/>
                </a:solidFill>
                <a:latin typeface="Cambria"/>
                <a:ea typeface="Cambria"/>
                <a:cs typeface="Cambria"/>
              </a:rPr>
              <a:t>Конвенција Уједињених нација проширује овај приступ и на програме и услуге и наглашава да помоћни уређаји остају потребни.</a:t>
            </a:r>
          </a:p>
          <a:p>
            <a:pPr algn="just">
              <a:lnSpc>
                <a:spcPct val="114000"/>
              </a:lnSpc>
              <a:defRPr sz="2025">
                <a:solidFill>
                  <a:srgbClr val="000000"/>
                </a:solidFill>
                <a:latin typeface="Cambria"/>
                <a:ea typeface="Cambria"/>
                <a:cs typeface="Cambria"/>
              </a:defRPr>
            </a:pPr>
            <a:endParaRPr lang="sr-Latn-RS" sz="2200" noProof="0" dirty="0">
              <a:solidFill>
                <a:srgbClr val="000000"/>
              </a:solidFill>
              <a:latin typeface="Cambria"/>
              <a:ea typeface="Cambria"/>
              <a:cs typeface="Cambria"/>
            </a:endParaRPr>
          </a:p>
          <a:p>
            <a:pPr algn="just">
              <a:lnSpc>
                <a:spcPct val="114000"/>
              </a:lnSpc>
              <a:defRPr sz="2025">
                <a:solidFill>
                  <a:srgbClr val="000000"/>
                </a:solidFill>
                <a:latin typeface="Cambria"/>
                <a:ea typeface="Cambria"/>
                <a:cs typeface="Cambria"/>
              </a:defRPr>
            </a:pPr>
            <a:r>
              <a:rPr lang="sr-Latn-RS" sz="2200" noProof="0" dirty="0">
                <a:solidFill>
                  <a:srgbClr val="000000"/>
                </a:solidFill>
                <a:latin typeface="Cambria"/>
                <a:ea typeface="Cambria"/>
                <a:cs typeface="Cambria"/>
              </a:rPr>
              <a:t>Штајнфелд и Мејсел наглашавају процес који различитим групама људи побољшава </a:t>
            </a:r>
            <a:r>
              <a:rPr lang="sr-Latn-RS" sz="2200" b="1" noProof="0" dirty="0">
                <a:solidFill>
                  <a:srgbClr val="000000"/>
                </a:solidFill>
                <a:latin typeface="Cambria"/>
                <a:ea typeface="Cambria"/>
                <a:cs typeface="Cambria"/>
              </a:rPr>
              <a:t>перформансе, здравље, добробит и учешће у друштву</a:t>
            </a:r>
            <a:r>
              <a:rPr lang="sr-Latn-RS" sz="2200" noProof="0" dirty="0">
                <a:solidFill>
                  <a:srgbClr val="000000"/>
                </a:solidFill>
                <a:latin typeface="Cambria"/>
                <a:ea typeface="Cambria"/>
                <a:cs typeface="Cambria"/>
              </a:rPr>
              <a:t>.</a:t>
            </a:r>
          </a:p>
        </p:txBody>
      </p:sp>
      <p:sp>
        <p:nvSpPr>
          <p:cNvPr id="3" name="Rule 95 575">
            <a:extLst>
              <a:ext uri="{FF2B5EF4-FFF2-40B4-BE49-F238E27FC236}">
                <a16:creationId xmlns:a16="http://schemas.microsoft.com/office/drawing/2014/main" id="{1601CBE5-49FA-4B39-952C-37045E0169D9}"/>
              </a:ext>
            </a:extLst>
          </p:cNvPr>
          <p:cNvSpPr>
            <a:spLocks noGrp="1"/>
          </p:cNvSpPr>
          <p:nvPr/>
        </p:nvSpPr>
        <p:spPr>
          <a:xfrm>
            <a:off x="904875" y="5476875"/>
            <a:ext cx="10382250" cy="0"/>
          </a:xfrm>
          <a:prstGeom prst="line">
            <a:avLst/>
          </a:prstGeom>
          <a:noFill/>
          <a:ln w="19050">
            <a:solidFill>
              <a:srgbClr val="1E578E"/>
            </a:solidFill>
            <a:prstDash val="solid"/>
          </a:ln>
        </p:spPr>
      </p:sp>
      <p:sp>
        <p:nvSpPr>
          <p:cNvPr id="4" name="UD goal">
            <a:extLst>
              <a:ext uri="{FF2B5EF4-FFF2-40B4-BE49-F238E27FC236}">
                <a16:creationId xmlns:a16="http://schemas.microsoft.com/office/drawing/2014/main" id="{9D790E4A-E79D-4DB5-B452-F3BC716D3D86}"/>
              </a:ext>
            </a:extLst>
          </p:cNvPr>
          <p:cNvSpPr>
            <a:spLocks noGrp="1"/>
          </p:cNvSpPr>
          <p:nvPr/>
        </p:nvSpPr>
        <p:spPr>
          <a:xfrm>
            <a:off x="1000125" y="5686425"/>
            <a:ext cx="10191750" cy="685800"/>
          </a:xfrm>
          <a:prstGeom prst="rect">
            <a:avLst/>
          </a:prstGeom>
          <a:noFill/>
          <a:ln w="0">
            <a:noFill/>
            <a:prstDash val="solid"/>
          </a:ln>
        </p:spPr>
        <p:txBody>
          <a:bodyPr wrap="square" lIns="0" tIns="0" rIns="0" bIns="0" anchor="ctr"/>
          <a:lstStyle>
            <a:defPPr algn="ctr">
              <a:defRPr sz="2025" b="1">
                <a:solidFill>
                  <a:srgbClr val="1E578E"/>
                </a:solidFill>
                <a:latin typeface="Cambria"/>
                <a:ea typeface="Cambria"/>
                <a:cs typeface="Cambria"/>
              </a:defRPr>
            </a:defPPr>
          </a:lstStyle>
          <a:p>
            <a:pPr algn="ctr">
              <a:defRPr sz="2025" b="1">
                <a:solidFill>
                  <a:srgbClr val="1E578E"/>
                </a:solidFill>
                <a:latin typeface="Cambria"/>
                <a:ea typeface="Cambria"/>
                <a:cs typeface="Cambria"/>
              </a:defRPr>
            </a:pPr>
            <a:r>
              <a:rPr sz="2025" b="1">
                <a:solidFill>
                  <a:srgbClr val="1E578E"/>
                </a:solidFill>
                <a:latin typeface="Cambria"/>
                <a:ea typeface="Cambria"/>
                <a:cs typeface="Cambria"/>
              </a:rPr>
              <a:t>Циљ је да се редовни производи, објекти, возила, информације и услуге од почетка планирају за што шири круг људи.</a:t>
            </a:r>
          </a:p>
        </p:txBody>
      </p:sp>
      <p:sp>
        <p:nvSpPr>
          <p:cNvPr id="5" name="Slide Number">
            <a:extLst>
              <a:ext uri="{FF2B5EF4-FFF2-40B4-BE49-F238E27FC236}">
                <a16:creationId xmlns:a16="http://schemas.microsoft.com/office/drawing/2014/main" id="{11F81D4C-ECE9-4EB8-AAAF-870AE2587F65}"/>
              </a:ext>
            </a:extLst>
          </p:cNvPr>
          <p:cNvSpPr>
            <a:spLocks noGrp="1"/>
          </p:cNvSpPr>
          <p:nvPr/>
        </p:nvSpPr>
        <p:spPr>
          <a:xfrm>
            <a:off x="11522583" y="6275832"/>
            <a:ext cx="469583" cy="365093"/>
          </a:xfrm>
          <a:prstGeom prst="rect">
            <a:avLst/>
          </a:prstGeom>
          <a:noFill/>
          <a:ln w="0">
            <a:noFill/>
            <a:prstDash val="solid"/>
          </a:ln>
        </p:spPr>
        <p:txBody>
          <a:bodyPr wrap="square" lIns="0" tIns="0" rIns="0" bIns="0" anchor="ctr"/>
          <a:lstStyle>
            <a:defPPr algn="ctr">
              <a:defRPr sz="1400" b="1">
                <a:solidFill>
                  <a:srgbClr val="8C99B3"/>
                </a:solidFill>
                <a:latin typeface="Calibri"/>
                <a:ea typeface="Calibri"/>
                <a:cs typeface="Calibri"/>
              </a:defRPr>
            </a:defPPr>
          </a:lstStyle>
          <a:p>
            <a:pPr algn="ctr">
              <a:defRPr sz="1400" b="1">
                <a:solidFill>
                  <a:srgbClr val="8C99B3"/>
                </a:solidFill>
                <a:latin typeface="Calibri"/>
                <a:ea typeface="Calibri"/>
                <a:cs typeface="Calibri"/>
              </a:defRPr>
            </a:pPr>
            <a:r>
              <a:rPr sz="1400" b="1">
                <a:solidFill>
                  <a:srgbClr val="8C99B3"/>
                </a:solidFill>
                <a:latin typeface="Calibri"/>
                <a:ea typeface="Calibri"/>
                <a:cs typeface="Calibri"/>
              </a:rPr>
              <a:t>14</a:t>
            </a:r>
          </a:p>
        </p:txBody>
      </p:sp>
      <p:sp>
        <p:nvSpPr>
          <p:cNvPr id="7" name="Oval 6">
            <a:extLst>
              <a:ext uri="{FF2B5EF4-FFF2-40B4-BE49-F238E27FC236}">
                <a16:creationId xmlns:a16="http://schemas.microsoft.com/office/drawing/2014/main" id="{65B89904-B23D-008A-1FD4-D3B1F5915660}"/>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3</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0114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395017DF-5D22-4137-A678-A1A99DF979C7}"/>
              </a:ext>
            </a:extLst>
          </p:cNvPr>
          <p:cNvSpPr>
            <a:spLocks noGrp="1"/>
          </p:cNvSpPr>
          <p:nvPr/>
        </p:nvSpPr>
        <p:spPr>
          <a:xfrm>
            <a:off x="952500" y="85154"/>
            <a:ext cx="9810750" cy="742950"/>
          </a:xfrm>
          <a:prstGeom prst="rect">
            <a:avLst/>
          </a:prstGeom>
          <a:noFill/>
          <a:ln w="0">
            <a:noFill/>
            <a:prstDash val="solid"/>
          </a:ln>
        </p:spPr>
        <p:txBody>
          <a:bodyPr wrap="square" lIns="0" tIns="0" rIns="0" bIns="0" anchor="ctr"/>
          <a:lstStyle>
            <a:defPPr algn="l">
              <a:defRPr sz="3450" b="1">
                <a:solidFill>
                  <a:srgbClr val="1E578E"/>
                </a:solidFill>
                <a:latin typeface="Cambria"/>
                <a:ea typeface="Cambria"/>
                <a:cs typeface="Cambria"/>
              </a:defRPr>
            </a:defPPr>
          </a:lstStyle>
          <a:p>
            <a:pPr algn="l">
              <a:defRPr sz="3450" b="1">
                <a:solidFill>
                  <a:srgbClr val="1E578E"/>
                </a:solidFill>
                <a:latin typeface="Cambria"/>
                <a:ea typeface="Cambria"/>
                <a:cs typeface="Cambria"/>
              </a:defRPr>
            </a:pPr>
            <a:r>
              <a:rPr sz="3450" b="1" dirty="0" err="1">
                <a:solidFill>
                  <a:srgbClr val="1E578E"/>
                </a:solidFill>
                <a:latin typeface="Cambria"/>
                <a:ea typeface="Cambria"/>
                <a:cs typeface="Cambria"/>
              </a:rPr>
              <a:t>Шта</a:t>
            </a:r>
            <a:r>
              <a:rPr sz="3450" b="1" dirty="0">
                <a:solidFill>
                  <a:srgbClr val="1E578E"/>
                </a:solidFill>
                <a:latin typeface="Cambria"/>
                <a:ea typeface="Cambria"/>
                <a:cs typeface="Cambria"/>
              </a:rPr>
              <a:t> </a:t>
            </a:r>
            <a:r>
              <a:rPr sz="3450" b="1" dirty="0" err="1">
                <a:solidFill>
                  <a:srgbClr val="1E578E"/>
                </a:solidFill>
                <a:latin typeface="Cambria"/>
                <a:ea typeface="Cambria"/>
                <a:cs typeface="Cambria"/>
              </a:rPr>
              <a:t>Универзални</a:t>
            </a:r>
            <a:r>
              <a:rPr sz="3450" b="1" dirty="0">
                <a:solidFill>
                  <a:srgbClr val="1E578E"/>
                </a:solidFill>
                <a:latin typeface="Cambria"/>
                <a:ea typeface="Cambria"/>
                <a:cs typeface="Cambria"/>
              </a:rPr>
              <a:t> </a:t>
            </a:r>
            <a:r>
              <a:rPr sz="3450" b="1" dirty="0" err="1">
                <a:solidFill>
                  <a:srgbClr val="1E578E"/>
                </a:solidFill>
                <a:latin typeface="Cambria"/>
                <a:ea typeface="Cambria"/>
                <a:cs typeface="Cambria"/>
              </a:rPr>
              <a:t>дизајн</a:t>
            </a:r>
            <a:r>
              <a:rPr sz="3450" b="1" dirty="0">
                <a:solidFill>
                  <a:srgbClr val="1E578E"/>
                </a:solidFill>
                <a:latin typeface="Cambria"/>
                <a:ea typeface="Cambria"/>
                <a:cs typeface="Cambria"/>
              </a:rPr>
              <a:t> </a:t>
            </a:r>
            <a:r>
              <a:rPr sz="3450" b="1" dirty="0" err="1">
                <a:solidFill>
                  <a:srgbClr val="1E578E"/>
                </a:solidFill>
                <a:latin typeface="Cambria"/>
                <a:ea typeface="Cambria"/>
                <a:cs typeface="Cambria"/>
              </a:rPr>
              <a:t>не</a:t>
            </a:r>
            <a:r>
              <a:rPr sz="3450" b="1" dirty="0">
                <a:solidFill>
                  <a:srgbClr val="1E578E"/>
                </a:solidFill>
                <a:latin typeface="Cambria"/>
                <a:ea typeface="Cambria"/>
                <a:cs typeface="Cambria"/>
              </a:rPr>
              <a:t> </a:t>
            </a:r>
            <a:r>
              <a:rPr sz="3450" b="1" dirty="0" err="1">
                <a:solidFill>
                  <a:srgbClr val="1E578E"/>
                </a:solidFill>
                <a:latin typeface="Cambria"/>
                <a:ea typeface="Cambria"/>
                <a:cs typeface="Cambria"/>
              </a:rPr>
              <a:t>замењује</a:t>
            </a:r>
            <a:endParaRPr sz="3450" b="1" dirty="0">
              <a:solidFill>
                <a:srgbClr val="1E578E"/>
              </a:solidFill>
              <a:latin typeface="Cambria"/>
              <a:ea typeface="Cambria"/>
              <a:cs typeface="Cambria"/>
            </a:endParaRPr>
          </a:p>
        </p:txBody>
      </p:sp>
      <p:sp>
        <p:nvSpPr>
          <p:cNvPr id="2" name="UD limits intro">
            <a:extLst>
              <a:ext uri="{FF2B5EF4-FFF2-40B4-BE49-F238E27FC236}">
                <a16:creationId xmlns:a16="http://schemas.microsoft.com/office/drawing/2014/main" id="{0FF94AFD-1C73-4354-BD4D-581B7187D3B8}"/>
              </a:ext>
            </a:extLst>
          </p:cNvPr>
          <p:cNvSpPr>
            <a:spLocks noGrp="1"/>
          </p:cNvSpPr>
          <p:nvPr/>
        </p:nvSpPr>
        <p:spPr>
          <a:xfrm>
            <a:off x="609600" y="1123950"/>
            <a:ext cx="10953750" cy="666750"/>
          </a:xfrm>
          <a:prstGeom prst="rect">
            <a:avLst/>
          </a:prstGeom>
          <a:noFill/>
          <a:ln w="0">
            <a:noFill/>
            <a:prstDash val="solid"/>
          </a:ln>
        </p:spPr>
        <p:txBody>
          <a:bodyPr wrap="square" lIns="0" tIns="0" rIns="0" bIns="0" anchor="t"/>
          <a:lstStyle>
            <a:defPPr algn="ctr">
              <a:defRPr sz="1950">
                <a:solidFill>
                  <a:srgbClr val="222A35"/>
                </a:solidFill>
                <a:latin typeface="Cambria"/>
                <a:ea typeface="Cambria"/>
                <a:cs typeface="Cambria"/>
              </a:defRPr>
            </a:defPPr>
          </a:lstStyle>
          <a:p>
            <a:pPr>
              <a:lnSpc>
                <a:spcPct val="114000"/>
              </a:lnSpc>
              <a:defRPr sz="1950">
                <a:solidFill>
                  <a:srgbClr val="222A35"/>
                </a:solidFill>
                <a:latin typeface="Cambria"/>
                <a:ea typeface="Cambria"/>
                <a:cs typeface="Cambria"/>
              </a:defRPr>
            </a:pPr>
            <a:r>
              <a:rPr lang="sr-Latn-RS" sz="2200" noProof="0" dirty="0">
                <a:solidFill>
                  <a:srgbClr val="222A35"/>
                </a:solidFill>
                <a:latin typeface="Cambria"/>
                <a:ea typeface="Cambria"/>
                <a:cs typeface="Cambria"/>
              </a:rPr>
              <a:t>Израз „у највећој могућој мери“ значи да једно решење неће у свакој ситуацији у потпуности одговарати свакој особи.</a:t>
            </a:r>
          </a:p>
        </p:txBody>
      </p:sp>
      <p:sp>
        <p:nvSpPr>
          <p:cNvPr id="3" name="UD limits">
            <a:extLst>
              <a:ext uri="{FF2B5EF4-FFF2-40B4-BE49-F238E27FC236}">
                <a16:creationId xmlns:a16="http://schemas.microsoft.com/office/drawing/2014/main" id="{6837E73B-4E03-4CE8-BE22-F52A535246B7}"/>
              </a:ext>
            </a:extLst>
          </p:cNvPr>
          <p:cNvSpPr>
            <a:spLocks noGrp="1"/>
          </p:cNvSpPr>
          <p:nvPr/>
        </p:nvSpPr>
        <p:spPr>
          <a:xfrm>
            <a:off x="609600" y="2133600"/>
            <a:ext cx="7524750" cy="3143250"/>
          </a:xfrm>
          <a:prstGeom prst="rect">
            <a:avLst/>
          </a:prstGeom>
          <a:noFill/>
          <a:ln w="0">
            <a:noFill/>
            <a:prstDash val="solid"/>
          </a:ln>
        </p:spPr>
        <p:txBody>
          <a:bodyPr wrap="square" lIns="0" tIns="0" rIns="0" bIns="0" anchor="t"/>
          <a:lstStyle>
            <a:defPPr algn="l">
              <a:defRPr sz="2250">
                <a:solidFill>
                  <a:srgbClr val="1E578E"/>
                </a:solidFill>
                <a:latin typeface="Cambria"/>
                <a:ea typeface="Cambria"/>
                <a:cs typeface="Cambria"/>
              </a:defRPr>
            </a:defPPr>
          </a:lstStyle>
          <a:p>
            <a:pPr marL="457200" indent="-342900" algn="l">
              <a:spcAft>
                <a:spcPts val="1000"/>
              </a:spcAft>
              <a:buFont typeface="Arial" panose="020B0604020202020204" pitchFamily="34" charset="0"/>
              <a:buChar char="•"/>
              <a:defRPr sz="2250">
                <a:solidFill>
                  <a:srgbClr val="1E578E"/>
                </a:solidFill>
                <a:latin typeface="Cambria"/>
                <a:ea typeface="Cambria"/>
                <a:cs typeface="Cambria"/>
              </a:defRPr>
            </a:pPr>
            <a:r>
              <a:rPr lang="sr-Latn-RS" sz="2400" noProof="0" dirty="0">
                <a:solidFill>
                  <a:srgbClr val="1E578E"/>
                </a:solidFill>
                <a:latin typeface="Cambria"/>
                <a:ea typeface="Cambria"/>
                <a:cs typeface="Cambria"/>
              </a:rPr>
              <a:t>Разумно прилагођавање у конкретном случају</a:t>
            </a:r>
          </a:p>
          <a:p>
            <a:pPr marL="457200" indent="-342900" algn="l">
              <a:spcAft>
                <a:spcPts val="1000"/>
              </a:spcAft>
              <a:buFont typeface="Arial" panose="020B0604020202020204" pitchFamily="34" charset="0"/>
              <a:buChar char="•"/>
              <a:defRPr sz="2250">
                <a:solidFill>
                  <a:srgbClr val="1E578E"/>
                </a:solidFill>
                <a:latin typeface="Cambria"/>
                <a:ea typeface="Cambria"/>
                <a:cs typeface="Cambria"/>
              </a:defRPr>
            </a:pPr>
            <a:r>
              <a:rPr lang="sr-Latn-RS" sz="2400" noProof="0" dirty="0">
                <a:solidFill>
                  <a:srgbClr val="1E578E"/>
                </a:solidFill>
                <a:latin typeface="Cambria"/>
                <a:ea typeface="Cambria"/>
                <a:cs typeface="Cambria"/>
              </a:rPr>
              <a:t>Помоћне технологије и помагала</a:t>
            </a:r>
          </a:p>
          <a:p>
            <a:pPr marL="457200" indent="-342900" algn="l">
              <a:spcAft>
                <a:spcPts val="1000"/>
              </a:spcAft>
              <a:buFont typeface="Arial" panose="020B0604020202020204" pitchFamily="34" charset="0"/>
              <a:buChar char="•"/>
              <a:defRPr sz="2250">
                <a:solidFill>
                  <a:srgbClr val="1E578E"/>
                </a:solidFill>
                <a:latin typeface="Cambria"/>
                <a:ea typeface="Cambria"/>
                <a:cs typeface="Cambria"/>
              </a:defRPr>
            </a:pPr>
            <a:r>
              <a:rPr lang="sr-Latn-RS" sz="2400" noProof="0" dirty="0">
                <a:solidFill>
                  <a:srgbClr val="1E578E"/>
                </a:solidFill>
                <a:latin typeface="Cambria"/>
                <a:ea typeface="Cambria"/>
                <a:cs typeface="Cambria"/>
              </a:rPr>
              <a:t>Личну асистенцију и подршку запослених</a:t>
            </a:r>
          </a:p>
          <a:p>
            <a:pPr marL="457200" indent="-342900" algn="l">
              <a:spcAft>
                <a:spcPts val="1000"/>
              </a:spcAft>
              <a:buFont typeface="Arial" panose="020B0604020202020204" pitchFamily="34" charset="0"/>
              <a:buChar char="•"/>
              <a:defRPr sz="2250">
                <a:solidFill>
                  <a:srgbClr val="1E578E"/>
                </a:solidFill>
                <a:latin typeface="Cambria"/>
                <a:ea typeface="Cambria"/>
                <a:cs typeface="Cambria"/>
              </a:defRPr>
            </a:pPr>
            <a:r>
              <a:rPr lang="sr-Latn-RS" sz="2400" noProof="0" dirty="0">
                <a:solidFill>
                  <a:srgbClr val="1E578E"/>
                </a:solidFill>
                <a:latin typeface="Cambria"/>
                <a:ea typeface="Cambria"/>
                <a:cs typeface="Cambria"/>
              </a:rPr>
              <a:t>Техничке стандарде и законске захтеве</a:t>
            </a:r>
          </a:p>
          <a:p>
            <a:pPr marL="457200" indent="-342900" algn="l">
              <a:spcAft>
                <a:spcPts val="0"/>
              </a:spcAft>
              <a:buFont typeface="Arial" panose="020B0604020202020204" pitchFamily="34" charset="0"/>
              <a:buChar char="•"/>
              <a:defRPr sz="2250">
                <a:solidFill>
                  <a:srgbClr val="1E578E"/>
                </a:solidFill>
                <a:latin typeface="Cambria"/>
                <a:ea typeface="Cambria"/>
                <a:cs typeface="Cambria"/>
              </a:defRPr>
            </a:pPr>
            <a:r>
              <a:rPr lang="sr-Latn-RS" sz="2400" noProof="0" dirty="0">
                <a:solidFill>
                  <a:srgbClr val="1E578E"/>
                </a:solidFill>
                <a:latin typeface="Cambria"/>
                <a:ea typeface="Cambria"/>
                <a:cs typeface="Cambria"/>
              </a:rPr>
              <a:t>Одржавање опреме и поуздано пружање услуге</a:t>
            </a:r>
          </a:p>
        </p:txBody>
      </p:sp>
      <p:sp>
        <p:nvSpPr>
          <p:cNvPr id="4" name="Rule 150 570">
            <a:extLst>
              <a:ext uri="{FF2B5EF4-FFF2-40B4-BE49-F238E27FC236}">
                <a16:creationId xmlns:a16="http://schemas.microsoft.com/office/drawing/2014/main" id="{18858C17-4BB4-447A-AD7D-9AC78ADE933C}"/>
              </a:ext>
            </a:extLst>
          </p:cNvPr>
          <p:cNvSpPr>
            <a:spLocks noGrp="1"/>
          </p:cNvSpPr>
          <p:nvPr/>
        </p:nvSpPr>
        <p:spPr>
          <a:xfrm>
            <a:off x="1428750" y="5429250"/>
            <a:ext cx="9334500" cy="0"/>
          </a:xfrm>
          <a:prstGeom prst="line">
            <a:avLst/>
          </a:prstGeom>
          <a:noFill/>
          <a:ln w="14288">
            <a:solidFill>
              <a:srgbClr val="A6BCD6"/>
            </a:solidFill>
            <a:prstDash val="solid"/>
          </a:ln>
        </p:spPr>
      </p:sp>
      <p:sp>
        <p:nvSpPr>
          <p:cNvPr id="5" name="UD practical note">
            <a:extLst>
              <a:ext uri="{FF2B5EF4-FFF2-40B4-BE49-F238E27FC236}">
                <a16:creationId xmlns:a16="http://schemas.microsoft.com/office/drawing/2014/main" id="{62F8213F-5E03-4F74-B4E2-ECDC93541350}"/>
              </a:ext>
            </a:extLst>
          </p:cNvPr>
          <p:cNvSpPr>
            <a:spLocks noGrp="1"/>
          </p:cNvSpPr>
          <p:nvPr/>
        </p:nvSpPr>
        <p:spPr>
          <a:xfrm>
            <a:off x="1143000" y="5619750"/>
            <a:ext cx="9906000" cy="762000"/>
          </a:xfrm>
          <a:prstGeom prst="rect">
            <a:avLst/>
          </a:prstGeom>
          <a:noFill/>
          <a:ln w="0">
            <a:noFill/>
            <a:prstDash val="solid"/>
          </a:ln>
        </p:spPr>
        <p:txBody>
          <a:bodyPr wrap="square" lIns="0" tIns="0" rIns="0" bIns="0" anchor="t"/>
          <a:lstStyle>
            <a:defPPr algn="ctr">
              <a:defRPr sz="1875" b="1">
                <a:solidFill>
                  <a:srgbClr val="222A35"/>
                </a:solidFill>
                <a:latin typeface="Cambria"/>
                <a:ea typeface="Cambria"/>
                <a:cs typeface="Cambria"/>
              </a:defRPr>
            </a:defPPr>
          </a:lstStyle>
          <a:p>
            <a:pPr algn="ctr">
              <a:defRPr sz="1875" b="1">
                <a:solidFill>
                  <a:srgbClr val="222A35"/>
                </a:solidFill>
                <a:latin typeface="Cambria"/>
                <a:ea typeface="Cambria"/>
                <a:cs typeface="Cambria"/>
              </a:defRPr>
            </a:pPr>
            <a:r>
              <a:rPr sz="1875" b="1">
                <a:solidFill>
                  <a:srgbClr val="222A35"/>
                </a:solidFill>
                <a:latin typeface="Cambria"/>
                <a:ea typeface="Cambria"/>
                <a:cs typeface="Cambria"/>
              </a:rPr>
              <a:t>Универзални дизајн усмерава основно решење, а додатна подршка покрива потребе које то решење не може потпуно да обухвати.</a:t>
            </a:r>
          </a:p>
        </p:txBody>
      </p:sp>
      <p:sp>
        <p:nvSpPr>
          <p:cNvPr id="6" name="Slide Number">
            <a:extLst>
              <a:ext uri="{FF2B5EF4-FFF2-40B4-BE49-F238E27FC236}">
                <a16:creationId xmlns:a16="http://schemas.microsoft.com/office/drawing/2014/main" id="{2B68F1F3-5978-43D2-A268-BA1AF48534E1}"/>
              </a:ext>
            </a:extLst>
          </p:cNvPr>
          <p:cNvSpPr>
            <a:spLocks noGrp="1"/>
          </p:cNvSpPr>
          <p:nvPr/>
        </p:nvSpPr>
        <p:spPr>
          <a:xfrm>
            <a:off x="11522583" y="6275832"/>
            <a:ext cx="469583" cy="365093"/>
          </a:xfrm>
          <a:prstGeom prst="rect">
            <a:avLst/>
          </a:prstGeom>
          <a:noFill/>
          <a:ln w="0">
            <a:noFill/>
            <a:prstDash val="solid"/>
          </a:ln>
        </p:spPr>
        <p:txBody>
          <a:bodyPr wrap="square" lIns="0" tIns="0" rIns="0" bIns="0" anchor="ctr"/>
          <a:lstStyle>
            <a:defPPr algn="ctr">
              <a:defRPr sz="1400" b="1">
                <a:solidFill>
                  <a:srgbClr val="8C99B3"/>
                </a:solidFill>
                <a:latin typeface="Calibri"/>
                <a:ea typeface="Calibri"/>
                <a:cs typeface="Calibri"/>
              </a:defRPr>
            </a:defPPr>
          </a:lstStyle>
          <a:p>
            <a:pPr algn="ctr">
              <a:defRPr sz="1400" b="1">
                <a:solidFill>
                  <a:srgbClr val="8C99B3"/>
                </a:solidFill>
                <a:latin typeface="Calibri"/>
                <a:ea typeface="Calibri"/>
                <a:cs typeface="Calibri"/>
              </a:defRPr>
            </a:pPr>
            <a:r>
              <a:rPr sz="1400" b="1">
                <a:solidFill>
                  <a:srgbClr val="8C99B3"/>
                </a:solidFill>
                <a:latin typeface="Calibri"/>
                <a:ea typeface="Calibri"/>
                <a:cs typeface="Calibri"/>
              </a:rPr>
              <a:t>15</a:t>
            </a:r>
          </a:p>
        </p:txBody>
      </p:sp>
      <p:sp>
        <p:nvSpPr>
          <p:cNvPr id="8" name="Oval 7">
            <a:extLst>
              <a:ext uri="{FF2B5EF4-FFF2-40B4-BE49-F238E27FC236}">
                <a16:creationId xmlns:a16="http://schemas.microsoft.com/office/drawing/2014/main" id="{01ABD65C-A81B-382C-AC82-BA7D41D94317}"/>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3</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23431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85BF3056-8174-45C5-97AB-3506B3B85E8D}"/>
              </a:ext>
            </a:extLst>
          </p:cNvPr>
          <p:cNvSpPr>
            <a:spLocks noGrp="1"/>
          </p:cNvSpPr>
          <p:nvPr/>
        </p:nvSpPr>
        <p:spPr>
          <a:xfrm>
            <a:off x="942686" y="85154"/>
            <a:ext cx="9810750" cy="742950"/>
          </a:xfrm>
          <a:prstGeom prst="rect">
            <a:avLst/>
          </a:prstGeom>
          <a:noFill/>
          <a:ln w="0">
            <a:noFill/>
            <a:prstDash val="solid"/>
          </a:ln>
        </p:spPr>
        <p:txBody>
          <a:bodyPr wrap="square" lIns="0" tIns="0" rIns="0" bIns="0" anchor="ctr"/>
          <a:lstStyle>
            <a:defPPr algn="l">
              <a:defRPr sz="3450" b="1">
                <a:solidFill>
                  <a:srgbClr val="1E578E"/>
                </a:solidFill>
                <a:latin typeface="Cambria"/>
                <a:ea typeface="Cambria"/>
                <a:cs typeface="Cambria"/>
              </a:defRPr>
            </a:defPPr>
          </a:lstStyle>
          <a:p>
            <a:pPr algn="l">
              <a:defRPr sz="3450" b="1">
                <a:solidFill>
                  <a:srgbClr val="1E578E"/>
                </a:solidFill>
                <a:latin typeface="Cambria"/>
                <a:ea typeface="Cambria"/>
                <a:cs typeface="Cambria"/>
              </a:defRPr>
            </a:pPr>
            <a:r>
              <a:rPr sz="3450" b="1" dirty="0" err="1">
                <a:solidFill>
                  <a:srgbClr val="1E578E"/>
                </a:solidFill>
                <a:latin typeface="Cambria"/>
                <a:ea typeface="Cambria"/>
                <a:cs typeface="Cambria"/>
              </a:rPr>
              <a:t>Дизајн</a:t>
            </a:r>
            <a:r>
              <a:rPr sz="3450" b="1" dirty="0">
                <a:solidFill>
                  <a:srgbClr val="1E578E"/>
                </a:solidFill>
                <a:latin typeface="Cambria"/>
                <a:ea typeface="Cambria"/>
                <a:cs typeface="Cambria"/>
              </a:rPr>
              <a:t> </a:t>
            </a:r>
            <a:r>
              <a:rPr sz="3450" b="1" dirty="0" err="1">
                <a:solidFill>
                  <a:srgbClr val="1E578E"/>
                </a:solidFill>
                <a:latin typeface="Cambria"/>
                <a:ea typeface="Cambria"/>
                <a:cs typeface="Cambria"/>
              </a:rPr>
              <a:t>за</a:t>
            </a:r>
            <a:r>
              <a:rPr sz="3450" b="1" dirty="0">
                <a:solidFill>
                  <a:srgbClr val="1E578E"/>
                </a:solidFill>
                <a:latin typeface="Cambria"/>
                <a:ea typeface="Cambria"/>
                <a:cs typeface="Cambria"/>
              </a:rPr>
              <a:t> </a:t>
            </a:r>
            <a:r>
              <a:rPr sz="3450" b="1" dirty="0" err="1">
                <a:solidFill>
                  <a:srgbClr val="1E578E"/>
                </a:solidFill>
                <a:latin typeface="Cambria"/>
                <a:ea typeface="Cambria"/>
                <a:cs typeface="Cambria"/>
              </a:rPr>
              <a:t>све</a:t>
            </a:r>
            <a:r>
              <a:rPr sz="3450" b="1" dirty="0">
                <a:solidFill>
                  <a:srgbClr val="1E578E"/>
                </a:solidFill>
                <a:latin typeface="Cambria"/>
                <a:ea typeface="Cambria"/>
                <a:cs typeface="Cambria"/>
              </a:rPr>
              <a:t> и </a:t>
            </a:r>
            <a:r>
              <a:rPr sz="3450" b="1" dirty="0" err="1">
                <a:solidFill>
                  <a:srgbClr val="1E578E"/>
                </a:solidFill>
                <a:latin typeface="Cambria"/>
                <a:ea typeface="Cambria"/>
                <a:cs typeface="Cambria"/>
              </a:rPr>
              <a:t>Универзални</a:t>
            </a:r>
            <a:r>
              <a:rPr sz="3450" b="1" dirty="0">
                <a:solidFill>
                  <a:srgbClr val="1E578E"/>
                </a:solidFill>
                <a:latin typeface="Cambria"/>
                <a:ea typeface="Cambria"/>
                <a:cs typeface="Cambria"/>
              </a:rPr>
              <a:t> </a:t>
            </a:r>
            <a:r>
              <a:rPr sz="3450" b="1" dirty="0" err="1">
                <a:solidFill>
                  <a:srgbClr val="1E578E"/>
                </a:solidFill>
                <a:latin typeface="Cambria"/>
                <a:ea typeface="Cambria"/>
                <a:cs typeface="Cambria"/>
              </a:rPr>
              <a:t>дизајн</a:t>
            </a:r>
            <a:endParaRPr sz="3450" b="1" dirty="0">
              <a:solidFill>
                <a:srgbClr val="1E578E"/>
              </a:solidFill>
              <a:latin typeface="Cambria"/>
              <a:ea typeface="Cambria"/>
              <a:cs typeface="Cambria"/>
            </a:endParaRPr>
          </a:p>
        </p:txBody>
      </p:sp>
      <p:sp>
        <p:nvSpPr>
          <p:cNvPr id="2" name="UD column title">
            <a:extLst>
              <a:ext uri="{FF2B5EF4-FFF2-40B4-BE49-F238E27FC236}">
                <a16:creationId xmlns:a16="http://schemas.microsoft.com/office/drawing/2014/main" id="{B6FD952D-B86D-4CD0-9A4C-933269EA83D2}"/>
              </a:ext>
            </a:extLst>
          </p:cNvPr>
          <p:cNvSpPr>
            <a:spLocks noGrp="1"/>
          </p:cNvSpPr>
          <p:nvPr/>
        </p:nvSpPr>
        <p:spPr>
          <a:xfrm>
            <a:off x="876300" y="1409700"/>
            <a:ext cx="4572000" cy="523875"/>
          </a:xfrm>
          <a:prstGeom prst="rect">
            <a:avLst/>
          </a:prstGeom>
          <a:noFill/>
          <a:ln w="0">
            <a:noFill/>
            <a:prstDash val="solid"/>
          </a:ln>
        </p:spPr>
        <p:txBody>
          <a:bodyPr wrap="square" lIns="0" tIns="0" rIns="0" bIns="0" anchor="t"/>
          <a:lstStyle>
            <a:defPPr algn="ctr">
              <a:defRPr sz="2175" b="1">
                <a:solidFill>
                  <a:srgbClr val="1E578E"/>
                </a:solidFill>
                <a:latin typeface="Cambria"/>
                <a:ea typeface="Cambria"/>
                <a:cs typeface="Cambria"/>
              </a:defRPr>
            </a:defPPr>
          </a:lstStyle>
          <a:p>
            <a:pPr algn="ctr">
              <a:defRPr sz="2175" b="1">
                <a:solidFill>
                  <a:srgbClr val="1E578E"/>
                </a:solidFill>
                <a:latin typeface="Cambria"/>
                <a:ea typeface="Cambria"/>
                <a:cs typeface="Cambria"/>
              </a:defRPr>
            </a:pPr>
            <a:r>
              <a:rPr sz="2175" b="1">
                <a:solidFill>
                  <a:srgbClr val="1E578E"/>
                </a:solidFill>
                <a:latin typeface="Cambria"/>
                <a:ea typeface="Cambria"/>
                <a:cs typeface="Cambria"/>
              </a:rPr>
              <a:t>УНИВЕРЗАЛНИ ДИЗАЈН</a:t>
            </a:r>
          </a:p>
        </p:txBody>
      </p:sp>
      <p:sp>
        <p:nvSpPr>
          <p:cNvPr id="3" name="DfA column title">
            <a:extLst>
              <a:ext uri="{FF2B5EF4-FFF2-40B4-BE49-F238E27FC236}">
                <a16:creationId xmlns:a16="http://schemas.microsoft.com/office/drawing/2014/main" id="{CDE85F2B-6974-4F28-816C-C9315E7DE1C5}"/>
              </a:ext>
            </a:extLst>
          </p:cNvPr>
          <p:cNvSpPr>
            <a:spLocks noGrp="1"/>
          </p:cNvSpPr>
          <p:nvPr/>
        </p:nvSpPr>
        <p:spPr>
          <a:xfrm>
            <a:off x="6762750" y="1409700"/>
            <a:ext cx="4572000" cy="523875"/>
          </a:xfrm>
          <a:prstGeom prst="rect">
            <a:avLst/>
          </a:prstGeom>
          <a:noFill/>
          <a:ln w="0">
            <a:noFill/>
            <a:prstDash val="solid"/>
          </a:ln>
        </p:spPr>
        <p:txBody>
          <a:bodyPr wrap="square" lIns="0" tIns="0" rIns="0" bIns="0" anchor="t"/>
          <a:lstStyle>
            <a:defPPr algn="ctr">
              <a:defRPr sz="2175" b="1">
                <a:solidFill>
                  <a:srgbClr val="1E578E"/>
                </a:solidFill>
                <a:latin typeface="Cambria"/>
                <a:ea typeface="Cambria"/>
                <a:cs typeface="Cambria"/>
              </a:defRPr>
            </a:defPPr>
          </a:lstStyle>
          <a:p>
            <a:pPr algn="ctr">
              <a:defRPr sz="2175" b="1">
                <a:solidFill>
                  <a:srgbClr val="1E578E"/>
                </a:solidFill>
                <a:latin typeface="Cambria"/>
                <a:ea typeface="Cambria"/>
                <a:cs typeface="Cambria"/>
              </a:defRPr>
            </a:pPr>
            <a:r>
              <a:rPr sz="2175" b="1">
                <a:solidFill>
                  <a:srgbClr val="1E578E"/>
                </a:solidFill>
                <a:latin typeface="Cambria"/>
                <a:ea typeface="Cambria"/>
                <a:cs typeface="Cambria"/>
              </a:rPr>
              <a:t>ДИЗАЈН ЗА СВЕ</a:t>
            </a:r>
          </a:p>
        </p:txBody>
      </p:sp>
      <p:sp>
        <p:nvSpPr>
          <p:cNvPr id="4" name="Vertical rule 640 135">
            <a:extLst>
              <a:ext uri="{FF2B5EF4-FFF2-40B4-BE49-F238E27FC236}">
                <a16:creationId xmlns:a16="http://schemas.microsoft.com/office/drawing/2014/main" id="{E444D3DA-BA11-40DE-898E-36BBC13F9AA8}"/>
              </a:ext>
            </a:extLst>
          </p:cNvPr>
          <p:cNvSpPr>
            <a:spLocks noGrp="1"/>
          </p:cNvSpPr>
          <p:nvPr/>
        </p:nvSpPr>
        <p:spPr>
          <a:xfrm>
            <a:off x="6096000" y="1285875"/>
            <a:ext cx="0" cy="3762375"/>
          </a:xfrm>
          <a:prstGeom prst="line">
            <a:avLst/>
          </a:prstGeom>
          <a:noFill/>
          <a:ln w="14288">
            <a:solidFill>
              <a:srgbClr val="A6BCD6"/>
            </a:solidFill>
            <a:prstDash val="solid"/>
          </a:ln>
        </p:spPr>
      </p:sp>
      <p:sp>
        <p:nvSpPr>
          <p:cNvPr id="5" name="UD column">
            <a:extLst>
              <a:ext uri="{FF2B5EF4-FFF2-40B4-BE49-F238E27FC236}">
                <a16:creationId xmlns:a16="http://schemas.microsoft.com/office/drawing/2014/main" id="{09423D7A-636B-434A-8679-A3EFE39FCD68}"/>
              </a:ext>
            </a:extLst>
          </p:cNvPr>
          <p:cNvSpPr>
            <a:spLocks noGrp="1"/>
          </p:cNvSpPr>
          <p:nvPr/>
        </p:nvSpPr>
        <p:spPr>
          <a:xfrm>
            <a:off x="762000" y="2143125"/>
            <a:ext cx="4762500" cy="2428875"/>
          </a:xfrm>
          <a:prstGeom prst="rect">
            <a:avLst/>
          </a:prstGeom>
          <a:noFill/>
          <a:ln w="0">
            <a:noFill/>
            <a:prstDash val="solid"/>
          </a:ln>
        </p:spPr>
        <p:txBody>
          <a:bodyPr wrap="square" lIns="0" tIns="0" rIns="0" bIns="0" anchor="t"/>
          <a:lstStyle>
            <a:defPPr algn="just">
              <a:defRPr sz="2025">
                <a:solidFill>
                  <a:srgbClr val="000000"/>
                </a:solidFill>
                <a:latin typeface="Cambria"/>
                <a:ea typeface="Cambria"/>
                <a:cs typeface="Cambria"/>
              </a:defRPr>
            </a:defPPr>
          </a:lstStyle>
          <a:p>
            <a:pPr algn="just">
              <a:defRPr sz="2025">
                <a:solidFill>
                  <a:srgbClr val="000000"/>
                </a:solidFill>
                <a:latin typeface="Cambria"/>
                <a:ea typeface="Cambria"/>
                <a:cs typeface="Cambria"/>
              </a:defRPr>
            </a:pPr>
            <a:r>
              <a:rPr sz="2025">
                <a:solidFill>
                  <a:srgbClr val="000000"/>
                </a:solidFill>
                <a:latin typeface="Cambria"/>
                <a:ea typeface="Cambria"/>
                <a:cs typeface="Cambria"/>
              </a:rPr>
              <a:t>Појам је уобичајен у Сједињеним Државама, Јапану и скандинавским земљама. Нагласак је на употребљивости редовних производа, окружења, програма и услуга за што шири круг људи.</a:t>
            </a:r>
          </a:p>
        </p:txBody>
      </p:sp>
      <p:sp>
        <p:nvSpPr>
          <p:cNvPr id="6" name="DfA column">
            <a:extLst>
              <a:ext uri="{FF2B5EF4-FFF2-40B4-BE49-F238E27FC236}">
                <a16:creationId xmlns:a16="http://schemas.microsoft.com/office/drawing/2014/main" id="{E9C593F6-3AD2-4FB9-8D26-7A645A1F00DF}"/>
              </a:ext>
            </a:extLst>
          </p:cNvPr>
          <p:cNvSpPr>
            <a:spLocks noGrp="1"/>
          </p:cNvSpPr>
          <p:nvPr/>
        </p:nvSpPr>
        <p:spPr>
          <a:xfrm>
            <a:off x="6667500" y="2143125"/>
            <a:ext cx="4762500" cy="2428875"/>
          </a:xfrm>
          <a:prstGeom prst="rect">
            <a:avLst/>
          </a:prstGeom>
          <a:noFill/>
          <a:ln w="0">
            <a:noFill/>
            <a:prstDash val="solid"/>
          </a:ln>
        </p:spPr>
        <p:txBody>
          <a:bodyPr wrap="square" lIns="0" tIns="0" rIns="0" bIns="0" anchor="t"/>
          <a:lstStyle>
            <a:defPPr algn="just">
              <a:defRPr sz="2025">
                <a:solidFill>
                  <a:srgbClr val="000000"/>
                </a:solidFill>
                <a:latin typeface="Cambria"/>
                <a:ea typeface="Cambria"/>
                <a:cs typeface="Cambria"/>
              </a:defRPr>
            </a:defPPr>
          </a:lstStyle>
          <a:p>
            <a:pPr algn="just">
              <a:defRPr sz="2025">
                <a:solidFill>
                  <a:srgbClr val="000000"/>
                </a:solidFill>
                <a:latin typeface="Cambria"/>
                <a:ea typeface="Cambria"/>
                <a:cs typeface="Cambria"/>
              </a:defRPr>
            </a:pPr>
            <a:r>
              <a:rPr sz="2025">
                <a:solidFill>
                  <a:srgbClr val="000000"/>
                </a:solidFill>
                <a:latin typeface="Cambria"/>
                <a:ea typeface="Cambria"/>
                <a:cs typeface="Cambria"/>
              </a:rPr>
              <a:t>Појам је чешћи у другим европским земљама. Посебно наглашава различитост људских потреба, социјалну укљученост, равноправност и учешће крајњих корисника у пројектовању.</a:t>
            </a:r>
          </a:p>
        </p:txBody>
      </p:sp>
      <p:sp>
        <p:nvSpPr>
          <p:cNvPr id="7" name="Rule 135 535">
            <a:extLst>
              <a:ext uri="{FF2B5EF4-FFF2-40B4-BE49-F238E27FC236}">
                <a16:creationId xmlns:a16="http://schemas.microsoft.com/office/drawing/2014/main" id="{FD579FFB-7B83-4B1A-8598-1315DB1001B9}"/>
              </a:ext>
            </a:extLst>
          </p:cNvPr>
          <p:cNvSpPr>
            <a:spLocks noGrp="1"/>
          </p:cNvSpPr>
          <p:nvPr/>
        </p:nvSpPr>
        <p:spPr>
          <a:xfrm>
            <a:off x="1285875" y="5095875"/>
            <a:ext cx="9620250" cy="0"/>
          </a:xfrm>
          <a:prstGeom prst="line">
            <a:avLst/>
          </a:prstGeom>
          <a:noFill/>
          <a:ln w="19050">
            <a:solidFill>
              <a:srgbClr val="1E578E"/>
            </a:solidFill>
            <a:prstDash val="solid"/>
          </a:ln>
        </p:spPr>
      </p:sp>
      <p:sp>
        <p:nvSpPr>
          <p:cNvPr id="8" name="Comparison conclusion">
            <a:extLst>
              <a:ext uri="{FF2B5EF4-FFF2-40B4-BE49-F238E27FC236}">
                <a16:creationId xmlns:a16="http://schemas.microsoft.com/office/drawing/2014/main" id="{B7E08C25-0CD2-4FB3-A977-771EACC48D7D}"/>
              </a:ext>
            </a:extLst>
          </p:cNvPr>
          <p:cNvSpPr>
            <a:spLocks noGrp="1"/>
          </p:cNvSpPr>
          <p:nvPr/>
        </p:nvSpPr>
        <p:spPr>
          <a:xfrm>
            <a:off x="1666875" y="5381625"/>
            <a:ext cx="8858250" cy="666750"/>
          </a:xfrm>
          <a:prstGeom prst="rect">
            <a:avLst/>
          </a:prstGeom>
          <a:noFill/>
          <a:ln w="0">
            <a:noFill/>
            <a:prstDash val="solid"/>
          </a:ln>
        </p:spPr>
        <p:txBody>
          <a:bodyPr wrap="square" lIns="0" tIns="0" rIns="0" bIns="0" anchor="t"/>
          <a:lstStyle>
            <a:defPPr algn="ctr">
              <a:defRPr sz="2250" b="1">
                <a:solidFill>
                  <a:srgbClr val="1E578E"/>
                </a:solidFill>
                <a:latin typeface="Cambria"/>
                <a:ea typeface="Cambria"/>
                <a:cs typeface="Cambria"/>
              </a:defRPr>
            </a:defPPr>
          </a:lstStyle>
          <a:p>
            <a:pPr algn="ctr">
              <a:defRPr sz="2250" b="1">
                <a:solidFill>
                  <a:srgbClr val="1E578E"/>
                </a:solidFill>
                <a:latin typeface="Cambria"/>
                <a:ea typeface="Cambria"/>
                <a:cs typeface="Cambria"/>
              </a:defRPr>
            </a:pPr>
            <a:r>
              <a:rPr sz="2250" b="1">
                <a:solidFill>
                  <a:srgbClr val="1E578E"/>
                </a:solidFill>
                <a:latin typeface="Cambria"/>
                <a:ea typeface="Cambria"/>
                <a:cs typeface="Cambria"/>
              </a:rPr>
              <a:t>Концепти су блиски и у пракси се често користе као еквивалентни појмови.</a:t>
            </a:r>
          </a:p>
        </p:txBody>
      </p:sp>
      <p:sp>
        <p:nvSpPr>
          <p:cNvPr id="9" name="Slide Number">
            <a:extLst>
              <a:ext uri="{FF2B5EF4-FFF2-40B4-BE49-F238E27FC236}">
                <a16:creationId xmlns:a16="http://schemas.microsoft.com/office/drawing/2014/main" id="{93FB028A-50F6-4D48-81F9-FEF74D1CC20A}"/>
              </a:ext>
            </a:extLst>
          </p:cNvPr>
          <p:cNvSpPr>
            <a:spLocks noGrp="1"/>
          </p:cNvSpPr>
          <p:nvPr/>
        </p:nvSpPr>
        <p:spPr>
          <a:xfrm>
            <a:off x="11522583" y="6275832"/>
            <a:ext cx="469583" cy="365093"/>
          </a:xfrm>
          <a:prstGeom prst="rect">
            <a:avLst/>
          </a:prstGeom>
          <a:noFill/>
          <a:ln w="0">
            <a:noFill/>
            <a:prstDash val="solid"/>
          </a:ln>
        </p:spPr>
        <p:txBody>
          <a:bodyPr wrap="square" lIns="0" tIns="0" rIns="0" bIns="0" anchor="ctr"/>
          <a:lstStyle>
            <a:defPPr algn="ctr">
              <a:defRPr sz="1400" b="1">
                <a:solidFill>
                  <a:srgbClr val="8C99B3"/>
                </a:solidFill>
                <a:latin typeface="Calibri"/>
                <a:ea typeface="Calibri"/>
                <a:cs typeface="Calibri"/>
              </a:defRPr>
            </a:defPPr>
          </a:lstStyle>
          <a:p>
            <a:pPr algn="ctr">
              <a:defRPr sz="1400" b="1">
                <a:solidFill>
                  <a:srgbClr val="8C99B3"/>
                </a:solidFill>
                <a:latin typeface="Calibri"/>
                <a:ea typeface="Calibri"/>
                <a:cs typeface="Calibri"/>
              </a:defRPr>
            </a:pPr>
            <a:r>
              <a:rPr sz="1400" b="1">
                <a:solidFill>
                  <a:srgbClr val="8C99B3"/>
                </a:solidFill>
                <a:latin typeface="Calibri"/>
                <a:ea typeface="Calibri"/>
                <a:cs typeface="Calibri"/>
              </a:rPr>
              <a:t>16</a:t>
            </a:r>
          </a:p>
        </p:txBody>
      </p:sp>
      <p:sp>
        <p:nvSpPr>
          <p:cNvPr id="11" name="Oval 10">
            <a:extLst>
              <a:ext uri="{FF2B5EF4-FFF2-40B4-BE49-F238E27FC236}">
                <a16:creationId xmlns:a16="http://schemas.microsoft.com/office/drawing/2014/main" id="{925636E6-6FDA-12D2-65A0-06E750643940}"/>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3</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43758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8BFD1ED5-D83D-49BF-8960-110CC9AC2DC6}"/>
              </a:ext>
            </a:extLst>
          </p:cNvPr>
          <p:cNvSpPr>
            <a:spLocks noGrp="1"/>
          </p:cNvSpPr>
          <p:nvPr/>
        </p:nvSpPr>
        <p:spPr>
          <a:xfrm>
            <a:off x="924213" y="85154"/>
            <a:ext cx="9810750" cy="742950"/>
          </a:xfrm>
          <a:prstGeom prst="rect">
            <a:avLst/>
          </a:prstGeom>
          <a:noFill/>
          <a:ln w="0">
            <a:noFill/>
            <a:prstDash val="solid"/>
          </a:ln>
        </p:spPr>
        <p:txBody>
          <a:bodyPr wrap="square" lIns="0" tIns="0" rIns="0" bIns="0" anchor="ctr"/>
          <a:lstStyle>
            <a:defPPr algn="l">
              <a:defRPr sz="3450" b="1">
                <a:solidFill>
                  <a:srgbClr val="1E578E"/>
                </a:solidFill>
                <a:latin typeface="Cambria"/>
                <a:ea typeface="Cambria"/>
                <a:cs typeface="Cambria"/>
              </a:defRPr>
            </a:defPPr>
          </a:lstStyle>
          <a:p>
            <a:pPr algn="l">
              <a:defRPr sz="3450" b="1">
                <a:solidFill>
                  <a:srgbClr val="1E578E"/>
                </a:solidFill>
                <a:latin typeface="Cambria"/>
                <a:ea typeface="Cambria"/>
                <a:cs typeface="Cambria"/>
              </a:defRPr>
            </a:pPr>
            <a:r>
              <a:rPr sz="3450" b="1" dirty="0" err="1">
                <a:solidFill>
                  <a:srgbClr val="1E578E"/>
                </a:solidFill>
                <a:latin typeface="Cambria"/>
                <a:ea typeface="Cambria"/>
                <a:cs typeface="Cambria"/>
              </a:rPr>
              <a:t>Принципи</a:t>
            </a:r>
            <a:r>
              <a:rPr sz="3450" b="1" dirty="0">
                <a:solidFill>
                  <a:srgbClr val="1E578E"/>
                </a:solidFill>
                <a:latin typeface="Cambria"/>
                <a:ea typeface="Cambria"/>
                <a:cs typeface="Cambria"/>
              </a:rPr>
              <a:t> </a:t>
            </a:r>
            <a:r>
              <a:rPr sz="3450" b="1" dirty="0" err="1">
                <a:solidFill>
                  <a:srgbClr val="1E578E"/>
                </a:solidFill>
                <a:latin typeface="Cambria"/>
                <a:ea typeface="Cambria"/>
                <a:cs typeface="Cambria"/>
              </a:rPr>
              <a:t>универзалног</a:t>
            </a:r>
            <a:r>
              <a:rPr sz="3450" b="1" dirty="0">
                <a:solidFill>
                  <a:srgbClr val="1E578E"/>
                </a:solidFill>
                <a:latin typeface="Cambria"/>
                <a:ea typeface="Cambria"/>
                <a:cs typeface="Cambria"/>
              </a:rPr>
              <a:t> </a:t>
            </a:r>
            <a:r>
              <a:rPr sz="3450" b="1" dirty="0" err="1">
                <a:solidFill>
                  <a:srgbClr val="1E578E"/>
                </a:solidFill>
                <a:latin typeface="Cambria"/>
                <a:ea typeface="Cambria"/>
                <a:cs typeface="Cambria"/>
              </a:rPr>
              <a:t>дизајна</a:t>
            </a:r>
            <a:endParaRPr sz="3450" b="1" dirty="0">
              <a:solidFill>
                <a:srgbClr val="1E578E"/>
              </a:solidFill>
              <a:latin typeface="Cambria"/>
              <a:ea typeface="Cambria"/>
              <a:cs typeface="Cambria"/>
            </a:endParaRPr>
          </a:p>
        </p:txBody>
      </p:sp>
      <p:graphicFrame>
        <p:nvGraphicFramePr>
          <p:cNvPr id="2" name="Table 1">
            <a:extLst>
              <a:ext uri="{FF2B5EF4-FFF2-40B4-BE49-F238E27FC236}">
                <a16:creationId xmlns:a16="http://schemas.microsoft.com/office/drawing/2014/main" id="{767EE67A-FB60-49F3-AF27-A099B9563BBB}"/>
              </a:ext>
            </a:extLst>
          </p:cNvPr>
          <p:cNvGraphicFramePr/>
          <p:nvPr>
            <p:extLst>
              <p:ext uri="{D42A27DB-BD31-4B8C-83A1-F6EECF244321}">
                <p14:modId xmlns:p14="http://schemas.microsoft.com/office/powerpoint/2010/main" val="2325682457"/>
              </p:ext>
            </p:extLst>
          </p:nvPr>
        </p:nvGraphicFramePr>
        <p:xfrm>
          <a:off x="457200" y="1143000"/>
          <a:ext cx="11277600" cy="4953000"/>
        </p:xfrm>
        <a:graphic>
          <a:graphicData uri="http://schemas.openxmlformats.org/drawingml/2006/table">
            <a:tbl>
              <a:tblPr/>
              <a:tblGrid>
                <a:gridCol w="666750">
                  <a:extLst>
                    <a:ext uri="{9D8B030D-6E8A-4147-A177-3AD203B41FA5}">
                      <a16:colId xmlns:a16="http://schemas.microsoft.com/office/drawing/2014/main" val="20000"/>
                    </a:ext>
                  </a:extLst>
                </a:gridCol>
                <a:gridCol w="3286125">
                  <a:extLst>
                    <a:ext uri="{9D8B030D-6E8A-4147-A177-3AD203B41FA5}">
                      <a16:colId xmlns:a16="http://schemas.microsoft.com/office/drawing/2014/main" val="20001"/>
                    </a:ext>
                  </a:extLst>
                </a:gridCol>
                <a:gridCol w="7324725">
                  <a:extLst>
                    <a:ext uri="{9D8B030D-6E8A-4147-A177-3AD203B41FA5}">
                      <a16:colId xmlns:a16="http://schemas.microsoft.com/office/drawing/2014/main" val="20002"/>
                    </a:ext>
                  </a:extLst>
                </a:gridCol>
              </a:tblGrid>
              <a:tr h="457200">
                <a:tc>
                  <a:txBody>
                    <a:bodyPr/>
                    <a:lstStyle/>
                    <a:p>
                      <a:pPr algn="l"/>
                      <a:r>
                        <a:rPr sz="1575" b="1">
                          <a:solidFill>
                            <a:srgbClr val="FFFFFF"/>
                          </a:solidFill>
                          <a:latin typeface="Cambria"/>
                          <a:ea typeface="Cambria"/>
                          <a:cs typeface="Cambria"/>
                        </a:rPr>
                        <a:t>Бр.</a:t>
                      </a:r>
                    </a:p>
                  </a:txBody>
                  <a:tcPr anchor="ctr">
                    <a:lnL w="9525">
                      <a:solidFill>
                        <a:srgbClr val="A6BCD6"/>
                      </a:solidFill>
                      <a:prstDash val="solid"/>
                    </a:lnL>
                    <a:lnR w="9525">
                      <a:solidFill>
                        <a:srgbClr val="A6BCD6"/>
                      </a:solidFill>
                      <a:prstDash val="solid"/>
                    </a:lnR>
                    <a:lnT w="9525">
                      <a:solidFill>
                        <a:srgbClr val="A6BCD6"/>
                      </a:solidFill>
                      <a:prstDash val="solid"/>
                    </a:lnT>
                    <a:lnB w="9525">
                      <a:solidFill>
                        <a:srgbClr val="A6BCD6"/>
                      </a:solidFill>
                      <a:prstDash val="solid"/>
                    </a:lnB>
                    <a:solidFill>
                      <a:srgbClr val="1E578E"/>
                    </a:solidFill>
                  </a:tcPr>
                </a:tc>
                <a:tc>
                  <a:txBody>
                    <a:bodyPr/>
                    <a:lstStyle/>
                    <a:p>
                      <a:pPr algn="l"/>
                      <a:r>
                        <a:rPr sz="1575" b="1">
                          <a:solidFill>
                            <a:srgbClr val="FFFFFF"/>
                          </a:solidFill>
                          <a:latin typeface="Cambria"/>
                          <a:ea typeface="Cambria"/>
                          <a:cs typeface="Cambria"/>
                        </a:rPr>
                        <a:t>Принцип</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a:solidFill>
                        <a:srgbClr val="A6BCD6"/>
                      </a:solidFill>
                      <a:prstDash val="solid"/>
                    </a:lnT>
                    <a:lnB w="9525">
                      <a:solidFill>
                        <a:srgbClr val="A6BCD6"/>
                      </a:solidFill>
                      <a:prstDash val="solid"/>
                    </a:lnB>
                    <a:solidFill>
                      <a:srgbClr val="1E578E"/>
                    </a:solidFill>
                  </a:tcPr>
                </a:tc>
                <a:tc>
                  <a:txBody>
                    <a:bodyPr/>
                    <a:lstStyle/>
                    <a:p>
                      <a:pPr algn="l"/>
                      <a:r>
                        <a:rPr sz="1575" b="1">
                          <a:solidFill>
                            <a:srgbClr val="FFFFFF"/>
                          </a:solidFill>
                          <a:latin typeface="Cambria"/>
                          <a:ea typeface="Cambria"/>
                          <a:cs typeface="Cambria"/>
                        </a:rPr>
                        <a:t>Пример примене у саобраћају</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a:solidFill>
                        <a:srgbClr val="A6BCD6"/>
                      </a:solidFill>
                      <a:prstDash val="solid"/>
                    </a:lnT>
                    <a:lnB w="9525">
                      <a:solidFill>
                        <a:srgbClr val="A6BCD6"/>
                      </a:solidFill>
                      <a:prstDash val="solid"/>
                    </a:lnB>
                    <a:solidFill>
                      <a:srgbClr val="1E578E"/>
                    </a:solidFill>
                  </a:tcPr>
                </a:tc>
                <a:extLst>
                  <a:ext uri="{0D108BD9-81ED-4DB2-BD59-A6C34878D82A}">
                    <a16:rowId xmlns:a16="http://schemas.microsoft.com/office/drawing/2014/main" val="10000"/>
                  </a:ext>
                </a:extLst>
              </a:tr>
              <a:tr h="1123950">
                <a:tc>
                  <a:txBody>
                    <a:bodyPr/>
                    <a:lstStyle/>
                    <a:p>
                      <a:pPr algn="ctr"/>
                      <a:r>
                        <a:rPr sz="2025" b="1">
                          <a:solidFill>
                            <a:srgbClr val="1E578E"/>
                          </a:solidFill>
                          <a:latin typeface="Cambria"/>
                          <a:ea typeface="Cambria"/>
                          <a:cs typeface="Cambria"/>
                        </a:rPr>
                        <a:t>1</a:t>
                      </a:r>
                    </a:p>
                  </a:txBody>
                  <a:tcPr anchor="ctr">
                    <a:lnL w="9525">
                      <a:solidFill>
                        <a:srgbClr val="A6BCD6"/>
                      </a:solidFill>
                      <a:prstDash val="soli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tc>
                  <a:txBody>
                    <a:bodyPr/>
                    <a:lstStyle/>
                    <a:p>
                      <a:pPr algn="l"/>
                      <a:r>
                        <a:rPr lang="sr-Latn-RS" sz="1800" b="0" noProof="0" dirty="0">
                          <a:solidFill>
                            <a:srgbClr val="000000"/>
                          </a:solidFill>
                          <a:latin typeface="Cambria"/>
                          <a:ea typeface="Cambria"/>
                          <a:cs typeface="Cambria"/>
                        </a:rPr>
                        <a:t>Равноправна употреба</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tc>
                  <a:txBody>
                    <a:bodyPr/>
                    <a:lstStyle/>
                    <a:p>
                      <a:pPr algn="l"/>
                      <a:r>
                        <a:rPr lang="sr-Latn-RS" sz="1800" b="0" noProof="0" dirty="0">
                          <a:solidFill>
                            <a:srgbClr val="000000"/>
                          </a:solidFill>
                          <a:latin typeface="Cambria"/>
                          <a:ea typeface="Cambria"/>
                          <a:cs typeface="Cambria"/>
                        </a:rPr>
                        <a:t>Заједнички приступ станици. Рампа у главном правцу кретања. Исте информације и могућности куповине карте за све.</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extLst>
                  <a:ext uri="{0D108BD9-81ED-4DB2-BD59-A6C34878D82A}">
                    <a16:rowId xmlns:a16="http://schemas.microsoft.com/office/drawing/2014/main" val="10001"/>
                  </a:ext>
                </a:extLst>
              </a:tr>
              <a:tr h="1123950">
                <a:tc>
                  <a:txBody>
                    <a:bodyPr/>
                    <a:lstStyle/>
                    <a:p>
                      <a:pPr algn="ctr"/>
                      <a:r>
                        <a:rPr sz="2025" b="1">
                          <a:solidFill>
                            <a:srgbClr val="1E578E"/>
                          </a:solidFill>
                          <a:latin typeface="Cambria"/>
                          <a:ea typeface="Cambria"/>
                          <a:cs typeface="Cambria"/>
                        </a:rPr>
                        <a:t>2</a:t>
                      </a:r>
                    </a:p>
                  </a:txBody>
                  <a:tcPr anchor="ctr">
                    <a:lnL w="9525">
                      <a:solidFill>
                        <a:srgbClr val="A6BCD6"/>
                      </a:solidFill>
                      <a:prstDash val="soli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3F7FC"/>
                    </a:solidFill>
                  </a:tcPr>
                </a:tc>
                <a:tc>
                  <a:txBody>
                    <a:bodyPr/>
                    <a:lstStyle/>
                    <a:p>
                      <a:pPr algn="l"/>
                      <a:r>
                        <a:rPr lang="sr-Latn-RS" sz="1800" b="0" noProof="0" dirty="0">
                          <a:solidFill>
                            <a:srgbClr val="000000"/>
                          </a:solidFill>
                          <a:latin typeface="Cambria"/>
                          <a:ea typeface="Cambria"/>
                          <a:cs typeface="Cambria"/>
                        </a:rPr>
                        <a:t>Флексибилност у употреби</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3F7FC"/>
                    </a:solidFill>
                  </a:tcPr>
                </a:tc>
                <a:tc>
                  <a:txBody>
                    <a:bodyPr/>
                    <a:lstStyle/>
                    <a:p>
                      <a:pPr algn="l"/>
                      <a:r>
                        <a:rPr lang="sr-Latn-RS" sz="1800" b="0" noProof="0" dirty="0">
                          <a:solidFill>
                            <a:srgbClr val="000000"/>
                          </a:solidFill>
                          <a:latin typeface="Cambria"/>
                          <a:ea typeface="Cambria"/>
                          <a:cs typeface="Cambria"/>
                        </a:rPr>
                        <a:t>Карта се купује на шалтеру, аутомату, интернету или у возилу. Информације се добијају визуелно, звучно и тактилно.</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3F7FC"/>
                    </a:solidFill>
                  </a:tcPr>
                </a:tc>
                <a:extLst>
                  <a:ext uri="{0D108BD9-81ED-4DB2-BD59-A6C34878D82A}">
                    <a16:rowId xmlns:a16="http://schemas.microsoft.com/office/drawing/2014/main" val="10002"/>
                  </a:ext>
                </a:extLst>
              </a:tr>
              <a:tr h="1123950">
                <a:tc>
                  <a:txBody>
                    <a:bodyPr/>
                    <a:lstStyle/>
                    <a:p>
                      <a:pPr algn="ctr"/>
                      <a:r>
                        <a:rPr sz="2025" b="1">
                          <a:solidFill>
                            <a:srgbClr val="1E578E"/>
                          </a:solidFill>
                          <a:latin typeface="Cambria"/>
                          <a:ea typeface="Cambria"/>
                          <a:cs typeface="Cambria"/>
                        </a:rPr>
                        <a:t>3</a:t>
                      </a:r>
                    </a:p>
                  </a:txBody>
                  <a:tcPr anchor="ctr">
                    <a:lnL w="9525">
                      <a:solidFill>
                        <a:srgbClr val="A6BCD6"/>
                      </a:solidFill>
                      <a:prstDash val="soli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tc>
                  <a:txBody>
                    <a:bodyPr/>
                    <a:lstStyle/>
                    <a:p>
                      <a:pPr algn="l"/>
                      <a:r>
                        <a:rPr lang="sr-Latn-RS" sz="1800" b="0" noProof="0" dirty="0">
                          <a:solidFill>
                            <a:srgbClr val="000000"/>
                          </a:solidFill>
                          <a:latin typeface="Cambria"/>
                          <a:ea typeface="Cambria"/>
                          <a:cs typeface="Cambria"/>
                        </a:rPr>
                        <a:t>Једноставна и интуитивна употреба</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tc>
                  <a:txBody>
                    <a:bodyPr/>
                    <a:lstStyle/>
                    <a:p>
                      <a:pPr algn="l"/>
                      <a:r>
                        <a:rPr lang="sr-Latn-RS" sz="1800" b="0" noProof="0" dirty="0">
                          <a:solidFill>
                            <a:srgbClr val="000000"/>
                          </a:solidFill>
                          <a:latin typeface="Cambria"/>
                          <a:ea typeface="Cambria"/>
                          <a:cs typeface="Cambria"/>
                        </a:rPr>
                        <a:t>Доследна сигнализација, јасно означени перони и излази, једноставан аутомат, препознатљиви симболи и језик.</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extLst>
                  <a:ext uri="{0D108BD9-81ED-4DB2-BD59-A6C34878D82A}">
                    <a16:rowId xmlns:a16="http://schemas.microsoft.com/office/drawing/2014/main" val="10003"/>
                  </a:ext>
                </a:extLst>
              </a:tr>
              <a:tr h="1123950">
                <a:tc>
                  <a:txBody>
                    <a:bodyPr/>
                    <a:lstStyle/>
                    <a:p>
                      <a:pPr algn="ctr"/>
                      <a:r>
                        <a:rPr sz="2025" b="1">
                          <a:solidFill>
                            <a:srgbClr val="1E578E"/>
                          </a:solidFill>
                          <a:latin typeface="Cambria"/>
                          <a:ea typeface="Cambria"/>
                          <a:cs typeface="Cambria"/>
                        </a:rPr>
                        <a:t>4</a:t>
                      </a:r>
                    </a:p>
                  </a:txBody>
                  <a:tcPr anchor="ctr">
                    <a:lnL w="9525">
                      <a:solidFill>
                        <a:srgbClr val="A6BCD6"/>
                      </a:solidFill>
                      <a:prstDash val="soli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3F7FC"/>
                    </a:solidFill>
                  </a:tcPr>
                </a:tc>
                <a:tc>
                  <a:txBody>
                    <a:bodyPr/>
                    <a:lstStyle/>
                    <a:p>
                      <a:pPr algn="l"/>
                      <a:r>
                        <a:rPr lang="sr-Latn-RS" sz="1800" b="0" noProof="0" dirty="0">
                          <a:solidFill>
                            <a:srgbClr val="000000"/>
                          </a:solidFill>
                          <a:latin typeface="Cambria"/>
                          <a:ea typeface="Cambria"/>
                          <a:cs typeface="Cambria"/>
                        </a:rPr>
                        <a:t>Уочљиве информације</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3F7FC"/>
                    </a:solidFill>
                  </a:tcPr>
                </a:tc>
                <a:tc>
                  <a:txBody>
                    <a:bodyPr/>
                    <a:lstStyle/>
                    <a:p>
                      <a:pPr algn="l"/>
                      <a:r>
                        <a:rPr lang="sr-Latn-RS" sz="1800" b="0" noProof="0" dirty="0">
                          <a:solidFill>
                            <a:srgbClr val="000000"/>
                          </a:solidFill>
                          <a:latin typeface="Cambria"/>
                          <a:ea typeface="Cambria"/>
                          <a:cs typeface="Cambria"/>
                        </a:rPr>
                        <a:t>Истовремена звучна и визуелна најава. Добар контраст. Тактилне ознаке. Дигиталне услуге компатибилне са читачима екрана.</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3F7FC"/>
                    </a:solidFill>
                  </a:tcPr>
                </a:tc>
                <a:extLst>
                  <a:ext uri="{0D108BD9-81ED-4DB2-BD59-A6C34878D82A}">
                    <a16:rowId xmlns:a16="http://schemas.microsoft.com/office/drawing/2014/main" val="10004"/>
                  </a:ext>
                </a:extLst>
              </a:tr>
            </a:tbl>
          </a:graphicData>
        </a:graphic>
      </p:graphicFrame>
      <p:sp>
        <p:nvSpPr>
          <p:cNvPr id="3" name="Slide Number">
            <a:extLst>
              <a:ext uri="{FF2B5EF4-FFF2-40B4-BE49-F238E27FC236}">
                <a16:creationId xmlns:a16="http://schemas.microsoft.com/office/drawing/2014/main" id="{8B7DF706-2367-481A-AF79-7D8B8C0E68F4}"/>
              </a:ext>
            </a:extLst>
          </p:cNvPr>
          <p:cNvSpPr>
            <a:spLocks noGrp="1"/>
          </p:cNvSpPr>
          <p:nvPr/>
        </p:nvSpPr>
        <p:spPr>
          <a:xfrm>
            <a:off x="11522583" y="6275832"/>
            <a:ext cx="469583" cy="365093"/>
          </a:xfrm>
          <a:prstGeom prst="rect">
            <a:avLst/>
          </a:prstGeom>
          <a:noFill/>
          <a:ln w="0">
            <a:noFill/>
            <a:prstDash val="solid"/>
          </a:ln>
        </p:spPr>
        <p:txBody>
          <a:bodyPr wrap="square" lIns="0" tIns="0" rIns="0" bIns="0" anchor="ctr"/>
          <a:lstStyle>
            <a:defPPr algn="ctr">
              <a:defRPr sz="1400" b="1">
                <a:solidFill>
                  <a:srgbClr val="8C99B3"/>
                </a:solidFill>
                <a:latin typeface="Calibri"/>
                <a:ea typeface="Calibri"/>
                <a:cs typeface="Calibri"/>
              </a:defRPr>
            </a:defPPr>
          </a:lstStyle>
          <a:p>
            <a:pPr algn="ctr">
              <a:defRPr sz="1400" b="1">
                <a:solidFill>
                  <a:srgbClr val="8C99B3"/>
                </a:solidFill>
                <a:latin typeface="Calibri"/>
                <a:ea typeface="Calibri"/>
                <a:cs typeface="Calibri"/>
              </a:defRPr>
            </a:pPr>
            <a:r>
              <a:rPr sz="1400" b="1">
                <a:solidFill>
                  <a:srgbClr val="8C99B3"/>
                </a:solidFill>
                <a:latin typeface="Calibri"/>
                <a:ea typeface="Calibri"/>
                <a:cs typeface="Calibri"/>
              </a:rPr>
              <a:t>17</a:t>
            </a:r>
          </a:p>
        </p:txBody>
      </p:sp>
      <p:sp>
        <p:nvSpPr>
          <p:cNvPr id="5" name="Oval 4">
            <a:extLst>
              <a:ext uri="{FF2B5EF4-FFF2-40B4-BE49-F238E27FC236}">
                <a16:creationId xmlns:a16="http://schemas.microsoft.com/office/drawing/2014/main" id="{DA8727ED-A9A1-97DC-23A1-C0D339C430A7}"/>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3</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44250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C0DDC9A9-238D-4AC1-8C08-609277E8CFDC}"/>
              </a:ext>
            </a:extLst>
          </p:cNvPr>
          <p:cNvSpPr>
            <a:spLocks noGrp="1"/>
          </p:cNvSpPr>
          <p:nvPr/>
        </p:nvSpPr>
        <p:spPr>
          <a:xfrm>
            <a:off x="951923" y="85154"/>
            <a:ext cx="9810750" cy="742950"/>
          </a:xfrm>
          <a:prstGeom prst="rect">
            <a:avLst/>
          </a:prstGeom>
          <a:noFill/>
          <a:ln w="0">
            <a:noFill/>
            <a:prstDash val="solid"/>
          </a:ln>
        </p:spPr>
        <p:txBody>
          <a:bodyPr wrap="square" lIns="0" tIns="0" rIns="0" bIns="0" anchor="ctr"/>
          <a:lstStyle>
            <a:defPPr algn="l">
              <a:defRPr sz="3150" b="1">
                <a:solidFill>
                  <a:srgbClr val="1E578E"/>
                </a:solidFill>
                <a:latin typeface="Cambria"/>
                <a:ea typeface="Cambria"/>
                <a:cs typeface="Cambria"/>
              </a:defRPr>
            </a:defPPr>
          </a:lstStyle>
          <a:p>
            <a:pPr algn="l">
              <a:defRPr sz="3150" b="1">
                <a:solidFill>
                  <a:srgbClr val="1E578E"/>
                </a:solidFill>
                <a:latin typeface="Cambria"/>
                <a:ea typeface="Cambria"/>
                <a:cs typeface="Cambria"/>
              </a:defRPr>
            </a:pPr>
            <a:r>
              <a:rPr sz="3150" b="1" dirty="0" err="1">
                <a:solidFill>
                  <a:srgbClr val="1E578E"/>
                </a:solidFill>
                <a:latin typeface="Cambria"/>
                <a:ea typeface="Cambria"/>
                <a:cs typeface="Cambria"/>
              </a:rPr>
              <a:t>Принципи</a:t>
            </a:r>
            <a:r>
              <a:rPr sz="3150" b="1" dirty="0">
                <a:solidFill>
                  <a:srgbClr val="1E578E"/>
                </a:solidFill>
                <a:latin typeface="Cambria"/>
                <a:ea typeface="Cambria"/>
                <a:cs typeface="Cambria"/>
              </a:rPr>
              <a:t> </a:t>
            </a:r>
            <a:r>
              <a:rPr sz="3150" b="1" dirty="0" err="1">
                <a:solidFill>
                  <a:srgbClr val="1E578E"/>
                </a:solidFill>
                <a:latin typeface="Cambria"/>
                <a:ea typeface="Cambria"/>
                <a:cs typeface="Cambria"/>
              </a:rPr>
              <a:t>универзалног</a:t>
            </a:r>
            <a:r>
              <a:rPr sz="3150" b="1" dirty="0">
                <a:solidFill>
                  <a:srgbClr val="1E578E"/>
                </a:solidFill>
                <a:latin typeface="Cambria"/>
                <a:ea typeface="Cambria"/>
                <a:cs typeface="Cambria"/>
              </a:rPr>
              <a:t> </a:t>
            </a:r>
            <a:r>
              <a:rPr sz="3150" b="1" dirty="0" err="1">
                <a:solidFill>
                  <a:srgbClr val="1E578E"/>
                </a:solidFill>
                <a:latin typeface="Cambria"/>
                <a:ea typeface="Cambria"/>
                <a:cs typeface="Cambria"/>
              </a:rPr>
              <a:t>дизајна</a:t>
            </a:r>
            <a:endParaRPr sz="3150" b="1" dirty="0">
              <a:solidFill>
                <a:srgbClr val="1E578E"/>
              </a:solidFill>
              <a:latin typeface="Cambria"/>
              <a:ea typeface="Cambria"/>
              <a:cs typeface="Cambria"/>
            </a:endParaRPr>
          </a:p>
        </p:txBody>
      </p:sp>
      <p:graphicFrame>
        <p:nvGraphicFramePr>
          <p:cNvPr id="2" name="Table 1">
            <a:extLst>
              <a:ext uri="{FF2B5EF4-FFF2-40B4-BE49-F238E27FC236}">
                <a16:creationId xmlns:a16="http://schemas.microsoft.com/office/drawing/2014/main" id="{82FC423E-4AD4-4522-A1A1-6B704560B6B5}"/>
              </a:ext>
            </a:extLst>
          </p:cNvPr>
          <p:cNvGraphicFramePr/>
          <p:nvPr>
            <p:extLst>
              <p:ext uri="{D42A27DB-BD31-4B8C-83A1-F6EECF244321}">
                <p14:modId xmlns:p14="http://schemas.microsoft.com/office/powerpoint/2010/main" val="812329799"/>
              </p:ext>
            </p:extLst>
          </p:nvPr>
        </p:nvGraphicFramePr>
        <p:xfrm>
          <a:off x="457200" y="1257300"/>
          <a:ext cx="11277600" cy="4715829"/>
        </p:xfrm>
        <a:graphic>
          <a:graphicData uri="http://schemas.openxmlformats.org/drawingml/2006/table">
            <a:tbl>
              <a:tblPr/>
              <a:tblGrid>
                <a:gridCol w="666750">
                  <a:extLst>
                    <a:ext uri="{9D8B030D-6E8A-4147-A177-3AD203B41FA5}">
                      <a16:colId xmlns:a16="http://schemas.microsoft.com/office/drawing/2014/main" val="20000"/>
                    </a:ext>
                  </a:extLst>
                </a:gridCol>
                <a:gridCol w="3286125">
                  <a:extLst>
                    <a:ext uri="{9D8B030D-6E8A-4147-A177-3AD203B41FA5}">
                      <a16:colId xmlns:a16="http://schemas.microsoft.com/office/drawing/2014/main" val="20001"/>
                    </a:ext>
                  </a:extLst>
                </a:gridCol>
                <a:gridCol w="7324725">
                  <a:extLst>
                    <a:ext uri="{9D8B030D-6E8A-4147-A177-3AD203B41FA5}">
                      <a16:colId xmlns:a16="http://schemas.microsoft.com/office/drawing/2014/main" val="20002"/>
                    </a:ext>
                  </a:extLst>
                </a:gridCol>
              </a:tblGrid>
              <a:tr h="495300">
                <a:tc>
                  <a:txBody>
                    <a:bodyPr/>
                    <a:lstStyle/>
                    <a:p>
                      <a:pPr algn="l"/>
                      <a:r>
                        <a:rPr sz="1575" b="1">
                          <a:solidFill>
                            <a:srgbClr val="FFFFFF"/>
                          </a:solidFill>
                          <a:latin typeface="Cambria"/>
                          <a:ea typeface="Cambria"/>
                          <a:cs typeface="Cambria"/>
                        </a:rPr>
                        <a:t>Бр.</a:t>
                      </a:r>
                    </a:p>
                  </a:txBody>
                  <a:tcPr anchor="ctr">
                    <a:lnL w="9525">
                      <a:solidFill>
                        <a:srgbClr val="A6BCD6"/>
                      </a:solidFill>
                      <a:prstDash val="solid"/>
                    </a:lnL>
                    <a:lnR w="9525">
                      <a:solidFill>
                        <a:srgbClr val="A6BCD6"/>
                      </a:solidFill>
                      <a:prstDash val="solid"/>
                    </a:lnR>
                    <a:lnT w="9525">
                      <a:solidFill>
                        <a:srgbClr val="A6BCD6"/>
                      </a:solidFill>
                      <a:prstDash val="solid"/>
                    </a:lnT>
                    <a:lnB w="9525">
                      <a:solidFill>
                        <a:srgbClr val="A6BCD6"/>
                      </a:solidFill>
                      <a:prstDash val="solid"/>
                    </a:lnB>
                    <a:solidFill>
                      <a:srgbClr val="1E578E"/>
                    </a:solidFill>
                  </a:tcPr>
                </a:tc>
                <a:tc>
                  <a:txBody>
                    <a:bodyPr/>
                    <a:lstStyle/>
                    <a:p>
                      <a:pPr algn="l"/>
                      <a:r>
                        <a:rPr sz="1575" b="1">
                          <a:solidFill>
                            <a:srgbClr val="FFFFFF"/>
                          </a:solidFill>
                          <a:latin typeface="Cambria"/>
                          <a:ea typeface="Cambria"/>
                          <a:cs typeface="Cambria"/>
                        </a:rPr>
                        <a:t>Принцип</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a:solidFill>
                        <a:srgbClr val="A6BCD6"/>
                      </a:solidFill>
                      <a:prstDash val="solid"/>
                    </a:lnT>
                    <a:lnB w="9525">
                      <a:solidFill>
                        <a:srgbClr val="A6BCD6"/>
                      </a:solidFill>
                      <a:prstDash val="solid"/>
                    </a:lnB>
                    <a:solidFill>
                      <a:srgbClr val="1E578E"/>
                    </a:solidFill>
                  </a:tcPr>
                </a:tc>
                <a:tc>
                  <a:txBody>
                    <a:bodyPr/>
                    <a:lstStyle/>
                    <a:p>
                      <a:pPr algn="l"/>
                      <a:r>
                        <a:rPr sz="1575" b="1">
                          <a:solidFill>
                            <a:srgbClr val="FFFFFF"/>
                          </a:solidFill>
                          <a:latin typeface="Cambria"/>
                          <a:ea typeface="Cambria"/>
                          <a:cs typeface="Cambria"/>
                        </a:rPr>
                        <a:t>Пример примене у саобраћају</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a:solidFill>
                        <a:srgbClr val="A6BCD6"/>
                      </a:solidFill>
                      <a:prstDash val="solid"/>
                    </a:lnT>
                    <a:lnB w="9525">
                      <a:solidFill>
                        <a:srgbClr val="A6BCD6"/>
                      </a:solidFill>
                      <a:prstDash val="solid"/>
                    </a:lnB>
                    <a:solidFill>
                      <a:srgbClr val="1E578E"/>
                    </a:solidFill>
                  </a:tcPr>
                </a:tc>
                <a:extLst>
                  <a:ext uri="{0D108BD9-81ED-4DB2-BD59-A6C34878D82A}">
                    <a16:rowId xmlns:a16="http://schemas.microsoft.com/office/drawing/2014/main" val="10000"/>
                  </a:ext>
                </a:extLst>
              </a:tr>
              <a:tr h="1406843">
                <a:tc>
                  <a:txBody>
                    <a:bodyPr/>
                    <a:lstStyle/>
                    <a:p>
                      <a:pPr algn="ctr"/>
                      <a:r>
                        <a:rPr sz="2025" b="1">
                          <a:solidFill>
                            <a:srgbClr val="1E578E"/>
                          </a:solidFill>
                          <a:latin typeface="Cambria"/>
                          <a:ea typeface="Cambria"/>
                          <a:cs typeface="Cambria"/>
                        </a:rPr>
                        <a:t>5</a:t>
                      </a:r>
                    </a:p>
                  </a:txBody>
                  <a:tcPr anchor="ctr">
                    <a:lnL w="9525">
                      <a:solidFill>
                        <a:srgbClr val="A6BCD6"/>
                      </a:solidFill>
                      <a:prstDash val="soli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tc>
                  <a:txBody>
                    <a:bodyPr/>
                    <a:lstStyle/>
                    <a:p>
                      <a:pPr algn="l"/>
                      <a:r>
                        <a:rPr lang="sr-Cyrl-RS" sz="1800" b="0" noProof="0" dirty="0">
                          <a:solidFill>
                            <a:srgbClr val="000000"/>
                          </a:solidFill>
                          <a:latin typeface="Cambria"/>
                          <a:ea typeface="Cambria"/>
                          <a:cs typeface="Cambria"/>
                        </a:rPr>
                        <a:t>Толеранција на грешку</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tc>
                  <a:txBody>
                    <a:bodyPr/>
                    <a:lstStyle/>
                    <a:p>
                      <a:pPr algn="l"/>
                      <a:r>
                        <a:rPr lang="sr-Cyrl-RS" sz="1800" b="0" noProof="0" dirty="0">
                          <a:solidFill>
                            <a:srgbClr val="000000"/>
                          </a:solidFill>
                          <a:latin typeface="Cambria"/>
                          <a:ea typeface="Cambria"/>
                          <a:cs typeface="Cambria"/>
                        </a:rPr>
                        <a:t>Потврда пре куповине карте. Повратак на претходни корак. Заштита на ивици перона. Сензори који спречавају затварање врата над путником.</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extLst>
                  <a:ext uri="{0D108BD9-81ED-4DB2-BD59-A6C34878D82A}">
                    <a16:rowId xmlns:a16="http://schemas.microsoft.com/office/drawing/2014/main" val="10001"/>
                  </a:ext>
                </a:extLst>
              </a:tr>
              <a:tr h="1406843">
                <a:tc>
                  <a:txBody>
                    <a:bodyPr/>
                    <a:lstStyle/>
                    <a:p>
                      <a:pPr algn="ctr"/>
                      <a:r>
                        <a:rPr sz="2025" b="1">
                          <a:solidFill>
                            <a:srgbClr val="1E578E"/>
                          </a:solidFill>
                          <a:latin typeface="Cambria"/>
                          <a:ea typeface="Cambria"/>
                          <a:cs typeface="Cambria"/>
                        </a:rPr>
                        <a:t>6</a:t>
                      </a:r>
                    </a:p>
                  </a:txBody>
                  <a:tcPr anchor="ctr">
                    <a:lnL w="9525">
                      <a:solidFill>
                        <a:srgbClr val="A6BCD6"/>
                      </a:solidFill>
                      <a:prstDash val="soli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3F7FC"/>
                    </a:solidFill>
                  </a:tcPr>
                </a:tc>
                <a:tc>
                  <a:txBody>
                    <a:bodyPr/>
                    <a:lstStyle/>
                    <a:p>
                      <a:pPr algn="l"/>
                      <a:r>
                        <a:rPr lang="sr-Cyrl-RS" sz="1800" b="0" noProof="0" dirty="0">
                          <a:solidFill>
                            <a:srgbClr val="000000"/>
                          </a:solidFill>
                          <a:latin typeface="Cambria"/>
                          <a:ea typeface="Cambria"/>
                          <a:cs typeface="Cambria"/>
                        </a:rPr>
                        <a:t>Мали физички напор</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3F7FC"/>
                    </a:solidFill>
                  </a:tcPr>
                </a:tc>
                <a:tc>
                  <a:txBody>
                    <a:bodyPr/>
                    <a:lstStyle/>
                    <a:p>
                      <a:pPr algn="l"/>
                      <a:r>
                        <a:rPr lang="sr-Cyrl-RS" sz="1800" b="0" noProof="0" dirty="0" err="1">
                          <a:solidFill>
                            <a:srgbClr val="000000"/>
                          </a:solidFill>
                          <a:latin typeface="Cambria"/>
                          <a:ea typeface="Cambria"/>
                          <a:cs typeface="Cambria"/>
                        </a:rPr>
                        <a:t>Нископодно</a:t>
                      </a:r>
                      <a:r>
                        <a:rPr lang="sr-Cyrl-RS" sz="1800" b="0" noProof="0" dirty="0">
                          <a:solidFill>
                            <a:srgbClr val="000000"/>
                          </a:solidFill>
                          <a:latin typeface="Cambria"/>
                          <a:ea typeface="Cambria"/>
                          <a:cs typeface="Cambria"/>
                        </a:rPr>
                        <a:t> возило. Команде које захтевају малу силу. Места за седење и одмор. Кратке и логично организоване пешачке везе.</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3F7FC"/>
                    </a:solidFill>
                  </a:tcPr>
                </a:tc>
                <a:extLst>
                  <a:ext uri="{0D108BD9-81ED-4DB2-BD59-A6C34878D82A}">
                    <a16:rowId xmlns:a16="http://schemas.microsoft.com/office/drawing/2014/main" val="10002"/>
                  </a:ext>
                </a:extLst>
              </a:tr>
              <a:tr h="1406843">
                <a:tc>
                  <a:txBody>
                    <a:bodyPr/>
                    <a:lstStyle/>
                    <a:p>
                      <a:pPr algn="ctr"/>
                      <a:r>
                        <a:rPr sz="2025" b="1">
                          <a:solidFill>
                            <a:srgbClr val="1E578E"/>
                          </a:solidFill>
                          <a:latin typeface="Cambria"/>
                          <a:ea typeface="Cambria"/>
                          <a:cs typeface="Cambria"/>
                        </a:rPr>
                        <a:t>7</a:t>
                      </a:r>
                    </a:p>
                  </a:txBody>
                  <a:tcPr anchor="ctr">
                    <a:lnL w="9525">
                      <a:solidFill>
                        <a:srgbClr val="A6BCD6"/>
                      </a:solidFill>
                      <a:prstDash val="soli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tc>
                  <a:txBody>
                    <a:bodyPr/>
                    <a:lstStyle/>
                    <a:p>
                      <a:pPr algn="l"/>
                      <a:r>
                        <a:rPr lang="sr-Cyrl-RS" sz="1800" b="0" noProof="0" dirty="0">
                          <a:solidFill>
                            <a:srgbClr val="000000"/>
                          </a:solidFill>
                          <a:latin typeface="Cambria"/>
                          <a:ea typeface="Cambria"/>
                          <a:cs typeface="Cambria"/>
                        </a:rPr>
                        <a:t>Одговарајућа величина и простор</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tc>
                  <a:txBody>
                    <a:bodyPr/>
                    <a:lstStyle/>
                    <a:p>
                      <a:pPr algn="l"/>
                      <a:r>
                        <a:rPr lang="sr-Cyrl-RS" sz="1800" b="0" noProof="0" dirty="0">
                          <a:solidFill>
                            <a:srgbClr val="000000"/>
                          </a:solidFill>
                          <a:latin typeface="Cambria"/>
                          <a:ea typeface="Cambria"/>
                          <a:cs typeface="Cambria"/>
                        </a:rPr>
                        <a:t>Простор за инвалидска колица, ходалице, дечја колица и пртљаг. Команде у домету. Довољна ширина пролаза и добра видљивост.</a:t>
                      </a:r>
                    </a:p>
                  </a:txBody>
                  <a:tcPr anchor="ctr">
                    <a:lnL w="9525" cap="flat" cmpd="sng" algn="ctr">
                      <a:solidFill>
                        <a:srgbClr val="A6BCD6"/>
                      </a:solidFill>
                      <a:prstDash val="solid"/>
                      <a:round/>
                      <a:headEnd type="none" w="med" len="med"/>
                      <a:tailEnd type="none" w="med" len="med"/>
                    </a:lnL>
                    <a:lnR w="9525">
                      <a:solidFill>
                        <a:srgbClr val="A6BCD6"/>
                      </a:solidFill>
                      <a:prstDash val="solid"/>
                    </a:lnR>
                    <a:lnT w="9525" cap="flat" cmpd="sng" algn="ctr">
                      <a:solidFill>
                        <a:srgbClr val="A6BCD6"/>
                      </a:solidFill>
                      <a:prstDash val="solid"/>
                      <a:round/>
                      <a:headEnd type="none" w="med" len="med"/>
                      <a:tailEnd type="none" w="med" len="med"/>
                    </a:lnT>
                    <a:lnB w="9525">
                      <a:solidFill>
                        <a:srgbClr val="A6BCD6"/>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3" name="Principles note">
            <a:extLst>
              <a:ext uri="{FF2B5EF4-FFF2-40B4-BE49-F238E27FC236}">
                <a16:creationId xmlns:a16="http://schemas.microsoft.com/office/drawing/2014/main" id="{39237447-46DB-459B-8495-86068F3A7B65}"/>
              </a:ext>
            </a:extLst>
          </p:cNvPr>
          <p:cNvSpPr>
            <a:spLocks noGrp="1"/>
          </p:cNvSpPr>
          <p:nvPr/>
        </p:nvSpPr>
        <p:spPr>
          <a:xfrm>
            <a:off x="857250" y="6115050"/>
            <a:ext cx="10477500" cy="428625"/>
          </a:xfrm>
          <a:prstGeom prst="rect">
            <a:avLst/>
          </a:prstGeom>
          <a:noFill/>
          <a:ln w="0">
            <a:noFill/>
            <a:prstDash val="solid"/>
          </a:ln>
        </p:spPr>
        <p:txBody>
          <a:bodyPr wrap="square" lIns="0" tIns="0" rIns="0" bIns="0" anchor="t"/>
          <a:lstStyle>
            <a:defPPr algn="ctr">
              <a:defRPr sz="1575" i="1">
                <a:solidFill>
                  <a:srgbClr val="808080"/>
                </a:solidFill>
                <a:latin typeface="Cambria"/>
                <a:ea typeface="Cambria"/>
                <a:cs typeface="Cambria"/>
              </a:defRPr>
            </a:defPPr>
          </a:lstStyle>
          <a:p>
            <a:pPr algn="ctr">
              <a:defRPr sz="1575" i="1">
                <a:solidFill>
                  <a:srgbClr val="808080"/>
                </a:solidFill>
                <a:latin typeface="Cambria"/>
                <a:ea typeface="Cambria"/>
                <a:cs typeface="Cambria"/>
              </a:defRPr>
            </a:pPr>
            <a:r>
              <a:rPr sz="1575" i="1">
                <a:solidFill>
                  <a:srgbClr val="808080"/>
                </a:solidFill>
                <a:latin typeface="Cambria"/>
                <a:ea typeface="Cambria"/>
                <a:cs typeface="Cambria"/>
              </a:rPr>
              <a:t>Принципи су оквир за пројектовање и процену, а не технички стандард или потпуна листа услова доброг решења.</a:t>
            </a:r>
          </a:p>
        </p:txBody>
      </p:sp>
      <p:sp>
        <p:nvSpPr>
          <p:cNvPr id="4" name="Slide Number">
            <a:extLst>
              <a:ext uri="{FF2B5EF4-FFF2-40B4-BE49-F238E27FC236}">
                <a16:creationId xmlns:a16="http://schemas.microsoft.com/office/drawing/2014/main" id="{FEBCC491-3EE1-48E9-9167-1722FDA7D733}"/>
              </a:ext>
            </a:extLst>
          </p:cNvPr>
          <p:cNvSpPr>
            <a:spLocks noGrp="1"/>
          </p:cNvSpPr>
          <p:nvPr/>
        </p:nvSpPr>
        <p:spPr>
          <a:xfrm>
            <a:off x="11522583" y="6275832"/>
            <a:ext cx="469583" cy="365093"/>
          </a:xfrm>
          <a:prstGeom prst="rect">
            <a:avLst/>
          </a:prstGeom>
          <a:noFill/>
          <a:ln w="0">
            <a:noFill/>
            <a:prstDash val="solid"/>
          </a:ln>
        </p:spPr>
        <p:txBody>
          <a:bodyPr wrap="square" lIns="0" tIns="0" rIns="0" bIns="0" anchor="ctr"/>
          <a:lstStyle>
            <a:defPPr algn="ctr">
              <a:defRPr sz="1400" b="1">
                <a:solidFill>
                  <a:srgbClr val="8C99B3"/>
                </a:solidFill>
                <a:latin typeface="Calibri"/>
                <a:ea typeface="Calibri"/>
                <a:cs typeface="Calibri"/>
              </a:defRPr>
            </a:defPPr>
          </a:lstStyle>
          <a:p>
            <a:pPr algn="ctr">
              <a:defRPr sz="1400" b="1">
                <a:solidFill>
                  <a:srgbClr val="8C99B3"/>
                </a:solidFill>
                <a:latin typeface="Calibri"/>
                <a:ea typeface="Calibri"/>
                <a:cs typeface="Calibri"/>
              </a:defRPr>
            </a:pPr>
            <a:r>
              <a:rPr sz="1400" b="1">
                <a:solidFill>
                  <a:srgbClr val="8C99B3"/>
                </a:solidFill>
                <a:latin typeface="Calibri"/>
                <a:ea typeface="Calibri"/>
                <a:cs typeface="Calibri"/>
              </a:rPr>
              <a:t>18</a:t>
            </a:r>
          </a:p>
        </p:txBody>
      </p:sp>
      <p:sp>
        <p:nvSpPr>
          <p:cNvPr id="6" name="Oval 5">
            <a:extLst>
              <a:ext uri="{FF2B5EF4-FFF2-40B4-BE49-F238E27FC236}">
                <a16:creationId xmlns:a16="http://schemas.microsoft.com/office/drawing/2014/main" id="{4E97D926-25F9-25B8-73B1-136F60A9C990}"/>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3</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95775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C58DBACC-6922-4AB4-BB53-DF6C4B6D1B25}"/>
              </a:ext>
            </a:extLst>
          </p:cNvPr>
          <p:cNvSpPr>
            <a:spLocks noGrp="1"/>
          </p:cNvSpPr>
          <p:nvPr/>
        </p:nvSpPr>
        <p:spPr>
          <a:xfrm>
            <a:off x="904875" y="114300"/>
            <a:ext cx="9810750" cy="742950"/>
          </a:xfrm>
          <a:prstGeom prst="rect">
            <a:avLst/>
          </a:prstGeom>
          <a:noFill/>
          <a:ln w="0">
            <a:noFill/>
            <a:prstDash val="solid"/>
          </a:ln>
        </p:spPr>
        <p:txBody>
          <a:bodyPr wrap="square" lIns="0" tIns="0" rIns="0" bIns="0" anchor="ctr"/>
          <a:lstStyle>
            <a:defPPr algn="l">
              <a:defRPr sz="3600" b="1">
                <a:solidFill>
                  <a:srgbClr val="1E578E"/>
                </a:solidFill>
                <a:latin typeface="Cambria"/>
                <a:ea typeface="Cambria"/>
                <a:cs typeface="Cambria"/>
              </a:defRPr>
            </a:defPPr>
          </a:lstStyle>
          <a:p>
            <a:pPr algn="l">
              <a:defRPr sz="3600" b="1">
                <a:solidFill>
                  <a:srgbClr val="1E578E"/>
                </a:solidFill>
                <a:latin typeface="Cambria"/>
                <a:ea typeface="Cambria"/>
                <a:cs typeface="Cambria"/>
              </a:defRPr>
            </a:pPr>
            <a:r>
              <a:rPr sz="3600" b="1" dirty="0" err="1">
                <a:solidFill>
                  <a:srgbClr val="1E578E"/>
                </a:solidFill>
                <a:latin typeface="Cambria"/>
                <a:ea typeface="Cambria"/>
                <a:cs typeface="Cambria"/>
              </a:rPr>
              <a:t>Саобраћајна</a:t>
            </a:r>
            <a:r>
              <a:rPr sz="3600" b="1" dirty="0">
                <a:solidFill>
                  <a:srgbClr val="1E578E"/>
                </a:solidFill>
                <a:latin typeface="Cambria"/>
                <a:ea typeface="Cambria"/>
                <a:cs typeface="Cambria"/>
              </a:rPr>
              <a:t> </a:t>
            </a:r>
            <a:r>
              <a:rPr sz="3600" b="1" dirty="0" err="1">
                <a:solidFill>
                  <a:srgbClr val="1E578E"/>
                </a:solidFill>
                <a:latin typeface="Cambria"/>
                <a:ea typeface="Cambria"/>
                <a:cs typeface="Cambria"/>
              </a:rPr>
              <a:t>правичност</a:t>
            </a:r>
            <a:endParaRPr sz="3600" b="1" dirty="0">
              <a:solidFill>
                <a:srgbClr val="1E578E"/>
              </a:solidFill>
              <a:latin typeface="Cambria"/>
              <a:ea typeface="Cambria"/>
              <a:cs typeface="Cambria"/>
            </a:endParaRPr>
          </a:p>
        </p:txBody>
      </p:sp>
      <p:sp>
        <p:nvSpPr>
          <p:cNvPr id="2" name="Equity definition">
            <a:extLst>
              <a:ext uri="{FF2B5EF4-FFF2-40B4-BE49-F238E27FC236}">
                <a16:creationId xmlns:a16="http://schemas.microsoft.com/office/drawing/2014/main" id="{CF703789-F697-4699-912C-951D178CFC13}"/>
              </a:ext>
            </a:extLst>
          </p:cNvPr>
          <p:cNvSpPr>
            <a:spLocks noGrp="1"/>
          </p:cNvSpPr>
          <p:nvPr/>
        </p:nvSpPr>
        <p:spPr>
          <a:xfrm>
            <a:off x="523875" y="1123950"/>
            <a:ext cx="11144250" cy="1000125"/>
          </a:xfrm>
          <a:prstGeom prst="rect">
            <a:avLst/>
          </a:prstGeom>
          <a:noFill/>
          <a:ln w="0">
            <a:noFill/>
            <a:prstDash val="solid"/>
          </a:ln>
        </p:spPr>
        <p:txBody>
          <a:bodyPr wrap="square" lIns="0" tIns="0" rIns="0" bIns="0" anchor="t"/>
          <a:lstStyle>
            <a:defPPr algn="just">
              <a:defRPr sz="2025">
                <a:solidFill>
                  <a:srgbClr val="000000"/>
                </a:solidFill>
                <a:latin typeface="Cambria"/>
                <a:ea typeface="Cambria"/>
                <a:cs typeface="Cambria"/>
              </a:defRPr>
            </a:defPPr>
          </a:lstStyle>
          <a:p>
            <a:pPr algn="just">
              <a:defRPr sz="2025">
                <a:solidFill>
                  <a:srgbClr val="000000"/>
                </a:solidFill>
                <a:latin typeface="Cambria"/>
                <a:ea typeface="Cambria"/>
                <a:cs typeface="Cambria"/>
              </a:defRPr>
            </a:pPr>
            <a:r>
              <a:rPr sz="2025">
                <a:solidFill>
                  <a:srgbClr val="000000"/>
                </a:solidFill>
                <a:latin typeface="Cambria"/>
                <a:ea typeface="Cambria"/>
                <a:cs typeface="Cambria"/>
              </a:rPr>
              <a:t>Саобраћајна правичност је шири концепт од инклузивног транспорта и подразумева </a:t>
            </a:r>
            <a:r>
              <a:rPr sz="2025" b="1" i="1">
                <a:solidFill>
                  <a:srgbClr val="000000"/>
                </a:solidFill>
                <a:latin typeface="Cambria"/>
                <a:ea typeface="Cambria"/>
                <a:cs typeface="Cambria"/>
              </a:rPr>
              <a:t>праведну расподелу користи и оптерећења саобраћајних улагања међу демографским категоријама и у простору</a:t>
            </a:r>
            <a:r>
              <a:rPr sz="2025">
                <a:solidFill>
                  <a:srgbClr val="000000"/>
                </a:solidFill>
                <a:latin typeface="Cambria"/>
                <a:ea typeface="Cambria"/>
                <a:cs typeface="Cambria"/>
              </a:rPr>
              <a:t>.</a:t>
            </a:r>
          </a:p>
        </p:txBody>
      </p:sp>
      <p:sp>
        <p:nvSpPr>
          <p:cNvPr id="3" name="Equality title">
            <a:extLst>
              <a:ext uri="{FF2B5EF4-FFF2-40B4-BE49-F238E27FC236}">
                <a16:creationId xmlns:a16="http://schemas.microsoft.com/office/drawing/2014/main" id="{DE9CFF4A-D8F8-4FC4-9847-DD221656D0E4}"/>
              </a:ext>
            </a:extLst>
          </p:cNvPr>
          <p:cNvSpPr>
            <a:spLocks noGrp="1"/>
          </p:cNvSpPr>
          <p:nvPr/>
        </p:nvSpPr>
        <p:spPr>
          <a:xfrm>
            <a:off x="904875" y="2667000"/>
            <a:ext cx="4476750" cy="523875"/>
          </a:xfrm>
          <a:prstGeom prst="rect">
            <a:avLst/>
          </a:prstGeom>
          <a:noFill/>
          <a:ln w="0">
            <a:noFill/>
            <a:prstDash val="solid"/>
          </a:ln>
        </p:spPr>
        <p:txBody>
          <a:bodyPr wrap="square" lIns="0" tIns="0" rIns="0" bIns="0" anchor="t"/>
          <a:lstStyle>
            <a:defPPr algn="ctr">
              <a:defRPr sz="2250" b="1">
                <a:solidFill>
                  <a:srgbClr val="1E578E"/>
                </a:solidFill>
                <a:latin typeface="Cambria"/>
                <a:ea typeface="Cambria"/>
                <a:cs typeface="Cambria"/>
              </a:defRPr>
            </a:defPPr>
          </a:lstStyle>
          <a:p>
            <a:pPr algn="ctr">
              <a:defRPr sz="2250" b="1">
                <a:solidFill>
                  <a:srgbClr val="1E578E"/>
                </a:solidFill>
                <a:latin typeface="Cambria"/>
                <a:ea typeface="Cambria"/>
                <a:cs typeface="Cambria"/>
              </a:defRPr>
            </a:pPr>
            <a:r>
              <a:rPr sz="2250" b="1">
                <a:solidFill>
                  <a:srgbClr val="1E578E"/>
                </a:solidFill>
                <a:latin typeface="Cambria"/>
                <a:ea typeface="Cambria"/>
                <a:cs typeface="Cambria"/>
              </a:rPr>
              <a:t>ЈЕДНАКОСТ</a:t>
            </a:r>
          </a:p>
        </p:txBody>
      </p:sp>
      <p:sp>
        <p:nvSpPr>
          <p:cNvPr id="4" name="Equity title">
            <a:extLst>
              <a:ext uri="{FF2B5EF4-FFF2-40B4-BE49-F238E27FC236}">
                <a16:creationId xmlns:a16="http://schemas.microsoft.com/office/drawing/2014/main" id="{603527BF-2932-4CB5-822D-5735D66ECD72}"/>
              </a:ext>
            </a:extLst>
          </p:cNvPr>
          <p:cNvSpPr>
            <a:spLocks noGrp="1"/>
          </p:cNvSpPr>
          <p:nvPr/>
        </p:nvSpPr>
        <p:spPr>
          <a:xfrm>
            <a:off x="6810375" y="2667000"/>
            <a:ext cx="4476750" cy="523875"/>
          </a:xfrm>
          <a:prstGeom prst="rect">
            <a:avLst/>
          </a:prstGeom>
          <a:noFill/>
          <a:ln w="0">
            <a:noFill/>
            <a:prstDash val="solid"/>
          </a:ln>
        </p:spPr>
        <p:txBody>
          <a:bodyPr wrap="square" lIns="0" tIns="0" rIns="0" bIns="0" anchor="t"/>
          <a:lstStyle>
            <a:defPPr algn="ctr">
              <a:defRPr sz="2250" b="1">
                <a:solidFill>
                  <a:srgbClr val="1E578E"/>
                </a:solidFill>
                <a:latin typeface="Cambria"/>
                <a:ea typeface="Cambria"/>
                <a:cs typeface="Cambria"/>
              </a:defRPr>
            </a:defPPr>
          </a:lstStyle>
          <a:p>
            <a:pPr algn="ctr">
              <a:defRPr sz="2250" b="1">
                <a:solidFill>
                  <a:srgbClr val="1E578E"/>
                </a:solidFill>
                <a:latin typeface="Cambria"/>
                <a:ea typeface="Cambria"/>
                <a:cs typeface="Cambria"/>
              </a:defRPr>
            </a:pPr>
            <a:r>
              <a:rPr sz="2250" b="1">
                <a:solidFill>
                  <a:srgbClr val="1E578E"/>
                </a:solidFill>
                <a:latin typeface="Cambria"/>
                <a:ea typeface="Cambria"/>
                <a:cs typeface="Cambria"/>
              </a:rPr>
              <a:t>ПРАВИЧНОСТ</a:t>
            </a:r>
          </a:p>
        </p:txBody>
      </p:sp>
      <p:sp>
        <p:nvSpPr>
          <p:cNvPr id="5" name="Vertical rule 640 264">
            <a:extLst>
              <a:ext uri="{FF2B5EF4-FFF2-40B4-BE49-F238E27FC236}">
                <a16:creationId xmlns:a16="http://schemas.microsoft.com/office/drawing/2014/main" id="{846D633D-8805-45EB-9AB5-768D906AEF92}"/>
              </a:ext>
            </a:extLst>
          </p:cNvPr>
          <p:cNvSpPr>
            <a:spLocks noGrp="1"/>
          </p:cNvSpPr>
          <p:nvPr/>
        </p:nvSpPr>
        <p:spPr>
          <a:xfrm>
            <a:off x="6096000" y="2514600"/>
            <a:ext cx="0" cy="2238375"/>
          </a:xfrm>
          <a:prstGeom prst="line">
            <a:avLst/>
          </a:prstGeom>
          <a:noFill/>
          <a:ln w="14288">
            <a:solidFill>
              <a:srgbClr val="A6BCD6"/>
            </a:solidFill>
            <a:prstDash val="solid"/>
          </a:ln>
        </p:spPr>
      </p:sp>
      <p:sp>
        <p:nvSpPr>
          <p:cNvPr id="6" name="Equality body">
            <a:extLst>
              <a:ext uri="{FF2B5EF4-FFF2-40B4-BE49-F238E27FC236}">
                <a16:creationId xmlns:a16="http://schemas.microsoft.com/office/drawing/2014/main" id="{37C08472-6C60-4765-BD30-D30EAC848217}"/>
              </a:ext>
            </a:extLst>
          </p:cNvPr>
          <p:cNvSpPr>
            <a:spLocks noGrp="1"/>
          </p:cNvSpPr>
          <p:nvPr/>
        </p:nvSpPr>
        <p:spPr>
          <a:xfrm>
            <a:off x="952500" y="3429000"/>
            <a:ext cx="4381500" cy="1000125"/>
          </a:xfrm>
          <a:prstGeom prst="rect">
            <a:avLst/>
          </a:prstGeom>
          <a:noFill/>
          <a:ln w="0">
            <a:noFill/>
            <a:prstDash val="solid"/>
          </a:ln>
        </p:spPr>
        <p:txBody>
          <a:bodyPr wrap="square" lIns="0" tIns="0" rIns="0" bIns="0" anchor="ctr"/>
          <a:lstStyle>
            <a:defPPr algn="ctr">
              <a:defRPr sz="2100">
                <a:solidFill>
                  <a:srgbClr val="000000"/>
                </a:solidFill>
                <a:latin typeface="Cambria"/>
                <a:ea typeface="Cambria"/>
                <a:cs typeface="Cambria"/>
              </a:defRPr>
            </a:defPPr>
          </a:lstStyle>
          <a:p>
            <a:pPr algn="ctr">
              <a:defRPr sz="2100">
                <a:solidFill>
                  <a:srgbClr val="000000"/>
                </a:solidFill>
                <a:latin typeface="Cambria"/>
                <a:ea typeface="Cambria"/>
                <a:cs typeface="Cambria"/>
              </a:defRPr>
            </a:pPr>
            <a:r>
              <a:rPr sz="2100">
                <a:solidFill>
                  <a:srgbClr val="000000"/>
                </a:solidFill>
                <a:latin typeface="Cambria"/>
                <a:ea typeface="Cambria"/>
                <a:cs typeface="Cambria"/>
              </a:rPr>
              <a:t>Истоветно поступање према свим корисницима и једнака количина ресурса или подршке.</a:t>
            </a:r>
          </a:p>
        </p:txBody>
      </p:sp>
      <p:sp>
        <p:nvSpPr>
          <p:cNvPr id="7" name="Equity body">
            <a:extLst>
              <a:ext uri="{FF2B5EF4-FFF2-40B4-BE49-F238E27FC236}">
                <a16:creationId xmlns:a16="http://schemas.microsoft.com/office/drawing/2014/main" id="{D55CACC2-8D2B-46E8-A905-A6B06E253E76}"/>
              </a:ext>
            </a:extLst>
          </p:cNvPr>
          <p:cNvSpPr>
            <a:spLocks noGrp="1"/>
          </p:cNvSpPr>
          <p:nvPr/>
        </p:nvSpPr>
        <p:spPr>
          <a:xfrm>
            <a:off x="6858000" y="3286125"/>
            <a:ext cx="4381500" cy="1285875"/>
          </a:xfrm>
          <a:prstGeom prst="rect">
            <a:avLst/>
          </a:prstGeom>
          <a:noFill/>
          <a:ln w="0">
            <a:noFill/>
            <a:prstDash val="solid"/>
          </a:ln>
        </p:spPr>
        <p:txBody>
          <a:bodyPr wrap="square" lIns="0" tIns="0" rIns="0" bIns="0" anchor="ctr"/>
          <a:lstStyle>
            <a:defPPr algn="ctr">
              <a:defRPr sz="2100">
                <a:solidFill>
                  <a:srgbClr val="000000"/>
                </a:solidFill>
                <a:latin typeface="Cambria"/>
                <a:ea typeface="Cambria"/>
                <a:cs typeface="Cambria"/>
              </a:defRPr>
            </a:defPPr>
          </a:lstStyle>
          <a:p>
            <a:pPr algn="ctr">
              <a:defRPr sz="2100">
                <a:solidFill>
                  <a:srgbClr val="000000"/>
                </a:solidFill>
                <a:latin typeface="Cambria"/>
                <a:ea typeface="Cambria"/>
                <a:cs typeface="Cambria"/>
              </a:defRPr>
            </a:pPr>
            <a:r>
              <a:rPr sz="2100">
                <a:solidFill>
                  <a:srgbClr val="000000"/>
                </a:solidFill>
                <a:latin typeface="Cambria"/>
                <a:ea typeface="Cambria"/>
                <a:cs typeface="Cambria"/>
              </a:rPr>
              <a:t>Расподела ресурса и подршке према потребама и препрекама, како би корисници имали упоредиве могућности.</a:t>
            </a:r>
          </a:p>
        </p:txBody>
      </p:sp>
      <p:sp>
        <p:nvSpPr>
          <p:cNvPr id="8" name="Rule 95 525">
            <a:extLst>
              <a:ext uri="{FF2B5EF4-FFF2-40B4-BE49-F238E27FC236}">
                <a16:creationId xmlns:a16="http://schemas.microsoft.com/office/drawing/2014/main" id="{0539194B-9215-4130-A664-423AF689FBF2}"/>
              </a:ext>
            </a:extLst>
          </p:cNvPr>
          <p:cNvSpPr>
            <a:spLocks noGrp="1"/>
          </p:cNvSpPr>
          <p:nvPr/>
        </p:nvSpPr>
        <p:spPr>
          <a:xfrm>
            <a:off x="904875" y="5000625"/>
            <a:ext cx="10382250" cy="0"/>
          </a:xfrm>
          <a:prstGeom prst="line">
            <a:avLst/>
          </a:prstGeom>
          <a:noFill/>
          <a:ln w="19050">
            <a:solidFill>
              <a:srgbClr val="1E578E"/>
            </a:solidFill>
            <a:prstDash val="solid"/>
          </a:ln>
        </p:spPr>
      </p:sp>
      <p:sp>
        <p:nvSpPr>
          <p:cNvPr id="9" name="Equity types">
            <a:extLst>
              <a:ext uri="{FF2B5EF4-FFF2-40B4-BE49-F238E27FC236}">
                <a16:creationId xmlns:a16="http://schemas.microsoft.com/office/drawing/2014/main" id="{84A4856B-663D-4A5E-B9E3-B72FBCE2191F}"/>
              </a:ext>
            </a:extLst>
          </p:cNvPr>
          <p:cNvSpPr>
            <a:spLocks noGrp="1"/>
          </p:cNvSpPr>
          <p:nvPr/>
        </p:nvSpPr>
        <p:spPr>
          <a:xfrm>
            <a:off x="1047750" y="5286375"/>
            <a:ext cx="10096500" cy="952500"/>
          </a:xfrm>
          <a:prstGeom prst="rect">
            <a:avLst/>
          </a:prstGeom>
          <a:noFill/>
          <a:ln w="0">
            <a:noFill/>
            <a:prstDash val="solid"/>
          </a:ln>
        </p:spPr>
        <p:txBody>
          <a:bodyPr wrap="square" lIns="0" tIns="0" rIns="0" bIns="0" anchor="ctr"/>
          <a:lstStyle>
            <a:defPPr algn="ctr">
              <a:defRPr sz="1875">
                <a:solidFill>
                  <a:srgbClr val="222A35"/>
                </a:solidFill>
                <a:latin typeface="Cambria"/>
                <a:ea typeface="Cambria"/>
                <a:cs typeface="Cambria"/>
              </a:defRPr>
            </a:defPPr>
          </a:lstStyle>
          <a:p>
            <a:pPr algn="ctr">
              <a:defRPr sz="1875">
                <a:solidFill>
                  <a:srgbClr val="222A35"/>
                </a:solidFill>
                <a:latin typeface="Cambria"/>
                <a:ea typeface="Cambria"/>
                <a:cs typeface="Cambria"/>
              </a:defRPr>
            </a:pPr>
            <a:r>
              <a:rPr sz="1875" b="1">
                <a:solidFill>
                  <a:srgbClr val="222A35"/>
                </a:solidFill>
                <a:latin typeface="Cambria"/>
                <a:ea typeface="Cambria"/>
                <a:cs typeface="Cambria"/>
              </a:rPr>
              <a:t>Хоризонтална правичност</a:t>
            </a:r>
            <a:r>
              <a:rPr sz="1875">
                <a:solidFill>
                  <a:srgbClr val="222A35"/>
                </a:solidFill>
                <a:latin typeface="Cambria"/>
                <a:ea typeface="Cambria"/>
                <a:cs typeface="Cambria"/>
              </a:rPr>
              <a:t> разматра кориснике са сличним потребама. </a:t>
            </a:r>
            <a:r>
              <a:rPr sz="1875" b="1">
                <a:solidFill>
                  <a:srgbClr val="222A35"/>
                </a:solidFill>
                <a:latin typeface="Cambria"/>
                <a:ea typeface="Cambria"/>
                <a:cs typeface="Cambria"/>
              </a:rPr>
              <a:t>Вертикална правичност</a:t>
            </a:r>
            <a:r>
              <a:rPr sz="1875">
                <a:solidFill>
                  <a:srgbClr val="222A35"/>
                </a:solidFill>
                <a:latin typeface="Cambria"/>
                <a:ea typeface="Cambria"/>
                <a:cs typeface="Cambria"/>
              </a:rPr>
              <a:t> расподељује подршку међу групама са различитим потребама и способностима.</a:t>
            </a:r>
          </a:p>
        </p:txBody>
      </p:sp>
      <p:sp>
        <p:nvSpPr>
          <p:cNvPr id="10" name="Slide Number">
            <a:extLst>
              <a:ext uri="{FF2B5EF4-FFF2-40B4-BE49-F238E27FC236}">
                <a16:creationId xmlns:a16="http://schemas.microsoft.com/office/drawing/2014/main" id="{453CCCE5-5B3D-4FB7-9115-14B110B7C3BC}"/>
              </a:ext>
            </a:extLst>
          </p:cNvPr>
          <p:cNvSpPr>
            <a:spLocks noGrp="1"/>
          </p:cNvSpPr>
          <p:nvPr/>
        </p:nvSpPr>
        <p:spPr>
          <a:xfrm>
            <a:off x="11522583" y="6275832"/>
            <a:ext cx="469583" cy="365093"/>
          </a:xfrm>
          <a:prstGeom prst="rect">
            <a:avLst/>
          </a:prstGeom>
          <a:noFill/>
          <a:ln w="0">
            <a:noFill/>
            <a:prstDash val="solid"/>
          </a:ln>
        </p:spPr>
        <p:txBody>
          <a:bodyPr wrap="square" lIns="0" tIns="0" rIns="0" bIns="0" anchor="ctr"/>
          <a:lstStyle>
            <a:defPPr algn="ctr">
              <a:defRPr sz="1400" b="1">
                <a:solidFill>
                  <a:srgbClr val="8C99B3"/>
                </a:solidFill>
                <a:latin typeface="Calibri"/>
                <a:ea typeface="Calibri"/>
                <a:cs typeface="Calibri"/>
              </a:defRPr>
            </a:defPPr>
          </a:lstStyle>
          <a:p>
            <a:pPr algn="ctr">
              <a:defRPr sz="1400" b="1">
                <a:solidFill>
                  <a:srgbClr val="8C99B3"/>
                </a:solidFill>
                <a:latin typeface="Calibri"/>
                <a:ea typeface="Calibri"/>
                <a:cs typeface="Calibri"/>
              </a:defRPr>
            </a:pPr>
            <a:r>
              <a:rPr sz="1400" b="1">
                <a:solidFill>
                  <a:srgbClr val="8C99B3"/>
                </a:solidFill>
                <a:latin typeface="Calibri"/>
                <a:ea typeface="Calibri"/>
                <a:cs typeface="Calibri"/>
              </a:rPr>
              <a:t>19</a:t>
            </a:r>
          </a:p>
        </p:txBody>
      </p:sp>
      <p:sp>
        <p:nvSpPr>
          <p:cNvPr id="12" name="Oval 11">
            <a:extLst>
              <a:ext uri="{FF2B5EF4-FFF2-40B4-BE49-F238E27FC236}">
                <a16:creationId xmlns:a16="http://schemas.microsoft.com/office/drawing/2014/main" id="{D1D5CB87-C1BB-3B05-573A-2ADF971AB087}"/>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4</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554440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loud 10">
            <a:extLst>
              <a:ext uri="{FF2B5EF4-FFF2-40B4-BE49-F238E27FC236}">
                <a16:creationId xmlns:a16="http://schemas.microsoft.com/office/drawing/2014/main" id="{206943CC-E36C-4639-90CE-485BC4110CC0}"/>
              </a:ext>
            </a:extLst>
          </p:cNvPr>
          <p:cNvSpPr>
            <a:spLocks noGrp="1"/>
          </p:cNvSpPr>
          <p:nvPr/>
        </p:nvSpPr>
        <p:spPr>
          <a:xfrm>
            <a:off x="6701246" y="2151016"/>
            <a:ext cx="4519748" cy="1149531"/>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Cloud 9">
            <a:extLst>
              <a:ext uri="{FF2B5EF4-FFF2-40B4-BE49-F238E27FC236}">
                <a16:creationId xmlns:a16="http://schemas.microsoft.com/office/drawing/2014/main" id="{3CF8B24E-DFDC-4F58-9836-D757D972C6A4}"/>
              </a:ext>
            </a:extLst>
          </p:cNvPr>
          <p:cNvSpPr>
            <a:spLocks noGrp="1"/>
          </p:cNvSpPr>
          <p:nvPr/>
        </p:nvSpPr>
        <p:spPr>
          <a:xfrm rot="10800000">
            <a:off x="261257" y="2037806"/>
            <a:ext cx="5394960" cy="1149531"/>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BE2386B1-B16E-4BAA-AD08-BB82EE3BA1CB}"/>
              </a:ext>
            </a:extLst>
          </p:cNvPr>
          <p:cNvSpPr>
            <a:spLocks noGrp="1"/>
          </p:cNvSpPr>
          <p:nvPr>
            <p:ph type="title"/>
          </p:nvPr>
        </p:nvSpPr>
        <p:spPr>
          <a:xfrm>
            <a:off x="980660" y="505030"/>
            <a:ext cx="10019212" cy="1325563"/>
          </a:xfrm>
        </p:spPr>
        <p:txBody>
          <a:bodyPr>
            <a:normAutofit/>
          </a:bodyPr>
          <a:lstStyle/>
          <a:p>
            <a:pPr algn="just">
              <a:buNone/>
            </a:pPr>
            <a:r>
              <a:rPr sz="2400" dirty="0" err="1">
                <a:latin typeface="Cambria"/>
                <a:ea typeface="Cambria"/>
                <a:cs typeface="Cambria"/>
              </a:rPr>
              <a:t>Хоризонтална</a:t>
            </a:r>
            <a:r>
              <a:rPr sz="2400" dirty="0">
                <a:latin typeface="Cambria"/>
                <a:ea typeface="Cambria"/>
                <a:cs typeface="Cambria"/>
              </a:rPr>
              <a:t> </a:t>
            </a:r>
            <a:r>
              <a:rPr sz="2400" dirty="0" err="1">
                <a:latin typeface="Cambria"/>
                <a:ea typeface="Cambria"/>
                <a:cs typeface="Cambria"/>
              </a:rPr>
              <a:t>саобраћајна</a:t>
            </a:r>
            <a:r>
              <a:rPr sz="2400" dirty="0">
                <a:latin typeface="Cambria"/>
                <a:ea typeface="Cambria"/>
                <a:cs typeface="Cambria"/>
              </a:rPr>
              <a:t> </a:t>
            </a:r>
            <a:r>
              <a:rPr sz="2400" dirty="0" err="1">
                <a:latin typeface="Cambria"/>
                <a:ea typeface="Cambria"/>
                <a:cs typeface="Cambria"/>
              </a:rPr>
              <a:t>правичност</a:t>
            </a:r>
            <a:r>
              <a:rPr sz="2400" dirty="0">
                <a:latin typeface="Cambria"/>
                <a:ea typeface="Cambria"/>
                <a:cs typeface="Cambria"/>
              </a:rPr>
              <a:t> </a:t>
            </a:r>
            <a:r>
              <a:rPr sz="2400" dirty="0" err="1">
                <a:latin typeface="Cambria"/>
                <a:ea typeface="Cambria"/>
                <a:cs typeface="Cambria"/>
              </a:rPr>
              <a:t>се</a:t>
            </a:r>
            <a:r>
              <a:rPr sz="2400" dirty="0">
                <a:latin typeface="Cambria"/>
                <a:ea typeface="Cambria"/>
                <a:cs typeface="Cambria"/>
              </a:rPr>
              <a:t> </a:t>
            </a:r>
            <a:r>
              <a:rPr sz="2400" dirty="0" err="1">
                <a:latin typeface="Cambria"/>
                <a:ea typeface="Cambria"/>
                <a:cs typeface="Cambria"/>
              </a:rPr>
              <a:t>огледа</a:t>
            </a:r>
            <a:r>
              <a:rPr sz="2400" dirty="0">
                <a:latin typeface="Cambria"/>
                <a:ea typeface="Cambria"/>
                <a:cs typeface="Cambria"/>
              </a:rPr>
              <a:t> </a:t>
            </a:r>
            <a:r>
              <a:rPr sz="2400" dirty="0" err="1">
                <a:latin typeface="Cambria"/>
                <a:ea typeface="Cambria"/>
                <a:cs typeface="Cambria"/>
              </a:rPr>
              <a:t>кроз</a:t>
            </a:r>
            <a:r>
              <a:rPr sz="2400" dirty="0">
                <a:latin typeface="Cambria"/>
                <a:ea typeface="Cambria"/>
                <a:cs typeface="Cambria"/>
              </a:rPr>
              <a:t> </a:t>
            </a:r>
            <a:r>
              <a:rPr sz="2400" dirty="0" err="1">
                <a:latin typeface="Cambria"/>
                <a:ea typeface="Cambria"/>
                <a:cs typeface="Cambria"/>
              </a:rPr>
              <a:t>следећа</a:t>
            </a:r>
            <a:r>
              <a:rPr sz="2400" dirty="0">
                <a:latin typeface="Cambria"/>
                <a:ea typeface="Cambria"/>
                <a:cs typeface="Cambria"/>
              </a:rPr>
              <a:t> </a:t>
            </a:r>
            <a:r>
              <a:rPr sz="2400" dirty="0" err="1">
                <a:latin typeface="Cambria"/>
                <a:ea typeface="Cambria"/>
                <a:cs typeface="Cambria"/>
              </a:rPr>
              <a:t>два</a:t>
            </a:r>
            <a:r>
              <a:rPr sz="2400" dirty="0">
                <a:latin typeface="Cambria"/>
                <a:ea typeface="Cambria"/>
                <a:cs typeface="Cambria"/>
              </a:rPr>
              <a:t> </a:t>
            </a:r>
            <a:r>
              <a:rPr sz="2400" dirty="0" err="1">
                <a:latin typeface="Cambria"/>
                <a:ea typeface="Cambria"/>
                <a:cs typeface="Cambria"/>
              </a:rPr>
              <a:t>аспекта</a:t>
            </a:r>
            <a:r>
              <a:rPr sz="2400" dirty="0">
                <a:latin typeface="Cambria"/>
                <a:ea typeface="Cambria"/>
                <a:cs typeface="Cambria"/>
              </a:rPr>
              <a:t>:</a:t>
            </a:r>
            <a:br>
              <a:rPr sz="2400" dirty="0">
                <a:latin typeface="Cambria"/>
                <a:ea typeface="Cambria"/>
                <a:cs typeface="Cambria"/>
              </a:rPr>
            </a:br>
            <a:endParaRPr sz="2400" dirty="0">
              <a:latin typeface="Cambria"/>
              <a:ea typeface="Cambria"/>
              <a:cs typeface="Cambria"/>
            </a:endParaRPr>
          </a:p>
        </p:txBody>
      </p:sp>
      <p:sp>
        <p:nvSpPr>
          <p:cNvPr id="3" name="Slide Number Placeholder 2">
            <a:extLst>
              <a:ext uri="{FF2B5EF4-FFF2-40B4-BE49-F238E27FC236}">
                <a16:creationId xmlns:a16="http://schemas.microsoft.com/office/drawing/2014/main" id="{01314388-93F4-475A-9BCB-208B5403EA9D}"/>
              </a:ext>
            </a:extLst>
          </p:cNvPr>
          <p:cNvSpPr>
            <a:spLocks noGrp="1"/>
          </p:cNvSpPr>
          <p:nvPr>
            <p:ph type="sldNum" idx="12"/>
          </p:nvPr>
        </p:nvSpPr>
        <p:spPr/>
        <p:txBody>
          <a:bodyPr/>
          <a:lstStyle/>
          <a:p>
            <a:fld id="{844E025A-983C-6D44-79C6-4612AACD43FC}" type="slidenum">
              <a:rPr/>
              <a:t>21</a:t>
            </a:fld>
            <a:endParaRPr/>
          </a:p>
        </p:txBody>
      </p:sp>
      <p:sp>
        <p:nvSpPr>
          <p:cNvPr id="4" name="Rectangle 3">
            <a:extLst>
              <a:ext uri="{FF2B5EF4-FFF2-40B4-BE49-F238E27FC236}">
                <a16:creationId xmlns:a16="http://schemas.microsoft.com/office/drawing/2014/main" id="{E3D1A3B2-71D7-443A-BD9A-353D990669D4}"/>
              </a:ext>
            </a:extLst>
          </p:cNvPr>
          <p:cNvSpPr>
            <a:spLocks noGrp="1"/>
          </p:cNvSpPr>
          <p:nvPr/>
        </p:nvSpPr>
        <p:spPr>
          <a:xfrm>
            <a:off x="976174" y="2499752"/>
            <a:ext cx="3813223" cy="369332"/>
          </a:xfrm>
          <a:prstGeom prst="rect">
            <a:avLst/>
          </a:prstGeom>
        </p:spPr>
        <p:txBody>
          <a:bodyPr wrap="none">
            <a:spAutoFit/>
          </a:bodyPr>
          <a:lstStyle/>
          <a:p>
            <a:r>
              <a:rPr b="1">
                <a:solidFill>
                  <a:schemeClr val="tx2">
                    <a:lumMod val="50000"/>
                  </a:schemeClr>
                </a:solidFill>
                <a:latin typeface="Cambria"/>
                <a:ea typeface="Cambria"/>
                <a:cs typeface="Cambria"/>
              </a:rPr>
              <a:t>ПРАВЕДНА РАСПОДЕЛА РЕСУРСА</a:t>
            </a:r>
            <a:r>
              <a:rPr>
                <a:solidFill>
                  <a:schemeClr val="tx2">
                    <a:lumMod val="50000"/>
                  </a:schemeClr>
                </a:solidFill>
                <a:latin typeface="Cambria"/>
                <a:ea typeface="Cambria"/>
                <a:cs typeface="Cambria"/>
              </a:rPr>
              <a:t> </a:t>
            </a:r>
          </a:p>
        </p:txBody>
      </p:sp>
      <p:sp>
        <p:nvSpPr>
          <p:cNvPr id="5" name="Rectangle 4">
            <a:extLst>
              <a:ext uri="{FF2B5EF4-FFF2-40B4-BE49-F238E27FC236}">
                <a16:creationId xmlns:a16="http://schemas.microsoft.com/office/drawing/2014/main" id="{9BEEF927-F16C-4D99-AD90-33243B036723}"/>
              </a:ext>
            </a:extLst>
          </p:cNvPr>
          <p:cNvSpPr>
            <a:spLocks noGrp="1"/>
          </p:cNvSpPr>
          <p:nvPr/>
        </p:nvSpPr>
        <p:spPr>
          <a:xfrm>
            <a:off x="7606775" y="2389388"/>
            <a:ext cx="2708690" cy="646331"/>
          </a:xfrm>
          <a:prstGeom prst="rect">
            <a:avLst/>
          </a:prstGeom>
        </p:spPr>
        <p:txBody>
          <a:bodyPr wrap="none">
            <a:spAutoFit/>
          </a:bodyPr>
          <a:lstStyle/>
          <a:p>
            <a:r>
              <a:rPr b="1">
                <a:solidFill>
                  <a:schemeClr val="tx2">
                    <a:lumMod val="50000"/>
                  </a:schemeClr>
                </a:solidFill>
                <a:latin typeface="Cambria"/>
                <a:ea typeface="Cambria"/>
                <a:cs typeface="Cambria"/>
              </a:rPr>
              <a:t>ПРОБЛЕМ ЕКСТЕРНИХ </a:t>
            </a:r>
          </a:p>
          <a:p>
            <a:pPr algn="ctr">
              <a:buNone/>
            </a:pPr>
            <a:r>
              <a:rPr b="1">
                <a:solidFill>
                  <a:schemeClr val="tx2">
                    <a:lumMod val="50000"/>
                  </a:schemeClr>
                </a:solidFill>
                <a:latin typeface="Cambria"/>
                <a:ea typeface="Cambria"/>
                <a:cs typeface="Cambria"/>
              </a:rPr>
              <a:t>ТРОШКОВА </a:t>
            </a:r>
            <a:endParaRPr>
              <a:solidFill>
                <a:schemeClr val="tx2">
                  <a:lumMod val="50000"/>
                </a:schemeClr>
              </a:solidFill>
              <a:latin typeface="Cambria"/>
              <a:ea typeface="Cambria"/>
              <a:cs typeface="Cambria"/>
            </a:endParaRPr>
          </a:p>
        </p:txBody>
      </p:sp>
      <p:pic>
        <p:nvPicPr>
          <p:cNvPr id="7" name="Google Shape;205;p31">
            <a:extLst>
              <a:ext uri="{FF2B5EF4-FFF2-40B4-BE49-F238E27FC236}">
                <a16:creationId xmlns:a16="http://schemas.microsoft.com/office/drawing/2014/main" id="{C1CFF52C-5B55-449C-8766-8B5E26C50026}"/>
              </a:ext>
            </a:extLst>
          </p:cNvPr>
          <p:cNvPicPr>
            <a:picLocks noChangeAspect="1"/>
          </p:cNvPicPr>
          <p:nvPr/>
        </p:nvPicPr>
        <p:blipFill>
          <a:blip r:embed="rId3">
            <a:alphaModFix amt="80000"/>
          </a:blip>
          <a:stretch>
            <a:fillRect/>
          </a:stretch>
        </p:blipFill>
        <p:spPr>
          <a:xfrm rot="-8782544" flipH="1">
            <a:off x="6735978" y="1614238"/>
            <a:ext cx="1124399" cy="510031"/>
          </a:xfrm>
          <a:prstGeom prst="rect">
            <a:avLst/>
          </a:prstGeom>
          <a:ln>
            <a:noFill/>
          </a:ln>
        </p:spPr>
      </p:pic>
      <p:pic>
        <p:nvPicPr>
          <p:cNvPr id="8" name="Google Shape;205;p31">
            <a:extLst>
              <a:ext uri="{FF2B5EF4-FFF2-40B4-BE49-F238E27FC236}">
                <a16:creationId xmlns:a16="http://schemas.microsoft.com/office/drawing/2014/main" id="{2C1D3316-083B-4B88-AB9A-855E1D2909FE}"/>
              </a:ext>
            </a:extLst>
          </p:cNvPr>
          <p:cNvPicPr>
            <a:picLocks noChangeAspect="1"/>
          </p:cNvPicPr>
          <p:nvPr/>
        </p:nvPicPr>
        <p:blipFill>
          <a:blip r:embed="rId4">
            <a:alphaModFix amt="80000"/>
          </a:blip>
          <a:stretch>
            <a:fillRect/>
          </a:stretch>
        </p:blipFill>
        <p:spPr>
          <a:xfrm rot="19337874" flipH="1" flipV="1">
            <a:off x="4175231" y="1554889"/>
            <a:ext cx="1124399" cy="466572"/>
          </a:xfrm>
          <a:prstGeom prst="rect">
            <a:avLst/>
          </a:prstGeom>
          <a:ln>
            <a:noFill/>
          </a:ln>
        </p:spPr>
      </p:pic>
      <p:sp>
        <p:nvSpPr>
          <p:cNvPr id="12" name="Rectangle 11">
            <a:extLst>
              <a:ext uri="{FF2B5EF4-FFF2-40B4-BE49-F238E27FC236}">
                <a16:creationId xmlns:a16="http://schemas.microsoft.com/office/drawing/2014/main" id="{9AE07BE6-82EF-4CF7-9DCF-93B3C1041081}"/>
              </a:ext>
            </a:extLst>
          </p:cNvPr>
          <p:cNvSpPr>
            <a:spLocks noGrp="1"/>
          </p:cNvSpPr>
          <p:nvPr/>
        </p:nvSpPr>
        <p:spPr>
          <a:xfrm>
            <a:off x="370114" y="3735364"/>
            <a:ext cx="5455920" cy="2031325"/>
          </a:xfrm>
          <a:prstGeom prst="rect">
            <a:avLst/>
          </a:prstGeom>
        </p:spPr>
        <p:txBody>
          <a:bodyPr wrap="square">
            <a:spAutoFit/>
          </a:bodyPr>
          <a:lstStyle/>
          <a:p>
            <a:pPr algn="just">
              <a:buNone/>
            </a:pPr>
            <a:r>
              <a:rPr>
                <a:latin typeface="Cambria"/>
                <a:ea typeface="Cambria"/>
                <a:cs typeface="Cambria"/>
              </a:rPr>
              <a:t>Хоризонтална правичност захтева да људи са сличним потребама и способностима добију сличан удео ресурса и сносе сличан удео трошкова. То имплицира да потрошачи треба да „добију оно што плаћају и плате за оно што добију“ осим ако субвенције нису посебно оправдане.</a:t>
            </a:r>
          </a:p>
        </p:txBody>
      </p:sp>
      <p:sp>
        <p:nvSpPr>
          <p:cNvPr id="13" name="Rectangle 12">
            <a:extLst>
              <a:ext uri="{FF2B5EF4-FFF2-40B4-BE49-F238E27FC236}">
                <a16:creationId xmlns:a16="http://schemas.microsoft.com/office/drawing/2014/main" id="{D0E60124-028A-4876-95C8-A1E80BD2E01C}"/>
              </a:ext>
            </a:extLst>
          </p:cNvPr>
          <p:cNvSpPr>
            <a:spLocks noGrp="1"/>
          </p:cNvSpPr>
          <p:nvPr/>
        </p:nvSpPr>
        <p:spPr>
          <a:xfrm>
            <a:off x="6466114" y="3722301"/>
            <a:ext cx="5408023" cy="2052000"/>
          </a:xfrm>
          <a:prstGeom prst="rect">
            <a:avLst/>
          </a:prstGeom>
        </p:spPr>
        <p:txBody>
          <a:bodyPr wrap="square">
            <a:spAutoFit/>
          </a:bodyPr>
          <a:lstStyle/>
          <a:p>
            <a:pPr algn="just">
              <a:buNone/>
            </a:pPr>
            <a:r>
              <a:rPr>
                <a:latin typeface="Cambria"/>
                <a:ea typeface="Cambria"/>
                <a:cs typeface="Cambria"/>
              </a:rPr>
              <a:t>Екстерни трошкови, као што су субвенције за инфраструктуру, кашњења услед загушења и саобраћајних незгода, трошкови загађења које једна особа намеће другима, хоризонтално су неправедни. Праведност захтева минимизирање или компензацију ових трошкова.</a:t>
            </a:r>
          </a:p>
        </p:txBody>
      </p:sp>
      <p:sp>
        <p:nvSpPr>
          <p:cNvPr id="15" name="Straight Connector 14">
            <a:extLst>
              <a:ext uri="{FF2B5EF4-FFF2-40B4-BE49-F238E27FC236}">
                <a16:creationId xmlns:a16="http://schemas.microsoft.com/office/drawing/2014/main" id="{AD40CCBC-85FC-4F43-A63D-C2CC6B7D0F5F}"/>
              </a:ext>
            </a:extLst>
          </p:cNvPr>
          <p:cNvSpPr>
            <a:spLocks noGrp="1"/>
          </p:cNvSpPr>
          <p:nvPr/>
        </p:nvSpPr>
        <p:spPr>
          <a:xfrm>
            <a:off x="6106885" y="2095636"/>
            <a:ext cx="45721" cy="4592547"/>
          </a:xfrm>
          <a:prstGeom prst="line">
            <a:avLst/>
          </a:prstGeom>
          <a:ln w="38100">
            <a:prstDash val="sysDot"/>
          </a:ln>
        </p:spPr>
        <p:style>
          <a:lnRef idx="1">
            <a:schemeClr val="accent1"/>
          </a:lnRef>
          <a:fillRef idx="0">
            <a:schemeClr val="accent1"/>
          </a:fillRef>
          <a:effectRef idx="0">
            <a:schemeClr val="accent1"/>
          </a:effectRef>
          <a:fontRef idx="minor">
            <a:schemeClr val="tx1"/>
          </a:fontRef>
        </p:style>
      </p:sp>
      <p:sp>
        <p:nvSpPr>
          <p:cNvPr id="6" name="Oval 5">
            <a:extLst>
              <a:ext uri="{FF2B5EF4-FFF2-40B4-BE49-F238E27FC236}">
                <a16:creationId xmlns:a16="http://schemas.microsoft.com/office/drawing/2014/main" id="{64C5534D-E4BD-2F6F-CD51-7C0BE3D40599}"/>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4</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25346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loud 22">
            <a:extLst>
              <a:ext uri="{FF2B5EF4-FFF2-40B4-BE49-F238E27FC236}">
                <a16:creationId xmlns:a16="http://schemas.microsoft.com/office/drawing/2014/main" id="{EFB347BF-3098-474D-B832-617587327C07}"/>
              </a:ext>
            </a:extLst>
          </p:cNvPr>
          <p:cNvSpPr>
            <a:spLocks noGrp="1"/>
          </p:cNvSpPr>
          <p:nvPr/>
        </p:nvSpPr>
        <p:spPr>
          <a:xfrm>
            <a:off x="8721633" y="1706880"/>
            <a:ext cx="3100253" cy="1140823"/>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2" name="Cloud 21">
            <a:extLst>
              <a:ext uri="{FF2B5EF4-FFF2-40B4-BE49-F238E27FC236}">
                <a16:creationId xmlns:a16="http://schemas.microsoft.com/office/drawing/2014/main" id="{104AE9FA-9D0A-477D-AE73-68034948BF23}"/>
              </a:ext>
            </a:extLst>
          </p:cNvPr>
          <p:cNvSpPr>
            <a:spLocks noGrp="1"/>
          </p:cNvSpPr>
          <p:nvPr/>
        </p:nvSpPr>
        <p:spPr>
          <a:xfrm>
            <a:off x="4920344" y="1537063"/>
            <a:ext cx="3348444" cy="1663337"/>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1" name="Cloud 20">
            <a:extLst>
              <a:ext uri="{FF2B5EF4-FFF2-40B4-BE49-F238E27FC236}">
                <a16:creationId xmlns:a16="http://schemas.microsoft.com/office/drawing/2014/main" id="{54B3C888-86F3-42FD-B0AA-7B77EC0C853D}"/>
              </a:ext>
            </a:extLst>
          </p:cNvPr>
          <p:cNvSpPr>
            <a:spLocks noGrp="1"/>
          </p:cNvSpPr>
          <p:nvPr/>
        </p:nvSpPr>
        <p:spPr>
          <a:xfrm>
            <a:off x="280851" y="1574279"/>
            <a:ext cx="4258490" cy="1449977"/>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675DFC4D-8B57-40C1-A702-ECF13C325449}"/>
              </a:ext>
            </a:extLst>
          </p:cNvPr>
          <p:cNvSpPr>
            <a:spLocks noGrp="1"/>
          </p:cNvSpPr>
          <p:nvPr>
            <p:ph type="title"/>
          </p:nvPr>
        </p:nvSpPr>
        <p:spPr>
          <a:xfrm>
            <a:off x="901336" y="0"/>
            <a:ext cx="10019212" cy="1325563"/>
          </a:xfrm>
        </p:spPr>
        <p:txBody>
          <a:bodyPr>
            <a:normAutofit/>
          </a:bodyPr>
          <a:lstStyle/>
          <a:p>
            <a:pPr algn="ctr">
              <a:buNone/>
            </a:pPr>
            <a:r>
              <a:rPr sz="2400">
                <a:latin typeface="Cambria"/>
                <a:ea typeface="Cambria"/>
                <a:cs typeface="Cambria"/>
              </a:rPr>
              <a:t>Вертикална саобраћајна правичност се описује кроз следеће три категорије:</a:t>
            </a:r>
          </a:p>
        </p:txBody>
      </p:sp>
      <p:sp>
        <p:nvSpPr>
          <p:cNvPr id="3" name="Slide Number Placeholder 2">
            <a:extLst>
              <a:ext uri="{FF2B5EF4-FFF2-40B4-BE49-F238E27FC236}">
                <a16:creationId xmlns:a16="http://schemas.microsoft.com/office/drawing/2014/main" id="{2F9AC60E-5F49-49EC-A5BC-B48BDC9751CF}"/>
              </a:ext>
            </a:extLst>
          </p:cNvPr>
          <p:cNvSpPr>
            <a:spLocks noGrp="1"/>
          </p:cNvSpPr>
          <p:nvPr>
            <p:ph type="sldNum" idx="12"/>
          </p:nvPr>
        </p:nvSpPr>
        <p:spPr/>
        <p:txBody>
          <a:bodyPr/>
          <a:lstStyle/>
          <a:p>
            <a:fld id="{F6DF2BE2-2DFA-1C03-677D-BDC2260D6D92}" type="slidenum">
              <a:rPr/>
              <a:t>22</a:t>
            </a:fld>
            <a:endParaRPr/>
          </a:p>
        </p:txBody>
      </p:sp>
      <p:pic>
        <p:nvPicPr>
          <p:cNvPr id="7" name="Google Shape;205;p31">
            <a:extLst>
              <a:ext uri="{FF2B5EF4-FFF2-40B4-BE49-F238E27FC236}">
                <a16:creationId xmlns:a16="http://schemas.microsoft.com/office/drawing/2014/main" id="{CFBEFE93-B731-465E-B535-25C9EB840C1E}"/>
              </a:ext>
            </a:extLst>
          </p:cNvPr>
          <p:cNvPicPr>
            <a:picLocks noChangeAspect="1"/>
          </p:cNvPicPr>
          <p:nvPr/>
        </p:nvPicPr>
        <p:blipFill>
          <a:blip r:embed="rId3">
            <a:alphaModFix amt="80000"/>
          </a:blip>
          <a:stretch>
            <a:fillRect/>
          </a:stretch>
        </p:blipFill>
        <p:spPr>
          <a:xfrm rot="-8782544" flipH="1">
            <a:off x="8342710" y="882718"/>
            <a:ext cx="1124399" cy="510031"/>
          </a:xfrm>
          <a:prstGeom prst="rect">
            <a:avLst/>
          </a:prstGeom>
          <a:ln>
            <a:noFill/>
          </a:ln>
        </p:spPr>
      </p:pic>
      <p:pic>
        <p:nvPicPr>
          <p:cNvPr id="8" name="Google Shape;205;p31">
            <a:extLst>
              <a:ext uri="{FF2B5EF4-FFF2-40B4-BE49-F238E27FC236}">
                <a16:creationId xmlns:a16="http://schemas.microsoft.com/office/drawing/2014/main" id="{8186D010-08C6-402D-B255-0E85CBB93641}"/>
              </a:ext>
            </a:extLst>
          </p:cNvPr>
          <p:cNvPicPr>
            <a:picLocks noChangeAspect="1"/>
          </p:cNvPicPr>
          <p:nvPr/>
        </p:nvPicPr>
        <p:blipFill>
          <a:blip r:embed="rId4">
            <a:alphaModFix amt="80000"/>
          </a:blip>
          <a:stretch>
            <a:fillRect/>
          </a:stretch>
        </p:blipFill>
        <p:spPr>
          <a:xfrm rot="19337874" flipH="1" flipV="1">
            <a:off x="2882010" y="940936"/>
            <a:ext cx="1124399" cy="466572"/>
          </a:xfrm>
          <a:prstGeom prst="rect">
            <a:avLst/>
          </a:prstGeom>
          <a:ln>
            <a:noFill/>
          </a:ln>
        </p:spPr>
      </p:pic>
      <p:sp>
        <p:nvSpPr>
          <p:cNvPr id="15" name="Straight Connector 14">
            <a:extLst>
              <a:ext uri="{FF2B5EF4-FFF2-40B4-BE49-F238E27FC236}">
                <a16:creationId xmlns:a16="http://schemas.microsoft.com/office/drawing/2014/main" id="{4E834EAC-1599-4CCB-BBCB-3E3DE20059C0}"/>
              </a:ext>
            </a:extLst>
          </p:cNvPr>
          <p:cNvSpPr>
            <a:spLocks noGrp="1"/>
          </p:cNvSpPr>
          <p:nvPr/>
        </p:nvSpPr>
        <p:spPr>
          <a:xfrm>
            <a:off x="4839787" y="2030322"/>
            <a:ext cx="45721" cy="4592547"/>
          </a:xfrm>
          <a:prstGeom prst="line">
            <a:avLst/>
          </a:prstGeom>
          <a:ln w="38100">
            <a:prstDash val="sysDot"/>
          </a:ln>
        </p:spPr>
        <p:style>
          <a:lnRef idx="1">
            <a:schemeClr val="accent1"/>
          </a:lnRef>
          <a:fillRef idx="0">
            <a:schemeClr val="accent1"/>
          </a:fillRef>
          <a:effectRef idx="0">
            <a:schemeClr val="accent1"/>
          </a:effectRef>
          <a:fontRef idx="minor">
            <a:schemeClr val="tx1"/>
          </a:fontRef>
        </p:style>
      </p:sp>
      <p:sp>
        <p:nvSpPr>
          <p:cNvPr id="14" name="Straight Connector 13">
            <a:extLst>
              <a:ext uri="{FF2B5EF4-FFF2-40B4-BE49-F238E27FC236}">
                <a16:creationId xmlns:a16="http://schemas.microsoft.com/office/drawing/2014/main" id="{C19525A1-6E47-4B8F-9080-417B08A0BF73}"/>
              </a:ext>
            </a:extLst>
          </p:cNvPr>
          <p:cNvSpPr>
            <a:spLocks noGrp="1"/>
          </p:cNvSpPr>
          <p:nvPr/>
        </p:nvSpPr>
        <p:spPr>
          <a:xfrm>
            <a:off x="8349341" y="2012905"/>
            <a:ext cx="45721" cy="4592547"/>
          </a:xfrm>
          <a:prstGeom prst="line">
            <a:avLst/>
          </a:prstGeom>
          <a:ln w="38100">
            <a:prstDash val="sysDot"/>
          </a:ln>
        </p:spPr>
        <p:style>
          <a:lnRef idx="1">
            <a:schemeClr val="accent1"/>
          </a:lnRef>
          <a:fillRef idx="0">
            <a:schemeClr val="accent1"/>
          </a:fillRef>
          <a:effectRef idx="0">
            <a:schemeClr val="accent1"/>
          </a:effectRef>
          <a:fontRef idx="minor">
            <a:schemeClr val="tx1"/>
          </a:fontRef>
        </p:style>
      </p:sp>
      <p:sp>
        <p:nvSpPr>
          <p:cNvPr id="16" name="Rectangle 15">
            <a:extLst>
              <a:ext uri="{FF2B5EF4-FFF2-40B4-BE49-F238E27FC236}">
                <a16:creationId xmlns:a16="http://schemas.microsoft.com/office/drawing/2014/main" id="{B27F4BE2-6B78-4CD5-9298-43B91B635E2D}"/>
              </a:ext>
            </a:extLst>
          </p:cNvPr>
          <p:cNvSpPr>
            <a:spLocks noGrp="1"/>
          </p:cNvSpPr>
          <p:nvPr/>
        </p:nvSpPr>
        <p:spPr>
          <a:xfrm>
            <a:off x="550816" y="1815626"/>
            <a:ext cx="3718560" cy="923330"/>
          </a:xfrm>
          <a:prstGeom prst="rect">
            <a:avLst/>
          </a:prstGeom>
        </p:spPr>
        <p:txBody>
          <a:bodyPr wrap="square">
            <a:spAutoFit/>
          </a:bodyPr>
          <a:lstStyle/>
          <a:p>
            <a:pPr algn="ctr">
              <a:buNone/>
            </a:pPr>
            <a:r>
              <a:rPr b="1">
                <a:solidFill>
                  <a:schemeClr val="tx2">
                    <a:lumMod val="50000"/>
                  </a:schemeClr>
                </a:solidFill>
                <a:latin typeface="Cambria"/>
                <a:ea typeface="Cambria"/>
                <a:cs typeface="Cambria"/>
              </a:rPr>
              <a:t>ИНКЛУЗИВНОСТ</a:t>
            </a:r>
            <a:r>
              <a:rPr>
                <a:solidFill>
                  <a:schemeClr val="tx2">
                    <a:lumMod val="50000"/>
                  </a:schemeClr>
                </a:solidFill>
                <a:latin typeface="Cambria"/>
                <a:ea typeface="Cambria"/>
                <a:cs typeface="Cambria"/>
              </a:rPr>
              <a:t> </a:t>
            </a:r>
          </a:p>
          <a:p>
            <a:pPr algn="ctr">
              <a:buNone/>
            </a:pPr>
            <a:r>
              <a:rPr>
                <a:solidFill>
                  <a:schemeClr val="tx2">
                    <a:lumMod val="50000"/>
                  </a:schemeClr>
                </a:solidFill>
                <a:latin typeface="Cambria"/>
                <a:ea typeface="Cambria"/>
                <a:cs typeface="Cambria"/>
              </a:rPr>
              <a:t>(са акцентом на потребе мобилности и способности) </a:t>
            </a:r>
          </a:p>
        </p:txBody>
      </p:sp>
      <p:sp>
        <p:nvSpPr>
          <p:cNvPr id="17" name="Rectangle 16">
            <a:extLst>
              <a:ext uri="{FF2B5EF4-FFF2-40B4-BE49-F238E27FC236}">
                <a16:creationId xmlns:a16="http://schemas.microsoft.com/office/drawing/2014/main" id="{906939D1-E087-4698-AB92-54A02385ACDF}"/>
              </a:ext>
            </a:extLst>
          </p:cNvPr>
          <p:cNvSpPr>
            <a:spLocks noGrp="1"/>
          </p:cNvSpPr>
          <p:nvPr/>
        </p:nvSpPr>
        <p:spPr>
          <a:xfrm>
            <a:off x="4797384" y="1951096"/>
            <a:ext cx="3456270" cy="646331"/>
          </a:xfrm>
          <a:prstGeom prst="rect">
            <a:avLst/>
          </a:prstGeom>
        </p:spPr>
        <p:txBody>
          <a:bodyPr wrap="square">
            <a:spAutoFit/>
          </a:bodyPr>
          <a:lstStyle/>
          <a:p>
            <a:pPr algn="ctr">
              <a:buNone/>
            </a:pPr>
            <a:r>
              <a:rPr b="1">
                <a:solidFill>
                  <a:schemeClr val="tx2">
                    <a:lumMod val="50000"/>
                  </a:schemeClr>
                </a:solidFill>
                <a:latin typeface="Cambria"/>
                <a:ea typeface="Cambria"/>
                <a:cs typeface="Cambria"/>
              </a:rPr>
              <a:t>ДОСТУПНОСТ </a:t>
            </a:r>
          </a:p>
          <a:p>
            <a:pPr algn="ctr">
              <a:buNone/>
            </a:pPr>
            <a:r>
              <a:rPr>
                <a:solidFill>
                  <a:schemeClr val="tx2">
                    <a:lumMod val="50000"/>
                  </a:schemeClr>
                </a:solidFill>
                <a:latin typeface="Cambria"/>
                <a:ea typeface="Cambria"/>
                <a:cs typeface="Cambria"/>
              </a:rPr>
              <a:t>(са акцентом на примања)</a:t>
            </a:r>
          </a:p>
        </p:txBody>
      </p:sp>
      <p:sp>
        <p:nvSpPr>
          <p:cNvPr id="18" name="Rectangle 17">
            <a:extLst>
              <a:ext uri="{FF2B5EF4-FFF2-40B4-BE49-F238E27FC236}">
                <a16:creationId xmlns:a16="http://schemas.microsoft.com/office/drawing/2014/main" id="{00E8AF4F-F32A-4670-A922-FF312CBBB30A}"/>
              </a:ext>
            </a:extLst>
          </p:cNvPr>
          <p:cNvSpPr>
            <a:spLocks noGrp="1"/>
          </p:cNvSpPr>
          <p:nvPr/>
        </p:nvSpPr>
        <p:spPr>
          <a:xfrm>
            <a:off x="8982858" y="2094801"/>
            <a:ext cx="2509341" cy="369332"/>
          </a:xfrm>
          <a:prstGeom prst="rect">
            <a:avLst/>
          </a:prstGeom>
        </p:spPr>
        <p:txBody>
          <a:bodyPr wrap="none">
            <a:spAutoFit/>
          </a:bodyPr>
          <a:lstStyle/>
          <a:p>
            <a:pPr algn="ctr">
              <a:buNone/>
            </a:pPr>
            <a:r>
              <a:rPr b="1">
                <a:solidFill>
                  <a:schemeClr val="tx2">
                    <a:lumMod val="50000"/>
                  </a:schemeClr>
                </a:solidFill>
                <a:latin typeface="Cambria"/>
                <a:ea typeface="Cambria"/>
                <a:cs typeface="Cambria"/>
              </a:rPr>
              <a:t>СОЦИЈАЛНА ПРАВДА </a:t>
            </a:r>
            <a:endParaRPr>
              <a:solidFill>
                <a:schemeClr val="tx2">
                  <a:lumMod val="50000"/>
                </a:schemeClr>
              </a:solidFill>
              <a:latin typeface="Cambria"/>
              <a:ea typeface="Cambria"/>
              <a:cs typeface="Cambria"/>
            </a:endParaRPr>
          </a:p>
        </p:txBody>
      </p:sp>
      <p:pic>
        <p:nvPicPr>
          <p:cNvPr id="20" name="Google Shape;205;p31">
            <a:extLst>
              <a:ext uri="{FF2B5EF4-FFF2-40B4-BE49-F238E27FC236}">
                <a16:creationId xmlns:a16="http://schemas.microsoft.com/office/drawing/2014/main" id="{A2D08B7C-8106-4858-8CB7-9ED2445997EA}"/>
              </a:ext>
            </a:extLst>
          </p:cNvPr>
          <p:cNvPicPr>
            <a:picLocks noChangeAspect="1"/>
          </p:cNvPicPr>
          <p:nvPr/>
        </p:nvPicPr>
        <p:blipFill>
          <a:blip r:embed="rId5">
            <a:alphaModFix amt="80000"/>
          </a:blip>
          <a:stretch>
            <a:fillRect/>
          </a:stretch>
        </p:blipFill>
        <p:spPr>
          <a:xfrm rot="15777877" flipH="1">
            <a:off x="6483111" y="1128722"/>
            <a:ext cx="1034029" cy="519313"/>
          </a:xfrm>
          <a:prstGeom prst="rect">
            <a:avLst/>
          </a:prstGeom>
          <a:ln>
            <a:noFill/>
          </a:ln>
        </p:spPr>
      </p:pic>
      <p:sp>
        <p:nvSpPr>
          <p:cNvPr id="24" name="Rectangle 23">
            <a:extLst>
              <a:ext uri="{FF2B5EF4-FFF2-40B4-BE49-F238E27FC236}">
                <a16:creationId xmlns:a16="http://schemas.microsoft.com/office/drawing/2014/main" id="{0E241B5F-C188-4D01-A5BD-A27A6A35E23A}"/>
              </a:ext>
            </a:extLst>
          </p:cNvPr>
          <p:cNvSpPr>
            <a:spLocks noGrp="1"/>
          </p:cNvSpPr>
          <p:nvPr/>
        </p:nvSpPr>
        <p:spPr>
          <a:xfrm>
            <a:off x="222068" y="3066480"/>
            <a:ext cx="4376057" cy="3108960"/>
          </a:xfrm>
          <a:prstGeom prst="rect">
            <a:avLst/>
          </a:prstGeom>
        </p:spPr>
        <p:txBody>
          <a:bodyPr wrap="square">
            <a:spAutoFit/>
          </a:bodyPr>
          <a:lstStyle/>
          <a:p>
            <a:pPr algn="just">
              <a:spcBef>
                <a:spcPts val="300"/>
              </a:spcBef>
              <a:spcAft>
                <a:spcPts val="300"/>
              </a:spcAft>
              <a:buNone/>
            </a:pPr>
            <a:r>
              <a:rPr>
                <a:solidFill>
                  <a:schemeClr val="tx2">
                    <a:lumMod val="50000"/>
                  </a:schemeClr>
                </a:solidFill>
                <a:latin typeface="Cambria"/>
                <a:ea typeface="Cambria"/>
                <a:cs typeface="Cambria"/>
              </a:rPr>
              <a:t>Вертикална правичност захтева да транспортни системи служе путницима који имају проблема са реализовањем кретања. Ово је могуће остварити кроз мултимодално планирање, за остваривање потреба особа које не могу или не би требало да возе, и универзални дизајн који обезбеђује да транспортни објекти и услуге буду доступни за све кориснике, укључујући особе са инвалидитетом.</a:t>
            </a:r>
          </a:p>
        </p:txBody>
      </p:sp>
      <p:sp>
        <p:nvSpPr>
          <p:cNvPr id="25" name="Rectangle 24">
            <a:extLst>
              <a:ext uri="{FF2B5EF4-FFF2-40B4-BE49-F238E27FC236}">
                <a16:creationId xmlns:a16="http://schemas.microsoft.com/office/drawing/2014/main" id="{2B402BBB-4D6C-41FB-8615-3139050C692F}"/>
              </a:ext>
            </a:extLst>
          </p:cNvPr>
          <p:cNvSpPr>
            <a:spLocks noGrp="1"/>
          </p:cNvSpPr>
          <p:nvPr/>
        </p:nvSpPr>
        <p:spPr>
          <a:xfrm>
            <a:off x="5007428" y="3272972"/>
            <a:ext cx="3339737" cy="2011680"/>
          </a:xfrm>
          <a:prstGeom prst="rect">
            <a:avLst/>
          </a:prstGeom>
        </p:spPr>
        <p:txBody>
          <a:bodyPr wrap="square">
            <a:spAutoFit/>
          </a:bodyPr>
          <a:lstStyle/>
          <a:p>
            <a:pPr algn="just">
              <a:spcBef>
                <a:spcPts val="300"/>
              </a:spcBef>
              <a:spcAft>
                <a:spcPts val="300"/>
              </a:spcAft>
              <a:buNone/>
            </a:pPr>
            <a:r>
              <a:rPr>
                <a:solidFill>
                  <a:schemeClr val="tx2">
                    <a:lumMod val="50000"/>
                  </a:schemeClr>
                </a:solidFill>
                <a:latin typeface="Cambria"/>
                <a:ea typeface="Cambria"/>
                <a:cs typeface="Cambria"/>
              </a:rPr>
              <a:t>Вертикална правичност претпоставља да јавне политике треба да фаворизују економски угрожене групе и да обезбеде да људи са нижим приходима могу да приуште основну мобилност.</a:t>
            </a:r>
          </a:p>
        </p:txBody>
      </p:sp>
      <p:sp>
        <p:nvSpPr>
          <p:cNvPr id="26" name="Rectangle 25">
            <a:extLst>
              <a:ext uri="{FF2B5EF4-FFF2-40B4-BE49-F238E27FC236}">
                <a16:creationId xmlns:a16="http://schemas.microsoft.com/office/drawing/2014/main" id="{F0FEC683-97A3-4B2C-A97A-433E17962BCF}"/>
              </a:ext>
            </a:extLst>
          </p:cNvPr>
          <p:cNvSpPr>
            <a:spLocks noGrp="1"/>
          </p:cNvSpPr>
          <p:nvPr/>
        </p:nvSpPr>
        <p:spPr>
          <a:xfrm>
            <a:off x="8456023" y="2990782"/>
            <a:ext cx="3418114" cy="2862322"/>
          </a:xfrm>
          <a:prstGeom prst="rect">
            <a:avLst/>
          </a:prstGeom>
        </p:spPr>
        <p:txBody>
          <a:bodyPr wrap="square">
            <a:spAutoFit/>
          </a:bodyPr>
          <a:lstStyle/>
          <a:p>
            <a:pPr algn="just">
              <a:spcBef>
                <a:spcPts val="300"/>
              </a:spcBef>
              <a:spcAft>
                <a:spcPts val="300"/>
              </a:spcAft>
              <a:buNone/>
            </a:pPr>
            <a:r>
              <a:rPr>
                <a:solidFill>
                  <a:schemeClr val="tx2">
                    <a:lumMod val="50000"/>
                  </a:schemeClr>
                </a:solidFill>
                <a:latin typeface="Cambria"/>
                <a:ea typeface="Cambria"/>
                <a:cs typeface="Cambria"/>
              </a:rPr>
              <a:t>Циљеви социјалне правде баве се решавањем структурних друштвених неједнакости као што су различити облици дискриминације. Обично се ови проблеми решавају кроз успостављање програма и циљева за афирмативне акције као и кроз обуку запослених.</a:t>
            </a:r>
          </a:p>
        </p:txBody>
      </p:sp>
      <p:sp>
        <p:nvSpPr>
          <p:cNvPr id="4" name="Oval 3">
            <a:extLst>
              <a:ext uri="{FF2B5EF4-FFF2-40B4-BE49-F238E27FC236}">
                <a16:creationId xmlns:a16="http://schemas.microsoft.com/office/drawing/2014/main" id="{9DAC665A-EA9C-4208-F2F0-AE87C09C0B28}"/>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4</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12140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a:extLst>
              <a:ext uri="{FF2B5EF4-FFF2-40B4-BE49-F238E27FC236}">
                <a16:creationId xmlns:a16="http://schemas.microsoft.com/office/drawing/2014/main" id="{962735E2-ED33-4647-AF89-0027039E3318}"/>
              </a:ext>
            </a:extLst>
          </p:cNvPr>
          <p:cNvSpPr>
            <a:spLocks noGrp="1"/>
          </p:cNvSpPr>
          <p:nvPr/>
        </p:nvSpPr>
        <p:spPr>
          <a:xfrm>
            <a:off x="878032" y="80963"/>
            <a:ext cx="9810750" cy="742950"/>
          </a:xfrm>
          <a:prstGeom prst="rect">
            <a:avLst/>
          </a:prstGeom>
          <a:noFill/>
          <a:ln w="0">
            <a:noFill/>
            <a:prstDash val="solid"/>
          </a:ln>
        </p:spPr>
        <p:txBody>
          <a:bodyPr wrap="square" lIns="0" tIns="0" rIns="0" bIns="0" anchor="ctr"/>
          <a:lstStyle>
            <a:defPPr algn="l">
              <a:defRPr sz="3075" b="1">
                <a:solidFill>
                  <a:srgbClr val="1E578E"/>
                </a:solidFill>
                <a:latin typeface="Cambria"/>
                <a:ea typeface="Cambria"/>
                <a:cs typeface="Cambria"/>
              </a:defRPr>
            </a:defPPr>
          </a:lstStyle>
          <a:p>
            <a:pPr algn="l">
              <a:defRPr sz="3075" b="1">
                <a:solidFill>
                  <a:srgbClr val="1E578E"/>
                </a:solidFill>
                <a:latin typeface="Cambria"/>
                <a:ea typeface="Cambria"/>
                <a:cs typeface="Cambria"/>
              </a:defRPr>
            </a:pPr>
            <a:r>
              <a:rPr sz="2800" b="1" dirty="0" err="1">
                <a:solidFill>
                  <a:srgbClr val="1E578E"/>
                </a:solidFill>
                <a:latin typeface="Cambria"/>
                <a:ea typeface="Cambria"/>
                <a:cs typeface="Cambria"/>
              </a:rPr>
              <a:t>Саобраћајна</a:t>
            </a:r>
            <a:r>
              <a:rPr sz="2800" b="1" dirty="0">
                <a:solidFill>
                  <a:srgbClr val="1E578E"/>
                </a:solidFill>
                <a:latin typeface="Cambria"/>
                <a:ea typeface="Cambria"/>
                <a:cs typeface="Cambria"/>
              </a:rPr>
              <a:t> </a:t>
            </a:r>
            <a:r>
              <a:rPr sz="2800" b="1" dirty="0" err="1">
                <a:solidFill>
                  <a:srgbClr val="1E578E"/>
                </a:solidFill>
                <a:latin typeface="Cambria"/>
                <a:ea typeface="Cambria"/>
                <a:cs typeface="Cambria"/>
              </a:rPr>
              <a:t>правичност</a:t>
            </a:r>
            <a:r>
              <a:rPr sz="2800" b="1" dirty="0">
                <a:solidFill>
                  <a:srgbClr val="1E578E"/>
                </a:solidFill>
                <a:latin typeface="Cambria"/>
                <a:ea typeface="Cambria"/>
                <a:cs typeface="Cambria"/>
              </a:rPr>
              <a:t> и </a:t>
            </a:r>
            <a:r>
              <a:rPr sz="2800" b="1" dirty="0" err="1">
                <a:solidFill>
                  <a:srgbClr val="1E578E"/>
                </a:solidFill>
                <a:latin typeface="Cambria"/>
                <a:ea typeface="Cambria"/>
                <a:cs typeface="Cambria"/>
              </a:rPr>
              <a:t>особе</a:t>
            </a:r>
            <a:r>
              <a:rPr sz="2800" b="1" dirty="0">
                <a:solidFill>
                  <a:srgbClr val="1E578E"/>
                </a:solidFill>
                <a:latin typeface="Cambria"/>
                <a:ea typeface="Cambria"/>
                <a:cs typeface="Cambria"/>
              </a:rPr>
              <a:t> </a:t>
            </a:r>
            <a:r>
              <a:rPr sz="2800" b="1" dirty="0" err="1">
                <a:solidFill>
                  <a:srgbClr val="1E578E"/>
                </a:solidFill>
                <a:latin typeface="Cambria"/>
                <a:ea typeface="Cambria"/>
                <a:cs typeface="Cambria"/>
              </a:rPr>
              <a:t>са</a:t>
            </a:r>
            <a:r>
              <a:rPr sz="2800" b="1" dirty="0">
                <a:solidFill>
                  <a:srgbClr val="1E578E"/>
                </a:solidFill>
                <a:latin typeface="Cambria"/>
                <a:ea typeface="Cambria"/>
                <a:cs typeface="Cambria"/>
              </a:rPr>
              <a:t> </a:t>
            </a:r>
            <a:r>
              <a:rPr sz="2800" b="1" dirty="0" err="1">
                <a:solidFill>
                  <a:srgbClr val="1E578E"/>
                </a:solidFill>
                <a:latin typeface="Cambria"/>
                <a:ea typeface="Cambria"/>
                <a:cs typeface="Cambria"/>
              </a:rPr>
              <a:t>инвалидитетом</a:t>
            </a:r>
            <a:endParaRPr sz="2800" b="1" dirty="0">
              <a:solidFill>
                <a:srgbClr val="1E578E"/>
              </a:solidFill>
              <a:latin typeface="Cambria"/>
              <a:ea typeface="Cambria"/>
              <a:cs typeface="Cambria"/>
            </a:endParaRPr>
          </a:p>
        </p:txBody>
      </p:sp>
      <p:sp>
        <p:nvSpPr>
          <p:cNvPr id="2" name="Case intro">
            <a:extLst>
              <a:ext uri="{FF2B5EF4-FFF2-40B4-BE49-F238E27FC236}">
                <a16:creationId xmlns:a16="http://schemas.microsoft.com/office/drawing/2014/main" id="{DADFB39E-E075-4E4C-9439-3F2FBE0684FD}"/>
              </a:ext>
            </a:extLst>
          </p:cNvPr>
          <p:cNvSpPr>
            <a:spLocks noGrp="1"/>
          </p:cNvSpPr>
          <p:nvPr/>
        </p:nvSpPr>
        <p:spPr>
          <a:xfrm>
            <a:off x="523875" y="1095375"/>
            <a:ext cx="11144250" cy="857250"/>
          </a:xfrm>
          <a:prstGeom prst="rect">
            <a:avLst/>
          </a:prstGeom>
          <a:noFill/>
          <a:ln w="0">
            <a:noFill/>
            <a:prstDash val="solid"/>
          </a:ln>
        </p:spPr>
        <p:txBody>
          <a:bodyPr wrap="square" lIns="0" tIns="0" rIns="0" bIns="0" anchor="t"/>
          <a:lstStyle>
            <a:defPPr algn="ctr">
              <a:defRPr sz="1950">
                <a:solidFill>
                  <a:srgbClr val="222A35"/>
                </a:solidFill>
                <a:latin typeface="Cambria"/>
                <a:ea typeface="Cambria"/>
                <a:cs typeface="Cambria"/>
              </a:defRPr>
            </a:defPPr>
          </a:lstStyle>
          <a:p>
            <a:pPr>
              <a:lnSpc>
                <a:spcPct val="114000"/>
              </a:lnSpc>
              <a:defRPr sz="1950">
                <a:solidFill>
                  <a:srgbClr val="222A35"/>
                </a:solidFill>
                <a:latin typeface="Cambria"/>
                <a:ea typeface="Cambria"/>
                <a:cs typeface="Cambria"/>
              </a:defRPr>
            </a:pPr>
            <a:r>
              <a:rPr lang="sr-Cyrl-RS" sz="2000" noProof="0" dirty="0">
                <a:solidFill>
                  <a:srgbClr val="222A35"/>
                </a:solidFill>
                <a:latin typeface="Cambria"/>
                <a:ea typeface="Cambria"/>
                <a:cs typeface="Cambria"/>
              </a:rPr>
              <a:t>Особе са инвалидитетом се суочавају са системским, физичким, информационим, финансијским и институционалним баријерама. Зато су мере вертикалне правичности посебно важне.</a:t>
            </a:r>
          </a:p>
        </p:txBody>
      </p:sp>
      <p:sp>
        <p:nvSpPr>
          <p:cNvPr id="3" name="Case number 1">
            <a:extLst>
              <a:ext uri="{FF2B5EF4-FFF2-40B4-BE49-F238E27FC236}">
                <a16:creationId xmlns:a16="http://schemas.microsoft.com/office/drawing/2014/main" id="{4BED6364-CB9D-4A06-AF82-84852AFC930D}"/>
              </a:ext>
            </a:extLst>
          </p:cNvPr>
          <p:cNvSpPr>
            <a:spLocks noGrp="1"/>
          </p:cNvSpPr>
          <p:nvPr/>
        </p:nvSpPr>
        <p:spPr>
          <a:xfrm>
            <a:off x="685800" y="2381250"/>
            <a:ext cx="523875" cy="523875"/>
          </a:xfrm>
          <a:prstGeom prst="ellipse">
            <a:avLst/>
          </a:prstGeom>
          <a:solidFill>
            <a:srgbClr val="1E578E"/>
          </a:solidFill>
          <a:ln w="9525">
            <a:solidFill>
              <a:srgbClr val="1E578E"/>
            </a:solidFill>
            <a:prstDash val="solid"/>
          </a:ln>
        </p:spPr>
        <p:txBody>
          <a:bodyPr lIns="0" tIns="0" rIns="0" bIns="0" anchor="ctr"/>
          <a:lstStyle>
            <a:defPPr algn="ctr">
              <a:defRPr sz="2325" b="1">
                <a:solidFill>
                  <a:srgbClr val="FFFFFF"/>
                </a:solidFill>
                <a:latin typeface="Cambria"/>
                <a:ea typeface="Cambria"/>
                <a:cs typeface="Cambria"/>
              </a:defRPr>
            </a:defPPr>
          </a:lstStyle>
          <a:p>
            <a:pPr algn="ctr">
              <a:defRPr sz="2325" b="1">
                <a:solidFill>
                  <a:srgbClr val="FFFFFF"/>
                </a:solidFill>
                <a:latin typeface="Cambria"/>
                <a:ea typeface="Cambria"/>
                <a:cs typeface="Cambria"/>
              </a:defRPr>
            </a:pPr>
            <a:r>
              <a:rPr sz="2325" b="1">
                <a:solidFill>
                  <a:srgbClr val="FFFFFF"/>
                </a:solidFill>
                <a:latin typeface="Cambria"/>
                <a:ea typeface="Cambria"/>
                <a:cs typeface="Cambria"/>
              </a:rPr>
              <a:t>1</a:t>
            </a:r>
          </a:p>
        </p:txBody>
      </p:sp>
      <p:sp>
        <p:nvSpPr>
          <p:cNvPr id="4" name="Case title 1">
            <a:extLst>
              <a:ext uri="{FF2B5EF4-FFF2-40B4-BE49-F238E27FC236}">
                <a16:creationId xmlns:a16="http://schemas.microsoft.com/office/drawing/2014/main" id="{D236B55A-F57A-4E9A-9167-F3DA31B6C105}"/>
              </a:ext>
            </a:extLst>
          </p:cNvPr>
          <p:cNvSpPr>
            <a:spLocks noGrp="1"/>
          </p:cNvSpPr>
          <p:nvPr/>
        </p:nvSpPr>
        <p:spPr>
          <a:xfrm>
            <a:off x="1476375" y="2400300"/>
            <a:ext cx="2714625" cy="476250"/>
          </a:xfrm>
          <a:prstGeom prst="rect">
            <a:avLst/>
          </a:prstGeom>
          <a:noFill/>
          <a:ln w="0">
            <a:noFill/>
            <a:prstDash val="solid"/>
          </a:ln>
        </p:spPr>
        <p:txBody>
          <a:bodyPr wrap="square" lIns="0" tIns="0" rIns="0" bIns="0" anchor="ctr"/>
          <a:lstStyle>
            <a:defPPr algn="l">
              <a:defRPr sz="1950" b="1">
                <a:solidFill>
                  <a:srgbClr val="1E578E"/>
                </a:solidFill>
                <a:latin typeface="Cambria"/>
                <a:ea typeface="Cambria"/>
                <a:cs typeface="Cambria"/>
              </a:defRPr>
            </a:defPPr>
          </a:lstStyle>
          <a:p>
            <a:pPr algn="l">
              <a:defRPr sz="1950" b="1">
                <a:solidFill>
                  <a:srgbClr val="1E578E"/>
                </a:solidFill>
                <a:latin typeface="Cambria"/>
                <a:ea typeface="Cambria"/>
                <a:cs typeface="Cambria"/>
              </a:defRPr>
            </a:pPr>
            <a:r>
              <a:rPr sz="1950" b="1">
                <a:solidFill>
                  <a:srgbClr val="1E578E"/>
                </a:solidFill>
                <a:latin typeface="Cambria"/>
                <a:ea typeface="Cambria"/>
                <a:cs typeface="Cambria"/>
              </a:rPr>
              <a:t>ИНКЛУЗИВНОСТ</a:t>
            </a:r>
          </a:p>
        </p:txBody>
      </p:sp>
      <p:sp>
        <p:nvSpPr>
          <p:cNvPr id="5" name="Case body 1">
            <a:extLst>
              <a:ext uri="{FF2B5EF4-FFF2-40B4-BE49-F238E27FC236}">
                <a16:creationId xmlns:a16="http://schemas.microsoft.com/office/drawing/2014/main" id="{FD6A7F65-1C80-470F-A000-0B68B22F9326}"/>
              </a:ext>
            </a:extLst>
          </p:cNvPr>
          <p:cNvSpPr>
            <a:spLocks noGrp="1"/>
          </p:cNvSpPr>
          <p:nvPr/>
        </p:nvSpPr>
        <p:spPr>
          <a:xfrm>
            <a:off x="4238625" y="2362200"/>
            <a:ext cx="7239000" cy="723900"/>
          </a:xfrm>
          <a:prstGeom prst="rect">
            <a:avLst/>
          </a:prstGeom>
          <a:noFill/>
          <a:ln w="0">
            <a:noFill/>
            <a:prstDash val="solid"/>
          </a:ln>
        </p:spPr>
        <p:txBody>
          <a:bodyPr wrap="square" lIns="0" tIns="0" rIns="0" bIns="0" anchor="ctr"/>
          <a:lstStyle>
            <a:defPPr algn="just">
              <a:defRPr sz="1800">
                <a:solidFill>
                  <a:srgbClr val="000000"/>
                </a:solidFill>
                <a:latin typeface="Cambria"/>
                <a:ea typeface="Cambria"/>
                <a:cs typeface="Cambria"/>
              </a:defRPr>
            </a:defPPr>
          </a:lstStyle>
          <a:p>
            <a:pPr algn="just">
              <a:defRPr sz="1800">
                <a:solidFill>
                  <a:srgbClr val="000000"/>
                </a:solidFill>
                <a:latin typeface="Cambria"/>
                <a:ea typeface="Cambria"/>
                <a:cs typeface="Cambria"/>
              </a:defRPr>
            </a:pPr>
            <a:r>
              <a:rPr sz="1800">
                <a:solidFill>
                  <a:srgbClr val="000000"/>
                </a:solidFill>
                <a:latin typeface="Cambria"/>
                <a:ea typeface="Cambria"/>
                <a:cs typeface="Cambria"/>
              </a:rPr>
              <a:t>Стајалиште има тактилно поље, али до њега не води тактилна стаза или пешачки прелаз нема звучну најаву.</a:t>
            </a:r>
          </a:p>
        </p:txBody>
      </p:sp>
      <p:sp>
        <p:nvSpPr>
          <p:cNvPr id="6" name="Rule 155 338">
            <a:extLst>
              <a:ext uri="{FF2B5EF4-FFF2-40B4-BE49-F238E27FC236}">
                <a16:creationId xmlns:a16="http://schemas.microsoft.com/office/drawing/2014/main" id="{17594E38-5390-4494-888F-6F87F043F62E}"/>
              </a:ext>
            </a:extLst>
          </p:cNvPr>
          <p:cNvSpPr>
            <a:spLocks noGrp="1"/>
          </p:cNvSpPr>
          <p:nvPr/>
        </p:nvSpPr>
        <p:spPr>
          <a:xfrm>
            <a:off x="1476375" y="3219450"/>
            <a:ext cx="10001250" cy="0"/>
          </a:xfrm>
          <a:prstGeom prst="line">
            <a:avLst/>
          </a:prstGeom>
          <a:noFill/>
          <a:ln w="9525">
            <a:solidFill>
              <a:srgbClr val="A6BCD6"/>
            </a:solidFill>
            <a:prstDash val="solid"/>
          </a:ln>
        </p:spPr>
      </p:sp>
      <p:sp>
        <p:nvSpPr>
          <p:cNvPr id="7" name="Case number 2">
            <a:extLst>
              <a:ext uri="{FF2B5EF4-FFF2-40B4-BE49-F238E27FC236}">
                <a16:creationId xmlns:a16="http://schemas.microsoft.com/office/drawing/2014/main" id="{BFC767EA-3401-4F16-B23F-7916EC5A0A06}"/>
              </a:ext>
            </a:extLst>
          </p:cNvPr>
          <p:cNvSpPr>
            <a:spLocks noGrp="1"/>
          </p:cNvSpPr>
          <p:nvPr/>
        </p:nvSpPr>
        <p:spPr>
          <a:xfrm>
            <a:off x="685800" y="3505200"/>
            <a:ext cx="523875" cy="523875"/>
          </a:xfrm>
          <a:prstGeom prst="ellipse">
            <a:avLst/>
          </a:prstGeom>
          <a:solidFill>
            <a:srgbClr val="1E578E"/>
          </a:solidFill>
          <a:ln w="9525">
            <a:solidFill>
              <a:srgbClr val="1E578E"/>
            </a:solidFill>
            <a:prstDash val="solid"/>
          </a:ln>
        </p:spPr>
        <p:txBody>
          <a:bodyPr lIns="0" tIns="0" rIns="0" bIns="0" anchor="ctr"/>
          <a:lstStyle>
            <a:defPPr algn="ctr">
              <a:defRPr sz="2325" b="1">
                <a:solidFill>
                  <a:srgbClr val="FFFFFF"/>
                </a:solidFill>
                <a:latin typeface="Cambria"/>
                <a:ea typeface="Cambria"/>
                <a:cs typeface="Cambria"/>
              </a:defRPr>
            </a:defPPr>
          </a:lstStyle>
          <a:p>
            <a:pPr algn="ctr">
              <a:defRPr sz="2325" b="1">
                <a:solidFill>
                  <a:srgbClr val="FFFFFF"/>
                </a:solidFill>
                <a:latin typeface="Cambria"/>
                <a:ea typeface="Cambria"/>
                <a:cs typeface="Cambria"/>
              </a:defRPr>
            </a:pPr>
            <a:r>
              <a:rPr sz="2325" b="1">
                <a:solidFill>
                  <a:srgbClr val="FFFFFF"/>
                </a:solidFill>
                <a:latin typeface="Cambria"/>
                <a:ea typeface="Cambria"/>
                <a:cs typeface="Cambria"/>
              </a:rPr>
              <a:t>2</a:t>
            </a:r>
          </a:p>
        </p:txBody>
      </p:sp>
      <p:sp>
        <p:nvSpPr>
          <p:cNvPr id="8" name="Case title 2">
            <a:extLst>
              <a:ext uri="{FF2B5EF4-FFF2-40B4-BE49-F238E27FC236}">
                <a16:creationId xmlns:a16="http://schemas.microsoft.com/office/drawing/2014/main" id="{8B8F0D28-C790-4CBA-B557-A8071275F67D}"/>
              </a:ext>
            </a:extLst>
          </p:cNvPr>
          <p:cNvSpPr>
            <a:spLocks noGrp="1"/>
          </p:cNvSpPr>
          <p:nvPr/>
        </p:nvSpPr>
        <p:spPr>
          <a:xfrm>
            <a:off x="1476375" y="3524250"/>
            <a:ext cx="2714625" cy="476250"/>
          </a:xfrm>
          <a:prstGeom prst="rect">
            <a:avLst/>
          </a:prstGeom>
          <a:noFill/>
          <a:ln w="0">
            <a:noFill/>
            <a:prstDash val="solid"/>
          </a:ln>
        </p:spPr>
        <p:txBody>
          <a:bodyPr wrap="square" lIns="0" tIns="0" rIns="0" bIns="0" anchor="ctr"/>
          <a:lstStyle>
            <a:defPPr algn="l">
              <a:defRPr sz="1950" b="1">
                <a:solidFill>
                  <a:srgbClr val="1E578E"/>
                </a:solidFill>
                <a:latin typeface="Cambria"/>
                <a:ea typeface="Cambria"/>
                <a:cs typeface="Cambria"/>
              </a:defRPr>
            </a:defPPr>
          </a:lstStyle>
          <a:p>
            <a:pPr algn="l">
              <a:defRPr sz="1950" b="1">
                <a:solidFill>
                  <a:srgbClr val="1E578E"/>
                </a:solidFill>
                <a:latin typeface="Cambria"/>
                <a:ea typeface="Cambria"/>
                <a:cs typeface="Cambria"/>
              </a:defRPr>
            </a:pPr>
            <a:r>
              <a:rPr sz="1950" b="1">
                <a:solidFill>
                  <a:srgbClr val="1E578E"/>
                </a:solidFill>
                <a:latin typeface="Cambria"/>
                <a:ea typeface="Cambria"/>
                <a:cs typeface="Cambria"/>
              </a:rPr>
              <a:t>ДОСТУПНОСТ</a:t>
            </a:r>
          </a:p>
        </p:txBody>
      </p:sp>
      <p:sp>
        <p:nvSpPr>
          <p:cNvPr id="9" name="Case body 2">
            <a:extLst>
              <a:ext uri="{FF2B5EF4-FFF2-40B4-BE49-F238E27FC236}">
                <a16:creationId xmlns:a16="http://schemas.microsoft.com/office/drawing/2014/main" id="{986FEAA2-0B41-4C3D-B008-8A0132A8978A}"/>
              </a:ext>
            </a:extLst>
          </p:cNvPr>
          <p:cNvSpPr>
            <a:spLocks noGrp="1"/>
          </p:cNvSpPr>
          <p:nvPr/>
        </p:nvSpPr>
        <p:spPr>
          <a:xfrm>
            <a:off x="4238625" y="3486150"/>
            <a:ext cx="7239000" cy="723900"/>
          </a:xfrm>
          <a:prstGeom prst="rect">
            <a:avLst/>
          </a:prstGeom>
          <a:noFill/>
          <a:ln w="0">
            <a:noFill/>
            <a:prstDash val="solid"/>
          </a:ln>
        </p:spPr>
        <p:txBody>
          <a:bodyPr wrap="square" lIns="0" tIns="0" rIns="0" bIns="0" anchor="ctr"/>
          <a:lstStyle>
            <a:defPPr algn="just">
              <a:defRPr sz="1800">
                <a:solidFill>
                  <a:srgbClr val="000000"/>
                </a:solidFill>
                <a:latin typeface="Cambria"/>
                <a:ea typeface="Cambria"/>
                <a:cs typeface="Cambria"/>
              </a:defRPr>
            </a:defPPr>
          </a:lstStyle>
          <a:p>
            <a:pPr algn="just">
              <a:defRPr sz="1800">
                <a:solidFill>
                  <a:srgbClr val="000000"/>
                </a:solidFill>
                <a:latin typeface="Cambria"/>
                <a:ea typeface="Cambria"/>
                <a:cs typeface="Cambria"/>
              </a:defRPr>
            </a:pPr>
            <a:r>
              <a:rPr sz="1800">
                <a:solidFill>
                  <a:srgbClr val="000000"/>
                </a:solidFill>
                <a:latin typeface="Cambria"/>
                <a:ea typeface="Cambria"/>
                <a:cs typeface="Cambria"/>
              </a:rPr>
              <a:t>Без повластице, особа са нижим приходима издваја већи део зараде за свакодневно путовање.</a:t>
            </a:r>
          </a:p>
        </p:txBody>
      </p:sp>
      <p:sp>
        <p:nvSpPr>
          <p:cNvPr id="10" name="Rule 155 456">
            <a:extLst>
              <a:ext uri="{FF2B5EF4-FFF2-40B4-BE49-F238E27FC236}">
                <a16:creationId xmlns:a16="http://schemas.microsoft.com/office/drawing/2014/main" id="{69A5C548-40B2-4FF9-86CA-CC9ABC77E5BF}"/>
              </a:ext>
            </a:extLst>
          </p:cNvPr>
          <p:cNvSpPr>
            <a:spLocks noGrp="1"/>
          </p:cNvSpPr>
          <p:nvPr/>
        </p:nvSpPr>
        <p:spPr>
          <a:xfrm>
            <a:off x="1476375" y="4343400"/>
            <a:ext cx="10001250" cy="0"/>
          </a:xfrm>
          <a:prstGeom prst="line">
            <a:avLst/>
          </a:prstGeom>
          <a:noFill/>
          <a:ln w="9525">
            <a:solidFill>
              <a:srgbClr val="A6BCD6"/>
            </a:solidFill>
            <a:prstDash val="solid"/>
          </a:ln>
        </p:spPr>
      </p:sp>
      <p:sp>
        <p:nvSpPr>
          <p:cNvPr id="11" name="Case number 3">
            <a:extLst>
              <a:ext uri="{FF2B5EF4-FFF2-40B4-BE49-F238E27FC236}">
                <a16:creationId xmlns:a16="http://schemas.microsoft.com/office/drawing/2014/main" id="{4E242719-A3D8-4F40-B0D6-79FBAFBB4085}"/>
              </a:ext>
            </a:extLst>
          </p:cNvPr>
          <p:cNvSpPr>
            <a:spLocks noGrp="1"/>
          </p:cNvSpPr>
          <p:nvPr/>
        </p:nvSpPr>
        <p:spPr>
          <a:xfrm>
            <a:off x="685800" y="4629150"/>
            <a:ext cx="523875" cy="523875"/>
          </a:xfrm>
          <a:prstGeom prst="ellipse">
            <a:avLst/>
          </a:prstGeom>
          <a:solidFill>
            <a:srgbClr val="1E578E"/>
          </a:solidFill>
          <a:ln w="9525">
            <a:solidFill>
              <a:srgbClr val="1E578E"/>
            </a:solidFill>
            <a:prstDash val="solid"/>
          </a:ln>
        </p:spPr>
        <p:txBody>
          <a:bodyPr lIns="0" tIns="0" rIns="0" bIns="0" anchor="ctr"/>
          <a:lstStyle>
            <a:defPPr algn="ctr">
              <a:defRPr sz="2325" b="1">
                <a:solidFill>
                  <a:srgbClr val="FFFFFF"/>
                </a:solidFill>
                <a:latin typeface="Cambria"/>
                <a:ea typeface="Cambria"/>
                <a:cs typeface="Cambria"/>
              </a:defRPr>
            </a:defPPr>
          </a:lstStyle>
          <a:p>
            <a:pPr algn="ctr">
              <a:defRPr sz="2325" b="1">
                <a:solidFill>
                  <a:srgbClr val="FFFFFF"/>
                </a:solidFill>
                <a:latin typeface="Cambria"/>
                <a:ea typeface="Cambria"/>
                <a:cs typeface="Cambria"/>
              </a:defRPr>
            </a:pPr>
            <a:r>
              <a:rPr sz="2325" b="1">
                <a:solidFill>
                  <a:srgbClr val="FFFFFF"/>
                </a:solidFill>
                <a:latin typeface="Cambria"/>
                <a:ea typeface="Cambria"/>
                <a:cs typeface="Cambria"/>
              </a:rPr>
              <a:t>3</a:t>
            </a:r>
          </a:p>
        </p:txBody>
      </p:sp>
      <p:sp>
        <p:nvSpPr>
          <p:cNvPr id="12" name="Case title 3">
            <a:extLst>
              <a:ext uri="{FF2B5EF4-FFF2-40B4-BE49-F238E27FC236}">
                <a16:creationId xmlns:a16="http://schemas.microsoft.com/office/drawing/2014/main" id="{E4C38838-2882-46F4-877C-3796334CD343}"/>
              </a:ext>
            </a:extLst>
          </p:cNvPr>
          <p:cNvSpPr>
            <a:spLocks noGrp="1"/>
          </p:cNvSpPr>
          <p:nvPr/>
        </p:nvSpPr>
        <p:spPr>
          <a:xfrm>
            <a:off x="1476375" y="4648200"/>
            <a:ext cx="2714625" cy="476250"/>
          </a:xfrm>
          <a:prstGeom prst="rect">
            <a:avLst/>
          </a:prstGeom>
          <a:noFill/>
          <a:ln w="0">
            <a:noFill/>
            <a:prstDash val="solid"/>
          </a:ln>
        </p:spPr>
        <p:txBody>
          <a:bodyPr wrap="square" lIns="0" tIns="0" rIns="0" bIns="0" anchor="ctr"/>
          <a:lstStyle>
            <a:defPPr algn="l">
              <a:defRPr sz="1950" b="1">
                <a:solidFill>
                  <a:srgbClr val="1E578E"/>
                </a:solidFill>
                <a:latin typeface="Cambria"/>
                <a:ea typeface="Cambria"/>
                <a:cs typeface="Cambria"/>
              </a:defRPr>
            </a:defPPr>
          </a:lstStyle>
          <a:p>
            <a:pPr algn="l">
              <a:defRPr sz="1950" b="1">
                <a:solidFill>
                  <a:srgbClr val="1E578E"/>
                </a:solidFill>
                <a:latin typeface="Cambria"/>
                <a:ea typeface="Cambria"/>
                <a:cs typeface="Cambria"/>
              </a:defRPr>
            </a:pPr>
            <a:r>
              <a:rPr sz="1950" b="1">
                <a:solidFill>
                  <a:srgbClr val="1E578E"/>
                </a:solidFill>
                <a:latin typeface="Cambria"/>
                <a:ea typeface="Cambria"/>
                <a:cs typeface="Cambria"/>
              </a:rPr>
              <a:t>СОЦИЈАЛНА ПРАВДА</a:t>
            </a:r>
          </a:p>
        </p:txBody>
      </p:sp>
      <p:sp>
        <p:nvSpPr>
          <p:cNvPr id="13" name="Case body 3">
            <a:extLst>
              <a:ext uri="{FF2B5EF4-FFF2-40B4-BE49-F238E27FC236}">
                <a16:creationId xmlns:a16="http://schemas.microsoft.com/office/drawing/2014/main" id="{8071AF39-73B3-486E-818B-3858C90F461F}"/>
              </a:ext>
            </a:extLst>
          </p:cNvPr>
          <p:cNvSpPr>
            <a:spLocks noGrp="1"/>
          </p:cNvSpPr>
          <p:nvPr/>
        </p:nvSpPr>
        <p:spPr>
          <a:xfrm>
            <a:off x="4238625" y="4610100"/>
            <a:ext cx="7239000" cy="723900"/>
          </a:xfrm>
          <a:prstGeom prst="rect">
            <a:avLst/>
          </a:prstGeom>
          <a:noFill/>
          <a:ln w="0">
            <a:noFill/>
            <a:prstDash val="solid"/>
          </a:ln>
        </p:spPr>
        <p:txBody>
          <a:bodyPr wrap="square" lIns="0" tIns="0" rIns="0" bIns="0" anchor="ctr"/>
          <a:lstStyle>
            <a:defPPr algn="just">
              <a:defRPr sz="1800">
                <a:solidFill>
                  <a:srgbClr val="000000"/>
                </a:solidFill>
                <a:latin typeface="Cambria"/>
                <a:ea typeface="Cambria"/>
                <a:cs typeface="Cambria"/>
              </a:defRPr>
            </a:defPPr>
          </a:lstStyle>
          <a:p>
            <a:pPr algn="just">
              <a:defRPr sz="1800">
                <a:solidFill>
                  <a:srgbClr val="000000"/>
                </a:solidFill>
                <a:latin typeface="Cambria"/>
                <a:ea typeface="Cambria"/>
                <a:cs typeface="Cambria"/>
              </a:defRPr>
            </a:pPr>
            <a:r>
              <a:rPr sz="1800">
                <a:solidFill>
                  <a:srgbClr val="000000"/>
                </a:solidFill>
                <a:latin typeface="Cambria"/>
                <a:ea typeface="Cambria"/>
                <a:cs typeface="Cambria"/>
              </a:rPr>
              <a:t>Дискриминација или неприхватљиво понашање путника и особља могу онемогућити равноправно коришћење услуге.</a:t>
            </a:r>
          </a:p>
        </p:txBody>
      </p:sp>
      <p:sp>
        <p:nvSpPr>
          <p:cNvPr id="14" name="Case conclusion">
            <a:extLst>
              <a:ext uri="{FF2B5EF4-FFF2-40B4-BE49-F238E27FC236}">
                <a16:creationId xmlns:a16="http://schemas.microsoft.com/office/drawing/2014/main" id="{CF4C65EE-4E23-4E51-82EB-4EC12C588933}"/>
              </a:ext>
            </a:extLst>
          </p:cNvPr>
          <p:cNvSpPr>
            <a:spLocks noGrp="1"/>
          </p:cNvSpPr>
          <p:nvPr/>
        </p:nvSpPr>
        <p:spPr>
          <a:xfrm>
            <a:off x="1333500" y="5953125"/>
            <a:ext cx="9525000" cy="523875"/>
          </a:xfrm>
          <a:prstGeom prst="rect">
            <a:avLst/>
          </a:prstGeom>
          <a:noFill/>
          <a:ln w="0">
            <a:noFill/>
            <a:prstDash val="solid"/>
          </a:ln>
        </p:spPr>
        <p:txBody>
          <a:bodyPr wrap="square" lIns="0" tIns="0" rIns="0" bIns="0" anchor="t"/>
          <a:lstStyle>
            <a:defPPr algn="ctr">
              <a:defRPr sz="2025" b="1">
                <a:solidFill>
                  <a:srgbClr val="1E578E"/>
                </a:solidFill>
                <a:latin typeface="Cambria"/>
                <a:ea typeface="Cambria"/>
                <a:cs typeface="Cambria"/>
              </a:defRPr>
            </a:defPPr>
          </a:lstStyle>
          <a:p>
            <a:pPr algn="ctr">
              <a:defRPr sz="2025" b="1">
                <a:solidFill>
                  <a:srgbClr val="1E578E"/>
                </a:solidFill>
                <a:latin typeface="Cambria"/>
                <a:ea typeface="Cambria"/>
                <a:cs typeface="Cambria"/>
              </a:defRPr>
            </a:pPr>
            <a:r>
              <a:rPr sz="2025" b="1">
                <a:solidFill>
                  <a:srgbClr val="1E578E"/>
                </a:solidFill>
                <a:latin typeface="Cambria"/>
                <a:ea typeface="Cambria"/>
                <a:cs typeface="Cambria"/>
              </a:rPr>
              <a:t>Већа подршка омогућава упоредиве могућности за мобилност и учешће у друштву.</a:t>
            </a:r>
          </a:p>
        </p:txBody>
      </p:sp>
      <p:sp>
        <p:nvSpPr>
          <p:cNvPr id="15" name="Slide Number">
            <a:extLst>
              <a:ext uri="{FF2B5EF4-FFF2-40B4-BE49-F238E27FC236}">
                <a16:creationId xmlns:a16="http://schemas.microsoft.com/office/drawing/2014/main" id="{4E039514-46E5-411F-B273-6941B51CE283}"/>
              </a:ext>
            </a:extLst>
          </p:cNvPr>
          <p:cNvSpPr>
            <a:spLocks noGrp="1"/>
          </p:cNvSpPr>
          <p:nvPr/>
        </p:nvSpPr>
        <p:spPr>
          <a:xfrm>
            <a:off x="11522583" y="6275832"/>
            <a:ext cx="469583" cy="365093"/>
          </a:xfrm>
          <a:prstGeom prst="rect">
            <a:avLst/>
          </a:prstGeom>
          <a:noFill/>
          <a:ln w="0">
            <a:noFill/>
            <a:prstDash val="solid"/>
          </a:ln>
        </p:spPr>
        <p:txBody>
          <a:bodyPr wrap="square" lIns="0" tIns="0" rIns="0" bIns="0" anchor="ctr"/>
          <a:lstStyle>
            <a:defPPr algn="ctr">
              <a:defRPr sz="1400" b="1">
                <a:solidFill>
                  <a:srgbClr val="8C99B3"/>
                </a:solidFill>
                <a:latin typeface="Calibri"/>
                <a:ea typeface="Calibri"/>
                <a:cs typeface="Calibri"/>
              </a:defRPr>
            </a:defPPr>
          </a:lstStyle>
          <a:p>
            <a:pPr algn="ctr">
              <a:defRPr sz="1400" b="1">
                <a:solidFill>
                  <a:srgbClr val="8C99B3"/>
                </a:solidFill>
                <a:latin typeface="Calibri"/>
                <a:ea typeface="Calibri"/>
                <a:cs typeface="Calibri"/>
              </a:defRPr>
            </a:pPr>
            <a:r>
              <a:rPr sz="1400" b="1">
                <a:solidFill>
                  <a:srgbClr val="8C99B3"/>
                </a:solidFill>
                <a:latin typeface="Calibri"/>
                <a:ea typeface="Calibri"/>
                <a:cs typeface="Calibri"/>
              </a:rPr>
              <a:t>22</a:t>
            </a:r>
          </a:p>
        </p:txBody>
      </p:sp>
      <p:sp>
        <p:nvSpPr>
          <p:cNvPr id="17" name="Oval 16">
            <a:extLst>
              <a:ext uri="{FF2B5EF4-FFF2-40B4-BE49-F238E27FC236}">
                <a16:creationId xmlns:a16="http://schemas.microsoft.com/office/drawing/2014/main" id="{54E202FA-076A-1C8F-BCB7-FD51B6AC8D2E}"/>
              </a:ext>
            </a:extLst>
          </p:cNvPr>
          <p:cNvSpPr/>
          <p:nvPr/>
        </p:nvSpPr>
        <p:spPr>
          <a:xfrm>
            <a:off x="180703" y="129403"/>
            <a:ext cx="629194" cy="6544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Cyrl-RS" sz="2800" b="1" dirty="0">
                <a:solidFill>
                  <a:schemeClr val="tx1"/>
                </a:solidFill>
                <a:latin typeface="Cambria" panose="02040503050406030204" pitchFamily="18" charset="0"/>
                <a:ea typeface="Cambria" panose="02040503050406030204" pitchFamily="18" charset="0"/>
              </a:rPr>
              <a:t>4</a:t>
            </a:r>
            <a:endParaRPr lang="en-GB"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07591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sing slide anchor">
            <a:extLst>
              <a:ext uri="{FF2B5EF4-FFF2-40B4-BE49-F238E27FC236}">
                <a16:creationId xmlns:a16="http://schemas.microsoft.com/office/drawing/2014/main" id="{71AB0FF3-5EC6-46E5-A546-DFD2347FEBFE}"/>
              </a:ext>
            </a:extLst>
          </p:cNvPr>
          <p:cNvSpPr>
            <a:spLocks noGrp="1"/>
          </p:cNvSpPr>
          <p:nvPr/>
        </p:nvSpPr>
        <p:spPr>
          <a:xfrm>
            <a:off x="0" y="0"/>
            <a:ext cx="9525" cy="9525"/>
          </a:xfrm>
          <a:prstGeom prst="rect">
            <a:avLst/>
          </a:prstGeom>
          <a:noFill/>
          <a:ln w="0">
            <a:noFill/>
            <a:prstDash val="solid"/>
          </a:ln>
        </p:spPr>
      </p:sp>
    </p:spTree>
    <p:extLst>
      <p:ext uri="{BB962C8B-B14F-4D97-AF65-F5344CB8AC3E}">
        <p14:creationId xmlns:p14="http://schemas.microsoft.com/office/powerpoint/2010/main" val="21734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TotalTime>
  <Words>2141</Words>
  <Application>Microsoft Office PowerPoint</Application>
  <DocSecurity>0</DocSecurity>
  <PresentationFormat>Widescreen</PresentationFormat>
  <Paragraphs>257</Paragraphs>
  <Slides>24</Slides>
  <Notes>24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24</vt:i4>
      </vt:variant>
    </vt:vector>
  </HeadingPairs>
  <TitlesOfParts>
    <vt:vector size="32" baseType="lpstr">
      <vt:lpstr>Arial</vt:lpstr>
      <vt:lpstr>Calibri</vt:lpstr>
      <vt:lpstr>Cambria</vt:lpstr>
      <vt:lpstr>Tw Cen MT (Body)</vt:lpstr>
      <vt:lpstr>Tw Cen MT (Body)Body)</vt:lpstr>
      <vt:lpstr>Tw Cen MT (Body)dy)</vt:lpstr>
      <vt:lpstr>Office Theme</vt:lpstr>
      <vt:lpstr>1_Office Theme</vt:lpstr>
      <vt:lpstr>Инклузивни транспорт</vt:lpstr>
      <vt:lpstr>Теме:</vt:lpstr>
      <vt:lpstr>Појам инклузивног транспорта </vt:lpstr>
      <vt:lpstr>Појам инклузивног транспорта </vt:lpstr>
      <vt:lpstr>Појам инклузивног транспорта </vt:lpstr>
      <vt:lpstr>Појам инклузивног транспорта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Хоризонтална саобраћајна правичност се огледа кроз следећа два аспекта: </vt:lpstr>
      <vt:lpstr>Вертикална саобраћајна правичност се описује кроз следеће три категорије:</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Djordje Petrovic</cp:lastModifiedBy>
  <cp:revision>5</cp:revision>
  <dcterms:created xsi:type="dcterms:W3CDTF">2026-10-13T19:05:14Z</dcterms:created>
  <dcterms:modified xsi:type="dcterms:W3CDTF">2026-10-19T10:38:07Z</dcterms:modified>
</cp:coreProperties>
</file>