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60" r:id="rId3"/>
    <p:sldId id="266" r:id="rId4"/>
    <p:sldId id="26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42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85CCF98-2B3D-43F0-83A5-4B35556C92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419" y="205428"/>
            <a:ext cx="5079365" cy="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910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F12D32C-3955-47B2-8C3A-F19E9061D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660" y="6340248"/>
            <a:ext cx="2973238" cy="44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45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7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070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6461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481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2027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3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55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9667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834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257477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0773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4602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155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212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598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12DDD56-B897-44F2-9975-2EF951B7DD1A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E436-BCA0-4A1A-AE83-F4AC7D59EE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27571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234749" cy="3031435"/>
          </a:xfrm>
        </p:spPr>
        <p:txBody>
          <a:bodyPr>
            <a:normAutofit fontScale="90000"/>
          </a:bodyPr>
          <a:lstStyle/>
          <a:p>
            <a:r>
              <a:rPr lang="sr-Cyrl-RS" sz="6800" b="1" dirty="0">
                <a:solidFill>
                  <a:schemeClr val="tx1"/>
                </a:solidFill>
              </a:rPr>
              <a:t>ЕЛЕМЕНТИ ТЕЛЕКОМУНИКАЦИОНЕ ЕКОНОМИКЕ</a:t>
            </a:r>
            <a:endParaRPr lang="en-US" sz="6800" b="1" dirty="0">
              <a:solidFill>
                <a:schemeClr val="tx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B58A5190-BC2B-49D6-ACD9-57FAE67BA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4" y="5257848"/>
            <a:ext cx="9990124" cy="380952"/>
          </a:xfrm>
        </p:spPr>
        <p:txBody>
          <a:bodyPr>
            <a:normAutofit fontScale="92500" lnSpcReduction="10000"/>
          </a:bodyPr>
          <a:lstStyle/>
          <a:p>
            <a:r>
              <a:rPr lang="sr-Cyrl-RS" b="1" dirty="0">
                <a:solidFill>
                  <a:schemeClr val="tx1"/>
                </a:solidFill>
              </a:rPr>
              <a:t>ИЗБОРНИ ПРЕДМЕТ – </a:t>
            </a:r>
            <a:r>
              <a:rPr lang="en-US" b="1" dirty="0" smtClean="0">
                <a:solidFill>
                  <a:schemeClr val="tx1"/>
                </a:solidFill>
              </a:rPr>
              <a:t>IV</a:t>
            </a:r>
            <a:r>
              <a:rPr lang="sr-Latn-RS" b="1" dirty="0" smtClean="0">
                <a:solidFill>
                  <a:schemeClr val="tx1"/>
                </a:solidFill>
              </a:rPr>
              <a:t> </a:t>
            </a:r>
            <a:r>
              <a:rPr lang="sr-Cyrl-RS" b="1" dirty="0">
                <a:solidFill>
                  <a:schemeClr val="tx1"/>
                </a:solidFill>
              </a:rPr>
              <a:t>СЕМЕСТАР, модул: ТЕЛЕКОМУНИКАЦИОНИ САОБРАЋАЈ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4806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sz="3300" b="1" dirty="0">
                <a:solidFill>
                  <a:schemeClr val="tx1"/>
                </a:solidFill>
              </a:rPr>
              <a:t>Елементи телекомуникационе економике</a:t>
            </a:r>
            <a:endParaRPr lang="en-GB" sz="33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sr-Latn-CS" dirty="0"/>
              <a:t>Циљ предмета</a:t>
            </a:r>
            <a:r>
              <a:rPr lang="sr-Cyrl-RS" dirty="0"/>
              <a:t> је у</a:t>
            </a:r>
            <a:r>
              <a:rPr lang="sr-Latn-CS" dirty="0"/>
              <a:t>познавање </a:t>
            </a:r>
            <a:r>
              <a:rPr lang="sr-Cyrl-RS" dirty="0"/>
              <a:t>студената </a:t>
            </a:r>
            <a:r>
              <a:rPr lang="sr-Latn-CS" dirty="0"/>
              <a:t>са основним појмовима, трендовима и економским законитостима на тржишту телекомуникација.</a:t>
            </a:r>
            <a:endParaRPr lang="sr-Cyrl-RS" dirty="0"/>
          </a:p>
          <a:p>
            <a:r>
              <a:rPr lang="sr-Cyrl-RS" dirty="0"/>
              <a:t>Током наставе обрађују се следеће теме:</a:t>
            </a:r>
          </a:p>
          <a:p>
            <a:pPr marL="0" indent="0">
              <a:buNone/>
            </a:pPr>
            <a:r>
              <a:rPr lang="sr-Cyrl-RS" dirty="0"/>
              <a:t>	1. </a:t>
            </a:r>
            <a:r>
              <a:rPr lang="sr-Latn-CS" dirty="0"/>
              <a:t>Структура тржишта телекомуникација - олигополи и 					слободна конкуренција. Приватни и јавни сектор. </a:t>
            </a:r>
          </a:p>
          <a:p>
            <a:pPr marL="0" indent="0">
              <a:buNone/>
            </a:pPr>
            <a:r>
              <a:rPr lang="sr-Latn-CS" dirty="0"/>
              <a:t>	2. Структура тражње </a:t>
            </a:r>
            <a:r>
              <a:rPr lang="sr-Cyrl-RS" dirty="0"/>
              <a:t>за телекомуникационим услугама.</a:t>
            </a:r>
            <a:endParaRPr lang="sr-Latn-CS" dirty="0"/>
          </a:p>
          <a:p>
            <a:pPr marL="0" indent="0">
              <a:buNone/>
            </a:pPr>
            <a:r>
              <a:rPr lang="sr-Latn-CS" dirty="0"/>
              <a:t>	3. Динамика тржишта</a:t>
            </a:r>
            <a:r>
              <a:rPr lang="sr-Cyrl-RS" dirty="0"/>
              <a:t> телекомуникација.</a:t>
            </a:r>
            <a:endParaRPr lang="sr-Latn-CS" dirty="0"/>
          </a:p>
          <a:p>
            <a:pPr marL="0" indent="0">
              <a:buNone/>
            </a:pPr>
            <a:r>
              <a:rPr lang="sr-Latn-CS" dirty="0"/>
              <a:t>	4. Економија благостања и телекомуникације. </a:t>
            </a:r>
          </a:p>
          <a:p>
            <a:pPr marL="0" indent="0">
              <a:buNone/>
            </a:pPr>
            <a:r>
              <a:rPr lang="sr-Latn-CS" dirty="0"/>
              <a:t>	5. Функције трошкова телекомуникационих ресурса и 					сервиса. 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6.</a:t>
            </a:r>
            <a:r>
              <a:rPr lang="sr-Latn-CS" dirty="0"/>
              <a:t> Индустријска структура и власништво.  </a:t>
            </a:r>
            <a:endParaRPr lang="sr-Cyrl-RS" dirty="0"/>
          </a:p>
          <a:p>
            <a:endParaRPr lang="sr-Cyrl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1996354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sz="3300" b="1" dirty="0">
                <a:solidFill>
                  <a:schemeClr val="tx1"/>
                </a:solidFill>
              </a:rPr>
              <a:t>Елементи телекомуникационе економике</a:t>
            </a:r>
            <a:endParaRPr lang="en-GB" sz="33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/>
          </a:bodyPr>
          <a:lstStyle/>
          <a:p>
            <a:r>
              <a:rPr lang="sr-Cyrl-RS" dirty="0"/>
              <a:t>Током наставе обрађују се следеће теме:</a:t>
            </a:r>
          </a:p>
          <a:p>
            <a:pPr marL="0" indent="0">
              <a:buNone/>
            </a:pPr>
            <a:r>
              <a:rPr lang="sr-Cyrl-RS" dirty="0"/>
              <a:t>	7. </a:t>
            </a:r>
            <a:r>
              <a:rPr lang="sr-Latn-CS" dirty="0"/>
              <a:t>Улога планирања и предвиђања</a:t>
            </a:r>
            <a:r>
              <a:rPr lang="sr-Cyrl-RS" dirty="0"/>
              <a:t> у телекомуникацијама</a:t>
            </a:r>
            <a:r>
              <a:rPr lang="sr-Latn-CS" dirty="0"/>
              <a:t>.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8. </a:t>
            </a:r>
            <a:r>
              <a:rPr lang="sr-Latn-CS" dirty="0"/>
              <a:t>Телекомуникациона политика и регулација. 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9. </a:t>
            </a:r>
            <a:r>
              <a:rPr lang="sr-Latn-CS" dirty="0"/>
              <a:t>Интерконекција и економска регулација. 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10. </a:t>
            </a:r>
            <a:r>
              <a:rPr lang="sr-Latn-CS" dirty="0"/>
              <a:t>Светско тржиште телекомуникационих услуга - структура и </a:t>
            </a:r>
            <a:r>
              <a:rPr lang="sr-Cyrl-RS" dirty="0"/>
              <a:t>			</a:t>
            </a:r>
            <a:r>
              <a:rPr lang="sr-Latn-CS" dirty="0"/>
              <a:t>динамика. 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11. </a:t>
            </a:r>
            <a:r>
              <a:rPr lang="sr-Latn-CS" dirty="0"/>
              <a:t>Савремене тенденције на тржишту телекомуникација.</a:t>
            </a:r>
            <a:endParaRPr lang="sr-Cyrl-RS" dirty="0"/>
          </a:p>
          <a:p>
            <a:pPr marL="0" indent="0">
              <a:buNone/>
            </a:pPr>
            <a:r>
              <a:rPr lang="sr-Cyrl-RS" dirty="0"/>
              <a:t>	12. </a:t>
            </a:r>
            <a:r>
              <a:rPr lang="sr-Latn-CS" dirty="0"/>
              <a:t>Телекомуникациона политика ЕУ и стратегије мање </a:t>
            </a:r>
            <a:r>
              <a:rPr lang="sr-Cyrl-RS" dirty="0"/>
              <a:t>					</a:t>
            </a:r>
            <a:r>
              <a:rPr lang="sr-Latn-CS" dirty="0"/>
              <a:t>развијених земаља.</a:t>
            </a:r>
            <a:endParaRPr lang="en-GB" dirty="0"/>
          </a:p>
          <a:p>
            <a:r>
              <a:rPr lang="sr-Cyrl-RS" dirty="0"/>
              <a:t>Студенти израђују семинарски (истраживачки) рад и презентују га усмено на завршном испиту.</a:t>
            </a:r>
          </a:p>
          <a:p>
            <a:endParaRPr lang="sr-Cyrl-RS" dirty="0"/>
          </a:p>
          <a:p>
            <a:endParaRPr lang="sr-Cyrl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427851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88CB583-5A60-4701-84D6-0B97184D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52012"/>
          </a:xfrm>
        </p:spPr>
        <p:txBody>
          <a:bodyPr/>
          <a:lstStyle/>
          <a:p>
            <a:r>
              <a:rPr lang="sr-Cyrl-RS" b="1" dirty="0">
                <a:solidFill>
                  <a:schemeClr val="tx1"/>
                </a:solidFill>
              </a:rPr>
              <a:t>Литература и наставници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1874C0-ECF7-4B1E-AEB0-F663657BB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30018"/>
            <a:ext cx="8946541" cy="4618382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</a:pPr>
            <a:r>
              <a:rPr lang="sr-Cyrl-RS" dirty="0"/>
              <a:t>Литература су одабрана поглавља из уџбеника: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sr-Cyrl-RS" dirty="0"/>
              <a:t>	Ј.Ј. </a:t>
            </a:r>
            <a:r>
              <a:rPr lang="sr-Latn-CS" dirty="0"/>
              <a:t>Wheatley, </a:t>
            </a:r>
            <a:r>
              <a:rPr lang="sr-Cyrl-RS" dirty="0"/>
              <a:t>„</a:t>
            </a:r>
            <a:r>
              <a:rPr lang="sr-Latn-CS" b="1" i="1" dirty="0"/>
              <a:t>World Telecommunications Economics</a:t>
            </a:r>
            <a:r>
              <a:rPr lang="sr-Cyrl-RS" i="1" dirty="0"/>
              <a:t>“</a:t>
            </a:r>
            <a:r>
              <a:rPr lang="sr-Latn-CS" dirty="0"/>
              <a:t>, </a:t>
            </a:r>
            <a:r>
              <a:rPr lang="sr-Cyrl-RS" dirty="0"/>
              <a:t>			</a:t>
            </a:r>
            <a:r>
              <a:rPr lang="sr-Latn-CS" dirty="0"/>
              <a:t>The Institute of Electrical Engineers, London, United Kingdom, 1999.</a:t>
            </a:r>
            <a:endParaRPr lang="sr-Cyrl-RS" dirty="0"/>
          </a:p>
          <a:p>
            <a:pPr lvl="0">
              <a:spcAft>
                <a:spcPts val="300"/>
              </a:spcAft>
              <a:buClr>
                <a:srgbClr val="0F6FC6"/>
              </a:buClr>
            </a:pPr>
            <a:r>
              <a:rPr lang="sr-Cyrl-RS" dirty="0">
                <a:solidFill>
                  <a:prstClr val="white"/>
                </a:solidFill>
              </a:rPr>
              <a:t>За додатне информације и сва питања студенти се могу обратити предметним наставницима:</a:t>
            </a: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 smtClean="0">
                <a:solidFill>
                  <a:prstClr val="white"/>
                </a:solidFill>
              </a:rPr>
              <a:t>др </a:t>
            </a:r>
            <a:r>
              <a:rPr lang="sr-Cyrl-RS" b="1" dirty="0">
                <a:solidFill>
                  <a:prstClr val="white"/>
                </a:solidFill>
              </a:rPr>
              <a:t>Снежана Каплановић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редовни </a:t>
            </a:r>
            <a:r>
              <a:rPr lang="sr-Cyrl-RS" dirty="0" smtClean="0">
                <a:solidFill>
                  <a:prstClr val="white"/>
                </a:solidFill>
              </a:rPr>
              <a:t>професор</a:t>
            </a:r>
            <a:r>
              <a:rPr lang="sr-Cyrl-RS" dirty="0">
                <a:solidFill>
                  <a:prstClr val="white"/>
                </a:solidFill>
              </a:rPr>
              <a:t>, кабинет </a:t>
            </a:r>
            <a:r>
              <a:rPr lang="sr-Cyrl-RS" dirty="0" smtClean="0">
                <a:solidFill>
                  <a:prstClr val="white"/>
                </a:solidFill>
              </a:rPr>
              <a:t>006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</a:t>
            </a:r>
            <a:r>
              <a:rPr lang="sr-Cyrl-RS" dirty="0" smtClean="0">
                <a:solidFill>
                  <a:prstClr val="white"/>
                </a:solidFill>
              </a:rPr>
              <a:t>	</a:t>
            </a:r>
            <a:r>
              <a:rPr lang="sr-Latn-RS" dirty="0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</a:t>
            </a:r>
            <a:r>
              <a:rPr lang="sr-Latn-RS" b="1" dirty="0">
                <a:solidFill>
                  <a:prstClr val="white"/>
                </a:solidFill>
              </a:rPr>
              <a:t>s.kaplanovic@sf.bg.ac.rs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Clr>
                <a:srgbClr val="0F6FC6"/>
              </a:buClr>
              <a:buNone/>
            </a:pPr>
            <a:r>
              <a:rPr lang="sr-Cyrl-RS" dirty="0">
                <a:solidFill>
                  <a:prstClr val="white"/>
                </a:solidFill>
              </a:rPr>
              <a:t>	</a:t>
            </a:r>
            <a:r>
              <a:rPr lang="sr-Cyrl-RS" b="1" dirty="0">
                <a:solidFill>
                  <a:prstClr val="white"/>
                </a:solidFill>
              </a:rPr>
              <a:t>др Марко Миљковић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Cyrl-RS" dirty="0" smtClean="0">
                <a:solidFill>
                  <a:prstClr val="white"/>
                </a:solidFill>
              </a:rPr>
              <a:t>ванредни професор, </a:t>
            </a:r>
            <a:r>
              <a:rPr lang="sr-Cyrl-RS" dirty="0">
                <a:solidFill>
                  <a:prstClr val="white"/>
                </a:solidFill>
              </a:rPr>
              <a:t>кабинет </a:t>
            </a:r>
            <a:r>
              <a:rPr lang="sr-Latn-RS" dirty="0">
                <a:solidFill>
                  <a:prstClr val="white"/>
                </a:solidFill>
              </a:rPr>
              <a:t>513</a:t>
            </a:r>
            <a:r>
              <a:rPr lang="sr-Cyrl-RS" dirty="0">
                <a:solidFill>
                  <a:prstClr val="white"/>
                </a:solidFill>
              </a:rPr>
              <a:t>, </a:t>
            </a:r>
            <a:r>
              <a:rPr lang="sr-Latn-RS" dirty="0">
                <a:solidFill>
                  <a:prstClr val="white"/>
                </a:solidFill>
              </a:rPr>
              <a:t>		</a:t>
            </a:r>
            <a:r>
              <a:rPr lang="sr-Latn-RS">
                <a:solidFill>
                  <a:prstClr val="white"/>
                </a:solidFill>
              </a:rPr>
              <a:t>	</a:t>
            </a:r>
            <a:r>
              <a:rPr lang="sr-Latn-RS" smtClean="0">
                <a:solidFill>
                  <a:prstClr val="white"/>
                </a:solidFill>
              </a:rPr>
              <a:t>e-mail</a:t>
            </a:r>
            <a:r>
              <a:rPr lang="sr-Latn-RS" dirty="0">
                <a:solidFill>
                  <a:prstClr val="white"/>
                </a:solidFill>
              </a:rPr>
              <a:t>: 	</a:t>
            </a:r>
            <a:r>
              <a:rPr lang="sr-Latn-RS" b="1" dirty="0">
                <a:solidFill>
                  <a:prstClr val="white"/>
                </a:solidFill>
              </a:rPr>
              <a:t>m.miljkovic@sf.bg.ac.rs</a:t>
            </a:r>
            <a:endParaRPr lang="sr-Cyrl-RS" b="1" dirty="0">
              <a:solidFill>
                <a:prstClr val="white"/>
              </a:solidFill>
            </a:endParaRPr>
          </a:p>
          <a:p>
            <a:pPr marL="0" lvl="0" indent="0">
              <a:spcAft>
                <a:spcPts val="300"/>
              </a:spcAft>
              <a:buClr>
                <a:srgbClr val="0F6FC6"/>
              </a:buClr>
              <a:buNone/>
            </a:pPr>
            <a:endParaRPr lang="sr-Cyrl-RS" dirty="0">
              <a:solidFill>
                <a:prstClr val="white"/>
              </a:solidFill>
            </a:endParaRPr>
          </a:p>
          <a:p>
            <a:pPr marL="0" indent="0">
              <a:spcAft>
                <a:spcPts val="300"/>
              </a:spcAft>
              <a:buNone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xmlns="" val="2605333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118</TotalTime>
  <Words>61</Words>
  <Application>Microsoft Office PowerPoint</Application>
  <PresentationFormat>Custom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Ion</vt:lpstr>
      <vt:lpstr>ЕЛЕМЕНТИ ТЕЛЕКОМУНИКАЦИОНЕ ЕКОНОМИКЕ</vt:lpstr>
      <vt:lpstr>Елементи телекомуникационе економике</vt:lpstr>
      <vt:lpstr>Елементи телекомуникационе економике</vt:lpstr>
      <vt:lpstr>Литература и наставници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INŽENJERSKA EKONOMIJA</dc:title>
  <dc:creator>Marko Miljkovic</dc:creator>
  <cp:lastModifiedBy>m.miljkovic</cp:lastModifiedBy>
  <cp:revision>17</cp:revision>
  <dcterms:created xsi:type="dcterms:W3CDTF">2017-09-24T15:27:53Z</dcterms:created>
  <dcterms:modified xsi:type="dcterms:W3CDTF">2026-10-07T09:41:29Z</dcterms:modified>
</cp:coreProperties>
</file>