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257" r:id="rId5"/>
    <p:sldId id="261" r:id="rId6"/>
    <p:sldId id="262" r:id="rId7"/>
    <p:sldId id="267" r:id="rId8"/>
    <p:sldId id="266" r:id="rId9"/>
    <p:sldId id="263" r:id="rId10"/>
    <p:sldId id="265" r:id="rId11"/>
    <p:sldId id="264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33A646-2062-4841-AF18-847B074C6716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000" dirty="0" smtClean="0">
              <a:solidFill>
                <a:schemeClr val="bg1"/>
              </a:solidFill>
            </a:rPr>
            <a:t>B</a:t>
          </a:r>
          <a:r>
            <a:rPr lang="sr-Latn-RS" sz="2000" dirty="0" smtClean="0">
              <a:solidFill>
                <a:schemeClr val="bg1"/>
              </a:solidFill>
            </a:rPr>
            <a:t>lokčejn (</a:t>
          </a:r>
          <a:r>
            <a:rPr lang="sr-Latn-RS" sz="2000" i="1" dirty="0" smtClean="0">
              <a:solidFill>
                <a:schemeClr val="bg1"/>
              </a:solidFill>
            </a:rPr>
            <a:t>Blockchain</a:t>
          </a:r>
          <a:r>
            <a:rPr lang="sr-Latn-RS" sz="2000" dirty="0" smtClean="0">
              <a:solidFill>
                <a:schemeClr val="bg1"/>
              </a:solidFill>
            </a:rPr>
            <a:t>) tehnologija</a:t>
          </a:r>
          <a:endParaRPr lang="en-US" sz="20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B4A5689-BD48-4D3D-8017-D1E3C49B0DDB}" cxnId="{56ADA02B-9055-4F39-B74D-2D556F11DDB6}" type="parTrans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cxnId="{56ADA02B-9055-4F39-B74D-2D556F11DDB6}" type="sibTrans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000" dirty="0" smtClean="0">
              <a:solidFill>
                <a:schemeClr val="bg1"/>
              </a:solidFill>
            </a:rPr>
            <a:t>V</a:t>
          </a:r>
          <a:r>
            <a:rPr lang="sr-Latn-RS" sz="2000" dirty="0" smtClean="0">
              <a:solidFill>
                <a:schemeClr val="bg1"/>
              </a:solidFill>
            </a:rPr>
            <a:t>eliki podaci (</a:t>
          </a:r>
          <a:r>
            <a:rPr lang="sr-Latn-RS" sz="2000" i="1" dirty="0" smtClean="0">
              <a:solidFill>
                <a:schemeClr val="bg1"/>
              </a:solidFill>
            </a:rPr>
            <a:t>Big data</a:t>
          </a:r>
          <a:r>
            <a:rPr lang="sr-Latn-RS" sz="2000" dirty="0" smtClean="0">
              <a:solidFill>
                <a:schemeClr val="bg1"/>
              </a:solidFill>
            </a:rPr>
            <a:t>)</a:t>
          </a:r>
          <a:endParaRPr lang="en-US" sz="20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F221EFF-354A-47A9-A498-1F0BBF01ECB8}" cxnId="{EB9839C5-F324-41C4-8950-5284E09FB71E}" type="parTrans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cxnId="{EB9839C5-F324-41C4-8950-5284E09FB71E}" type="sibTrans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000" dirty="0" smtClean="0">
              <a:solidFill>
                <a:schemeClr val="bg1"/>
              </a:solidFill>
            </a:rPr>
            <a:t>K</a:t>
          </a:r>
          <a:r>
            <a:rPr lang="sr-Latn-RS" sz="2000" dirty="0" smtClean="0">
              <a:solidFill>
                <a:schemeClr val="bg1"/>
              </a:solidFill>
            </a:rPr>
            <a:t>raudsorsing (</a:t>
          </a:r>
          <a:r>
            <a:rPr lang="sr-Latn-RS" sz="2000" i="1" dirty="0" smtClean="0">
              <a:solidFill>
                <a:schemeClr val="bg1"/>
              </a:solidFill>
            </a:rPr>
            <a:t>Crowdsourcing</a:t>
          </a:r>
          <a:r>
            <a:rPr lang="sr-Latn-RS" sz="2000" dirty="0" smtClean="0">
              <a:solidFill>
                <a:schemeClr val="bg1"/>
              </a:solidFill>
            </a:rPr>
            <a:t>)</a:t>
          </a:r>
          <a:endParaRPr lang="en-US" sz="20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AA3929B3-1058-4240-AD5D-9518D4976567}" cxnId="{E4AD895B-72A4-4A6B-A7F4-C77A53EC51BC}" type="parTrans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cxnId="{E4AD895B-72A4-4A6B-A7F4-C77A53EC51BC}" type="sibTrans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 custScaleX="100000" custScaleY="60451" custLinFactNeighborX="-5743" custLinFactNeighborY="-24479"/>
      <dgm:spPr>
        <a:prstGeom prst="rect">
          <a:avLst/>
        </a:prstGeom>
        <a:solidFill>
          <a:schemeClr val="tx1">
            <a:alpha val="70000"/>
          </a:schemeClr>
        </a:solidFill>
      </dgm:spPr>
      <dgm:t>
        <a:bodyPr/>
        <a:lstStyle/>
        <a:p>
          <a:endParaRPr lang="en-US"/>
        </a:p>
      </dgm:t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 custScaleY="60855" custLinFactNeighborX="-20462" custLinFactNeighborY="-2199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 custScaleY="61770" custLinFactNeighborX="-2" custLinFactNeighborY="-69112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9FDF55F-B3E9-423D-AD21-A6446C5D7455}" type="pres">
      <dgm:prSet presAssocID="{14BC708E-A0A1-4102-88E4-E75128B4E51E}" presName="iconRect" presStyleLbl="node1" presStyleIdx="1" presStyleCnt="3" custAng="10800000" custScaleX="75132" custScaleY="75132" custLinFactNeighborX="21425" custLinFactNeighborY="1192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 custScaleY="51736" custLinFactNeighborX="-14625" custLinFactNeighborY="-680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 custScaleY="68130" custLinFactY="-11845" custLinFactNeighborX="-2" custLinFactNeighborY="-100000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 custScaleX="100000" custScaleY="60091" custLinFactY="-11994" custLinFactNeighborX="-2180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438E4-D0CA-47DC-8484-BFD8CF753812}" type="presOf" srcId="{C6D21269-399B-4BA2-8621-C7B9DA1E1B8F}" destId="{D5847293-6F0A-4807-B203-585610F4F535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282E4C31-D2E4-4F2E-B7E4-7F072B61355B}" type="presOf" srcId="{E1B432F4-5FDB-4518-9272-2F3934AC6AA2}" destId="{D40A0249-41A7-44A6-A657-361E8C18FD42}" srcOrd="0" destOrd="0" presId="urn:microsoft.com/office/officeart/2018/2/layout/IconVerticalSolidList"/>
    <dgm:cxn modelId="{944ABB28-0B7D-40F0-8726-3385D62BD567}" type="presOf" srcId="{B633A646-2062-4841-AF18-847B074C6716}" destId="{C95AF6F0-F4DA-48FE-85EB-61ADFB42AA13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4A4BD2E1-F579-4CB0-A349-6E4A603D3C1F}" type="presOf" srcId="{14BC708E-A0A1-4102-88E4-E75128B4E51E}" destId="{80F6AD63-74FB-40E4-9D40-4178AFD87F60}" srcOrd="0" destOrd="0" presId="urn:microsoft.com/office/officeart/2018/2/layout/IconVerticalSolidList"/>
    <dgm:cxn modelId="{07CEADA1-F123-4E4C-9E9E-EDC53C6A9D42}" type="presParOf" srcId="{D40A0249-41A7-44A6-A657-361E8C18FD42}" destId="{7D1F47A2-8F6C-4C7F-B3B3-2100C986DE32}" srcOrd="0" destOrd="0" presId="urn:microsoft.com/office/officeart/2018/2/layout/IconVerticalSolidList"/>
    <dgm:cxn modelId="{F2FB5DCA-E48C-4F18-9E21-40A8BA4E97C5}" type="presParOf" srcId="{7D1F47A2-8F6C-4C7F-B3B3-2100C986DE32}" destId="{EC4D957C-BFAC-446D-9573-48333BEC34E6}" srcOrd="0" destOrd="0" presId="urn:microsoft.com/office/officeart/2018/2/layout/IconVerticalSolidList"/>
    <dgm:cxn modelId="{A830D3AF-7E56-4163-A545-B5B0E5253A32}" type="presParOf" srcId="{7D1F47A2-8F6C-4C7F-B3B3-2100C986DE32}" destId="{BE6B2CCF-B717-4C6F-9115-44EF0ECE6018}" srcOrd="1" destOrd="0" presId="urn:microsoft.com/office/officeart/2018/2/layout/IconVerticalSolidList"/>
    <dgm:cxn modelId="{C133A968-EF32-4D7B-99AB-467DBC63AA65}" type="presParOf" srcId="{7D1F47A2-8F6C-4C7F-B3B3-2100C986DE32}" destId="{95420642-092B-41B9-94FA-E0EC36F9AF7E}" srcOrd="2" destOrd="0" presId="urn:microsoft.com/office/officeart/2018/2/layout/IconVerticalSolidList"/>
    <dgm:cxn modelId="{D41F3259-A36F-405E-9981-26F5153F9ECE}" type="presParOf" srcId="{7D1F47A2-8F6C-4C7F-B3B3-2100C986DE32}" destId="{C95AF6F0-F4DA-48FE-85EB-61ADFB42AA13}" srcOrd="3" destOrd="0" presId="urn:microsoft.com/office/officeart/2018/2/layout/IconVerticalSolidList"/>
    <dgm:cxn modelId="{23EAD705-80C2-4A13-8B46-0FDB076A4FC2}" type="presParOf" srcId="{D40A0249-41A7-44A6-A657-361E8C18FD42}" destId="{51DD96AA-8DD7-4B07-A561-5C9B41ACFA3C}" srcOrd="1" destOrd="0" presId="urn:microsoft.com/office/officeart/2018/2/layout/IconVerticalSolidList"/>
    <dgm:cxn modelId="{37270FB1-E3CB-4E7A-934D-8AD3CE1A6A9C}" type="presParOf" srcId="{D40A0249-41A7-44A6-A657-361E8C18FD42}" destId="{38E06421-A6BB-4D10-8565-2812C2C5C6B3}" srcOrd="2" destOrd="0" presId="urn:microsoft.com/office/officeart/2018/2/layout/IconVerticalSolidList"/>
    <dgm:cxn modelId="{A2720370-712D-409A-A691-A76A6B58E669}" type="presParOf" srcId="{38E06421-A6BB-4D10-8565-2812C2C5C6B3}" destId="{79919C57-A32A-40F6-B106-B4E0CE644E4C}" srcOrd="0" destOrd="0" presId="urn:microsoft.com/office/officeart/2018/2/layout/IconVerticalSolidList"/>
    <dgm:cxn modelId="{7F0D094D-67F9-4096-8C3F-6FB86443B146}" type="presParOf" srcId="{38E06421-A6BB-4D10-8565-2812C2C5C6B3}" destId="{99FDF55F-B3E9-423D-AD21-A6446C5D7455}" srcOrd="1" destOrd="0" presId="urn:microsoft.com/office/officeart/2018/2/layout/IconVerticalSolidList"/>
    <dgm:cxn modelId="{A46EF107-6809-4A78-A437-DA4FD0910124}" type="presParOf" srcId="{38E06421-A6BB-4D10-8565-2812C2C5C6B3}" destId="{E98BD5F1-E6F1-491F-A8EE-6A9AD649521E}" srcOrd="2" destOrd="0" presId="urn:microsoft.com/office/officeart/2018/2/layout/IconVerticalSolidList"/>
    <dgm:cxn modelId="{A2F04EF7-8EDA-4B91-A3BA-95A8C47F2083}" type="presParOf" srcId="{38E06421-A6BB-4D10-8565-2812C2C5C6B3}" destId="{80F6AD63-74FB-40E4-9D40-4178AFD87F60}" srcOrd="3" destOrd="0" presId="urn:microsoft.com/office/officeart/2018/2/layout/IconVerticalSolidList"/>
    <dgm:cxn modelId="{600447EF-7DA9-4818-8D45-C741C5E6B34A}" type="presParOf" srcId="{D40A0249-41A7-44A6-A657-361E8C18FD42}" destId="{1375F890-B8F8-4966-ABCD-B672FD4512B7}" srcOrd="3" destOrd="0" presId="urn:microsoft.com/office/officeart/2018/2/layout/IconVerticalSolidList"/>
    <dgm:cxn modelId="{678E6197-2DF8-487D-80B8-DC5109CCDD3F}" type="presParOf" srcId="{D40A0249-41A7-44A6-A657-361E8C18FD42}" destId="{9887B295-B446-4B8E-AEA4-76754DE9DD89}" srcOrd="4" destOrd="0" presId="urn:microsoft.com/office/officeart/2018/2/layout/IconVerticalSolidList"/>
    <dgm:cxn modelId="{27C0A3EB-AFC3-4068-98D6-97C2AE9FB8D1}" type="presParOf" srcId="{9887B295-B446-4B8E-AEA4-76754DE9DD89}" destId="{436A8B1C-2D30-44BB-9150-7099503C8960}" srcOrd="0" destOrd="0" presId="urn:microsoft.com/office/officeart/2018/2/layout/IconVerticalSolidList"/>
    <dgm:cxn modelId="{3914B107-20DC-4ED8-B86C-19F61BC45DBB}" type="presParOf" srcId="{9887B295-B446-4B8E-AEA4-76754DE9DD89}" destId="{1A8B8B62-3037-4506-89D7-28710774070B}" srcOrd="1" destOrd="0" presId="urn:microsoft.com/office/officeart/2018/2/layout/IconVerticalSolidList"/>
    <dgm:cxn modelId="{8C250632-60D4-4813-9B7E-F468D972396C}" type="presParOf" srcId="{9887B295-B446-4B8E-AEA4-76754DE9DD89}" destId="{2FFC6342-A780-4396-8FAC-8E7FAE77A6E2}" srcOrd="2" destOrd="0" presId="urn:microsoft.com/office/officeart/2018/2/layout/IconVerticalSolidList"/>
    <dgm:cxn modelId="{84E4FB42-7EF6-4E5B-9E43-2F003B8E5D13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0"/>
          <a:ext cx="5607050" cy="730010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447878" y="354806"/>
          <a:ext cx="499006" cy="49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532844" y="0"/>
          <a:ext cx="4212287" cy="73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03" tIns="127803" rIns="127803" bIns="127803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B</a:t>
          </a:r>
          <a:r>
            <a:rPr lang="sr-Latn-RS" sz="2000" kern="1200" dirty="0" smtClean="0">
              <a:solidFill>
                <a:schemeClr val="bg1"/>
              </a:solidFill>
            </a:rPr>
            <a:t>lokčejn (</a:t>
          </a:r>
          <a:r>
            <a:rPr lang="sr-Latn-RS" sz="2000" i="1" kern="1200" dirty="0" smtClean="0">
              <a:solidFill>
                <a:schemeClr val="bg1"/>
              </a:solidFill>
            </a:rPr>
            <a:t>Blockchain</a:t>
          </a:r>
          <a:r>
            <a:rPr lang="sr-Latn-RS" sz="2000" kern="1200" dirty="0" smtClean="0">
              <a:solidFill>
                <a:schemeClr val="bg1"/>
              </a:solidFill>
            </a:rPr>
            <a:t>) tehnologija</a:t>
          </a:r>
          <a:endParaRPr lang="en-US" sz="20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532844" y="0"/>
        <a:ext cx="4212287" cy="734876"/>
      </dsp:txXfrm>
    </dsp:sp>
    <dsp:sp modelId="{79919C57-A32A-40F6-B106-B4E0CE644E4C}">
      <dsp:nvSpPr>
        <dsp:cNvPr id="0" name=""/>
        <dsp:cNvSpPr/>
      </dsp:nvSpPr>
      <dsp:spPr>
        <a:xfrm>
          <a:off x="0" y="906242"/>
          <a:ext cx="5607050" cy="745926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 rot="10800000">
          <a:off x="590177" y="1943458"/>
          <a:ext cx="499006" cy="49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778715" y="980122"/>
          <a:ext cx="4212287" cy="62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03" tIns="127803" rIns="127803" bIns="127803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V</a:t>
          </a:r>
          <a:r>
            <a:rPr lang="sr-Latn-RS" sz="2000" kern="1200" dirty="0" smtClean="0">
              <a:solidFill>
                <a:schemeClr val="bg1"/>
              </a:solidFill>
            </a:rPr>
            <a:t>eliki podaci (</a:t>
          </a:r>
          <a:r>
            <a:rPr lang="sr-Latn-RS" sz="2000" i="1" kern="1200" dirty="0" smtClean="0">
              <a:solidFill>
                <a:schemeClr val="bg1"/>
              </a:solidFill>
            </a:rPr>
            <a:t>Big data</a:t>
          </a:r>
          <a:r>
            <a:rPr lang="sr-Latn-RS" sz="2000" kern="1200" dirty="0" smtClean="0">
              <a:solidFill>
                <a:schemeClr val="bg1"/>
              </a:solidFill>
            </a:rPr>
            <a:t>)</a:t>
          </a:r>
          <a:endParaRPr lang="en-US" sz="20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778715" y="980122"/>
        <a:ext cx="4212287" cy="624756"/>
      </dsp:txXfrm>
    </dsp:sp>
    <dsp:sp modelId="{436A8B1C-2D30-44BB-9150-7099503C8960}">
      <dsp:nvSpPr>
        <dsp:cNvPr id="0" name=""/>
        <dsp:cNvSpPr/>
      </dsp:nvSpPr>
      <dsp:spPr>
        <a:xfrm>
          <a:off x="0" y="1861286"/>
          <a:ext cx="5607050" cy="822728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470559" y="3396454"/>
          <a:ext cx="453643" cy="45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476231" y="1908025"/>
          <a:ext cx="4212287" cy="72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03" tIns="127803" rIns="127803" bIns="127803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K</a:t>
          </a:r>
          <a:r>
            <a:rPr lang="sr-Latn-RS" sz="2000" kern="1200" dirty="0" smtClean="0">
              <a:solidFill>
                <a:schemeClr val="bg1"/>
              </a:solidFill>
            </a:rPr>
            <a:t>raudsorsing (</a:t>
          </a:r>
          <a:r>
            <a:rPr lang="sr-Latn-RS" sz="2000" i="1" kern="1200" dirty="0" smtClean="0">
              <a:solidFill>
                <a:schemeClr val="bg1"/>
              </a:solidFill>
            </a:rPr>
            <a:t>Crowdsourcing</a:t>
          </a:r>
          <a:r>
            <a:rPr lang="sr-Latn-RS" sz="2000" kern="1200" dirty="0" smtClean="0">
              <a:solidFill>
                <a:schemeClr val="bg1"/>
              </a:solidFill>
            </a:rPr>
            <a:t>)</a:t>
          </a:r>
          <a:endParaRPr lang="en-US" sz="20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476231" y="1908025"/>
        <a:ext cx="4212287" cy="725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C108-6DA3-45F2-AE7E-50E80854775B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D09B-8056-4B81-BB5B-ECA7E0231E7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73B2-5605-4CC4-ADC6-622651651079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664B-377C-4B68-AF4E-EBDA643118DF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318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63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4153"/>
            <a:ext cx="6095999" cy="1231106"/>
          </a:xfrm>
          <a:noFill/>
          <a:ln>
            <a:noFill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Inteligentni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informacioni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sistemi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169" y="3981814"/>
            <a:ext cx="5561901" cy="1471029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00B0F0"/>
                </a:solidFill>
              </a:rPr>
              <a:t>N</a:t>
            </a:r>
            <a:r>
              <a:rPr lang="sr-Latn-RS" sz="1800" dirty="0">
                <a:solidFill>
                  <a:srgbClr val="00B0F0"/>
                </a:solidFill>
              </a:rPr>
              <a:t>astavnici: 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sr-Latn-RS" sz="1800" dirty="0" smtClean="0">
                <a:solidFill>
                  <a:srgbClr val="00B0F0"/>
                </a:solidFill>
              </a:rPr>
              <a:t>prof</a:t>
            </a:r>
            <a:r>
              <a:rPr lang="sr-Latn-RS" sz="1800" dirty="0">
                <a:solidFill>
                  <a:srgbClr val="00B0F0"/>
                </a:solidFill>
              </a:rPr>
              <a:t>. dr Marko Đogatović </a:t>
            </a:r>
            <a:r>
              <a:rPr lang="sr-Latn-RS" sz="1800" dirty="0" smtClean="0">
                <a:solidFill>
                  <a:srgbClr val="00B0F0"/>
                </a:solidFill>
              </a:rPr>
              <a:t>i</a:t>
            </a:r>
            <a:endParaRPr lang="en-US" sz="1800" dirty="0" smtClean="0">
              <a:solidFill>
                <a:srgbClr val="00B0F0"/>
              </a:solidFill>
            </a:endParaRPr>
          </a:p>
          <a:p>
            <a:pPr algn="l"/>
            <a:r>
              <a:rPr lang="en-US" sz="1800" dirty="0">
                <a:solidFill>
                  <a:srgbClr val="00B0F0"/>
                </a:solidFill>
              </a:rPr>
              <a:t>	</a:t>
            </a:r>
            <a:r>
              <a:rPr lang="en-US" sz="1800" dirty="0" smtClean="0">
                <a:solidFill>
                  <a:srgbClr val="00B0F0"/>
                </a:solidFill>
              </a:rPr>
              <a:t>  </a:t>
            </a:r>
            <a:r>
              <a:rPr lang="sr-Latn-RS" sz="1800" dirty="0" smtClean="0">
                <a:solidFill>
                  <a:srgbClr val="00B0F0"/>
                </a:solidFill>
              </a:rPr>
              <a:t>prof</a:t>
            </a:r>
            <a:r>
              <a:rPr lang="sr-Latn-RS" sz="1800" dirty="0">
                <a:solidFill>
                  <a:srgbClr val="00B0F0"/>
                </a:solidFill>
              </a:rPr>
              <a:t>. dr Vesna Radonjić </a:t>
            </a:r>
            <a:r>
              <a:rPr lang="sr-Latn-RS" sz="1800" dirty="0" smtClean="0">
                <a:solidFill>
                  <a:srgbClr val="00B0F0"/>
                </a:solidFill>
              </a:rPr>
              <a:t>Đogatović</a:t>
            </a:r>
            <a:endParaRPr lang="en-US" sz="1800" dirty="0" smtClean="0">
              <a:solidFill>
                <a:srgbClr val="00B0F0"/>
              </a:solidFill>
            </a:endParaRPr>
          </a:p>
          <a:p>
            <a:pPr algn="l">
              <a:spcAft>
                <a:spcPts val="1800"/>
              </a:spcAft>
            </a:pPr>
            <a:r>
              <a:rPr lang="en-US" sz="1800" dirty="0" smtClean="0">
                <a:solidFill>
                  <a:srgbClr val="00B0F0"/>
                </a:solidFill>
              </a:rPr>
              <a:t>A</a:t>
            </a:r>
            <a:r>
              <a:rPr lang="sr-Latn-RS" sz="1800" dirty="0">
                <a:solidFill>
                  <a:srgbClr val="00B0F0"/>
                </a:solidFill>
              </a:rPr>
              <a:t>sistent:	</a:t>
            </a:r>
            <a:r>
              <a:rPr lang="en-US" sz="1800" dirty="0" smtClean="0">
                <a:solidFill>
                  <a:srgbClr val="00B0F0"/>
                </a:solidFill>
              </a:rPr>
              <a:t>  </a:t>
            </a:r>
            <a:r>
              <a:rPr lang="sr-Latn-RS" sz="1800" dirty="0" smtClean="0">
                <a:solidFill>
                  <a:srgbClr val="00B0F0"/>
                </a:solidFill>
              </a:rPr>
              <a:t>Nikola </a:t>
            </a:r>
            <a:r>
              <a:rPr lang="sr-Latn-RS" sz="1800" dirty="0">
                <a:solidFill>
                  <a:srgbClr val="00B0F0"/>
                </a:solidFill>
              </a:rPr>
              <a:t>Matijašević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5" name="Picture 4" descr="Finance trade numbers"/>
          <p:cNvPicPr>
            <a:picLocks noChangeAspect="1"/>
          </p:cNvPicPr>
          <p:nvPr/>
        </p:nvPicPr>
        <p:blipFill rotWithShape="1">
          <a:blip r:embed="rId1" cstate="print"/>
          <a:srcRect b="-1"/>
          <a:stretch>
            <a:fillRect/>
          </a:stretch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S</a:t>
            </a:r>
            <a:r>
              <a:rPr lang="sr-Latn-RS" sz="3200" dirty="0"/>
              <a:t>istemi za preporučivanje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11754"/>
          </a:xfrm>
        </p:spPr>
        <p:txBody>
          <a:bodyPr>
            <a:noAutofit/>
          </a:bodyPr>
          <a:lstStyle/>
          <a:p>
            <a:r>
              <a:rPr lang="sr-Latn-RS" sz="2400" dirty="0" smtClean="0"/>
              <a:t>Koncept sistema za preporučivanje</a:t>
            </a:r>
            <a:endParaRPr lang="sr-Latn-RS" sz="2400" dirty="0" smtClean="0"/>
          </a:p>
          <a:p>
            <a:r>
              <a:rPr lang="sr-Latn-RS" sz="2400" dirty="0" smtClean="0"/>
              <a:t>Tipovi sistema za preporučivanje</a:t>
            </a:r>
            <a:endParaRPr lang="sr-Latn-RS" sz="2400" dirty="0" smtClean="0"/>
          </a:p>
          <a:p>
            <a:pPr lvl="1"/>
            <a:r>
              <a:rPr lang="en-GB" sz="2000" dirty="0" err="1"/>
              <a:t>Sistemi</a:t>
            </a:r>
            <a:r>
              <a:rPr lang="en-GB" sz="2000" dirty="0"/>
              <a:t> </a:t>
            </a:r>
            <a:r>
              <a:rPr lang="en-GB" sz="2000" dirty="0" err="1"/>
              <a:t>zasnovani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sadr</a:t>
            </a:r>
            <a:r>
              <a:rPr lang="sr-Latn-RS" sz="2000" dirty="0" smtClean="0"/>
              <a:t>žaju</a:t>
            </a:r>
            <a:endParaRPr lang="sr-Latn-RS" sz="2000" dirty="0" smtClean="0"/>
          </a:p>
          <a:p>
            <a:pPr lvl="1"/>
            <a:r>
              <a:rPr lang="sr-Latn-RS" sz="2000" dirty="0"/>
              <a:t>Sistemi kolaborativnog </a:t>
            </a:r>
            <a:r>
              <a:rPr lang="sr-Latn-RS" sz="2000" dirty="0" smtClean="0"/>
              <a:t>filtriranja</a:t>
            </a:r>
            <a:endParaRPr lang="sr-Latn-RS" sz="2000" dirty="0" smtClean="0"/>
          </a:p>
          <a:p>
            <a:pPr lvl="1"/>
            <a:r>
              <a:rPr lang="en-GB" sz="2000" dirty="0" err="1"/>
              <a:t>Hibridni</a:t>
            </a:r>
            <a:r>
              <a:rPr lang="en-GB" sz="2000" dirty="0"/>
              <a:t> </a:t>
            </a:r>
            <a:r>
              <a:rPr lang="en-GB" sz="2000" dirty="0" err="1" smtClean="0"/>
              <a:t>sistemi</a:t>
            </a:r>
            <a:endParaRPr lang="sr-Latn-RS" sz="2000" dirty="0" smtClean="0"/>
          </a:p>
          <a:p>
            <a:r>
              <a:rPr lang="sr-Latn-RS" sz="2400" dirty="0" smtClean="0"/>
              <a:t>Najčešće primenjivane tehnike</a:t>
            </a:r>
            <a:endParaRPr lang="sr-Latn-RS" sz="2400" dirty="0" smtClean="0"/>
          </a:p>
          <a:p>
            <a:r>
              <a:rPr lang="sr-Latn-RS" sz="2400" dirty="0" smtClean="0"/>
              <a:t>Izazovi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S</a:t>
            </a:r>
            <a:r>
              <a:rPr lang="sr-Latn-RS" sz="3200" dirty="0"/>
              <a:t>istemi za preporučivanje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45765"/>
            <a:ext cx="7729728" cy="3101983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solidFill>
                  <a:srgbClr val="0070C0"/>
                </a:solidFill>
              </a:rPr>
              <a:t>P</a:t>
            </a:r>
            <a:r>
              <a:rPr lang="en-US" sz="2000" dirty="0" err="1" smtClean="0">
                <a:solidFill>
                  <a:srgbClr val="0070C0"/>
                </a:solidFill>
              </a:rPr>
              <a:t>rikaz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slika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 video </a:t>
            </a:r>
            <a:r>
              <a:rPr lang="en-US" sz="2000" dirty="0" err="1">
                <a:solidFill>
                  <a:srgbClr val="0070C0"/>
                </a:solidFill>
              </a:rPr>
              <a:t>zapisa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primene</a:t>
            </a:r>
            <a:r>
              <a:rPr lang="en-US" sz="2000" dirty="0">
                <a:solidFill>
                  <a:srgbClr val="0070C0"/>
                </a:solidFill>
              </a:rPr>
              <a:t> u </a:t>
            </a:r>
            <a:r>
              <a:rPr lang="en-US" sz="2000" dirty="0" err="1">
                <a:solidFill>
                  <a:srgbClr val="0070C0"/>
                </a:solidFill>
              </a:rPr>
              <a:t>različitim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kompanijama</a:t>
            </a:r>
            <a:r>
              <a:rPr lang="en-US" sz="2000" dirty="0">
                <a:solidFill>
                  <a:srgbClr val="0070C0"/>
                </a:solidFill>
              </a:rPr>
              <a:t> (Google Maps, Netflix, Amazon, </a:t>
            </a:r>
            <a:r>
              <a:rPr lang="en-US" sz="2000" dirty="0" err="1">
                <a:solidFill>
                  <a:srgbClr val="0070C0"/>
                </a:solidFill>
              </a:rPr>
              <a:t>itd</a:t>
            </a:r>
            <a:r>
              <a:rPr lang="en-US" sz="2000" dirty="0">
                <a:solidFill>
                  <a:srgbClr val="0070C0"/>
                </a:solidFill>
              </a:rPr>
              <a:t>.)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955" y="3447875"/>
            <a:ext cx="6147112" cy="26570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r-Latn-RS" sz="3200" dirty="0" smtClean="0"/>
              <a:t>Pametni gradovi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Koncept pametnog grada (infrastruktura i razvoj aplikacija)</a:t>
            </a:r>
            <a:endParaRPr lang="sr-Latn-RS" sz="2400" dirty="0" smtClean="0"/>
          </a:p>
          <a:p>
            <a:r>
              <a:rPr lang="sr-Latn-RS" sz="2400" i="1" dirty="0" smtClean="0"/>
              <a:t>Big data </a:t>
            </a:r>
            <a:r>
              <a:rPr lang="sr-Latn-RS" sz="2400" dirty="0" smtClean="0"/>
              <a:t>u okviru pametnog grada</a:t>
            </a:r>
            <a:endParaRPr lang="sr-Latn-RS" sz="2400" dirty="0" smtClean="0"/>
          </a:p>
          <a:p>
            <a:r>
              <a:rPr lang="sr-Latn-RS" sz="2400" dirty="0" smtClean="0"/>
              <a:t>Značaj veštačke inteligencije u pametnim gradovima (primene mašinskog učenja u različitim oblastima)</a:t>
            </a:r>
            <a:endParaRPr lang="sr-Latn-RS" sz="2400" dirty="0" smtClean="0"/>
          </a:p>
          <a:p>
            <a:r>
              <a:rPr lang="en-GB" sz="2400" dirty="0" err="1" smtClean="0"/>
              <a:t>Primene</a:t>
            </a:r>
            <a:r>
              <a:rPr lang="sr-Latn-RS" sz="2400" dirty="0" smtClean="0"/>
              <a:t> </a:t>
            </a:r>
            <a:r>
              <a:rPr lang="en-GB" sz="2400" dirty="0" err="1" smtClean="0"/>
              <a:t>sistema</a:t>
            </a:r>
            <a:r>
              <a:rPr lang="en-GB" sz="2400" dirty="0" smtClean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preporučivanje</a:t>
            </a:r>
            <a:r>
              <a:rPr lang="en-GB" sz="2400" dirty="0"/>
              <a:t> u </a:t>
            </a:r>
            <a:r>
              <a:rPr lang="en-GB" sz="2400" dirty="0" err="1"/>
              <a:t>pametnim</a:t>
            </a:r>
            <a:r>
              <a:rPr lang="en-GB" sz="2400" dirty="0"/>
              <a:t> </a:t>
            </a:r>
            <a:r>
              <a:rPr lang="en-GB" sz="2400" dirty="0" err="1" smtClean="0"/>
              <a:t>gradovima</a:t>
            </a:r>
            <a:endParaRPr lang="sr-Latn-RS" sz="2400" dirty="0" smtClean="0"/>
          </a:p>
          <a:p>
            <a:r>
              <a:rPr lang="sr-Latn-RS" sz="2400" dirty="0" smtClean="0"/>
              <a:t>Bezbednost i privatnost podataka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sr-Latn-RS" dirty="0"/>
              <a:t>Pametni gradovi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51" y="2413911"/>
            <a:ext cx="6272698" cy="3978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ealizacija nastave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12209"/>
            <a:ext cx="7729728" cy="3519475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P</a:t>
            </a:r>
            <a:r>
              <a:rPr lang="sr-Latn-RS" sz="3000" dirty="0" smtClean="0"/>
              <a:t>redavanja</a:t>
            </a:r>
            <a:endParaRPr lang="sr-Latn-RS" sz="3000" dirty="0" smtClean="0"/>
          </a:p>
          <a:p>
            <a:pPr lvl="1"/>
            <a:r>
              <a:rPr lang="en-US" sz="2400" dirty="0"/>
              <a:t>O</a:t>
            </a:r>
            <a:r>
              <a:rPr lang="sr-Latn-RS" sz="2400" dirty="0"/>
              <a:t>snove tehnologija</a:t>
            </a:r>
            <a:endParaRPr lang="sr-Latn-RS" sz="2400" dirty="0"/>
          </a:p>
          <a:p>
            <a:pPr lvl="1"/>
            <a:r>
              <a:rPr lang="en-US" sz="2400" dirty="0"/>
              <a:t>B</a:t>
            </a:r>
            <a:r>
              <a:rPr lang="sr-Latn-RS" sz="2400" dirty="0"/>
              <a:t>ezbednost i privatnost</a:t>
            </a:r>
            <a:endParaRPr lang="sr-Latn-RS" sz="2400" dirty="0"/>
          </a:p>
          <a:p>
            <a:pPr lvl="1"/>
            <a:r>
              <a:rPr lang="en-US" sz="2400" dirty="0"/>
              <a:t>I</a:t>
            </a:r>
            <a:r>
              <a:rPr lang="sr-Latn-RS" sz="2400" dirty="0"/>
              <a:t>zazovi i rešenja</a:t>
            </a:r>
            <a:endParaRPr lang="sr-Latn-RS" sz="2400" dirty="0"/>
          </a:p>
          <a:p>
            <a:pPr lvl="1"/>
            <a:r>
              <a:rPr lang="en-US" sz="2400" dirty="0"/>
              <a:t>A</a:t>
            </a:r>
            <a:r>
              <a:rPr lang="sr-Latn-RS" sz="2400" dirty="0"/>
              <a:t>ktuelne i buduće primene</a:t>
            </a:r>
            <a:endParaRPr lang="sr-Latn-RS" dirty="0" smtClean="0"/>
          </a:p>
          <a:p>
            <a:pPr>
              <a:spcBef>
                <a:spcPts val="1800"/>
              </a:spcBef>
            </a:pPr>
            <a:r>
              <a:rPr lang="en-US" sz="3000" dirty="0" smtClean="0">
                <a:solidFill>
                  <a:srgbClr val="0070C0"/>
                </a:solidFill>
              </a:rPr>
              <a:t>V</a:t>
            </a:r>
            <a:r>
              <a:rPr lang="sr-Latn-RS" sz="3000" dirty="0" smtClean="0">
                <a:solidFill>
                  <a:srgbClr val="0070C0"/>
                </a:solidFill>
              </a:rPr>
              <a:t>ežbe</a:t>
            </a:r>
            <a:endParaRPr lang="sr-Latn-RS" sz="30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R</a:t>
            </a:r>
            <a:r>
              <a:rPr lang="sr-Latn-RS" sz="2400" dirty="0">
                <a:solidFill>
                  <a:srgbClr val="0070C0"/>
                </a:solidFill>
              </a:rPr>
              <a:t>ad sa softverskim alatima</a:t>
            </a:r>
            <a:endParaRPr lang="sr-Latn-R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K</a:t>
            </a:r>
            <a:r>
              <a:rPr lang="sr-Latn-RS" sz="2400" dirty="0">
                <a:solidFill>
                  <a:srgbClr val="0070C0"/>
                </a:solidFill>
              </a:rPr>
              <a:t>reiranje aplikacija</a:t>
            </a:r>
            <a:endParaRPr lang="sr-Latn-RS" sz="2400" dirty="0">
              <a:solidFill>
                <a:srgbClr val="0070C0"/>
              </a:solidFill>
            </a:endParaRPr>
          </a:p>
          <a:p>
            <a:pPr lvl="1"/>
            <a:endParaRPr lang="sr-Latn-RS" sz="24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N</a:t>
            </a:r>
            <a:r>
              <a:rPr lang="sr-Latn-RS" dirty="0" smtClean="0"/>
              <a:t>ačini polaganja ispita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Font typeface="Wingdings" panose="05000000000000000000" pitchFamily="2" charset="2"/>
              <a:buChar char="§"/>
            </a:pPr>
            <a:r>
              <a:rPr lang="sr-Latn-RS" sz="2400" dirty="0" smtClean="0">
                <a:solidFill>
                  <a:srgbClr val="000000"/>
                </a:solidFill>
              </a:rPr>
              <a:t>Kolokvijumi – 2 kolokvijuma (50+50)</a:t>
            </a:r>
            <a:endParaRPr lang="sr-Latn-RS" sz="2400" dirty="0" smtClean="0">
              <a:solidFill>
                <a:srgbClr val="FF0000"/>
              </a:solidFill>
            </a:endParaRP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sr-Latn-RS" sz="2400" dirty="0" smtClean="0"/>
              <a:t>Seminarski/istraživački rad (100)</a:t>
            </a:r>
            <a:endParaRPr lang="sr-Latn-R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5" y="2848883"/>
            <a:ext cx="4331205" cy="1018441"/>
          </a:xfrm>
          <a:noFill/>
          <a:ln>
            <a:noFill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sr-Latn-RS" dirty="0">
                <a:solidFill>
                  <a:schemeClr val="bg1"/>
                </a:solidFill>
              </a:rPr>
              <a:t>ematske oblasti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inance trade numbers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Content Placeholder 2" descr="Icon Bullets"/>
          <p:cNvGraphicFramePr>
            <a:graphicFrameLocks noGrp="1"/>
          </p:cNvGraphicFramePr>
          <p:nvPr>
            <p:ph idx="1"/>
          </p:nvPr>
        </p:nvGraphicFramePr>
        <p:xfrm>
          <a:off x="5617928" y="1118871"/>
          <a:ext cx="5607050" cy="422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617928" y="3977551"/>
            <a:ext cx="5607050" cy="74548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268" y="4909728"/>
            <a:ext cx="5602710" cy="7437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7928" y="4150238"/>
            <a:ext cx="554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Sistemi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preporučivanje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i="1" dirty="0">
                <a:solidFill>
                  <a:schemeClr val="bg1"/>
                </a:solidFill>
              </a:rPr>
              <a:t>Recommendation systems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4937" y="5063467"/>
            <a:ext cx="1842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Pametni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gradovi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B</a:t>
            </a:r>
            <a:r>
              <a:rPr lang="sr-Latn-RS" sz="3200" dirty="0"/>
              <a:t>lokčejn tehnologija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O</a:t>
            </a:r>
            <a:r>
              <a:rPr lang="sr-Latn-RS" sz="2400" dirty="0"/>
              <a:t>snovne karakteristike blokčejna</a:t>
            </a:r>
            <a:endParaRPr lang="sr-Latn-R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K</a:t>
            </a:r>
            <a:r>
              <a:rPr lang="sr-Latn-RS" sz="2400" dirty="0"/>
              <a:t>riptografija i bezbednost</a:t>
            </a:r>
            <a:endParaRPr lang="sr-Latn-R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P</a:t>
            </a:r>
            <a:r>
              <a:rPr lang="sr-Latn-RS" sz="2400" dirty="0"/>
              <a:t>rimene blokčejna</a:t>
            </a:r>
            <a:endParaRPr lang="sr-Latn-R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P</a:t>
            </a:r>
            <a:r>
              <a:rPr lang="sr-Latn-RS" sz="2400" dirty="0"/>
              <a:t>rednosti i izazovi</a:t>
            </a:r>
            <a:endParaRPr lang="sr-Latn-R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B</a:t>
            </a:r>
            <a:r>
              <a:rPr lang="sr-Latn-RS" sz="2400" dirty="0"/>
              <a:t>udućnost </a:t>
            </a:r>
            <a:r>
              <a:rPr lang="sr-Latn-RS" sz="2400" dirty="0" smtClean="0"/>
              <a:t>blokčejna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B</a:t>
            </a:r>
            <a:r>
              <a:rPr lang="sr-Latn-RS" sz="3200" dirty="0"/>
              <a:t>lokčejn tehnologija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CrypTool2 </a:t>
            </a:r>
            <a:r>
              <a:rPr lang="sr-Latn-R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prikaz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funkcionisanja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kriptografije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Ganache </a:t>
            </a:r>
            <a:r>
              <a:rPr lang="sr-Latn-R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prikaz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funkcionisanja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blok</a:t>
            </a:r>
            <a:r>
              <a:rPr lang="sr-Latn-RS" sz="2400" dirty="0" smtClean="0">
                <a:solidFill>
                  <a:srgbClr val="0070C0"/>
                </a:solidFill>
              </a:rPr>
              <a:t>čejn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mreže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MetaMask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sr-Latn-R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prikaz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funkcionisanja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digitalnih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novčanika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transakcija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K</a:t>
            </a:r>
            <a:r>
              <a:rPr lang="sr-Latn-RS" sz="3200" dirty="0">
                <a:solidFill>
                  <a:schemeClr val="tx1"/>
                </a:solidFill>
              </a:rPr>
              <a:t>raudsorsing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02029"/>
          </a:xfrm>
        </p:spPr>
        <p:txBody>
          <a:bodyPr>
            <a:normAutofit lnSpcReduction="20000"/>
          </a:bodyPr>
          <a:lstStyle/>
          <a:p>
            <a:endParaRPr lang="sr-Latn-RS" dirty="0" smtClean="0"/>
          </a:p>
          <a:p>
            <a:r>
              <a:rPr lang="en-US" altLang="sr-Latn-RS" dirty="0"/>
              <a:t>Kraudsorcing i mobilni kraudsorcing</a:t>
            </a:r>
            <a:endParaRPr lang="en-US" altLang="sr-Latn-RS" dirty="0"/>
          </a:p>
          <a:p>
            <a:r>
              <a:rPr lang="en-US" altLang="sr-Latn-RS" dirty="0"/>
              <a:t>Tok rada i tipovi kraudsorcinga</a:t>
            </a:r>
            <a:endParaRPr lang="sr-Latn-RS" dirty="0"/>
          </a:p>
          <a:p>
            <a:r>
              <a:rPr lang="en-US" altLang="sr-Latn-RS" dirty="0" smtClean="0"/>
              <a:t>Platforme za kraudsorcing (Amazon Mechanical Turk, Crowd4U, gMisson)</a:t>
            </a:r>
            <a:endParaRPr lang="en-US" altLang="sr-Latn-RS" dirty="0" smtClean="0"/>
          </a:p>
          <a:p>
            <a:r>
              <a:rPr lang="en-US" altLang="sr-Latn-RS" dirty="0"/>
              <a:t>Algoritmi (programske paradigme, Multi-Armed Bandit (MAB), mehanizmi podsticaja) </a:t>
            </a:r>
            <a:endParaRPr lang="en-US" altLang="sr-Latn-RS" dirty="0"/>
          </a:p>
          <a:p>
            <a:r>
              <a:rPr lang="en-US" altLang="sr-Latn-RS" dirty="0"/>
              <a:t>Primeri primene</a:t>
            </a:r>
            <a:endParaRPr lang="sr-Latn-RS" dirty="0" smtClean="0"/>
          </a:p>
          <a:p>
            <a:r>
              <a:rPr lang="sr-Latn-RS" sz="2000" smtClean="0">
                <a:solidFill>
                  <a:srgbClr val="0070C0"/>
                </a:solidFill>
              </a:rPr>
              <a:t>P</a:t>
            </a:r>
            <a:r>
              <a:rPr lang="en-US" sz="2000" smtClean="0">
                <a:solidFill>
                  <a:srgbClr val="0070C0"/>
                </a:solidFill>
              </a:rPr>
              <a:t>rikaz slika i video zapisa primene u različitim kompanijama (Uber, Waze, Dropoff, itd.)</a:t>
            </a:r>
            <a:endParaRPr lang="en-US" sz="200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sr-Latn-RS" dirty="0" smtClean="0">
                <a:solidFill>
                  <a:schemeClr val="tx1"/>
                </a:solidFill>
              </a:rPr>
              <a:t>raudsorsing</a:t>
            </a:r>
            <a:endParaRPr lang="en-US" dirty="0"/>
          </a:p>
        </p:txBody>
      </p:sp>
      <p:pic>
        <p:nvPicPr>
          <p:cNvPr id="4" name="Picture 3" descr="C:\Users\david\Downloads\Group 20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53" y="2581467"/>
            <a:ext cx="6687894" cy="4006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993127" y="2192798"/>
            <a:ext cx="4440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blokčejn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u </a:t>
            </a:r>
            <a:r>
              <a:rPr lang="en-US" dirty="0" err="1"/>
              <a:t>kraudsorsingu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r-Latn-RS" sz="3200" i="1" dirty="0"/>
              <a:t>Big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34330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K</a:t>
            </a:r>
            <a:r>
              <a:rPr lang="sr-Latn-RS" sz="2400" dirty="0"/>
              <a:t>arakteristike obrade podataka</a:t>
            </a:r>
            <a:endParaRPr lang="sr-Latn-RS" sz="2400" dirty="0"/>
          </a:p>
          <a:p>
            <a:pPr>
              <a:spcAft>
                <a:spcPts val="1200"/>
              </a:spcAft>
            </a:pPr>
            <a:r>
              <a:rPr lang="en-US" sz="2400" i="1" dirty="0"/>
              <a:t>B</a:t>
            </a:r>
            <a:r>
              <a:rPr lang="sr-Latn-RS" sz="2400" i="1" dirty="0"/>
              <a:t>ig data </a:t>
            </a:r>
            <a:r>
              <a:rPr lang="sr-Latn-RS" sz="2400" dirty="0"/>
              <a:t>ekosistem</a:t>
            </a:r>
            <a:endParaRPr lang="sr-Latn-RS" sz="2400" dirty="0"/>
          </a:p>
          <a:p>
            <a:pPr>
              <a:spcAft>
                <a:spcPts val="1200"/>
              </a:spcAft>
            </a:pPr>
            <a:r>
              <a:rPr lang="en-US" sz="2400" dirty="0">
                <a:cs typeface="Calibri" panose="020F0502020204030204" charset="0"/>
              </a:rPr>
              <a:t>Hadoop</a:t>
            </a:r>
            <a:endParaRPr lang="sr-Latn-RS" sz="2400" dirty="0">
              <a:cs typeface="Calibri" panose="020F0502020204030204" charset="0"/>
            </a:endParaRPr>
          </a:p>
          <a:p>
            <a:pPr>
              <a:spcAft>
                <a:spcPts val="1200"/>
              </a:spcAft>
            </a:pPr>
            <a:r>
              <a:rPr lang="sr-Latn-RS" sz="2400" dirty="0">
                <a:cs typeface="Calibri" panose="020F0502020204030204" charset="0"/>
              </a:rPr>
              <a:t>HDFS (</a:t>
            </a:r>
            <a:r>
              <a:rPr lang="en-US" sz="2400" i="1" dirty="0">
                <a:cs typeface="Calibri" panose="020F0502020204030204" charset="0"/>
              </a:rPr>
              <a:t>Hadoop Distributed File System</a:t>
            </a:r>
            <a:r>
              <a:rPr lang="sr-Latn-RS" sz="2400" dirty="0" smtClean="0">
                <a:cs typeface="Calibri" panose="020F0502020204030204" charset="0"/>
              </a:rPr>
              <a:t>)</a:t>
            </a:r>
            <a:endParaRPr lang="sr-Latn-RS" sz="2400" dirty="0" smtClean="0">
              <a:cs typeface="Calibri" panose="020F0502020204030204" charset="0"/>
            </a:endParaRPr>
          </a:p>
          <a:p>
            <a:pPr>
              <a:spcAft>
                <a:spcPts val="1200"/>
              </a:spcAft>
            </a:pPr>
            <a:r>
              <a:rPr lang="sr-Latn-RS" sz="2400" dirty="0" smtClean="0">
                <a:cs typeface="Calibri" panose="020F0502020204030204" charset="0"/>
              </a:rPr>
              <a:t>Mogućnosti unapređenja poslovanja provajdera servisa primenom koncepta </a:t>
            </a:r>
            <a:r>
              <a:rPr lang="sr-Latn-RS" sz="2400" i="1" dirty="0" smtClean="0">
                <a:cs typeface="Calibri" panose="020F0502020204030204" charset="0"/>
              </a:rPr>
              <a:t>Big data</a:t>
            </a:r>
            <a:endParaRPr lang="sr-Latn-RS" sz="2400" i="1" dirty="0"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200" i="1" dirty="0">
                <a:latin typeface="Calibri" panose="020F0502020204030204" charset="0"/>
              </a:rPr>
              <a:t>Big data</a:t>
            </a:r>
            <a:r>
              <a:rPr lang="sr-Cyrl-RS" sz="3200" i="1" dirty="0">
                <a:latin typeface="Calibri" panose="020F0502020204030204" charset="0"/>
              </a:rPr>
              <a:t> </a:t>
            </a:r>
            <a:r>
              <a:rPr lang="sr-Latn-RS" sz="3200" dirty="0" smtClean="0">
                <a:latin typeface="Calibri" panose="020F0502020204030204" charset="0"/>
              </a:rPr>
              <a:t>ekosistem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1"/>
          <a:srcRect l="-4" t="-9" r="-4" b="-9"/>
          <a:stretch>
            <a:fillRect/>
          </a:stretch>
        </p:blipFill>
        <p:spPr bwMode="auto">
          <a:xfrm>
            <a:off x="1927431" y="2396009"/>
            <a:ext cx="8337138" cy="3939478"/>
          </a:xfrm>
          <a:prstGeom prst="rect">
            <a:avLst/>
          </a:prstGeom>
          <a:solidFill>
            <a:srgbClr val="CCECFF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r-Latn-RS" sz="3200" i="1" dirty="0"/>
              <a:t>Big </a:t>
            </a:r>
            <a:r>
              <a:rPr lang="sr-Latn-RS" sz="3200" i="1" dirty="0" smtClean="0"/>
              <a:t>data</a:t>
            </a:r>
            <a:r>
              <a:rPr lang="sr-Latn-RS" sz="3200" dirty="0" smtClean="0"/>
              <a:t> analitika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824005" cy="310198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</a:rPr>
              <a:t>P</a:t>
            </a:r>
            <a:r>
              <a:rPr lang="sr-Latn-RS" sz="2400" dirty="0">
                <a:solidFill>
                  <a:srgbClr val="0070C0"/>
                </a:solidFill>
              </a:rPr>
              <a:t>ython za </a:t>
            </a:r>
            <a:r>
              <a:rPr lang="sr-Latn-RS" sz="2400" i="1" dirty="0">
                <a:solidFill>
                  <a:srgbClr val="0070C0"/>
                </a:solidFill>
              </a:rPr>
              <a:t>Big data </a:t>
            </a:r>
            <a:r>
              <a:rPr lang="sr-Latn-RS" sz="2400" dirty="0">
                <a:solidFill>
                  <a:srgbClr val="0070C0"/>
                </a:solidFill>
              </a:rPr>
              <a:t>analitiku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Apache </a:t>
            </a:r>
            <a:r>
              <a:rPr lang="en-US" sz="2400" dirty="0">
                <a:solidFill>
                  <a:srgbClr val="0070C0"/>
                </a:solidFill>
              </a:rPr>
              <a:t>Hadoop </a:t>
            </a:r>
            <a:r>
              <a:rPr lang="sr-Latn-RS" sz="2400" dirty="0" smtClean="0">
                <a:solidFill>
                  <a:srgbClr val="0070C0"/>
                </a:solidFill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analiza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velikog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skupa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podataka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pomoću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MapReduce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framework</a:t>
            </a:r>
            <a:r>
              <a:rPr lang="en-US" sz="2400" dirty="0" smtClean="0">
                <a:solidFill>
                  <a:srgbClr val="0070C0"/>
                </a:solidFill>
              </a:rPr>
              <a:t>-a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1"/>
          <a:srcRect l="-11" t="-10" r="-11" b="-10"/>
          <a:stretch>
            <a:fillRect/>
          </a:stretch>
        </p:blipFill>
        <p:spPr bwMode="auto">
          <a:xfrm>
            <a:off x="6680192" y="2220524"/>
            <a:ext cx="3772492" cy="43433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2126</Words>
  <Application>WPS Presentation</Application>
  <PresentationFormat>Widescreen</PresentationFormat>
  <Paragraphs>97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Gill Sans MT</vt:lpstr>
      <vt:lpstr>宋体</vt:lpstr>
      <vt:lpstr>FontAwesome</vt:lpstr>
      <vt:lpstr>微软雅黑</vt:lpstr>
      <vt:lpstr>Arial Unicode MS</vt:lpstr>
      <vt:lpstr>Calibri</vt:lpstr>
      <vt:lpstr>Gill Sans MT</vt:lpstr>
      <vt:lpstr>Parcel</vt:lpstr>
      <vt:lpstr>Inteligentni informacioni sistemi</vt:lpstr>
      <vt:lpstr>Tematske oblasti</vt:lpstr>
      <vt:lpstr>Blokčejn tehnologija</vt:lpstr>
      <vt:lpstr>Blokčejn tehnologija</vt:lpstr>
      <vt:lpstr>Kraudsorsing </vt:lpstr>
      <vt:lpstr>Kraudsorsing</vt:lpstr>
      <vt:lpstr>Big data</vt:lpstr>
      <vt:lpstr>Big data ekosistem</vt:lpstr>
      <vt:lpstr>Big data analitika</vt:lpstr>
      <vt:lpstr>Sistemi za preporučivanje</vt:lpstr>
      <vt:lpstr>Sistemi za preporučivanje</vt:lpstr>
      <vt:lpstr>Pametni gradovi</vt:lpstr>
      <vt:lpstr>Pametni gradovi</vt:lpstr>
      <vt:lpstr>Realizacija nastave</vt:lpstr>
      <vt:lpstr>Načini polaganja ispita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mdj</cp:lastModifiedBy>
  <cp:revision>2</cp:revision>
  <dcterms:created xsi:type="dcterms:W3CDTF">2024-10-03T16:21:09Z</dcterms:created>
  <dcterms:modified xsi:type="dcterms:W3CDTF">2024-10-03T16:21:09Z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/>
  </property>
  <property fmtid="{D5CDD505-2E9C-101B-9397-08002B2CF9AE}" pid="4" name="KSOProductBuildVer">
    <vt:lpwstr>1033-11.1.0.11723</vt:lpwstr>
  </property>
</Properties>
</file>