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70" r:id="rId3"/>
    <p:sldId id="257" r:id="rId4"/>
    <p:sldId id="275" r:id="rId5"/>
    <p:sldId id="272" r:id="rId6"/>
    <p:sldId id="269" r:id="rId7"/>
    <p:sldId id="273" r:id="rId8"/>
    <p:sldId id="266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2A07"/>
    <a:srgbClr val="AB2400"/>
    <a:srgbClr val="DE6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18.627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3049.51123"/>
      <inkml:brushProperty name="anchorY" value="-1240.22473"/>
      <inkml:brushProperty name="scaleFactor" value="0.5"/>
    </inkml:brush>
  </inkml:definitions>
  <inkml:trace contextRef="#ctx0" brushRef="#br0">1 185 24575,'0'0'0,"6"0"0,10 0 0,-1 7 0,-1 8 0,4 0 0,-3 6 0,-3 5 0,4-4 0,-3 4 0,4-6 0,-2 3 0,4-4 0,-3 2 0,5-5 0,-5 4 0,5-4 0,-4 4 0,3-3 0,-3 3 0,3-4 0,-3 4 0,3-3 0,4-4 0,-3 3 0,2-3 0,4 5 0,3-3 0,-5 4 0,1-3 0,3-3 0,1-4 0,-4 4 0,1-3 0,1-1 0,-5 4 0,2-1 0,2-3 0,-5 6 0,3-3 0,1-2 0,4-2 0,2-3 0,-5 4 0,1 0 0,1-1 0,-5 4 0,1 0 0,2-2 0,2-3 0,-4 5 0,1-2 0,2-1 0,3-2 0,1-3 0,3-1 0,1-2 0,-7-8 0,1-1 0,-1-1 0,-5-5 0,1 2 0,2 1 0,-5-4 0,2 3 0,2 1 0,-4-4 0,-5-4 0,2 1 0,3 3 0,-3-3 0,3 3 0,-4-3 0,-4-5 0,3 3 0,-4-4 0,5 5 0,-3-3 0,-3-3 0,3 4 0,-2-3 0,5 4 0,-3-2 0,4 5 0,-3-3 0,-3-4 0,4 3 0,-4-2 0,4 4 0,-2-3 0,4-3 0,-2-3 0,-5-4 0,-2-2 0,-5-2 0,-2 0 0,-2-2 0,-1 1 0,-8 6 0,-8 9 0,1 14 0,0 15 0,-3 4 0,-4 2 0,2 6 0,-3-2 0,4 3 0,-3-2 0,4 3 0,-3-4 0,4 4 0,-3-4 0,3 3 0,-3-3 0,11-4 0,4-11 0,11-5 0,9-2 0,2-7 0,-1-8 0,-4-6 0,4 3 0,5 3 0,4 6 0,-2-3 0,2-3 0,3 3 0,-5-4 0,2 3 0,3 4 0,2 4 0,2 4 0,2 11 0,-5 9 0,0 1 0,-7 7 0,2-3 0,-6 4 0,-5 3 0,-4 4 0,-4 3 0,-3 1 0,6-5 0,-1 1 0,-1-1 0,-1-5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38.141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3039.73926"/>
      <inkml:brushProperty name="anchorY" value="-6765.08203"/>
      <inkml:brushProperty name="scaleFactor" value="0.5"/>
    </inkml:brush>
  </inkml:definitions>
  <inkml:trace contextRef="#ctx0" brushRef="#br0">1 45 24575,'0'0'0,"0"6"0,0 10 0,0 6 0,0 7 0,0 4 0,0 3 0,0 2 0,0 0 0,0 0 0,0 0 0,0-15 0,0-15 0,0-16 0,0-12 0,0-9 0,0-6 0,0-4 0,0-1 0,0 0 0,0 1 0,0 0 0,7 8 0,8 8 0,8 9 0,5 5 0,6 6 0,2 2 0,1 2 0,1 0 0,0 1 0,1-1 0,-2 0 0,-6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43.155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4672.54102"/>
      <inkml:brushProperty name="anchorY" value="-7997.26172"/>
      <inkml:brushProperty name="scaleFactor" value="0.5"/>
    </inkml:brush>
  </inkml:definitions>
  <inkml:trace contextRef="#ctx0" brushRef="#br0">1 133 24575,'0'0'0,"0"6"0,7 3 0,1 6 0,7-1 0,-1 5 0,5-2 0,5 4 0,-3 3 0,4-2 0,2-5 0,-4 2 0,2-4 0,-5 4 0,2-4 0,-4 5 0,2-4 0,4-4 0,-3 4 0,2-3 0,-4 5 0,3-3 0,3-3 0,3-4 0,-4 5 0,3-3 0,1-2 0,-4 6 0,1 5 0,2-2 0,2-2 0,3 3 0,3-3 0,-7 4 0,1-4 0,1-2 0,1-5 0,-6 5 0,2-3 0,1-1 0,2-3 0,3 6 0,1-3 0,1 0 0,-5 4 0,-1-1 0,0-2 0,2-2 0,2-4 0,1-1 0,2-2 0,0 0 0,1-2 0,0 1 0,0-1 0,0 1 0,-7-8 0,-1 0 0,1 0 0,0 2 0,-5-6 0,2 2 0,0-7 0,3 3 0,-5-6 0,-5-3 0,0 2 0,-5-4 0,4-2 0,4 5 0,-4-3 0,-4-3 0,-4-1 0,-4-4 0,4 6 0,-2-1 0,6 6 0,-1-1 0,-3-3 0,-3-2 0,-3-3 0,6 5 0,-2-2 0,-1-1 0,-2-2 0,-2-2 0,-2-2 0,-1 0 0,-8 6 0,-8 7 0,-1 15 0,2 13 0,-4 5 0,2 9 0,-3-1 0,3 4 0,-4-3 0,3 2 0,4 4 0,-4-4 0,-3-5 0,9-5 0,12-5 0,3-11 0,10-2 0,8-1 0,-1-8 0,5 2 0,-5-5 0,-4-6 0,1 3 0,4 4 0,-3-3 0,3 5 0,-4 11 0,3 3 0,-4 12 0,4 0 0,-5 8 0,-3 5 0,-4 5 0,4-3 0,-3 2 0,-2 1 0,6-4 0,-3 1 0,-1-6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45.951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8064.7207"/>
      <inkml:brushProperty name="anchorY" value="-9423.39844"/>
      <inkml:brushProperty name="scaleFactor" value="0.5"/>
    </inkml:brush>
  </inkml:definitions>
  <inkml:trace contextRef="#ctx0" brushRef="#br0">39 338 24575,'0'0'0,"-7"0"0,-2-7 0,2-8 0,0-8 0,3-5 0,1-5 0,1-4 0,9 7 0,1-1 0,0 1 0,-2-2 0,6 6 0,6 6 0,7 7 0,4 5 0,4 5 0,3 2 0,2 1 0,-1 2 0,1-1 0,0 0 0,-8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18.627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3049.51123"/>
      <inkml:brushProperty name="anchorY" value="-1240.22473"/>
      <inkml:brushProperty name="scaleFactor" value="0.5"/>
    </inkml:brush>
  </inkml:definitions>
  <inkml:trace contextRef="#ctx0" brushRef="#br0">1 185 24575,'0'0'0,"6"0"0,10 0 0,-1 7 0,-1 8 0,4 0 0,-3 6 0,-3 5 0,4-4 0,-3 4 0,4-6 0,-2 3 0,4-4 0,-3 2 0,5-5 0,-5 4 0,5-4 0,-4 4 0,3-3 0,-3 3 0,3-4 0,-3 4 0,3-3 0,4-4 0,-3 3 0,2-3 0,4 5 0,3-3 0,-5 4 0,1-3 0,3-3 0,1-4 0,-4 4 0,1-3 0,1-1 0,-5 4 0,2-1 0,2-3 0,-5 6 0,3-3 0,1-2 0,4-2 0,2-3 0,-5 4 0,1 0 0,1-1 0,-5 4 0,1 0 0,2-2 0,2-3 0,-4 5 0,1-2 0,2-1 0,3-2 0,1-3 0,3-1 0,1-2 0,-7-8 0,1-1 0,-1-1 0,-5-5 0,1 2 0,2 1 0,-5-4 0,2 3 0,2 1 0,-4-4 0,-5-4 0,2 1 0,3 3 0,-3-3 0,3 3 0,-4-3 0,-4-5 0,3 3 0,-4-4 0,5 5 0,-3-3 0,-3-3 0,3 4 0,-2-3 0,5 4 0,-3-2 0,4 5 0,-3-3 0,-3-4 0,4 3 0,-4-2 0,4 4 0,-2-3 0,4-3 0,-2-3 0,-5-4 0,-2-2 0,-5-2 0,-2 0 0,-2-2 0,-1 1 0,-8 6 0,-8 9 0,1 14 0,0 15 0,-3 4 0,-4 2 0,2 6 0,-3-2 0,4 3 0,-3-2 0,4 3 0,-3-4 0,4 4 0,-3-4 0,3 3 0,-3-3 0,11-4 0,4-11 0,11-5 0,9-2 0,2-7 0,-1-8 0,-4-6 0,4 3 0,5 3 0,4 6 0,-2-3 0,2-3 0,3 3 0,-5-4 0,2 3 0,3 4 0,2 4 0,2 4 0,2 11 0,-5 9 0,0 1 0,-7 7 0,2-3 0,-6 4 0,-5 3 0,-4 4 0,-4 3 0,-3 1 0,6-5 0,-1 1 0,-1-1 0,-1-5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38.141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3039.73926"/>
      <inkml:brushProperty name="anchorY" value="-6765.08203"/>
      <inkml:brushProperty name="scaleFactor" value="0.5"/>
    </inkml:brush>
  </inkml:definitions>
  <inkml:trace contextRef="#ctx0" brushRef="#br0">1 45 24575,'0'0'0,"0"6"0,0 10 0,0 6 0,0 7 0,0 4 0,0 3 0,0 2 0,0 0 0,0 0 0,0 0 0,0-15 0,0-15 0,0-16 0,0-12 0,0-9 0,0-6 0,0-4 0,0-1 0,0 0 0,0 1 0,0 0 0,7 8 0,8 8 0,8 9 0,5 5 0,6 6 0,2 2 0,1 2 0,1 0 0,0 1 0,1-1 0,-2 0 0,-6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43.155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4672.54102"/>
      <inkml:brushProperty name="anchorY" value="-7997.26172"/>
      <inkml:brushProperty name="scaleFactor" value="0.5"/>
    </inkml:brush>
  </inkml:definitions>
  <inkml:trace contextRef="#ctx0" brushRef="#br0">1 133 24575,'0'0'0,"0"6"0,7 3 0,1 6 0,7-1 0,-1 5 0,5-2 0,5 4 0,-3 3 0,4-2 0,2-5 0,-4 2 0,2-4 0,-5 4 0,2-4 0,-4 5 0,2-4 0,4-4 0,-3 4 0,2-3 0,-4 5 0,3-3 0,3-3 0,3-4 0,-4 5 0,3-3 0,1-2 0,-4 6 0,1 5 0,2-2 0,2-2 0,3 3 0,3-3 0,-7 4 0,1-4 0,1-2 0,1-5 0,-6 5 0,2-3 0,1-1 0,2-3 0,3 6 0,1-3 0,1 0 0,-5 4 0,-1-1 0,0-2 0,2-2 0,2-4 0,1-1 0,2-2 0,0 0 0,1-2 0,0 1 0,0-1 0,0 1 0,-7-8 0,-1 0 0,1 0 0,0 2 0,-5-6 0,2 2 0,0-7 0,3 3 0,-5-6 0,-5-3 0,0 2 0,-5-4 0,4-2 0,4 5 0,-4-3 0,-4-3 0,-4-1 0,-4-4 0,4 6 0,-2-1 0,6 6 0,-1-1 0,-3-3 0,-3-2 0,-3-3 0,6 5 0,-2-2 0,-1-1 0,-2-2 0,-2-2 0,-2-2 0,-1 0 0,-8 6 0,-8 7 0,-1 15 0,2 13 0,-4 5 0,2 9 0,-3-1 0,3 4 0,-4-3 0,3 2 0,4 4 0,-4-4 0,-3-5 0,9-5 0,12-5 0,3-11 0,10-2 0,8-1 0,-1-8 0,5 2 0,-5-5 0,-4-6 0,1 3 0,4 4 0,-3-3 0,3 5 0,-4 11 0,3 3 0,-4 12 0,4 0 0,-5 8 0,-3 5 0,-4 5 0,4-3 0,-3 2 0,-2 1 0,6-4 0,-3 1 0,-1-6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45.951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8064.7207"/>
      <inkml:brushProperty name="anchorY" value="-9423.39844"/>
      <inkml:brushProperty name="scaleFactor" value="0.5"/>
    </inkml:brush>
  </inkml:definitions>
  <inkml:trace contextRef="#ctx0" brushRef="#br0">39 338 24575,'0'0'0,"-7"0"0,-2-7 0,2-8 0,0-8 0,3-5 0,1-5 0,1-4 0,9 7 0,1-1 0,0 1 0,-2-2 0,6 6 0,6 6 0,7 7 0,4 5 0,4 5 0,3 2 0,2 1 0,-1 2 0,1-1 0,0 0 0,-8 0 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858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817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419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18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036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464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606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883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3660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009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778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8665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8.png"/><Relationship Id="rId4" Type="http://schemas.openxmlformats.org/officeDocument/2006/relationships/customXml" Target="../ink/ink2.xml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5" Type="http://schemas.openxmlformats.org/officeDocument/2006/relationships/image" Target="../media/image5.png"/><Relationship Id="rId4" Type="http://schemas.openxmlformats.org/officeDocument/2006/relationships/customXml" Target="../ink/ink6.xml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CF8D2-5D54-232D-8B7B-31FC91640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524" y="188691"/>
            <a:ext cx="11923474" cy="3705519"/>
          </a:xfrm>
        </p:spPr>
        <p:txBody>
          <a:bodyPr/>
          <a:lstStyle/>
          <a:p>
            <a:pPr algn="ctr"/>
            <a:r>
              <a:rPr lang="sr-Latn-RS" dirty="0"/>
              <a:t>The Perfect Continuous tenses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45F077-71FB-2998-E409-A3091B54B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02" y="3183070"/>
            <a:ext cx="3480047" cy="348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8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1C23-6D53-A576-C68B-F1B6E7DB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241" y="143634"/>
            <a:ext cx="11410119" cy="1035286"/>
          </a:xfrm>
        </p:spPr>
        <p:txBody>
          <a:bodyPr>
            <a:normAutofit/>
          </a:bodyPr>
          <a:lstStyle/>
          <a:p>
            <a:r>
              <a:rPr lang="sr-Latn-RS" b="1" dirty="0"/>
              <a:t>Present Perfect Continuous </a:t>
            </a:r>
            <a:r>
              <a:rPr lang="sr-Latn-RS" dirty="0"/>
              <a:t>– How do we make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DA5AC-52DE-A9BE-E616-647B7AC3F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470991"/>
            <a:ext cx="11032436" cy="5387009"/>
          </a:xfrm>
        </p:spPr>
        <p:txBody>
          <a:bodyPr>
            <a:normAutofit/>
          </a:bodyPr>
          <a:lstStyle/>
          <a:p>
            <a:r>
              <a:rPr lang="sr-Latn-RS" sz="3000" b="1" dirty="0"/>
              <a:t>Statements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b="1" dirty="0"/>
              <a:t>Questions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b="1" dirty="0"/>
              <a:t>Negations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4BB3BF-0B09-F970-2BAF-0BAC46948A1F}"/>
              </a:ext>
            </a:extLst>
          </p:cNvPr>
          <p:cNvSpPr txBox="1"/>
          <p:nvPr/>
        </p:nvSpPr>
        <p:spPr>
          <a:xfrm>
            <a:off x="1908700" y="1015532"/>
            <a:ext cx="10389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/>
              <a:t>Auxiliary verb </a:t>
            </a:r>
            <a:r>
              <a:rPr lang="sr-Latn-RS" sz="2400" b="1" dirty="0"/>
              <a:t>to have </a:t>
            </a:r>
            <a:r>
              <a:rPr lang="sr-Latn-RS" sz="2400" dirty="0"/>
              <a:t>(present tense)</a:t>
            </a:r>
            <a:r>
              <a:rPr lang="sr-Latn-RS" sz="2400" b="1" dirty="0"/>
              <a:t> </a:t>
            </a:r>
            <a:r>
              <a:rPr lang="sr-Latn-RS" sz="2400" dirty="0"/>
              <a:t>+ </a:t>
            </a:r>
            <a:r>
              <a:rPr lang="sr-Latn-RS" sz="2400" dirty="0">
                <a:solidFill>
                  <a:schemeClr val="accent1"/>
                </a:solidFill>
              </a:rPr>
              <a:t>-ing </a:t>
            </a:r>
            <a:r>
              <a:rPr lang="sr-Latn-RS" sz="2400" dirty="0"/>
              <a:t>form (present participle)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4F3C5A-CF8A-BF39-ADB0-82FB3219FBA5}"/>
              </a:ext>
            </a:extLst>
          </p:cNvPr>
          <p:cNvSpPr txBox="1"/>
          <p:nvPr/>
        </p:nvSpPr>
        <p:spPr>
          <a:xfrm>
            <a:off x="2729947" y="1951672"/>
            <a:ext cx="9223513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sr-Latn-RS" dirty="0"/>
              <a:t>I </a:t>
            </a:r>
            <a:r>
              <a:rPr lang="sr-Latn-RS" b="1" dirty="0"/>
              <a:t>have 	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pPr marL="342900" indent="-342900">
              <a:buFontTx/>
              <a:buAutoNum type="arabicPeriod"/>
            </a:pPr>
            <a:r>
              <a:rPr lang="sr-Latn-RS" dirty="0"/>
              <a:t>You </a:t>
            </a:r>
            <a:r>
              <a:rPr lang="sr-Latn-RS" b="1" dirty="0"/>
              <a:t>have</a:t>
            </a:r>
            <a:r>
              <a:rPr lang="sr-Latn-RS" dirty="0"/>
              <a:t> 	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pPr marL="342900" indent="-342900">
              <a:buAutoNum type="arabicPeriod"/>
            </a:pPr>
            <a:r>
              <a:rPr lang="sr-Latn-RS" dirty="0"/>
              <a:t>He/she </a:t>
            </a:r>
            <a:r>
              <a:rPr lang="sr-Latn-RS" b="1" dirty="0"/>
              <a:t>has</a:t>
            </a:r>
            <a:r>
              <a:rPr lang="sr-Latn-RS" dirty="0"/>
              <a:t> 		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endParaRPr lang="sr-Latn-RS" dirty="0"/>
          </a:p>
          <a:p>
            <a:endParaRPr lang="sr-Latn-RS" dirty="0"/>
          </a:p>
          <a:p>
            <a:r>
              <a:rPr lang="sr-Latn-RS" dirty="0"/>
              <a:t>1. We </a:t>
            </a:r>
            <a:r>
              <a:rPr lang="sr-Latn-RS" b="1" dirty="0"/>
              <a:t>have 		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r>
              <a:rPr lang="sr-Latn-RS" dirty="0"/>
              <a:t>2. You </a:t>
            </a:r>
            <a:r>
              <a:rPr lang="sr-Latn-RS" b="1" dirty="0"/>
              <a:t>have 		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r>
              <a:rPr lang="sr-Latn-RS" dirty="0"/>
              <a:t>3. They </a:t>
            </a:r>
            <a:r>
              <a:rPr lang="sr-Latn-RS" b="1" dirty="0"/>
              <a:t>have 		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  <a:endParaRPr lang="sr-Latn-RS" b="1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06500-A37D-A5CC-638D-C64208A8236A}"/>
              </a:ext>
            </a:extLst>
          </p:cNvPr>
          <p:cNvSpPr txBox="1"/>
          <p:nvPr/>
        </p:nvSpPr>
        <p:spPr>
          <a:xfrm>
            <a:off x="2411897" y="3195358"/>
            <a:ext cx="9541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Just use the inversion on the </a:t>
            </a:r>
            <a:r>
              <a:rPr lang="sr-Latn-RS" sz="2400" dirty="0">
                <a:highlight>
                  <a:srgbClr val="00FFFF"/>
                </a:highlight>
              </a:rPr>
              <a:t>pronoun</a:t>
            </a:r>
            <a:r>
              <a:rPr lang="sr-Latn-RS" sz="2400" dirty="0"/>
              <a:t> and the auxiliary </a:t>
            </a:r>
            <a:r>
              <a:rPr lang="sr-Latn-RS" sz="2400" b="1" dirty="0"/>
              <a:t>to have.</a:t>
            </a:r>
            <a:endParaRPr lang="sr-Latn-R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A76EEF-04BB-8572-725F-48CBC9B8AC89}"/>
              </a:ext>
            </a:extLst>
          </p:cNvPr>
          <p:cNvSpPr txBox="1"/>
          <p:nvPr/>
        </p:nvSpPr>
        <p:spPr>
          <a:xfrm>
            <a:off x="2170275" y="3791552"/>
            <a:ext cx="9541564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lvl="0" indent="-342900">
              <a:buFontTx/>
              <a:buAutoNum type="arabicPeriod"/>
              <a:defRPr/>
            </a:pP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I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have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You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have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He/she </a:t>
            </a:r>
            <a:r>
              <a:rPr lang="sr-Latn-RS" b="1" dirty="0">
                <a:solidFill>
                  <a:prstClr val="black"/>
                </a:solidFill>
              </a:rPr>
              <a:t>has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lvl="0">
              <a:defRPr/>
            </a:pPr>
            <a:endParaRPr lang="sr-Latn-RS" dirty="0">
              <a:solidFill>
                <a:prstClr val="black"/>
              </a:solidFill>
            </a:endParaRPr>
          </a:p>
          <a:p>
            <a:pPr lvl="0">
              <a:defRPr/>
            </a:pPr>
            <a:endParaRPr lang="sr-Latn-RS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sr-Latn-RS" dirty="0">
                <a:solidFill>
                  <a:prstClr val="black"/>
                </a:solidFill>
              </a:rPr>
              <a:t>1. </a:t>
            </a: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We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have </a:t>
            </a:r>
            <a:r>
              <a:rPr lang="sr-Latn-RS" b="1" dirty="0">
                <a:solidFill>
                  <a:srgbClr val="415588"/>
                </a:solidFill>
              </a:rPr>
              <a:t>been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lvl="0">
              <a:defRPr/>
            </a:pPr>
            <a:r>
              <a:rPr lang="sr-Latn-RS" dirty="0">
                <a:solidFill>
                  <a:prstClr val="black"/>
                </a:solidFill>
              </a:rPr>
              <a:t>2. </a:t>
            </a: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You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have 	</a:t>
            </a:r>
            <a:r>
              <a:rPr lang="sr-Latn-RS" b="1" dirty="0">
                <a:solidFill>
                  <a:srgbClr val="415588"/>
                </a:solidFill>
              </a:rPr>
              <a:t> been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lvl="0">
              <a:defRPr/>
            </a:pPr>
            <a:r>
              <a:rPr lang="sr-Latn-RS" dirty="0">
                <a:solidFill>
                  <a:prstClr val="black"/>
                </a:solidFill>
              </a:rPr>
              <a:t>3. </a:t>
            </a: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They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have </a:t>
            </a:r>
            <a:r>
              <a:rPr lang="sr-Latn-RS" b="1" dirty="0">
                <a:solidFill>
                  <a:srgbClr val="415588"/>
                </a:solidFill>
              </a:rPr>
              <a:t>been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  <a:endParaRPr lang="sr-Latn-RS" b="1" dirty="0">
              <a:solidFill>
                <a:srgbClr val="415588"/>
              </a:solidFill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C707B82-BA30-1CDE-9A5B-86B2CF6E32B4}"/>
                  </a:ext>
                </a:extLst>
              </p14:cNvPr>
              <p14:cNvContentPartPr/>
              <p14:nvPr/>
            </p14:nvContentPartPr>
            <p14:xfrm>
              <a:off x="2795624" y="4704078"/>
              <a:ext cx="806400" cy="3326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C707B82-BA30-1CDE-9A5B-86B2CF6E32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86624" y="4695078"/>
                <a:ext cx="824040" cy="35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2364476-9F65-435C-F314-6882E21D4A01}"/>
                  </a:ext>
                </a:extLst>
              </p14:cNvPr>
              <p14:cNvContentPartPr/>
              <p14:nvPr/>
            </p14:nvContentPartPr>
            <p14:xfrm>
              <a:off x="2795624" y="4754478"/>
              <a:ext cx="131040" cy="1335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2364476-9F65-435C-F314-6882E21D4A0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86624" y="4745478"/>
                <a:ext cx="148680" cy="1512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4E1330D2-039A-7BBB-972F-A30181106A07}"/>
              </a:ext>
            </a:extLst>
          </p:cNvPr>
          <p:cNvGrpSpPr/>
          <p:nvPr/>
        </p:nvGrpSpPr>
        <p:grpSpPr>
          <a:xfrm>
            <a:off x="7195184" y="4682838"/>
            <a:ext cx="790920" cy="287640"/>
            <a:chOff x="7195184" y="4682838"/>
            <a:chExt cx="790920" cy="2876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4B4C924-B202-FB72-CDE6-8F23E477C9EA}"/>
                    </a:ext>
                  </a:extLst>
                </p14:cNvPr>
                <p14:cNvContentPartPr/>
                <p14:nvPr/>
              </p14:nvContentPartPr>
              <p14:xfrm>
                <a:off x="7221824" y="4682838"/>
                <a:ext cx="764280" cy="2876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4B4C924-B202-FB72-CDE6-8F23E477C9E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212824" y="4673838"/>
                  <a:ext cx="78192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F31FD11-9D48-4AEB-0022-0F2E13D849F9}"/>
                    </a:ext>
                  </a:extLst>
                </p14:cNvPr>
                <p14:cNvContentPartPr/>
                <p14:nvPr/>
              </p14:nvContentPartPr>
              <p14:xfrm>
                <a:off x="7195184" y="4688598"/>
                <a:ext cx="131040" cy="1216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F31FD11-9D48-4AEB-0022-0F2E13D849F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186184" y="4679598"/>
                  <a:ext cx="148680" cy="1393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B62A44BC-6AA0-7C23-B406-C59C66274C44}"/>
              </a:ext>
            </a:extLst>
          </p:cNvPr>
          <p:cNvSpPr txBox="1"/>
          <p:nvPr/>
        </p:nvSpPr>
        <p:spPr>
          <a:xfrm>
            <a:off x="3602024" y="4736108"/>
            <a:ext cx="8834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Just add </a:t>
            </a:r>
            <a:r>
              <a:rPr lang="sr-Latn-RS" sz="2400" dirty="0">
                <a:highlight>
                  <a:srgbClr val="00FFFF"/>
                </a:highlight>
              </a:rPr>
              <a:t>not</a:t>
            </a:r>
            <a:r>
              <a:rPr lang="sr-Latn-RS" sz="2400" dirty="0"/>
              <a:t> after </a:t>
            </a:r>
            <a:r>
              <a:rPr lang="sr-Latn-RS" sz="2400" b="1" dirty="0"/>
              <a:t>to have.</a:t>
            </a:r>
            <a:endParaRPr lang="sr-Latn-R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F9F8C2-CD86-7792-95BD-671AAAFAA2CB}"/>
              </a:ext>
            </a:extLst>
          </p:cNvPr>
          <p:cNvSpPr txBox="1"/>
          <p:nvPr/>
        </p:nvSpPr>
        <p:spPr>
          <a:xfrm>
            <a:off x="2583787" y="5274640"/>
            <a:ext cx="8693427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sr-Latn-RS" dirty="0"/>
              <a:t>I </a:t>
            </a:r>
            <a:r>
              <a:rPr lang="sr-Latn-RS" b="1" dirty="0"/>
              <a:t>have </a:t>
            </a:r>
            <a:r>
              <a:rPr lang="sr-Latn-RS" dirty="0">
                <a:highlight>
                  <a:srgbClr val="00FFFF"/>
                </a:highlight>
              </a:rPr>
              <a:t>not 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  <a:endParaRPr lang="sr-Latn-RS" dirty="0">
              <a:solidFill>
                <a:srgbClr val="AD2A07"/>
              </a:solidFill>
            </a:endParaRP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/>
              <a:t>You </a:t>
            </a:r>
            <a:r>
              <a:rPr lang="sr-Latn-RS" b="1" dirty="0"/>
              <a:t>have</a:t>
            </a:r>
            <a:r>
              <a:rPr lang="sr-Latn-RS" dirty="0">
                <a:highlight>
                  <a:srgbClr val="00FFFF"/>
                </a:highlight>
              </a:rPr>
              <a:t> not 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marL="342900" indent="-342900">
              <a:buFontTx/>
              <a:buAutoNum type="arabicPeriod"/>
            </a:pPr>
            <a:r>
              <a:rPr lang="sr-Latn-RS" dirty="0"/>
              <a:t>He/she </a:t>
            </a:r>
            <a:r>
              <a:rPr lang="sr-Latn-RS" b="1" dirty="0"/>
              <a:t>has</a:t>
            </a:r>
            <a:r>
              <a:rPr lang="sr-Latn-RS" dirty="0"/>
              <a:t> </a:t>
            </a:r>
            <a:r>
              <a:rPr lang="sr-Latn-RS" dirty="0">
                <a:highlight>
                  <a:srgbClr val="00FFFF"/>
                </a:highlight>
              </a:rPr>
              <a:t>not </a:t>
            </a:r>
            <a:r>
              <a:rPr lang="sr-Latn-RS" b="1" dirty="0">
                <a:solidFill>
                  <a:srgbClr val="415588"/>
                </a:solidFill>
                <a:highlight>
                  <a:srgbClr val="00FFFF"/>
                </a:highlight>
              </a:rPr>
              <a:t>been</a:t>
            </a:r>
            <a:r>
              <a:rPr lang="sr-Latn-RS" b="1" dirty="0">
                <a:solidFill>
                  <a:prstClr val="black"/>
                </a:solidFill>
                <a:highlight>
                  <a:srgbClr val="00FFFF"/>
                </a:highlight>
              </a:rPr>
              <a:t> </a:t>
            </a:r>
            <a:r>
              <a:rPr lang="sr-Latn-RS" dirty="0">
                <a:solidFill>
                  <a:srgbClr val="415588"/>
                </a:solidFill>
                <a:highlight>
                  <a:srgbClr val="00FFFF"/>
                </a:highlight>
              </a:rPr>
              <a:t>working</a:t>
            </a:r>
          </a:p>
          <a:p>
            <a:pPr marL="342900" indent="-342900">
              <a:buAutoNum type="arabicPeriod"/>
            </a:pPr>
            <a:endParaRPr lang="sr-Latn-RS" dirty="0"/>
          </a:p>
          <a:p>
            <a:endParaRPr lang="sr-Latn-RS" dirty="0"/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/>
              <a:t>We </a:t>
            </a:r>
            <a:r>
              <a:rPr lang="sr-Latn-RS" b="1" dirty="0"/>
              <a:t>have</a:t>
            </a:r>
            <a:r>
              <a:rPr lang="sr-Latn-RS" b="1" dirty="0">
                <a:highlight>
                  <a:srgbClr val="00FFFF"/>
                </a:highlight>
              </a:rPr>
              <a:t> </a:t>
            </a:r>
            <a:r>
              <a:rPr lang="sr-Latn-RS" dirty="0">
                <a:highlight>
                  <a:srgbClr val="00FFFF"/>
                </a:highlight>
              </a:rPr>
              <a:t>not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/>
              <a:t>You </a:t>
            </a:r>
            <a:r>
              <a:rPr lang="sr-Latn-RS" b="1" dirty="0"/>
              <a:t>have </a:t>
            </a:r>
            <a:r>
              <a:rPr lang="sr-Latn-RS" dirty="0">
                <a:highlight>
                  <a:srgbClr val="00FFFF"/>
                </a:highlight>
              </a:rPr>
              <a:t>not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r>
              <a:rPr lang="sr-Latn-RS" dirty="0"/>
              <a:t>3. They </a:t>
            </a:r>
            <a:r>
              <a:rPr lang="sr-Latn-RS" b="1" dirty="0"/>
              <a:t>have </a:t>
            </a:r>
            <a:r>
              <a:rPr lang="sr-Latn-RS" dirty="0">
                <a:highlight>
                  <a:srgbClr val="00FFFF"/>
                </a:highlight>
              </a:rPr>
              <a:t>not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endParaRPr lang="sr-Latn-R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12A6C-5421-BF3C-7FC1-CEC7470FC444}"/>
              </a:ext>
            </a:extLst>
          </p:cNvPr>
          <p:cNvSpPr txBox="1"/>
          <p:nvPr/>
        </p:nvSpPr>
        <p:spPr>
          <a:xfrm>
            <a:off x="3258105" y="1470991"/>
            <a:ext cx="6267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What’s missing? Auxiliary </a:t>
            </a:r>
            <a:r>
              <a:rPr lang="sr-Latn-RS" b="1" dirty="0"/>
              <a:t>to be – been </a:t>
            </a:r>
            <a:r>
              <a:rPr lang="sr-Latn-RS" dirty="0"/>
              <a:t>(past participle)</a:t>
            </a:r>
            <a:r>
              <a:rPr lang="sr-Latn-RS" b="1" dirty="0"/>
              <a:t> </a:t>
            </a:r>
            <a:endParaRPr lang="sr-Latn-R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984078-97D3-4CF3-BB9F-8E7BA4A6BDD7}"/>
              </a:ext>
            </a:extLst>
          </p:cNvPr>
          <p:cNvSpPr/>
          <p:nvPr/>
        </p:nvSpPr>
        <p:spPr>
          <a:xfrm>
            <a:off x="2583787" y="1851852"/>
            <a:ext cx="8389398" cy="1284171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have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been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You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have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lang="sr-Latn-RS" b="1" dirty="0">
                <a:solidFill>
                  <a:schemeClr val="accent1"/>
                </a:solidFill>
                <a:latin typeface="Century Gothic" panose="020B0502020202020204"/>
              </a:rPr>
              <a:t>been</a:t>
            </a:r>
            <a:r>
              <a:rPr lang="sr-Latn-RS" b="1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He/she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has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been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1. We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have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been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2. You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have 	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been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3. They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have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been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  <a:endParaRPr kumimoji="0" lang="sr-Latn-RS" sz="1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algn="ctr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9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2" grpId="0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4A9A-F756-2FAB-5495-5B0859C6F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871" y="0"/>
            <a:ext cx="10720418" cy="991226"/>
          </a:xfrm>
        </p:spPr>
        <p:txBody>
          <a:bodyPr>
            <a:normAutofit/>
          </a:bodyPr>
          <a:lstStyle/>
          <a:p>
            <a:r>
              <a:rPr lang="sr-Latn-RS" b="1" dirty="0"/>
              <a:t>Present perfect continuous </a:t>
            </a:r>
            <a:r>
              <a:rPr lang="sr-Latn-RS" dirty="0"/>
              <a:t>– When do we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2BE25-40EE-79AC-E526-1E8C46200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43" y="848140"/>
            <a:ext cx="11144727" cy="5698434"/>
          </a:xfrm>
        </p:spPr>
        <p:txBody>
          <a:bodyPr>
            <a:normAutofit/>
          </a:bodyPr>
          <a:lstStyle/>
          <a:p>
            <a:r>
              <a:rPr lang="sr-Latn-RS" sz="3000" b="1" u="sng" dirty="0"/>
              <a:t>Action that has been going on for a duration, which will probably continue for some time afterwards.</a:t>
            </a:r>
          </a:p>
          <a:p>
            <a:endParaRPr lang="sr-Latn-RS" sz="3000" b="1" u="sng" dirty="0"/>
          </a:p>
          <a:p>
            <a:pPr marL="0" indent="0">
              <a:buNone/>
            </a:pPr>
            <a:endParaRPr lang="sr-Latn-RS" sz="3000" b="1" u="sng" dirty="0"/>
          </a:p>
          <a:p>
            <a:r>
              <a:rPr lang="sr-Latn-RS" sz="3000" b="1" u="sng" dirty="0"/>
              <a:t>Similarly, to describe temporary actions that have had a duration</a:t>
            </a:r>
          </a:p>
          <a:p>
            <a:pPr lvl="1"/>
            <a:endParaRPr lang="sr-Latn-RS" sz="2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CF8EF9-C73B-FED3-D4DB-02FDDAD6D5DF}"/>
              </a:ext>
            </a:extLst>
          </p:cNvPr>
          <p:cNvSpPr txBox="1"/>
          <p:nvPr/>
        </p:nvSpPr>
        <p:spPr>
          <a:xfrm>
            <a:off x="127842" y="2275560"/>
            <a:ext cx="119363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dirty="0"/>
              <a:t>I’</a:t>
            </a:r>
            <a:r>
              <a:rPr lang="sr-Latn-RS" sz="2800" dirty="0">
                <a:solidFill>
                  <a:schemeClr val="accent1"/>
                </a:solidFill>
              </a:rPr>
              <a:t>ve been playing</a:t>
            </a:r>
            <a:r>
              <a:rPr lang="sr-Latn-RS" sz="2800" dirty="0"/>
              <a:t> football since I was 9 years old.	/	Several times, on our way to work our bus broke down and we were late – we </a:t>
            </a:r>
            <a:r>
              <a:rPr lang="sr-Latn-RS" sz="2800" dirty="0">
                <a:solidFill>
                  <a:schemeClr val="accent1"/>
                </a:solidFill>
              </a:rPr>
              <a:t>have been driving</a:t>
            </a:r>
            <a:r>
              <a:rPr lang="sr-Latn-RS" sz="2800" dirty="0"/>
              <a:t> to work ever since.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F4BDF7-B371-72D6-240F-B4AE187BE7C3}"/>
              </a:ext>
            </a:extLst>
          </p:cNvPr>
          <p:cNvSpPr txBox="1"/>
          <p:nvPr/>
        </p:nvSpPr>
        <p:spPr>
          <a:xfrm>
            <a:off x="62144" y="4802820"/>
            <a:ext cx="11319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dirty="0"/>
              <a:t>They </a:t>
            </a:r>
            <a:r>
              <a:rPr lang="sr-Latn-RS" sz="2800" dirty="0">
                <a:solidFill>
                  <a:schemeClr val="accent1"/>
                </a:solidFill>
              </a:rPr>
              <a:t>have been feeling </a:t>
            </a:r>
            <a:r>
              <a:rPr lang="sr-Latn-RS" sz="2800" dirty="0"/>
              <a:t>a bit sad lately.	/	The sun </a:t>
            </a:r>
            <a:r>
              <a:rPr lang="sr-Latn-RS" sz="2800" dirty="0">
                <a:solidFill>
                  <a:schemeClr val="accent1"/>
                </a:solidFill>
              </a:rPr>
              <a:t>has been shining</a:t>
            </a:r>
            <a:r>
              <a:rPr lang="sr-Latn-RS" sz="2800" dirty="0"/>
              <a:t>, but we know it’s going to rain today.</a:t>
            </a:r>
          </a:p>
        </p:txBody>
      </p:sp>
    </p:spTree>
    <p:extLst>
      <p:ext uri="{BB962C8B-B14F-4D97-AF65-F5344CB8AC3E}">
        <p14:creationId xmlns:p14="http://schemas.microsoft.com/office/powerpoint/2010/main" val="209765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1C23-6D53-A576-C68B-F1B6E7DB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241" y="143634"/>
            <a:ext cx="11410119" cy="1035286"/>
          </a:xfrm>
        </p:spPr>
        <p:txBody>
          <a:bodyPr>
            <a:normAutofit/>
          </a:bodyPr>
          <a:lstStyle/>
          <a:p>
            <a:r>
              <a:rPr lang="sr-Latn-RS" b="1" dirty="0"/>
              <a:t>Past Perfect Continuous </a:t>
            </a:r>
            <a:r>
              <a:rPr lang="sr-Latn-RS" dirty="0"/>
              <a:t>– How do we make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DA5AC-52DE-A9BE-E616-647B7AC3F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470991"/>
            <a:ext cx="11032436" cy="5387009"/>
          </a:xfrm>
        </p:spPr>
        <p:txBody>
          <a:bodyPr>
            <a:normAutofit/>
          </a:bodyPr>
          <a:lstStyle/>
          <a:p>
            <a:r>
              <a:rPr lang="sr-Latn-RS" sz="3000" b="1" dirty="0"/>
              <a:t>Statements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b="1" dirty="0"/>
              <a:t>Questions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b="1" dirty="0"/>
              <a:t>Negations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4BB3BF-0B09-F970-2BAF-0BAC46948A1F}"/>
              </a:ext>
            </a:extLst>
          </p:cNvPr>
          <p:cNvSpPr txBox="1"/>
          <p:nvPr/>
        </p:nvSpPr>
        <p:spPr>
          <a:xfrm>
            <a:off x="1908700" y="1015532"/>
            <a:ext cx="10389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/>
              <a:t>Auxiliary verb </a:t>
            </a:r>
            <a:r>
              <a:rPr lang="sr-Latn-RS" sz="2400" b="1" dirty="0"/>
              <a:t>to have </a:t>
            </a:r>
            <a:r>
              <a:rPr lang="sr-Latn-RS" sz="2400" dirty="0"/>
              <a:t>(past tense)</a:t>
            </a:r>
            <a:r>
              <a:rPr lang="sr-Latn-RS" sz="2400" b="1" dirty="0"/>
              <a:t> </a:t>
            </a:r>
            <a:r>
              <a:rPr lang="sr-Latn-RS" sz="2400" b="1" dirty="0">
                <a:solidFill>
                  <a:schemeClr val="accent1"/>
                </a:solidFill>
              </a:rPr>
              <a:t>been</a:t>
            </a:r>
            <a:r>
              <a:rPr lang="sr-Latn-RS" sz="2400" b="1" dirty="0"/>
              <a:t> </a:t>
            </a:r>
            <a:r>
              <a:rPr lang="sr-Latn-RS" sz="2400" dirty="0"/>
              <a:t>(aux to be in past participle + </a:t>
            </a:r>
            <a:r>
              <a:rPr lang="sr-Latn-RS" sz="2400" dirty="0">
                <a:solidFill>
                  <a:schemeClr val="accent1"/>
                </a:solidFill>
              </a:rPr>
              <a:t>-ing </a:t>
            </a:r>
            <a:r>
              <a:rPr lang="sr-Latn-RS" sz="2400" dirty="0"/>
              <a:t>form (present participle)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4F3C5A-CF8A-BF39-ADB0-82FB3219FBA5}"/>
              </a:ext>
            </a:extLst>
          </p:cNvPr>
          <p:cNvSpPr txBox="1"/>
          <p:nvPr/>
        </p:nvSpPr>
        <p:spPr>
          <a:xfrm>
            <a:off x="2610067" y="1938917"/>
            <a:ext cx="9223513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lvl="0" indent="-342900">
              <a:buFontTx/>
              <a:buAutoNum type="arabicPeriod"/>
              <a:defRPr/>
            </a:pPr>
            <a:r>
              <a:rPr lang="sr-Latn-RS" dirty="0">
                <a:solidFill>
                  <a:prstClr val="black"/>
                </a:solidFill>
              </a:rPr>
              <a:t>I </a:t>
            </a:r>
            <a:r>
              <a:rPr lang="sr-Latn-RS" b="1" dirty="0">
                <a:solidFill>
                  <a:prstClr val="black"/>
                </a:solidFill>
              </a:rPr>
              <a:t>had </a:t>
            </a:r>
            <a:r>
              <a:rPr lang="sr-Latn-RS" b="1" dirty="0">
                <a:solidFill>
                  <a:schemeClr val="accent1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>
                <a:solidFill>
                  <a:prstClr val="black"/>
                </a:solidFill>
              </a:rPr>
              <a:t>You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schemeClr val="accent1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>
                <a:solidFill>
                  <a:prstClr val="black"/>
                </a:solidFill>
              </a:rPr>
              <a:t>He/she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schemeClr val="accent1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pPr lvl="0">
              <a:defRPr/>
            </a:pPr>
            <a:endParaRPr lang="sr-Latn-RS" dirty="0">
              <a:solidFill>
                <a:prstClr val="black"/>
              </a:solidFill>
            </a:endParaRPr>
          </a:p>
          <a:p>
            <a:pPr lvl="0">
              <a:defRPr/>
            </a:pPr>
            <a:endParaRPr lang="sr-Latn-RS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sr-Latn-RS" dirty="0">
                <a:solidFill>
                  <a:prstClr val="black"/>
                </a:solidFill>
              </a:rPr>
              <a:t>1. We </a:t>
            </a:r>
            <a:r>
              <a:rPr lang="sr-Latn-RS" b="1" dirty="0">
                <a:solidFill>
                  <a:prstClr val="black"/>
                </a:solidFill>
              </a:rPr>
              <a:t>had </a:t>
            </a:r>
            <a:r>
              <a:rPr lang="sr-Latn-RS" b="1" dirty="0">
                <a:solidFill>
                  <a:schemeClr val="accent1"/>
                </a:solidFill>
              </a:rPr>
              <a:t>been 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pPr lvl="0">
              <a:defRPr/>
            </a:pPr>
            <a:r>
              <a:rPr lang="sr-Latn-RS" dirty="0">
                <a:solidFill>
                  <a:prstClr val="black"/>
                </a:solidFill>
              </a:rPr>
              <a:t>2. You </a:t>
            </a:r>
            <a:r>
              <a:rPr lang="sr-Latn-RS" b="1" dirty="0">
                <a:solidFill>
                  <a:prstClr val="black"/>
                </a:solidFill>
              </a:rPr>
              <a:t>had 	</a:t>
            </a:r>
            <a:r>
              <a:rPr lang="sr-Latn-RS" b="1" dirty="0">
                <a:solidFill>
                  <a:schemeClr val="accent1"/>
                </a:solidFill>
              </a:rPr>
              <a:t> been 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pPr lvl="0">
              <a:defRPr/>
            </a:pPr>
            <a:r>
              <a:rPr lang="sr-Latn-RS" dirty="0">
                <a:solidFill>
                  <a:prstClr val="black"/>
                </a:solidFill>
              </a:rPr>
              <a:t>3. They </a:t>
            </a:r>
            <a:r>
              <a:rPr lang="sr-Latn-RS" b="1" dirty="0">
                <a:solidFill>
                  <a:prstClr val="black"/>
                </a:solidFill>
              </a:rPr>
              <a:t>had </a:t>
            </a:r>
            <a:r>
              <a:rPr lang="sr-Latn-RS" b="1" dirty="0">
                <a:solidFill>
                  <a:schemeClr val="accent1"/>
                </a:solidFill>
              </a:rPr>
              <a:t>been 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  <a:endParaRPr lang="sr-Latn-RS" b="1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06500-A37D-A5CC-638D-C64208A8236A}"/>
              </a:ext>
            </a:extLst>
          </p:cNvPr>
          <p:cNvSpPr txBox="1"/>
          <p:nvPr/>
        </p:nvSpPr>
        <p:spPr>
          <a:xfrm>
            <a:off x="2411897" y="3195358"/>
            <a:ext cx="9541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Just use the inversion on the </a:t>
            </a:r>
            <a:r>
              <a:rPr lang="sr-Latn-RS" sz="2400" dirty="0">
                <a:highlight>
                  <a:srgbClr val="00FFFF"/>
                </a:highlight>
              </a:rPr>
              <a:t>pronoun</a:t>
            </a:r>
            <a:r>
              <a:rPr lang="sr-Latn-RS" sz="2400" dirty="0"/>
              <a:t> and the auxiliary </a:t>
            </a:r>
            <a:r>
              <a:rPr lang="sr-Latn-RS" sz="2400" b="1" dirty="0"/>
              <a:t>to have.</a:t>
            </a:r>
            <a:endParaRPr lang="sr-Latn-R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A76EEF-04BB-8572-725F-48CBC9B8AC89}"/>
              </a:ext>
            </a:extLst>
          </p:cNvPr>
          <p:cNvSpPr txBox="1"/>
          <p:nvPr/>
        </p:nvSpPr>
        <p:spPr>
          <a:xfrm>
            <a:off x="2170275" y="3791552"/>
            <a:ext cx="9541564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lvl="0" indent="-342900">
              <a:buFontTx/>
              <a:buAutoNum type="arabicPeriod"/>
              <a:defRPr/>
            </a:pP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I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had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You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He/she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lvl="0">
              <a:defRPr/>
            </a:pPr>
            <a:endParaRPr lang="sr-Latn-RS" dirty="0">
              <a:solidFill>
                <a:prstClr val="black"/>
              </a:solidFill>
            </a:endParaRPr>
          </a:p>
          <a:p>
            <a:pPr lvl="0">
              <a:defRPr/>
            </a:pPr>
            <a:endParaRPr lang="sr-Latn-RS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sr-Latn-RS" dirty="0">
                <a:solidFill>
                  <a:prstClr val="black"/>
                </a:solidFill>
              </a:rPr>
              <a:t>1. </a:t>
            </a: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We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had </a:t>
            </a:r>
            <a:r>
              <a:rPr lang="sr-Latn-RS" b="1" dirty="0">
                <a:solidFill>
                  <a:srgbClr val="415588"/>
                </a:solidFill>
              </a:rPr>
              <a:t>been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lvl="0">
              <a:defRPr/>
            </a:pPr>
            <a:r>
              <a:rPr lang="sr-Latn-RS" dirty="0">
                <a:solidFill>
                  <a:prstClr val="black"/>
                </a:solidFill>
              </a:rPr>
              <a:t>2. </a:t>
            </a: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You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had 	</a:t>
            </a:r>
            <a:r>
              <a:rPr lang="sr-Latn-RS" b="1" dirty="0">
                <a:solidFill>
                  <a:srgbClr val="415588"/>
                </a:solidFill>
              </a:rPr>
              <a:t> been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lvl="0">
              <a:defRPr/>
            </a:pPr>
            <a:r>
              <a:rPr lang="sr-Latn-RS" dirty="0">
                <a:solidFill>
                  <a:prstClr val="black"/>
                </a:solidFill>
              </a:rPr>
              <a:t>3. </a:t>
            </a: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They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had </a:t>
            </a:r>
            <a:r>
              <a:rPr lang="sr-Latn-RS" b="1" dirty="0">
                <a:solidFill>
                  <a:srgbClr val="415588"/>
                </a:solidFill>
              </a:rPr>
              <a:t>been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  <a:endParaRPr lang="sr-Latn-RS" b="1" dirty="0">
              <a:solidFill>
                <a:srgbClr val="415588"/>
              </a:solidFill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C707B82-BA30-1CDE-9A5B-86B2CF6E32B4}"/>
                  </a:ext>
                </a:extLst>
              </p14:cNvPr>
              <p14:cNvContentPartPr/>
              <p14:nvPr/>
            </p14:nvContentPartPr>
            <p14:xfrm>
              <a:off x="2795624" y="4704078"/>
              <a:ext cx="806400" cy="3326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C707B82-BA30-1CDE-9A5B-86B2CF6E32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86624" y="4695078"/>
                <a:ext cx="824040" cy="35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2364476-9F65-435C-F314-6882E21D4A01}"/>
                  </a:ext>
                </a:extLst>
              </p14:cNvPr>
              <p14:cNvContentPartPr/>
              <p14:nvPr/>
            </p14:nvContentPartPr>
            <p14:xfrm>
              <a:off x="2795624" y="4754478"/>
              <a:ext cx="131040" cy="1335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2364476-9F65-435C-F314-6882E21D4A0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86624" y="4745478"/>
                <a:ext cx="148680" cy="1512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4E1330D2-039A-7BBB-972F-A30181106A07}"/>
              </a:ext>
            </a:extLst>
          </p:cNvPr>
          <p:cNvGrpSpPr/>
          <p:nvPr/>
        </p:nvGrpSpPr>
        <p:grpSpPr>
          <a:xfrm>
            <a:off x="7195184" y="4682838"/>
            <a:ext cx="790920" cy="287640"/>
            <a:chOff x="7195184" y="4682838"/>
            <a:chExt cx="790920" cy="2876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4B4C924-B202-FB72-CDE6-8F23E477C9EA}"/>
                    </a:ext>
                  </a:extLst>
                </p14:cNvPr>
                <p14:cNvContentPartPr/>
                <p14:nvPr/>
              </p14:nvContentPartPr>
              <p14:xfrm>
                <a:off x="7221824" y="4682838"/>
                <a:ext cx="764280" cy="2876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4B4C924-B202-FB72-CDE6-8F23E477C9E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212824" y="4673838"/>
                  <a:ext cx="78192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F31FD11-9D48-4AEB-0022-0F2E13D849F9}"/>
                    </a:ext>
                  </a:extLst>
                </p14:cNvPr>
                <p14:cNvContentPartPr/>
                <p14:nvPr/>
              </p14:nvContentPartPr>
              <p14:xfrm>
                <a:off x="7195184" y="4688598"/>
                <a:ext cx="131040" cy="1216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F31FD11-9D48-4AEB-0022-0F2E13D849F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186184" y="4679598"/>
                  <a:ext cx="148680" cy="1393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B62A44BC-6AA0-7C23-B406-C59C66274C44}"/>
              </a:ext>
            </a:extLst>
          </p:cNvPr>
          <p:cNvSpPr txBox="1"/>
          <p:nvPr/>
        </p:nvSpPr>
        <p:spPr>
          <a:xfrm>
            <a:off x="3602024" y="4736108"/>
            <a:ext cx="8834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Just add </a:t>
            </a:r>
            <a:r>
              <a:rPr lang="sr-Latn-RS" sz="2400" dirty="0">
                <a:highlight>
                  <a:srgbClr val="00FFFF"/>
                </a:highlight>
              </a:rPr>
              <a:t>not</a:t>
            </a:r>
            <a:r>
              <a:rPr lang="sr-Latn-RS" sz="2400" dirty="0"/>
              <a:t> after </a:t>
            </a:r>
            <a:r>
              <a:rPr lang="sr-Latn-RS" sz="2400" b="1" dirty="0"/>
              <a:t>to have.</a:t>
            </a:r>
            <a:endParaRPr lang="sr-Latn-R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F9F8C2-CD86-7792-95BD-671AAAFAA2CB}"/>
              </a:ext>
            </a:extLst>
          </p:cNvPr>
          <p:cNvSpPr txBox="1"/>
          <p:nvPr/>
        </p:nvSpPr>
        <p:spPr>
          <a:xfrm>
            <a:off x="2583787" y="5274640"/>
            <a:ext cx="8693427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sr-Latn-RS" dirty="0"/>
              <a:t>I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b="1" dirty="0"/>
              <a:t> </a:t>
            </a:r>
            <a:r>
              <a:rPr lang="sr-Latn-RS" dirty="0">
                <a:highlight>
                  <a:srgbClr val="00FFFF"/>
                </a:highlight>
              </a:rPr>
              <a:t>not 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  <a:endParaRPr lang="sr-Latn-RS" dirty="0">
              <a:solidFill>
                <a:srgbClr val="AD2A07"/>
              </a:solidFill>
            </a:endParaRP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/>
              <a:t>You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dirty="0">
                <a:highlight>
                  <a:srgbClr val="00FFFF"/>
                </a:highlight>
              </a:rPr>
              <a:t> not 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marL="342900" indent="-342900">
              <a:buFontTx/>
              <a:buAutoNum type="arabicPeriod"/>
            </a:pPr>
            <a:r>
              <a:rPr lang="sr-Latn-RS" dirty="0"/>
              <a:t>He/she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dirty="0"/>
              <a:t> </a:t>
            </a:r>
            <a:r>
              <a:rPr lang="sr-Latn-RS" dirty="0">
                <a:highlight>
                  <a:srgbClr val="00FFFF"/>
                </a:highlight>
              </a:rPr>
              <a:t>not </a:t>
            </a:r>
            <a:r>
              <a:rPr lang="sr-Latn-RS" b="1" dirty="0">
                <a:solidFill>
                  <a:srgbClr val="415588"/>
                </a:solidFill>
                <a:highlight>
                  <a:srgbClr val="00FFFF"/>
                </a:highlight>
              </a:rPr>
              <a:t>been</a:t>
            </a:r>
            <a:r>
              <a:rPr lang="sr-Latn-RS" b="1" dirty="0">
                <a:solidFill>
                  <a:prstClr val="black"/>
                </a:solidFill>
                <a:highlight>
                  <a:srgbClr val="00FFFF"/>
                </a:highlight>
              </a:rPr>
              <a:t> </a:t>
            </a:r>
            <a:r>
              <a:rPr lang="sr-Latn-RS" dirty="0">
                <a:solidFill>
                  <a:srgbClr val="415588"/>
                </a:solidFill>
                <a:highlight>
                  <a:srgbClr val="00FFFF"/>
                </a:highlight>
              </a:rPr>
              <a:t>working</a:t>
            </a:r>
          </a:p>
          <a:p>
            <a:pPr marL="342900" indent="-342900">
              <a:buAutoNum type="arabicPeriod"/>
            </a:pPr>
            <a:endParaRPr lang="sr-Latn-RS" dirty="0"/>
          </a:p>
          <a:p>
            <a:endParaRPr lang="sr-Latn-RS" dirty="0"/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/>
              <a:t>We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b="1" dirty="0">
                <a:highlight>
                  <a:srgbClr val="00FFFF"/>
                </a:highlight>
              </a:rPr>
              <a:t> </a:t>
            </a:r>
            <a:r>
              <a:rPr lang="sr-Latn-RS" dirty="0">
                <a:highlight>
                  <a:srgbClr val="00FFFF"/>
                </a:highlight>
              </a:rPr>
              <a:t>not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/>
              <a:t>You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b="1" dirty="0"/>
              <a:t> </a:t>
            </a:r>
            <a:r>
              <a:rPr lang="sr-Latn-RS" dirty="0">
                <a:highlight>
                  <a:srgbClr val="00FFFF"/>
                </a:highlight>
              </a:rPr>
              <a:t>not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r>
              <a:rPr lang="sr-Latn-RS" dirty="0"/>
              <a:t>3. They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b="1" dirty="0"/>
              <a:t> </a:t>
            </a:r>
            <a:r>
              <a:rPr lang="sr-Latn-RS" dirty="0">
                <a:highlight>
                  <a:srgbClr val="00FFFF"/>
                </a:highlight>
              </a:rPr>
              <a:t>not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25201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4A9A-F756-2FAB-5495-5B0859C6F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775" y="0"/>
            <a:ext cx="10720418" cy="991226"/>
          </a:xfrm>
        </p:spPr>
        <p:txBody>
          <a:bodyPr>
            <a:normAutofit/>
          </a:bodyPr>
          <a:lstStyle/>
          <a:p>
            <a:r>
              <a:rPr lang="sr-Latn-RS" b="1" dirty="0"/>
              <a:t>Past Perfect Continuous </a:t>
            </a:r>
            <a:r>
              <a:rPr lang="sr-Latn-RS" dirty="0"/>
              <a:t>– When do we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2BE25-40EE-79AC-E526-1E8C46200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33" y="991227"/>
            <a:ext cx="12001160" cy="4282110"/>
          </a:xfrm>
        </p:spPr>
        <p:txBody>
          <a:bodyPr>
            <a:normAutofit fontScale="77500" lnSpcReduction="20000"/>
          </a:bodyPr>
          <a:lstStyle/>
          <a:p>
            <a:r>
              <a:rPr lang="sr-Latn-RS" sz="3400" b="1" u="sng" dirty="0"/>
              <a:t>Pointing out the duration of an action (or actions) up to a time in the past</a:t>
            </a:r>
          </a:p>
          <a:p>
            <a:endParaRPr lang="sr-Latn-RS" sz="3000" b="1" u="sng" dirty="0"/>
          </a:p>
          <a:p>
            <a:endParaRPr lang="sr-Latn-RS" sz="3000" b="1" u="sng" dirty="0"/>
          </a:p>
          <a:p>
            <a:pPr lvl="1"/>
            <a:endParaRPr lang="sr-Latn-RS" sz="2600" dirty="0"/>
          </a:p>
          <a:p>
            <a:r>
              <a:rPr lang="sr-Latn-RS" sz="3400" b="1" u="sng" dirty="0"/>
              <a:t>Temporary action that lasted from before another action until later</a:t>
            </a:r>
          </a:p>
          <a:p>
            <a:endParaRPr lang="sr-Latn-RS" sz="3000" b="1" u="sng" dirty="0"/>
          </a:p>
          <a:p>
            <a:endParaRPr lang="sr-Latn-RS" sz="3000" b="1" u="sng" dirty="0"/>
          </a:p>
          <a:p>
            <a:endParaRPr lang="sr-Latn-RS" sz="2800" dirty="0"/>
          </a:p>
          <a:p>
            <a:r>
              <a:rPr lang="sr-Latn-RS" sz="3400" b="1" u="sng" dirty="0"/>
              <a:t>In indirect speech to replace past continuous or present perf. continuous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CF8EF9-C73B-FED3-D4DB-02FDDAD6D5DF}"/>
              </a:ext>
            </a:extLst>
          </p:cNvPr>
          <p:cNvSpPr txBox="1"/>
          <p:nvPr/>
        </p:nvSpPr>
        <p:spPr>
          <a:xfrm>
            <a:off x="0" y="1731669"/>
            <a:ext cx="12201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/>
              <a:t>She only answered her phone after it </a:t>
            </a:r>
            <a:r>
              <a:rPr lang="sr-Latn-RS" sz="2400" dirty="0">
                <a:solidFill>
                  <a:schemeClr val="accent1"/>
                </a:solidFill>
              </a:rPr>
              <a:t>had been ringing </a:t>
            </a:r>
            <a:r>
              <a:rPr lang="sr-Latn-RS" sz="2400" dirty="0"/>
              <a:t>for 5 minutes.	/	I </a:t>
            </a:r>
            <a:r>
              <a:rPr lang="sr-Latn-RS" sz="2400" dirty="0">
                <a:solidFill>
                  <a:schemeClr val="accent1"/>
                </a:solidFill>
              </a:rPr>
              <a:t>had been reading</a:t>
            </a:r>
            <a:r>
              <a:rPr lang="sr-Latn-RS" sz="2400" dirty="0"/>
              <a:t>, and my students </a:t>
            </a:r>
            <a:r>
              <a:rPr lang="sr-Latn-RS" sz="2400" dirty="0">
                <a:solidFill>
                  <a:schemeClr val="accent1"/>
                </a:solidFill>
              </a:rPr>
              <a:t>had been daydreaming </a:t>
            </a:r>
            <a:r>
              <a:rPr lang="sr-Latn-RS" sz="2400" dirty="0"/>
              <a:t>before the class started.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51A824-F519-8E0E-3693-F512ECB9602A}"/>
              </a:ext>
            </a:extLst>
          </p:cNvPr>
          <p:cNvSpPr txBox="1"/>
          <p:nvPr/>
        </p:nvSpPr>
        <p:spPr>
          <a:xfrm>
            <a:off x="22646" y="3818281"/>
            <a:ext cx="1207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/>
              <a:t>I petted my cat, who </a:t>
            </a:r>
            <a:r>
              <a:rPr lang="sr-Latn-RS" sz="2400" dirty="0">
                <a:solidFill>
                  <a:schemeClr val="accent1"/>
                </a:solidFill>
              </a:rPr>
              <a:t>had been sitting </a:t>
            </a:r>
            <a:r>
              <a:rPr lang="sr-Latn-RS" sz="2400" dirty="0"/>
              <a:t>in my lap during the entire film.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02DD9E-7244-EB81-6ED5-13A53805A251}"/>
              </a:ext>
            </a:extLst>
          </p:cNvPr>
          <p:cNvSpPr txBox="1"/>
          <p:nvPr/>
        </p:nvSpPr>
        <p:spPr>
          <a:xfrm>
            <a:off x="518694" y="5354534"/>
            <a:ext cx="11081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/>
              <a:t>He said: „It was raining yesterday“ -&gt; He said it </a:t>
            </a:r>
            <a:r>
              <a:rPr lang="sr-Latn-RS" sz="2400" dirty="0">
                <a:solidFill>
                  <a:schemeClr val="accent1"/>
                </a:solidFill>
              </a:rPr>
              <a:t>had been raining </a:t>
            </a:r>
            <a:r>
              <a:rPr lang="sr-Latn-RS" sz="2400" dirty="0"/>
              <a:t>the previous day.</a:t>
            </a:r>
          </a:p>
        </p:txBody>
      </p:sp>
    </p:spTree>
    <p:extLst>
      <p:ext uri="{BB962C8B-B14F-4D97-AF65-F5344CB8AC3E}">
        <p14:creationId xmlns:p14="http://schemas.microsoft.com/office/powerpoint/2010/main" val="314707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56615-BAD2-32B3-00D9-F678EBCE5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-1596"/>
            <a:ext cx="12192000" cy="1358348"/>
          </a:xfrm>
        </p:spPr>
        <p:txBody>
          <a:bodyPr>
            <a:normAutofit/>
          </a:bodyPr>
          <a:lstStyle/>
          <a:p>
            <a:r>
              <a:rPr lang="sr-Latn-RS" sz="5300" b="1"/>
              <a:t>Future perfect continuous</a:t>
            </a:r>
            <a:endParaRPr lang="en-US" sz="4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047C-567A-9067-5D3F-57E54B5B3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914401"/>
            <a:ext cx="11993217" cy="5943600"/>
          </a:xfrm>
        </p:spPr>
        <p:txBody>
          <a:bodyPr>
            <a:normAutofit fontScale="85000" lnSpcReduction="10000"/>
          </a:bodyPr>
          <a:lstStyle/>
          <a:p>
            <a:r>
              <a:rPr lang="sr-Latn-RS" sz="5400" u="sng" dirty="0"/>
              <a:t>Modal will + perfect continuous infinitive</a:t>
            </a:r>
            <a:endParaRPr lang="sr-Latn-RS" sz="5400" dirty="0"/>
          </a:p>
          <a:p>
            <a:endParaRPr lang="sr-Latn-RS" sz="5400" dirty="0"/>
          </a:p>
          <a:p>
            <a:endParaRPr lang="sr-Latn-RS" sz="5400" dirty="0"/>
          </a:p>
          <a:p>
            <a:r>
              <a:rPr lang="sr-Latn-RS" sz="5400" u="sng" dirty="0"/>
              <a:t>What is a perfect continuous infinitive</a:t>
            </a:r>
            <a:r>
              <a:rPr lang="sr-Latn-RS" sz="5400" dirty="0"/>
              <a:t>?</a:t>
            </a:r>
          </a:p>
          <a:p>
            <a:r>
              <a:rPr lang="sr-Latn-RS" sz="4700" dirty="0"/>
              <a:t>Regular infinitive:</a:t>
            </a:r>
          </a:p>
          <a:p>
            <a:r>
              <a:rPr lang="sr-Latn-RS" sz="4700" dirty="0"/>
              <a:t>Make it </a:t>
            </a:r>
            <a:r>
              <a:rPr lang="sr-Latn-RS" sz="4700" dirty="0">
                <a:solidFill>
                  <a:schemeClr val="accent1"/>
                </a:solidFill>
              </a:rPr>
              <a:t>–ing </a:t>
            </a:r>
            <a:r>
              <a:rPr lang="sr-Latn-RS" sz="4700" dirty="0"/>
              <a:t>and insert </a:t>
            </a:r>
            <a:r>
              <a:rPr lang="sr-Latn-RS" sz="4700" b="1" dirty="0"/>
              <a:t>have</a:t>
            </a:r>
            <a:endParaRPr lang="sr-Latn-RS" sz="4700" dirty="0">
              <a:solidFill>
                <a:schemeClr val="accent1"/>
              </a:solidFill>
            </a:endParaRPr>
          </a:p>
          <a:p>
            <a:r>
              <a:rPr lang="sr-Latn-RS" sz="4700" dirty="0"/>
              <a:t>What is missing?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386CC-5AB6-4DEE-B6BA-2EF9E88BDF5E}"/>
              </a:ext>
            </a:extLst>
          </p:cNvPr>
          <p:cNvSpPr txBox="1"/>
          <p:nvPr/>
        </p:nvSpPr>
        <p:spPr>
          <a:xfrm>
            <a:off x="6096000" y="4532619"/>
            <a:ext cx="4293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dirty="0"/>
              <a:t>to 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9CA650-7561-A3BD-2551-A0CB5B64CD9E}"/>
              </a:ext>
            </a:extLst>
          </p:cNvPr>
          <p:cNvSpPr txBox="1"/>
          <p:nvPr/>
        </p:nvSpPr>
        <p:spPr>
          <a:xfrm>
            <a:off x="7936637" y="5295334"/>
            <a:ext cx="3962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dirty="0"/>
              <a:t>to </a:t>
            </a:r>
            <a:r>
              <a:rPr lang="sr-Latn-RS" sz="3600" b="1" dirty="0"/>
              <a:t>have </a:t>
            </a:r>
            <a:r>
              <a:rPr lang="sr-Latn-RS" sz="3600" dirty="0"/>
              <a:t>work</a:t>
            </a:r>
            <a:r>
              <a:rPr lang="sr-Latn-RS" sz="3600" dirty="0">
                <a:solidFill>
                  <a:schemeClr val="accent1"/>
                </a:solidFill>
              </a:rPr>
              <a:t>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6AF5CF-A749-999C-3336-C5CB290D5908}"/>
              </a:ext>
            </a:extLst>
          </p:cNvPr>
          <p:cNvSpPr txBox="1"/>
          <p:nvPr/>
        </p:nvSpPr>
        <p:spPr>
          <a:xfrm>
            <a:off x="0" y="1699708"/>
            <a:ext cx="1219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000" dirty="0"/>
              <a:t>Perfect infinitives always start with (to) have, so we use them after any modal verb!</a:t>
            </a:r>
          </a:p>
          <a:p>
            <a:pPr algn="ctr"/>
            <a:r>
              <a:rPr lang="sr-Latn-RS" sz="3000" dirty="0"/>
              <a:t>By the time you come home, I will have painted the walls </a:t>
            </a:r>
            <a:r>
              <a:rPr lang="sr-Latn-RS" sz="3600" b="1" dirty="0">
                <a:solidFill>
                  <a:schemeClr val="accent1"/>
                </a:solidFill>
              </a:rPr>
              <a:t>vs.</a:t>
            </a:r>
            <a:r>
              <a:rPr lang="sr-Latn-RS" sz="3000" b="1" dirty="0">
                <a:solidFill>
                  <a:schemeClr val="accent1"/>
                </a:solidFill>
              </a:rPr>
              <a:t>     </a:t>
            </a:r>
            <a:r>
              <a:rPr lang="sr-Latn-RS" sz="3000" dirty="0"/>
              <a:t>By the time you come home, I will have been painting the walls.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D21EF8-08FC-267A-CD95-A49B95297E7B}"/>
              </a:ext>
            </a:extLst>
          </p:cNvPr>
          <p:cNvSpPr txBox="1"/>
          <p:nvPr/>
        </p:nvSpPr>
        <p:spPr>
          <a:xfrm>
            <a:off x="5539666" y="6178858"/>
            <a:ext cx="5095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/>
              <a:t>to </a:t>
            </a:r>
            <a:r>
              <a:rPr lang="sr-Latn-RS" sz="3200" b="1" dirty="0"/>
              <a:t>have</a:t>
            </a:r>
            <a:r>
              <a:rPr lang="sr-Latn-RS" sz="3200" dirty="0"/>
              <a:t> </a:t>
            </a:r>
            <a:r>
              <a:rPr lang="sr-Latn-RS" sz="3200" b="1" dirty="0">
                <a:solidFill>
                  <a:schemeClr val="accent1"/>
                </a:solidFill>
              </a:rPr>
              <a:t>been</a:t>
            </a:r>
            <a:r>
              <a:rPr lang="sr-Latn-RS" sz="3200" dirty="0"/>
              <a:t> work</a:t>
            </a:r>
            <a:r>
              <a:rPr lang="sr-Latn-RS" sz="3200" dirty="0">
                <a:solidFill>
                  <a:schemeClr val="accent1"/>
                </a:solidFill>
              </a:rPr>
              <a:t>ing</a:t>
            </a:r>
          </a:p>
        </p:txBody>
      </p:sp>
    </p:spTree>
    <p:extLst>
      <p:ext uri="{BB962C8B-B14F-4D97-AF65-F5344CB8AC3E}">
        <p14:creationId xmlns:p14="http://schemas.microsoft.com/office/powerpoint/2010/main" val="104518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4A9A-F756-2FAB-5495-5B0859C6F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214" y="71996"/>
            <a:ext cx="11512039" cy="991226"/>
          </a:xfrm>
        </p:spPr>
        <p:txBody>
          <a:bodyPr>
            <a:normAutofit/>
          </a:bodyPr>
          <a:lstStyle/>
          <a:p>
            <a:r>
              <a:rPr lang="sr-Latn-RS" b="1" dirty="0"/>
              <a:t>Future perfect continuous </a:t>
            </a:r>
            <a:r>
              <a:rPr lang="sr-Latn-RS" dirty="0"/>
              <a:t>– When do we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2BE25-40EE-79AC-E526-1E8C46200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43" y="894546"/>
            <a:ext cx="11417446" cy="5652027"/>
          </a:xfrm>
        </p:spPr>
        <p:txBody>
          <a:bodyPr>
            <a:normAutofit/>
          </a:bodyPr>
          <a:lstStyle/>
          <a:p>
            <a:r>
              <a:rPr lang="sr-Latn-RS" sz="3000" b="1" u="sng" dirty="0"/>
              <a:t>Similar to future perfect, but an action that will not yet be completed by a future point</a:t>
            </a:r>
          </a:p>
          <a:p>
            <a:endParaRPr lang="sr-Latn-RS" sz="3000" b="1" u="sng" dirty="0"/>
          </a:p>
          <a:p>
            <a:endParaRPr lang="sr-Latn-RS" sz="3000" b="1" u="sng" dirty="0"/>
          </a:p>
          <a:p>
            <a:pPr lvl="1"/>
            <a:endParaRPr lang="sr-Latn-RS" sz="2600" dirty="0"/>
          </a:p>
          <a:p>
            <a:r>
              <a:rPr lang="sr-Latn-RS" sz="3000" b="1" u="sng" dirty="0"/>
              <a:t>Duration of an action at a certain point in the future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51A824-F519-8E0E-3693-F512ECB9602A}"/>
              </a:ext>
            </a:extLst>
          </p:cNvPr>
          <p:cNvSpPr txBox="1"/>
          <p:nvPr/>
        </p:nvSpPr>
        <p:spPr>
          <a:xfrm>
            <a:off x="-200401" y="5027950"/>
            <a:ext cx="12073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dirty="0"/>
              <a:t>I </a:t>
            </a:r>
            <a:r>
              <a:rPr lang="sr-Latn-RS" sz="2800" dirty="0">
                <a:solidFill>
                  <a:schemeClr val="accent1"/>
                </a:solidFill>
              </a:rPr>
              <a:t>will have been teaching you </a:t>
            </a:r>
            <a:r>
              <a:rPr lang="sr-Latn-RS" sz="2800" dirty="0"/>
              <a:t>for a month in a couple of days.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1EB896-F76D-E6CB-F832-F30F5F0D7008}"/>
              </a:ext>
            </a:extLst>
          </p:cNvPr>
          <p:cNvSpPr txBox="1"/>
          <p:nvPr/>
        </p:nvSpPr>
        <p:spPr>
          <a:xfrm>
            <a:off x="127843" y="2414726"/>
            <a:ext cx="114174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dirty="0"/>
              <a:t>By the time you come home, he </a:t>
            </a:r>
            <a:r>
              <a:rPr lang="sr-Latn-RS" sz="2800" dirty="0">
                <a:solidFill>
                  <a:schemeClr val="accent1"/>
                </a:solidFill>
              </a:rPr>
              <a:t>will have been painting </a:t>
            </a:r>
            <a:r>
              <a:rPr lang="sr-Latn-RS" sz="2800" dirty="0"/>
              <a:t>the walls for a while.</a:t>
            </a:r>
          </a:p>
        </p:txBody>
      </p:sp>
    </p:spTree>
    <p:extLst>
      <p:ext uri="{BB962C8B-B14F-4D97-AF65-F5344CB8AC3E}">
        <p14:creationId xmlns:p14="http://schemas.microsoft.com/office/powerpoint/2010/main" val="10432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C3BFA-6244-BB2C-F4DB-03F463A66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662" y="0"/>
            <a:ext cx="5252622" cy="1002533"/>
          </a:xfrm>
        </p:spPr>
        <p:txBody>
          <a:bodyPr>
            <a:normAutofit/>
          </a:bodyPr>
          <a:lstStyle/>
          <a:p>
            <a:pPr algn="ctr"/>
            <a:r>
              <a:rPr lang="sr-Latn-RS" sz="4000" b="1" dirty="0">
                <a:solidFill>
                  <a:schemeClr val="accent1"/>
                </a:solidFill>
              </a:rPr>
              <a:t>Practical exercises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D47EA-D071-F4BF-F505-5CB3D33C0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284086"/>
            <a:ext cx="12192000" cy="6397006"/>
          </a:xfrm>
        </p:spPr>
        <p:txBody>
          <a:bodyPr numCol="2">
            <a:noAutofit/>
          </a:bodyPr>
          <a:lstStyle/>
          <a:p>
            <a:pPr>
              <a:lnSpc>
                <a:spcPct val="100000"/>
              </a:lnSpc>
            </a:pPr>
            <a:r>
              <a:rPr lang="sr-Latn-RS" b="1" dirty="0"/>
              <a:t>English grammar</a:t>
            </a:r>
            <a:r>
              <a:rPr lang="sr-Latn-RS" dirty="0"/>
              <a:t>: page 23 – ex. I, sentence 13</a:t>
            </a:r>
          </a:p>
          <a:p>
            <a:pPr>
              <a:lnSpc>
                <a:spcPct val="100000"/>
              </a:lnSpc>
            </a:pPr>
            <a:r>
              <a:rPr lang="sr-Latn-RS" b="1" dirty="0"/>
              <a:t>Testovi</a:t>
            </a:r>
            <a:r>
              <a:rPr lang="sr-Latn-RS" dirty="0"/>
              <a:t>: page 6 – sentence 2</a:t>
            </a:r>
          </a:p>
          <a:p>
            <a:pPr marL="0" indent="0">
              <a:buNone/>
            </a:pPr>
            <a:r>
              <a:rPr lang="sr-Latn-RS" dirty="0"/>
              <a:t>	page 8 – sentence 6 (translation)</a:t>
            </a:r>
          </a:p>
          <a:p>
            <a:pPr marL="0" indent="0">
              <a:buNone/>
            </a:pPr>
            <a:r>
              <a:rPr lang="sr-Latn-RS" dirty="0"/>
              <a:t>	page 10 – sentence 3</a:t>
            </a:r>
          </a:p>
          <a:p>
            <a:pPr marL="0" indent="0">
              <a:buNone/>
            </a:pPr>
            <a:r>
              <a:rPr lang="sr-Latn-RS" dirty="0"/>
              <a:t>	page 13, ex. VI sentence 3; ex. IX sentence 4</a:t>
            </a:r>
          </a:p>
          <a:p>
            <a:pPr marL="0" indent="0">
              <a:buNone/>
            </a:pPr>
            <a:r>
              <a:rPr lang="sr-Latn-RS" dirty="0"/>
              <a:t>	page 15, sentence 2 (translation)+3</a:t>
            </a:r>
          </a:p>
          <a:p>
            <a:pPr marL="0" indent="0">
              <a:buNone/>
            </a:pPr>
            <a:r>
              <a:rPr lang="sr-Latn-RS" dirty="0"/>
              <a:t>	page 17, ex. VI (sentence 4)</a:t>
            </a:r>
          </a:p>
          <a:p>
            <a:pPr marL="0" indent="0">
              <a:buNone/>
            </a:pPr>
            <a:r>
              <a:rPr lang="sr-Latn-RS" dirty="0"/>
              <a:t>	page 18, sentence 1 (translation)+3</a:t>
            </a:r>
          </a:p>
          <a:p>
            <a:pPr marL="0" indent="0">
              <a:buNone/>
            </a:pPr>
            <a:r>
              <a:rPr lang="sr-Latn-RS" dirty="0"/>
              <a:t>	page 21, ex. VI (sentence 4), ex. IX (sentence 4)</a:t>
            </a:r>
          </a:p>
          <a:p>
            <a:pPr marL="0" indent="0">
              <a:buNone/>
            </a:pPr>
            <a:r>
              <a:rPr lang="sr-Latn-RS" dirty="0"/>
              <a:t>	page 24, ex. V, sentence 4</a:t>
            </a:r>
          </a:p>
          <a:p>
            <a:pPr marL="0" indent="0">
              <a:buNone/>
            </a:pPr>
            <a:r>
              <a:rPr lang="sr-Latn-RS" dirty="0"/>
              <a:t>	page 25, ex. IX, sentence 4</a:t>
            </a:r>
          </a:p>
          <a:p>
            <a:pPr marL="0" indent="0">
              <a:buNone/>
            </a:pPr>
            <a:r>
              <a:rPr lang="sr-Latn-RS" dirty="0"/>
              <a:t>	page 29, ex. V sentence 4</a:t>
            </a:r>
          </a:p>
          <a:p>
            <a:pPr marL="0" indent="0">
              <a:buNone/>
            </a:pPr>
            <a:r>
              <a:rPr lang="sr-Latn-RS" dirty="0"/>
              <a:t>	</a:t>
            </a:r>
          </a:p>
          <a:p>
            <a:pPr marL="0" indent="0">
              <a:buNone/>
            </a:pPr>
            <a:r>
              <a:rPr lang="sr-Latn-RS" dirty="0"/>
              <a:t>	</a:t>
            </a:r>
          </a:p>
          <a:p>
            <a:pPr marL="0" indent="0">
              <a:buNone/>
            </a:pPr>
            <a:r>
              <a:rPr lang="sr-Latn-RS" dirty="0"/>
              <a:t>            </a:t>
            </a:r>
          </a:p>
          <a:p>
            <a:pPr marL="0" indent="0">
              <a:buNone/>
            </a:pPr>
            <a:r>
              <a:rPr lang="sr-Latn-RS" dirty="0"/>
              <a:t>             page 30, ex. VI sentence 5, ex. IX sent. 2</a:t>
            </a:r>
          </a:p>
          <a:p>
            <a:pPr marL="0" indent="0">
              <a:buNone/>
            </a:pPr>
            <a:r>
              <a:rPr lang="sr-Latn-RS" dirty="0"/>
              <a:t>	page 34, ex. IV sent. 3</a:t>
            </a:r>
          </a:p>
          <a:p>
            <a:pPr marL="0" indent="0">
              <a:buNone/>
            </a:pPr>
            <a:r>
              <a:rPr lang="sr-Latn-RS" dirty="0"/>
              <a:t>	page 39, sentence 2</a:t>
            </a:r>
          </a:p>
          <a:p>
            <a:pPr marL="0" indent="0">
              <a:buNone/>
            </a:pPr>
            <a:r>
              <a:rPr lang="sr-Latn-RS" dirty="0"/>
              <a:t>	page 40, exercise V sentence 1</a:t>
            </a:r>
          </a:p>
          <a:p>
            <a:pPr marL="0" indent="0">
              <a:buNone/>
            </a:pPr>
            <a:r>
              <a:rPr lang="sr-Latn-RS" dirty="0"/>
              <a:t>	page 42, sentence 5 (translation)+          	1, 2</a:t>
            </a:r>
          </a:p>
          <a:p>
            <a:pPr marL="0" indent="0">
              <a:buNone/>
            </a:pPr>
            <a:r>
              <a:rPr lang="sr-Latn-RS" dirty="0"/>
              <a:t>	page 45, sentence 1</a:t>
            </a:r>
          </a:p>
          <a:p>
            <a:pPr marL="0" indent="0">
              <a:buNone/>
            </a:pPr>
            <a:r>
              <a:rPr lang="sr-Latn-RS" dirty="0"/>
              <a:t>	page 50, ex. VIII sentence 4</a:t>
            </a:r>
          </a:p>
          <a:p>
            <a:pPr marL="0" indent="0">
              <a:buNone/>
            </a:pPr>
            <a:r>
              <a:rPr lang="sr-Latn-RS" dirty="0"/>
              <a:t>	page 55, ex. V sentence 2, 5</a:t>
            </a:r>
          </a:p>
          <a:p>
            <a:pPr marL="0" indent="0">
              <a:buNone/>
            </a:pPr>
            <a:r>
              <a:rPr lang="sr-Latn-RS" dirty="0"/>
              <a:t>	</a:t>
            </a:r>
            <a:r>
              <a:rPr lang="sr-Latn-RS" sz="2000" dirty="0"/>
              <a:t>page 56, ex. VI sentence 2, 3</a:t>
            </a:r>
          </a:p>
          <a:p>
            <a:pPr marL="0" indent="0">
              <a:buNone/>
            </a:pPr>
            <a:r>
              <a:rPr lang="sr-Latn-RS" dirty="0"/>
              <a:t>	</a:t>
            </a:r>
            <a:r>
              <a:rPr lang="sr-Latn-RS" sz="2000" dirty="0"/>
              <a:t>page 68, ex. VI, sentence 1, 3, ex. IX sentence 5</a:t>
            </a:r>
          </a:p>
          <a:p>
            <a:pPr marL="0" indent="0">
              <a:buNone/>
            </a:pPr>
            <a:r>
              <a:rPr lang="sr-Latn-RS" dirty="0"/>
              <a:t>	page 86, ex. III sentence 3</a:t>
            </a:r>
            <a:endParaRPr lang="sr-Latn-RS" sz="2000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65828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E9843-EA06-3A54-AC08-940A62AF3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8908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sr-Latn-RS" b="1" dirty="0"/>
              <a:t>Thank you for your attention!</a:t>
            </a:r>
            <a:endParaRPr lang="en-US" b="1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0A28D16-DE78-B51B-1337-5662E69E6F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269" y="2171700"/>
            <a:ext cx="4732849" cy="3294063"/>
          </a:xfrm>
        </p:spPr>
      </p:pic>
    </p:spTree>
    <p:extLst>
      <p:ext uri="{BB962C8B-B14F-4D97-AF65-F5344CB8AC3E}">
        <p14:creationId xmlns:p14="http://schemas.microsoft.com/office/powerpoint/2010/main" val="79160198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969</TotalTime>
  <Words>1004</Words>
  <Application>Microsoft Office PowerPoint</Application>
  <PresentationFormat>Widescreen</PresentationFormat>
  <Paragraphs>148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Gallery</vt:lpstr>
      <vt:lpstr>The Perfect Continuous tenses</vt:lpstr>
      <vt:lpstr>Present Perfect Continuous – How do we make it?</vt:lpstr>
      <vt:lpstr>Present perfect continuous – When do we use it?</vt:lpstr>
      <vt:lpstr>Past Perfect Continuous – How do we make it?</vt:lpstr>
      <vt:lpstr>Past Perfect Continuous – When do we use it?</vt:lpstr>
      <vt:lpstr>Future perfect continuous</vt:lpstr>
      <vt:lpstr>Future perfect continuous – When do we use it?</vt:lpstr>
      <vt:lpstr>Practical exercises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tenses</dc:title>
  <dc:creator>Sofija Stefanović</dc:creator>
  <cp:lastModifiedBy>Sofija Stefanović</cp:lastModifiedBy>
  <cp:revision>94</cp:revision>
  <dcterms:created xsi:type="dcterms:W3CDTF">2023-10-05T20:24:36Z</dcterms:created>
  <dcterms:modified xsi:type="dcterms:W3CDTF">2023-11-05T17:43:00Z</dcterms:modified>
</cp:coreProperties>
</file>