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56" r:id="rId1"/>
  </p:sldMasterIdLst>
  <p:notesMasterIdLst>
    <p:notesMasterId r:id="rId15"/>
  </p:notesMasterIdLst>
  <p:handoutMasterIdLst>
    <p:handoutMasterId r:id="rId16"/>
  </p:handoutMasterIdLst>
  <p:sldIdLst>
    <p:sldId id="256" r:id="rId2"/>
    <p:sldId id="266" r:id="rId3"/>
    <p:sldId id="268" r:id="rId4"/>
    <p:sldId id="259" r:id="rId5"/>
    <p:sldId id="269" r:id="rId6"/>
    <p:sldId id="258" r:id="rId7"/>
    <p:sldId id="260" r:id="rId8"/>
    <p:sldId id="262" r:id="rId9"/>
    <p:sldId id="263" r:id="rId10"/>
    <p:sldId id="264" r:id="rId11"/>
    <p:sldId id="265" r:id="rId12"/>
    <p:sldId id="270"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D309"/>
    <a:srgbClr val="B31924"/>
    <a:srgbClr val="DF1F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33" autoAdjust="0"/>
    <p:restoredTop sz="94662" autoAdjust="0"/>
  </p:normalViewPr>
  <p:slideViewPr>
    <p:cSldViewPr>
      <p:cViewPr varScale="1">
        <p:scale>
          <a:sx n="128" d="100"/>
          <a:sy n="128" d="100"/>
        </p:scale>
        <p:origin x="-1176"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B0BAFB0-2604-402B-A806-4E7936CDA878}" type="datetimeFigureOut">
              <a:rPr lang="en-US" smtClean="0"/>
              <a:t>9/6/2019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vi-VN" smtClean="0"/>
              <a:t>Kovačević Anđelko</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9A24B84-ECE7-492B-90E0-6299452C2357}" type="slidenum">
              <a:rPr lang="en-US" smtClean="0"/>
              <a:t>‹#›</a:t>
            </a:fld>
            <a:endParaRPr lang="en-US"/>
          </a:p>
        </p:txBody>
      </p:sp>
    </p:spTree>
    <p:extLst>
      <p:ext uri="{BB962C8B-B14F-4D97-AF65-F5344CB8AC3E}">
        <p14:creationId xmlns:p14="http://schemas.microsoft.com/office/powerpoint/2010/main" val="1156112200"/>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7DBC4A-90E9-4053-AAB5-73435CCAD5EE}" type="datetimeFigureOut">
              <a:rPr lang="en-US" smtClean="0"/>
              <a:t>9/6/2019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vi-VN" smtClean="0"/>
              <a:t>Kovačević Anđelko</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9301D6-4912-4F85-990D-55A3513EFA15}" type="slidenum">
              <a:rPr lang="en-US" smtClean="0"/>
              <a:t>‹#›</a:t>
            </a:fld>
            <a:endParaRPr lang="en-US"/>
          </a:p>
        </p:txBody>
      </p:sp>
    </p:spTree>
    <p:extLst>
      <p:ext uri="{BB962C8B-B14F-4D97-AF65-F5344CB8AC3E}">
        <p14:creationId xmlns:p14="http://schemas.microsoft.com/office/powerpoint/2010/main" val="380078591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Footer Placeholder 4"/>
          <p:cNvSpPr>
            <a:spLocks noGrp="1"/>
          </p:cNvSpPr>
          <p:nvPr>
            <p:ph type="ftr" sz="quarter" idx="11"/>
          </p:nvPr>
        </p:nvSpPr>
        <p:spPr/>
        <p:txBody>
          <a:bodyPr/>
          <a:lstStyle/>
          <a:p>
            <a:r>
              <a:rPr lang="vi-VN" smtClean="0"/>
              <a:t>Kovačević Anđelko</a:t>
            </a:r>
            <a:endParaRPr lang="en-US"/>
          </a:p>
        </p:txBody>
      </p:sp>
    </p:spTree>
    <p:extLst>
      <p:ext uri="{BB962C8B-B14F-4D97-AF65-F5344CB8AC3E}">
        <p14:creationId xmlns:p14="http://schemas.microsoft.com/office/powerpoint/2010/main" val="8274164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vi-VN" smtClean="0"/>
              <a:t>Kovačević Anđelko</a:t>
            </a:r>
            <a:endParaRPr lang="en-US"/>
          </a:p>
        </p:txBody>
      </p:sp>
    </p:spTree>
    <p:extLst>
      <p:ext uri="{BB962C8B-B14F-4D97-AF65-F5344CB8AC3E}">
        <p14:creationId xmlns:p14="http://schemas.microsoft.com/office/powerpoint/2010/main" val="3075594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CC56954-A6F5-4D73-947D-AB048F4A841D}" type="datetime1">
              <a:rPr lang="en-US" smtClean="0"/>
              <a:t>9/6/2019</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vi-VN" smtClean="0"/>
              <a:t>Kovačević Anđelko</a:t>
            </a:r>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bwMode="auto">
          <a:xfrm>
            <a:off x="1325544" y="4928702"/>
            <a:ext cx="609600" cy="517524"/>
          </a:xfrm>
        </p:spPr>
        <p:txBody>
          <a:bodyPr/>
          <a:lstStyle/>
          <a:p>
            <a:fld id="{AFB78938-FFBA-4621-9624-2B5600CB502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0F6A13-5F76-4E93-94AC-FCACAAC21C68}" type="datetime1">
              <a:rPr lang="en-US" smtClean="0"/>
              <a:t>9/6/2019</a:t>
            </a:fld>
            <a:endParaRPr lang="en-US"/>
          </a:p>
        </p:txBody>
      </p:sp>
      <p:sp>
        <p:nvSpPr>
          <p:cNvPr id="5" name="Footer Placeholder 4"/>
          <p:cNvSpPr>
            <a:spLocks noGrp="1"/>
          </p:cNvSpPr>
          <p:nvPr>
            <p:ph type="ftr" sz="quarter" idx="11"/>
          </p:nvPr>
        </p:nvSpPr>
        <p:spPr/>
        <p:txBody>
          <a:bodyPr/>
          <a:lstStyle/>
          <a:p>
            <a:r>
              <a:rPr lang="vi-VN" smtClean="0"/>
              <a:t>Kovačević Anđelko</a:t>
            </a:r>
            <a:endParaRPr lang="en-US"/>
          </a:p>
        </p:txBody>
      </p:sp>
      <p:sp>
        <p:nvSpPr>
          <p:cNvPr id="6" name="Slide Number Placeholder 5"/>
          <p:cNvSpPr>
            <a:spLocks noGrp="1"/>
          </p:cNvSpPr>
          <p:nvPr>
            <p:ph type="sldNum" sz="quarter" idx="12"/>
          </p:nvPr>
        </p:nvSpPr>
        <p:spPr/>
        <p:txBody>
          <a:bodyPr/>
          <a:lstStyle/>
          <a:p>
            <a:fld id="{AFB78938-FFBA-4621-9624-2B5600CB50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3533DC-24B3-4202-91A8-75E7C4CB4ECB}" type="datetime1">
              <a:rPr lang="en-US" smtClean="0"/>
              <a:t>9/6/2019</a:t>
            </a:fld>
            <a:endParaRPr lang="en-US"/>
          </a:p>
        </p:txBody>
      </p:sp>
      <p:sp>
        <p:nvSpPr>
          <p:cNvPr id="5" name="Footer Placeholder 4"/>
          <p:cNvSpPr>
            <a:spLocks noGrp="1"/>
          </p:cNvSpPr>
          <p:nvPr>
            <p:ph type="ftr" sz="quarter" idx="11"/>
          </p:nvPr>
        </p:nvSpPr>
        <p:spPr/>
        <p:txBody>
          <a:bodyPr/>
          <a:lstStyle/>
          <a:p>
            <a:r>
              <a:rPr lang="vi-VN" smtClean="0"/>
              <a:t>Kovačević Anđelko</a:t>
            </a:r>
            <a:endParaRPr lang="en-US"/>
          </a:p>
        </p:txBody>
      </p:sp>
      <p:sp>
        <p:nvSpPr>
          <p:cNvPr id="6" name="Slide Number Placeholder 5"/>
          <p:cNvSpPr>
            <a:spLocks noGrp="1"/>
          </p:cNvSpPr>
          <p:nvPr>
            <p:ph type="sldNum" sz="quarter" idx="12"/>
          </p:nvPr>
        </p:nvSpPr>
        <p:spPr/>
        <p:txBody>
          <a:bodyPr/>
          <a:lstStyle/>
          <a:p>
            <a:fld id="{AFB78938-FFBA-4621-9624-2B5600CB50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091DC59-C48C-4647-99D6-51F25A0F1EAF}" type="datetime1">
              <a:rPr lang="en-US" smtClean="0"/>
              <a:t>9/6/2019</a:t>
            </a:fld>
            <a:endParaRPr lang="en-US"/>
          </a:p>
        </p:txBody>
      </p:sp>
      <p:sp>
        <p:nvSpPr>
          <p:cNvPr id="9" name="Slide Number Placeholder 8"/>
          <p:cNvSpPr>
            <a:spLocks noGrp="1"/>
          </p:cNvSpPr>
          <p:nvPr>
            <p:ph type="sldNum" sz="quarter" idx="15"/>
          </p:nvPr>
        </p:nvSpPr>
        <p:spPr/>
        <p:txBody>
          <a:bodyPr rtlCol="0"/>
          <a:lstStyle/>
          <a:p>
            <a:fld id="{AFB78938-FFBA-4621-9624-2B5600CB502A}" type="slidenum">
              <a:rPr lang="en-US" smtClean="0"/>
              <a:t>‹#›</a:t>
            </a:fld>
            <a:endParaRPr lang="en-US"/>
          </a:p>
        </p:txBody>
      </p:sp>
      <p:sp>
        <p:nvSpPr>
          <p:cNvPr id="10" name="Footer Placeholder 9"/>
          <p:cNvSpPr>
            <a:spLocks noGrp="1"/>
          </p:cNvSpPr>
          <p:nvPr>
            <p:ph type="ftr" sz="quarter" idx="16"/>
          </p:nvPr>
        </p:nvSpPr>
        <p:spPr/>
        <p:txBody>
          <a:bodyPr rtlCol="0"/>
          <a:lstStyle/>
          <a:p>
            <a:r>
              <a:rPr lang="vi-VN" smtClean="0"/>
              <a:t>Kovačević Anđelko</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8586F42-BBE0-4163-A310-B299947842BF}" type="datetime1">
              <a:rPr lang="en-US" smtClean="0"/>
              <a:t>9/6/2019</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vi-VN" smtClean="0"/>
              <a:t>Kovačević Anđelko</a:t>
            </a:r>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FB78938-FFBA-4621-9624-2B5600CB502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5109F21-9208-4D1D-BCDF-0F1A52E27FAC}" type="datetime1">
              <a:rPr lang="en-US" smtClean="0"/>
              <a:t>9/6/2019</a:t>
            </a:fld>
            <a:endParaRPr lang="en-US"/>
          </a:p>
        </p:txBody>
      </p:sp>
      <p:sp>
        <p:nvSpPr>
          <p:cNvPr id="6" name="Footer Placeholder 5"/>
          <p:cNvSpPr>
            <a:spLocks noGrp="1"/>
          </p:cNvSpPr>
          <p:nvPr>
            <p:ph type="ftr" sz="quarter" idx="11"/>
          </p:nvPr>
        </p:nvSpPr>
        <p:spPr/>
        <p:txBody>
          <a:bodyPr/>
          <a:lstStyle/>
          <a:p>
            <a:r>
              <a:rPr lang="vi-VN" smtClean="0"/>
              <a:t>Kovačević Anđelko</a:t>
            </a:r>
            <a:endParaRPr lang="en-US"/>
          </a:p>
        </p:txBody>
      </p:sp>
      <p:sp>
        <p:nvSpPr>
          <p:cNvPr id="7" name="Slide Number Placeholder 6"/>
          <p:cNvSpPr>
            <a:spLocks noGrp="1"/>
          </p:cNvSpPr>
          <p:nvPr>
            <p:ph type="sldNum" sz="quarter" idx="12"/>
          </p:nvPr>
        </p:nvSpPr>
        <p:spPr/>
        <p:txBody>
          <a:bodyPr/>
          <a:lstStyle/>
          <a:p>
            <a:fld id="{AFB78938-FFBA-4621-9624-2B5600CB502A}"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00C176F-A648-445D-B844-CC27ACA3B1FD}" type="datetime1">
              <a:rPr lang="en-US" smtClean="0"/>
              <a:t>9/6/2019</a:t>
            </a:fld>
            <a:endParaRPr lang="en-US"/>
          </a:p>
        </p:txBody>
      </p:sp>
      <p:sp>
        <p:nvSpPr>
          <p:cNvPr id="8" name="Footer Placeholder 7"/>
          <p:cNvSpPr>
            <a:spLocks noGrp="1"/>
          </p:cNvSpPr>
          <p:nvPr>
            <p:ph type="ftr" sz="quarter" idx="11"/>
          </p:nvPr>
        </p:nvSpPr>
        <p:spPr/>
        <p:txBody>
          <a:bodyPr/>
          <a:lstStyle/>
          <a:p>
            <a:r>
              <a:rPr lang="vi-VN" smtClean="0"/>
              <a:t>Kovačević Anđelko</a:t>
            </a:r>
            <a:endParaRPr lang="en-US"/>
          </a:p>
        </p:txBody>
      </p:sp>
      <p:sp>
        <p:nvSpPr>
          <p:cNvPr id="9" name="Slide Number Placeholder 8"/>
          <p:cNvSpPr>
            <a:spLocks noGrp="1"/>
          </p:cNvSpPr>
          <p:nvPr>
            <p:ph type="sldNum" sz="quarter" idx="12"/>
          </p:nvPr>
        </p:nvSpPr>
        <p:spPr/>
        <p:txBody>
          <a:bodyPr/>
          <a:lstStyle/>
          <a:p>
            <a:fld id="{AFB78938-FFBA-4621-9624-2B5600CB502A}"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D04E690-23BE-4611-BED9-AA72063063CA}" type="datetime1">
              <a:rPr lang="en-US" smtClean="0"/>
              <a:t>9/6/2019</a:t>
            </a:fld>
            <a:endParaRPr lang="en-US"/>
          </a:p>
        </p:txBody>
      </p:sp>
      <p:sp>
        <p:nvSpPr>
          <p:cNvPr id="7" name="Slide Number Placeholder 6"/>
          <p:cNvSpPr>
            <a:spLocks noGrp="1"/>
          </p:cNvSpPr>
          <p:nvPr>
            <p:ph type="sldNum" sz="quarter" idx="11"/>
          </p:nvPr>
        </p:nvSpPr>
        <p:spPr/>
        <p:txBody>
          <a:bodyPr rtlCol="0"/>
          <a:lstStyle/>
          <a:p>
            <a:fld id="{AFB78938-FFBA-4621-9624-2B5600CB502A}" type="slidenum">
              <a:rPr lang="en-US" smtClean="0"/>
              <a:t>‹#›</a:t>
            </a:fld>
            <a:endParaRPr lang="en-US"/>
          </a:p>
        </p:txBody>
      </p:sp>
      <p:sp>
        <p:nvSpPr>
          <p:cNvPr id="8" name="Footer Placeholder 7"/>
          <p:cNvSpPr>
            <a:spLocks noGrp="1"/>
          </p:cNvSpPr>
          <p:nvPr>
            <p:ph type="ftr" sz="quarter" idx="12"/>
          </p:nvPr>
        </p:nvSpPr>
        <p:spPr/>
        <p:txBody>
          <a:bodyPr rtlCol="0"/>
          <a:lstStyle/>
          <a:p>
            <a:r>
              <a:rPr lang="vi-VN" smtClean="0"/>
              <a:t>Kovačević Anđelko</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73D2F6-E243-46FF-8B5A-9329922D9C6D}" type="datetime1">
              <a:rPr lang="en-US" smtClean="0"/>
              <a:t>9/6/2019</a:t>
            </a:fld>
            <a:endParaRPr lang="en-US"/>
          </a:p>
        </p:txBody>
      </p:sp>
      <p:sp>
        <p:nvSpPr>
          <p:cNvPr id="3" name="Footer Placeholder 2"/>
          <p:cNvSpPr>
            <a:spLocks noGrp="1"/>
          </p:cNvSpPr>
          <p:nvPr>
            <p:ph type="ftr" sz="quarter" idx="11"/>
          </p:nvPr>
        </p:nvSpPr>
        <p:spPr/>
        <p:txBody>
          <a:bodyPr/>
          <a:lstStyle/>
          <a:p>
            <a:r>
              <a:rPr lang="vi-VN" smtClean="0"/>
              <a:t>Kovačević Anđelko</a:t>
            </a:r>
            <a:endParaRPr lang="en-US"/>
          </a:p>
        </p:txBody>
      </p:sp>
      <p:sp>
        <p:nvSpPr>
          <p:cNvPr id="4" name="Slide Number Placeholder 3"/>
          <p:cNvSpPr>
            <a:spLocks noGrp="1"/>
          </p:cNvSpPr>
          <p:nvPr>
            <p:ph type="sldNum" sz="quarter" idx="12"/>
          </p:nvPr>
        </p:nvSpPr>
        <p:spPr/>
        <p:txBody>
          <a:bodyPr/>
          <a:lstStyle/>
          <a:p>
            <a:fld id="{AFB78938-FFBA-4621-9624-2B5600CB50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FFF9A181-8E34-495A-83AD-42C9449B9077}" type="datetime1">
              <a:rPr lang="en-US" smtClean="0"/>
              <a:t>9/6/2019</a:t>
            </a:fld>
            <a:endParaRPr lang="en-US"/>
          </a:p>
        </p:txBody>
      </p:sp>
      <p:sp>
        <p:nvSpPr>
          <p:cNvPr id="22" name="Slide Number Placeholder 21"/>
          <p:cNvSpPr>
            <a:spLocks noGrp="1"/>
          </p:cNvSpPr>
          <p:nvPr>
            <p:ph type="sldNum" sz="quarter" idx="15"/>
          </p:nvPr>
        </p:nvSpPr>
        <p:spPr/>
        <p:txBody>
          <a:bodyPr rtlCol="0"/>
          <a:lstStyle/>
          <a:p>
            <a:fld id="{AFB78938-FFBA-4621-9624-2B5600CB502A}" type="slidenum">
              <a:rPr lang="en-US" smtClean="0"/>
              <a:t>‹#›</a:t>
            </a:fld>
            <a:endParaRPr lang="en-US"/>
          </a:p>
        </p:txBody>
      </p:sp>
      <p:sp>
        <p:nvSpPr>
          <p:cNvPr id="23" name="Footer Placeholder 22"/>
          <p:cNvSpPr>
            <a:spLocks noGrp="1"/>
          </p:cNvSpPr>
          <p:nvPr>
            <p:ph type="ftr" sz="quarter" idx="16"/>
          </p:nvPr>
        </p:nvSpPr>
        <p:spPr/>
        <p:txBody>
          <a:bodyPr rtlCol="0"/>
          <a:lstStyle/>
          <a:p>
            <a:r>
              <a:rPr lang="vi-VN" smtClean="0"/>
              <a:t>Kovačević Anđelko</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ate Placeholder 16"/>
          <p:cNvSpPr>
            <a:spLocks noGrp="1"/>
          </p:cNvSpPr>
          <p:nvPr>
            <p:ph type="dt" sz="half" idx="10"/>
          </p:nvPr>
        </p:nvSpPr>
        <p:spPr/>
        <p:txBody>
          <a:bodyPr rtlCol="0"/>
          <a:lstStyle/>
          <a:p>
            <a:fld id="{23F192A3-0EB8-460D-9D72-0F2A4537CCF4}" type="datetime1">
              <a:rPr lang="en-US" smtClean="0"/>
              <a:t>9/6/2019</a:t>
            </a:fld>
            <a:endParaRPr lang="en-US"/>
          </a:p>
        </p:txBody>
      </p:sp>
      <p:sp>
        <p:nvSpPr>
          <p:cNvPr id="18" name="Slide Number Placeholder 17"/>
          <p:cNvSpPr>
            <a:spLocks noGrp="1"/>
          </p:cNvSpPr>
          <p:nvPr>
            <p:ph type="sldNum" sz="quarter" idx="11"/>
          </p:nvPr>
        </p:nvSpPr>
        <p:spPr/>
        <p:txBody>
          <a:bodyPr rtlCol="0"/>
          <a:lstStyle/>
          <a:p>
            <a:fld id="{AFB78938-FFBA-4621-9624-2B5600CB502A}" type="slidenum">
              <a:rPr lang="en-US" smtClean="0"/>
              <a:t>‹#›</a:t>
            </a:fld>
            <a:endParaRPr lang="en-US"/>
          </a:p>
        </p:txBody>
      </p:sp>
      <p:sp>
        <p:nvSpPr>
          <p:cNvPr id="21" name="Footer Placeholder 20"/>
          <p:cNvSpPr>
            <a:spLocks noGrp="1"/>
          </p:cNvSpPr>
          <p:nvPr>
            <p:ph type="ftr" sz="quarter" idx="12"/>
          </p:nvPr>
        </p:nvSpPr>
        <p:spPr/>
        <p:txBody>
          <a:bodyPr rtlCol="0"/>
          <a:lstStyle/>
          <a:p>
            <a:r>
              <a:rPr lang="vi-VN" smtClean="0"/>
              <a:t>Kovačević Anđelko</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D8ADFC3-D0C2-4B80-B154-D4BD8A6970D0}" type="datetime1">
              <a:rPr lang="en-US" smtClean="0"/>
              <a:t>9/6/2019</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vi-VN" smtClean="0"/>
              <a:t>Kovačević Anđelko</a:t>
            </a: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FB78938-FFBA-4621-9624-2B5600CB502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752600" y="2057400"/>
            <a:ext cx="7315200" cy="1165225"/>
          </a:xfrm>
          <a:prstGeom prst="rect">
            <a:avLst/>
          </a:prstGeom>
          <a:ln>
            <a:noFill/>
          </a:ln>
        </p:spPr>
        <p:txBody>
          <a:bodyPr vert="horz" lIns="0" tIns="0" rIns="18288" bIns="0" anchor="b">
            <a:normAutofit/>
            <a:scene3d>
              <a:camera prst="orthographicFront"/>
              <a:lightRig rig="freezing" dir="t">
                <a:rot lat="0" lon="0" rev="5640000"/>
              </a:lightRig>
            </a:scene3d>
            <a:sp3d prstMaterial="flat">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en-US" sz="4600">
                <a:solidFill>
                  <a:schemeClr val="accent2"/>
                </a:solidFill>
                <a:effectLst/>
                <a:latin typeface="Arial" pitchFamily="34" charset="0"/>
                <a:cs typeface="Arial" pitchFamily="34" charset="0"/>
              </a:rPr>
              <a:t>Réseaux futurs</a:t>
            </a:r>
            <a:endParaRPr lang="en-US" sz="4800">
              <a:solidFill>
                <a:schemeClr val="accent2"/>
              </a:solidFill>
              <a:effectLst/>
              <a:latin typeface="Arial" pitchFamily="34" charset="0"/>
              <a:cs typeface="Arial" pitchFamily="34" charset="0"/>
            </a:endParaRPr>
          </a:p>
        </p:txBody>
      </p:sp>
      <p:sp>
        <p:nvSpPr>
          <p:cNvPr id="3" name="TextBox 2"/>
          <p:cNvSpPr txBox="1"/>
          <p:nvPr/>
        </p:nvSpPr>
        <p:spPr>
          <a:xfrm>
            <a:off x="2347686" y="4800600"/>
            <a:ext cx="6720114" cy="1200329"/>
          </a:xfrm>
          <a:prstGeom prst="rect">
            <a:avLst/>
          </a:prstGeom>
          <a:noFill/>
        </p:spPr>
        <p:txBody>
          <a:bodyPr wrap="square" rtlCol="0">
            <a:spAutoFit/>
          </a:bodyPr>
          <a:lstStyle/>
          <a:p>
            <a:r>
              <a:rPr lang="en-US" sz="2400" b="1">
                <a:solidFill>
                  <a:schemeClr val="accent5">
                    <a:lumMod val="75000"/>
                  </a:schemeClr>
                </a:solidFill>
                <a:latin typeface="Arial" pitchFamily="34" charset="0"/>
                <a:cs typeface="Arial" pitchFamily="34" charset="0"/>
              </a:rPr>
              <a:t>Étudiant</a:t>
            </a:r>
            <a:r>
              <a:rPr lang="en-US" sz="2400" b="1">
                <a:solidFill>
                  <a:schemeClr val="accent5">
                    <a:lumMod val="75000"/>
                  </a:schemeClr>
                </a:solidFill>
                <a:latin typeface="Arial" pitchFamily="34" charset="0"/>
                <a:cs typeface="Arial" pitchFamily="34" charset="0"/>
              </a:rPr>
              <a:t>:			</a:t>
            </a:r>
            <a:r>
              <a:rPr lang="en-US" sz="2400" b="1">
                <a:solidFill>
                  <a:schemeClr val="accent5">
                    <a:lumMod val="75000"/>
                  </a:schemeClr>
                </a:solidFill>
                <a:latin typeface="Arial" pitchFamily="34" charset="0"/>
                <a:cs typeface="Arial" pitchFamily="34" charset="0"/>
              </a:rPr>
              <a:t>	</a:t>
            </a:r>
            <a:r>
              <a:rPr lang="en-US" sz="2400" b="1" smtClean="0">
                <a:solidFill>
                  <a:schemeClr val="accent5">
                    <a:lumMod val="75000"/>
                  </a:schemeClr>
                </a:solidFill>
                <a:latin typeface="Arial" pitchFamily="34" charset="0"/>
                <a:cs typeface="Arial" pitchFamily="34" charset="0"/>
              </a:rPr>
              <a:t>Professeur:</a:t>
            </a:r>
            <a:endParaRPr lang="en-US" sz="2400" b="1" smtClean="0">
              <a:solidFill>
                <a:schemeClr val="accent5">
                  <a:lumMod val="75000"/>
                </a:schemeClr>
              </a:solidFill>
              <a:latin typeface="Arial" pitchFamily="34" charset="0"/>
              <a:cs typeface="Arial" pitchFamily="34" charset="0"/>
            </a:endParaRPr>
          </a:p>
          <a:p>
            <a:r>
              <a:rPr lang="en-US" sz="2400" b="1">
                <a:solidFill>
                  <a:schemeClr val="accent5">
                    <a:lumMod val="75000"/>
                  </a:schemeClr>
                </a:solidFill>
                <a:latin typeface="Arial" pitchFamily="34" charset="0"/>
                <a:cs typeface="Arial" pitchFamily="34" charset="0"/>
              </a:rPr>
              <a:t>A</a:t>
            </a:r>
            <a:r>
              <a:rPr lang="en-US" sz="2400" b="1" smtClean="0">
                <a:solidFill>
                  <a:schemeClr val="accent5">
                    <a:lumMod val="75000"/>
                  </a:schemeClr>
                </a:solidFill>
                <a:latin typeface="Arial" pitchFamily="34" charset="0"/>
                <a:cs typeface="Arial" pitchFamily="34" charset="0"/>
              </a:rPr>
              <a:t>n</a:t>
            </a:r>
            <a:r>
              <a:rPr lang="sr-Latn-RS" sz="2400" b="1" smtClean="0">
                <a:solidFill>
                  <a:schemeClr val="accent5">
                    <a:lumMod val="75000"/>
                  </a:schemeClr>
                </a:solidFill>
                <a:latin typeface="Arial" pitchFamily="34" charset="0"/>
                <a:cs typeface="Arial" pitchFamily="34" charset="0"/>
              </a:rPr>
              <a:t>đelko </a:t>
            </a:r>
            <a:r>
              <a:rPr lang="sr-Latn-RS" sz="2400" b="1" smtClean="0">
                <a:solidFill>
                  <a:schemeClr val="accent5">
                    <a:lumMod val="75000"/>
                  </a:schemeClr>
                </a:solidFill>
                <a:latin typeface="Arial" pitchFamily="34" charset="0"/>
                <a:cs typeface="Arial" pitchFamily="34" charset="0"/>
              </a:rPr>
              <a:t>Kovačević</a:t>
            </a:r>
            <a:r>
              <a:rPr lang="en-US" sz="2400" b="1" smtClean="0">
                <a:solidFill>
                  <a:schemeClr val="accent5">
                    <a:lumMod val="75000"/>
                  </a:schemeClr>
                </a:solidFill>
                <a:latin typeface="Arial" pitchFamily="34" charset="0"/>
                <a:cs typeface="Arial" pitchFamily="34" charset="0"/>
              </a:rPr>
              <a:t> </a:t>
            </a:r>
            <a:r>
              <a:rPr lang="sr-Latn-RS" sz="2400" b="1" smtClean="0">
                <a:solidFill>
                  <a:schemeClr val="accent5">
                    <a:lumMod val="75000"/>
                  </a:schemeClr>
                </a:solidFill>
                <a:latin typeface="Arial" pitchFamily="34" charset="0"/>
                <a:cs typeface="Arial" pitchFamily="34" charset="0"/>
              </a:rPr>
              <a:t>		</a:t>
            </a:r>
            <a:r>
              <a:rPr lang="en-US" sz="2400" b="1" smtClean="0">
                <a:solidFill>
                  <a:schemeClr val="accent5">
                    <a:lumMod val="75000"/>
                  </a:schemeClr>
                </a:solidFill>
                <a:latin typeface="Arial" pitchFamily="34" charset="0"/>
                <a:cs typeface="Arial" pitchFamily="34" charset="0"/>
              </a:rPr>
              <a:t>Tanja Dini</a:t>
            </a:r>
            <a:r>
              <a:rPr lang="sr-Latn-RS" sz="2400" b="1" smtClean="0">
                <a:solidFill>
                  <a:schemeClr val="accent5">
                    <a:lumMod val="75000"/>
                  </a:schemeClr>
                </a:solidFill>
                <a:latin typeface="Arial" pitchFamily="34" charset="0"/>
                <a:cs typeface="Arial" pitchFamily="34" charset="0"/>
              </a:rPr>
              <a:t>ć</a:t>
            </a:r>
            <a:endParaRPr lang="en-US" sz="2400" b="1" smtClean="0">
              <a:solidFill>
                <a:schemeClr val="accent5">
                  <a:lumMod val="75000"/>
                </a:schemeClr>
              </a:solidFill>
              <a:latin typeface="Arial" pitchFamily="34" charset="0"/>
              <a:cs typeface="Arial" pitchFamily="34" charset="0"/>
            </a:endParaRPr>
          </a:p>
          <a:p>
            <a:r>
              <a:rPr lang="en-US" sz="2400" b="1" smtClean="0">
                <a:solidFill>
                  <a:schemeClr val="accent5">
                    <a:lumMod val="75000"/>
                  </a:schemeClr>
                </a:solidFill>
                <a:latin typeface="Arial" pitchFamily="34" charset="0"/>
                <a:cs typeface="Arial" pitchFamily="34" charset="0"/>
              </a:rPr>
              <a:t>TS 120243</a:t>
            </a:r>
            <a:endParaRPr lang="en-US" sz="2400" b="1">
              <a:solidFill>
                <a:schemeClr val="accent5">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1194596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077200" cy="1143000"/>
          </a:xfrm>
        </p:spPr>
        <p:txBody>
          <a:bodyPr>
            <a:normAutofit/>
          </a:bodyPr>
          <a:lstStyle/>
          <a:p>
            <a:r>
              <a:rPr lang="fr-FR" sz="2900" b="1">
                <a:solidFill>
                  <a:schemeClr val="accent2"/>
                </a:solidFill>
                <a:latin typeface="Arial" pitchFamily="34" charset="0"/>
                <a:cs typeface="Arial" pitchFamily="34" charset="0"/>
              </a:rPr>
              <a:t>Des raisons techniques pour nous faciliter</a:t>
            </a:r>
          </a:p>
        </p:txBody>
      </p:sp>
      <p:sp>
        <p:nvSpPr>
          <p:cNvPr id="12" name="Footer Placeholder 3"/>
          <p:cNvSpPr>
            <a:spLocks noGrp="1"/>
          </p:cNvSpPr>
          <p:nvPr>
            <p:ph type="ftr" sz="quarter" idx="16"/>
          </p:nvPr>
        </p:nvSpPr>
        <p:spPr>
          <a:xfrm>
            <a:off x="6248400" y="6324601"/>
            <a:ext cx="2473397" cy="457200"/>
          </a:xfrm>
        </p:spPr>
        <p:txBody>
          <a:bodyPr/>
          <a:lstStyle/>
          <a:p>
            <a:pPr algn="ctr"/>
            <a:r>
              <a:rPr lang="sr-Latn-RS" sz="1600" b="1">
                <a:solidFill>
                  <a:schemeClr val="accent5">
                    <a:lumMod val="75000"/>
                  </a:schemeClr>
                </a:solidFill>
                <a:latin typeface="Arial" pitchFamily="34" charset="0"/>
                <a:cs typeface="Arial" pitchFamily="34" charset="0"/>
              </a:rPr>
              <a:t>Réseaux futurs</a:t>
            </a:r>
          </a:p>
        </p:txBody>
      </p:sp>
      <p:sp>
        <p:nvSpPr>
          <p:cNvPr id="3" name="Rectangle 2"/>
          <p:cNvSpPr/>
          <p:nvPr/>
        </p:nvSpPr>
        <p:spPr>
          <a:xfrm>
            <a:off x="4447607" y="3244334"/>
            <a:ext cx="248786" cy="369332"/>
          </a:xfrm>
          <a:prstGeom prst="rect">
            <a:avLst/>
          </a:prstGeom>
        </p:spPr>
        <p:txBody>
          <a:bodyPr wrap="none">
            <a:spAutoFit/>
          </a:bodyPr>
          <a:lstStyle/>
          <a:p>
            <a:r>
              <a:rPr lang="en-US"/>
              <a:t> </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TextBox 4"/>
          <p:cNvSpPr txBox="1"/>
          <p:nvPr/>
        </p:nvSpPr>
        <p:spPr>
          <a:xfrm>
            <a:off x="1447800" y="2810470"/>
            <a:ext cx="6705600" cy="923330"/>
          </a:xfrm>
          <a:prstGeom prst="rect">
            <a:avLst/>
          </a:prstGeom>
          <a:noFill/>
        </p:spPr>
        <p:txBody>
          <a:bodyPr wrap="square" rtlCol="0">
            <a:spAutoFit/>
          </a:bodyPr>
          <a:lstStyle/>
          <a:p>
            <a:pPr marL="285750" indent="-285750">
              <a:buFont typeface="Courier New" panose="02070309020205020404" pitchFamily="49" charset="0"/>
              <a:buChar char="o"/>
            </a:pPr>
            <a:r>
              <a:rPr lang="fr-FR"/>
              <a:t>Mesure des ressources du réseau</a:t>
            </a:r>
          </a:p>
          <a:p>
            <a:pPr marL="285750" indent="-285750">
              <a:buFont typeface="Courier New" panose="02070309020205020404" pitchFamily="49" charset="0"/>
              <a:buChar char="o"/>
            </a:pPr>
            <a:endParaRPr lang="sr-Latn-RS"/>
          </a:p>
          <a:p>
            <a:pPr marL="285750" indent="-285750">
              <a:buFont typeface="Courier New" panose="02070309020205020404" pitchFamily="49" charset="0"/>
              <a:buChar char="o"/>
            </a:pPr>
            <a:r>
              <a:rPr lang="fr-FR"/>
              <a:t>Adopter des technologies avec flexibilité</a:t>
            </a:r>
          </a:p>
        </p:txBody>
      </p:sp>
      <p:sp>
        <p:nvSpPr>
          <p:cNvPr id="6" name="TextBox 5"/>
          <p:cNvSpPr txBox="1"/>
          <p:nvPr/>
        </p:nvSpPr>
        <p:spPr>
          <a:xfrm>
            <a:off x="952259" y="1676400"/>
            <a:ext cx="7239482" cy="923330"/>
          </a:xfrm>
          <a:prstGeom prst="rect">
            <a:avLst/>
          </a:prstGeom>
          <a:noFill/>
        </p:spPr>
        <p:txBody>
          <a:bodyPr wrap="none" rtlCol="0">
            <a:spAutoFit/>
          </a:bodyPr>
          <a:lstStyle/>
          <a:p>
            <a:r>
              <a:rPr lang="fr-FR"/>
              <a:t>Afin de remplir les conditions d'universalisation </a:t>
            </a:r>
            <a:r>
              <a:rPr lang="fr-FR"/>
              <a:t>des </a:t>
            </a:r>
            <a:r>
              <a:rPr lang="fr-FR" smtClean="0"/>
              <a:t>services </a:t>
            </a:r>
          </a:p>
          <a:p>
            <a:r>
              <a:rPr lang="fr-FR" smtClean="0"/>
              <a:t>identifiées </a:t>
            </a:r>
            <a:r>
              <a:rPr lang="fr-FR"/>
              <a:t>dans la </a:t>
            </a:r>
            <a:r>
              <a:rPr lang="fr-FR"/>
              <a:t>clause </a:t>
            </a:r>
            <a:r>
              <a:rPr lang="fr-FR" smtClean="0"/>
              <a:t>précédente</a:t>
            </a:r>
            <a:r>
              <a:rPr lang="fr-FR"/>
              <a:t>, </a:t>
            </a:r>
            <a:endParaRPr lang="fr-FR" smtClean="0"/>
          </a:p>
          <a:p>
            <a:r>
              <a:rPr lang="fr-FR" smtClean="0"/>
              <a:t>certaines </a:t>
            </a:r>
            <a:r>
              <a:rPr lang="fr-FR"/>
              <a:t>considérations techniques doivent être prises en compte.</a:t>
            </a:r>
            <a:endParaRPr lang="en-US"/>
          </a:p>
        </p:txBody>
      </p:sp>
    </p:spTree>
    <p:extLst>
      <p:ext uri="{BB962C8B-B14F-4D97-AF65-F5344CB8AC3E}">
        <p14:creationId xmlns:p14="http://schemas.microsoft.com/office/powerpoint/2010/main" val="1735872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467600" cy="1143000"/>
          </a:xfrm>
        </p:spPr>
        <p:txBody>
          <a:bodyPr anchor="ctr"/>
          <a:lstStyle/>
          <a:p>
            <a:r>
              <a:rPr lang="pl-PL" b="1">
                <a:solidFill>
                  <a:schemeClr val="accent2"/>
                </a:solidFill>
                <a:latin typeface="Arial" pitchFamily="34" charset="0"/>
                <a:cs typeface="Arial" pitchFamily="34" charset="0"/>
              </a:rPr>
              <a:t>Conclusion</a:t>
            </a:r>
            <a:endParaRPr lang="en-US" b="1">
              <a:solidFill>
                <a:schemeClr val="accent2"/>
              </a:solidFill>
              <a:latin typeface="Arial" pitchFamily="34" charset="0"/>
              <a:cs typeface="Arial" pitchFamily="34" charset="0"/>
            </a:endParaRPr>
          </a:p>
        </p:txBody>
      </p:sp>
      <p:sp>
        <p:nvSpPr>
          <p:cNvPr id="7" name="Footer Placeholder 3"/>
          <p:cNvSpPr>
            <a:spLocks noGrp="1"/>
          </p:cNvSpPr>
          <p:nvPr>
            <p:ph type="ftr" sz="quarter" idx="16"/>
          </p:nvPr>
        </p:nvSpPr>
        <p:spPr>
          <a:xfrm>
            <a:off x="6248400" y="6324601"/>
            <a:ext cx="2473397" cy="457200"/>
          </a:xfrm>
        </p:spPr>
        <p:txBody>
          <a:bodyPr/>
          <a:lstStyle/>
          <a:p>
            <a:pPr algn="ctr"/>
            <a:r>
              <a:rPr lang="sr-Latn-RS" sz="1600" b="1">
                <a:solidFill>
                  <a:schemeClr val="accent5">
                    <a:lumMod val="75000"/>
                  </a:schemeClr>
                </a:solidFill>
                <a:latin typeface="Arial" pitchFamily="34" charset="0"/>
                <a:cs typeface="Arial" pitchFamily="34" charset="0"/>
              </a:rPr>
              <a:t>Réseaux futurs</a:t>
            </a:r>
          </a:p>
        </p:txBody>
      </p:sp>
      <p:sp>
        <p:nvSpPr>
          <p:cNvPr id="3" name="TextBox 2"/>
          <p:cNvSpPr txBox="1"/>
          <p:nvPr/>
        </p:nvSpPr>
        <p:spPr>
          <a:xfrm>
            <a:off x="2286000" y="2436674"/>
            <a:ext cx="5334000" cy="1754326"/>
          </a:xfrm>
          <a:prstGeom prst="rect">
            <a:avLst/>
          </a:prstGeom>
          <a:noFill/>
        </p:spPr>
        <p:txBody>
          <a:bodyPr wrap="square" rtlCol="0">
            <a:spAutoFit/>
          </a:bodyPr>
          <a:lstStyle/>
          <a:p>
            <a:pPr marL="285750" indent="-285750">
              <a:buFont typeface="Wingdings" panose="05000000000000000000" pitchFamily="2" charset="2"/>
              <a:buChar char="§"/>
            </a:pPr>
            <a:r>
              <a:rPr lang="sr-Latn-RS"/>
              <a:t>Architecture soigneusement conçue</a:t>
            </a:r>
          </a:p>
          <a:p>
            <a:endParaRPr lang="en-US" smtClean="0"/>
          </a:p>
          <a:p>
            <a:pPr marL="285750" indent="-285750">
              <a:buFont typeface="Wingdings" panose="05000000000000000000" pitchFamily="2" charset="2"/>
              <a:buChar char="§"/>
            </a:pPr>
            <a:r>
              <a:rPr lang="sr-Latn-RS"/>
              <a:t>Qualité de service (QoS)</a:t>
            </a:r>
          </a:p>
          <a:p>
            <a:pPr marL="285750" indent="-285750">
              <a:buFont typeface="Wingdings" panose="05000000000000000000" pitchFamily="2" charset="2"/>
              <a:buChar char="§"/>
            </a:pPr>
            <a:endParaRPr lang="sr-Latn-RS"/>
          </a:p>
          <a:p>
            <a:pPr marL="285750" indent="-285750">
              <a:buFont typeface="Wingdings" panose="05000000000000000000" pitchFamily="2" charset="2"/>
              <a:buChar char="§"/>
            </a:pPr>
            <a:r>
              <a:rPr lang="sr-Latn-RS"/>
              <a:t>La sécurité</a:t>
            </a:r>
          </a:p>
          <a:p>
            <a:endParaRPr lang="en-US"/>
          </a:p>
        </p:txBody>
      </p:sp>
    </p:spTree>
    <p:extLst>
      <p:ext uri="{BB962C8B-B14F-4D97-AF65-F5344CB8AC3E}">
        <p14:creationId xmlns:p14="http://schemas.microsoft.com/office/powerpoint/2010/main" val="27686511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467600" cy="1143000"/>
          </a:xfrm>
        </p:spPr>
        <p:txBody>
          <a:bodyPr anchor="ctr"/>
          <a:lstStyle/>
          <a:p>
            <a:r>
              <a:rPr lang="pl-PL" b="1">
                <a:solidFill>
                  <a:schemeClr val="accent2"/>
                </a:solidFill>
                <a:latin typeface="Arial" pitchFamily="34" charset="0"/>
                <a:cs typeface="Arial" pitchFamily="34" charset="0"/>
              </a:rPr>
              <a:t>Conclusion</a:t>
            </a:r>
            <a:endParaRPr lang="en-US" b="1">
              <a:solidFill>
                <a:schemeClr val="accent2"/>
              </a:solidFill>
              <a:latin typeface="Arial" pitchFamily="34" charset="0"/>
              <a:cs typeface="Arial" pitchFamily="34" charset="0"/>
            </a:endParaRPr>
          </a:p>
        </p:txBody>
      </p:sp>
      <p:sp>
        <p:nvSpPr>
          <p:cNvPr id="7" name="Footer Placeholder 3"/>
          <p:cNvSpPr>
            <a:spLocks noGrp="1"/>
          </p:cNvSpPr>
          <p:nvPr>
            <p:ph type="ftr" sz="quarter" idx="16"/>
          </p:nvPr>
        </p:nvSpPr>
        <p:spPr>
          <a:xfrm>
            <a:off x="6248400" y="6324601"/>
            <a:ext cx="2473397" cy="457200"/>
          </a:xfrm>
        </p:spPr>
        <p:txBody>
          <a:bodyPr/>
          <a:lstStyle/>
          <a:p>
            <a:pPr algn="ctr"/>
            <a:r>
              <a:rPr lang="sr-Latn-RS" sz="1600" b="1">
                <a:solidFill>
                  <a:schemeClr val="accent5">
                    <a:lumMod val="75000"/>
                  </a:schemeClr>
                </a:solidFill>
                <a:latin typeface="Arial" pitchFamily="34" charset="0"/>
                <a:cs typeface="Arial" pitchFamily="34" charset="0"/>
              </a:rPr>
              <a:t>Réseaux futurs</a:t>
            </a:r>
          </a:p>
        </p:txBody>
      </p:sp>
      <p:sp>
        <p:nvSpPr>
          <p:cNvPr id="4" name="TextBox 3"/>
          <p:cNvSpPr txBox="1"/>
          <p:nvPr/>
        </p:nvSpPr>
        <p:spPr>
          <a:xfrm>
            <a:off x="914400" y="2057400"/>
            <a:ext cx="7162800" cy="3416320"/>
          </a:xfrm>
          <a:prstGeom prst="rect">
            <a:avLst/>
          </a:prstGeom>
          <a:noFill/>
        </p:spPr>
        <p:txBody>
          <a:bodyPr wrap="square" rtlCol="0">
            <a:spAutoFit/>
          </a:bodyPr>
          <a:lstStyle/>
          <a:p>
            <a:r>
              <a:rPr lang="fr-FR" smtClean="0"/>
              <a:t>	L'architecture </a:t>
            </a:r>
            <a:r>
              <a:rPr lang="fr-FR"/>
              <a:t>de base des grands réseaux publics, tels que les réseaux de télécommunication, est difficile à modifier en raison de l'énorme quantité de ressources nécessaires pour les construire, les exploiter et les entretenir. Pour cette raison, leur architecture est soigneusement conçue pour être suffisamment flexible pour répondre en permanence aux exigences changeantes. Par exemple, le protocole Internet (IP) absorbe et masque les divers </a:t>
            </a:r>
            <a:r>
              <a:rPr lang="fr-FR"/>
              <a:t>protocoles </a:t>
            </a:r>
            <a:r>
              <a:rPr lang="fr-FR" smtClean="0"/>
              <a:t>et implémentations </a:t>
            </a:r>
            <a:r>
              <a:rPr lang="fr-FR"/>
              <a:t>des couches sous-jacentes et, grâce à </a:t>
            </a:r>
            <a:r>
              <a:rPr lang="fr-FR"/>
              <a:t>son </a:t>
            </a:r>
            <a:r>
              <a:rPr lang="fr-FR" smtClean="0"/>
              <a:t>adressage </a:t>
            </a:r>
            <a:r>
              <a:rPr lang="fr-FR"/>
              <a:t>simple et à d'autres fonctionnalités, a été en mesure de s'adapter à d'énormes changements en termes d'évolutivité ainsi qu'à des facteurs tels que la qualité de service et la </a:t>
            </a:r>
            <a:r>
              <a:rPr lang="fr-FR"/>
              <a:t>sécurité</a:t>
            </a:r>
            <a:r>
              <a:rPr lang="fr-FR" smtClean="0"/>
              <a:t>.</a:t>
            </a:r>
            <a:endParaRPr lang="en-US"/>
          </a:p>
        </p:txBody>
      </p:sp>
    </p:spTree>
    <p:extLst>
      <p:ext uri="{BB962C8B-B14F-4D97-AF65-F5344CB8AC3E}">
        <p14:creationId xmlns:p14="http://schemas.microsoft.com/office/powerpoint/2010/main" val="20468062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09800"/>
            <a:ext cx="7467600" cy="1143000"/>
          </a:xfrm>
        </p:spPr>
        <p:txBody>
          <a:bodyPr anchor="ctr"/>
          <a:lstStyle/>
          <a:p>
            <a:pPr algn="ctr"/>
            <a:r>
              <a:rPr lang="en-US" b="1">
                <a:solidFill>
                  <a:schemeClr val="accent2"/>
                </a:solidFill>
                <a:latin typeface="Arial" pitchFamily="34" charset="0"/>
                <a:cs typeface="Arial" pitchFamily="34" charset="0"/>
              </a:rPr>
              <a:t>Merci pour votre attention!</a:t>
            </a:r>
          </a:p>
        </p:txBody>
      </p:sp>
    </p:spTree>
    <p:extLst>
      <p:ext uri="{BB962C8B-B14F-4D97-AF65-F5344CB8AC3E}">
        <p14:creationId xmlns:p14="http://schemas.microsoft.com/office/powerpoint/2010/main" val="348127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6"/>
          </p:nvPr>
        </p:nvSpPr>
        <p:spPr>
          <a:xfrm>
            <a:off x="6248400" y="6324601"/>
            <a:ext cx="2473397" cy="457200"/>
          </a:xfrm>
        </p:spPr>
        <p:txBody>
          <a:bodyPr/>
          <a:lstStyle/>
          <a:p>
            <a:pPr algn="ctr"/>
            <a:r>
              <a:rPr lang="sr-Latn-RS" sz="1600" b="1">
                <a:solidFill>
                  <a:schemeClr val="accent5">
                    <a:lumMod val="75000"/>
                  </a:schemeClr>
                </a:solidFill>
                <a:latin typeface="Arial" pitchFamily="34" charset="0"/>
                <a:cs typeface="Arial" pitchFamily="34" charset="0"/>
              </a:rPr>
              <a:t>Réseaux futurs</a:t>
            </a:r>
          </a:p>
        </p:txBody>
      </p:sp>
      <p:cxnSp>
        <p:nvCxnSpPr>
          <p:cNvPr id="7" name="Straight Connector 6"/>
          <p:cNvCxnSpPr/>
          <p:nvPr/>
        </p:nvCxnSpPr>
        <p:spPr bwMode="auto">
          <a:xfrm>
            <a:off x="314154" y="2131175"/>
            <a:ext cx="1529682" cy="0"/>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Straight Connector 7"/>
          <p:cNvCxnSpPr>
            <a:endCxn id="10" idx="3"/>
          </p:cNvCxnSpPr>
          <p:nvPr/>
        </p:nvCxnSpPr>
        <p:spPr bwMode="auto">
          <a:xfrm flipH="1">
            <a:off x="6456693" y="2131175"/>
            <a:ext cx="1796980" cy="1"/>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Gerader Verbinder 3"/>
          <p:cNvCxnSpPr/>
          <p:nvPr/>
        </p:nvCxnSpPr>
        <p:spPr bwMode="auto">
          <a:xfrm>
            <a:off x="1905000" y="1981200"/>
            <a:ext cx="0" cy="341086"/>
          </a:xfrm>
          <a:prstGeom prst="line">
            <a:avLst/>
          </a:prstGeom>
          <a:solidFill>
            <a:schemeClr val="bg1"/>
          </a:solidFill>
          <a:ln w="6350" cap="flat" cmpd="sng" algn="ctr">
            <a:solidFill>
              <a:schemeClr val="accent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Text Placeholder 87"/>
          <p:cNvSpPr txBox="1">
            <a:spLocks/>
          </p:cNvSpPr>
          <p:nvPr/>
        </p:nvSpPr>
        <p:spPr>
          <a:xfrm>
            <a:off x="1923529" y="1891110"/>
            <a:ext cx="4533164" cy="480131"/>
          </a:xfrm>
          <a:prstGeom prst="rect">
            <a:avLst/>
          </a:prstGeom>
          <a:noFill/>
        </p:spPr>
        <p:txBody>
          <a:bodyPr wrap="none" lIns="82296" tIns="45720" rIns="73152" bIns="45720" anchor="ctr" anchorCtr="0">
            <a:spAutoFit/>
          </a:bodyPr>
          <a:lstStyle>
            <a:defPPr>
              <a:defRPr lang="de-DE"/>
            </a:defPPr>
            <a:lvl1pPr marL="0" indent="0" eaLnBrk="1" hangingPunct="1">
              <a:lnSpc>
                <a:spcPct val="105000"/>
              </a:lnSpc>
              <a:spcAft>
                <a:spcPts val="600"/>
              </a:spcAft>
              <a:buClr>
                <a:schemeClr val="tx2"/>
              </a:buClr>
              <a:buSzPct val="100000"/>
              <a:buFontTx/>
              <a:buNone/>
              <a:tabLst>
                <a:tab pos="287338" algn="l"/>
              </a:tabLst>
              <a:defRPr sz="2200">
                <a:solidFill>
                  <a:srgbClr val="5F6973"/>
                </a:solidFill>
                <a:latin typeface="Calibri" panose="020F0502020204030204" pitchFamily="34" charset="0"/>
                <a:cs typeface="+mn-cs"/>
              </a:defRPr>
            </a:lvl1pPr>
            <a:lvl2pPr marL="263525" indent="0" eaLnBrk="1" hangingPunct="1">
              <a:lnSpc>
                <a:spcPct val="105000"/>
              </a:lnSpc>
              <a:spcAft>
                <a:spcPts val="600"/>
              </a:spcAft>
              <a:buClr>
                <a:schemeClr val="tx2"/>
              </a:buClr>
              <a:buSzPct val="100000"/>
              <a:buFontTx/>
              <a:buNone/>
              <a:defRPr sz="1800">
                <a:solidFill>
                  <a:schemeClr val="accent6"/>
                </a:solidFill>
                <a:latin typeface="Calibri" panose="020F0502020204030204" pitchFamily="34" charset="0"/>
                <a:cs typeface="+mn-cs"/>
              </a:defRPr>
            </a:lvl2pPr>
            <a:lvl3pPr marL="526320" indent="0" eaLnBrk="1" hangingPunct="1">
              <a:lnSpc>
                <a:spcPct val="105000"/>
              </a:lnSpc>
              <a:spcAft>
                <a:spcPts val="600"/>
              </a:spcAft>
              <a:buClr>
                <a:schemeClr val="tx2"/>
              </a:buClr>
              <a:buSzPct val="100000"/>
              <a:buFontTx/>
              <a:buNone/>
              <a:defRPr sz="1800">
                <a:solidFill>
                  <a:srgbClr val="5F6973"/>
                </a:solidFill>
                <a:latin typeface="Calibri" panose="020F0502020204030204" pitchFamily="34" charset="0"/>
                <a:cs typeface="+mn-cs"/>
              </a:defRPr>
            </a:lvl3pPr>
            <a:lvl4pPr marL="789120" indent="0" eaLnBrk="1" hangingPunct="1">
              <a:lnSpc>
                <a:spcPct val="105000"/>
              </a:lnSpc>
              <a:spcAft>
                <a:spcPts val="600"/>
              </a:spcAft>
              <a:buClr>
                <a:schemeClr val="tx2"/>
              </a:buClr>
              <a:buSzPct val="100000"/>
              <a:buFontTx/>
              <a:buNone/>
              <a:defRPr sz="1800">
                <a:solidFill>
                  <a:srgbClr val="5F6973"/>
                </a:solidFill>
                <a:latin typeface="Calibri" panose="020F0502020204030204" pitchFamily="34" charset="0"/>
                <a:cs typeface="+mn-cs"/>
              </a:defRPr>
            </a:lvl4pPr>
            <a:lvl5pPr marL="1051920" indent="0" eaLnBrk="1" hangingPunct="1">
              <a:lnSpc>
                <a:spcPct val="105000"/>
              </a:lnSpc>
              <a:spcAft>
                <a:spcPts val="600"/>
              </a:spcAft>
              <a:buClr>
                <a:schemeClr val="tx2"/>
              </a:buClr>
              <a:buSzPct val="100000"/>
              <a:buFontTx/>
              <a:buNone/>
              <a:defRPr sz="1800">
                <a:solidFill>
                  <a:srgbClr val="5F6973"/>
                </a:solidFill>
                <a:latin typeface="Calibri" panose="020F0502020204030204" pitchFamily="34" charset="0"/>
                <a:cs typeface="+mn-cs"/>
              </a:defRPr>
            </a:lvl5pPr>
            <a:lvl6pPr marL="1797050" indent="-265113" fontAlgn="base">
              <a:lnSpc>
                <a:spcPct val="105000"/>
              </a:lnSpc>
              <a:spcBef>
                <a:spcPct val="0"/>
              </a:spcBef>
              <a:spcAft>
                <a:spcPct val="0"/>
              </a:spcAft>
              <a:buClr>
                <a:schemeClr val="tx2"/>
              </a:buClr>
              <a:buSzPct val="120000"/>
              <a:buChar char="•"/>
              <a:defRPr sz="1600">
                <a:latin typeface="+mn-lt"/>
                <a:cs typeface="+mn-cs"/>
              </a:defRPr>
            </a:lvl6pPr>
            <a:lvl7pPr marL="2254250" indent="-265113" fontAlgn="base">
              <a:lnSpc>
                <a:spcPct val="105000"/>
              </a:lnSpc>
              <a:spcBef>
                <a:spcPct val="0"/>
              </a:spcBef>
              <a:spcAft>
                <a:spcPct val="0"/>
              </a:spcAft>
              <a:buClr>
                <a:schemeClr val="tx2"/>
              </a:buClr>
              <a:buSzPct val="120000"/>
              <a:buChar char="•"/>
              <a:defRPr sz="1600">
                <a:latin typeface="+mn-lt"/>
                <a:cs typeface="+mn-cs"/>
              </a:defRPr>
            </a:lvl7pPr>
            <a:lvl8pPr marL="2711450" indent="-265113" fontAlgn="base">
              <a:lnSpc>
                <a:spcPct val="105000"/>
              </a:lnSpc>
              <a:spcBef>
                <a:spcPct val="0"/>
              </a:spcBef>
              <a:spcAft>
                <a:spcPct val="0"/>
              </a:spcAft>
              <a:buClr>
                <a:schemeClr val="tx2"/>
              </a:buClr>
              <a:buSzPct val="120000"/>
              <a:buChar char="•"/>
              <a:defRPr sz="1600">
                <a:latin typeface="+mn-lt"/>
                <a:cs typeface="+mn-cs"/>
              </a:defRPr>
            </a:lvl8pPr>
            <a:lvl9pPr marL="3168650" indent="-265113" fontAlgn="base">
              <a:lnSpc>
                <a:spcPct val="105000"/>
              </a:lnSpc>
              <a:spcBef>
                <a:spcPct val="0"/>
              </a:spcBef>
              <a:spcAft>
                <a:spcPct val="0"/>
              </a:spcAft>
              <a:buClr>
                <a:schemeClr val="tx2"/>
              </a:buClr>
              <a:buSzPct val="120000"/>
              <a:buChar char="•"/>
              <a:defRPr sz="1600">
                <a:latin typeface="+mn-lt"/>
                <a:cs typeface="+mn-cs"/>
              </a:defRPr>
            </a:lvl9pPr>
          </a:lstStyle>
          <a:p>
            <a:r>
              <a:rPr lang="en-US" sz="2400" b="1">
                <a:solidFill>
                  <a:schemeClr val="accent5">
                    <a:lumMod val="75000"/>
                  </a:schemeClr>
                </a:solidFill>
                <a:latin typeface="Arial" pitchFamily="34" charset="0"/>
                <a:cs typeface="Arial" pitchFamily="34" charset="0"/>
              </a:rPr>
              <a:t>OBJECTIFS DE CONCEPTION</a:t>
            </a:r>
            <a:endParaRPr lang="en-US" sz="2400" b="1">
              <a:solidFill>
                <a:schemeClr val="accent5">
                  <a:lumMod val="75000"/>
                </a:schemeClr>
              </a:solidFill>
            </a:endParaRPr>
          </a:p>
        </p:txBody>
      </p:sp>
      <p:grpSp>
        <p:nvGrpSpPr>
          <p:cNvPr id="11" name="Gruppieren 4"/>
          <p:cNvGrpSpPr/>
          <p:nvPr/>
        </p:nvGrpSpPr>
        <p:grpSpPr>
          <a:xfrm>
            <a:off x="314154" y="2590800"/>
            <a:ext cx="7851819" cy="453201"/>
            <a:chOff x="539750" y="2902757"/>
            <a:chExt cx="7851819" cy="453201"/>
          </a:xfrm>
        </p:grpSpPr>
        <p:cxnSp>
          <p:nvCxnSpPr>
            <p:cNvPr id="12" name="Straight Connector 11"/>
            <p:cNvCxnSpPr/>
            <p:nvPr/>
          </p:nvCxnSpPr>
          <p:spPr bwMode="auto">
            <a:xfrm>
              <a:off x="539750" y="3129357"/>
              <a:ext cx="1029726" cy="0"/>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p:cNvCxnSpPr>
              <a:endCxn id="15" idx="3"/>
            </p:cNvCxnSpPr>
            <p:nvPr/>
          </p:nvCxnSpPr>
          <p:spPr bwMode="auto">
            <a:xfrm flipH="1" flipV="1">
              <a:off x="6164471" y="3129358"/>
              <a:ext cx="2227098" cy="344"/>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Gerader Verbinder 3"/>
            <p:cNvCxnSpPr/>
            <p:nvPr/>
          </p:nvCxnSpPr>
          <p:spPr bwMode="auto">
            <a:xfrm>
              <a:off x="1658092" y="2958814"/>
              <a:ext cx="0" cy="341086"/>
            </a:xfrm>
            <a:prstGeom prst="line">
              <a:avLst/>
            </a:prstGeom>
            <a:solidFill>
              <a:schemeClr val="bg1"/>
            </a:solidFill>
            <a:ln w="6350" cap="flat" cmpd="sng" algn="ctr">
              <a:solidFill>
                <a:schemeClr val="accent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Text Placeholder 87"/>
            <p:cNvSpPr txBox="1">
              <a:spLocks/>
            </p:cNvSpPr>
            <p:nvPr/>
          </p:nvSpPr>
          <p:spPr>
            <a:xfrm>
              <a:off x="1664970" y="2902757"/>
              <a:ext cx="4499501" cy="453201"/>
            </a:xfrm>
            <a:prstGeom prst="rect">
              <a:avLst/>
            </a:prstGeom>
            <a:noFill/>
          </p:spPr>
          <p:txBody>
            <a:bodyPr wrap="none" lIns="82296" tIns="45720" rIns="73152" bIns="45720" anchor="ctr" anchorCtr="0">
              <a:spAutoFit/>
            </a:bodyPr>
            <a:lstStyle>
              <a:lvl1pPr marL="0" indent="0" algn="l" rtl="0" eaLnBrk="1" fontAlgn="base" hangingPunct="1">
                <a:lnSpc>
                  <a:spcPct val="105000"/>
                </a:lnSpc>
                <a:spcBef>
                  <a:spcPct val="0"/>
                </a:spcBef>
                <a:spcAft>
                  <a:spcPts val="600"/>
                </a:spcAft>
                <a:buClr>
                  <a:schemeClr val="tx2"/>
                </a:buClr>
                <a:buSzPct val="100000"/>
                <a:buFontTx/>
                <a:buNone/>
                <a:tabLst>
                  <a:tab pos="287338" algn="l"/>
                </a:tabLst>
                <a:defRPr lang="en-US" sz="2400" kern="1200" noProof="0">
                  <a:solidFill>
                    <a:srgbClr val="5F6973"/>
                  </a:solidFill>
                  <a:latin typeface="Calibri" panose="020F0502020204030204" pitchFamily="34" charset="0"/>
                  <a:ea typeface="+mn-ea"/>
                  <a:cs typeface="+mn-cs"/>
                </a:defRPr>
              </a:lvl1pPr>
              <a:lvl2pPr marL="263525" indent="0" algn="l" rtl="0" eaLnBrk="1" fontAlgn="base" hangingPunct="1">
                <a:lnSpc>
                  <a:spcPct val="105000"/>
                </a:lnSpc>
                <a:spcBef>
                  <a:spcPct val="0"/>
                </a:spcBef>
                <a:spcAft>
                  <a:spcPts val="600"/>
                </a:spcAft>
                <a:buClr>
                  <a:schemeClr val="tx2"/>
                </a:buClr>
                <a:buSzPct val="100000"/>
                <a:buFontTx/>
                <a:buNone/>
                <a:defRPr lang="en-US" sz="1800" kern="1200" noProof="0">
                  <a:solidFill>
                    <a:schemeClr val="accent6"/>
                  </a:solidFill>
                  <a:latin typeface="Calibri" panose="020F0502020204030204" pitchFamily="34" charset="0"/>
                  <a:ea typeface="+mn-ea"/>
                  <a:cs typeface="+mn-cs"/>
                </a:defRPr>
              </a:lvl2pPr>
              <a:lvl3pPr marL="5263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3pPr>
              <a:lvl4pPr marL="7891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4pPr>
              <a:lvl5pPr marL="10519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5pPr>
              <a:lvl6pPr marL="17970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6pPr>
              <a:lvl7pPr marL="22542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7pPr>
              <a:lvl8pPr marL="27114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8pPr>
              <a:lvl9pPr marL="31686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9pPr>
            </a:lstStyle>
            <a:p>
              <a:r>
                <a:rPr lang="en-US" b="1">
                  <a:solidFill>
                    <a:schemeClr val="accent5">
                      <a:lumMod val="75000"/>
                    </a:schemeClr>
                  </a:solidFill>
                  <a:latin typeface="Arial" pitchFamily="34" charset="0"/>
                  <a:cs typeface="Arial" pitchFamily="34" charset="0"/>
                </a:rPr>
                <a:t>GESTION DES RESSOURCES</a:t>
              </a:r>
            </a:p>
          </p:txBody>
        </p:sp>
      </p:grpSp>
      <p:cxnSp>
        <p:nvCxnSpPr>
          <p:cNvPr id="16" name="Straight Connector 15">
            <a:extLst>
              <a:ext uri="{FF2B5EF4-FFF2-40B4-BE49-F238E27FC236}">
                <a16:creationId xmlns="" xmlns:a16="http://schemas.microsoft.com/office/drawing/2014/main" id="{C5815A76-9D55-4CB5-9B30-B5FD231C9691}"/>
              </a:ext>
            </a:extLst>
          </p:cNvPr>
          <p:cNvCxnSpPr/>
          <p:nvPr/>
        </p:nvCxnSpPr>
        <p:spPr bwMode="auto">
          <a:xfrm flipV="1">
            <a:off x="314154" y="3501201"/>
            <a:ext cx="1529682" cy="2704"/>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Connector 16">
            <a:extLst>
              <a:ext uri="{FF2B5EF4-FFF2-40B4-BE49-F238E27FC236}">
                <a16:creationId xmlns="" xmlns:a16="http://schemas.microsoft.com/office/drawing/2014/main" id="{4A231880-EA27-4516-BCB0-7DBE12B9DE8F}"/>
              </a:ext>
            </a:extLst>
          </p:cNvPr>
          <p:cNvCxnSpPr>
            <a:cxnSpLocks/>
          </p:cNvCxnSpPr>
          <p:nvPr/>
        </p:nvCxnSpPr>
        <p:spPr bwMode="auto">
          <a:xfrm flipH="1" flipV="1">
            <a:off x="5875795" y="3426296"/>
            <a:ext cx="2714245" cy="704"/>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Gerader Verbinder 3">
            <a:extLst>
              <a:ext uri="{FF2B5EF4-FFF2-40B4-BE49-F238E27FC236}">
                <a16:creationId xmlns="" xmlns:a16="http://schemas.microsoft.com/office/drawing/2014/main" id="{C163711C-1706-416B-A392-449D82B88B1B}"/>
              </a:ext>
            </a:extLst>
          </p:cNvPr>
          <p:cNvCxnSpPr/>
          <p:nvPr/>
        </p:nvCxnSpPr>
        <p:spPr bwMode="auto">
          <a:xfrm>
            <a:off x="1923529" y="3306833"/>
            <a:ext cx="0" cy="341086"/>
          </a:xfrm>
          <a:prstGeom prst="line">
            <a:avLst/>
          </a:prstGeom>
          <a:solidFill>
            <a:schemeClr val="bg1"/>
          </a:solidFill>
          <a:ln w="6350" cap="flat" cmpd="sng" algn="ctr">
            <a:solidFill>
              <a:schemeClr val="accent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9" name="Gruppieren 4">
            <a:extLst>
              <a:ext uri="{FF2B5EF4-FFF2-40B4-BE49-F238E27FC236}">
                <a16:creationId xmlns="" xmlns:a16="http://schemas.microsoft.com/office/drawing/2014/main" id="{FDFC10E9-0302-4B0C-8A1B-2DCF841CC825}"/>
              </a:ext>
            </a:extLst>
          </p:cNvPr>
          <p:cNvGrpSpPr/>
          <p:nvPr/>
        </p:nvGrpSpPr>
        <p:grpSpPr>
          <a:xfrm>
            <a:off x="323521" y="3886200"/>
            <a:ext cx="7851802" cy="453201"/>
            <a:chOff x="539750" y="2902757"/>
            <a:chExt cx="7851802" cy="453201"/>
          </a:xfrm>
        </p:grpSpPr>
        <p:cxnSp>
          <p:nvCxnSpPr>
            <p:cNvPr id="20" name="Straight Connector 19">
              <a:extLst>
                <a:ext uri="{FF2B5EF4-FFF2-40B4-BE49-F238E27FC236}">
                  <a16:creationId xmlns="" xmlns:a16="http://schemas.microsoft.com/office/drawing/2014/main" id="{8FAE42E6-428D-4B22-AE94-9C8065116786}"/>
                </a:ext>
              </a:extLst>
            </p:cNvPr>
            <p:cNvCxnSpPr/>
            <p:nvPr/>
          </p:nvCxnSpPr>
          <p:spPr bwMode="auto">
            <a:xfrm>
              <a:off x="539750" y="3129357"/>
              <a:ext cx="1029726" cy="0"/>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Connector 20">
              <a:extLst>
                <a:ext uri="{FF2B5EF4-FFF2-40B4-BE49-F238E27FC236}">
                  <a16:creationId xmlns="" xmlns:a16="http://schemas.microsoft.com/office/drawing/2014/main" id="{6E8BDF25-06F2-4B53-979F-FC047A236869}"/>
                </a:ext>
              </a:extLst>
            </p:cNvPr>
            <p:cNvCxnSpPr>
              <a:endCxn id="23" idx="3"/>
            </p:cNvCxnSpPr>
            <p:nvPr/>
          </p:nvCxnSpPr>
          <p:spPr bwMode="auto">
            <a:xfrm flipH="1" flipV="1">
              <a:off x="8096731" y="3129358"/>
              <a:ext cx="294821" cy="344"/>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Gerader Verbinder 3">
              <a:extLst>
                <a:ext uri="{FF2B5EF4-FFF2-40B4-BE49-F238E27FC236}">
                  <a16:creationId xmlns="" xmlns:a16="http://schemas.microsoft.com/office/drawing/2014/main" id="{00D86815-D983-4D89-BE41-F9492294E83E}"/>
                </a:ext>
              </a:extLst>
            </p:cNvPr>
            <p:cNvCxnSpPr/>
            <p:nvPr/>
          </p:nvCxnSpPr>
          <p:spPr bwMode="auto">
            <a:xfrm>
              <a:off x="1658092" y="2958814"/>
              <a:ext cx="0" cy="341086"/>
            </a:xfrm>
            <a:prstGeom prst="line">
              <a:avLst/>
            </a:prstGeom>
            <a:solidFill>
              <a:schemeClr val="bg1"/>
            </a:solidFill>
            <a:ln w="6350" cap="flat" cmpd="sng" algn="ctr">
              <a:solidFill>
                <a:schemeClr val="accent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Text Placeholder 87">
              <a:extLst>
                <a:ext uri="{FF2B5EF4-FFF2-40B4-BE49-F238E27FC236}">
                  <a16:creationId xmlns="" xmlns:a16="http://schemas.microsoft.com/office/drawing/2014/main" id="{32F3D1DB-432D-40AB-943C-8538A2364D1B}"/>
                </a:ext>
              </a:extLst>
            </p:cNvPr>
            <p:cNvSpPr txBox="1">
              <a:spLocks/>
            </p:cNvSpPr>
            <p:nvPr/>
          </p:nvSpPr>
          <p:spPr>
            <a:xfrm>
              <a:off x="1664970" y="2902757"/>
              <a:ext cx="6431761" cy="453201"/>
            </a:xfrm>
            <a:prstGeom prst="rect">
              <a:avLst/>
            </a:prstGeom>
            <a:noFill/>
          </p:spPr>
          <p:txBody>
            <a:bodyPr wrap="none" lIns="82296" tIns="45720" rIns="73152" bIns="45720" anchor="ctr" anchorCtr="0">
              <a:spAutoFit/>
            </a:bodyPr>
            <a:lstStyle>
              <a:lvl1pPr marL="0" indent="0" algn="l" rtl="0" eaLnBrk="1" fontAlgn="base" hangingPunct="1">
                <a:lnSpc>
                  <a:spcPct val="105000"/>
                </a:lnSpc>
                <a:spcBef>
                  <a:spcPct val="0"/>
                </a:spcBef>
                <a:spcAft>
                  <a:spcPts val="600"/>
                </a:spcAft>
                <a:buClr>
                  <a:schemeClr val="tx2"/>
                </a:buClr>
                <a:buSzPct val="100000"/>
                <a:buFontTx/>
                <a:buNone/>
                <a:tabLst>
                  <a:tab pos="287338" algn="l"/>
                </a:tabLst>
                <a:defRPr lang="en-US" sz="2400" kern="1200" noProof="0">
                  <a:solidFill>
                    <a:srgbClr val="5F6973"/>
                  </a:solidFill>
                  <a:latin typeface="Calibri" panose="020F0502020204030204" pitchFamily="34" charset="0"/>
                  <a:ea typeface="+mn-ea"/>
                  <a:cs typeface="+mn-cs"/>
                </a:defRPr>
              </a:lvl1pPr>
              <a:lvl2pPr marL="263525" indent="0" algn="l" rtl="0" eaLnBrk="1" fontAlgn="base" hangingPunct="1">
                <a:lnSpc>
                  <a:spcPct val="105000"/>
                </a:lnSpc>
                <a:spcBef>
                  <a:spcPct val="0"/>
                </a:spcBef>
                <a:spcAft>
                  <a:spcPts val="600"/>
                </a:spcAft>
                <a:buClr>
                  <a:schemeClr val="tx2"/>
                </a:buClr>
                <a:buSzPct val="100000"/>
                <a:buFontTx/>
                <a:buNone/>
                <a:defRPr lang="en-US" sz="1800" kern="1200" noProof="0">
                  <a:solidFill>
                    <a:schemeClr val="accent6"/>
                  </a:solidFill>
                  <a:latin typeface="Calibri" panose="020F0502020204030204" pitchFamily="34" charset="0"/>
                  <a:ea typeface="+mn-ea"/>
                  <a:cs typeface="+mn-cs"/>
                </a:defRPr>
              </a:lvl2pPr>
              <a:lvl3pPr marL="5263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3pPr>
              <a:lvl4pPr marL="7891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4pPr>
              <a:lvl5pPr marL="10519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5pPr>
              <a:lvl6pPr marL="17970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6pPr>
              <a:lvl7pPr marL="22542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7pPr>
              <a:lvl8pPr marL="27114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8pPr>
              <a:lvl9pPr marL="31686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9pPr>
            </a:lstStyle>
            <a:p>
              <a:r>
                <a:rPr lang="en-US" b="1">
                  <a:solidFill>
                    <a:schemeClr val="accent5">
                      <a:lumMod val="75000"/>
                    </a:schemeClr>
                  </a:solidFill>
                  <a:latin typeface="Arial" pitchFamily="34" charset="0"/>
                  <a:cs typeface="Arial" pitchFamily="34" charset="0"/>
                </a:rPr>
                <a:t>EXIGENCES UNIVERSELLES DE SERVICE</a:t>
              </a:r>
            </a:p>
          </p:txBody>
        </p:sp>
      </p:grpSp>
      <p:grpSp>
        <p:nvGrpSpPr>
          <p:cNvPr id="24" name="Gruppieren 4">
            <a:extLst>
              <a:ext uri="{FF2B5EF4-FFF2-40B4-BE49-F238E27FC236}">
                <a16:creationId xmlns="" xmlns:a16="http://schemas.microsoft.com/office/drawing/2014/main" id="{DD12F2B7-4E6F-48E6-AE8E-CB71A41A28CA}"/>
              </a:ext>
            </a:extLst>
          </p:cNvPr>
          <p:cNvGrpSpPr/>
          <p:nvPr/>
        </p:nvGrpSpPr>
        <p:grpSpPr>
          <a:xfrm>
            <a:off x="323521" y="1219200"/>
            <a:ext cx="7878735" cy="453201"/>
            <a:chOff x="539750" y="2902756"/>
            <a:chExt cx="7878735" cy="453201"/>
          </a:xfrm>
        </p:grpSpPr>
        <p:cxnSp>
          <p:nvCxnSpPr>
            <p:cNvPr id="25" name="Straight Connector 24">
              <a:extLst>
                <a:ext uri="{FF2B5EF4-FFF2-40B4-BE49-F238E27FC236}">
                  <a16:creationId xmlns="" xmlns:a16="http://schemas.microsoft.com/office/drawing/2014/main" id="{E0D1F958-326F-4EF2-8383-6B141244E76B}"/>
                </a:ext>
              </a:extLst>
            </p:cNvPr>
            <p:cNvCxnSpPr/>
            <p:nvPr/>
          </p:nvCxnSpPr>
          <p:spPr bwMode="auto">
            <a:xfrm>
              <a:off x="539750" y="3129357"/>
              <a:ext cx="1029726" cy="0"/>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Connector 25">
              <a:extLst>
                <a:ext uri="{FF2B5EF4-FFF2-40B4-BE49-F238E27FC236}">
                  <a16:creationId xmlns="" xmlns:a16="http://schemas.microsoft.com/office/drawing/2014/main" id="{7CB564CA-3DC5-401F-89F6-21B1AD3AD42E}"/>
                </a:ext>
              </a:extLst>
            </p:cNvPr>
            <p:cNvCxnSpPr>
              <a:endCxn id="28" idx="3"/>
            </p:cNvCxnSpPr>
            <p:nvPr/>
          </p:nvCxnSpPr>
          <p:spPr bwMode="auto">
            <a:xfrm flipH="1" flipV="1">
              <a:off x="7201271" y="3129357"/>
              <a:ext cx="1217214" cy="346"/>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Gerader Verbinder 3">
              <a:extLst>
                <a:ext uri="{FF2B5EF4-FFF2-40B4-BE49-F238E27FC236}">
                  <a16:creationId xmlns="" xmlns:a16="http://schemas.microsoft.com/office/drawing/2014/main" id="{4D150BEC-51B6-40D2-AA67-41FDEEB3680C}"/>
                </a:ext>
              </a:extLst>
            </p:cNvPr>
            <p:cNvCxnSpPr/>
            <p:nvPr/>
          </p:nvCxnSpPr>
          <p:spPr bwMode="auto">
            <a:xfrm>
              <a:off x="1658092" y="2958814"/>
              <a:ext cx="0" cy="341086"/>
            </a:xfrm>
            <a:prstGeom prst="line">
              <a:avLst/>
            </a:prstGeom>
            <a:solidFill>
              <a:schemeClr val="bg1"/>
            </a:solidFill>
            <a:ln w="6350" cap="flat" cmpd="sng" algn="ctr">
              <a:solidFill>
                <a:schemeClr val="accent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 name="Text Placeholder 87">
              <a:extLst>
                <a:ext uri="{FF2B5EF4-FFF2-40B4-BE49-F238E27FC236}">
                  <a16:creationId xmlns="" xmlns:a16="http://schemas.microsoft.com/office/drawing/2014/main" id="{41B66591-F847-4BC4-8FD6-691BB8796137}"/>
                </a:ext>
              </a:extLst>
            </p:cNvPr>
            <p:cNvSpPr txBox="1">
              <a:spLocks/>
            </p:cNvSpPr>
            <p:nvPr/>
          </p:nvSpPr>
          <p:spPr>
            <a:xfrm>
              <a:off x="1691878" y="2902756"/>
              <a:ext cx="5509393" cy="453201"/>
            </a:xfrm>
            <a:prstGeom prst="rect">
              <a:avLst/>
            </a:prstGeom>
            <a:noFill/>
          </p:spPr>
          <p:txBody>
            <a:bodyPr wrap="none" lIns="82296" tIns="45720" rIns="73152" bIns="45720" anchor="ctr" anchorCtr="0">
              <a:spAutoFit/>
            </a:bodyPr>
            <a:lstStyle>
              <a:lvl1pPr marL="0" indent="0" algn="l" rtl="0" eaLnBrk="1" fontAlgn="base" hangingPunct="1">
                <a:lnSpc>
                  <a:spcPct val="105000"/>
                </a:lnSpc>
                <a:spcBef>
                  <a:spcPct val="0"/>
                </a:spcBef>
                <a:spcAft>
                  <a:spcPts val="600"/>
                </a:spcAft>
                <a:buClr>
                  <a:schemeClr val="tx2"/>
                </a:buClr>
                <a:buSzPct val="100000"/>
                <a:buFontTx/>
                <a:buNone/>
                <a:tabLst>
                  <a:tab pos="287338" algn="l"/>
                </a:tabLst>
                <a:defRPr lang="en-US" sz="2400" kern="1200" noProof="0">
                  <a:solidFill>
                    <a:srgbClr val="5F6973"/>
                  </a:solidFill>
                  <a:latin typeface="Calibri" panose="020F0502020204030204" pitchFamily="34" charset="0"/>
                  <a:ea typeface="+mn-ea"/>
                  <a:cs typeface="+mn-cs"/>
                </a:defRPr>
              </a:lvl1pPr>
              <a:lvl2pPr marL="263525" indent="0" algn="l" rtl="0" eaLnBrk="1" fontAlgn="base" hangingPunct="1">
                <a:lnSpc>
                  <a:spcPct val="105000"/>
                </a:lnSpc>
                <a:spcBef>
                  <a:spcPct val="0"/>
                </a:spcBef>
                <a:spcAft>
                  <a:spcPts val="600"/>
                </a:spcAft>
                <a:buClr>
                  <a:schemeClr val="tx2"/>
                </a:buClr>
                <a:buSzPct val="100000"/>
                <a:buFontTx/>
                <a:buNone/>
                <a:defRPr lang="en-US" sz="1800" kern="1200" noProof="0">
                  <a:solidFill>
                    <a:schemeClr val="accent6"/>
                  </a:solidFill>
                  <a:latin typeface="Calibri" panose="020F0502020204030204" pitchFamily="34" charset="0"/>
                  <a:ea typeface="+mn-ea"/>
                  <a:cs typeface="+mn-cs"/>
                </a:defRPr>
              </a:lvl2pPr>
              <a:lvl3pPr marL="5263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3pPr>
              <a:lvl4pPr marL="7891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4pPr>
              <a:lvl5pPr marL="10519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5pPr>
              <a:lvl6pPr marL="17970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6pPr>
              <a:lvl7pPr marL="22542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7pPr>
              <a:lvl8pPr marL="27114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8pPr>
              <a:lvl9pPr marL="31686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9pPr>
            </a:lstStyle>
            <a:p>
              <a:r>
                <a:rPr lang="en-US" b="1">
                  <a:solidFill>
                    <a:schemeClr val="accent5">
                      <a:lumMod val="75000"/>
                    </a:schemeClr>
                  </a:solidFill>
                  <a:latin typeface="Arial" pitchFamily="34" charset="0"/>
                  <a:cs typeface="Arial" pitchFamily="34" charset="0"/>
                </a:rPr>
                <a:t>OBJECTIFS DES RÉSEAUX FUTURS</a:t>
              </a:r>
            </a:p>
          </p:txBody>
        </p:sp>
      </p:grpSp>
      <p:sp>
        <p:nvSpPr>
          <p:cNvPr id="29" name="Text Placeholder 87">
            <a:extLst>
              <a:ext uri="{FF2B5EF4-FFF2-40B4-BE49-F238E27FC236}">
                <a16:creationId xmlns="" xmlns:a16="http://schemas.microsoft.com/office/drawing/2014/main" id="{E5A5E9F3-96DF-4573-854F-E8435C8CB353}"/>
              </a:ext>
            </a:extLst>
          </p:cNvPr>
          <p:cNvSpPr txBox="1">
            <a:spLocks/>
          </p:cNvSpPr>
          <p:nvPr/>
        </p:nvSpPr>
        <p:spPr>
          <a:xfrm>
            <a:off x="1926509" y="3200400"/>
            <a:ext cx="3949286" cy="453201"/>
          </a:xfrm>
          <a:prstGeom prst="rect">
            <a:avLst/>
          </a:prstGeom>
          <a:noFill/>
        </p:spPr>
        <p:txBody>
          <a:bodyPr wrap="none" lIns="82296" tIns="45720" rIns="73152" bIns="45720" anchor="ctr" anchorCtr="0">
            <a:spAutoFit/>
          </a:bodyPr>
          <a:lstStyle>
            <a:defPPr>
              <a:defRPr lang="de-DE"/>
            </a:defPPr>
            <a:lvl1pPr marL="0" indent="0" eaLnBrk="1" hangingPunct="1">
              <a:lnSpc>
                <a:spcPct val="105000"/>
              </a:lnSpc>
              <a:spcAft>
                <a:spcPts val="600"/>
              </a:spcAft>
              <a:buClr>
                <a:schemeClr val="tx2"/>
              </a:buClr>
              <a:buSzPct val="100000"/>
              <a:buFontTx/>
              <a:buNone/>
              <a:tabLst>
                <a:tab pos="287338" algn="l"/>
              </a:tabLst>
              <a:defRPr sz="2200">
                <a:solidFill>
                  <a:srgbClr val="5F6973"/>
                </a:solidFill>
                <a:latin typeface="Calibri" panose="020F0502020204030204" pitchFamily="34" charset="0"/>
                <a:cs typeface="+mn-cs"/>
              </a:defRPr>
            </a:lvl1pPr>
            <a:lvl2pPr marL="263525" indent="0" eaLnBrk="1" hangingPunct="1">
              <a:lnSpc>
                <a:spcPct val="105000"/>
              </a:lnSpc>
              <a:spcAft>
                <a:spcPts val="600"/>
              </a:spcAft>
              <a:buClr>
                <a:schemeClr val="tx2"/>
              </a:buClr>
              <a:buSzPct val="100000"/>
              <a:buFontTx/>
              <a:buNone/>
              <a:defRPr sz="1800">
                <a:solidFill>
                  <a:schemeClr val="accent6"/>
                </a:solidFill>
                <a:latin typeface="Calibri" panose="020F0502020204030204" pitchFamily="34" charset="0"/>
                <a:cs typeface="+mn-cs"/>
              </a:defRPr>
            </a:lvl2pPr>
            <a:lvl3pPr marL="526320" indent="0" eaLnBrk="1" hangingPunct="1">
              <a:lnSpc>
                <a:spcPct val="105000"/>
              </a:lnSpc>
              <a:spcAft>
                <a:spcPts val="600"/>
              </a:spcAft>
              <a:buClr>
                <a:schemeClr val="tx2"/>
              </a:buClr>
              <a:buSzPct val="100000"/>
              <a:buFontTx/>
              <a:buNone/>
              <a:defRPr sz="1800">
                <a:solidFill>
                  <a:srgbClr val="5F6973"/>
                </a:solidFill>
                <a:latin typeface="Calibri" panose="020F0502020204030204" pitchFamily="34" charset="0"/>
                <a:cs typeface="+mn-cs"/>
              </a:defRPr>
            </a:lvl3pPr>
            <a:lvl4pPr marL="789120" indent="0" eaLnBrk="1" hangingPunct="1">
              <a:lnSpc>
                <a:spcPct val="105000"/>
              </a:lnSpc>
              <a:spcAft>
                <a:spcPts val="600"/>
              </a:spcAft>
              <a:buClr>
                <a:schemeClr val="tx2"/>
              </a:buClr>
              <a:buSzPct val="100000"/>
              <a:buFontTx/>
              <a:buNone/>
              <a:defRPr sz="1800">
                <a:solidFill>
                  <a:srgbClr val="5F6973"/>
                </a:solidFill>
                <a:latin typeface="Calibri" panose="020F0502020204030204" pitchFamily="34" charset="0"/>
                <a:cs typeface="+mn-cs"/>
              </a:defRPr>
            </a:lvl4pPr>
            <a:lvl5pPr marL="1051920" indent="0" eaLnBrk="1" hangingPunct="1">
              <a:lnSpc>
                <a:spcPct val="105000"/>
              </a:lnSpc>
              <a:spcAft>
                <a:spcPts val="600"/>
              </a:spcAft>
              <a:buClr>
                <a:schemeClr val="tx2"/>
              </a:buClr>
              <a:buSzPct val="100000"/>
              <a:buFontTx/>
              <a:buNone/>
              <a:defRPr sz="1800">
                <a:solidFill>
                  <a:srgbClr val="5F6973"/>
                </a:solidFill>
                <a:latin typeface="Calibri" panose="020F0502020204030204" pitchFamily="34" charset="0"/>
                <a:cs typeface="+mn-cs"/>
              </a:defRPr>
            </a:lvl5pPr>
            <a:lvl6pPr marL="1797050" indent="-265113" fontAlgn="base">
              <a:lnSpc>
                <a:spcPct val="105000"/>
              </a:lnSpc>
              <a:spcBef>
                <a:spcPct val="0"/>
              </a:spcBef>
              <a:spcAft>
                <a:spcPct val="0"/>
              </a:spcAft>
              <a:buClr>
                <a:schemeClr val="tx2"/>
              </a:buClr>
              <a:buSzPct val="120000"/>
              <a:buChar char="•"/>
              <a:defRPr sz="1600">
                <a:latin typeface="+mn-lt"/>
                <a:cs typeface="+mn-cs"/>
              </a:defRPr>
            </a:lvl6pPr>
            <a:lvl7pPr marL="2254250" indent="-265113" fontAlgn="base">
              <a:lnSpc>
                <a:spcPct val="105000"/>
              </a:lnSpc>
              <a:spcBef>
                <a:spcPct val="0"/>
              </a:spcBef>
              <a:spcAft>
                <a:spcPct val="0"/>
              </a:spcAft>
              <a:buClr>
                <a:schemeClr val="tx2"/>
              </a:buClr>
              <a:buSzPct val="120000"/>
              <a:buChar char="•"/>
              <a:defRPr sz="1600">
                <a:latin typeface="+mn-lt"/>
                <a:cs typeface="+mn-cs"/>
              </a:defRPr>
            </a:lvl7pPr>
            <a:lvl8pPr marL="2711450" indent="-265113" fontAlgn="base">
              <a:lnSpc>
                <a:spcPct val="105000"/>
              </a:lnSpc>
              <a:spcBef>
                <a:spcPct val="0"/>
              </a:spcBef>
              <a:spcAft>
                <a:spcPct val="0"/>
              </a:spcAft>
              <a:buClr>
                <a:schemeClr val="tx2"/>
              </a:buClr>
              <a:buSzPct val="120000"/>
              <a:buChar char="•"/>
              <a:defRPr sz="1600">
                <a:latin typeface="+mn-lt"/>
                <a:cs typeface="+mn-cs"/>
              </a:defRPr>
            </a:lvl8pPr>
            <a:lvl9pPr marL="3168650" indent="-265113" fontAlgn="base">
              <a:lnSpc>
                <a:spcPct val="105000"/>
              </a:lnSpc>
              <a:spcBef>
                <a:spcPct val="0"/>
              </a:spcBef>
              <a:spcAft>
                <a:spcPct val="0"/>
              </a:spcAft>
              <a:buClr>
                <a:schemeClr val="tx2"/>
              </a:buClr>
              <a:buSzPct val="120000"/>
              <a:buChar char="•"/>
              <a:defRPr sz="1600">
                <a:latin typeface="+mn-lt"/>
                <a:cs typeface="+mn-cs"/>
              </a:defRPr>
            </a:lvl9pPr>
          </a:lstStyle>
          <a:p>
            <a:r>
              <a:rPr lang="en-US" sz="2400" b="1">
                <a:solidFill>
                  <a:schemeClr val="accent5">
                    <a:lumMod val="75000"/>
                  </a:schemeClr>
                </a:solidFill>
                <a:latin typeface="Arial" pitchFamily="34" charset="0"/>
                <a:cs typeface="Arial" pitchFamily="34" charset="0"/>
              </a:rPr>
              <a:t>OPÉRATEUR DE RÉSEAU</a:t>
            </a:r>
          </a:p>
        </p:txBody>
      </p:sp>
      <p:cxnSp>
        <p:nvCxnSpPr>
          <p:cNvPr id="32" name="Straight Connector 31">
            <a:extLst>
              <a:ext uri="{FF2B5EF4-FFF2-40B4-BE49-F238E27FC236}">
                <a16:creationId xmlns="" xmlns:a16="http://schemas.microsoft.com/office/drawing/2014/main" id="{C5815A76-9D55-4CB5-9B30-B5FD231C9691}"/>
              </a:ext>
            </a:extLst>
          </p:cNvPr>
          <p:cNvCxnSpPr/>
          <p:nvPr/>
        </p:nvCxnSpPr>
        <p:spPr bwMode="auto">
          <a:xfrm flipV="1">
            <a:off x="314154" y="4969733"/>
            <a:ext cx="1550687" cy="2704"/>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Straight Connector 32">
            <a:extLst>
              <a:ext uri="{FF2B5EF4-FFF2-40B4-BE49-F238E27FC236}">
                <a16:creationId xmlns="" xmlns:a16="http://schemas.microsoft.com/office/drawing/2014/main" id="{4A231880-EA27-4516-BCB0-7DBE12B9DE8F}"/>
              </a:ext>
            </a:extLst>
          </p:cNvPr>
          <p:cNvCxnSpPr>
            <a:cxnSpLocks/>
          </p:cNvCxnSpPr>
          <p:nvPr/>
        </p:nvCxnSpPr>
        <p:spPr bwMode="auto">
          <a:xfrm flipH="1" flipV="1">
            <a:off x="7968421" y="4945204"/>
            <a:ext cx="718379" cy="704"/>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Gerader Verbinder 3">
            <a:extLst>
              <a:ext uri="{FF2B5EF4-FFF2-40B4-BE49-F238E27FC236}">
                <a16:creationId xmlns="" xmlns:a16="http://schemas.microsoft.com/office/drawing/2014/main" id="{C163711C-1706-416B-A392-449D82B88B1B}"/>
              </a:ext>
            </a:extLst>
          </p:cNvPr>
          <p:cNvCxnSpPr/>
          <p:nvPr/>
        </p:nvCxnSpPr>
        <p:spPr bwMode="auto">
          <a:xfrm>
            <a:off x="1944534" y="4775365"/>
            <a:ext cx="0" cy="341086"/>
          </a:xfrm>
          <a:prstGeom prst="line">
            <a:avLst/>
          </a:prstGeom>
          <a:solidFill>
            <a:schemeClr val="bg1"/>
          </a:solidFill>
          <a:ln w="6350" cap="flat" cmpd="sng" algn="ctr">
            <a:solidFill>
              <a:schemeClr val="accent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5" name="Text Placeholder 87">
            <a:extLst>
              <a:ext uri="{FF2B5EF4-FFF2-40B4-BE49-F238E27FC236}">
                <a16:creationId xmlns="" xmlns:a16="http://schemas.microsoft.com/office/drawing/2014/main" id="{E5A5E9F3-96DF-4573-854F-E8435C8CB353}"/>
              </a:ext>
            </a:extLst>
          </p:cNvPr>
          <p:cNvSpPr txBox="1">
            <a:spLocks/>
          </p:cNvSpPr>
          <p:nvPr/>
        </p:nvSpPr>
        <p:spPr>
          <a:xfrm>
            <a:off x="2012211" y="4572000"/>
            <a:ext cx="6369789" cy="867930"/>
          </a:xfrm>
          <a:prstGeom prst="rect">
            <a:avLst/>
          </a:prstGeom>
          <a:noFill/>
        </p:spPr>
        <p:txBody>
          <a:bodyPr wrap="square" lIns="82296" tIns="45720" rIns="73152" bIns="45720" anchor="ctr" anchorCtr="0">
            <a:spAutoFit/>
          </a:bodyPr>
          <a:lstStyle>
            <a:defPPr>
              <a:defRPr lang="de-DE"/>
            </a:defPPr>
            <a:lvl1pPr marL="0" indent="0" eaLnBrk="1" hangingPunct="1">
              <a:lnSpc>
                <a:spcPct val="105000"/>
              </a:lnSpc>
              <a:spcAft>
                <a:spcPts val="600"/>
              </a:spcAft>
              <a:buClr>
                <a:schemeClr val="tx2"/>
              </a:buClr>
              <a:buSzPct val="100000"/>
              <a:buFontTx/>
              <a:buNone/>
              <a:tabLst>
                <a:tab pos="287338" algn="l"/>
              </a:tabLst>
              <a:defRPr sz="2200">
                <a:solidFill>
                  <a:srgbClr val="5F6973"/>
                </a:solidFill>
                <a:latin typeface="Calibri" panose="020F0502020204030204" pitchFamily="34" charset="0"/>
                <a:cs typeface="+mn-cs"/>
              </a:defRPr>
            </a:lvl1pPr>
            <a:lvl2pPr marL="263525" indent="0" eaLnBrk="1" hangingPunct="1">
              <a:lnSpc>
                <a:spcPct val="105000"/>
              </a:lnSpc>
              <a:spcAft>
                <a:spcPts val="600"/>
              </a:spcAft>
              <a:buClr>
                <a:schemeClr val="tx2"/>
              </a:buClr>
              <a:buSzPct val="100000"/>
              <a:buFontTx/>
              <a:buNone/>
              <a:defRPr sz="1800">
                <a:solidFill>
                  <a:schemeClr val="accent6"/>
                </a:solidFill>
                <a:latin typeface="Calibri" panose="020F0502020204030204" pitchFamily="34" charset="0"/>
                <a:cs typeface="+mn-cs"/>
              </a:defRPr>
            </a:lvl2pPr>
            <a:lvl3pPr marL="526320" indent="0" eaLnBrk="1" hangingPunct="1">
              <a:lnSpc>
                <a:spcPct val="105000"/>
              </a:lnSpc>
              <a:spcAft>
                <a:spcPts val="600"/>
              </a:spcAft>
              <a:buClr>
                <a:schemeClr val="tx2"/>
              </a:buClr>
              <a:buSzPct val="100000"/>
              <a:buFontTx/>
              <a:buNone/>
              <a:defRPr sz="1800">
                <a:solidFill>
                  <a:srgbClr val="5F6973"/>
                </a:solidFill>
                <a:latin typeface="Calibri" panose="020F0502020204030204" pitchFamily="34" charset="0"/>
                <a:cs typeface="+mn-cs"/>
              </a:defRPr>
            </a:lvl3pPr>
            <a:lvl4pPr marL="789120" indent="0" eaLnBrk="1" hangingPunct="1">
              <a:lnSpc>
                <a:spcPct val="105000"/>
              </a:lnSpc>
              <a:spcAft>
                <a:spcPts val="600"/>
              </a:spcAft>
              <a:buClr>
                <a:schemeClr val="tx2"/>
              </a:buClr>
              <a:buSzPct val="100000"/>
              <a:buFontTx/>
              <a:buNone/>
              <a:defRPr sz="1800">
                <a:solidFill>
                  <a:srgbClr val="5F6973"/>
                </a:solidFill>
                <a:latin typeface="Calibri" panose="020F0502020204030204" pitchFamily="34" charset="0"/>
                <a:cs typeface="+mn-cs"/>
              </a:defRPr>
            </a:lvl4pPr>
            <a:lvl5pPr marL="1051920" indent="0" eaLnBrk="1" hangingPunct="1">
              <a:lnSpc>
                <a:spcPct val="105000"/>
              </a:lnSpc>
              <a:spcAft>
                <a:spcPts val="600"/>
              </a:spcAft>
              <a:buClr>
                <a:schemeClr val="tx2"/>
              </a:buClr>
              <a:buSzPct val="100000"/>
              <a:buFontTx/>
              <a:buNone/>
              <a:defRPr sz="1800">
                <a:solidFill>
                  <a:srgbClr val="5F6973"/>
                </a:solidFill>
                <a:latin typeface="Calibri" panose="020F0502020204030204" pitchFamily="34" charset="0"/>
                <a:cs typeface="+mn-cs"/>
              </a:defRPr>
            </a:lvl5pPr>
            <a:lvl6pPr marL="1797050" indent="-265113" fontAlgn="base">
              <a:lnSpc>
                <a:spcPct val="105000"/>
              </a:lnSpc>
              <a:spcBef>
                <a:spcPct val="0"/>
              </a:spcBef>
              <a:spcAft>
                <a:spcPct val="0"/>
              </a:spcAft>
              <a:buClr>
                <a:schemeClr val="tx2"/>
              </a:buClr>
              <a:buSzPct val="120000"/>
              <a:buChar char="•"/>
              <a:defRPr sz="1600">
                <a:latin typeface="+mn-lt"/>
                <a:cs typeface="+mn-cs"/>
              </a:defRPr>
            </a:lvl6pPr>
            <a:lvl7pPr marL="2254250" indent="-265113" fontAlgn="base">
              <a:lnSpc>
                <a:spcPct val="105000"/>
              </a:lnSpc>
              <a:spcBef>
                <a:spcPct val="0"/>
              </a:spcBef>
              <a:spcAft>
                <a:spcPct val="0"/>
              </a:spcAft>
              <a:buClr>
                <a:schemeClr val="tx2"/>
              </a:buClr>
              <a:buSzPct val="120000"/>
              <a:buChar char="•"/>
              <a:defRPr sz="1600">
                <a:latin typeface="+mn-lt"/>
                <a:cs typeface="+mn-cs"/>
              </a:defRPr>
            </a:lvl7pPr>
            <a:lvl8pPr marL="2711450" indent="-265113" fontAlgn="base">
              <a:lnSpc>
                <a:spcPct val="105000"/>
              </a:lnSpc>
              <a:spcBef>
                <a:spcPct val="0"/>
              </a:spcBef>
              <a:spcAft>
                <a:spcPct val="0"/>
              </a:spcAft>
              <a:buClr>
                <a:schemeClr val="tx2"/>
              </a:buClr>
              <a:buSzPct val="120000"/>
              <a:buChar char="•"/>
              <a:defRPr sz="1600">
                <a:latin typeface="+mn-lt"/>
                <a:cs typeface="+mn-cs"/>
              </a:defRPr>
            </a:lvl8pPr>
            <a:lvl9pPr marL="3168650" indent="-265113" fontAlgn="base">
              <a:lnSpc>
                <a:spcPct val="105000"/>
              </a:lnSpc>
              <a:spcBef>
                <a:spcPct val="0"/>
              </a:spcBef>
              <a:spcAft>
                <a:spcPct val="0"/>
              </a:spcAft>
              <a:buClr>
                <a:schemeClr val="tx2"/>
              </a:buClr>
              <a:buSzPct val="120000"/>
              <a:buChar char="•"/>
              <a:defRPr sz="1600">
                <a:latin typeface="+mn-lt"/>
                <a:cs typeface="+mn-cs"/>
              </a:defRPr>
            </a:lvl9pPr>
          </a:lstStyle>
          <a:p>
            <a:r>
              <a:rPr lang="fr-FR" sz="2400" b="1">
                <a:solidFill>
                  <a:schemeClr val="accent5">
                    <a:lumMod val="75000"/>
                  </a:schemeClr>
                </a:solidFill>
                <a:latin typeface="Arial" pitchFamily="34" charset="0"/>
                <a:cs typeface="Arial" pitchFamily="34" charset="0"/>
              </a:rPr>
              <a:t>RAISONS TECHNIQUES POUR NOUS RENDRE PLUS FACILE</a:t>
            </a:r>
            <a:endParaRPr lang="en-US" sz="2400" b="1">
              <a:solidFill>
                <a:schemeClr val="accent5">
                  <a:lumMod val="75000"/>
                </a:schemeClr>
              </a:solidFill>
              <a:latin typeface="Arial" pitchFamily="34" charset="0"/>
              <a:cs typeface="Arial" pitchFamily="34" charset="0"/>
            </a:endParaRPr>
          </a:p>
        </p:txBody>
      </p:sp>
      <p:sp>
        <p:nvSpPr>
          <p:cNvPr id="31" name="Title 1"/>
          <p:cNvSpPr txBox="1">
            <a:spLocks/>
          </p:cNvSpPr>
          <p:nvPr/>
        </p:nvSpPr>
        <p:spPr>
          <a:xfrm>
            <a:off x="609600" y="-152400"/>
            <a:ext cx="7467600" cy="1143000"/>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US" b="1">
                <a:latin typeface="Arial" pitchFamily="34" charset="0"/>
                <a:cs typeface="Arial" pitchFamily="34" charset="0"/>
              </a:rPr>
              <a:t>Introduction</a:t>
            </a:r>
          </a:p>
        </p:txBody>
      </p:sp>
      <p:grpSp>
        <p:nvGrpSpPr>
          <p:cNvPr id="36" name="Gruppieren 4">
            <a:extLst>
              <a:ext uri="{FF2B5EF4-FFF2-40B4-BE49-F238E27FC236}">
                <a16:creationId xmlns="" xmlns:a16="http://schemas.microsoft.com/office/drawing/2014/main" id="{FDFC10E9-0302-4B0C-8A1B-2DCF841CC825}"/>
              </a:ext>
            </a:extLst>
          </p:cNvPr>
          <p:cNvGrpSpPr/>
          <p:nvPr/>
        </p:nvGrpSpPr>
        <p:grpSpPr>
          <a:xfrm>
            <a:off x="314167" y="5718999"/>
            <a:ext cx="7851803" cy="453201"/>
            <a:chOff x="539750" y="2902757"/>
            <a:chExt cx="7851803" cy="453201"/>
          </a:xfrm>
        </p:grpSpPr>
        <p:cxnSp>
          <p:nvCxnSpPr>
            <p:cNvPr id="37" name="Straight Connector 36">
              <a:extLst>
                <a:ext uri="{FF2B5EF4-FFF2-40B4-BE49-F238E27FC236}">
                  <a16:creationId xmlns="" xmlns:a16="http://schemas.microsoft.com/office/drawing/2014/main" id="{8FAE42E6-428D-4B22-AE94-9C8065116786}"/>
                </a:ext>
              </a:extLst>
            </p:cNvPr>
            <p:cNvCxnSpPr/>
            <p:nvPr/>
          </p:nvCxnSpPr>
          <p:spPr bwMode="auto">
            <a:xfrm>
              <a:off x="539750" y="3129357"/>
              <a:ext cx="1029726" cy="0"/>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Straight Connector 37">
              <a:extLst>
                <a:ext uri="{FF2B5EF4-FFF2-40B4-BE49-F238E27FC236}">
                  <a16:creationId xmlns="" xmlns:a16="http://schemas.microsoft.com/office/drawing/2014/main" id="{6E8BDF25-06F2-4B53-979F-FC047A236869}"/>
                </a:ext>
              </a:extLst>
            </p:cNvPr>
            <p:cNvCxnSpPr>
              <a:endCxn id="40" idx="3"/>
            </p:cNvCxnSpPr>
            <p:nvPr/>
          </p:nvCxnSpPr>
          <p:spPr bwMode="auto">
            <a:xfrm flipH="1" flipV="1">
              <a:off x="3891413" y="3129358"/>
              <a:ext cx="4500140" cy="344"/>
            </a:xfrm>
            <a:prstGeom prst="line">
              <a:avLst/>
            </a:prstGeom>
            <a:solidFill>
              <a:schemeClr val="bg1"/>
            </a:solidFill>
            <a:ln w="6350" cap="flat" cmpd="sng" algn="ctr">
              <a:gradFill>
                <a:gsLst>
                  <a:gs pos="0">
                    <a:schemeClr val="accent1">
                      <a:lumMod val="5000"/>
                      <a:lumOff val="95000"/>
                    </a:schemeClr>
                  </a:gs>
                  <a:gs pos="100000">
                    <a:schemeClr val="accent6"/>
                  </a:gs>
                </a:gsLst>
                <a:lin ang="0" scaled="0"/>
              </a:gra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Gerader Verbinder 3">
              <a:extLst>
                <a:ext uri="{FF2B5EF4-FFF2-40B4-BE49-F238E27FC236}">
                  <a16:creationId xmlns="" xmlns:a16="http://schemas.microsoft.com/office/drawing/2014/main" id="{00D86815-D983-4D89-BE41-F9492294E83E}"/>
                </a:ext>
              </a:extLst>
            </p:cNvPr>
            <p:cNvCxnSpPr/>
            <p:nvPr/>
          </p:nvCxnSpPr>
          <p:spPr bwMode="auto">
            <a:xfrm>
              <a:off x="1658092" y="2958814"/>
              <a:ext cx="0" cy="341086"/>
            </a:xfrm>
            <a:prstGeom prst="line">
              <a:avLst/>
            </a:prstGeom>
            <a:solidFill>
              <a:schemeClr val="bg1"/>
            </a:solidFill>
            <a:ln w="6350" cap="flat" cmpd="sng" algn="ctr">
              <a:solidFill>
                <a:schemeClr val="accent6"/>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0" name="Text Placeholder 87">
              <a:extLst>
                <a:ext uri="{FF2B5EF4-FFF2-40B4-BE49-F238E27FC236}">
                  <a16:creationId xmlns="" xmlns:a16="http://schemas.microsoft.com/office/drawing/2014/main" id="{32F3D1DB-432D-40AB-943C-8538A2364D1B}"/>
                </a:ext>
              </a:extLst>
            </p:cNvPr>
            <p:cNvSpPr txBox="1">
              <a:spLocks/>
            </p:cNvSpPr>
            <p:nvPr/>
          </p:nvSpPr>
          <p:spPr>
            <a:xfrm>
              <a:off x="1664970" y="2902757"/>
              <a:ext cx="2226443" cy="453201"/>
            </a:xfrm>
            <a:prstGeom prst="rect">
              <a:avLst/>
            </a:prstGeom>
            <a:noFill/>
          </p:spPr>
          <p:txBody>
            <a:bodyPr wrap="none" lIns="82296" tIns="45720" rIns="73152" bIns="45720" anchor="ctr" anchorCtr="0">
              <a:spAutoFit/>
            </a:bodyPr>
            <a:lstStyle>
              <a:lvl1pPr marL="0" indent="0" algn="l" rtl="0" eaLnBrk="1" fontAlgn="base" hangingPunct="1">
                <a:lnSpc>
                  <a:spcPct val="105000"/>
                </a:lnSpc>
                <a:spcBef>
                  <a:spcPct val="0"/>
                </a:spcBef>
                <a:spcAft>
                  <a:spcPts val="600"/>
                </a:spcAft>
                <a:buClr>
                  <a:schemeClr val="tx2"/>
                </a:buClr>
                <a:buSzPct val="100000"/>
                <a:buFontTx/>
                <a:buNone/>
                <a:tabLst>
                  <a:tab pos="287338" algn="l"/>
                </a:tabLst>
                <a:defRPr lang="en-US" sz="2400" kern="1200" noProof="0">
                  <a:solidFill>
                    <a:srgbClr val="5F6973"/>
                  </a:solidFill>
                  <a:latin typeface="Calibri" panose="020F0502020204030204" pitchFamily="34" charset="0"/>
                  <a:ea typeface="+mn-ea"/>
                  <a:cs typeface="+mn-cs"/>
                </a:defRPr>
              </a:lvl1pPr>
              <a:lvl2pPr marL="263525" indent="0" algn="l" rtl="0" eaLnBrk="1" fontAlgn="base" hangingPunct="1">
                <a:lnSpc>
                  <a:spcPct val="105000"/>
                </a:lnSpc>
                <a:spcBef>
                  <a:spcPct val="0"/>
                </a:spcBef>
                <a:spcAft>
                  <a:spcPts val="600"/>
                </a:spcAft>
                <a:buClr>
                  <a:schemeClr val="tx2"/>
                </a:buClr>
                <a:buSzPct val="100000"/>
                <a:buFontTx/>
                <a:buNone/>
                <a:defRPr lang="en-US" sz="1800" kern="1200" noProof="0">
                  <a:solidFill>
                    <a:schemeClr val="accent6"/>
                  </a:solidFill>
                  <a:latin typeface="Calibri" panose="020F0502020204030204" pitchFamily="34" charset="0"/>
                  <a:ea typeface="+mn-ea"/>
                  <a:cs typeface="+mn-cs"/>
                </a:defRPr>
              </a:lvl2pPr>
              <a:lvl3pPr marL="5263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3pPr>
              <a:lvl4pPr marL="7891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4pPr>
              <a:lvl5pPr marL="1051920" indent="0" algn="l" rtl="0" eaLnBrk="1" fontAlgn="base" hangingPunct="1">
                <a:lnSpc>
                  <a:spcPct val="105000"/>
                </a:lnSpc>
                <a:spcBef>
                  <a:spcPct val="0"/>
                </a:spcBef>
                <a:spcAft>
                  <a:spcPts val="600"/>
                </a:spcAft>
                <a:buClr>
                  <a:schemeClr val="tx2"/>
                </a:buClr>
                <a:buSzPct val="100000"/>
                <a:buFontTx/>
                <a:buNone/>
                <a:defRPr lang="en-US" sz="1800" kern="1200" noProof="0">
                  <a:solidFill>
                    <a:srgbClr val="5F6973"/>
                  </a:solidFill>
                  <a:latin typeface="Calibri" panose="020F0502020204030204" pitchFamily="34" charset="0"/>
                  <a:ea typeface="+mn-ea"/>
                  <a:cs typeface="+mn-cs"/>
                </a:defRPr>
              </a:lvl5pPr>
              <a:lvl6pPr marL="17970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6pPr>
              <a:lvl7pPr marL="22542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7pPr>
              <a:lvl8pPr marL="27114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8pPr>
              <a:lvl9pPr marL="3168650" indent="-265113" algn="l" rtl="0" eaLnBrk="1" fontAlgn="base" hangingPunct="1">
                <a:lnSpc>
                  <a:spcPct val="105000"/>
                </a:lnSpc>
                <a:spcBef>
                  <a:spcPct val="0"/>
                </a:spcBef>
                <a:spcAft>
                  <a:spcPct val="0"/>
                </a:spcAft>
                <a:buClr>
                  <a:schemeClr val="tx2"/>
                </a:buClr>
                <a:buSzPct val="120000"/>
                <a:buChar char="•"/>
                <a:defRPr sz="1600">
                  <a:solidFill>
                    <a:schemeClr val="tx1"/>
                  </a:solidFill>
                  <a:latin typeface="+mn-lt"/>
                  <a:cs typeface="+mn-cs"/>
                </a:defRPr>
              </a:lvl9pPr>
            </a:lstStyle>
            <a:p>
              <a:r>
                <a:rPr lang="en-US" b="1">
                  <a:solidFill>
                    <a:schemeClr val="accent5">
                      <a:lumMod val="75000"/>
                    </a:schemeClr>
                  </a:solidFill>
                  <a:latin typeface="Arial" pitchFamily="34" charset="0"/>
                  <a:cs typeface="Arial" pitchFamily="34" charset="0"/>
                </a:rPr>
                <a:t>CONCLUSION</a:t>
              </a:r>
            </a:p>
          </p:txBody>
        </p:sp>
      </p:grpSp>
    </p:spTree>
    <p:extLst>
      <p:ext uri="{BB962C8B-B14F-4D97-AF65-F5344CB8AC3E}">
        <p14:creationId xmlns:p14="http://schemas.microsoft.com/office/powerpoint/2010/main" val="3835670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1"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1"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0-#ppt_h/2"/>
                                          </p:val>
                                        </p:tav>
                                        <p:tav tm="100000">
                                          <p:val>
                                            <p:strVal val="#ppt_y"/>
                                          </p:val>
                                        </p:tav>
                                      </p:tavLst>
                                    </p:anim>
                                  </p:childTnLst>
                                </p:cTn>
                              </p:par>
                              <p:par>
                                <p:cTn id="17" presetID="2" presetClass="entr" presetSubtype="1"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0-#ppt_h/2"/>
                                          </p:val>
                                        </p:tav>
                                        <p:tav tm="100000">
                                          <p:val>
                                            <p:strVal val="#ppt_y"/>
                                          </p:val>
                                        </p:tav>
                                      </p:tavLst>
                                    </p:anim>
                                  </p:childTnLst>
                                </p:cTn>
                              </p:par>
                              <p:par>
                                <p:cTn id="21" presetID="2" presetClass="entr" presetSubtype="1"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0-#ppt_h/2"/>
                                          </p:val>
                                        </p:tav>
                                        <p:tav tm="100000">
                                          <p:val>
                                            <p:strVal val="#ppt_y"/>
                                          </p:val>
                                        </p:tav>
                                      </p:tavLst>
                                    </p:anim>
                                  </p:childTnLst>
                                </p:cTn>
                              </p:par>
                              <p:par>
                                <p:cTn id="25" presetID="2" presetClass="entr" presetSubtype="1"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0-#ppt_h/2"/>
                                          </p:val>
                                        </p:tav>
                                        <p:tav tm="100000">
                                          <p:val>
                                            <p:strVal val="#ppt_y"/>
                                          </p:val>
                                        </p:tav>
                                      </p:tavLst>
                                    </p:anim>
                                  </p:childTnLst>
                                </p:cTn>
                              </p:par>
                              <p:par>
                                <p:cTn id="29" presetID="2" presetClass="entr" presetSubtype="1"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0-#ppt_h/2"/>
                                          </p:val>
                                        </p:tav>
                                        <p:tav tm="100000">
                                          <p:val>
                                            <p:strVal val="#ppt_y"/>
                                          </p:val>
                                        </p:tav>
                                      </p:tavLst>
                                    </p:anim>
                                  </p:childTnLst>
                                </p:cTn>
                              </p:par>
                              <p:par>
                                <p:cTn id="33" presetID="2" presetClass="entr" presetSubtype="1"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0-#ppt_h/2"/>
                                          </p:val>
                                        </p:tav>
                                        <p:tav tm="100000">
                                          <p:val>
                                            <p:strVal val="#ppt_y"/>
                                          </p:val>
                                        </p:tav>
                                      </p:tavLst>
                                    </p:anim>
                                  </p:childTnLst>
                                </p:cTn>
                              </p:par>
                              <p:par>
                                <p:cTn id="37" presetID="2" presetClass="entr" presetSubtype="1" fill="hold" nodeType="withEffect">
                                  <p:stCondLst>
                                    <p:cond delay="0"/>
                                  </p:stCondLst>
                                  <p:childTnLst>
                                    <p:set>
                                      <p:cBhvr>
                                        <p:cTn id="38" dur="1" fill="hold">
                                          <p:stCondLst>
                                            <p:cond delay="0"/>
                                          </p:stCondLst>
                                        </p:cTn>
                                        <p:tgtEl>
                                          <p:spTgt spid="19"/>
                                        </p:tgtEl>
                                        <p:attrNameLst>
                                          <p:attrName>style.visibility</p:attrName>
                                        </p:attrNameLst>
                                      </p:cBhvr>
                                      <p:to>
                                        <p:strVal val="visible"/>
                                      </p:to>
                                    </p:set>
                                    <p:anim calcmode="lin" valueType="num">
                                      <p:cBhvr additive="base">
                                        <p:cTn id="39" dur="500" fill="hold"/>
                                        <p:tgtEl>
                                          <p:spTgt spid="19"/>
                                        </p:tgtEl>
                                        <p:attrNameLst>
                                          <p:attrName>ppt_x</p:attrName>
                                        </p:attrNameLst>
                                      </p:cBhvr>
                                      <p:tavLst>
                                        <p:tav tm="0">
                                          <p:val>
                                            <p:strVal val="#ppt_x"/>
                                          </p:val>
                                        </p:tav>
                                        <p:tav tm="100000">
                                          <p:val>
                                            <p:strVal val="#ppt_x"/>
                                          </p:val>
                                        </p:tav>
                                      </p:tavLst>
                                    </p:anim>
                                    <p:anim calcmode="lin" valueType="num">
                                      <p:cBhvr additive="base">
                                        <p:cTn id="40" dur="500" fill="hold"/>
                                        <p:tgtEl>
                                          <p:spTgt spid="19"/>
                                        </p:tgtEl>
                                        <p:attrNameLst>
                                          <p:attrName>ppt_y</p:attrName>
                                        </p:attrNameLst>
                                      </p:cBhvr>
                                      <p:tavLst>
                                        <p:tav tm="0">
                                          <p:val>
                                            <p:strVal val="0-#ppt_h/2"/>
                                          </p:val>
                                        </p:tav>
                                        <p:tav tm="100000">
                                          <p:val>
                                            <p:strVal val="#ppt_y"/>
                                          </p:val>
                                        </p:tav>
                                      </p:tavLst>
                                    </p:anim>
                                  </p:childTnLst>
                                </p:cTn>
                              </p:par>
                              <p:par>
                                <p:cTn id="41" presetID="2" presetClass="entr" presetSubtype="1" fill="hold" nodeType="withEffect">
                                  <p:stCondLst>
                                    <p:cond delay="0"/>
                                  </p:stCondLst>
                                  <p:childTnLst>
                                    <p:set>
                                      <p:cBhvr>
                                        <p:cTn id="42" dur="1" fill="hold">
                                          <p:stCondLst>
                                            <p:cond delay="0"/>
                                          </p:stCondLst>
                                        </p:cTn>
                                        <p:tgtEl>
                                          <p:spTgt spid="24"/>
                                        </p:tgtEl>
                                        <p:attrNameLst>
                                          <p:attrName>style.visibility</p:attrName>
                                        </p:attrNameLst>
                                      </p:cBhvr>
                                      <p:to>
                                        <p:strVal val="visible"/>
                                      </p:to>
                                    </p:set>
                                    <p:anim calcmode="lin" valueType="num">
                                      <p:cBhvr additive="base">
                                        <p:cTn id="43" dur="500" fill="hold"/>
                                        <p:tgtEl>
                                          <p:spTgt spid="24"/>
                                        </p:tgtEl>
                                        <p:attrNameLst>
                                          <p:attrName>ppt_x</p:attrName>
                                        </p:attrNameLst>
                                      </p:cBhvr>
                                      <p:tavLst>
                                        <p:tav tm="0">
                                          <p:val>
                                            <p:strVal val="#ppt_x"/>
                                          </p:val>
                                        </p:tav>
                                        <p:tav tm="100000">
                                          <p:val>
                                            <p:strVal val="#ppt_x"/>
                                          </p:val>
                                        </p:tav>
                                      </p:tavLst>
                                    </p:anim>
                                    <p:anim calcmode="lin" valueType="num">
                                      <p:cBhvr additive="base">
                                        <p:cTn id="44" dur="500" fill="hold"/>
                                        <p:tgtEl>
                                          <p:spTgt spid="24"/>
                                        </p:tgtEl>
                                        <p:attrNameLst>
                                          <p:attrName>ppt_y</p:attrName>
                                        </p:attrNameLst>
                                      </p:cBhvr>
                                      <p:tavLst>
                                        <p:tav tm="0">
                                          <p:val>
                                            <p:strVal val="0-#ppt_h/2"/>
                                          </p:val>
                                        </p:tav>
                                        <p:tav tm="100000">
                                          <p:val>
                                            <p:strVal val="#ppt_y"/>
                                          </p:val>
                                        </p:tav>
                                      </p:tavLst>
                                    </p:anim>
                                  </p:childTnLst>
                                </p:cTn>
                              </p:par>
                              <p:par>
                                <p:cTn id="45" presetID="2" presetClass="entr" presetSubtype="1" fill="hold" grpId="0" nodeType="withEffect">
                                  <p:stCondLst>
                                    <p:cond delay="0"/>
                                  </p:stCondLst>
                                  <p:childTnLst>
                                    <p:set>
                                      <p:cBhvr>
                                        <p:cTn id="46" dur="1" fill="hold">
                                          <p:stCondLst>
                                            <p:cond delay="0"/>
                                          </p:stCondLst>
                                        </p:cTn>
                                        <p:tgtEl>
                                          <p:spTgt spid="29"/>
                                        </p:tgtEl>
                                        <p:attrNameLst>
                                          <p:attrName>style.visibility</p:attrName>
                                        </p:attrNameLst>
                                      </p:cBhvr>
                                      <p:to>
                                        <p:strVal val="visible"/>
                                      </p:to>
                                    </p:set>
                                    <p:anim calcmode="lin" valueType="num">
                                      <p:cBhvr additive="base">
                                        <p:cTn id="47" dur="500" fill="hold"/>
                                        <p:tgtEl>
                                          <p:spTgt spid="29"/>
                                        </p:tgtEl>
                                        <p:attrNameLst>
                                          <p:attrName>ppt_x</p:attrName>
                                        </p:attrNameLst>
                                      </p:cBhvr>
                                      <p:tavLst>
                                        <p:tav tm="0">
                                          <p:val>
                                            <p:strVal val="#ppt_x"/>
                                          </p:val>
                                        </p:tav>
                                        <p:tav tm="100000">
                                          <p:val>
                                            <p:strVal val="#ppt_x"/>
                                          </p:val>
                                        </p:tav>
                                      </p:tavLst>
                                    </p:anim>
                                    <p:anim calcmode="lin" valueType="num">
                                      <p:cBhvr additive="base">
                                        <p:cTn id="48" dur="500" fill="hold"/>
                                        <p:tgtEl>
                                          <p:spTgt spid="29"/>
                                        </p:tgtEl>
                                        <p:attrNameLst>
                                          <p:attrName>ppt_y</p:attrName>
                                        </p:attrNameLst>
                                      </p:cBhvr>
                                      <p:tavLst>
                                        <p:tav tm="0">
                                          <p:val>
                                            <p:strVal val="0-#ppt_h/2"/>
                                          </p:val>
                                        </p:tav>
                                        <p:tav tm="100000">
                                          <p:val>
                                            <p:strVal val="#ppt_y"/>
                                          </p:val>
                                        </p:tav>
                                      </p:tavLst>
                                    </p:anim>
                                  </p:childTnLst>
                                </p:cTn>
                              </p:par>
                              <p:par>
                                <p:cTn id="49" presetID="2" presetClass="entr" presetSubtype="1" fill="hold" nodeType="withEffect">
                                  <p:stCondLst>
                                    <p:cond delay="0"/>
                                  </p:stCondLst>
                                  <p:childTnLst>
                                    <p:set>
                                      <p:cBhvr>
                                        <p:cTn id="50" dur="1" fill="hold">
                                          <p:stCondLst>
                                            <p:cond delay="0"/>
                                          </p:stCondLst>
                                        </p:cTn>
                                        <p:tgtEl>
                                          <p:spTgt spid="33"/>
                                        </p:tgtEl>
                                        <p:attrNameLst>
                                          <p:attrName>style.visibility</p:attrName>
                                        </p:attrNameLst>
                                      </p:cBhvr>
                                      <p:to>
                                        <p:strVal val="visible"/>
                                      </p:to>
                                    </p:set>
                                    <p:anim calcmode="lin" valueType="num">
                                      <p:cBhvr additive="base">
                                        <p:cTn id="51" dur="500" fill="hold"/>
                                        <p:tgtEl>
                                          <p:spTgt spid="33"/>
                                        </p:tgtEl>
                                        <p:attrNameLst>
                                          <p:attrName>ppt_x</p:attrName>
                                        </p:attrNameLst>
                                      </p:cBhvr>
                                      <p:tavLst>
                                        <p:tav tm="0">
                                          <p:val>
                                            <p:strVal val="#ppt_x"/>
                                          </p:val>
                                        </p:tav>
                                        <p:tav tm="100000">
                                          <p:val>
                                            <p:strVal val="#ppt_x"/>
                                          </p:val>
                                        </p:tav>
                                      </p:tavLst>
                                    </p:anim>
                                    <p:anim calcmode="lin" valueType="num">
                                      <p:cBhvr additive="base">
                                        <p:cTn id="52" dur="500" fill="hold"/>
                                        <p:tgtEl>
                                          <p:spTgt spid="33"/>
                                        </p:tgtEl>
                                        <p:attrNameLst>
                                          <p:attrName>ppt_y</p:attrName>
                                        </p:attrNameLst>
                                      </p:cBhvr>
                                      <p:tavLst>
                                        <p:tav tm="0">
                                          <p:val>
                                            <p:strVal val="0-#ppt_h/2"/>
                                          </p:val>
                                        </p:tav>
                                        <p:tav tm="100000">
                                          <p:val>
                                            <p:strVal val="#ppt_y"/>
                                          </p:val>
                                        </p:tav>
                                      </p:tavLst>
                                    </p:anim>
                                  </p:childTnLst>
                                </p:cTn>
                              </p:par>
                              <p:par>
                                <p:cTn id="53" presetID="2" presetClass="entr" presetSubtype="1" fill="hold" nodeType="withEffect">
                                  <p:stCondLst>
                                    <p:cond delay="0"/>
                                  </p:stCondLst>
                                  <p:childTnLst>
                                    <p:set>
                                      <p:cBhvr>
                                        <p:cTn id="54" dur="1" fill="hold">
                                          <p:stCondLst>
                                            <p:cond delay="0"/>
                                          </p:stCondLst>
                                        </p:cTn>
                                        <p:tgtEl>
                                          <p:spTgt spid="34"/>
                                        </p:tgtEl>
                                        <p:attrNameLst>
                                          <p:attrName>style.visibility</p:attrName>
                                        </p:attrNameLst>
                                      </p:cBhvr>
                                      <p:to>
                                        <p:strVal val="visible"/>
                                      </p:to>
                                    </p:set>
                                    <p:anim calcmode="lin" valueType="num">
                                      <p:cBhvr additive="base">
                                        <p:cTn id="55" dur="500" fill="hold"/>
                                        <p:tgtEl>
                                          <p:spTgt spid="34"/>
                                        </p:tgtEl>
                                        <p:attrNameLst>
                                          <p:attrName>ppt_x</p:attrName>
                                        </p:attrNameLst>
                                      </p:cBhvr>
                                      <p:tavLst>
                                        <p:tav tm="0">
                                          <p:val>
                                            <p:strVal val="#ppt_x"/>
                                          </p:val>
                                        </p:tav>
                                        <p:tav tm="100000">
                                          <p:val>
                                            <p:strVal val="#ppt_x"/>
                                          </p:val>
                                        </p:tav>
                                      </p:tavLst>
                                    </p:anim>
                                    <p:anim calcmode="lin" valueType="num">
                                      <p:cBhvr additive="base">
                                        <p:cTn id="56" dur="500" fill="hold"/>
                                        <p:tgtEl>
                                          <p:spTgt spid="34"/>
                                        </p:tgtEl>
                                        <p:attrNameLst>
                                          <p:attrName>ppt_y</p:attrName>
                                        </p:attrNameLst>
                                      </p:cBhvr>
                                      <p:tavLst>
                                        <p:tav tm="0">
                                          <p:val>
                                            <p:strVal val="0-#ppt_h/2"/>
                                          </p:val>
                                        </p:tav>
                                        <p:tav tm="100000">
                                          <p:val>
                                            <p:strVal val="#ppt_y"/>
                                          </p:val>
                                        </p:tav>
                                      </p:tavLst>
                                    </p:anim>
                                  </p:childTnLst>
                                </p:cTn>
                              </p:par>
                              <p:par>
                                <p:cTn id="57" presetID="2" presetClass="entr" presetSubtype="1" fill="hold" grpId="0" nodeType="withEffect">
                                  <p:stCondLst>
                                    <p:cond delay="0"/>
                                  </p:stCondLst>
                                  <p:childTnLst>
                                    <p:set>
                                      <p:cBhvr>
                                        <p:cTn id="58" dur="1" fill="hold">
                                          <p:stCondLst>
                                            <p:cond delay="0"/>
                                          </p:stCondLst>
                                        </p:cTn>
                                        <p:tgtEl>
                                          <p:spTgt spid="35"/>
                                        </p:tgtEl>
                                        <p:attrNameLst>
                                          <p:attrName>style.visibility</p:attrName>
                                        </p:attrNameLst>
                                      </p:cBhvr>
                                      <p:to>
                                        <p:strVal val="visible"/>
                                      </p:to>
                                    </p:set>
                                    <p:anim calcmode="lin" valueType="num">
                                      <p:cBhvr additive="base">
                                        <p:cTn id="59" dur="500" fill="hold"/>
                                        <p:tgtEl>
                                          <p:spTgt spid="35"/>
                                        </p:tgtEl>
                                        <p:attrNameLst>
                                          <p:attrName>ppt_x</p:attrName>
                                        </p:attrNameLst>
                                      </p:cBhvr>
                                      <p:tavLst>
                                        <p:tav tm="0">
                                          <p:val>
                                            <p:strVal val="#ppt_x"/>
                                          </p:val>
                                        </p:tav>
                                        <p:tav tm="100000">
                                          <p:val>
                                            <p:strVal val="#ppt_x"/>
                                          </p:val>
                                        </p:tav>
                                      </p:tavLst>
                                    </p:anim>
                                    <p:anim calcmode="lin" valueType="num">
                                      <p:cBhvr additive="base">
                                        <p:cTn id="60" dur="500" fill="hold"/>
                                        <p:tgtEl>
                                          <p:spTgt spid="35"/>
                                        </p:tgtEl>
                                        <p:attrNameLst>
                                          <p:attrName>ppt_y</p:attrName>
                                        </p:attrNameLst>
                                      </p:cBhvr>
                                      <p:tavLst>
                                        <p:tav tm="0">
                                          <p:val>
                                            <p:strVal val="0-#ppt_h/2"/>
                                          </p:val>
                                        </p:tav>
                                        <p:tav tm="100000">
                                          <p:val>
                                            <p:strVal val="#ppt_y"/>
                                          </p:val>
                                        </p:tav>
                                      </p:tavLst>
                                    </p:anim>
                                  </p:childTnLst>
                                </p:cTn>
                              </p:par>
                              <p:par>
                                <p:cTn id="61" presetID="2" presetClass="entr" presetSubtype="1" fill="hold" nodeType="withEffect">
                                  <p:stCondLst>
                                    <p:cond delay="0"/>
                                  </p:stCondLst>
                                  <p:childTnLst>
                                    <p:set>
                                      <p:cBhvr>
                                        <p:cTn id="62" dur="1" fill="hold">
                                          <p:stCondLst>
                                            <p:cond delay="0"/>
                                          </p:stCondLst>
                                        </p:cTn>
                                        <p:tgtEl>
                                          <p:spTgt spid="32"/>
                                        </p:tgtEl>
                                        <p:attrNameLst>
                                          <p:attrName>style.visibility</p:attrName>
                                        </p:attrNameLst>
                                      </p:cBhvr>
                                      <p:to>
                                        <p:strVal val="visible"/>
                                      </p:to>
                                    </p:set>
                                    <p:anim calcmode="lin" valueType="num">
                                      <p:cBhvr additive="base">
                                        <p:cTn id="63" dur="500" fill="hold"/>
                                        <p:tgtEl>
                                          <p:spTgt spid="32"/>
                                        </p:tgtEl>
                                        <p:attrNameLst>
                                          <p:attrName>ppt_x</p:attrName>
                                        </p:attrNameLst>
                                      </p:cBhvr>
                                      <p:tavLst>
                                        <p:tav tm="0">
                                          <p:val>
                                            <p:strVal val="#ppt_x"/>
                                          </p:val>
                                        </p:tav>
                                        <p:tav tm="100000">
                                          <p:val>
                                            <p:strVal val="#ppt_x"/>
                                          </p:val>
                                        </p:tav>
                                      </p:tavLst>
                                    </p:anim>
                                    <p:anim calcmode="lin" valueType="num">
                                      <p:cBhvr additive="base">
                                        <p:cTn id="64" dur="500" fill="hold"/>
                                        <p:tgtEl>
                                          <p:spTgt spid="32"/>
                                        </p:tgtEl>
                                        <p:attrNameLst>
                                          <p:attrName>ppt_y</p:attrName>
                                        </p:attrNameLst>
                                      </p:cBhvr>
                                      <p:tavLst>
                                        <p:tav tm="0">
                                          <p:val>
                                            <p:strVal val="0-#ppt_h/2"/>
                                          </p:val>
                                        </p:tav>
                                        <p:tav tm="100000">
                                          <p:val>
                                            <p:strVal val="#ppt_y"/>
                                          </p:val>
                                        </p:tav>
                                      </p:tavLst>
                                    </p:anim>
                                  </p:childTnLst>
                                </p:cTn>
                              </p:par>
                              <p:par>
                                <p:cTn id="65" presetID="2" presetClass="entr" presetSubtype="1" fill="hold" nodeType="withEffect">
                                  <p:stCondLst>
                                    <p:cond delay="0"/>
                                  </p:stCondLst>
                                  <p:childTnLst>
                                    <p:set>
                                      <p:cBhvr>
                                        <p:cTn id="66" dur="1" fill="hold">
                                          <p:stCondLst>
                                            <p:cond delay="0"/>
                                          </p:stCondLst>
                                        </p:cTn>
                                        <p:tgtEl>
                                          <p:spTgt spid="36"/>
                                        </p:tgtEl>
                                        <p:attrNameLst>
                                          <p:attrName>style.visibility</p:attrName>
                                        </p:attrNameLst>
                                      </p:cBhvr>
                                      <p:to>
                                        <p:strVal val="visible"/>
                                      </p:to>
                                    </p:set>
                                    <p:anim calcmode="lin" valueType="num">
                                      <p:cBhvr additive="base">
                                        <p:cTn id="67" dur="500" fill="hold"/>
                                        <p:tgtEl>
                                          <p:spTgt spid="36"/>
                                        </p:tgtEl>
                                        <p:attrNameLst>
                                          <p:attrName>ppt_x</p:attrName>
                                        </p:attrNameLst>
                                      </p:cBhvr>
                                      <p:tavLst>
                                        <p:tav tm="0">
                                          <p:val>
                                            <p:strVal val="#ppt_x"/>
                                          </p:val>
                                        </p:tav>
                                        <p:tav tm="100000">
                                          <p:val>
                                            <p:strVal val="#ppt_x"/>
                                          </p:val>
                                        </p:tav>
                                      </p:tavLst>
                                    </p:anim>
                                    <p:anim calcmode="lin" valueType="num">
                                      <p:cBhvr additive="base">
                                        <p:cTn id="68" dur="500" fill="hold"/>
                                        <p:tgtEl>
                                          <p:spTgt spid="3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9" grpId="0"/>
      <p:bldP spid="3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609600" y="0"/>
            <a:ext cx="7467600" cy="1143000"/>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US" sz="3600" b="1">
                <a:latin typeface="Arial" pitchFamily="34" charset="0"/>
                <a:cs typeface="Arial" pitchFamily="34" charset="0"/>
              </a:rPr>
              <a:t>Objectifs des futurs </a:t>
            </a:r>
            <a:r>
              <a:rPr lang="en-US" sz="3600" b="1" smtClean="0">
                <a:latin typeface="Arial" pitchFamily="34" charset="0"/>
                <a:cs typeface="Arial" pitchFamily="34" charset="0"/>
              </a:rPr>
              <a:t>réseaux</a:t>
            </a:r>
            <a:endParaRPr lang="en-US" sz="3600" b="1">
              <a:latin typeface="Arial" pitchFamily="34" charset="0"/>
              <a:cs typeface="Arial" pitchFamily="34" charset="0"/>
            </a:endParaRPr>
          </a:p>
        </p:txBody>
      </p:sp>
      <p:sp>
        <p:nvSpPr>
          <p:cNvPr id="17" name="Footer Placeholder 3"/>
          <p:cNvSpPr>
            <a:spLocks noGrp="1"/>
          </p:cNvSpPr>
          <p:nvPr>
            <p:ph type="ftr" sz="quarter" idx="16"/>
          </p:nvPr>
        </p:nvSpPr>
        <p:spPr>
          <a:xfrm>
            <a:off x="6248400" y="6324601"/>
            <a:ext cx="2473397" cy="457200"/>
          </a:xfrm>
        </p:spPr>
        <p:txBody>
          <a:bodyPr/>
          <a:lstStyle/>
          <a:p>
            <a:pPr algn="ctr"/>
            <a:r>
              <a:rPr lang="sr-Latn-RS" sz="1600" b="1">
                <a:solidFill>
                  <a:schemeClr val="accent5">
                    <a:lumMod val="75000"/>
                  </a:schemeClr>
                </a:solidFill>
                <a:latin typeface="Arial" pitchFamily="34" charset="0"/>
                <a:cs typeface="Arial" pitchFamily="34" charset="0"/>
              </a:rPr>
              <a:t>Réseaux futurs</a:t>
            </a:r>
          </a:p>
        </p:txBody>
      </p:sp>
      <p:sp>
        <p:nvSpPr>
          <p:cNvPr id="19" name="Left-Right Arrow 18"/>
          <p:cNvSpPr/>
          <p:nvPr/>
        </p:nvSpPr>
        <p:spPr>
          <a:xfrm>
            <a:off x="7124701" y="2859822"/>
            <a:ext cx="1066800" cy="41116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triped Right Arrow 7"/>
          <p:cNvSpPr/>
          <p:nvPr/>
        </p:nvSpPr>
        <p:spPr>
          <a:xfrm>
            <a:off x="7460983" y="3666982"/>
            <a:ext cx="952500" cy="411162"/>
          </a:xfrm>
          <a:prstGeom prst="stripedRightArrow">
            <a:avLst>
              <a:gd name="adj1" fmla="val 49999"/>
              <a:gd name="adj2" fmla="val 570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triped Right Arrow 23"/>
          <p:cNvSpPr/>
          <p:nvPr/>
        </p:nvSpPr>
        <p:spPr>
          <a:xfrm rot="10800000">
            <a:off x="7010401" y="4313237"/>
            <a:ext cx="952500" cy="411162"/>
          </a:xfrm>
          <a:prstGeom prst="stripedRightArrow">
            <a:avLst>
              <a:gd name="adj1" fmla="val 49999"/>
              <a:gd name="adj2" fmla="val 570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89517" y="1295400"/>
            <a:ext cx="5715000" cy="4616648"/>
          </a:xfrm>
          <a:prstGeom prst="rect">
            <a:avLst/>
          </a:prstGeom>
          <a:noFill/>
        </p:spPr>
        <p:txBody>
          <a:bodyPr wrap="square" rtlCol="0">
            <a:spAutoFit/>
          </a:bodyPr>
          <a:lstStyle/>
          <a:p>
            <a:r>
              <a:rPr lang="fr-FR" sz="1400" smtClean="0"/>
              <a:t>	Il </a:t>
            </a:r>
            <a:r>
              <a:rPr lang="fr-FR" sz="1400"/>
              <a:t>existe des exigences pour les réseaux qui ne changent pas, tandis que de nombreuses exigences sont en train d'évoluer et de changer. De nouvelles exigences apparaissent également, ce qui conduit à l'évolution du réseau et de son architecture.</a:t>
            </a:r>
          </a:p>
          <a:p>
            <a:r>
              <a:rPr lang="fr-FR" sz="1400"/>
              <a:t>Pour les futurs </a:t>
            </a:r>
            <a:r>
              <a:rPr lang="fr-FR" sz="1400"/>
              <a:t>réseaux </a:t>
            </a:r>
            <a:r>
              <a:rPr lang="fr-FR" sz="1400" smtClean="0"/>
              <a:t>(RF), </a:t>
            </a:r>
            <a:r>
              <a:rPr lang="fr-FR" sz="1400"/>
              <a:t>les exigences traditionnelles, telles que la promotion d'une concurrence loyale [UIT-T I.2001], reflétant les valeurs sociales, restent importantes et ne changent pas (ni plus durement). Dans le même temps, de nouvelles exigences apparaissent. De nombreux projets de recherche proposent des exigences pour la société future. Bien qu'il y ait toujours un manque de consensus, il est clair que les questions de durabilité et d'environnement seront vitales et sujettes à une considération à long terme. De nouvelles applications telles que l'Internet des objets, les réseaux intelligents et le cloud computing font également leur apparition. En outre, les nouvelles technologies de mise en œuvre, telles que les technologies optiques et à base de silicone, permettent de prendre en charge les conditions classiquement considérées comme irréalistes, par exemple en réduisant considérablement le coût des équipements de fabrication. Tous ces nouveaux facteurs introduisent de nouvelles exigences pour les réseaux.</a:t>
            </a:r>
            <a:endParaRPr lang="en-US" sz="1400"/>
          </a:p>
        </p:txBody>
      </p:sp>
    </p:spTree>
    <p:extLst>
      <p:ext uri="{BB962C8B-B14F-4D97-AF65-F5344CB8AC3E}">
        <p14:creationId xmlns:p14="http://schemas.microsoft.com/office/powerpoint/2010/main" val="2443174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0" y="1295400"/>
            <a:ext cx="6019800" cy="4876800"/>
          </a:xfrm>
          <a:solidFill>
            <a:schemeClr val="tx2"/>
          </a:solidFill>
        </p:spPr>
        <p:style>
          <a:lnRef idx="1">
            <a:schemeClr val="accent2"/>
          </a:lnRef>
          <a:fillRef idx="3">
            <a:schemeClr val="accent2"/>
          </a:fillRef>
          <a:effectRef idx="2">
            <a:schemeClr val="accent2"/>
          </a:effectRef>
          <a:fontRef idx="minor">
            <a:schemeClr val="lt1"/>
          </a:fontRef>
        </p:style>
        <p:txBody>
          <a:bodyPr>
            <a:normAutofit/>
          </a:bodyPr>
          <a:lstStyle/>
          <a:p>
            <a:pPr>
              <a:buClr>
                <a:schemeClr val="bg1"/>
              </a:buClr>
              <a:buFont typeface="Wingdings" pitchFamily="2" charset="2"/>
              <a:buChar char="q"/>
            </a:pPr>
            <a:r>
              <a:rPr lang="fr-FR" sz="2700" b="1">
                <a:effectLst>
                  <a:outerShdw blurRad="38100" dist="38100" dir="2700000" algn="tl">
                    <a:srgbClr val="000000">
                      <a:alpha val="43137"/>
                    </a:srgbClr>
                  </a:outerShdw>
                </a:effectLst>
                <a:latin typeface="Arial" pitchFamily="34" charset="0"/>
                <a:cs typeface="Arial" pitchFamily="34" charset="0"/>
              </a:rPr>
              <a:t>Il est conseillé aux réseaux de demain </a:t>
            </a:r>
            <a:r>
              <a:rPr lang="fr-FR" sz="2700" b="1" smtClean="0">
                <a:effectLst>
                  <a:outerShdw blurRad="38100" dist="38100" dir="2700000" algn="tl">
                    <a:srgbClr val="000000">
                      <a:alpha val="43137"/>
                    </a:srgbClr>
                  </a:outerShdw>
                </a:effectLst>
                <a:latin typeface="Arial" pitchFamily="34" charset="0"/>
                <a:cs typeface="Arial" pitchFamily="34" charset="0"/>
              </a:rPr>
              <a:t>(RF) </a:t>
            </a:r>
            <a:r>
              <a:rPr lang="fr-FR" sz="2700" b="1">
                <a:effectLst>
                  <a:outerShdw blurRad="38100" dist="38100" dir="2700000" algn="tl">
                    <a:srgbClr val="000000">
                      <a:alpha val="43137"/>
                    </a:srgbClr>
                  </a:outerShdw>
                </a:effectLst>
                <a:latin typeface="Arial" pitchFamily="34" charset="0"/>
                <a:cs typeface="Arial" pitchFamily="34" charset="0"/>
              </a:rPr>
              <a:t>d'atteindre les objectifs de:</a:t>
            </a:r>
            <a:endParaRPr lang="en-US" sz="2700" smtClean="0">
              <a:latin typeface="Arial" pitchFamily="34" charset="0"/>
              <a:cs typeface="Arial" pitchFamily="34" charset="0"/>
            </a:endParaRPr>
          </a:p>
          <a:p>
            <a:pPr lvl="1">
              <a:buClr>
                <a:schemeClr val="bg1"/>
              </a:buClr>
              <a:buFont typeface="Wingdings" pitchFamily="2" charset="2"/>
              <a:buChar char="q"/>
            </a:pPr>
            <a:r>
              <a:rPr lang="en-US" sz="2700" smtClean="0">
                <a:latin typeface="Arial" pitchFamily="34" charset="0"/>
                <a:cs typeface="Arial" pitchFamily="34" charset="0"/>
              </a:rPr>
              <a:t> Aspect service</a:t>
            </a:r>
          </a:p>
          <a:p>
            <a:pPr marL="365760" lvl="1" indent="0">
              <a:buClr>
                <a:schemeClr val="bg1"/>
              </a:buClr>
              <a:buNone/>
            </a:pPr>
            <a:endParaRPr lang="en-US" sz="2700">
              <a:latin typeface="Arial" pitchFamily="34" charset="0"/>
              <a:cs typeface="Arial" pitchFamily="34" charset="0"/>
            </a:endParaRPr>
          </a:p>
          <a:p>
            <a:pPr lvl="1">
              <a:buClr>
                <a:schemeClr val="bg1"/>
              </a:buClr>
              <a:buSzPct val="70000"/>
              <a:buFont typeface="Wingdings" pitchFamily="2" charset="2"/>
              <a:buChar char="q"/>
            </a:pPr>
            <a:r>
              <a:rPr lang="en-US" sz="2700" smtClean="0">
                <a:latin typeface="Arial" pitchFamily="34" charset="0"/>
                <a:cs typeface="Arial" pitchFamily="34" charset="0"/>
              </a:rPr>
              <a:t> Aspect </a:t>
            </a:r>
            <a:r>
              <a:rPr lang="en-US" sz="2700">
                <a:latin typeface="Arial" pitchFamily="34" charset="0"/>
                <a:cs typeface="Arial" pitchFamily="34" charset="0"/>
              </a:rPr>
              <a:t>des données</a:t>
            </a:r>
          </a:p>
          <a:p>
            <a:pPr marL="365760" lvl="1" indent="0">
              <a:buClr>
                <a:schemeClr val="bg1"/>
              </a:buClr>
              <a:buSzPct val="70000"/>
              <a:buNone/>
            </a:pPr>
            <a:endParaRPr lang="sr-Latn-RS" sz="2700" smtClean="0">
              <a:latin typeface="Arial" pitchFamily="34" charset="0"/>
              <a:cs typeface="Arial" pitchFamily="34" charset="0"/>
            </a:endParaRPr>
          </a:p>
          <a:p>
            <a:pPr lvl="1">
              <a:buClr>
                <a:schemeClr val="bg1"/>
              </a:buClr>
              <a:buSzPct val="70000"/>
              <a:buFont typeface="Wingdings" pitchFamily="2" charset="2"/>
              <a:buChar char="q"/>
            </a:pPr>
            <a:r>
              <a:rPr lang="en-US" sz="2700">
                <a:latin typeface="Arial" pitchFamily="34" charset="0"/>
                <a:cs typeface="Arial" pitchFamily="34" charset="0"/>
              </a:rPr>
              <a:t> </a:t>
            </a:r>
            <a:r>
              <a:rPr lang="sr-Latn-RS" sz="2700" smtClean="0">
                <a:latin typeface="Arial" pitchFamily="34" charset="0"/>
                <a:cs typeface="Arial" pitchFamily="34" charset="0"/>
              </a:rPr>
              <a:t>Aspect écologique</a:t>
            </a:r>
            <a:endParaRPr lang="en-US" sz="2700" smtClean="0">
              <a:latin typeface="Arial" pitchFamily="34" charset="0"/>
              <a:cs typeface="Arial" pitchFamily="34" charset="0"/>
            </a:endParaRPr>
          </a:p>
          <a:p>
            <a:pPr marL="365760" lvl="1" indent="0">
              <a:buClr>
                <a:schemeClr val="bg1"/>
              </a:buClr>
              <a:buSzPct val="70000"/>
              <a:buNone/>
            </a:pPr>
            <a:endParaRPr lang="en-US" sz="2400" smtClean="0">
              <a:latin typeface="Arial" pitchFamily="34" charset="0"/>
              <a:cs typeface="Arial" pitchFamily="34" charset="0"/>
            </a:endParaRPr>
          </a:p>
          <a:p>
            <a:pPr lvl="1">
              <a:buClr>
                <a:schemeClr val="bg1"/>
              </a:buClr>
              <a:buFont typeface="Wingdings" pitchFamily="2" charset="2"/>
              <a:buChar char="q"/>
            </a:pPr>
            <a:r>
              <a:rPr lang="en-US" sz="2900" smtClean="0">
                <a:latin typeface="Arial" pitchFamily="34" charset="0"/>
                <a:cs typeface="Arial" pitchFamily="34" charset="0"/>
              </a:rPr>
              <a:t> </a:t>
            </a:r>
            <a:r>
              <a:rPr lang="sr-Latn-RS" sz="2900" smtClean="0">
                <a:latin typeface="Arial" pitchFamily="34" charset="0"/>
                <a:cs typeface="Arial" pitchFamily="34" charset="0"/>
              </a:rPr>
              <a:t>Aspect </a:t>
            </a:r>
            <a:r>
              <a:rPr lang="sr-Latn-RS" sz="2900">
                <a:latin typeface="Arial" pitchFamily="34" charset="0"/>
                <a:cs typeface="Arial" pitchFamily="34" charset="0"/>
              </a:rPr>
              <a:t>socio-économique</a:t>
            </a:r>
            <a:endParaRPr lang="en-US"/>
          </a:p>
        </p:txBody>
      </p:sp>
      <p:sp>
        <p:nvSpPr>
          <p:cNvPr id="9" name="Title 1"/>
          <p:cNvSpPr txBox="1">
            <a:spLocks/>
          </p:cNvSpPr>
          <p:nvPr/>
        </p:nvSpPr>
        <p:spPr>
          <a:xfrm>
            <a:off x="609600" y="0"/>
            <a:ext cx="7467600" cy="1143000"/>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US" sz="3600" b="1">
                <a:latin typeface="Arial" pitchFamily="34" charset="0"/>
                <a:cs typeface="Arial" pitchFamily="34" charset="0"/>
              </a:rPr>
              <a:t>Objectifs des futurs </a:t>
            </a:r>
            <a:r>
              <a:rPr lang="en-US" sz="3600" b="1" smtClean="0">
                <a:latin typeface="Arial" pitchFamily="34" charset="0"/>
                <a:cs typeface="Arial" pitchFamily="34" charset="0"/>
              </a:rPr>
              <a:t>réseaux</a:t>
            </a:r>
            <a:endParaRPr lang="en-US" sz="3600" b="1">
              <a:latin typeface="Arial" pitchFamily="34" charset="0"/>
              <a:cs typeface="Arial" pitchFamily="34" charset="0"/>
            </a:endParaRPr>
          </a:p>
        </p:txBody>
      </p:sp>
      <p:sp>
        <p:nvSpPr>
          <p:cNvPr id="17" name="Footer Placeholder 3"/>
          <p:cNvSpPr>
            <a:spLocks noGrp="1"/>
          </p:cNvSpPr>
          <p:nvPr>
            <p:ph type="ftr" sz="quarter" idx="16"/>
          </p:nvPr>
        </p:nvSpPr>
        <p:spPr>
          <a:xfrm>
            <a:off x="6248400" y="6324601"/>
            <a:ext cx="2473397" cy="457200"/>
          </a:xfrm>
        </p:spPr>
        <p:txBody>
          <a:bodyPr/>
          <a:lstStyle/>
          <a:p>
            <a:pPr algn="ctr"/>
            <a:r>
              <a:rPr lang="sr-Latn-RS" sz="1600" b="1">
                <a:solidFill>
                  <a:schemeClr val="accent5">
                    <a:lumMod val="75000"/>
                  </a:schemeClr>
                </a:solidFill>
                <a:latin typeface="Arial" pitchFamily="34" charset="0"/>
                <a:cs typeface="Arial" pitchFamily="34" charset="0"/>
              </a:rPr>
              <a:t>Réseaux futurs</a:t>
            </a:r>
          </a:p>
        </p:txBody>
      </p:sp>
      <p:sp>
        <p:nvSpPr>
          <p:cNvPr id="19" name="Left-Right Arrow 18"/>
          <p:cNvSpPr/>
          <p:nvPr/>
        </p:nvSpPr>
        <p:spPr>
          <a:xfrm>
            <a:off x="7124701" y="2859822"/>
            <a:ext cx="1066800" cy="41116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triped Right Arrow 7"/>
          <p:cNvSpPr/>
          <p:nvPr/>
        </p:nvSpPr>
        <p:spPr>
          <a:xfrm>
            <a:off x="7460983" y="3666982"/>
            <a:ext cx="952500" cy="411162"/>
          </a:xfrm>
          <a:prstGeom prst="stripedRightArrow">
            <a:avLst>
              <a:gd name="adj1" fmla="val 49999"/>
              <a:gd name="adj2" fmla="val 570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triped Right Arrow 23"/>
          <p:cNvSpPr/>
          <p:nvPr/>
        </p:nvSpPr>
        <p:spPr>
          <a:xfrm rot="10800000">
            <a:off x="7010401" y="4313237"/>
            <a:ext cx="952500" cy="411162"/>
          </a:xfrm>
          <a:prstGeom prst="stripedRightArrow">
            <a:avLst>
              <a:gd name="adj1" fmla="val 49999"/>
              <a:gd name="adj2" fmla="val 570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0333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txBox="1">
            <a:spLocks/>
          </p:cNvSpPr>
          <p:nvPr/>
        </p:nvSpPr>
        <p:spPr>
          <a:xfrm>
            <a:off x="609600" y="-228600"/>
            <a:ext cx="7467600" cy="1143000"/>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sr-Latn-RS" b="1">
                <a:latin typeface="Arial" pitchFamily="34" charset="0"/>
                <a:cs typeface="Arial" pitchFamily="34" charset="0"/>
              </a:rPr>
              <a:t>Objectifs de </a:t>
            </a:r>
            <a:r>
              <a:rPr lang="sr-Latn-RS" b="1" smtClean="0">
                <a:latin typeface="Arial" pitchFamily="34" charset="0"/>
                <a:cs typeface="Arial" pitchFamily="34" charset="0"/>
              </a:rPr>
              <a:t>conception</a:t>
            </a:r>
            <a:endParaRPr lang="sr-Latn-RS" b="1">
              <a:latin typeface="Arial" pitchFamily="34" charset="0"/>
              <a:cs typeface="Arial" pitchFamily="34" charset="0"/>
            </a:endParaRPr>
          </a:p>
        </p:txBody>
      </p:sp>
      <p:sp>
        <p:nvSpPr>
          <p:cNvPr id="17" name="Footer Placeholder 3"/>
          <p:cNvSpPr>
            <a:spLocks noGrp="1"/>
          </p:cNvSpPr>
          <p:nvPr>
            <p:ph type="ftr" sz="quarter" idx="16"/>
          </p:nvPr>
        </p:nvSpPr>
        <p:spPr>
          <a:xfrm>
            <a:off x="6248400" y="6324601"/>
            <a:ext cx="2473397" cy="457200"/>
          </a:xfrm>
        </p:spPr>
        <p:txBody>
          <a:bodyPr/>
          <a:lstStyle/>
          <a:p>
            <a:pPr algn="ctr"/>
            <a:r>
              <a:rPr lang="sr-Latn-RS" sz="1600" b="1">
                <a:solidFill>
                  <a:schemeClr val="accent5">
                    <a:lumMod val="75000"/>
                  </a:schemeClr>
                </a:solidFill>
                <a:latin typeface="Arial" pitchFamily="34" charset="0"/>
                <a:cs typeface="Arial" pitchFamily="34" charset="0"/>
              </a:rPr>
              <a:t>Réseaux futurs</a:t>
            </a:r>
          </a:p>
        </p:txBody>
      </p:sp>
      <p:sp>
        <p:nvSpPr>
          <p:cNvPr id="3" name="TextBox 2"/>
          <p:cNvSpPr txBox="1"/>
          <p:nvPr/>
        </p:nvSpPr>
        <p:spPr>
          <a:xfrm>
            <a:off x="609600" y="1371600"/>
            <a:ext cx="6477000" cy="2677656"/>
          </a:xfrm>
          <a:prstGeom prst="rect">
            <a:avLst/>
          </a:prstGeom>
          <a:noFill/>
        </p:spPr>
        <p:txBody>
          <a:bodyPr wrap="square" rtlCol="0">
            <a:spAutoFit/>
          </a:bodyPr>
          <a:lstStyle/>
          <a:p>
            <a:r>
              <a:rPr lang="fr-FR" sz="1400"/>
              <a:t>Les objectifs de conception sont des capacités et des fonctionnalités de haut niveau recommandées </a:t>
            </a:r>
            <a:r>
              <a:rPr lang="fr-FR" sz="1400"/>
              <a:t>par </a:t>
            </a:r>
            <a:r>
              <a:rPr lang="fr-FR" sz="1400" smtClean="0"/>
              <a:t>RF. </a:t>
            </a:r>
            <a:r>
              <a:rPr lang="fr-FR" sz="1400"/>
              <a:t>Il est recommandé </a:t>
            </a:r>
            <a:r>
              <a:rPr lang="fr-FR" sz="1400"/>
              <a:t>que </a:t>
            </a:r>
            <a:r>
              <a:rPr lang="fr-FR" sz="1400" smtClean="0"/>
              <a:t>RF </a:t>
            </a:r>
            <a:r>
              <a:rPr lang="fr-FR" sz="1400"/>
              <a:t>soutienne les objectifs de conception suivants afin d'atteindre les objectifs ci-dessus. Il convient de noter qu'il est extrêmement difficile de soutenir certains de ces objectifs pour </a:t>
            </a:r>
            <a:r>
              <a:rPr lang="fr-FR" sz="1400"/>
              <a:t>des </a:t>
            </a:r>
            <a:r>
              <a:rPr lang="fr-FR" sz="1400" smtClean="0"/>
              <a:t>RF </a:t>
            </a:r>
            <a:r>
              <a:rPr lang="fr-FR" sz="1400"/>
              <a:t>spécifiques et que tous les objectifs de conception ne seront pas mis en œuvre dans tous </a:t>
            </a:r>
            <a:r>
              <a:rPr lang="fr-FR" sz="1400"/>
              <a:t>les </a:t>
            </a:r>
            <a:r>
              <a:rPr lang="fr-FR" sz="1400" smtClean="0"/>
              <a:t>RF.</a:t>
            </a:r>
            <a:endParaRPr lang="fr-FR" sz="1400"/>
          </a:p>
          <a:p>
            <a:r>
              <a:rPr lang="fr-FR" sz="1400"/>
              <a:t>La figure 1 illustre les relations entre les quatre objectifs et les douze points des objectifs de conception décrits dans ce chapitre. Il convient de noter que certains objectifs de conception, tels que la gestion du réseau, la mobilité, l'identification, la fiabilité et la sécurité, peuvent être liés à plusieurs objectifs. La figure 1 montre uniquement les relations entre la cible de conception et son objet le plus pertinent.</a:t>
            </a:r>
            <a:endParaRPr lang="en-US" sz="1400"/>
          </a:p>
        </p:txBody>
      </p:sp>
    </p:spTree>
    <p:extLst>
      <p:ext uri="{BB962C8B-B14F-4D97-AF65-F5344CB8AC3E}">
        <p14:creationId xmlns:p14="http://schemas.microsoft.com/office/powerpoint/2010/main" val="25712147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rrow: Down 11">
            <a:extLst>
              <a:ext uri="{FF2B5EF4-FFF2-40B4-BE49-F238E27FC236}">
                <a16:creationId xmlns="" xmlns:a16="http://schemas.microsoft.com/office/drawing/2014/main" id="{0B1442EC-C2FD-4BCC-95EA-240924F446A2}"/>
              </a:ext>
            </a:extLst>
          </p:cNvPr>
          <p:cNvSpPr/>
          <p:nvPr/>
        </p:nvSpPr>
        <p:spPr bwMode="auto">
          <a:xfrm>
            <a:off x="749269" y="1295400"/>
            <a:ext cx="1167563" cy="5181600"/>
          </a:xfrm>
          <a:prstGeom prst="downArrow">
            <a:avLst/>
          </a:prstGeom>
          <a:solidFill>
            <a:schemeClr val="bg1">
              <a:lumMod val="65000"/>
            </a:schemeClr>
          </a:solidFill>
          <a:ln>
            <a:noFill/>
          </a:ln>
          <a:effectLst>
            <a:outerShdw blurRad="50800" dist="38100" dir="2700000" algn="tl" rotWithShape="0">
              <a:prstClr val="black">
                <a:alpha val="40000"/>
              </a:prstClr>
            </a:outerShdw>
          </a:effectLst>
          <a:extLst/>
        </p:spPr>
        <p:txBody>
          <a:bodyPr wrap="none" lIns="63549" tIns="33045" rIns="63549" bIns="33045" anchor="ctr"/>
          <a:lstStyle/>
          <a:p>
            <a:pPr algn="ctr"/>
            <a:endParaRPr lang="x-none" sz="1200" b="1">
              <a:solidFill>
                <a:schemeClr val="accent5">
                  <a:lumMod val="75000"/>
                </a:schemeClr>
              </a:solidFill>
            </a:endParaRPr>
          </a:p>
        </p:txBody>
      </p:sp>
      <p:sp>
        <p:nvSpPr>
          <p:cNvPr id="8" name="Rectangle 7"/>
          <p:cNvSpPr>
            <a:spLocks noChangeArrowheads="1"/>
          </p:cNvSpPr>
          <p:nvPr/>
        </p:nvSpPr>
        <p:spPr bwMode="gray">
          <a:xfrm>
            <a:off x="533400" y="1447800"/>
            <a:ext cx="3136032" cy="1344722"/>
          </a:xfrm>
          <a:prstGeom prst="rect">
            <a:avLst/>
          </a:prstGeom>
          <a:solidFill>
            <a:schemeClr val="tx2"/>
          </a:solidFill>
          <a:ln/>
          <a:extLst/>
        </p:spPr>
        <p:style>
          <a:lnRef idx="1">
            <a:schemeClr val="accent2"/>
          </a:lnRef>
          <a:fillRef idx="3">
            <a:schemeClr val="accent2"/>
          </a:fillRef>
          <a:effectRef idx="2">
            <a:schemeClr val="accent2"/>
          </a:effectRef>
          <a:fontRef idx="minor">
            <a:schemeClr val="lt1"/>
          </a:fontRef>
        </p:style>
        <p:txBody>
          <a:bodyPr lIns="108000" tIns="0" rIns="90000" bIns="0" anchor="ctr"/>
          <a:lstStyle/>
          <a:p>
            <a:r>
              <a:rPr lang="fr-FR" sz="2400" b="1"/>
              <a:t>Capacités et caractéristiques de haut </a:t>
            </a:r>
            <a:r>
              <a:rPr lang="fr-FR" sz="2400" b="1" smtClean="0"/>
              <a:t>niveau</a:t>
            </a:r>
            <a:endParaRPr lang="fr-FR" sz="2400"/>
          </a:p>
        </p:txBody>
      </p:sp>
      <p:sp>
        <p:nvSpPr>
          <p:cNvPr id="11" name="Rectangle 10"/>
          <p:cNvSpPr>
            <a:spLocks noChangeArrowheads="1"/>
          </p:cNvSpPr>
          <p:nvPr/>
        </p:nvSpPr>
        <p:spPr bwMode="gray">
          <a:xfrm>
            <a:off x="533400" y="2895600"/>
            <a:ext cx="3136032" cy="1447800"/>
          </a:xfrm>
          <a:prstGeom prst="rect">
            <a:avLst/>
          </a:prstGeom>
          <a:solidFill>
            <a:schemeClr val="tx2"/>
          </a:solidFill>
          <a:ln/>
          <a:extLst/>
        </p:spPr>
        <p:style>
          <a:lnRef idx="1">
            <a:schemeClr val="accent2"/>
          </a:lnRef>
          <a:fillRef idx="3">
            <a:schemeClr val="accent2"/>
          </a:fillRef>
          <a:effectRef idx="2">
            <a:schemeClr val="accent2"/>
          </a:effectRef>
          <a:fontRef idx="minor">
            <a:schemeClr val="lt1"/>
          </a:fontRef>
        </p:style>
        <p:txBody>
          <a:bodyPr lIns="108000" tIns="0" rIns="90000" bIns="0" anchor="ctr"/>
          <a:lstStyle/>
          <a:p>
            <a:pPr algn="ctr"/>
            <a:r>
              <a:rPr lang="fr-FR" sz="2400" b="1"/>
              <a:t>Tous les objectifs ne seront pas appliqués dans tous les </a:t>
            </a:r>
            <a:r>
              <a:rPr lang="fr-FR" sz="2400" b="1" smtClean="0"/>
              <a:t>RF</a:t>
            </a:r>
            <a:endParaRPr lang="fr-FR" sz="2400" b="1"/>
          </a:p>
        </p:txBody>
      </p:sp>
      <p:sp>
        <p:nvSpPr>
          <p:cNvPr id="12" name="Rectangle 6"/>
          <p:cNvSpPr>
            <a:spLocks noChangeArrowheads="1"/>
          </p:cNvSpPr>
          <p:nvPr/>
        </p:nvSpPr>
        <p:spPr bwMode="gray">
          <a:xfrm>
            <a:off x="533400" y="4446478"/>
            <a:ext cx="3136032" cy="1344722"/>
          </a:xfrm>
          <a:prstGeom prst="rect">
            <a:avLst/>
          </a:prstGeom>
          <a:solidFill>
            <a:schemeClr val="tx2"/>
          </a:solidFill>
          <a:ln/>
          <a:extLst/>
        </p:spPr>
        <p:style>
          <a:lnRef idx="1">
            <a:schemeClr val="accent2"/>
          </a:lnRef>
          <a:fillRef idx="3">
            <a:schemeClr val="accent2"/>
          </a:fillRef>
          <a:effectRef idx="2">
            <a:schemeClr val="accent2"/>
          </a:effectRef>
          <a:fontRef idx="minor">
            <a:schemeClr val="lt1"/>
          </a:fontRef>
        </p:style>
        <p:txBody>
          <a:bodyPr lIns="108000" tIns="0" rIns="90000" bIns="0" anchor="ctr"/>
          <a:lstStyle/>
          <a:p>
            <a:pPr algn="ctr"/>
            <a:r>
              <a:rPr lang="fr-FR" sz="2400" b="1"/>
              <a:t>Quatre objectifs et douze objectifs du futur réseau</a:t>
            </a:r>
            <a:r>
              <a:rPr lang="fr-FR" sz="2400" b="1" smtClean="0"/>
              <a:t>:</a:t>
            </a:r>
            <a:endParaRPr lang="fr-FR" sz="2400" b="1"/>
          </a:p>
        </p:txBody>
      </p:sp>
      <p:sp>
        <p:nvSpPr>
          <p:cNvPr id="16" name="Title 1"/>
          <p:cNvSpPr txBox="1">
            <a:spLocks/>
          </p:cNvSpPr>
          <p:nvPr/>
        </p:nvSpPr>
        <p:spPr>
          <a:xfrm>
            <a:off x="609600" y="-228600"/>
            <a:ext cx="7467600" cy="1143000"/>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sr-Latn-RS" b="1">
                <a:latin typeface="Arial" pitchFamily="34" charset="0"/>
                <a:cs typeface="Arial" pitchFamily="34" charset="0"/>
              </a:rPr>
              <a:t>Objectifs de </a:t>
            </a:r>
            <a:r>
              <a:rPr lang="sr-Latn-RS" b="1" smtClean="0">
                <a:latin typeface="Arial" pitchFamily="34" charset="0"/>
                <a:cs typeface="Arial" pitchFamily="34" charset="0"/>
              </a:rPr>
              <a:t>conception</a:t>
            </a:r>
            <a:endParaRPr lang="sr-Latn-RS" b="1">
              <a:latin typeface="Arial" pitchFamily="34" charset="0"/>
              <a:cs typeface="Arial" pitchFamily="34" charset="0"/>
            </a:endParaRPr>
          </a:p>
        </p:txBody>
      </p:sp>
      <p:sp>
        <p:nvSpPr>
          <p:cNvPr id="17" name="Footer Placeholder 3"/>
          <p:cNvSpPr>
            <a:spLocks noGrp="1"/>
          </p:cNvSpPr>
          <p:nvPr>
            <p:ph type="ftr" sz="quarter" idx="16"/>
          </p:nvPr>
        </p:nvSpPr>
        <p:spPr>
          <a:xfrm>
            <a:off x="6248400" y="6324601"/>
            <a:ext cx="2473397" cy="457200"/>
          </a:xfrm>
        </p:spPr>
        <p:txBody>
          <a:bodyPr/>
          <a:lstStyle/>
          <a:p>
            <a:pPr algn="ctr"/>
            <a:r>
              <a:rPr lang="sr-Latn-RS" sz="1600" b="1">
                <a:solidFill>
                  <a:schemeClr val="accent5">
                    <a:lumMod val="75000"/>
                  </a:schemeClr>
                </a:solidFill>
                <a:latin typeface="Arial" pitchFamily="34" charset="0"/>
                <a:cs typeface="Arial" pitchFamily="34" charset="0"/>
              </a:rPr>
              <a:t>Réseaux futurs</a:t>
            </a:r>
          </a:p>
        </p:txBody>
      </p:sp>
      <p:pic>
        <p:nvPicPr>
          <p:cNvPr id="2" name="Picture 2" descr="C:\Users\GLACI Master\Desktop\fsdfsd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924560"/>
            <a:ext cx="4932680" cy="47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3983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1000"/>
                                        <p:tgtEl>
                                          <p:spTgt spid="11"/>
                                        </p:tgtEl>
                                      </p:cBhvr>
                                    </p:animEffect>
                                    <p:anim calcmode="lin" valueType="num">
                                      <p:cBhvr>
                                        <p:cTn id="14" dur="1000" fill="hold"/>
                                        <p:tgtEl>
                                          <p:spTgt spid="11"/>
                                        </p:tgtEl>
                                        <p:attrNameLst>
                                          <p:attrName>ppt_x</p:attrName>
                                        </p:attrNameLst>
                                      </p:cBhvr>
                                      <p:tavLst>
                                        <p:tav tm="0">
                                          <p:val>
                                            <p:strVal val="#ppt_x"/>
                                          </p:val>
                                        </p:tav>
                                        <p:tav tm="100000">
                                          <p:val>
                                            <p:strVal val="#ppt_x"/>
                                          </p:val>
                                        </p:tav>
                                      </p:tavLst>
                                    </p:anim>
                                    <p:anim calcmode="lin" valueType="num">
                                      <p:cBhvr>
                                        <p:cTn id="15" dur="1000" fill="hold"/>
                                        <p:tgtEl>
                                          <p:spTgt spid="11"/>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5800" y="1371600"/>
            <a:ext cx="6781800" cy="4495800"/>
          </a:xfrm>
        </p:spPr>
        <p:txBody>
          <a:bodyPr>
            <a:normAutofit fontScale="92500" lnSpcReduction="10000"/>
          </a:bodyPr>
          <a:lstStyle/>
          <a:p>
            <a:pPr>
              <a:buFont typeface="Wingdings" pitchFamily="2" charset="2"/>
              <a:buChar char="Ø"/>
            </a:pPr>
            <a:r>
              <a:rPr lang="en-US">
                <a:latin typeface="Arial" pitchFamily="34" charset="0"/>
                <a:cs typeface="Arial" pitchFamily="34" charset="0"/>
              </a:rPr>
              <a:t>Gérer les ressources </a:t>
            </a:r>
            <a:r>
              <a:rPr lang="en-US" smtClean="0">
                <a:latin typeface="Arial" pitchFamily="34" charset="0"/>
                <a:cs typeface="Arial" pitchFamily="34" charset="0"/>
              </a:rPr>
              <a:t>physiques</a:t>
            </a:r>
          </a:p>
          <a:p>
            <a:pPr lvl="1">
              <a:buFont typeface="Wingdings" pitchFamily="2" charset="2"/>
              <a:buChar char="Ø"/>
            </a:pPr>
            <a:r>
              <a:rPr lang="fr-FR" sz="1100">
                <a:latin typeface="Arial" pitchFamily="34" charset="0"/>
                <a:cs typeface="Arial" pitchFamily="34" charset="0"/>
              </a:rPr>
              <a:t>La gestion des ressources physiques permet l'utilisation efficace et cohérente des ressources physiques pouvant inclure des types d'équipement hétérogènes, tels que des routeurs et des serveurs développés par différents fournisseurs.</a:t>
            </a:r>
            <a:endParaRPr lang="en-US" sz="1100">
              <a:latin typeface="Arial" pitchFamily="34" charset="0"/>
              <a:cs typeface="Arial" pitchFamily="34" charset="0"/>
            </a:endParaRPr>
          </a:p>
          <a:p>
            <a:pPr marL="0" indent="0">
              <a:buNone/>
            </a:pPr>
            <a:endParaRPr lang="en-US">
              <a:latin typeface="Arial" pitchFamily="34" charset="0"/>
              <a:cs typeface="Arial" pitchFamily="34" charset="0"/>
            </a:endParaRPr>
          </a:p>
          <a:p>
            <a:pPr>
              <a:buFont typeface="Wingdings" pitchFamily="2" charset="2"/>
              <a:buChar char="Ø"/>
            </a:pPr>
            <a:r>
              <a:rPr lang="en-US">
                <a:latin typeface="Arial" pitchFamily="34" charset="0"/>
                <a:cs typeface="Arial" pitchFamily="34" charset="0"/>
              </a:rPr>
              <a:t>Gestion des ressources </a:t>
            </a:r>
            <a:r>
              <a:rPr lang="en-US" smtClean="0">
                <a:latin typeface="Arial" pitchFamily="34" charset="0"/>
                <a:cs typeface="Arial" pitchFamily="34" charset="0"/>
              </a:rPr>
              <a:t>virtuelles</a:t>
            </a:r>
          </a:p>
          <a:p>
            <a:pPr lvl="1">
              <a:buFont typeface="Wingdings" pitchFamily="2" charset="2"/>
              <a:buChar char="Ø"/>
            </a:pPr>
            <a:r>
              <a:rPr lang="fr-FR" sz="1200">
                <a:latin typeface="Arial" pitchFamily="34" charset="0"/>
                <a:cs typeface="Arial" pitchFamily="34" charset="0"/>
              </a:rPr>
              <a:t>La gestion des ressources virtuelles permet aux LINP (partitions de réseau isolées logiquement) de lier des ressources physiques et des ressources virtuelles.</a:t>
            </a:r>
            <a:endParaRPr lang="en-US" sz="1200">
              <a:latin typeface="Arial" pitchFamily="34" charset="0"/>
              <a:cs typeface="Arial" pitchFamily="34" charset="0"/>
            </a:endParaRPr>
          </a:p>
          <a:p>
            <a:pPr marL="0" indent="0">
              <a:buNone/>
            </a:pPr>
            <a:endParaRPr lang="en-US" smtClean="0">
              <a:latin typeface="Arial" pitchFamily="34" charset="0"/>
              <a:cs typeface="Arial" pitchFamily="34" charset="0"/>
            </a:endParaRPr>
          </a:p>
          <a:p>
            <a:pPr>
              <a:buFont typeface="Wingdings" pitchFamily="2" charset="2"/>
              <a:buChar char="Ø"/>
            </a:pPr>
            <a:r>
              <a:rPr lang="en-US">
                <a:latin typeface="Arial" pitchFamily="34" charset="0"/>
                <a:cs typeface="Arial" pitchFamily="34" charset="0"/>
              </a:rPr>
              <a:t>Gérer </a:t>
            </a:r>
            <a:r>
              <a:rPr lang="en-US" smtClean="0">
                <a:latin typeface="Arial" pitchFamily="34" charset="0"/>
                <a:cs typeface="Arial" pitchFamily="34" charset="0"/>
              </a:rPr>
              <a:t>LINP</a:t>
            </a:r>
          </a:p>
          <a:p>
            <a:pPr lvl="1">
              <a:buFont typeface="Wingdings" pitchFamily="2" charset="2"/>
              <a:buChar char="Ø"/>
            </a:pPr>
            <a:r>
              <a:rPr lang="fr-FR" sz="1200">
                <a:latin typeface="Arial" pitchFamily="34" charset="0"/>
                <a:cs typeface="Arial" pitchFamily="34" charset="0"/>
              </a:rPr>
              <a:t>La gestion LINP permet aux opérateurs LINP d'appliquer les directives de gestion à LINP.</a:t>
            </a:r>
            <a:endParaRPr lang="en-US" sz="1200">
              <a:latin typeface="Arial" pitchFamily="34" charset="0"/>
              <a:cs typeface="Arial" pitchFamily="34" charset="0"/>
            </a:endParaRPr>
          </a:p>
          <a:p>
            <a:pPr marL="0" indent="0">
              <a:buNone/>
            </a:pPr>
            <a:endParaRPr lang="en-US">
              <a:latin typeface="Arial" pitchFamily="34" charset="0"/>
              <a:cs typeface="Arial" pitchFamily="34" charset="0"/>
            </a:endParaRPr>
          </a:p>
          <a:p>
            <a:pPr>
              <a:buFont typeface="Wingdings" pitchFamily="2" charset="2"/>
              <a:buChar char="Ø"/>
            </a:pPr>
            <a:r>
              <a:rPr lang="en-US">
                <a:latin typeface="Arial" pitchFamily="34" charset="0"/>
                <a:cs typeface="Arial" pitchFamily="34" charset="0"/>
              </a:rPr>
              <a:t>Gestion de </a:t>
            </a:r>
            <a:r>
              <a:rPr lang="en-US" smtClean="0">
                <a:latin typeface="Arial" pitchFamily="34" charset="0"/>
                <a:cs typeface="Arial" pitchFamily="34" charset="0"/>
              </a:rPr>
              <a:t>service</a:t>
            </a:r>
          </a:p>
          <a:p>
            <a:pPr lvl="1">
              <a:buFont typeface="Wingdings" pitchFamily="2" charset="2"/>
              <a:buChar char="Ø"/>
            </a:pPr>
            <a:r>
              <a:rPr lang="fr-FR" sz="1100">
                <a:latin typeface="Arial" pitchFamily="34" charset="0"/>
                <a:cs typeface="Arial" pitchFamily="34" charset="0"/>
              </a:rPr>
              <a:t>La gestion des services permet à l'opérateur LINP de prendre en charge la fourniture de services sans interaction complexe entre l'opérateur LINP et le fournisseur de réseau qui fournit le LINP à l'opérateur LINP, car le service peut consister en un grand nombre de composants logiciels ou en une combinaison de programmes d'application et de ressources virtuelles.</a:t>
            </a:r>
            <a:endParaRPr lang="en-US" sz="1200">
              <a:latin typeface="Arial" pitchFamily="34" charset="0"/>
              <a:cs typeface="Arial" pitchFamily="34" charset="0"/>
            </a:endParaRPr>
          </a:p>
        </p:txBody>
      </p:sp>
      <p:sp>
        <p:nvSpPr>
          <p:cNvPr id="11" name="Title 1"/>
          <p:cNvSpPr txBox="1">
            <a:spLocks/>
          </p:cNvSpPr>
          <p:nvPr/>
        </p:nvSpPr>
        <p:spPr>
          <a:xfrm>
            <a:off x="609600" y="0"/>
            <a:ext cx="7467600" cy="1143000"/>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sr-Latn-RS" b="1">
                <a:latin typeface="Arial" pitchFamily="34" charset="0"/>
                <a:cs typeface="Arial" pitchFamily="34" charset="0"/>
              </a:rPr>
              <a:t>Gestion des </a:t>
            </a:r>
            <a:r>
              <a:rPr lang="sr-Latn-RS" b="1" smtClean="0">
                <a:latin typeface="Arial" pitchFamily="34" charset="0"/>
                <a:cs typeface="Arial" pitchFamily="34" charset="0"/>
              </a:rPr>
              <a:t>ressources</a:t>
            </a:r>
            <a:endParaRPr lang="sr-Latn-RS" b="1">
              <a:latin typeface="Arial" pitchFamily="34" charset="0"/>
              <a:cs typeface="Arial" pitchFamily="34" charset="0"/>
            </a:endParaRPr>
          </a:p>
        </p:txBody>
      </p:sp>
      <p:sp>
        <p:nvSpPr>
          <p:cNvPr id="15" name="Footer Placeholder 3"/>
          <p:cNvSpPr>
            <a:spLocks noGrp="1"/>
          </p:cNvSpPr>
          <p:nvPr>
            <p:ph type="ftr" sz="quarter" idx="16"/>
          </p:nvPr>
        </p:nvSpPr>
        <p:spPr>
          <a:xfrm>
            <a:off x="6248400" y="6324601"/>
            <a:ext cx="2473397" cy="457200"/>
          </a:xfrm>
        </p:spPr>
        <p:txBody>
          <a:bodyPr/>
          <a:lstStyle/>
          <a:p>
            <a:pPr algn="ctr"/>
            <a:r>
              <a:rPr lang="sr-Latn-RS" sz="1600" b="1">
                <a:solidFill>
                  <a:schemeClr val="accent5">
                    <a:lumMod val="75000"/>
                  </a:schemeClr>
                </a:solidFill>
                <a:latin typeface="Arial" pitchFamily="34" charset="0"/>
                <a:cs typeface="Arial" pitchFamily="34" charset="0"/>
              </a:rPr>
              <a:t>Réseaux futurs</a:t>
            </a:r>
          </a:p>
        </p:txBody>
      </p:sp>
    </p:spTree>
    <p:extLst>
      <p:ext uri="{BB962C8B-B14F-4D97-AF65-F5344CB8AC3E}">
        <p14:creationId xmlns:p14="http://schemas.microsoft.com/office/powerpoint/2010/main" val="19703335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0886"/>
            <a:ext cx="7467600" cy="1143000"/>
          </a:xfrm>
        </p:spPr>
        <p:txBody>
          <a:bodyPr vert="horz" anchor="b">
            <a:normAutofit/>
          </a:bodyPr>
          <a:lstStyle/>
          <a:p>
            <a:r>
              <a:rPr lang="en-US" b="1">
                <a:solidFill>
                  <a:schemeClr val="accent2"/>
                </a:solidFill>
                <a:latin typeface="Arial" pitchFamily="34" charset="0"/>
                <a:cs typeface="Arial" pitchFamily="34" charset="0"/>
              </a:rPr>
              <a:t>Opérateur de réseau</a:t>
            </a:r>
          </a:p>
        </p:txBody>
      </p:sp>
      <p:sp>
        <p:nvSpPr>
          <p:cNvPr id="21" name="Footer Placeholder 3"/>
          <p:cNvSpPr>
            <a:spLocks noGrp="1"/>
          </p:cNvSpPr>
          <p:nvPr>
            <p:ph type="ftr" sz="quarter" idx="16"/>
          </p:nvPr>
        </p:nvSpPr>
        <p:spPr>
          <a:xfrm>
            <a:off x="6248400" y="6324601"/>
            <a:ext cx="2473397" cy="457200"/>
          </a:xfrm>
        </p:spPr>
        <p:txBody>
          <a:bodyPr/>
          <a:lstStyle/>
          <a:p>
            <a:pPr algn="ctr"/>
            <a:r>
              <a:rPr lang="sr-Latn-RS" sz="1600" b="1">
                <a:solidFill>
                  <a:schemeClr val="accent5">
                    <a:lumMod val="75000"/>
                  </a:schemeClr>
                </a:solidFill>
                <a:latin typeface="Arial" pitchFamily="34" charset="0"/>
                <a:cs typeface="Arial" pitchFamily="34" charset="0"/>
              </a:rPr>
              <a:t>Réseaux futurs</a:t>
            </a:r>
          </a:p>
        </p:txBody>
      </p:sp>
      <p:sp>
        <p:nvSpPr>
          <p:cNvPr id="3" name="TextBox 2"/>
          <p:cNvSpPr txBox="1"/>
          <p:nvPr/>
        </p:nvSpPr>
        <p:spPr>
          <a:xfrm>
            <a:off x="1676400" y="1447800"/>
            <a:ext cx="5867400" cy="2031325"/>
          </a:xfrm>
          <a:prstGeom prst="rect">
            <a:avLst/>
          </a:prstGeom>
          <a:noFill/>
        </p:spPr>
        <p:txBody>
          <a:bodyPr wrap="square" rtlCol="0">
            <a:spAutoFit/>
          </a:bodyPr>
          <a:lstStyle/>
          <a:p>
            <a:pPr marL="285750" indent="-285750">
              <a:buFont typeface="Wingdings" panose="05000000000000000000" pitchFamily="2" charset="2"/>
              <a:buChar char="v"/>
            </a:pPr>
            <a:r>
              <a:rPr lang="en-US"/>
              <a:t>L'opérateur LINP</a:t>
            </a:r>
          </a:p>
          <a:p>
            <a:endParaRPr lang="en-US"/>
          </a:p>
          <a:p>
            <a:pPr marL="285750" indent="-285750">
              <a:buFont typeface="Wingdings" panose="05000000000000000000" pitchFamily="2" charset="2"/>
              <a:buChar char="v"/>
            </a:pPr>
            <a:r>
              <a:rPr lang="en-US"/>
              <a:t>Développement de service</a:t>
            </a:r>
          </a:p>
          <a:p>
            <a:pPr marL="285750" indent="-285750">
              <a:buFont typeface="Wingdings" panose="05000000000000000000" pitchFamily="2" charset="2"/>
              <a:buChar char="v"/>
            </a:pPr>
            <a:endParaRPr lang="en-US" smtClean="0"/>
          </a:p>
          <a:p>
            <a:pPr marL="285750" indent="-285750">
              <a:buFont typeface="Wingdings" panose="05000000000000000000" pitchFamily="2" charset="2"/>
              <a:buChar char="v"/>
            </a:pPr>
            <a:r>
              <a:rPr lang="en-US"/>
              <a:t>L'utilisateur final</a:t>
            </a:r>
          </a:p>
          <a:p>
            <a:pPr marL="285750" indent="-285750">
              <a:buFont typeface="Wingdings" panose="05000000000000000000" pitchFamily="2" charset="2"/>
              <a:buChar char="v"/>
            </a:pPr>
            <a:endParaRPr lang="sr-Latn-RS"/>
          </a:p>
          <a:p>
            <a:pPr marL="285750" indent="-285750">
              <a:buFont typeface="Wingdings" panose="05000000000000000000" pitchFamily="2" charset="2"/>
              <a:buChar char="v"/>
            </a:pPr>
            <a:r>
              <a:rPr lang="en-US"/>
              <a:t>Échangeur LINP</a:t>
            </a:r>
          </a:p>
        </p:txBody>
      </p:sp>
      <p:sp>
        <p:nvSpPr>
          <p:cNvPr id="19" name="Title 1"/>
          <p:cNvSpPr txBox="1">
            <a:spLocks/>
          </p:cNvSpPr>
          <p:nvPr/>
        </p:nvSpPr>
        <p:spPr>
          <a:xfrm>
            <a:off x="-381000" y="2895600"/>
            <a:ext cx="8915400" cy="1143000"/>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r"/>
            <a:r>
              <a:rPr lang="fr-FR" sz="2800" b="1">
                <a:solidFill>
                  <a:schemeClr val="accent2"/>
                </a:solidFill>
                <a:latin typeface="Arial" pitchFamily="34" charset="0"/>
                <a:cs typeface="Arial" pitchFamily="34" charset="0"/>
              </a:rPr>
              <a:t>Point de référence d'interface réseau à </a:t>
            </a:r>
            <a:r>
              <a:rPr lang="fr-FR" sz="2800" b="1" smtClean="0">
                <a:solidFill>
                  <a:schemeClr val="accent2"/>
                </a:solidFill>
                <a:latin typeface="Arial" pitchFamily="34" charset="0"/>
                <a:cs typeface="Arial" pitchFamily="34" charset="0"/>
              </a:rPr>
              <a:t>réseau</a:t>
            </a:r>
            <a:endParaRPr lang="fr-FR" sz="2800" b="1">
              <a:solidFill>
                <a:schemeClr val="accent2"/>
              </a:solidFill>
              <a:latin typeface="Arial" pitchFamily="34" charset="0"/>
              <a:cs typeface="Arial" pitchFamily="34" charset="0"/>
            </a:endParaRPr>
          </a:p>
        </p:txBody>
      </p:sp>
      <p:sp>
        <p:nvSpPr>
          <p:cNvPr id="22" name="TextBox 21"/>
          <p:cNvSpPr txBox="1"/>
          <p:nvPr/>
        </p:nvSpPr>
        <p:spPr>
          <a:xfrm>
            <a:off x="762000" y="4113074"/>
            <a:ext cx="7620000" cy="2031325"/>
          </a:xfrm>
          <a:prstGeom prst="rect">
            <a:avLst/>
          </a:prstGeom>
          <a:noFill/>
        </p:spPr>
        <p:txBody>
          <a:bodyPr wrap="square" rtlCol="0">
            <a:spAutoFit/>
          </a:bodyPr>
          <a:lstStyle/>
          <a:p>
            <a:pPr marL="285750" indent="-285750">
              <a:buFont typeface="Wingdings" panose="05000000000000000000" pitchFamily="2" charset="2"/>
              <a:buChar char="v"/>
            </a:pPr>
            <a:r>
              <a:rPr lang="fr-FR"/>
              <a:t>Les fonctionnalités de fusion sont recommandées et permettent l'utilisation de différents protocoles indépendants aux points de référence NNI et VMI entre l'échangeur LINP et chaque domaine administratif. Les balises NNI 'et VMI' utilisées pour représenter le protocole utilisé au point de référence NNI (ou VMI) peuvent être différentes de celles utilisées au point de référence NNI '(ou VMI</a:t>
            </a:r>
            <a:r>
              <a:rPr lang="fr-FR" smtClean="0"/>
              <a:t>).</a:t>
            </a:r>
            <a:endParaRPr lang="fr-FR"/>
          </a:p>
        </p:txBody>
      </p:sp>
    </p:spTree>
    <p:extLst>
      <p:ext uri="{BB962C8B-B14F-4D97-AF65-F5344CB8AC3E}">
        <p14:creationId xmlns:p14="http://schemas.microsoft.com/office/powerpoint/2010/main" val="1735872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arn(inVertical)">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barn(inVertical)">
                                      <p:cBhvr>
                                        <p:cTn id="16" dur="500"/>
                                        <p:tgtEl>
                                          <p:spTgt spid="19"/>
                                        </p:tgtEl>
                                      </p:cBhvr>
                                    </p:animEffect>
                                  </p:childTnLst>
                                </p:cTn>
                              </p:par>
                            </p:childTnLst>
                          </p:cTn>
                        </p:par>
                        <p:par>
                          <p:cTn id="17" fill="hold">
                            <p:stCondLst>
                              <p:cond delay="500"/>
                            </p:stCondLst>
                            <p:childTnLst>
                              <p:par>
                                <p:cTn id="18" presetID="16" presetClass="entr" presetSubtype="21" fill="hold" grpId="0" nodeType="after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barn(inVertical)">
                                      <p:cBhvr>
                                        <p:cTn id="2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9"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432" y="-304800"/>
            <a:ext cx="7467600" cy="1143000"/>
          </a:xfrm>
        </p:spPr>
        <p:txBody>
          <a:bodyPr vert="horz" anchor="b">
            <a:normAutofit/>
          </a:bodyPr>
          <a:lstStyle/>
          <a:p>
            <a:r>
              <a:rPr lang="en-US" b="1">
                <a:solidFill>
                  <a:schemeClr val="accent2"/>
                </a:solidFill>
                <a:latin typeface="Arial" pitchFamily="34" charset="0"/>
                <a:cs typeface="Arial" pitchFamily="34" charset="0"/>
              </a:rPr>
              <a:t>Besoins d'universalisation</a:t>
            </a:r>
            <a:endParaRPr lang="en-US" b="1" err="1">
              <a:solidFill>
                <a:schemeClr val="accent2"/>
              </a:solidFill>
              <a:latin typeface="Arial" pitchFamily="34" charset="0"/>
              <a:cs typeface="Arial" pitchFamily="34" charset="0"/>
            </a:endParaRPr>
          </a:p>
        </p:txBody>
      </p:sp>
      <p:sp>
        <p:nvSpPr>
          <p:cNvPr id="15" name="Footer Placeholder 3"/>
          <p:cNvSpPr>
            <a:spLocks noGrp="1"/>
          </p:cNvSpPr>
          <p:nvPr>
            <p:ph type="ftr" sz="quarter" idx="16"/>
          </p:nvPr>
        </p:nvSpPr>
        <p:spPr>
          <a:xfrm>
            <a:off x="6248400" y="6324601"/>
            <a:ext cx="2473397" cy="457200"/>
          </a:xfrm>
        </p:spPr>
        <p:txBody>
          <a:bodyPr/>
          <a:lstStyle/>
          <a:p>
            <a:pPr algn="ctr"/>
            <a:r>
              <a:rPr lang="sr-Latn-RS" sz="1600" b="1">
                <a:solidFill>
                  <a:schemeClr val="accent5">
                    <a:lumMod val="75000"/>
                  </a:schemeClr>
                </a:solidFill>
                <a:latin typeface="Arial" pitchFamily="34" charset="0"/>
                <a:cs typeface="Arial" pitchFamily="34" charset="0"/>
              </a:rPr>
              <a:t>Réseaux futurs</a:t>
            </a:r>
          </a:p>
        </p:txBody>
      </p:sp>
      <p:sp>
        <p:nvSpPr>
          <p:cNvPr id="3" name="TextBox 2"/>
          <p:cNvSpPr txBox="1"/>
          <p:nvPr/>
        </p:nvSpPr>
        <p:spPr>
          <a:xfrm>
            <a:off x="533400" y="762000"/>
            <a:ext cx="7634868" cy="5970865"/>
          </a:xfrm>
          <a:prstGeom prst="rect">
            <a:avLst/>
          </a:prstGeom>
          <a:noFill/>
        </p:spPr>
        <p:txBody>
          <a:bodyPr wrap="square" rtlCol="0">
            <a:spAutoFit/>
          </a:bodyPr>
          <a:lstStyle/>
          <a:p>
            <a:endParaRPr lang="en-US" smtClean="0"/>
          </a:p>
          <a:p>
            <a:pPr marL="285750" indent="-285750">
              <a:buFont typeface="Wingdings" panose="05000000000000000000" pitchFamily="2" charset="2"/>
              <a:buChar char="ü"/>
            </a:pPr>
            <a:r>
              <a:rPr lang="fr-FR" b="1"/>
              <a:t>Mesurer les ressources réseau par </a:t>
            </a:r>
            <a:r>
              <a:rPr lang="fr-FR" b="1" smtClean="0"/>
              <a:t>service</a:t>
            </a:r>
          </a:p>
          <a:p>
            <a:pPr marL="742950" lvl="1" indent="-285750">
              <a:buFont typeface="Wingdings" panose="05000000000000000000" pitchFamily="2" charset="2"/>
              <a:buChar char="ü"/>
            </a:pPr>
            <a:r>
              <a:rPr lang="fr-FR" sz="1400"/>
              <a:t>Mesurer les ressources du réseau par service consiste à analyser l'allocation des ressources du réseau par chaque service fourni.</a:t>
            </a:r>
            <a:endParaRPr lang="fr-FR" sz="1400"/>
          </a:p>
          <a:p>
            <a:endParaRPr lang="en-US"/>
          </a:p>
          <a:p>
            <a:pPr marL="285750" indent="-285750">
              <a:buFont typeface="Wingdings" panose="05000000000000000000" pitchFamily="2" charset="2"/>
              <a:buChar char="ü"/>
            </a:pPr>
            <a:r>
              <a:rPr lang="en-US" b="1"/>
              <a:t>Configuration réseau </a:t>
            </a:r>
            <a:r>
              <a:rPr lang="en-US" b="1" smtClean="0"/>
              <a:t>flexible</a:t>
            </a:r>
          </a:p>
          <a:p>
            <a:pPr marL="742950" lvl="1" indent="-285750">
              <a:buFont typeface="Wingdings" panose="05000000000000000000" pitchFamily="2" charset="2"/>
              <a:buChar char="ü"/>
            </a:pPr>
            <a:r>
              <a:rPr lang="fr-FR" sz="1400"/>
              <a:t>Une planification de réseau flexible consiste à n'allouer dynamiquement que les ressources nécessaires pour répondre à la demande spécifique de services de télécommunication, à réduire les CAPEKS et les OPEX et à promouvoir le déploiement de l'infrastructure de réseau dans des zones durables et peu attrayantes.</a:t>
            </a:r>
            <a:endParaRPr lang="en-US" sz="1400"/>
          </a:p>
          <a:p>
            <a:endParaRPr lang="en-US"/>
          </a:p>
          <a:p>
            <a:pPr marL="285750" indent="-285750">
              <a:buFont typeface="Wingdings" panose="05000000000000000000" pitchFamily="2" charset="2"/>
              <a:buChar char="ü"/>
            </a:pPr>
            <a:r>
              <a:rPr lang="en-US" b="1"/>
              <a:t>Développement </a:t>
            </a:r>
            <a:r>
              <a:rPr lang="en-US" b="1" smtClean="0"/>
              <a:t>collaboratif</a:t>
            </a:r>
          </a:p>
          <a:p>
            <a:pPr marL="742950" lvl="1" indent="-285750">
              <a:buFont typeface="Wingdings" panose="05000000000000000000" pitchFamily="2" charset="2"/>
              <a:buChar char="ü"/>
            </a:pPr>
            <a:r>
              <a:rPr lang="fr-FR" sz="1400"/>
              <a:t>Le développement de la coopération est un effort conjoint visant à développer de nouvelles technologies basées sur des normes ouvertes, à promouvoir l’innovation et à faciliter l’établissement de CAPEKS et OPEX de services de télécommunication de faible intensité dans des zones durables et peu attrayantes.</a:t>
            </a:r>
            <a:endParaRPr lang="en-US" sz="1400"/>
          </a:p>
          <a:p>
            <a:endParaRPr lang="en-US"/>
          </a:p>
          <a:p>
            <a:pPr marL="285750" indent="-285750">
              <a:buFont typeface="Wingdings" panose="05000000000000000000" pitchFamily="2" charset="2"/>
              <a:buChar char="ü"/>
            </a:pPr>
            <a:r>
              <a:rPr lang="en-US" b="1"/>
              <a:t>Utilisation des technologies </a:t>
            </a:r>
            <a:r>
              <a:rPr lang="en-US" b="1" smtClean="0"/>
              <a:t>vertes</a:t>
            </a:r>
          </a:p>
          <a:p>
            <a:pPr marL="742950" lvl="1" indent="-285750">
              <a:buFont typeface="Wingdings" panose="05000000000000000000" pitchFamily="2" charset="2"/>
              <a:buChar char="ü"/>
            </a:pPr>
            <a:r>
              <a:rPr lang="fr-FR" sz="1400"/>
              <a:t>L'utilisation de technologies vertes est l'adoption de technologies à faibles niveaux de chaleur et d'émissions de CO2 et à faible consommation d'énergie, permettant aux opérateurs de réduire les niveaux d'OPEX afin de maintenir la prestation de services dans des zones durables et peu attrayantes.</a:t>
            </a:r>
            <a:endParaRPr lang="en-US" sz="1400"/>
          </a:p>
        </p:txBody>
      </p:sp>
    </p:spTree>
    <p:extLst>
      <p:ext uri="{BB962C8B-B14F-4D97-AF65-F5344CB8AC3E}">
        <p14:creationId xmlns:p14="http://schemas.microsoft.com/office/powerpoint/2010/main" val="1735872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Custom 1">
      <a:dk1>
        <a:srgbClr val="3A3A3A"/>
      </a:dk1>
      <a:lt1>
        <a:srgbClr val="FFFFFF"/>
      </a:lt1>
      <a:dk2>
        <a:srgbClr val="771337"/>
      </a:dk2>
      <a:lt2>
        <a:srgbClr val="FFFFFF"/>
      </a:lt2>
      <a:accent1>
        <a:srgbClr val="771337"/>
      </a:accent1>
      <a:accent2>
        <a:srgbClr val="771337"/>
      </a:accent2>
      <a:accent3>
        <a:srgbClr val="A28E6A"/>
      </a:accent3>
      <a:accent4>
        <a:srgbClr val="956251"/>
      </a:accent4>
      <a:accent5>
        <a:srgbClr val="918485"/>
      </a:accent5>
      <a:accent6>
        <a:srgbClr val="855D5D"/>
      </a:accent6>
      <a:hlink>
        <a:srgbClr val="CC9900"/>
      </a:hlink>
      <a:folHlink>
        <a:srgbClr val="96A9A9"/>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1477</TotalTime>
  <Words>759</Words>
  <Application>Microsoft Office PowerPoint</Application>
  <PresentationFormat>On-screen Show (4:3)</PresentationFormat>
  <Paragraphs>107</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Oriel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Opérateur de réseau</vt:lpstr>
      <vt:lpstr>Besoins d'universalisation</vt:lpstr>
      <vt:lpstr>Des raisons techniques pour nous faciliter</vt:lpstr>
      <vt:lpstr>Conclusion</vt:lpstr>
      <vt:lpstr>Conclusion</vt:lpstr>
      <vt:lpstr>Merci pour votre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Level 1</dc:title>
  <dc:creator>Windows User</dc:creator>
  <cp:lastModifiedBy>GLACI Master</cp:lastModifiedBy>
  <cp:revision>146</cp:revision>
  <dcterms:created xsi:type="dcterms:W3CDTF">2018-07-03T10:13:27Z</dcterms:created>
  <dcterms:modified xsi:type="dcterms:W3CDTF">2019-09-06T20:56:12Z</dcterms:modified>
</cp:coreProperties>
</file>