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4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2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C3300"/>
    <a:srgbClr val="660066"/>
    <a:srgbClr val="FEBDB0"/>
    <a:srgbClr val="360036"/>
    <a:srgbClr val="1E578E"/>
    <a:srgbClr val="99FF99"/>
    <a:srgbClr val="9999FF"/>
    <a:srgbClr val="CC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Наслов графикона</a:t>
            </a:r>
            <a:endParaRPr lang="sr-Latn-R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Серија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EF-496F-968C-12F1CF576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Серија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EF-496F-968C-12F1CF5762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Серија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EF-496F-968C-12F1CF5762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755008"/>
        <c:axId val="105756544"/>
      </c:barChart>
      <c:catAx>
        <c:axId val="10575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756544"/>
        <c:crosses val="autoZero"/>
        <c:auto val="1"/>
        <c:lblAlgn val="ctr"/>
        <c:lblOffset val="100"/>
        <c:noMultiLvlLbl val="0"/>
      </c:catAx>
      <c:valAx>
        <c:axId val="10575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75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D714E-108F-47C8-9868-3FFA577D6B22}" type="datetimeFigureOut">
              <a:rPr lang="sr-Latn-RS" smtClean="0"/>
              <a:pPr/>
              <a:t>2.12.2024.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5E9B-F8F8-4FA8-BE3A-00BE8F40698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8400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DF269-521E-4B12-A6E5-D59C88C2B601}" type="datetimeFigureOut">
              <a:rPr lang="sr-Latn-RS" smtClean="0"/>
              <a:pPr/>
              <a:t>2.12.2024.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B4A3-5BD7-4D53-BBD1-F3178D2FE7E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5273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 презентације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6475-5A6F-42DC-A20E-5CD6159ADAA8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Поднаслов презентације</a:t>
            </a:r>
            <a:endParaRPr lang="sr-Latn-R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0" y="5691673"/>
            <a:ext cx="9144000" cy="5281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Место и датум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13" y="1122363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C863CF42-AF2D-467E-A86E-921779ACBB86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41E0A76F-A858-4830-884B-9E9914C82A13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RS" dirty="0"/>
              <a:t>Слика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B327E440-2A8B-43FA-8E62-283731874734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02507"/>
            <a:ext cx="7734300" cy="5674455"/>
          </a:xfr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8C4348E8-5F32-4135-9735-14DFEF197A78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02508"/>
            <a:ext cx="2628900" cy="5674454"/>
          </a:xfrm>
        </p:spPr>
        <p:txBody>
          <a:bodyPr vert="eaVert"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2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D77415B9-F7E1-4329-86C5-BFD9CA71CB2B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50076" y="454986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ww.sf.bg.ac.rs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37468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50000"/>
                  </a:schemeClr>
                </a:solidFill>
                <a:latin typeface="Tw Cen MT (Body)Body)"/>
              </a:rPr>
              <a:t>ХВАЛА НА ПАЖЊИ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53738"/>
            <a:ext cx="9144000" cy="7507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Текст</a:t>
            </a:r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5100435"/>
            <a:ext cx="720000" cy="72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396" y="3872332"/>
            <a:ext cx="3933209" cy="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40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Поднаслов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77415B9-F7E1-4329-86C5-BFD9CA71CB2B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562011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6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E24CC09-28A3-4024-98F4-C9F66E8E8861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897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A825FD8A-1FFE-4238-BA14-C5F811CB1A6B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8357086"/>
              </p:ext>
            </p:extLst>
          </p:nvPr>
        </p:nvGraphicFramePr>
        <p:xfrm>
          <a:off x="838200" y="2287207"/>
          <a:ext cx="10515600" cy="328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074813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593573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859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784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7887910"/>
                    </a:ext>
                  </a:extLst>
                </a:gridCol>
              </a:tblGrid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0"/>
                        </a:spcBef>
                      </a:pPr>
                      <a:r>
                        <a:rPr lang="sr-Cyrl-RS" dirty="0"/>
                        <a:t>Колона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4</a:t>
                      </a: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90650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1148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485372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15901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Табела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254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C068A37D-29CE-3143-9685-3E757B766BAC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823881815"/>
              </p:ext>
            </p:extLst>
          </p:nvPr>
        </p:nvGraphicFramePr>
        <p:xfrm>
          <a:off x="838200" y="1734937"/>
          <a:ext cx="105156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Графикон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04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9CD9DD0-17BE-4D06-B789-47356A50A0A7}" type="datetime1">
              <a:rPr lang="sr-Latn-RS" smtClean="0"/>
              <a:pPr/>
              <a:t>2.12.2024.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15B9-F7E1-4329-86C5-BFD9CA71CB2B}" type="datetime1">
              <a:rPr lang="sr-Latn-RS" smtClean="0"/>
              <a:pPr/>
              <a:t>2.12.2024.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73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E578E"/>
          </a:solidFill>
          <a:latin typeface="Tw Cen MT (Body)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(Body)Body)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(Body)Body)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(Body)Body)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7244" y="3435532"/>
            <a:ext cx="9906001" cy="649195"/>
          </a:xfrm>
        </p:spPr>
        <p:txBody>
          <a:bodyPr>
            <a:normAutofit fontScale="90000"/>
          </a:bodyPr>
          <a:lstStyle/>
          <a:p>
            <a:pPr marL="228600" indent="-228600">
              <a:lnSpc>
                <a:spcPct val="107000"/>
              </a:lnSpc>
              <a:spcBef>
                <a:spcPts val="4200"/>
              </a:spcBef>
              <a:spcAft>
                <a:spcPts val="4200"/>
              </a:spcAft>
            </a:pPr>
            <a:r>
              <a:rPr lang="ru-RU" sz="4000" kern="100" dirty="0">
                <a:latin typeface="Cambria"/>
                <a:ea typeface="Times New Roman"/>
                <a:cs typeface="Times New Roman"/>
              </a:rPr>
              <a:t>Особе са инвалидитетом и аутономна возила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1484812" y="6329848"/>
            <a:ext cx="9144000" cy="528152"/>
          </a:xfrm>
        </p:spPr>
        <p:txBody>
          <a:bodyPr>
            <a:normAutofit/>
          </a:bodyPr>
          <a:lstStyle/>
          <a:p>
            <a:r>
              <a:rPr lang="sr-Cyrl-RS" sz="2000" dirty="0">
                <a:latin typeface="Cambria" pitchFamily="18" charset="0"/>
                <a:ea typeface="Cambria" pitchFamily="18" charset="0"/>
              </a:rPr>
              <a:t>Београд, 2024. 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2698" y="4316140"/>
            <a:ext cx="4611189" cy="2058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</a:b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Предметни наставници: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Радомир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Мијаиловић</a:t>
            </a:r>
            <a:endParaRPr lang="sr-Cyrl-RS" sz="2000" dirty="0">
              <a:solidFill>
                <a:schemeClr val="bg1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Проф. др Далибор Пешић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Доц. др Ђорђе Петровић</a:t>
            </a:r>
            <a:endParaRPr kumimoji="0" lang="sr-Latn-RS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3669" y="2348189"/>
            <a:ext cx="93138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3000" b="1" i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Предмет: Безбедност особа са инвалидитетом</a:t>
            </a:r>
            <a:endParaRPr lang="en-US" sz="3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342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10</a:t>
            </a:fld>
            <a:endParaRPr lang="sr-Latn-RS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83325" y="466526"/>
            <a:ext cx="11260183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Инклузија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друштво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Друштвена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изолација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показала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велики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узрочник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менталних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обољења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људи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посебно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изражено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чешће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изоловани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због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смањеног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нивоа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приступа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Конкретни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резултати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говоре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четири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пута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већу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вероватноћу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током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живота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буду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депресивним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стањима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Омогућавање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кретања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допринеће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њиховом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повећаном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учешћу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разним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друштвеним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активностима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што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позитиван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утицај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њихову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инклузију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друштво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а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последично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ментално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здравље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>
              <a:solidFill>
                <a:srgbClr val="660066"/>
              </a:solidFill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Безбедност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саобраћаја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велики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потенцијал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смање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број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незгода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путевима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Оптимистична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процене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говоре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увођењем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доћи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елиминисања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90%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свих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незгода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(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Fagnant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and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Kockelman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2015).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како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целокупно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друштво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тако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48" y="587194"/>
            <a:ext cx="11649891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Cyrl-RS" sz="2800" dirty="0">
                <a:latin typeface="Cambria" pitchFamily="18" charset="0"/>
                <a:ea typeface="Cambria" pitchFamily="18" charset="0"/>
              </a:rPr>
              <a:t>Изазови и ограничења везана за аутономна возила са аспекта особа са инвалидитетом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11</a:t>
            </a:fld>
            <a:endParaRPr lang="sr-Latn-RS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6571" y="2000715"/>
            <a:ext cx="1148225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потенцијалној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имплементацији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системи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очекују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бројни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изазови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ограничења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Одређени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изазови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ограничења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везани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специфичности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Најважнији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изазови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ограничења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сусретати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: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3805" y="3677921"/>
            <a:ext cx="82905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Финансије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доступност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)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Приступачност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коришћења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аутономних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возила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Прихватљивост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Законска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регулатива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721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12</a:t>
            </a:fld>
            <a:endParaRPr lang="sr-Latn-RS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83178" y="159454"/>
            <a:ext cx="1137339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Финансије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(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доступност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)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Очекивања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бити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веома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скупа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велико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питање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колико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могућност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приушти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приватно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Проблем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може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представља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потреба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додатно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прилагоди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потребе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специфичне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категорије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</a:t>
            </a:r>
            <a:r>
              <a:rPr kumimoji="0" lang="en-US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Имајући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уму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чињеницу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категорија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становништва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нижим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нивоом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примања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чињенице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добијају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додатно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тежини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Приступачност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Сви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проблеми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суочавају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приликом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јавног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превоза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могу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очекивати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приликом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оквиру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тога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посебно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треба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истаћи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проблеме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приступачности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инфраструктуре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Још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један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проблем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може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отежати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приступачност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потреба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одређеним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нивоом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технолошке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писмености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приликом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може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манифестовати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кроз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потребу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одређених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апликација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генерално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издавања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команди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Даље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различите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потребе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могу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значајно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отежати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креирање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доступних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све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13</a:t>
            </a:fld>
            <a:endParaRPr lang="sr-Latn-RS" dirty="0"/>
          </a:p>
        </p:txBody>
      </p:sp>
      <p:sp>
        <p:nvSpPr>
          <p:cNvPr id="4" name="Rectangle 3"/>
          <p:cNvSpPr/>
          <p:nvPr/>
        </p:nvSpPr>
        <p:spPr>
          <a:xfrm>
            <a:off x="404949" y="1104207"/>
            <a:ext cx="114169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RS" sz="2500" b="1" dirty="0">
                <a:solidFill>
                  <a:srgbClr val="003366"/>
                </a:solidFill>
                <a:latin typeface="Cambria" pitchFamily="18" charset="0"/>
                <a:ea typeface="Cambria" pitchFamily="18" charset="0"/>
              </a:rPr>
              <a:t>Прихватљивост</a:t>
            </a:r>
            <a:endParaRPr lang="en-US" sz="2500" dirty="0">
              <a:solidFill>
                <a:srgbClr val="003366"/>
              </a:solidFill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Cyrl-RS" sz="2200" dirty="0">
                <a:solidFill>
                  <a:srgbClr val="003366"/>
                </a:solidFill>
                <a:latin typeface="Cambria" pitchFamily="18" charset="0"/>
                <a:ea typeface="Cambria" pitchFamily="18" charset="0"/>
              </a:rPr>
              <a:t>У тренутку када аутономна возила постану доступна постоји могућност да особе са инвалидитетом не буду заинтересоване за њихово коришћење услед страха. Ово може бити проузроковано забринутошћу за безбедност, неповерењем у нове технологије и њихову поузданост.</a:t>
            </a:r>
            <a:endParaRPr lang="en-US" sz="2200" dirty="0">
              <a:solidFill>
                <a:srgbClr val="003366"/>
              </a:solidFill>
              <a:latin typeface="Cambria" pitchFamily="18" charset="0"/>
              <a:ea typeface="Cambria" pitchFamily="18" charset="0"/>
            </a:endParaRPr>
          </a:p>
          <a:p>
            <a:pPr algn="just"/>
            <a:endParaRPr lang="en-US" sz="2000" dirty="0">
              <a:latin typeface="Cambria" pitchFamily="18" charset="0"/>
              <a:ea typeface="Cambria" pitchFamily="18" charset="0"/>
            </a:endParaRPr>
          </a:p>
          <a:p>
            <a:pPr algn="just"/>
            <a:endParaRPr lang="en-US" sz="2000" dirty="0">
              <a:solidFill>
                <a:srgbClr val="CC33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sr-Cyrl-RS" sz="2500" b="1" dirty="0">
                <a:solidFill>
                  <a:srgbClr val="CC3300"/>
                </a:solidFill>
                <a:latin typeface="Cambria" pitchFamily="18" charset="0"/>
                <a:ea typeface="Cambria" pitchFamily="18" charset="0"/>
              </a:rPr>
              <a:t>Законска регулатива</a:t>
            </a:r>
            <a:endParaRPr lang="en-US" sz="2500" dirty="0">
              <a:solidFill>
                <a:srgbClr val="CC3300"/>
              </a:solidFill>
              <a:latin typeface="Cambria" pitchFamily="18" charset="0"/>
              <a:ea typeface="Cambria" pitchFamily="18" charset="0"/>
            </a:endParaRPr>
          </a:p>
          <a:p>
            <a:pPr algn="just"/>
            <a:r>
              <a:rPr lang="sr-Cyrl-RS" sz="2200" dirty="0">
                <a:solidFill>
                  <a:srgbClr val="CC3300"/>
                </a:solidFill>
                <a:latin typeface="Cambria" pitchFamily="18" charset="0"/>
                <a:ea typeface="Cambria" pitchFamily="18" charset="0"/>
              </a:rPr>
              <a:t>Увођење аутономних возила у саобраћајни систем представљаће изазов и за законодавце. Са аспекта особа са инвалидитетом, неопходно је дефинисати како ће се посматрати особе које не могу да буду возачи (нпр. слепе особе) у ситуацијама када путују саме у возилу. Другим речима, потребно је прецизно дефинисати термин </a:t>
            </a:r>
            <a:r>
              <a:rPr lang="sr-Cyrl-RS" sz="2200" b="1" dirty="0">
                <a:solidFill>
                  <a:srgbClr val="CC3300"/>
                </a:solidFill>
                <a:latin typeface="Cambria" pitchFamily="18" charset="0"/>
                <a:ea typeface="Cambria" pitchFamily="18" charset="0"/>
              </a:rPr>
              <a:t>возило без возача</a:t>
            </a:r>
            <a:r>
              <a:rPr lang="sr-Cyrl-RS" sz="2200" dirty="0">
                <a:solidFill>
                  <a:srgbClr val="CC3300"/>
                </a:solidFill>
                <a:latin typeface="Cambria" pitchFamily="18" charset="0"/>
                <a:ea typeface="Cambria" pitchFamily="18" charset="0"/>
              </a:rPr>
              <a:t> и питање одговорности у саобраћајним незгодама.</a:t>
            </a:r>
            <a:endParaRPr lang="en-US" sz="2200" dirty="0">
              <a:solidFill>
                <a:srgbClr val="CC330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14</a:t>
            </a:fld>
            <a:endParaRPr lang="sr-Latn-RS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169817"/>
            <a:ext cx="10113264" cy="127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304704" rIns="91440" bIns="304704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Аутономна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возила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особе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инвалидитетом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препоруке</a:t>
            </a:r>
            <a:endParaRPr kumimoji="0" lang="en-US" sz="2500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613955"/>
          <a:ext cx="12192000" cy="6248745"/>
        </p:xfrm>
        <a:graphic>
          <a:graphicData uri="http://schemas.openxmlformats.org/drawingml/2006/table">
            <a:tbl>
              <a:tblPr/>
              <a:tblGrid>
                <a:gridCol w="3927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4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Изазов</a:t>
                      </a:r>
                      <a:endParaRPr lang="en-US" sz="1400" b="1" kern="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Препорука</a:t>
                      </a:r>
                      <a:endParaRPr lang="en-US" sz="1400" b="1" kern="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Висока цена аутономних возила. Особе са инвалидитетом немају могућност да приуште приватно аутономно возило.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Интегрисати аутономна возила у систем јавног превоза где би трошкови за особе са инвалидитетом били трошкови цене превоза (или њихов део). 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47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Приступачност аутономних возила за потребе особа са инвалидитетом. Како дизајнирати аутономна возила?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Препоруке за дизајнирање приступачних аутономних возила се могу приказати кроз следеће :</a:t>
                      </a:r>
                      <a:endParaRPr lang="en-US" sz="1400" b="1" kern="100" dirty="0">
                        <a:solidFill>
                          <a:srgbClr val="FF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r-Cyrl-RS" sz="1400" b="1" i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Врата возила</a:t>
                      </a:r>
                      <a:r>
                        <a:rPr lang="sr-Cyrl-RS" sz="1400" b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– најмање ширине 0,87</a:t>
                      </a:r>
                      <a:r>
                        <a:rPr lang="en-US" sz="1400" b="1" kern="100" dirty="0">
                          <a:latin typeface="Cambria"/>
                          <a:ea typeface="Calibri"/>
                          <a:cs typeface="Times New Roman"/>
                        </a:rPr>
                        <a:t>m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и дубине од 1,508</a:t>
                      </a:r>
                      <a:r>
                        <a:rPr lang="en-US" sz="1400" b="1" kern="100" dirty="0">
                          <a:latin typeface="Cambria"/>
                          <a:ea typeface="Calibri"/>
                          <a:cs typeface="Times New Roman"/>
                        </a:rPr>
                        <a:t>m.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r-Cyrl-RS" sz="1400" b="1" i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Простор у возилу</a:t>
                      </a:r>
                      <a:r>
                        <a:rPr lang="sr-Cyrl-RS" sz="1400" b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– минималан простор у возилу за корисника инвалидских колица – 1,31</a:t>
                      </a:r>
                      <a:r>
                        <a:rPr lang="en-US" sz="1400" b="1" kern="100" dirty="0">
                          <a:latin typeface="Cambria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400" b="1" kern="100" baseline="30000" dirty="0"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r-Cyrl-RS" sz="1400" b="1" i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Рампе за улазак/излазак из возила</a:t>
                      </a:r>
                      <a:r>
                        <a:rPr lang="sr-Cyrl-RS" sz="1400" b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– максималан нагиб 1:8.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r-Cyrl-RS" sz="1400" b="1" i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Унутрашњост возила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 – креирање места у возилу која су приступачна, комфорна и одговарајуће заштитне системе.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r-Cyrl-RS" sz="1400" b="1" i="1" kern="100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Корисничко искуство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– обезбедити да се све информације саопште и аудио и визуелно</a:t>
                      </a:r>
                      <a:r>
                        <a:rPr lang="en-US" sz="1400" b="1" kern="100" dirty="0">
                          <a:latin typeface="Cambri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на адекватан начин. Омогућити персонализацију потреба путника.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Сви ови захтеви се могу у одређеној мери компензовати оператерима аутономних возила који би били помоћ особама са инвалидитетом 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7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Приступачност инфраструктуре коју користе аутономна возила. 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200" b="1" kern="100" dirty="0">
                          <a:latin typeface="Cambria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циљу олакшавања уласка/изласка из аутономних возила потребно је обезбедити адекватну инфраструктуру. Препоруке прате генералне смернице везане за универзални дизајн.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6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Промоција аутономних возила након провера њихове поузданости и безбедности.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Реализовати различите активности (кампање и едукације) са циљем промоције добрих примера коришћења аутономних возила. Такође, реализовати и едукације са циљем упознавања особа са инвалидитетом са технологијом аутономних возила.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Уређивање законске регулативе из области аутономних возила.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RS" sz="1400" b="1" kern="100" dirty="0">
                          <a:latin typeface="Cambria"/>
                          <a:ea typeface="Calibri"/>
                          <a:cs typeface="Times New Roman"/>
                        </a:rPr>
                        <a:t>Пре увођења аутономних возила у саобраћајни систем неопходно је законски регулисати њихов статус по бројним питањима (одговорност у случају саобраћајне незгоде и сл.)</a:t>
                      </a:r>
                      <a:endParaRPr lang="en-US" sz="1400" b="1" kern="1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3221" marR="53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</a:t>
            </a:fld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6943" y="2259240"/>
            <a:ext cx="10515600" cy="1325563"/>
          </a:xfrm>
        </p:spPr>
        <p:txBody>
          <a:bodyPr>
            <a:normAutofit/>
          </a:bodyPr>
          <a:lstStyle/>
          <a:p>
            <a:r>
              <a:rPr lang="sr-Cyrl-RS" sz="3500" dirty="0">
                <a:latin typeface="Cambria" pitchFamily="18" charset="0"/>
                <a:ea typeface="Cambria" pitchFamily="18" charset="0"/>
              </a:rPr>
              <a:t>Теме:</a:t>
            </a:r>
            <a:endParaRPr lang="sr-Latn-RS" sz="35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1629" y="3353980"/>
            <a:ext cx="11353800" cy="3421289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sr-Cyrl-R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Ставови особа са инвалидитетом о аутономним возилима,</a:t>
            </a:r>
            <a:endParaRPr lang="en-US" sz="30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sr-Cyrl-R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Користи аутономних возила за потребе особа са инвалидитетом,</a:t>
            </a:r>
            <a:endParaRPr lang="en-US" sz="30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sr-Cyrl-R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Изазови и ограничења везана за аутономна возила са аспекта особа са инвалидитетом,</a:t>
            </a:r>
            <a:endParaRPr lang="en-US" sz="30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sr-Cyrl-RS" sz="3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Препоруке за приступачна аутономна возила.</a:t>
            </a:r>
            <a:endParaRPr lang="sr-Latn-RS" dirty="0"/>
          </a:p>
        </p:txBody>
      </p:sp>
      <p:sp>
        <p:nvSpPr>
          <p:cNvPr id="5" name="Rectangle 4"/>
          <p:cNvSpPr/>
          <p:nvPr/>
        </p:nvSpPr>
        <p:spPr>
          <a:xfrm>
            <a:off x="365760" y="548028"/>
            <a:ext cx="114953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5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mbria" pitchFamily="18" charset="0"/>
              </a:rPr>
              <a:t>Једно од решења које може унапредити мобилност, приступачност и безбедност особа са инвалидитетом је и </a:t>
            </a:r>
            <a:r>
              <a:rPr lang="sr-Cyrl-RS" sz="2500" u="sng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mbria" pitchFamily="18" charset="0"/>
              </a:rPr>
              <a:t>имплементација аутономних возила у саобраћајни систем</a:t>
            </a:r>
            <a:r>
              <a:rPr lang="sr-Cyrl-RS" sz="25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mbria" pitchFamily="18" charset="0"/>
              </a:rPr>
              <a:t>. Комплексност овог питања огледа се кроз хетерогеност потреба различитих категорија особа са инвалидитетом</a:t>
            </a:r>
            <a:r>
              <a:rPr lang="en-US" sz="25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532253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</a:t>
            </a:fld>
            <a:endParaRPr lang="sr-Latn-R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627018" y="0"/>
            <a:ext cx="11617235" cy="127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304704" rIns="91440" bIns="304704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СТАВОВИ ОСОБА СА ИНВАЛИДИТЕТОМ О АУТОНОМНИМ ВОЗИЛИМА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547" y="785839"/>
            <a:ext cx="117130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  <a:ea typeface="Cambria" pitchFamily="18" charset="0"/>
              </a:rPr>
              <a:t>Очекивања особа са инвалидитетом од аутономних возила једним делом зависе и од </a:t>
            </a:r>
            <a:r>
              <a:rPr lang="sr-Cyrl-RS" sz="20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  <a:ea typeface="Cambria" pitchFamily="18" charset="0"/>
              </a:rPr>
              <a:t>специфичних захтева одређених категорија особа са инвалидитетом</a:t>
            </a:r>
            <a:r>
              <a:rPr lang="sr-Cyrl-R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  <a:ea typeface="Cambria" pitchFamily="18" charset="0"/>
              </a:rPr>
              <a:t>. На пример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  <a:ea typeface="Cambria" pitchFamily="18" charset="0"/>
              </a:rPr>
              <a:t>:</a:t>
            </a:r>
          </a:p>
        </p:txBody>
      </p:sp>
      <p:pic>
        <p:nvPicPr>
          <p:cNvPr id="2050" name="Picture 2" descr="C:\Users\marin\OneDrive\Radna površina\ppt za D\Senzorni-invaliditet_naslovna-1024x1014.jpg"/>
          <p:cNvPicPr>
            <a:picLocks noChangeAspect="1" noChangeArrowheads="1"/>
          </p:cNvPicPr>
          <p:nvPr/>
        </p:nvPicPr>
        <p:blipFill>
          <a:blip r:embed="rId2" cstate="print"/>
          <a:srcRect l="53346" t="52847" r="2725" b="2791"/>
          <a:stretch>
            <a:fillRect/>
          </a:stretch>
        </p:blipFill>
        <p:spPr bwMode="auto">
          <a:xfrm>
            <a:off x="248195" y="1959431"/>
            <a:ext cx="705392" cy="70539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084217" y="1750423"/>
            <a:ext cx="109466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000" dirty="0">
                <a:latin typeface="Cambria" pitchFamily="18" charset="0"/>
                <a:ea typeface="Cambria" pitchFamily="18" charset="0"/>
              </a:rPr>
              <a:t>Слепе особе се сусрећу са изазовима везаним за приступачност инфраструктуре, оријентацију у простору, потребом да се релевантне информације везане за возило (одржавање, пуњење резервоара/батерије и сл.) саопште и звучно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. </a:t>
            </a:r>
            <a:r>
              <a:rPr lang="sr-Cyrl-RS" sz="2000" dirty="0">
                <a:latin typeface="Cambria" panose="02040503050406030204" pitchFamily="18" charset="0"/>
                <a:ea typeface="Cambria" panose="02040503050406030204" pitchFamily="18" charset="0"/>
              </a:rPr>
              <a:t>Слабовиде особе имају потребу за саопштавањем информација већим фонтовима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84217" y="3158013"/>
            <a:ext cx="107507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000" dirty="0">
                <a:latin typeface="Cambria" pitchFamily="18" charset="0"/>
                <a:ea typeface="Cambria" pitchFamily="18" charset="0"/>
              </a:rPr>
              <a:t>Када је реч о особама са оштећењем слуха, кључни захтев је обезбедити да све информације које се пружају звучно буду пружене и визуелно, као и да се обезбеди начин обавештавања у случају ризичних ситуација 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2051" name="Picture 3" descr="C:\Users\marin\OneDrive\Radna površina\ppt za D\Senzorni-invaliditet_naslovna-1024x1014.jpg"/>
          <p:cNvPicPr>
            <a:picLocks noChangeAspect="1" noChangeArrowheads="1"/>
          </p:cNvPicPr>
          <p:nvPr/>
        </p:nvPicPr>
        <p:blipFill>
          <a:blip r:embed="rId3" cstate="print"/>
          <a:srcRect l="53665" t="2663" r="2666" b="52975"/>
          <a:stretch>
            <a:fillRect/>
          </a:stretch>
        </p:blipFill>
        <p:spPr bwMode="auto">
          <a:xfrm>
            <a:off x="248195" y="3253120"/>
            <a:ext cx="714207" cy="71845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084217" y="4226637"/>
            <a:ext cx="109336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000" dirty="0">
                <a:latin typeface="Cambria" pitchFamily="18" charset="0"/>
                <a:ea typeface="Cambria" pitchFamily="18" charset="0"/>
              </a:rPr>
              <a:t>Захтеви особа са физичким инвалидитетом се огледају кроз проблем самосталног уласка/изласка из возила, отежаног померања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sr-Cyrl-RS" sz="2000" dirty="0">
                <a:latin typeface="Cambria" pitchFamily="18" charset="0"/>
                <a:ea typeface="Cambria" pitchFamily="18" charset="0"/>
              </a:rPr>
              <a:t>и спретности екстремитета и смањене способности да управљају контролама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pic>
        <p:nvPicPr>
          <p:cNvPr id="2052" name="Picture 4" descr="C:\Users\marin\OneDrive\Radna površina\ppt za D\Senzorni-invaliditet_naslovna-1024x1014.jpg"/>
          <p:cNvPicPr>
            <a:picLocks noChangeAspect="1" noChangeArrowheads="1"/>
          </p:cNvPicPr>
          <p:nvPr/>
        </p:nvPicPr>
        <p:blipFill>
          <a:blip r:embed="rId4" cstate="print"/>
          <a:srcRect l="2486" t="2485" r="53672" b="53153"/>
          <a:stretch>
            <a:fillRect/>
          </a:stretch>
        </p:blipFill>
        <p:spPr bwMode="auto">
          <a:xfrm>
            <a:off x="255301" y="4396038"/>
            <a:ext cx="691179" cy="692545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1084217" y="5326451"/>
            <a:ext cx="105896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000" dirty="0">
                <a:latin typeface="Cambria" pitchFamily="18" charset="0"/>
                <a:ea typeface="Cambria" pitchFamily="18" charset="0"/>
              </a:rPr>
              <a:t>Особе са интелектуалним и развојним инвалидитетом имају потребе за тренинзима коришћења ових возила као и потребу за дизајнирањем једноставнијих интерфејса возила како би их могли користити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algn="just"/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2053" name="Picture 5" descr="C:\Users\marin\OneDrive\Radna površina\ppt za D\Senzorni-invaliditet_naslovna-1024x1014.jpg"/>
          <p:cNvPicPr>
            <a:picLocks noChangeAspect="1" noChangeArrowheads="1"/>
          </p:cNvPicPr>
          <p:nvPr/>
        </p:nvPicPr>
        <p:blipFill>
          <a:blip r:embed="rId5" cstate="print"/>
          <a:srcRect l="2449" t="52844" r="54158" b="2929"/>
          <a:stretch>
            <a:fillRect/>
          </a:stretch>
        </p:blipFill>
        <p:spPr bwMode="auto">
          <a:xfrm>
            <a:off x="255301" y="5518906"/>
            <a:ext cx="750695" cy="75764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5" grpId="0"/>
      <p:bldP spid="11" grpId="0"/>
      <p:bldP spid="12" grpId="0"/>
      <p:bldP spid="1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7181B73-D84A-477A-843B-0AB991CFB7D4}"/>
              </a:ext>
            </a:extLst>
          </p:cNvPr>
          <p:cNvGrpSpPr/>
          <p:nvPr/>
        </p:nvGrpSpPr>
        <p:grpSpPr>
          <a:xfrm>
            <a:off x="9003932" y="4454434"/>
            <a:ext cx="3188068" cy="2403566"/>
            <a:chOff x="8332521" y="1117647"/>
            <a:chExt cx="2595904" cy="1993337"/>
          </a:xfrm>
        </p:grpSpPr>
        <p:sp>
          <p:nvSpPr>
            <p:cNvPr id="12" name="Rectangle: Rounded Corners 81">
              <a:extLst>
                <a:ext uri="{FF2B5EF4-FFF2-40B4-BE49-F238E27FC236}">
                  <a16:creationId xmlns:a16="http://schemas.microsoft.com/office/drawing/2014/main" id="{1C39D00B-7671-4B17-86E6-D27C7773AF8F}"/>
                </a:ext>
              </a:extLst>
            </p:cNvPr>
            <p:cNvSpPr/>
            <p:nvPr/>
          </p:nvSpPr>
          <p:spPr>
            <a:xfrm rot="19519920">
              <a:off x="8475984" y="1275628"/>
              <a:ext cx="1216315" cy="20053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3" name="Group 75">
              <a:extLst>
                <a:ext uri="{FF2B5EF4-FFF2-40B4-BE49-F238E27FC236}">
                  <a16:creationId xmlns:a16="http://schemas.microsoft.com/office/drawing/2014/main" id="{D5455C86-4B92-4971-AF7B-1FB4A7220256}"/>
                </a:ext>
              </a:extLst>
            </p:cNvPr>
            <p:cNvGrpSpPr/>
            <p:nvPr/>
          </p:nvGrpSpPr>
          <p:grpSpPr>
            <a:xfrm rot="7728631">
              <a:off x="8290750" y="1657344"/>
              <a:ext cx="566300" cy="482758"/>
              <a:chOff x="10685709" y="1909658"/>
              <a:chExt cx="1251220" cy="1066637"/>
            </a:xfrm>
          </p:grpSpPr>
          <p:sp>
            <p:nvSpPr>
              <p:cNvPr id="20" name="Freeform: Shape 66">
                <a:extLst>
                  <a:ext uri="{FF2B5EF4-FFF2-40B4-BE49-F238E27FC236}">
                    <a16:creationId xmlns:a16="http://schemas.microsoft.com/office/drawing/2014/main" id="{2EEFE8CE-5F79-44AA-AF51-C7FFC5EC2EB1}"/>
                  </a:ext>
                </a:extLst>
              </p:cNvPr>
              <p:cNvSpPr/>
              <p:nvPr/>
            </p:nvSpPr>
            <p:spPr>
              <a:xfrm rot="20690809">
                <a:off x="10685709" y="1909658"/>
                <a:ext cx="1056389" cy="487564"/>
              </a:xfrm>
              <a:custGeom>
                <a:avLst/>
                <a:gdLst>
                  <a:gd name="connsiteX0" fmla="*/ 7144 w 371475"/>
                  <a:gd name="connsiteY0" fmla="*/ 145256 h 171450"/>
                  <a:gd name="connsiteX1" fmla="*/ 90011 w 371475"/>
                  <a:gd name="connsiteY1" fmla="*/ 32861 h 171450"/>
                  <a:gd name="connsiteX2" fmla="*/ 250984 w 371475"/>
                  <a:gd name="connsiteY2" fmla="*/ 7144 h 171450"/>
                  <a:gd name="connsiteX3" fmla="*/ 361474 w 371475"/>
                  <a:gd name="connsiteY3" fmla="*/ 103346 h 171450"/>
                  <a:gd name="connsiteX4" fmla="*/ 367189 w 371475"/>
                  <a:gd name="connsiteY4" fmla="*/ 139541 h 171450"/>
                  <a:gd name="connsiteX5" fmla="*/ 343376 w 371475"/>
                  <a:gd name="connsiteY5" fmla="*/ 143351 h 171450"/>
                  <a:gd name="connsiteX6" fmla="*/ 234791 w 371475"/>
                  <a:gd name="connsiteY6" fmla="*/ 58579 h 171450"/>
                  <a:gd name="connsiteX7" fmla="*/ 117634 w 371475"/>
                  <a:gd name="connsiteY7" fmla="*/ 76676 h 171450"/>
                  <a:gd name="connsiteX8" fmla="*/ 58579 w 371475"/>
                  <a:gd name="connsiteY8" fmla="*/ 167164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71475" h="171450">
                    <a:moveTo>
                      <a:pt x="7144" y="145256"/>
                    </a:moveTo>
                    <a:lnTo>
                      <a:pt x="90011" y="32861"/>
                    </a:lnTo>
                    <a:lnTo>
                      <a:pt x="250984" y="7144"/>
                    </a:lnTo>
                    <a:lnTo>
                      <a:pt x="361474" y="103346"/>
                    </a:lnTo>
                    <a:lnTo>
                      <a:pt x="367189" y="139541"/>
                    </a:lnTo>
                    <a:lnTo>
                      <a:pt x="343376" y="143351"/>
                    </a:lnTo>
                    <a:lnTo>
                      <a:pt x="234791" y="58579"/>
                    </a:lnTo>
                    <a:lnTo>
                      <a:pt x="117634" y="76676"/>
                    </a:lnTo>
                    <a:lnTo>
                      <a:pt x="58579" y="167164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67">
                <a:extLst>
                  <a:ext uri="{FF2B5EF4-FFF2-40B4-BE49-F238E27FC236}">
                    <a16:creationId xmlns:a16="http://schemas.microsoft.com/office/drawing/2014/main" id="{57816F95-7EAE-4DFE-8A42-55E231E2AEB9}"/>
                  </a:ext>
                </a:extLst>
              </p:cNvPr>
              <p:cNvSpPr/>
              <p:nvPr/>
            </p:nvSpPr>
            <p:spPr>
              <a:xfrm rot="20690809">
                <a:off x="10907627" y="2407470"/>
                <a:ext cx="1029302" cy="568825"/>
              </a:xfrm>
              <a:custGeom>
                <a:avLst/>
                <a:gdLst>
                  <a:gd name="connsiteX0" fmla="*/ 7144 w 361950"/>
                  <a:gd name="connsiteY0" fmla="*/ 114776 h 200025"/>
                  <a:gd name="connsiteX1" fmla="*/ 120491 w 361950"/>
                  <a:gd name="connsiteY1" fmla="*/ 194786 h 200025"/>
                  <a:gd name="connsiteX2" fmla="*/ 281464 w 361950"/>
                  <a:gd name="connsiteY2" fmla="*/ 169069 h 200025"/>
                  <a:gd name="connsiteX3" fmla="*/ 355759 w 361950"/>
                  <a:gd name="connsiteY3" fmla="*/ 43339 h 200025"/>
                  <a:gd name="connsiteX4" fmla="*/ 350044 w 361950"/>
                  <a:gd name="connsiteY4" fmla="*/ 7144 h 200025"/>
                  <a:gd name="connsiteX5" fmla="*/ 327184 w 361950"/>
                  <a:gd name="connsiteY5" fmla="*/ 10954 h 200025"/>
                  <a:gd name="connsiteX6" fmla="*/ 250031 w 361950"/>
                  <a:gd name="connsiteY6" fmla="*/ 125254 h 200025"/>
                  <a:gd name="connsiteX7" fmla="*/ 132874 w 361950"/>
                  <a:gd name="connsiteY7" fmla="*/ 144304 h 200025"/>
                  <a:gd name="connsiteX8" fmla="*/ 48101 w 361950"/>
                  <a:gd name="connsiteY8" fmla="*/ 77629 h 20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1950" h="200025">
                    <a:moveTo>
                      <a:pt x="7144" y="114776"/>
                    </a:moveTo>
                    <a:lnTo>
                      <a:pt x="120491" y="194786"/>
                    </a:lnTo>
                    <a:lnTo>
                      <a:pt x="281464" y="169069"/>
                    </a:lnTo>
                    <a:lnTo>
                      <a:pt x="355759" y="43339"/>
                    </a:lnTo>
                    <a:lnTo>
                      <a:pt x="350044" y="7144"/>
                    </a:lnTo>
                    <a:lnTo>
                      <a:pt x="327184" y="10954"/>
                    </a:lnTo>
                    <a:lnTo>
                      <a:pt x="250031" y="125254"/>
                    </a:lnTo>
                    <a:lnTo>
                      <a:pt x="132874" y="144304"/>
                    </a:lnTo>
                    <a:lnTo>
                      <a:pt x="48101" y="77629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14" name="Freeform: Shape 68">
              <a:extLst>
                <a:ext uri="{FF2B5EF4-FFF2-40B4-BE49-F238E27FC236}">
                  <a16:creationId xmlns:a16="http://schemas.microsoft.com/office/drawing/2014/main" id="{999E99B2-2F0A-418A-8CAD-6A4806B972F3}"/>
                </a:ext>
              </a:extLst>
            </p:cNvPr>
            <p:cNvSpPr/>
            <p:nvPr/>
          </p:nvSpPr>
          <p:spPr>
            <a:xfrm rot="1047573">
              <a:off x="9264141" y="1117647"/>
              <a:ext cx="1532432" cy="723308"/>
            </a:xfrm>
            <a:custGeom>
              <a:avLst/>
              <a:gdLst>
                <a:gd name="connsiteX0" fmla="*/ 1037597 w 1190625"/>
                <a:gd name="connsiteY0" fmla="*/ 429536 h 561975"/>
                <a:gd name="connsiteX1" fmla="*/ 1146182 w 1190625"/>
                <a:gd name="connsiteY1" fmla="*/ 340953 h 561975"/>
                <a:gd name="connsiteX2" fmla="*/ 1179519 w 1190625"/>
                <a:gd name="connsiteY2" fmla="*/ 350478 h 561975"/>
                <a:gd name="connsiteX3" fmla="*/ 1187139 w 1190625"/>
                <a:gd name="connsiteY3" fmla="*/ 328571 h 561975"/>
                <a:gd name="connsiteX4" fmla="*/ 167012 w 1190625"/>
                <a:gd name="connsiteY4" fmla="*/ 13293 h 561975"/>
                <a:gd name="connsiteX5" fmla="*/ 13659 w 1190625"/>
                <a:gd name="connsiteY5" fmla="*/ 90446 h 561975"/>
                <a:gd name="connsiteX6" fmla="*/ 90812 w 1190625"/>
                <a:gd name="connsiteY6" fmla="*/ 244751 h 561975"/>
                <a:gd name="connsiteX7" fmla="*/ 1111892 w 1190625"/>
                <a:gd name="connsiteY7" fmla="*/ 560028 h 561975"/>
                <a:gd name="connsiteX8" fmla="*/ 1119512 w 1190625"/>
                <a:gd name="connsiteY8" fmla="*/ 537168 h 561975"/>
                <a:gd name="connsiteX9" fmla="*/ 1037597 w 1190625"/>
                <a:gd name="connsiteY9" fmla="*/ 429536 h 561975"/>
                <a:gd name="connsiteX10" fmla="*/ 153677 w 1190625"/>
                <a:gd name="connsiteY10" fmla="*/ 163788 h 561975"/>
                <a:gd name="connsiteX11" fmla="*/ 96527 w 1190625"/>
                <a:gd name="connsiteY11" fmla="*/ 93303 h 561975"/>
                <a:gd name="connsiteX12" fmla="*/ 153677 w 1190625"/>
                <a:gd name="connsiteY12" fmla="*/ 16378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90625" h="561975">
                  <a:moveTo>
                    <a:pt x="1037597" y="429536"/>
                  </a:moveTo>
                  <a:cubicBezTo>
                    <a:pt x="1043312" y="375243"/>
                    <a:pt x="1091889" y="335238"/>
                    <a:pt x="1146182" y="340953"/>
                  </a:cubicBezTo>
                  <a:cubicBezTo>
                    <a:pt x="1158564" y="341906"/>
                    <a:pt x="1169994" y="345716"/>
                    <a:pt x="1179519" y="350478"/>
                  </a:cubicBezTo>
                  <a:lnTo>
                    <a:pt x="1187139" y="328571"/>
                  </a:lnTo>
                  <a:lnTo>
                    <a:pt x="167012" y="13293"/>
                  </a:lnTo>
                  <a:cubicBezTo>
                    <a:pt x="103194" y="-7662"/>
                    <a:pt x="34614" y="26628"/>
                    <a:pt x="13659" y="90446"/>
                  </a:cubicBezTo>
                  <a:cubicBezTo>
                    <a:pt x="-8248" y="155216"/>
                    <a:pt x="26994" y="223796"/>
                    <a:pt x="90812" y="244751"/>
                  </a:cubicBezTo>
                  <a:lnTo>
                    <a:pt x="1111892" y="560028"/>
                  </a:lnTo>
                  <a:lnTo>
                    <a:pt x="1119512" y="537168"/>
                  </a:lnTo>
                  <a:cubicBezTo>
                    <a:pt x="1068077" y="527643"/>
                    <a:pt x="1032834" y="481923"/>
                    <a:pt x="1037597" y="429536"/>
                  </a:cubicBezTo>
                  <a:close/>
                  <a:moveTo>
                    <a:pt x="153677" y="163788"/>
                  </a:moveTo>
                  <a:cubicBezTo>
                    <a:pt x="103194" y="194268"/>
                    <a:pt x="56522" y="136166"/>
                    <a:pt x="96527" y="93303"/>
                  </a:cubicBezTo>
                  <a:cubicBezTo>
                    <a:pt x="147009" y="62823"/>
                    <a:pt x="194634" y="120926"/>
                    <a:pt x="153677" y="163788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70">
              <a:extLst>
                <a:ext uri="{FF2B5EF4-FFF2-40B4-BE49-F238E27FC236}">
                  <a16:creationId xmlns:a16="http://schemas.microsoft.com/office/drawing/2014/main" id="{BDAFEFF5-9148-4B30-AF30-177541DB5EF8}"/>
                </a:ext>
              </a:extLst>
            </p:cNvPr>
            <p:cNvSpPr/>
            <p:nvPr/>
          </p:nvSpPr>
          <p:spPr>
            <a:xfrm rot="20155529">
              <a:off x="10143819" y="1770112"/>
              <a:ext cx="784606" cy="858163"/>
            </a:xfrm>
            <a:custGeom>
              <a:avLst/>
              <a:gdLst>
                <a:gd name="connsiteX0" fmla="*/ 564356 w 609600"/>
                <a:gd name="connsiteY0" fmla="*/ 35362 h 666750"/>
                <a:gd name="connsiteX1" fmla="*/ 392906 w 609600"/>
                <a:gd name="connsiteY1" fmla="*/ 50602 h 666750"/>
                <a:gd name="connsiteX2" fmla="*/ 7144 w 609600"/>
                <a:gd name="connsiteY2" fmla="*/ 512564 h 666750"/>
                <a:gd name="connsiteX3" fmla="*/ 193834 w 609600"/>
                <a:gd name="connsiteY3" fmla="*/ 668774 h 666750"/>
                <a:gd name="connsiteX4" fmla="*/ 579596 w 609600"/>
                <a:gd name="connsiteY4" fmla="*/ 206812 h 666750"/>
                <a:gd name="connsiteX5" fmla="*/ 564356 w 609600"/>
                <a:gd name="connsiteY5" fmla="*/ 35362 h 666750"/>
                <a:gd name="connsiteX6" fmla="*/ 497681 w 609600"/>
                <a:gd name="connsiteY6" fmla="*/ 168712 h 666750"/>
                <a:gd name="connsiteX7" fmla="*/ 450056 w 609600"/>
                <a:gd name="connsiteY7" fmla="*/ 128707 h 666750"/>
                <a:gd name="connsiteX8" fmla="*/ 490061 w 609600"/>
                <a:gd name="connsiteY8" fmla="*/ 81082 h 666750"/>
                <a:gd name="connsiteX9" fmla="*/ 537686 w 609600"/>
                <a:gd name="connsiteY9" fmla="*/ 121087 h 666750"/>
                <a:gd name="connsiteX10" fmla="*/ 497681 w 609600"/>
                <a:gd name="connsiteY10" fmla="*/ 168712 h 66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9600" h="666750">
                  <a:moveTo>
                    <a:pt x="564356" y="35362"/>
                  </a:moveTo>
                  <a:cubicBezTo>
                    <a:pt x="512921" y="-7501"/>
                    <a:pt x="436721" y="-833"/>
                    <a:pt x="392906" y="50602"/>
                  </a:cubicBezTo>
                  <a:lnTo>
                    <a:pt x="7144" y="512564"/>
                  </a:lnTo>
                  <a:lnTo>
                    <a:pt x="193834" y="668774"/>
                  </a:lnTo>
                  <a:lnTo>
                    <a:pt x="579596" y="206812"/>
                  </a:lnTo>
                  <a:cubicBezTo>
                    <a:pt x="623411" y="155377"/>
                    <a:pt x="615791" y="78224"/>
                    <a:pt x="564356" y="35362"/>
                  </a:cubicBezTo>
                  <a:close/>
                  <a:moveTo>
                    <a:pt x="497681" y="168712"/>
                  </a:moveTo>
                  <a:cubicBezTo>
                    <a:pt x="473869" y="170617"/>
                    <a:pt x="451961" y="153472"/>
                    <a:pt x="450056" y="128707"/>
                  </a:cubicBezTo>
                  <a:cubicBezTo>
                    <a:pt x="448151" y="104894"/>
                    <a:pt x="465296" y="82987"/>
                    <a:pt x="490061" y="81082"/>
                  </a:cubicBezTo>
                  <a:cubicBezTo>
                    <a:pt x="513874" y="79177"/>
                    <a:pt x="535781" y="96322"/>
                    <a:pt x="537686" y="121087"/>
                  </a:cubicBezTo>
                  <a:cubicBezTo>
                    <a:pt x="539591" y="145852"/>
                    <a:pt x="522446" y="166807"/>
                    <a:pt x="497681" y="168712"/>
                  </a:cubicBezTo>
                  <a:close/>
                </a:path>
              </a:pathLst>
            </a:custGeom>
            <a:solidFill>
              <a:srgbClr val="575A6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71">
              <a:extLst>
                <a:ext uri="{FF2B5EF4-FFF2-40B4-BE49-F238E27FC236}">
                  <a16:creationId xmlns:a16="http://schemas.microsoft.com/office/drawing/2014/main" id="{B11AF445-E21F-4380-AFCC-9610452D78EB}"/>
                </a:ext>
              </a:extLst>
            </p:cNvPr>
            <p:cNvSpPr/>
            <p:nvPr/>
          </p:nvSpPr>
          <p:spPr>
            <a:xfrm>
              <a:off x="9830967" y="2417099"/>
              <a:ext cx="760086" cy="612973"/>
            </a:xfrm>
            <a:custGeom>
              <a:avLst/>
              <a:gdLst>
                <a:gd name="connsiteX0" fmla="*/ 558641 w 590550"/>
                <a:gd name="connsiteY0" fmla="*/ 470059 h 476250"/>
                <a:gd name="connsiteX1" fmla="*/ 37624 w 590550"/>
                <a:gd name="connsiteY1" fmla="*/ 470059 h 476250"/>
                <a:gd name="connsiteX2" fmla="*/ 7144 w 590550"/>
                <a:gd name="connsiteY2" fmla="*/ 439579 h 476250"/>
                <a:gd name="connsiteX3" fmla="*/ 7144 w 590550"/>
                <a:gd name="connsiteY3" fmla="*/ 98584 h 476250"/>
                <a:gd name="connsiteX4" fmla="*/ 98584 w 590550"/>
                <a:gd name="connsiteY4" fmla="*/ 7144 h 476250"/>
                <a:gd name="connsiteX5" fmla="*/ 498634 w 590550"/>
                <a:gd name="connsiteY5" fmla="*/ 7144 h 476250"/>
                <a:gd name="connsiteX6" fmla="*/ 590074 w 590550"/>
                <a:gd name="connsiteY6" fmla="*/ 98584 h 476250"/>
                <a:gd name="connsiteX7" fmla="*/ 590074 w 590550"/>
                <a:gd name="connsiteY7" fmla="*/ 440531 h 476250"/>
                <a:gd name="connsiteX8" fmla="*/ 558641 w 590550"/>
                <a:gd name="connsiteY8" fmla="*/ 470059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0550" h="476250">
                  <a:moveTo>
                    <a:pt x="558641" y="470059"/>
                  </a:moveTo>
                  <a:lnTo>
                    <a:pt x="37624" y="470059"/>
                  </a:lnTo>
                  <a:cubicBezTo>
                    <a:pt x="20479" y="470059"/>
                    <a:pt x="7144" y="456724"/>
                    <a:pt x="7144" y="439579"/>
                  </a:cubicBezTo>
                  <a:lnTo>
                    <a:pt x="7144" y="98584"/>
                  </a:lnTo>
                  <a:cubicBezTo>
                    <a:pt x="7144" y="48101"/>
                    <a:pt x="48101" y="7144"/>
                    <a:pt x="98584" y="7144"/>
                  </a:cubicBezTo>
                  <a:lnTo>
                    <a:pt x="498634" y="7144"/>
                  </a:lnTo>
                  <a:cubicBezTo>
                    <a:pt x="549116" y="7144"/>
                    <a:pt x="590074" y="48101"/>
                    <a:pt x="590074" y="98584"/>
                  </a:cubicBezTo>
                  <a:lnTo>
                    <a:pt x="590074" y="440531"/>
                  </a:lnTo>
                  <a:cubicBezTo>
                    <a:pt x="589121" y="456724"/>
                    <a:pt x="574834" y="470059"/>
                    <a:pt x="558641" y="470059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72">
              <a:extLst>
                <a:ext uri="{FF2B5EF4-FFF2-40B4-BE49-F238E27FC236}">
                  <a16:creationId xmlns:a16="http://schemas.microsoft.com/office/drawing/2014/main" id="{AEC65103-A12A-4F15-9C3B-39DC40C593A7}"/>
                </a:ext>
              </a:extLst>
            </p:cNvPr>
            <p:cNvSpPr/>
            <p:nvPr/>
          </p:nvSpPr>
          <p:spPr>
            <a:xfrm>
              <a:off x="9739023" y="2939352"/>
              <a:ext cx="956237" cy="171632"/>
            </a:xfrm>
            <a:custGeom>
              <a:avLst/>
              <a:gdLst>
                <a:gd name="connsiteX0" fmla="*/ 711994 w 742950"/>
                <a:gd name="connsiteY0" fmla="*/ 129064 h 133350"/>
                <a:gd name="connsiteX1" fmla="*/ 37624 w 742950"/>
                <a:gd name="connsiteY1" fmla="*/ 129064 h 133350"/>
                <a:gd name="connsiteX2" fmla="*/ 7144 w 742950"/>
                <a:gd name="connsiteY2" fmla="*/ 98584 h 133350"/>
                <a:gd name="connsiteX3" fmla="*/ 7144 w 742950"/>
                <a:gd name="connsiteY3" fmla="*/ 98584 h 133350"/>
                <a:gd name="connsiteX4" fmla="*/ 98584 w 742950"/>
                <a:gd name="connsiteY4" fmla="*/ 7144 h 133350"/>
                <a:gd name="connsiteX5" fmla="*/ 651986 w 742950"/>
                <a:gd name="connsiteY5" fmla="*/ 7144 h 133350"/>
                <a:gd name="connsiteX6" fmla="*/ 743426 w 742950"/>
                <a:gd name="connsiteY6" fmla="*/ 98584 h 133350"/>
                <a:gd name="connsiteX7" fmla="*/ 743426 w 742950"/>
                <a:gd name="connsiteY7" fmla="*/ 98584 h 133350"/>
                <a:gd name="connsiteX8" fmla="*/ 711994 w 742950"/>
                <a:gd name="connsiteY8" fmla="*/ 129064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42950" h="133350">
                  <a:moveTo>
                    <a:pt x="711994" y="129064"/>
                  </a:moveTo>
                  <a:lnTo>
                    <a:pt x="37624" y="129064"/>
                  </a:lnTo>
                  <a:cubicBezTo>
                    <a:pt x="20479" y="129064"/>
                    <a:pt x="7144" y="115729"/>
                    <a:pt x="7144" y="98584"/>
                  </a:cubicBezTo>
                  <a:lnTo>
                    <a:pt x="7144" y="98584"/>
                  </a:lnTo>
                  <a:cubicBezTo>
                    <a:pt x="7144" y="48101"/>
                    <a:pt x="48101" y="7144"/>
                    <a:pt x="98584" y="7144"/>
                  </a:cubicBezTo>
                  <a:lnTo>
                    <a:pt x="651986" y="7144"/>
                  </a:lnTo>
                  <a:cubicBezTo>
                    <a:pt x="702469" y="7144"/>
                    <a:pt x="743426" y="48101"/>
                    <a:pt x="743426" y="98584"/>
                  </a:cubicBezTo>
                  <a:lnTo>
                    <a:pt x="743426" y="98584"/>
                  </a:lnTo>
                  <a:cubicBezTo>
                    <a:pt x="742474" y="115729"/>
                    <a:pt x="729139" y="129064"/>
                    <a:pt x="711994" y="129064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73">
              <a:extLst>
                <a:ext uri="{FF2B5EF4-FFF2-40B4-BE49-F238E27FC236}">
                  <a16:creationId xmlns:a16="http://schemas.microsoft.com/office/drawing/2014/main" id="{C351C326-D4C7-4B31-9438-2F4FBA3B193C}"/>
                </a:ext>
              </a:extLst>
            </p:cNvPr>
            <p:cNvSpPr/>
            <p:nvPr/>
          </p:nvSpPr>
          <p:spPr>
            <a:xfrm>
              <a:off x="10403474" y="2484528"/>
              <a:ext cx="122595" cy="122595"/>
            </a:xfrm>
            <a:custGeom>
              <a:avLst/>
              <a:gdLst>
                <a:gd name="connsiteX0" fmla="*/ 94774 w 95250"/>
                <a:gd name="connsiteY0" fmla="*/ 50959 h 95250"/>
                <a:gd name="connsiteX1" fmla="*/ 50959 w 95250"/>
                <a:gd name="connsiteY1" fmla="*/ 94774 h 95250"/>
                <a:gd name="connsiteX2" fmla="*/ 7144 w 95250"/>
                <a:gd name="connsiteY2" fmla="*/ 50959 h 95250"/>
                <a:gd name="connsiteX3" fmla="*/ 50959 w 95250"/>
                <a:gd name="connsiteY3" fmla="*/ 7144 h 95250"/>
                <a:gd name="connsiteX4" fmla="*/ 94774 w 95250"/>
                <a:gd name="connsiteY4" fmla="*/ 50959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0" h="95250">
                  <a:moveTo>
                    <a:pt x="94774" y="50959"/>
                  </a:moveTo>
                  <a:cubicBezTo>
                    <a:pt x="94774" y="74771"/>
                    <a:pt x="74771" y="94774"/>
                    <a:pt x="50959" y="94774"/>
                  </a:cubicBezTo>
                  <a:cubicBezTo>
                    <a:pt x="27146" y="94774"/>
                    <a:pt x="7144" y="74771"/>
                    <a:pt x="7144" y="50959"/>
                  </a:cubicBezTo>
                  <a:cubicBezTo>
                    <a:pt x="7144" y="27146"/>
                    <a:pt x="27146" y="7144"/>
                    <a:pt x="50959" y="7144"/>
                  </a:cubicBezTo>
                  <a:cubicBezTo>
                    <a:pt x="74771" y="7144"/>
                    <a:pt x="94774" y="27146"/>
                    <a:pt x="94774" y="5095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69">
              <a:extLst>
                <a:ext uri="{FF2B5EF4-FFF2-40B4-BE49-F238E27FC236}">
                  <a16:creationId xmlns:a16="http://schemas.microsoft.com/office/drawing/2014/main" id="{D61AE2D7-35C8-4EA9-A239-11FE798DD60A}"/>
                </a:ext>
              </a:extLst>
            </p:cNvPr>
            <p:cNvSpPr/>
            <p:nvPr/>
          </p:nvSpPr>
          <p:spPr>
            <a:xfrm>
              <a:off x="8507971" y="1520795"/>
              <a:ext cx="306487" cy="306487"/>
            </a:xfrm>
            <a:custGeom>
              <a:avLst/>
              <a:gdLst>
                <a:gd name="connsiteX0" fmla="*/ 102790 w 238125"/>
                <a:gd name="connsiteY0" fmla="*/ 8493 h 238125"/>
                <a:gd name="connsiteX1" fmla="*/ 8493 w 238125"/>
                <a:gd name="connsiteY1" fmla="*/ 138985 h 238125"/>
                <a:gd name="connsiteX2" fmla="*/ 138985 w 238125"/>
                <a:gd name="connsiteY2" fmla="*/ 233283 h 238125"/>
                <a:gd name="connsiteX3" fmla="*/ 233283 w 238125"/>
                <a:gd name="connsiteY3" fmla="*/ 102790 h 238125"/>
                <a:gd name="connsiteX4" fmla="*/ 102790 w 238125"/>
                <a:gd name="connsiteY4" fmla="*/ 8493 h 238125"/>
                <a:gd name="connsiteX5" fmla="*/ 128508 w 238125"/>
                <a:gd name="connsiteY5" fmla="*/ 164703 h 238125"/>
                <a:gd name="connsiteX6" fmla="*/ 78025 w 238125"/>
                <a:gd name="connsiteY6" fmla="*/ 128508 h 238125"/>
                <a:gd name="connsiteX7" fmla="*/ 114220 w 238125"/>
                <a:gd name="connsiteY7" fmla="*/ 78025 h 238125"/>
                <a:gd name="connsiteX8" fmla="*/ 164703 w 238125"/>
                <a:gd name="connsiteY8" fmla="*/ 114220 h 238125"/>
                <a:gd name="connsiteX9" fmla="*/ 128508 w 238125"/>
                <a:gd name="connsiteY9" fmla="*/ 16470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8125" h="238125">
                  <a:moveTo>
                    <a:pt x="102790" y="8493"/>
                  </a:moveTo>
                  <a:cubicBezTo>
                    <a:pt x="40878" y="18018"/>
                    <a:pt x="-1032" y="77073"/>
                    <a:pt x="8493" y="138985"/>
                  </a:cubicBezTo>
                  <a:cubicBezTo>
                    <a:pt x="18018" y="200898"/>
                    <a:pt x="77073" y="242808"/>
                    <a:pt x="138985" y="233283"/>
                  </a:cubicBezTo>
                  <a:cubicBezTo>
                    <a:pt x="200898" y="223758"/>
                    <a:pt x="242808" y="164703"/>
                    <a:pt x="233283" y="102790"/>
                  </a:cubicBezTo>
                  <a:cubicBezTo>
                    <a:pt x="222805" y="40878"/>
                    <a:pt x="164703" y="-1032"/>
                    <a:pt x="102790" y="8493"/>
                  </a:cubicBezTo>
                  <a:close/>
                  <a:moveTo>
                    <a:pt x="128508" y="164703"/>
                  </a:moveTo>
                  <a:cubicBezTo>
                    <a:pt x="104695" y="168513"/>
                    <a:pt x="81835" y="152320"/>
                    <a:pt x="78025" y="128508"/>
                  </a:cubicBezTo>
                  <a:cubicBezTo>
                    <a:pt x="74215" y="104695"/>
                    <a:pt x="90408" y="81835"/>
                    <a:pt x="114220" y="78025"/>
                  </a:cubicBezTo>
                  <a:cubicBezTo>
                    <a:pt x="138033" y="74215"/>
                    <a:pt x="160893" y="90408"/>
                    <a:pt x="164703" y="114220"/>
                  </a:cubicBezTo>
                  <a:cubicBezTo>
                    <a:pt x="169465" y="138033"/>
                    <a:pt x="152320" y="160893"/>
                    <a:pt x="128508" y="164703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4</a:t>
            </a:fld>
            <a:endParaRPr lang="sr-Latn-RS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39634" y="485839"/>
            <a:ext cx="111687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Очекивања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особа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са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инвалидитетом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везано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за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аутономна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возила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се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могу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поделити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у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неколико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тема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Times New Roman" pitchFamily="18" charset="0"/>
              </a:rPr>
              <a:t>: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6212" y="1493912"/>
            <a:ext cx="4778168" cy="4462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Прихватање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аутономних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возила</a:t>
            </a:r>
            <a:endParaRPr lang="en-US" sz="23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71399" y="2029488"/>
            <a:ext cx="5264967" cy="4462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Унапређење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квалитета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мобилности</a:t>
            </a:r>
            <a:endParaRPr lang="en-US" sz="23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4546" y="2565065"/>
            <a:ext cx="4126643" cy="4462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Адекватна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инфраструктура</a:t>
            </a:r>
            <a:endParaRPr lang="en-US" sz="23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5850" y="3074518"/>
            <a:ext cx="4355680" cy="446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Безбедност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путника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у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возилу</a:t>
            </a:r>
            <a:endParaRPr lang="en-US" sz="23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62371" y="3570906"/>
            <a:ext cx="5015797" cy="44627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Изазови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технолошких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иновација</a:t>
            </a:r>
            <a:r>
              <a:rPr lang="en-US" sz="23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570010" y="4132608"/>
            <a:ext cx="3320140" cy="44627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Губитак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радних</a:t>
            </a:r>
            <a:r>
              <a:rPr lang="en-US" sz="23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3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места</a:t>
            </a:r>
            <a:endParaRPr lang="en-US" sz="2300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3BB11A-E5D9-433E-9E22-D078A1D133CA}"/>
              </a:ext>
            </a:extLst>
          </p:cNvPr>
          <p:cNvCxnSpPr>
            <a:cxnSpLocks/>
          </p:cNvCxnSpPr>
          <p:nvPr/>
        </p:nvCxnSpPr>
        <p:spPr>
          <a:xfrm flipV="1">
            <a:off x="862148" y="1252304"/>
            <a:ext cx="10655929" cy="20852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39F77E-4CAF-4CD3-B254-DE0F6E75DBD3}"/>
              </a:ext>
            </a:extLst>
          </p:cNvPr>
          <p:cNvGrpSpPr/>
          <p:nvPr/>
        </p:nvGrpSpPr>
        <p:grpSpPr>
          <a:xfrm>
            <a:off x="733953" y="1432516"/>
            <a:ext cx="5362047" cy="5164411"/>
            <a:chOff x="308440" y="4722979"/>
            <a:chExt cx="1880299" cy="1810994"/>
          </a:xfrm>
        </p:grpSpPr>
        <p:sp>
          <p:nvSpPr>
            <p:cNvPr id="25" name="Freeform: Shape 33">
              <a:extLst>
                <a:ext uri="{FF2B5EF4-FFF2-40B4-BE49-F238E27FC236}">
                  <a16:creationId xmlns:a16="http://schemas.microsoft.com/office/drawing/2014/main" id="{FCBF6A83-1440-4ED4-8A59-1E9C57027F3E}"/>
                </a:ext>
              </a:extLst>
            </p:cNvPr>
            <p:cNvSpPr/>
            <p:nvPr/>
          </p:nvSpPr>
          <p:spPr>
            <a:xfrm>
              <a:off x="1500991" y="4722979"/>
              <a:ext cx="687748" cy="700104"/>
            </a:xfrm>
            <a:custGeom>
              <a:avLst/>
              <a:gdLst>
                <a:gd name="connsiteX0" fmla="*/ 879664 w 1723364"/>
                <a:gd name="connsiteY0" fmla="*/ 267 h 1754322"/>
                <a:gd name="connsiteX1" fmla="*/ 964801 w 1723364"/>
                <a:gd name="connsiteY1" fmla="*/ 5943 h 1754322"/>
                <a:gd name="connsiteX2" fmla="*/ 979248 w 1723364"/>
                <a:gd name="connsiteY2" fmla="*/ 18843 h 1754322"/>
                <a:gd name="connsiteX3" fmla="*/ 977700 w 1723364"/>
                <a:gd name="connsiteY3" fmla="*/ 158673 h 1754322"/>
                <a:gd name="connsiteX4" fmla="*/ 968928 w 1723364"/>
                <a:gd name="connsiteY4" fmla="*/ 213366 h 1754322"/>
                <a:gd name="connsiteX5" fmla="*/ 979764 w 1723364"/>
                <a:gd name="connsiteY5" fmla="*/ 229877 h 1754322"/>
                <a:gd name="connsiteX6" fmla="*/ 1149520 w 1723364"/>
                <a:gd name="connsiteY6" fmla="*/ 285087 h 1754322"/>
                <a:gd name="connsiteX7" fmla="*/ 1166548 w 1723364"/>
                <a:gd name="connsiteY7" fmla="*/ 278379 h 1754322"/>
                <a:gd name="connsiteX8" fmla="*/ 1210406 w 1723364"/>
                <a:gd name="connsiteY8" fmla="*/ 190663 h 1754322"/>
                <a:gd name="connsiteX9" fmla="*/ 1263035 w 1723364"/>
                <a:gd name="connsiteY9" fmla="*/ 123070 h 1754322"/>
                <a:gd name="connsiteX10" fmla="*/ 1304314 w 1723364"/>
                <a:gd name="connsiteY10" fmla="*/ 119458 h 1754322"/>
                <a:gd name="connsiteX11" fmla="*/ 1458075 w 1723364"/>
                <a:gd name="connsiteY11" fmla="*/ 231941 h 1754322"/>
                <a:gd name="connsiteX12" fmla="*/ 1462203 w 1723364"/>
                <a:gd name="connsiteY12" fmla="*/ 251549 h 1754322"/>
                <a:gd name="connsiteX13" fmla="*/ 1461171 w 1723364"/>
                <a:gd name="connsiteY13" fmla="*/ 254128 h 1754322"/>
                <a:gd name="connsiteX14" fmla="*/ 1396158 w 1723364"/>
                <a:gd name="connsiteY14" fmla="*/ 347004 h 1754322"/>
                <a:gd name="connsiteX15" fmla="*/ 1337336 w 1723364"/>
                <a:gd name="connsiteY15" fmla="*/ 404794 h 1754322"/>
                <a:gd name="connsiteX16" fmla="*/ 1336304 w 1723364"/>
                <a:gd name="connsiteY16" fmla="*/ 419757 h 1754322"/>
                <a:gd name="connsiteX17" fmla="*/ 1369327 w 1723364"/>
                <a:gd name="connsiteY17" fmla="*/ 457939 h 1754322"/>
                <a:gd name="connsiteX18" fmla="*/ 1442596 w 1723364"/>
                <a:gd name="connsiteY18" fmla="*/ 565263 h 1754322"/>
                <a:gd name="connsiteX19" fmla="*/ 1462719 w 1723364"/>
                <a:gd name="connsiteY19" fmla="*/ 570938 h 1754322"/>
                <a:gd name="connsiteX20" fmla="*/ 1573138 w 1723364"/>
                <a:gd name="connsiteY20" fmla="*/ 514697 h 1754322"/>
                <a:gd name="connsiteX21" fmla="*/ 1650018 w 1723364"/>
                <a:gd name="connsiteY21" fmla="*/ 501281 h 1754322"/>
                <a:gd name="connsiteX22" fmla="*/ 1659822 w 1723364"/>
                <a:gd name="connsiteY22" fmla="*/ 509537 h 1754322"/>
                <a:gd name="connsiteX23" fmla="*/ 1724835 w 1723364"/>
                <a:gd name="connsiteY23" fmla="*/ 709220 h 1754322"/>
                <a:gd name="connsiteX24" fmla="*/ 1717611 w 1723364"/>
                <a:gd name="connsiteY24" fmla="*/ 723668 h 1754322"/>
                <a:gd name="connsiteX25" fmla="*/ 1671173 w 1723364"/>
                <a:gd name="connsiteY25" fmla="*/ 748950 h 1754322"/>
                <a:gd name="connsiteX26" fmla="*/ 1618544 w 1723364"/>
                <a:gd name="connsiteY26" fmla="*/ 760302 h 1754322"/>
                <a:gd name="connsiteX27" fmla="*/ 1529280 w 1723364"/>
                <a:gd name="connsiteY27" fmla="*/ 774234 h 1754322"/>
                <a:gd name="connsiteX28" fmla="*/ 1515349 w 1723364"/>
                <a:gd name="connsiteY28" fmla="*/ 791777 h 1754322"/>
                <a:gd name="connsiteX29" fmla="*/ 1521024 w 1723364"/>
                <a:gd name="connsiteY29" fmla="*/ 857306 h 1754322"/>
                <a:gd name="connsiteX30" fmla="*/ 1516380 w 1723364"/>
                <a:gd name="connsiteY30" fmla="*/ 953794 h 1754322"/>
                <a:gd name="connsiteX31" fmla="*/ 1538567 w 1723364"/>
                <a:gd name="connsiteY31" fmla="*/ 983720 h 1754322"/>
                <a:gd name="connsiteX32" fmla="*/ 1653114 w 1723364"/>
                <a:gd name="connsiteY32" fmla="*/ 1001779 h 1754322"/>
                <a:gd name="connsiteX33" fmla="*/ 1700584 w 1723364"/>
                <a:gd name="connsiteY33" fmla="*/ 1024483 h 1754322"/>
                <a:gd name="connsiteX34" fmla="*/ 1719675 w 1723364"/>
                <a:gd name="connsiteY34" fmla="*/ 1067825 h 1754322"/>
                <a:gd name="connsiteX35" fmla="*/ 1661370 w 1723364"/>
                <a:gd name="connsiteY35" fmla="*/ 1243773 h 1754322"/>
                <a:gd name="connsiteX36" fmla="*/ 1641763 w 1723364"/>
                <a:gd name="connsiteY36" fmla="*/ 1255124 h 1754322"/>
                <a:gd name="connsiteX37" fmla="*/ 1541663 w 1723364"/>
                <a:gd name="connsiteY37" fmla="*/ 1226230 h 1754322"/>
                <a:gd name="connsiteX38" fmla="*/ 1461687 w 1723364"/>
                <a:gd name="connsiteY38" fmla="*/ 1184436 h 1754322"/>
                <a:gd name="connsiteX39" fmla="*/ 1444143 w 1723364"/>
                <a:gd name="connsiteY39" fmla="*/ 1189079 h 1754322"/>
                <a:gd name="connsiteX40" fmla="*/ 1339400 w 1723364"/>
                <a:gd name="connsiteY40" fmla="*/ 1333553 h 1754322"/>
                <a:gd name="connsiteX41" fmla="*/ 1339916 w 1723364"/>
                <a:gd name="connsiteY41" fmla="*/ 1353160 h 1754322"/>
                <a:gd name="connsiteX42" fmla="*/ 1430212 w 1723364"/>
                <a:gd name="connsiteY42" fmla="*/ 1443456 h 1754322"/>
                <a:gd name="connsiteX43" fmla="*/ 1465814 w 1723364"/>
                <a:gd name="connsiteY43" fmla="*/ 1511565 h 1754322"/>
                <a:gd name="connsiteX44" fmla="*/ 1461171 w 1723364"/>
                <a:gd name="connsiteY44" fmla="*/ 1521369 h 1754322"/>
                <a:gd name="connsiteX45" fmla="*/ 1290382 w 1723364"/>
                <a:gd name="connsiteY45" fmla="*/ 1645203 h 1754322"/>
                <a:gd name="connsiteX46" fmla="*/ 1275419 w 1723364"/>
                <a:gd name="connsiteY46" fmla="*/ 1643655 h 1754322"/>
                <a:gd name="connsiteX47" fmla="*/ 1207310 w 1723364"/>
                <a:gd name="connsiteY47" fmla="*/ 1558003 h 1754322"/>
                <a:gd name="connsiteX48" fmla="*/ 1167064 w 1723364"/>
                <a:gd name="connsiteY48" fmla="*/ 1477511 h 1754322"/>
                <a:gd name="connsiteX49" fmla="*/ 1150036 w 1723364"/>
                <a:gd name="connsiteY49" fmla="*/ 1470803 h 1754322"/>
                <a:gd name="connsiteX50" fmla="*/ 981312 w 1723364"/>
                <a:gd name="connsiteY50" fmla="*/ 1526013 h 1754322"/>
                <a:gd name="connsiteX51" fmla="*/ 969960 w 1723364"/>
                <a:gd name="connsiteY51" fmla="*/ 1544072 h 1754322"/>
                <a:gd name="connsiteX52" fmla="*/ 989052 w 1723364"/>
                <a:gd name="connsiteY52" fmla="*/ 1663779 h 1754322"/>
                <a:gd name="connsiteX53" fmla="*/ 978216 w 1723364"/>
                <a:gd name="connsiteY53" fmla="*/ 1743755 h 1754322"/>
                <a:gd name="connsiteX54" fmla="*/ 966864 w 1723364"/>
                <a:gd name="connsiteY54" fmla="*/ 1749947 h 1754322"/>
                <a:gd name="connsiteX55" fmla="*/ 758410 w 1723364"/>
                <a:gd name="connsiteY55" fmla="*/ 1749947 h 1754322"/>
                <a:gd name="connsiteX56" fmla="*/ 745510 w 1723364"/>
                <a:gd name="connsiteY56" fmla="*/ 1737047 h 1754322"/>
                <a:gd name="connsiteX57" fmla="*/ 747058 w 1723364"/>
                <a:gd name="connsiteY57" fmla="*/ 1598249 h 1754322"/>
                <a:gd name="connsiteX58" fmla="*/ 756346 w 1723364"/>
                <a:gd name="connsiteY58" fmla="*/ 1543556 h 1754322"/>
                <a:gd name="connsiteX59" fmla="*/ 744478 w 1723364"/>
                <a:gd name="connsiteY59" fmla="*/ 1525496 h 1754322"/>
                <a:gd name="connsiteX60" fmla="*/ 575754 w 1723364"/>
                <a:gd name="connsiteY60" fmla="*/ 1470287 h 1754322"/>
                <a:gd name="connsiteX61" fmla="*/ 559758 w 1723364"/>
                <a:gd name="connsiteY61" fmla="*/ 1475963 h 1754322"/>
                <a:gd name="connsiteX62" fmla="*/ 504549 w 1723364"/>
                <a:gd name="connsiteY62" fmla="*/ 1585350 h 1754322"/>
                <a:gd name="connsiteX63" fmla="*/ 447275 w 1723364"/>
                <a:gd name="connsiteY63" fmla="*/ 1645719 h 1754322"/>
                <a:gd name="connsiteX64" fmla="*/ 434376 w 1723364"/>
                <a:gd name="connsiteY64" fmla="*/ 1643655 h 1754322"/>
                <a:gd name="connsiteX65" fmla="*/ 290418 w 1723364"/>
                <a:gd name="connsiteY65" fmla="*/ 1542008 h 1754322"/>
                <a:gd name="connsiteX66" fmla="*/ 265651 w 1723364"/>
                <a:gd name="connsiteY66" fmla="*/ 1521369 h 1754322"/>
                <a:gd name="connsiteX67" fmla="*/ 262039 w 1723364"/>
                <a:gd name="connsiteY67" fmla="*/ 1505889 h 1754322"/>
                <a:gd name="connsiteX68" fmla="*/ 321893 w 1723364"/>
                <a:gd name="connsiteY68" fmla="*/ 1415593 h 1754322"/>
                <a:gd name="connsiteX69" fmla="*/ 386906 w 1723364"/>
                <a:gd name="connsiteY69" fmla="*/ 1351096 h 1754322"/>
                <a:gd name="connsiteX70" fmla="*/ 387938 w 1723364"/>
                <a:gd name="connsiteY70" fmla="*/ 1334069 h 1754322"/>
                <a:gd name="connsiteX71" fmla="*/ 354915 w 1723364"/>
                <a:gd name="connsiteY71" fmla="*/ 1295887 h 1754322"/>
                <a:gd name="connsiteX72" fmla="*/ 282678 w 1723364"/>
                <a:gd name="connsiteY72" fmla="*/ 1189595 h 1754322"/>
                <a:gd name="connsiteX73" fmla="*/ 262555 w 1723364"/>
                <a:gd name="connsiteY73" fmla="*/ 1183920 h 1754322"/>
                <a:gd name="connsiteX74" fmla="*/ 152136 w 1723364"/>
                <a:gd name="connsiteY74" fmla="*/ 1240161 h 1754322"/>
                <a:gd name="connsiteX75" fmla="*/ 75256 w 1723364"/>
                <a:gd name="connsiteY75" fmla="*/ 1253577 h 1754322"/>
                <a:gd name="connsiteX76" fmla="*/ 65452 w 1723364"/>
                <a:gd name="connsiteY76" fmla="*/ 1245321 h 1754322"/>
                <a:gd name="connsiteX77" fmla="*/ 439 w 1723364"/>
                <a:gd name="connsiteY77" fmla="*/ 1045637 h 1754322"/>
                <a:gd name="connsiteX78" fmla="*/ 7663 w 1723364"/>
                <a:gd name="connsiteY78" fmla="*/ 1031190 h 1754322"/>
                <a:gd name="connsiteX79" fmla="*/ 54101 w 1723364"/>
                <a:gd name="connsiteY79" fmla="*/ 1005907 h 1754322"/>
                <a:gd name="connsiteX80" fmla="*/ 106730 w 1723364"/>
                <a:gd name="connsiteY80" fmla="*/ 994556 h 1754322"/>
                <a:gd name="connsiteX81" fmla="*/ 197026 w 1723364"/>
                <a:gd name="connsiteY81" fmla="*/ 980109 h 1754322"/>
                <a:gd name="connsiteX82" fmla="*/ 209410 w 1723364"/>
                <a:gd name="connsiteY82" fmla="*/ 964113 h 1754322"/>
                <a:gd name="connsiteX83" fmla="*/ 203734 w 1723364"/>
                <a:gd name="connsiteY83" fmla="*/ 897552 h 1754322"/>
                <a:gd name="connsiteX84" fmla="*/ 208378 w 1723364"/>
                <a:gd name="connsiteY84" fmla="*/ 801064 h 1754322"/>
                <a:gd name="connsiteX85" fmla="*/ 185159 w 1723364"/>
                <a:gd name="connsiteY85" fmla="*/ 770622 h 1754322"/>
                <a:gd name="connsiteX86" fmla="*/ 73192 w 1723364"/>
                <a:gd name="connsiteY86" fmla="*/ 753079 h 1754322"/>
                <a:gd name="connsiteX87" fmla="*/ 24690 w 1723364"/>
                <a:gd name="connsiteY87" fmla="*/ 730375 h 1754322"/>
                <a:gd name="connsiteX88" fmla="*/ 5599 w 1723364"/>
                <a:gd name="connsiteY88" fmla="*/ 687033 h 1754322"/>
                <a:gd name="connsiteX89" fmla="*/ 63904 w 1723364"/>
                <a:gd name="connsiteY89" fmla="*/ 511085 h 1754322"/>
                <a:gd name="connsiteX90" fmla="*/ 83511 w 1723364"/>
                <a:gd name="connsiteY90" fmla="*/ 499733 h 1754322"/>
                <a:gd name="connsiteX91" fmla="*/ 183611 w 1723364"/>
                <a:gd name="connsiteY91" fmla="*/ 528628 h 1754322"/>
                <a:gd name="connsiteX92" fmla="*/ 262555 w 1723364"/>
                <a:gd name="connsiteY92" fmla="*/ 569390 h 1754322"/>
                <a:gd name="connsiteX93" fmla="*/ 282163 w 1723364"/>
                <a:gd name="connsiteY93" fmla="*/ 564231 h 1754322"/>
                <a:gd name="connsiteX94" fmla="*/ 386906 w 1723364"/>
                <a:gd name="connsiteY94" fmla="*/ 419757 h 1754322"/>
                <a:gd name="connsiteX95" fmla="*/ 386390 w 1723364"/>
                <a:gd name="connsiteY95" fmla="*/ 402214 h 1754322"/>
                <a:gd name="connsiteX96" fmla="*/ 296094 w 1723364"/>
                <a:gd name="connsiteY96" fmla="*/ 311918 h 1754322"/>
                <a:gd name="connsiteX97" fmla="*/ 259975 w 1723364"/>
                <a:gd name="connsiteY97" fmla="*/ 242777 h 1754322"/>
                <a:gd name="connsiteX98" fmla="*/ 264619 w 1723364"/>
                <a:gd name="connsiteY98" fmla="*/ 232973 h 1754322"/>
                <a:gd name="connsiteX99" fmla="*/ 435408 w 1723364"/>
                <a:gd name="connsiteY99" fmla="*/ 109139 h 1754322"/>
                <a:gd name="connsiteX100" fmla="*/ 450371 w 1723364"/>
                <a:gd name="connsiteY100" fmla="*/ 110687 h 1754322"/>
                <a:gd name="connsiteX101" fmla="*/ 518480 w 1723364"/>
                <a:gd name="connsiteY101" fmla="*/ 196339 h 1754322"/>
                <a:gd name="connsiteX102" fmla="*/ 559758 w 1723364"/>
                <a:gd name="connsiteY102" fmla="*/ 277863 h 1754322"/>
                <a:gd name="connsiteX103" fmla="*/ 574722 w 1723364"/>
                <a:gd name="connsiteY103" fmla="*/ 283539 h 1754322"/>
                <a:gd name="connsiteX104" fmla="*/ 746026 w 1723364"/>
                <a:gd name="connsiteY104" fmla="*/ 227813 h 1754322"/>
                <a:gd name="connsiteX105" fmla="*/ 756346 w 1723364"/>
                <a:gd name="connsiteY105" fmla="*/ 211302 h 1754322"/>
                <a:gd name="connsiteX106" fmla="*/ 737254 w 1723364"/>
                <a:gd name="connsiteY106" fmla="*/ 91596 h 1754322"/>
                <a:gd name="connsiteX107" fmla="*/ 748090 w 1723364"/>
                <a:gd name="connsiteY107" fmla="*/ 10587 h 1754322"/>
                <a:gd name="connsiteX108" fmla="*/ 758410 w 1723364"/>
                <a:gd name="connsiteY108" fmla="*/ 4395 h 1754322"/>
                <a:gd name="connsiteX109" fmla="*/ 879664 w 1723364"/>
                <a:gd name="connsiteY109" fmla="*/ 267 h 1754322"/>
                <a:gd name="connsiteX110" fmla="*/ 861605 w 1723364"/>
                <a:gd name="connsiteY110" fmla="*/ 1409918 h 1754322"/>
                <a:gd name="connsiteX111" fmla="*/ 1392546 w 1723364"/>
                <a:gd name="connsiteY111" fmla="*/ 879493 h 1754322"/>
                <a:gd name="connsiteX112" fmla="*/ 862637 w 1723364"/>
                <a:gd name="connsiteY112" fmla="*/ 348552 h 1754322"/>
                <a:gd name="connsiteX113" fmla="*/ 331180 w 1723364"/>
                <a:gd name="connsiteY113" fmla="*/ 879493 h 1754322"/>
                <a:gd name="connsiteX114" fmla="*/ 861605 w 1723364"/>
                <a:gd name="connsiteY114" fmla="*/ 1409918 h 175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1723364" h="1754322">
                  <a:moveTo>
                    <a:pt x="879664" y="267"/>
                  </a:moveTo>
                  <a:cubicBezTo>
                    <a:pt x="907527" y="2332"/>
                    <a:pt x="935906" y="4395"/>
                    <a:pt x="964801" y="5943"/>
                  </a:cubicBezTo>
                  <a:cubicBezTo>
                    <a:pt x="974088" y="6459"/>
                    <a:pt x="976668" y="11103"/>
                    <a:pt x="979248" y="18843"/>
                  </a:cubicBezTo>
                  <a:cubicBezTo>
                    <a:pt x="994727" y="65797"/>
                    <a:pt x="985956" y="112235"/>
                    <a:pt x="977700" y="158673"/>
                  </a:cubicBezTo>
                  <a:cubicBezTo>
                    <a:pt x="974604" y="176732"/>
                    <a:pt x="972024" y="195307"/>
                    <a:pt x="968928" y="213366"/>
                  </a:cubicBezTo>
                  <a:cubicBezTo>
                    <a:pt x="967380" y="222654"/>
                    <a:pt x="969960" y="227813"/>
                    <a:pt x="979764" y="229877"/>
                  </a:cubicBezTo>
                  <a:cubicBezTo>
                    <a:pt x="1038585" y="240713"/>
                    <a:pt x="1095343" y="259804"/>
                    <a:pt x="1149520" y="285087"/>
                  </a:cubicBezTo>
                  <a:cubicBezTo>
                    <a:pt x="1158808" y="289215"/>
                    <a:pt x="1162420" y="286119"/>
                    <a:pt x="1166548" y="278379"/>
                  </a:cubicBezTo>
                  <a:cubicBezTo>
                    <a:pt x="1180995" y="248969"/>
                    <a:pt x="1197506" y="220590"/>
                    <a:pt x="1210406" y="190663"/>
                  </a:cubicBezTo>
                  <a:cubicBezTo>
                    <a:pt x="1222273" y="163316"/>
                    <a:pt x="1240848" y="142161"/>
                    <a:pt x="1263035" y="123070"/>
                  </a:cubicBezTo>
                  <a:cubicBezTo>
                    <a:pt x="1282643" y="106043"/>
                    <a:pt x="1282127" y="106559"/>
                    <a:pt x="1304314" y="119458"/>
                  </a:cubicBezTo>
                  <a:cubicBezTo>
                    <a:pt x="1359523" y="151449"/>
                    <a:pt x="1409573" y="190663"/>
                    <a:pt x="1458075" y="231941"/>
                  </a:cubicBezTo>
                  <a:cubicBezTo>
                    <a:pt x="1465299" y="238133"/>
                    <a:pt x="1467362" y="243809"/>
                    <a:pt x="1462203" y="251549"/>
                  </a:cubicBezTo>
                  <a:cubicBezTo>
                    <a:pt x="1461687" y="252064"/>
                    <a:pt x="1461171" y="253096"/>
                    <a:pt x="1461171" y="254128"/>
                  </a:cubicBezTo>
                  <a:cubicBezTo>
                    <a:pt x="1448271" y="291279"/>
                    <a:pt x="1425052" y="320689"/>
                    <a:pt x="1396158" y="347004"/>
                  </a:cubicBezTo>
                  <a:cubicBezTo>
                    <a:pt x="1375518" y="365064"/>
                    <a:pt x="1356943" y="385703"/>
                    <a:pt x="1337336" y="404794"/>
                  </a:cubicBezTo>
                  <a:cubicBezTo>
                    <a:pt x="1332177" y="409954"/>
                    <a:pt x="1330628" y="413565"/>
                    <a:pt x="1336304" y="419757"/>
                  </a:cubicBezTo>
                  <a:cubicBezTo>
                    <a:pt x="1347656" y="432141"/>
                    <a:pt x="1357459" y="445556"/>
                    <a:pt x="1369327" y="457939"/>
                  </a:cubicBezTo>
                  <a:cubicBezTo>
                    <a:pt x="1399769" y="489930"/>
                    <a:pt x="1419893" y="528628"/>
                    <a:pt x="1442596" y="565263"/>
                  </a:cubicBezTo>
                  <a:cubicBezTo>
                    <a:pt x="1448271" y="574550"/>
                    <a:pt x="1452915" y="576098"/>
                    <a:pt x="1462719" y="570938"/>
                  </a:cubicBezTo>
                  <a:cubicBezTo>
                    <a:pt x="1499353" y="551847"/>
                    <a:pt x="1535988" y="533272"/>
                    <a:pt x="1573138" y="514697"/>
                  </a:cubicBezTo>
                  <a:cubicBezTo>
                    <a:pt x="1597389" y="502830"/>
                    <a:pt x="1624220" y="504893"/>
                    <a:pt x="1650018" y="501281"/>
                  </a:cubicBezTo>
                  <a:cubicBezTo>
                    <a:pt x="1655694" y="500250"/>
                    <a:pt x="1658274" y="505409"/>
                    <a:pt x="1659822" y="509537"/>
                  </a:cubicBezTo>
                  <a:cubicBezTo>
                    <a:pt x="1687685" y="574034"/>
                    <a:pt x="1709872" y="640595"/>
                    <a:pt x="1724835" y="709220"/>
                  </a:cubicBezTo>
                  <a:cubicBezTo>
                    <a:pt x="1726383" y="716444"/>
                    <a:pt x="1723803" y="720572"/>
                    <a:pt x="1717611" y="723668"/>
                  </a:cubicBezTo>
                  <a:cubicBezTo>
                    <a:pt x="1702132" y="731923"/>
                    <a:pt x="1686653" y="740695"/>
                    <a:pt x="1671173" y="748950"/>
                  </a:cubicBezTo>
                  <a:cubicBezTo>
                    <a:pt x="1654662" y="757722"/>
                    <a:pt x="1636087" y="757206"/>
                    <a:pt x="1618544" y="760302"/>
                  </a:cubicBezTo>
                  <a:cubicBezTo>
                    <a:pt x="1589133" y="765462"/>
                    <a:pt x="1559207" y="770106"/>
                    <a:pt x="1529280" y="774234"/>
                  </a:cubicBezTo>
                  <a:cubicBezTo>
                    <a:pt x="1517412" y="775781"/>
                    <a:pt x="1514316" y="780941"/>
                    <a:pt x="1515349" y="791777"/>
                  </a:cubicBezTo>
                  <a:cubicBezTo>
                    <a:pt x="1517412" y="813448"/>
                    <a:pt x="1518444" y="835635"/>
                    <a:pt x="1521024" y="857306"/>
                  </a:cubicBezTo>
                  <a:cubicBezTo>
                    <a:pt x="1524636" y="889813"/>
                    <a:pt x="1518960" y="921803"/>
                    <a:pt x="1516380" y="953794"/>
                  </a:cubicBezTo>
                  <a:cubicBezTo>
                    <a:pt x="1514316" y="980109"/>
                    <a:pt x="1513284" y="980109"/>
                    <a:pt x="1538567" y="983720"/>
                  </a:cubicBezTo>
                  <a:cubicBezTo>
                    <a:pt x="1576750" y="989912"/>
                    <a:pt x="1614932" y="995588"/>
                    <a:pt x="1653114" y="1001779"/>
                  </a:cubicBezTo>
                  <a:cubicBezTo>
                    <a:pt x="1671173" y="1004875"/>
                    <a:pt x="1685105" y="1016227"/>
                    <a:pt x="1700584" y="1024483"/>
                  </a:cubicBezTo>
                  <a:cubicBezTo>
                    <a:pt x="1726899" y="1038414"/>
                    <a:pt x="1725867" y="1038930"/>
                    <a:pt x="1719675" y="1067825"/>
                  </a:cubicBezTo>
                  <a:cubicBezTo>
                    <a:pt x="1706260" y="1128710"/>
                    <a:pt x="1685105" y="1186500"/>
                    <a:pt x="1661370" y="1243773"/>
                  </a:cubicBezTo>
                  <a:cubicBezTo>
                    <a:pt x="1657242" y="1253577"/>
                    <a:pt x="1651566" y="1256157"/>
                    <a:pt x="1641763" y="1255124"/>
                  </a:cubicBezTo>
                  <a:cubicBezTo>
                    <a:pt x="1606160" y="1252028"/>
                    <a:pt x="1572622" y="1244805"/>
                    <a:pt x="1541663" y="1226230"/>
                  </a:cubicBezTo>
                  <a:cubicBezTo>
                    <a:pt x="1515864" y="1210750"/>
                    <a:pt x="1488001" y="1198883"/>
                    <a:pt x="1461687" y="1184436"/>
                  </a:cubicBezTo>
                  <a:cubicBezTo>
                    <a:pt x="1453947" y="1180308"/>
                    <a:pt x="1448787" y="1180308"/>
                    <a:pt x="1444143" y="1189079"/>
                  </a:cubicBezTo>
                  <a:cubicBezTo>
                    <a:pt x="1415249" y="1241709"/>
                    <a:pt x="1380162" y="1290211"/>
                    <a:pt x="1339400" y="1333553"/>
                  </a:cubicBezTo>
                  <a:cubicBezTo>
                    <a:pt x="1332177" y="1341293"/>
                    <a:pt x="1332177" y="1345936"/>
                    <a:pt x="1339916" y="1353160"/>
                  </a:cubicBezTo>
                  <a:cubicBezTo>
                    <a:pt x="1370359" y="1382571"/>
                    <a:pt x="1400801" y="1412498"/>
                    <a:pt x="1430212" y="1443456"/>
                  </a:cubicBezTo>
                  <a:cubicBezTo>
                    <a:pt x="1448271" y="1462547"/>
                    <a:pt x="1453947" y="1488862"/>
                    <a:pt x="1465814" y="1511565"/>
                  </a:cubicBezTo>
                  <a:cubicBezTo>
                    <a:pt x="1467879" y="1515693"/>
                    <a:pt x="1464267" y="1518789"/>
                    <a:pt x="1461171" y="1521369"/>
                  </a:cubicBezTo>
                  <a:cubicBezTo>
                    <a:pt x="1408025" y="1568323"/>
                    <a:pt x="1351784" y="1610117"/>
                    <a:pt x="1290382" y="1645203"/>
                  </a:cubicBezTo>
                  <a:cubicBezTo>
                    <a:pt x="1284707" y="1648815"/>
                    <a:pt x="1280579" y="1648299"/>
                    <a:pt x="1275419" y="1643655"/>
                  </a:cubicBezTo>
                  <a:cubicBezTo>
                    <a:pt x="1247040" y="1619404"/>
                    <a:pt x="1221757" y="1593606"/>
                    <a:pt x="1207310" y="1558003"/>
                  </a:cubicBezTo>
                  <a:cubicBezTo>
                    <a:pt x="1195958" y="1530140"/>
                    <a:pt x="1179963" y="1504341"/>
                    <a:pt x="1167064" y="1477511"/>
                  </a:cubicBezTo>
                  <a:cubicBezTo>
                    <a:pt x="1162936" y="1469255"/>
                    <a:pt x="1158808" y="1467191"/>
                    <a:pt x="1150036" y="1470803"/>
                  </a:cubicBezTo>
                  <a:cubicBezTo>
                    <a:pt x="1096375" y="1496086"/>
                    <a:pt x="1040133" y="1514661"/>
                    <a:pt x="981312" y="1526013"/>
                  </a:cubicBezTo>
                  <a:cubicBezTo>
                    <a:pt x="969960" y="1528076"/>
                    <a:pt x="967896" y="1534268"/>
                    <a:pt x="969960" y="1544072"/>
                  </a:cubicBezTo>
                  <a:cubicBezTo>
                    <a:pt x="976668" y="1583802"/>
                    <a:pt x="982860" y="1623532"/>
                    <a:pt x="989052" y="1663779"/>
                  </a:cubicBezTo>
                  <a:cubicBezTo>
                    <a:pt x="993179" y="1691641"/>
                    <a:pt x="982344" y="1716924"/>
                    <a:pt x="978216" y="1743755"/>
                  </a:cubicBezTo>
                  <a:cubicBezTo>
                    <a:pt x="977184" y="1749431"/>
                    <a:pt x="971508" y="1749431"/>
                    <a:pt x="966864" y="1749947"/>
                  </a:cubicBezTo>
                  <a:cubicBezTo>
                    <a:pt x="897207" y="1757170"/>
                    <a:pt x="828067" y="1756655"/>
                    <a:pt x="758410" y="1749947"/>
                  </a:cubicBezTo>
                  <a:cubicBezTo>
                    <a:pt x="749638" y="1748915"/>
                    <a:pt x="748090" y="1744271"/>
                    <a:pt x="745510" y="1737047"/>
                  </a:cubicBezTo>
                  <a:cubicBezTo>
                    <a:pt x="730031" y="1690609"/>
                    <a:pt x="738286" y="1644687"/>
                    <a:pt x="747058" y="1598249"/>
                  </a:cubicBezTo>
                  <a:cubicBezTo>
                    <a:pt x="750154" y="1580190"/>
                    <a:pt x="752734" y="1561615"/>
                    <a:pt x="756346" y="1543556"/>
                  </a:cubicBezTo>
                  <a:cubicBezTo>
                    <a:pt x="758410" y="1533236"/>
                    <a:pt x="755314" y="1527560"/>
                    <a:pt x="744478" y="1525496"/>
                  </a:cubicBezTo>
                  <a:cubicBezTo>
                    <a:pt x="685657" y="1514661"/>
                    <a:pt x="629931" y="1496086"/>
                    <a:pt x="575754" y="1470287"/>
                  </a:cubicBezTo>
                  <a:cubicBezTo>
                    <a:pt x="568014" y="1466675"/>
                    <a:pt x="563886" y="1467707"/>
                    <a:pt x="559758" y="1475963"/>
                  </a:cubicBezTo>
                  <a:cubicBezTo>
                    <a:pt x="541699" y="1512597"/>
                    <a:pt x="522608" y="1548715"/>
                    <a:pt x="504549" y="1585350"/>
                  </a:cubicBezTo>
                  <a:cubicBezTo>
                    <a:pt x="491649" y="1611149"/>
                    <a:pt x="466882" y="1626112"/>
                    <a:pt x="447275" y="1645719"/>
                  </a:cubicBezTo>
                  <a:cubicBezTo>
                    <a:pt x="442631" y="1650363"/>
                    <a:pt x="438504" y="1646235"/>
                    <a:pt x="434376" y="1643655"/>
                  </a:cubicBezTo>
                  <a:cubicBezTo>
                    <a:pt x="384326" y="1612697"/>
                    <a:pt x="334276" y="1581738"/>
                    <a:pt x="290418" y="1542008"/>
                  </a:cubicBezTo>
                  <a:cubicBezTo>
                    <a:pt x="282678" y="1534784"/>
                    <a:pt x="273907" y="1528076"/>
                    <a:pt x="265651" y="1521369"/>
                  </a:cubicBezTo>
                  <a:cubicBezTo>
                    <a:pt x="259975" y="1516725"/>
                    <a:pt x="259459" y="1512597"/>
                    <a:pt x="262039" y="1505889"/>
                  </a:cubicBezTo>
                  <a:cubicBezTo>
                    <a:pt x="276487" y="1472351"/>
                    <a:pt x="292998" y="1440360"/>
                    <a:pt x="321893" y="1415593"/>
                  </a:cubicBezTo>
                  <a:cubicBezTo>
                    <a:pt x="345112" y="1395986"/>
                    <a:pt x="365235" y="1372767"/>
                    <a:pt x="386906" y="1351096"/>
                  </a:cubicBezTo>
                  <a:cubicBezTo>
                    <a:pt x="393098" y="1345421"/>
                    <a:pt x="394129" y="1341293"/>
                    <a:pt x="387938" y="1334069"/>
                  </a:cubicBezTo>
                  <a:cubicBezTo>
                    <a:pt x="376586" y="1321685"/>
                    <a:pt x="366783" y="1308270"/>
                    <a:pt x="354915" y="1295887"/>
                  </a:cubicBezTo>
                  <a:cubicBezTo>
                    <a:pt x="324989" y="1264412"/>
                    <a:pt x="305382" y="1225714"/>
                    <a:pt x="282678" y="1189595"/>
                  </a:cubicBezTo>
                  <a:cubicBezTo>
                    <a:pt x="277003" y="1180308"/>
                    <a:pt x="272359" y="1178760"/>
                    <a:pt x="262555" y="1183920"/>
                  </a:cubicBezTo>
                  <a:cubicBezTo>
                    <a:pt x="225921" y="1203011"/>
                    <a:pt x="189287" y="1221586"/>
                    <a:pt x="152136" y="1240161"/>
                  </a:cubicBezTo>
                  <a:cubicBezTo>
                    <a:pt x="127885" y="1252545"/>
                    <a:pt x="101054" y="1249965"/>
                    <a:pt x="75256" y="1253577"/>
                  </a:cubicBezTo>
                  <a:cubicBezTo>
                    <a:pt x="69580" y="1254608"/>
                    <a:pt x="67000" y="1249965"/>
                    <a:pt x="65452" y="1245321"/>
                  </a:cubicBezTo>
                  <a:cubicBezTo>
                    <a:pt x="37589" y="1180824"/>
                    <a:pt x="15402" y="1114263"/>
                    <a:pt x="439" y="1045637"/>
                  </a:cubicBezTo>
                  <a:cubicBezTo>
                    <a:pt x="-1109" y="1038414"/>
                    <a:pt x="1471" y="1034286"/>
                    <a:pt x="7663" y="1031190"/>
                  </a:cubicBezTo>
                  <a:cubicBezTo>
                    <a:pt x="23142" y="1022935"/>
                    <a:pt x="38621" y="1014163"/>
                    <a:pt x="54101" y="1005907"/>
                  </a:cubicBezTo>
                  <a:cubicBezTo>
                    <a:pt x="70612" y="997136"/>
                    <a:pt x="89187" y="997652"/>
                    <a:pt x="106730" y="994556"/>
                  </a:cubicBezTo>
                  <a:cubicBezTo>
                    <a:pt x="136657" y="989396"/>
                    <a:pt x="167099" y="984236"/>
                    <a:pt x="197026" y="980109"/>
                  </a:cubicBezTo>
                  <a:cubicBezTo>
                    <a:pt x="207346" y="978560"/>
                    <a:pt x="210442" y="973917"/>
                    <a:pt x="209410" y="964113"/>
                  </a:cubicBezTo>
                  <a:cubicBezTo>
                    <a:pt x="207346" y="941926"/>
                    <a:pt x="206314" y="919739"/>
                    <a:pt x="203734" y="897552"/>
                  </a:cubicBezTo>
                  <a:cubicBezTo>
                    <a:pt x="200122" y="865045"/>
                    <a:pt x="205798" y="833055"/>
                    <a:pt x="208378" y="801064"/>
                  </a:cubicBezTo>
                  <a:cubicBezTo>
                    <a:pt x="210442" y="774749"/>
                    <a:pt x="211474" y="774749"/>
                    <a:pt x="185159" y="770622"/>
                  </a:cubicBezTo>
                  <a:cubicBezTo>
                    <a:pt x="148009" y="764430"/>
                    <a:pt x="110342" y="758754"/>
                    <a:pt x="73192" y="753079"/>
                  </a:cubicBezTo>
                  <a:cubicBezTo>
                    <a:pt x="54616" y="750499"/>
                    <a:pt x="40169" y="738631"/>
                    <a:pt x="24690" y="730375"/>
                  </a:cubicBezTo>
                  <a:cubicBezTo>
                    <a:pt x="-1625" y="715928"/>
                    <a:pt x="-593" y="715928"/>
                    <a:pt x="5599" y="687033"/>
                  </a:cubicBezTo>
                  <a:cubicBezTo>
                    <a:pt x="19014" y="626148"/>
                    <a:pt x="40169" y="568358"/>
                    <a:pt x="63904" y="511085"/>
                  </a:cubicBezTo>
                  <a:cubicBezTo>
                    <a:pt x="68032" y="501281"/>
                    <a:pt x="73192" y="498701"/>
                    <a:pt x="83511" y="499733"/>
                  </a:cubicBezTo>
                  <a:cubicBezTo>
                    <a:pt x="119114" y="502830"/>
                    <a:pt x="152652" y="510053"/>
                    <a:pt x="183611" y="528628"/>
                  </a:cubicBezTo>
                  <a:cubicBezTo>
                    <a:pt x="208894" y="543592"/>
                    <a:pt x="236241" y="555459"/>
                    <a:pt x="262555" y="569390"/>
                  </a:cubicBezTo>
                  <a:cubicBezTo>
                    <a:pt x="271327" y="574034"/>
                    <a:pt x="277003" y="574034"/>
                    <a:pt x="282163" y="564231"/>
                  </a:cubicBezTo>
                  <a:cubicBezTo>
                    <a:pt x="311057" y="511601"/>
                    <a:pt x="346144" y="463615"/>
                    <a:pt x="386906" y="419757"/>
                  </a:cubicBezTo>
                  <a:cubicBezTo>
                    <a:pt x="393614" y="412534"/>
                    <a:pt x="393098" y="408922"/>
                    <a:pt x="386390" y="402214"/>
                  </a:cubicBezTo>
                  <a:cubicBezTo>
                    <a:pt x="355947" y="372287"/>
                    <a:pt x="325505" y="342360"/>
                    <a:pt x="296094" y="311918"/>
                  </a:cubicBezTo>
                  <a:cubicBezTo>
                    <a:pt x="277519" y="292827"/>
                    <a:pt x="271843" y="265996"/>
                    <a:pt x="259975" y="242777"/>
                  </a:cubicBezTo>
                  <a:cubicBezTo>
                    <a:pt x="257912" y="238649"/>
                    <a:pt x="261524" y="235553"/>
                    <a:pt x="264619" y="232973"/>
                  </a:cubicBezTo>
                  <a:cubicBezTo>
                    <a:pt x="317765" y="186019"/>
                    <a:pt x="374007" y="144225"/>
                    <a:pt x="435408" y="109139"/>
                  </a:cubicBezTo>
                  <a:cubicBezTo>
                    <a:pt x="441084" y="105527"/>
                    <a:pt x="445211" y="106043"/>
                    <a:pt x="450371" y="110687"/>
                  </a:cubicBezTo>
                  <a:cubicBezTo>
                    <a:pt x="478750" y="134937"/>
                    <a:pt x="504033" y="160736"/>
                    <a:pt x="518480" y="196339"/>
                  </a:cubicBezTo>
                  <a:cubicBezTo>
                    <a:pt x="530348" y="224202"/>
                    <a:pt x="545827" y="250516"/>
                    <a:pt x="559758" y="277863"/>
                  </a:cubicBezTo>
                  <a:cubicBezTo>
                    <a:pt x="563370" y="285087"/>
                    <a:pt x="566982" y="287151"/>
                    <a:pt x="574722" y="283539"/>
                  </a:cubicBezTo>
                  <a:cubicBezTo>
                    <a:pt x="629415" y="257740"/>
                    <a:pt x="686173" y="238649"/>
                    <a:pt x="746026" y="227813"/>
                  </a:cubicBezTo>
                  <a:cubicBezTo>
                    <a:pt x="756346" y="225750"/>
                    <a:pt x="757893" y="220074"/>
                    <a:pt x="756346" y="211302"/>
                  </a:cubicBezTo>
                  <a:cubicBezTo>
                    <a:pt x="749638" y="171572"/>
                    <a:pt x="743446" y="131326"/>
                    <a:pt x="737254" y="91596"/>
                  </a:cubicBezTo>
                  <a:cubicBezTo>
                    <a:pt x="732611" y="63217"/>
                    <a:pt x="743446" y="37418"/>
                    <a:pt x="748090" y="10587"/>
                  </a:cubicBezTo>
                  <a:cubicBezTo>
                    <a:pt x="749122" y="5427"/>
                    <a:pt x="753766" y="4395"/>
                    <a:pt x="758410" y="4395"/>
                  </a:cubicBezTo>
                  <a:cubicBezTo>
                    <a:pt x="797624" y="4395"/>
                    <a:pt x="837870" y="-1280"/>
                    <a:pt x="879664" y="267"/>
                  </a:cubicBezTo>
                  <a:close/>
                  <a:moveTo>
                    <a:pt x="861605" y="1409918"/>
                  </a:moveTo>
                  <a:cubicBezTo>
                    <a:pt x="1155712" y="1407338"/>
                    <a:pt x="1392030" y="1176180"/>
                    <a:pt x="1392546" y="879493"/>
                  </a:cubicBezTo>
                  <a:cubicBezTo>
                    <a:pt x="1393062" y="585902"/>
                    <a:pt x="1160356" y="349068"/>
                    <a:pt x="862637" y="348552"/>
                  </a:cubicBezTo>
                  <a:cubicBezTo>
                    <a:pt x="568014" y="348036"/>
                    <a:pt x="331180" y="581774"/>
                    <a:pt x="331180" y="879493"/>
                  </a:cubicBezTo>
                  <a:cubicBezTo>
                    <a:pt x="331180" y="1173600"/>
                    <a:pt x="565950" y="1406822"/>
                    <a:pt x="861605" y="1409918"/>
                  </a:cubicBezTo>
                  <a:close/>
                </a:path>
              </a:pathLst>
            </a:custGeom>
            <a:solidFill>
              <a:schemeClr val="accent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34">
              <a:extLst>
                <a:ext uri="{FF2B5EF4-FFF2-40B4-BE49-F238E27FC236}">
                  <a16:creationId xmlns:a16="http://schemas.microsoft.com/office/drawing/2014/main" id="{92E0A3B7-2905-45E1-B9B1-3342F9814DEC}"/>
                </a:ext>
              </a:extLst>
            </p:cNvPr>
            <p:cNvSpPr/>
            <p:nvPr/>
          </p:nvSpPr>
          <p:spPr>
            <a:xfrm>
              <a:off x="308440" y="5827636"/>
              <a:ext cx="708241" cy="70633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solidFill>
              <a:schemeClr val="accent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7" name="Group 35">
              <a:extLst>
                <a:ext uri="{FF2B5EF4-FFF2-40B4-BE49-F238E27FC236}">
                  <a16:creationId xmlns:a16="http://schemas.microsoft.com/office/drawing/2014/main" id="{A2069D86-1BE2-4205-8F15-36DA9C956A53}"/>
                </a:ext>
              </a:extLst>
            </p:cNvPr>
            <p:cNvGrpSpPr/>
            <p:nvPr/>
          </p:nvGrpSpPr>
          <p:grpSpPr>
            <a:xfrm>
              <a:off x="795423" y="5205784"/>
              <a:ext cx="988110" cy="986206"/>
              <a:chOff x="7167947" y="1624190"/>
              <a:chExt cx="2677922" cy="2672763"/>
            </a:xfrm>
            <a:solidFill>
              <a:schemeClr val="accent2"/>
            </a:solidFill>
          </p:grpSpPr>
          <p:sp>
            <p:nvSpPr>
              <p:cNvPr id="28" name="Freeform: Shape 36">
                <a:extLst>
                  <a:ext uri="{FF2B5EF4-FFF2-40B4-BE49-F238E27FC236}">
                    <a16:creationId xmlns:a16="http://schemas.microsoft.com/office/drawing/2014/main" id="{D46BCD4E-AD33-4395-B423-7E8561F02F3B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9" name="Freeform: Shape 37">
                <a:extLst>
                  <a:ext uri="{FF2B5EF4-FFF2-40B4-BE49-F238E27FC236}">
                    <a16:creationId xmlns:a16="http://schemas.microsoft.com/office/drawing/2014/main" id="{D1A8599D-0CA1-4E98-BB6C-EE38E0C26BFE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sp>
        <p:nvSpPr>
          <p:cNvPr id="30" name="Freeform: Shape 46">
            <a:extLst>
              <a:ext uri="{FF2B5EF4-FFF2-40B4-BE49-F238E27FC236}">
                <a16:creationId xmlns:a16="http://schemas.microsoft.com/office/drawing/2014/main" id="{004B6FA7-1087-4CF1-A4C0-EF5E38A33E17}"/>
              </a:ext>
            </a:extLst>
          </p:cNvPr>
          <p:cNvSpPr/>
          <p:nvPr/>
        </p:nvSpPr>
        <p:spPr>
          <a:xfrm>
            <a:off x="733953" y="2124969"/>
            <a:ext cx="1904992" cy="2786093"/>
          </a:xfrm>
          <a:custGeom>
            <a:avLst/>
            <a:gdLst>
              <a:gd name="connsiteX0" fmla="*/ 1575057 w 1577436"/>
              <a:gd name="connsiteY0" fmla="*/ 327169 h 2307035"/>
              <a:gd name="connsiteX1" fmla="*/ 1547242 w 1577436"/>
              <a:gd name="connsiteY1" fmla="*/ 291556 h 2307035"/>
              <a:gd name="connsiteX2" fmla="*/ 1530345 w 1577436"/>
              <a:gd name="connsiteY2" fmla="*/ 289736 h 2307035"/>
              <a:gd name="connsiteX3" fmla="*/ 1513968 w 1577436"/>
              <a:gd name="connsiteY3" fmla="*/ 289216 h 2307035"/>
              <a:gd name="connsiteX4" fmla="*/ 1494991 w 1577436"/>
              <a:gd name="connsiteY4" fmla="*/ 294935 h 2307035"/>
              <a:gd name="connsiteX5" fmla="*/ 1483553 w 1577436"/>
              <a:gd name="connsiteY5" fmla="*/ 316771 h 2307035"/>
              <a:gd name="connsiteX6" fmla="*/ 1442480 w 1577436"/>
              <a:gd name="connsiteY6" fmla="*/ 332108 h 2307035"/>
              <a:gd name="connsiteX7" fmla="*/ 1415445 w 1577436"/>
              <a:gd name="connsiteY7" fmla="*/ 346146 h 2307035"/>
              <a:gd name="connsiteX8" fmla="*/ 1406087 w 1577436"/>
              <a:gd name="connsiteY8" fmla="*/ 360443 h 2307035"/>
              <a:gd name="connsiteX9" fmla="*/ 1254014 w 1577436"/>
              <a:gd name="connsiteY9" fmla="*/ 411394 h 2307035"/>
              <a:gd name="connsiteX10" fmla="*/ 1167450 w 1577436"/>
              <a:gd name="connsiteY10" fmla="*/ 426991 h 2307035"/>
              <a:gd name="connsiteX11" fmla="*/ 1036433 w 1577436"/>
              <a:gd name="connsiteY11" fmla="*/ 424132 h 2307035"/>
              <a:gd name="connsiteX12" fmla="*/ 995101 w 1577436"/>
              <a:gd name="connsiteY12" fmla="*/ 395537 h 2307035"/>
              <a:gd name="connsiteX13" fmla="*/ 991202 w 1577436"/>
              <a:gd name="connsiteY13" fmla="*/ 385919 h 2307035"/>
              <a:gd name="connsiteX14" fmla="*/ 942850 w 1577436"/>
              <a:gd name="connsiteY14" fmla="*/ 335748 h 2307035"/>
              <a:gd name="connsiteX15" fmla="*/ 941810 w 1577436"/>
              <a:gd name="connsiteY15" fmla="*/ 324310 h 2307035"/>
              <a:gd name="connsiteX16" fmla="*/ 951429 w 1577436"/>
              <a:gd name="connsiteY16" fmla="*/ 320411 h 2307035"/>
              <a:gd name="connsiteX17" fmla="*/ 1019017 w 1577436"/>
              <a:gd name="connsiteY17" fmla="*/ 297795 h 2307035"/>
              <a:gd name="connsiteX18" fmla="*/ 1035134 w 1577436"/>
              <a:gd name="connsiteY18" fmla="*/ 263481 h 2307035"/>
              <a:gd name="connsiteX19" fmla="*/ 1033054 w 1577436"/>
              <a:gd name="connsiteY19" fmla="*/ 249963 h 2307035"/>
              <a:gd name="connsiteX20" fmla="*/ 1035394 w 1577436"/>
              <a:gd name="connsiteY20" fmla="*/ 226048 h 2307035"/>
              <a:gd name="connsiteX21" fmla="*/ 1043192 w 1577436"/>
              <a:gd name="connsiteY21" fmla="*/ 202912 h 2307035"/>
              <a:gd name="connsiteX22" fmla="*/ 1044492 w 1577436"/>
              <a:gd name="connsiteY22" fmla="*/ 187315 h 2307035"/>
              <a:gd name="connsiteX23" fmla="*/ 1025255 w 1577436"/>
              <a:gd name="connsiteY23" fmla="*/ 168078 h 2307035"/>
              <a:gd name="connsiteX24" fmla="*/ 1015117 w 1577436"/>
              <a:gd name="connsiteY24" fmla="*/ 129865 h 2307035"/>
              <a:gd name="connsiteX25" fmla="*/ 1012518 w 1577436"/>
              <a:gd name="connsiteY25" fmla="*/ 117907 h 2307035"/>
              <a:gd name="connsiteX26" fmla="*/ 986262 w 1577436"/>
              <a:gd name="connsiteY26" fmla="*/ 92692 h 2307035"/>
              <a:gd name="connsiteX27" fmla="*/ 986522 w 1577436"/>
              <a:gd name="connsiteY27" fmla="*/ 76055 h 2307035"/>
              <a:gd name="connsiteX28" fmla="*/ 1003419 w 1577436"/>
              <a:gd name="connsiteY28" fmla="*/ 56558 h 2307035"/>
              <a:gd name="connsiteX29" fmla="*/ 1002899 w 1577436"/>
              <a:gd name="connsiteY29" fmla="*/ 33942 h 2307035"/>
              <a:gd name="connsiteX30" fmla="*/ 944150 w 1577436"/>
              <a:gd name="connsiteY30" fmla="*/ 16785 h 2307035"/>
              <a:gd name="connsiteX31" fmla="*/ 904637 w 1577436"/>
              <a:gd name="connsiteY31" fmla="*/ 6387 h 2307035"/>
              <a:gd name="connsiteX32" fmla="*/ 893719 w 1577436"/>
              <a:gd name="connsiteY32" fmla="*/ 2488 h 2307035"/>
              <a:gd name="connsiteX33" fmla="*/ 798056 w 1577436"/>
              <a:gd name="connsiteY33" fmla="*/ 19645 h 2307035"/>
              <a:gd name="connsiteX34" fmla="*/ 741127 w 1577436"/>
              <a:gd name="connsiteY34" fmla="*/ 104130 h 2307035"/>
              <a:gd name="connsiteX35" fmla="*/ 759323 w 1577436"/>
              <a:gd name="connsiteY35" fmla="*/ 231767 h 2307035"/>
              <a:gd name="connsiteX36" fmla="*/ 744766 w 1577436"/>
              <a:gd name="connsiteY36" fmla="*/ 255682 h 2307035"/>
              <a:gd name="connsiteX37" fmla="*/ 714092 w 1577436"/>
              <a:gd name="connsiteY37" fmla="*/ 251003 h 2307035"/>
              <a:gd name="connsiteX38" fmla="*/ 642084 w 1577436"/>
              <a:gd name="connsiteY38" fmla="*/ 225008 h 2307035"/>
              <a:gd name="connsiteX39" fmla="*/ 561239 w 1577436"/>
              <a:gd name="connsiteY39" fmla="*/ 246064 h 2307035"/>
              <a:gd name="connsiteX40" fmla="*/ 500670 w 1577436"/>
              <a:gd name="connsiteY40" fmla="*/ 271539 h 2307035"/>
              <a:gd name="connsiteX41" fmla="*/ 405007 w 1577436"/>
              <a:gd name="connsiteY41" fmla="*/ 277258 h 2307035"/>
              <a:gd name="connsiteX42" fmla="*/ 239677 w 1577436"/>
              <a:gd name="connsiteY42" fmla="*/ 302734 h 2307035"/>
              <a:gd name="connsiteX43" fmla="*/ 198084 w 1577436"/>
              <a:gd name="connsiteY43" fmla="*/ 333928 h 2307035"/>
              <a:gd name="connsiteX44" fmla="*/ 59529 w 1577436"/>
              <a:gd name="connsiteY44" fmla="*/ 581923 h 2307035"/>
              <a:gd name="connsiteX45" fmla="*/ 62909 w 1577436"/>
              <a:gd name="connsiteY45" fmla="*/ 612858 h 2307035"/>
              <a:gd name="connsiteX46" fmla="*/ 75646 w 1577436"/>
              <a:gd name="connsiteY46" fmla="*/ 628975 h 2307035"/>
              <a:gd name="connsiteX47" fmla="*/ 75386 w 1577436"/>
              <a:gd name="connsiteY47" fmla="*/ 653930 h 2307035"/>
              <a:gd name="connsiteX48" fmla="*/ 42112 w 1577436"/>
              <a:gd name="connsiteY48" fmla="*/ 709041 h 2307035"/>
              <a:gd name="connsiteX49" fmla="*/ 0 w 1577436"/>
              <a:gd name="connsiteY49" fmla="*/ 755312 h 2307035"/>
              <a:gd name="connsiteX50" fmla="*/ 0 w 1577436"/>
              <a:gd name="connsiteY50" fmla="*/ 763111 h 2307035"/>
              <a:gd name="connsiteX51" fmla="*/ 30934 w 1577436"/>
              <a:gd name="connsiteY51" fmla="*/ 759731 h 2307035"/>
              <a:gd name="connsiteX52" fmla="*/ 46272 w 1577436"/>
              <a:gd name="connsiteY52" fmla="*/ 757912 h 2307035"/>
              <a:gd name="connsiteX53" fmla="*/ 48871 w 1577436"/>
              <a:gd name="connsiteY53" fmla="*/ 775069 h 2307035"/>
              <a:gd name="connsiteX54" fmla="*/ 27295 w 1577436"/>
              <a:gd name="connsiteY54" fmla="*/ 806263 h 2307035"/>
              <a:gd name="connsiteX55" fmla="*/ 21836 w 1577436"/>
              <a:gd name="connsiteY55" fmla="*/ 815101 h 2307035"/>
              <a:gd name="connsiteX56" fmla="*/ 31194 w 1577436"/>
              <a:gd name="connsiteY56" fmla="*/ 821080 h 2307035"/>
              <a:gd name="connsiteX57" fmla="*/ 49391 w 1577436"/>
              <a:gd name="connsiteY57" fmla="*/ 813022 h 2307035"/>
              <a:gd name="connsiteX58" fmla="*/ 63169 w 1577436"/>
              <a:gd name="connsiteY58" fmla="*/ 791186 h 2307035"/>
              <a:gd name="connsiteX59" fmla="*/ 72787 w 1577436"/>
              <a:gd name="connsiteY59" fmla="*/ 784167 h 2307035"/>
              <a:gd name="connsiteX60" fmla="*/ 76166 w 1577436"/>
              <a:gd name="connsiteY60" fmla="*/ 794305 h 2307035"/>
              <a:gd name="connsiteX61" fmla="*/ 72787 w 1577436"/>
              <a:gd name="connsiteY61" fmla="*/ 816141 h 2307035"/>
              <a:gd name="connsiteX62" fmla="*/ 64988 w 1577436"/>
              <a:gd name="connsiteY62" fmla="*/ 822380 h 2307035"/>
              <a:gd name="connsiteX63" fmla="*/ 56410 w 1577436"/>
              <a:gd name="connsiteY63" fmla="*/ 829919 h 2307035"/>
              <a:gd name="connsiteX64" fmla="*/ 68628 w 1577436"/>
              <a:gd name="connsiteY64" fmla="*/ 841877 h 2307035"/>
              <a:gd name="connsiteX65" fmla="*/ 85785 w 1577436"/>
              <a:gd name="connsiteY65" fmla="*/ 833038 h 2307035"/>
              <a:gd name="connsiteX66" fmla="*/ 100082 w 1577436"/>
              <a:gd name="connsiteY66" fmla="*/ 830179 h 2307035"/>
              <a:gd name="connsiteX67" fmla="*/ 128677 w 1577436"/>
              <a:gd name="connsiteY67" fmla="*/ 809642 h 2307035"/>
              <a:gd name="connsiteX68" fmla="*/ 127637 w 1577436"/>
              <a:gd name="connsiteY68" fmla="*/ 769350 h 2307035"/>
              <a:gd name="connsiteX69" fmla="*/ 151553 w 1577436"/>
              <a:gd name="connsiteY69" fmla="*/ 744134 h 2307035"/>
              <a:gd name="connsiteX70" fmla="*/ 167150 w 1577436"/>
              <a:gd name="connsiteY70" fmla="*/ 742575 h 2307035"/>
              <a:gd name="connsiteX71" fmla="*/ 181707 w 1577436"/>
              <a:gd name="connsiteY71" fmla="*/ 728797 h 2307035"/>
              <a:gd name="connsiteX72" fmla="*/ 169230 w 1577436"/>
              <a:gd name="connsiteY72" fmla="*/ 691364 h 2307035"/>
              <a:gd name="connsiteX73" fmla="*/ 160911 w 1577436"/>
              <a:gd name="connsiteY73" fmla="*/ 668748 h 2307035"/>
              <a:gd name="connsiteX74" fmla="*/ 204063 w 1577436"/>
              <a:gd name="connsiteY74" fmla="*/ 585823 h 2307035"/>
              <a:gd name="connsiteX75" fmla="*/ 215761 w 1577436"/>
              <a:gd name="connsiteY75" fmla="*/ 549949 h 2307035"/>
              <a:gd name="connsiteX76" fmla="*/ 221480 w 1577436"/>
              <a:gd name="connsiteY76" fmla="*/ 540331 h 2307035"/>
              <a:gd name="connsiteX77" fmla="*/ 298426 w 1577436"/>
              <a:gd name="connsiteY77" fmla="*/ 449087 h 2307035"/>
              <a:gd name="connsiteX78" fmla="*/ 317143 w 1577436"/>
              <a:gd name="connsiteY78" fmla="*/ 440769 h 2307035"/>
              <a:gd name="connsiteX79" fmla="*/ 374333 w 1577436"/>
              <a:gd name="connsiteY79" fmla="*/ 441289 h 2307035"/>
              <a:gd name="connsiteX80" fmla="*/ 467916 w 1577436"/>
              <a:gd name="connsiteY80" fmla="*/ 441029 h 2307035"/>
              <a:gd name="connsiteX81" fmla="*/ 484293 w 1577436"/>
              <a:gd name="connsiteY81" fmla="*/ 454546 h 2307035"/>
              <a:gd name="connsiteX82" fmla="*/ 479874 w 1577436"/>
              <a:gd name="connsiteY82" fmla="*/ 576464 h 2307035"/>
              <a:gd name="connsiteX83" fmla="*/ 424244 w 1577436"/>
              <a:gd name="connsiteY83" fmla="*/ 721518 h 2307035"/>
              <a:gd name="connsiteX84" fmla="*/ 372773 w 1577436"/>
              <a:gd name="connsiteY84" fmla="*/ 796385 h 2307035"/>
              <a:gd name="connsiteX85" fmla="*/ 359515 w 1577436"/>
              <a:gd name="connsiteY85" fmla="*/ 822900 h 2307035"/>
              <a:gd name="connsiteX86" fmla="*/ 346258 w 1577436"/>
              <a:gd name="connsiteY86" fmla="*/ 899586 h 2307035"/>
              <a:gd name="connsiteX87" fmla="*/ 358216 w 1577436"/>
              <a:gd name="connsiteY87" fmla="*/ 910504 h 2307035"/>
              <a:gd name="connsiteX88" fmla="*/ 373293 w 1577436"/>
              <a:gd name="connsiteY88" fmla="*/ 921942 h 2307035"/>
              <a:gd name="connsiteX89" fmla="*/ 374073 w 1577436"/>
              <a:gd name="connsiteY89" fmla="*/ 948717 h 2307035"/>
              <a:gd name="connsiteX90" fmla="*/ 383951 w 1577436"/>
              <a:gd name="connsiteY90" fmla="*/ 1020464 h 2307035"/>
              <a:gd name="connsiteX91" fmla="*/ 382651 w 1577436"/>
              <a:gd name="connsiteY91" fmla="*/ 1071935 h 2307035"/>
              <a:gd name="connsiteX92" fmla="*/ 412546 w 1577436"/>
              <a:gd name="connsiteY92" fmla="*/ 1149141 h 2307035"/>
              <a:gd name="connsiteX93" fmla="*/ 418785 w 1577436"/>
              <a:gd name="connsiteY93" fmla="*/ 1225308 h 2307035"/>
              <a:gd name="connsiteX94" fmla="*/ 372253 w 1577436"/>
              <a:gd name="connsiteY94" fmla="*/ 1383099 h 2307035"/>
              <a:gd name="connsiteX95" fmla="*/ 319742 w 1577436"/>
              <a:gd name="connsiteY95" fmla="*/ 1555448 h 2307035"/>
              <a:gd name="connsiteX96" fmla="*/ 319483 w 1577436"/>
              <a:gd name="connsiteY96" fmla="*/ 1556748 h 2307035"/>
              <a:gd name="connsiteX97" fmla="*/ 291148 w 1577436"/>
              <a:gd name="connsiteY97" fmla="*/ 1614717 h 2307035"/>
              <a:gd name="connsiteX98" fmla="*/ 231618 w 1577436"/>
              <a:gd name="connsiteY98" fmla="*/ 1756912 h 2307035"/>
              <a:gd name="connsiteX99" fmla="*/ 198604 w 1577436"/>
              <a:gd name="connsiteY99" fmla="*/ 1866612 h 2307035"/>
              <a:gd name="connsiteX100" fmla="*/ 147653 w 1577436"/>
              <a:gd name="connsiteY100" fmla="*/ 2012186 h 2307035"/>
              <a:gd name="connsiteX101" fmla="*/ 124778 w 1577436"/>
              <a:gd name="connsiteY101" fmla="*/ 2053518 h 2307035"/>
              <a:gd name="connsiteX102" fmla="*/ 69148 w 1577436"/>
              <a:gd name="connsiteY102" fmla="*/ 2109148 h 2307035"/>
              <a:gd name="connsiteX103" fmla="*/ 69148 w 1577436"/>
              <a:gd name="connsiteY103" fmla="*/ 2124745 h 2307035"/>
              <a:gd name="connsiteX104" fmla="*/ 128417 w 1577436"/>
              <a:gd name="connsiteY104" fmla="*/ 2181155 h 2307035"/>
              <a:gd name="connsiteX105" fmla="*/ 137255 w 1577436"/>
              <a:gd name="connsiteY105" fmla="*/ 2184015 h 2307035"/>
              <a:gd name="connsiteX106" fmla="*/ 155192 w 1577436"/>
              <a:gd name="connsiteY106" fmla="*/ 2188434 h 2307035"/>
              <a:gd name="connsiteX107" fmla="*/ 206403 w 1577436"/>
              <a:gd name="connsiteY107" fmla="*/ 2253942 h 2307035"/>
              <a:gd name="connsiteX108" fmla="*/ 310384 w 1577436"/>
              <a:gd name="connsiteY108" fmla="*/ 2306973 h 2307035"/>
              <a:gd name="connsiteX109" fmla="*/ 330660 w 1577436"/>
              <a:gd name="connsiteY109" fmla="*/ 2296055 h 2307035"/>
              <a:gd name="connsiteX110" fmla="*/ 320002 w 1577436"/>
              <a:gd name="connsiteY110" fmla="*/ 2278638 h 2307035"/>
              <a:gd name="connsiteX111" fmla="*/ 284909 w 1577436"/>
              <a:gd name="connsiteY111" fmla="*/ 2246143 h 2307035"/>
              <a:gd name="connsiteX112" fmla="*/ 271911 w 1577436"/>
              <a:gd name="connsiteY112" fmla="*/ 2205851 h 2307035"/>
              <a:gd name="connsiteX113" fmla="*/ 266972 w 1577436"/>
              <a:gd name="connsiteY113" fmla="*/ 2129685 h 2307035"/>
              <a:gd name="connsiteX114" fmla="*/ 262293 w 1577436"/>
              <a:gd name="connsiteY114" fmla="*/ 2086532 h 2307035"/>
              <a:gd name="connsiteX115" fmla="*/ 274771 w 1577436"/>
              <a:gd name="connsiteY115" fmla="*/ 2072235 h 2307035"/>
              <a:gd name="connsiteX116" fmla="*/ 285689 w 1577436"/>
              <a:gd name="connsiteY116" fmla="*/ 2059497 h 2307035"/>
              <a:gd name="connsiteX117" fmla="*/ 285169 w 1577436"/>
              <a:gd name="connsiteY117" fmla="*/ 2037401 h 2307035"/>
              <a:gd name="connsiteX118" fmla="*/ 300766 w 1577436"/>
              <a:gd name="connsiteY118" fmla="*/ 1974232 h 2307035"/>
              <a:gd name="connsiteX119" fmla="*/ 333260 w 1577436"/>
              <a:gd name="connsiteY119" fmla="*/ 1899366 h 2307035"/>
              <a:gd name="connsiteX120" fmla="*/ 374333 w 1577436"/>
              <a:gd name="connsiteY120" fmla="*/ 1790446 h 2307035"/>
              <a:gd name="connsiteX121" fmla="*/ 437761 w 1577436"/>
              <a:gd name="connsiteY121" fmla="*/ 1668528 h 2307035"/>
              <a:gd name="connsiteX122" fmla="*/ 449719 w 1577436"/>
              <a:gd name="connsiteY122" fmla="*/ 1650071 h 2307035"/>
              <a:gd name="connsiteX123" fmla="*/ 473375 w 1577436"/>
              <a:gd name="connsiteY123" fmla="*/ 1614457 h 2307035"/>
              <a:gd name="connsiteX124" fmla="*/ 506909 w 1577436"/>
              <a:gd name="connsiteY124" fmla="*/ 1557528 h 2307035"/>
              <a:gd name="connsiteX125" fmla="*/ 521206 w 1577436"/>
              <a:gd name="connsiteY125" fmla="*/ 1543490 h 2307035"/>
              <a:gd name="connsiteX126" fmla="*/ 525365 w 1577436"/>
              <a:gd name="connsiteY126" fmla="*/ 1563247 h 2307035"/>
              <a:gd name="connsiteX127" fmla="*/ 527445 w 1577436"/>
              <a:gd name="connsiteY127" fmla="*/ 1685165 h 2307035"/>
              <a:gd name="connsiteX128" fmla="*/ 544342 w 1577436"/>
              <a:gd name="connsiteY128" fmla="*/ 1753012 h 2307035"/>
              <a:gd name="connsiteX129" fmla="*/ 559939 w 1577436"/>
              <a:gd name="connsiteY129" fmla="*/ 1766790 h 2307035"/>
              <a:gd name="connsiteX130" fmla="*/ 573717 w 1577436"/>
              <a:gd name="connsiteY130" fmla="*/ 1751453 h 2307035"/>
              <a:gd name="connsiteX131" fmla="*/ 576576 w 1577436"/>
              <a:gd name="connsiteY131" fmla="*/ 1730916 h 2307035"/>
              <a:gd name="connsiteX132" fmla="*/ 577616 w 1577436"/>
              <a:gd name="connsiteY132" fmla="*/ 1699722 h 2307035"/>
              <a:gd name="connsiteX133" fmla="*/ 598932 w 1577436"/>
              <a:gd name="connsiteY133" fmla="*/ 1629795 h 2307035"/>
              <a:gd name="connsiteX134" fmla="*/ 649363 w 1577436"/>
              <a:gd name="connsiteY134" fmla="*/ 1560647 h 2307035"/>
              <a:gd name="connsiteX135" fmla="*/ 651963 w 1577436"/>
              <a:gd name="connsiteY135" fmla="*/ 1552588 h 2307035"/>
              <a:gd name="connsiteX136" fmla="*/ 662101 w 1577436"/>
              <a:gd name="connsiteY136" fmla="*/ 1519574 h 2307035"/>
              <a:gd name="connsiteX137" fmla="*/ 687576 w 1577436"/>
              <a:gd name="connsiteY137" fmla="*/ 1513076 h 2307035"/>
              <a:gd name="connsiteX138" fmla="*/ 700834 w 1577436"/>
              <a:gd name="connsiteY138" fmla="*/ 1510736 h 2307035"/>
              <a:gd name="connsiteX139" fmla="*/ 775440 w 1577436"/>
              <a:gd name="connsiteY139" fmla="*/ 1444188 h 2307035"/>
              <a:gd name="connsiteX140" fmla="*/ 811054 w 1577436"/>
              <a:gd name="connsiteY140" fmla="*/ 1420792 h 2307035"/>
              <a:gd name="connsiteX141" fmla="*/ 939731 w 1577436"/>
              <a:gd name="connsiteY141" fmla="*/ 1346186 h 2307035"/>
              <a:gd name="connsiteX142" fmla="*/ 1044232 w 1577436"/>
              <a:gd name="connsiteY142" fmla="*/ 1265080 h 2307035"/>
              <a:gd name="connsiteX143" fmla="*/ 1110780 w 1577436"/>
              <a:gd name="connsiteY143" fmla="*/ 1203471 h 2307035"/>
              <a:gd name="connsiteX144" fmla="*/ 1128977 w 1577436"/>
              <a:gd name="connsiteY144" fmla="*/ 1141603 h 2307035"/>
              <a:gd name="connsiteX145" fmla="*/ 1114679 w 1577436"/>
              <a:gd name="connsiteY145" fmla="*/ 1105469 h 2307035"/>
              <a:gd name="connsiteX146" fmla="*/ 1093623 w 1577436"/>
              <a:gd name="connsiteY146" fmla="*/ 1077914 h 2307035"/>
              <a:gd name="connsiteX147" fmla="*/ 977424 w 1577436"/>
              <a:gd name="connsiteY147" fmla="*/ 1012926 h 2307035"/>
              <a:gd name="connsiteX148" fmla="*/ 857066 w 1577436"/>
              <a:gd name="connsiteY148" fmla="*/ 964834 h 2307035"/>
              <a:gd name="connsiteX149" fmla="*/ 840169 w 1577436"/>
              <a:gd name="connsiteY149" fmla="*/ 939619 h 2307035"/>
              <a:gd name="connsiteX150" fmla="*/ 850567 w 1577436"/>
              <a:gd name="connsiteY150" fmla="*/ 826279 h 2307035"/>
              <a:gd name="connsiteX151" fmla="*/ 875782 w 1577436"/>
              <a:gd name="connsiteY151" fmla="*/ 674207 h 2307035"/>
              <a:gd name="connsiteX152" fmla="*/ 892159 w 1577436"/>
              <a:gd name="connsiteY152" fmla="*/ 642493 h 2307035"/>
              <a:gd name="connsiteX153" fmla="*/ 935312 w 1577436"/>
              <a:gd name="connsiteY153" fmla="*/ 590502 h 2307035"/>
              <a:gd name="connsiteX154" fmla="*/ 984443 w 1577436"/>
              <a:gd name="connsiteY154" fmla="*/ 565027 h 2307035"/>
              <a:gd name="connsiteX155" fmla="*/ 1151853 w 1577436"/>
              <a:gd name="connsiteY155" fmla="*/ 562947 h 2307035"/>
              <a:gd name="connsiteX156" fmla="*/ 1208522 w 1577436"/>
              <a:gd name="connsiteY156" fmla="*/ 557228 h 2307035"/>
              <a:gd name="connsiteX157" fmla="*/ 1337719 w 1577436"/>
              <a:gd name="connsiteY157" fmla="*/ 503938 h 2307035"/>
              <a:gd name="connsiteX158" fmla="*/ 1368134 w 1577436"/>
              <a:gd name="connsiteY158" fmla="*/ 487041 h 2307035"/>
              <a:gd name="connsiteX159" fmla="*/ 1411546 w 1577436"/>
              <a:gd name="connsiteY159" fmla="*/ 465205 h 2307035"/>
              <a:gd name="connsiteX160" fmla="*/ 1446380 w 1577436"/>
              <a:gd name="connsiteY160" fmla="*/ 454546 h 2307035"/>
              <a:gd name="connsiteX161" fmla="*/ 1462497 w 1577436"/>
              <a:gd name="connsiteY161" fmla="*/ 434270 h 2307035"/>
              <a:gd name="connsiteX162" fmla="*/ 1476534 w 1577436"/>
              <a:gd name="connsiteY162" fmla="*/ 409055 h 2307035"/>
              <a:gd name="connsiteX163" fmla="*/ 1476274 w 1577436"/>
              <a:gd name="connsiteY163" fmla="*/ 407755 h 2307035"/>
              <a:gd name="connsiteX164" fmla="*/ 1484853 w 1577436"/>
              <a:gd name="connsiteY164" fmla="*/ 395797 h 2307035"/>
              <a:gd name="connsiteX165" fmla="*/ 1537363 w 1577436"/>
              <a:gd name="connsiteY165" fmla="*/ 371621 h 2307035"/>
              <a:gd name="connsiteX166" fmla="*/ 1567258 w 1577436"/>
              <a:gd name="connsiteY166" fmla="*/ 351345 h 2307035"/>
              <a:gd name="connsiteX167" fmla="*/ 1575057 w 1577436"/>
              <a:gd name="connsiteY167" fmla="*/ 327169 h 2307035"/>
              <a:gd name="connsiteX168" fmla="*/ 842768 w 1577436"/>
              <a:gd name="connsiteY168" fmla="*/ 1205031 h 2307035"/>
              <a:gd name="connsiteX169" fmla="*/ 755424 w 1577436"/>
              <a:gd name="connsiteY169" fmla="*/ 1296795 h 2307035"/>
              <a:gd name="connsiteX170" fmla="*/ 703433 w 1577436"/>
              <a:gd name="connsiteY170" fmla="*/ 1345146 h 2307035"/>
              <a:gd name="connsiteX171" fmla="*/ 682897 w 1577436"/>
              <a:gd name="connsiteY171" fmla="*/ 1355284 h 2307035"/>
              <a:gd name="connsiteX172" fmla="*/ 606731 w 1577436"/>
              <a:gd name="connsiteY172" fmla="*/ 1399996 h 2307035"/>
              <a:gd name="connsiteX173" fmla="*/ 595813 w 1577436"/>
              <a:gd name="connsiteY173" fmla="*/ 1412734 h 2307035"/>
              <a:gd name="connsiteX174" fmla="*/ 587494 w 1577436"/>
              <a:gd name="connsiteY174" fmla="*/ 1414293 h 2307035"/>
              <a:gd name="connsiteX175" fmla="*/ 586454 w 1577436"/>
              <a:gd name="connsiteY175" fmla="*/ 1406495 h 2307035"/>
              <a:gd name="connsiteX176" fmla="*/ 588274 w 1577436"/>
              <a:gd name="connsiteY176" fmla="*/ 1401556 h 2307035"/>
              <a:gd name="connsiteX177" fmla="*/ 668340 w 1577436"/>
              <a:gd name="connsiteY177" fmla="*/ 1224268 h 2307035"/>
              <a:gd name="connsiteX178" fmla="*/ 699534 w 1577436"/>
              <a:gd name="connsiteY178" fmla="*/ 1202692 h 2307035"/>
              <a:gd name="connsiteX179" fmla="*/ 828211 w 1577436"/>
              <a:gd name="connsiteY179" fmla="*/ 1202692 h 2307035"/>
              <a:gd name="connsiteX180" fmla="*/ 842768 w 1577436"/>
              <a:gd name="connsiteY180" fmla="*/ 1205031 h 23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1577436" h="2307035">
                <a:moveTo>
                  <a:pt x="1575057" y="327169"/>
                </a:moveTo>
                <a:cubicBezTo>
                  <a:pt x="1568298" y="313132"/>
                  <a:pt x="1558679" y="301954"/>
                  <a:pt x="1547242" y="291556"/>
                </a:cubicBezTo>
                <a:cubicBezTo>
                  <a:pt x="1541523" y="286357"/>
                  <a:pt x="1536323" y="284537"/>
                  <a:pt x="1530345" y="289736"/>
                </a:cubicBezTo>
                <a:cubicBezTo>
                  <a:pt x="1524626" y="294935"/>
                  <a:pt x="1519167" y="292336"/>
                  <a:pt x="1513968" y="289216"/>
                </a:cubicBezTo>
                <a:cubicBezTo>
                  <a:pt x="1505649" y="284017"/>
                  <a:pt x="1499410" y="286097"/>
                  <a:pt x="1494991" y="294935"/>
                </a:cubicBezTo>
                <a:cubicBezTo>
                  <a:pt x="1491352" y="302214"/>
                  <a:pt x="1487452" y="309493"/>
                  <a:pt x="1483553" y="316771"/>
                </a:cubicBezTo>
                <a:cubicBezTo>
                  <a:pt x="1474195" y="333928"/>
                  <a:pt x="1461197" y="338607"/>
                  <a:pt x="1442480" y="332108"/>
                </a:cubicBezTo>
                <a:cubicBezTo>
                  <a:pt x="1425064" y="326130"/>
                  <a:pt x="1420904" y="327949"/>
                  <a:pt x="1415445" y="346146"/>
                </a:cubicBezTo>
                <a:cubicBezTo>
                  <a:pt x="1413626" y="351865"/>
                  <a:pt x="1413366" y="357584"/>
                  <a:pt x="1406087" y="360443"/>
                </a:cubicBezTo>
                <a:cubicBezTo>
                  <a:pt x="1356176" y="379940"/>
                  <a:pt x="1308344" y="404376"/>
                  <a:pt x="1254014" y="411394"/>
                </a:cubicBezTo>
                <a:cubicBezTo>
                  <a:pt x="1224900" y="415034"/>
                  <a:pt x="1197085" y="428811"/>
                  <a:pt x="1167450" y="426991"/>
                </a:cubicBezTo>
                <a:cubicBezTo>
                  <a:pt x="1123778" y="424132"/>
                  <a:pt x="1080106" y="423872"/>
                  <a:pt x="1036433" y="424132"/>
                </a:cubicBezTo>
                <a:cubicBezTo>
                  <a:pt x="1017457" y="424132"/>
                  <a:pt x="1000560" y="417113"/>
                  <a:pt x="995101" y="395537"/>
                </a:cubicBezTo>
                <a:cubicBezTo>
                  <a:pt x="994321" y="392158"/>
                  <a:pt x="992501" y="389038"/>
                  <a:pt x="991202" y="385919"/>
                </a:cubicBezTo>
                <a:cubicBezTo>
                  <a:pt x="980544" y="363823"/>
                  <a:pt x="969625" y="342507"/>
                  <a:pt x="942850" y="335748"/>
                </a:cubicBezTo>
                <a:cubicBezTo>
                  <a:pt x="935312" y="333928"/>
                  <a:pt x="936611" y="328209"/>
                  <a:pt x="941810" y="324310"/>
                </a:cubicBezTo>
                <a:cubicBezTo>
                  <a:pt x="944410" y="322230"/>
                  <a:pt x="948049" y="321710"/>
                  <a:pt x="951429" y="320411"/>
                </a:cubicBezTo>
                <a:cubicBezTo>
                  <a:pt x="974045" y="312872"/>
                  <a:pt x="996661" y="306113"/>
                  <a:pt x="1019017" y="297795"/>
                </a:cubicBezTo>
                <a:cubicBezTo>
                  <a:pt x="1037993" y="290776"/>
                  <a:pt x="1041113" y="282717"/>
                  <a:pt x="1035134" y="263481"/>
                </a:cubicBezTo>
                <a:cubicBezTo>
                  <a:pt x="1033834" y="259062"/>
                  <a:pt x="1030195" y="254642"/>
                  <a:pt x="1033054" y="249963"/>
                </a:cubicBezTo>
                <a:cubicBezTo>
                  <a:pt x="1037473" y="242165"/>
                  <a:pt x="1036953" y="234106"/>
                  <a:pt x="1035394" y="226048"/>
                </a:cubicBezTo>
                <a:cubicBezTo>
                  <a:pt x="1033834" y="216949"/>
                  <a:pt x="1035394" y="209151"/>
                  <a:pt x="1043192" y="202912"/>
                </a:cubicBezTo>
                <a:cubicBezTo>
                  <a:pt x="1048651" y="198493"/>
                  <a:pt x="1049431" y="193813"/>
                  <a:pt x="1044492" y="187315"/>
                </a:cubicBezTo>
                <a:cubicBezTo>
                  <a:pt x="1038773" y="180036"/>
                  <a:pt x="1032274" y="174057"/>
                  <a:pt x="1025255" y="168078"/>
                </a:cubicBezTo>
                <a:cubicBezTo>
                  <a:pt x="1013298" y="158200"/>
                  <a:pt x="1009138" y="143642"/>
                  <a:pt x="1015117" y="129865"/>
                </a:cubicBezTo>
                <a:cubicBezTo>
                  <a:pt x="1017717" y="124146"/>
                  <a:pt x="1016417" y="121546"/>
                  <a:pt x="1012518" y="117907"/>
                </a:cubicBezTo>
                <a:cubicBezTo>
                  <a:pt x="1003419" y="109849"/>
                  <a:pt x="995101" y="101010"/>
                  <a:pt x="986262" y="92692"/>
                </a:cubicBezTo>
                <a:cubicBezTo>
                  <a:pt x="980544" y="86973"/>
                  <a:pt x="980803" y="81774"/>
                  <a:pt x="986522" y="76055"/>
                </a:cubicBezTo>
                <a:cubicBezTo>
                  <a:pt x="992501" y="70076"/>
                  <a:pt x="999260" y="63837"/>
                  <a:pt x="1003419" y="56558"/>
                </a:cubicBezTo>
                <a:cubicBezTo>
                  <a:pt x="1007319" y="49799"/>
                  <a:pt x="1013038" y="39921"/>
                  <a:pt x="1002899" y="33942"/>
                </a:cubicBezTo>
                <a:cubicBezTo>
                  <a:pt x="984963" y="23284"/>
                  <a:pt x="965466" y="14186"/>
                  <a:pt x="944150" y="16785"/>
                </a:cubicBezTo>
                <a:cubicBezTo>
                  <a:pt x="929073" y="18605"/>
                  <a:pt x="916075" y="17565"/>
                  <a:pt x="904637" y="6387"/>
                </a:cubicBezTo>
                <a:cubicBezTo>
                  <a:pt x="902038" y="4048"/>
                  <a:pt x="897618" y="3268"/>
                  <a:pt x="893719" y="2488"/>
                </a:cubicBezTo>
                <a:cubicBezTo>
                  <a:pt x="859925" y="-2971"/>
                  <a:pt x="827951" y="-372"/>
                  <a:pt x="798056" y="19645"/>
                </a:cubicBezTo>
                <a:cubicBezTo>
                  <a:pt x="766862" y="40441"/>
                  <a:pt x="746326" y="68256"/>
                  <a:pt x="741127" y="104130"/>
                </a:cubicBezTo>
                <a:cubicBezTo>
                  <a:pt x="734888" y="147802"/>
                  <a:pt x="740087" y="191214"/>
                  <a:pt x="759323" y="231767"/>
                </a:cubicBezTo>
                <a:cubicBezTo>
                  <a:pt x="766602" y="247364"/>
                  <a:pt x="761923" y="255942"/>
                  <a:pt x="744766" y="255682"/>
                </a:cubicBezTo>
                <a:cubicBezTo>
                  <a:pt x="734368" y="255682"/>
                  <a:pt x="724230" y="254902"/>
                  <a:pt x="714092" y="251003"/>
                </a:cubicBezTo>
                <a:cubicBezTo>
                  <a:pt x="690176" y="241905"/>
                  <a:pt x="666260" y="233326"/>
                  <a:pt x="642084" y="225008"/>
                </a:cubicBezTo>
                <a:cubicBezTo>
                  <a:pt x="606991" y="212790"/>
                  <a:pt x="583855" y="217209"/>
                  <a:pt x="561239" y="246064"/>
                </a:cubicBezTo>
                <a:cubicBezTo>
                  <a:pt x="544862" y="266860"/>
                  <a:pt x="521206" y="269980"/>
                  <a:pt x="500670" y="271539"/>
                </a:cubicBezTo>
                <a:cubicBezTo>
                  <a:pt x="468956" y="273879"/>
                  <a:pt x="436981" y="275179"/>
                  <a:pt x="405007" y="277258"/>
                </a:cubicBezTo>
                <a:cubicBezTo>
                  <a:pt x="349117" y="280638"/>
                  <a:pt x="294267" y="289736"/>
                  <a:pt x="239677" y="302734"/>
                </a:cubicBezTo>
                <a:cubicBezTo>
                  <a:pt x="220440" y="307413"/>
                  <a:pt x="206923" y="316511"/>
                  <a:pt x="198084" y="333928"/>
                </a:cubicBezTo>
                <a:cubicBezTo>
                  <a:pt x="154412" y="417893"/>
                  <a:pt x="102162" y="497179"/>
                  <a:pt x="59529" y="581923"/>
                </a:cubicBezTo>
                <a:cubicBezTo>
                  <a:pt x="53550" y="594141"/>
                  <a:pt x="50431" y="603240"/>
                  <a:pt x="62909" y="612858"/>
                </a:cubicBezTo>
                <a:cubicBezTo>
                  <a:pt x="68108" y="617017"/>
                  <a:pt x="70447" y="624816"/>
                  <a:pt x="75646" y="628975"/>
                </a:cubicBezTo>
                <a:cubicBezTo>
                  <a:pt x="86564" y="638073"/>
                  <a:pt x="82145" y="645352"/>
                  <a:pt x="75386" y="653930"/>
                </a:cubicBezTo>
                <a:cubicBezTo>
                  <a:pt x="61869" y="670827"/>
                  <a:pt x="47831" y="687724"/>
                  <a:pt x="42112" y="709041"/>
                </a:cubicBezTo>
                <a:cubicBezTo>
                  <a:pt x="36133" y="732176"/>
                  <a:pt x="23136" y="748034"/>
                  <a:pt x="0" y="755312"/>
                </a:cubicBezTo>
                <a:cubicBezTo>
                  <a:pt x="0" y="757912"/>
                  <a:pt x="0" y="760511"/>
                  <a:pt x="0" y="763111"/>
                </a:cubicBezTo>
                <a:cubicBezTo>
                  <a:pt x="11438" y="771949"/>
                  <a:pt x="20796" y="763631"/>
                  <a:pt x="30934" y="759731"/>
                </a:cubicBezTo>
                <a:cubicBezTo>
                  <a:pt x="35874" y="757652"/>
                  <a:pt x="40553" y="752453"/>
                  <a:pt x="46272" y="757912"/>
                </a:cubicBezTo>
                <a:cubicBezTo>
                  <a:pt x="51211" y="762851"/>
                  <a:pt x="50951" y="769090"/>
                  <a:pt x="48871" y="775069"/>
                </a:cubicBezTo>
                <a:cubicBezTo>
                  <a:pt x="44972" y="787546"/>
                  <a:pt x="40033" y="799504"/>
                  <a:pt x="27295" y="806263"/>
                </a:cubicBezTo>
                <a:cubicBezTo>
                  <a:pt x="24176" y="807823"/>
                  <a:pt x="19756" y="810162"/>
                  <a:pt x="21836" y="815101"/>
                </a:cubicBezTo>
                <a:cubicBezTo>
                  <a:pt x="23396" y="819001"/>
                  <a:pt x="27295" y="820560"/>
                  <a:pt x="31194" y="821080"/>
                </a:cubicBezTo>
                <a:cubicBezTo>
                  <a:pt x="38993" y="822380"/>
                  <a:pt x="44452" y="818221"/>
                  <a:pt x="49391" y="813022"/>
                </a:cubicBezTo>
                <a:cubicBezTo>
                  <a:pt x="55630" y="806783"/>
                  <a:pt x="58749" y="798464"/>
                  <a:pt x="63169" y="791186"/>
                </a:cubicBezTo>
                <a:cubicBezTo>
                  <a:pt x="65248" y="787546"/>
                  <a:pt x="67068" y="782607"/>
                  <a:pt x="72787" y="784167"/>
                </a:cubicBezTo>
                <a:cubicBezTo>
                  <a:pt x="77466" y="785727"/>
                  <a:pt x="76426" y="790666"/>
                  <a:pt x="76166" y="794305"/>
                </a:cubicBezTo>
                <a:cubicBezTo>
                  <a:pt x="75386" y="801584"/>
                  <a:pt x="73827" y="808863"/>
                  <a:pt x="72787" y="816141"/>
                </a:cubicBezTo>
                <a:cubicBezTo>
                  <a:pt x="72007" y="820560"/>
                  <a:pt x="70187" y="823160"/>
                  <a:pt x="64988" y="822380"/>
                </a:cubicBezTo>
                <a:cubicBezTo>
                  <a:pt x="59529" y="821340"/>
                  <a:pt x="55370" y="822900"/>
                  <a:pt x="56410" y="829919"/>
                </a:cubicBezTo>
                <a:cubicBezTo>
                  <a:pt x="57450" y="836938"/>
                  <a:pt x="59789" y="842657"/>
                  <a:pt x="68628" y="841877"/>
                </a:cubicBezTo>
                <a:cubicBezTo>
                  <a:pt x="75646" y="841097"/>
                  <a:pt x="80066" y="836158"/>
                  <a:pt x="85785" y="833038"/>
                </a:cubicBezTo>
                <a:cubicBezTo>
                  <a:pt x="90204" y="830439"/>
                  <a:pt x="93843" y="827579"/>
                  <a:pt x="100082" y="830179"/>
                </a:cubicBezTo>
                <a:cubicBezTo>
                  <a:pt x="113340" y="835898"/>
                  <a:pt x="128937" y="824460"/>
                  <a:pt x="128677" y="809642"/>
                </a:cubicBezTo>
                <a:cubicBezTo>
                  <a:pt x="128417" y="796125"/>
                  <a:pt x="127377" y="782867"/>
                  <a:pt x="127637" y="769350"/>
                </a:cubicBezTo>
                <a:cubicBezTo>
                  <a:pt x="128157" y="752453"/>
                  <a:pt x="135176" y="745694"/>
                  <a:pt x="151553" y="744134"/>
                </a:cubicBezTo>
                <a:cubicBezTo>
                  <a:pt x="156752" y="743614"/>
                  <a:pt x="161951" y="743094"/>
                  <a:pt x="167150" y="742575"/>
                </a:cubicBezTo>
                <a:cubicBezTo>
                  <a:pt x="175728" y="741795"/>
                  <a:pt x="180148" y="737115"/>
                  <a:pt x="181707" y="728797"/>
                </a:cubicBezTo>
                <a:cubicBezTo>
                  <a:pt x="184827" y="713720"/>
                  <a:pt x="183527" y="700982"/>
                  <a:pt x="169230" y="691364"/>
                </a:cubicBezTo>
                <a:cubicBezTo>
                  <a:pt x="162211" y="686425"/>
                  <a:pt x="154672" y="680446"/>
                  <a:pt x="160911" y="668748"/>
                </a:cubicBezTo>
                <a:cubicBezTo>
                  <a:pt x="175728" y="641193"/>
                  <a:pt x="189246" y="613378"/>
                  <a:pt x="204063" y="585823"/>
                </a:cubicBezTo>
                <a:cubicBezTo>
                  <a:pt x="210042" y="574385"/>
                  <a:pt x="218621" y="564247"/>
                  <a:pt x="215761" y="549949"/>
                </a:cubicBezTo>
                <a:cubicBezTo>
                  <a:pt x="214981" y="545530"/>
                  <a:pt x="218881" y="543190"/>
                  <a:pt x="221480" y="540331"/>
                </a:cubicBezTo>
                <a:cubicBezTo>
                  <a:pt x="249035" y="511476"/>
                  <a:pt x="270611" y="477682"/>
                  <a:pt x="298426" y="449087"/>
                </a:cubicBezTo>
                <a:cubicBezTo>
                  <a:pt x="304405" y="443109"/>
                  <a:pt x="309344" y="439989"/>
                  <a:pt x="317143" y="440769"/>
                </a:cubicBezTo>
                <a:cubicBezTo>
                  <a:pt x="336120" y="443109"/>
                  <a:pt x="355096" y="441549"/>
                  <a:pt x="374333" y="441289"/>
                </a:cubicBezTo>
                <a:cubicBezTo>
                  <a:pt x="405527" y="440769"/>
                  <a:pt x="436721" y="441029"/>
                  <a:pt x="467916" y="441029"/>
                </a:cubicBezTo>
                <a:cubicBezTo>
                  <a:pt x="476494" y="441029"/>
                  <a:pt x="484293" y="442589"/>
                  <a:pt x="484293" y="454546"/>
                </a:cubicBezTo>
                <a:cubicBezTo>
                  <a:pt x="484033" y="495359"/>
                  <a:pt x="483253" y="535912"/>
                  <a:pt x="479874" y="576464"/>
                </a:cubicBezTo>
                <a:cubicBezTo>
                  <a:pt x="475714" y="630275"/>
                  <a:pt x="452319" y="676806"/>
                  <a:pt x="424244" y="721518"/>
                </a:cubicBezTo>
                <a:cubicBezTo>
                  <a:pt x="408127" y="747254"/>
                  <a:pt x="389930" y="771429"/>
                  <a:pt x="372773" y="796385"/>
                </a:cubicBezTo>
                <a:cubicBezTo>
                  <a:pt x="367054" y="804703"/>
                  <a:pt x="361335" y="812762"/>
                  <a:pt x="359515" y="822900"/>
                </a:cubicBezTo>
                <a:cubicBezTo>
                  <a:pt x="355096" y="848376"/>
                  <a:pt x="350677" y="874111"/>
                  <a:pt x="346258" y="899586"/>
                </a:cubicBezTo>
                <a:cubicBezTo>
                  <a:pt x="344438" y="909984"/>
                  <a:pt x="347298" y="914664"/>
                  <a:pt x="358216" y="910504"/>
                </a:cubicBezTo>
                <a:cubicBezTo>
                  <a:pt x="369134" y="906345"/>
                  <a:pt x="373033" y="911024"/>
                  <a:pt x="373293" y="921942"/>
                </a:cubicBezTo>
                <a:cubicBezTo>
                  <a:pt x="373553" y="930781"/>
                  <a:pt x="369394" y="940659"/>
                  <a:pt x="374073" y="948717"/>
                </a:cubicBezTo>
                <a:cubicBezTo>
                  <a:pt x="387590" y="971333"/>
                  <a:pt x="387070" y="995509"/>
                  <a:pt x="383951" y="1020464"/>
                </a:cubicBezTo>
                <a:cubicBezTo>
                  <a:pt x="381871" y="1037621"/>
                  <a:pt x="377192" y="1055558"/>
                  <a:pt x="382651" y="1071935"/>
                </a:cubicBezTo>
                <a:cubicBezTo>
                  <a:pt x="391490" y="1097931"/>
                  <a:pt x="397988" y="1125486"/>
                  <a:pt x="412546" y="1149141"/>
                </a:cubicBezTo>
                <a:cubicBezTo>
                  <a:pt x="427623" y="1174097"/>
                  <a:pt x="426843" y="1199312"/>
                  <a:pt x="418785" y="1225308"/>
                </a:cubicBezTo>
                <a:cubicBezTo>
                  <a:pt x="402148" y="1277558"/>
                  <a:pt x="386031" y="1330069"/>
                  <a:pt x="372253" y="1383099"/>
                </a:cubicBezTo>
                <a:cubicBezTo>
                  <a:pt x="357176" y="1441329"/>
                  <a:pt x="349377" y="1501638"/>
                  <a:pt x="319742" y="1555448"/>
                </a:cubicBezTo>
                <a:cubicBezTo>
                  <a:pt x="319483" y="1555708"/>
                  <a:pt x="319483" y="1556228"/>
                  <a:pt x="319483" y="1556748"/>
                </a:cubicBezTo>
                <a:cubicBezTo>
                  <a:pt x="313764" y="1577804"/>
                  <a:pt x="303365" y="1596780"/>
                  <a:pt x="291148" y="1614717"/>
                </a:cubicBezTo>
                <a:cubicBezTo>
                  <a:pt x="261513" y="1658130"/>
                  <a:pt x="238377" y="1704401"/>
                  <a:pt x="231618" y="1756912"/>
                </a:cubicBezTo>
                <a:cubicBezTo>
                  <a:pt x="226679" y="1795645"/>
                  <a:pt x="211862" y="1830738"/>
                  <a:pt x="198604" y="1866612"/>
                </a:cubicBezTo>
                <a:cubicBezTo>
                  <a:pt x="180667" y="1914703"/>
                  <a:pt x="160131" y="1962015"/>
                  <a:pt x="147653" y="2012186"/>
                </a:cubicBezTo>
                <a:cubicBezTo>
                  <a:pt x="143754" y="2027523"/>
                  <a:pt x="139075" y="2044420"/>
                  <a:pt x="124778" y="2053518"/>
                </a:cubicBezTo>
                <a:cubicBezTo>
                  <a:pt x="101902" y="2068075"/>
                  <a:pt x="87344" y="2090431"/>
                  <a:pt x="69148" y="2109148"/>
                </a:cubicBezTo>
                <a:cubicBezTo>
                  <a:pt x="63948" y="2114607"/>
                  <a:pt x="63689" y="2119286"/>
                  <a:pt x="69148" y="2124745"/>
                </a:cubicBezTo>
                <a:cubicBezTo>
                  <a:pt x="88124" y="2144242"/>
                  <a:pt x="107621" y="2163479"/>
                  <a:pt x="128417" y="2181155"/>
                </a:cubicBezTo>
                <a:cubicBezTo>
                  <a:pt x="130756" y="2183235"/>
                  <a:pt x="133616" y="2187394"/>
                  <a:pt x="137255" y="2184015"/>
                </a:cubicBezTo>
                <a:cubicBezTo>
                  <a:pt x="145834" y="2175956"/>
                  <a:pt x="150513" y="2183495"/>
                  <a:pt x="155192" y="2188434"/>
                </a:cubicBezTo>
                <a:cubicBezTo>
                  <a:pt x="174429" y="2208450"/>
                  <a:pt x="189506" y="2231846"/>
                  <a:pt x="206403" y="2253942"/>
                </a:cubicBezTo>
                <a:cubicBezTo>
                  <a:pt x="232398" y="2288256"/>
                  <a:pt x="268012" y="2304633"/>
                  <a:pt x="310384" y="2306973"/>
                </a:cubicBezTo>
                <a:cubicBezTo>
                  <a:pt x="318963" y="2307492"/>
                  <a:pt x="327801" y="2304893"/>
                  <a:pt x="330660" y="2296055"/>
                </a:cubicBezTo>
                <a:cubicBezTo>
                  <a:pt x="333520" y="2287476"/>
                  <a:pt x="325721" y="2282797"/>
                  <a:pt x="320002" y="2278638"/>
                </a:cubicBezTo>
                <a:cubicBezTo>
                  <a:pt x="307005" y="2269019"/>
                  <a:pt x="294787" y="2258881"/>
                  <a:pt x="284909" y="2246143"/>
                </a:cubicBezTo>
                <a:cubicBezTo>
                  <a:pt x="275810" y="2234186"/>
                  <a:pt x="270611" y="2221448"/>
                  <a:pt x="271911" y="2205851"/>
                </a:cubicBezTo>
                <a:cubicBezTo>
                  <a:pt x="273991" y="2180375"/>
                  <a:pt x="274251" y="2154380"/>
                  <a:pt x="266972" y="2129685"/>
                </a:cubicBezTo>
                <a:cubicBezTo>
                  <a:pt x="262553" y="2114867"/>
                  <a:pt x="262293" y="2101090"/>
                  <a:pt x="262293" y="2086532"/>
                </a:cubicBezTo>
                <a:cubicBezTo>
                  <a:pt x="262293" y="2077434"/>
                  <a:pt x="265672" y="2072495"/>
                  <a:pt x="274771" y="2072235"/>
                </a:cubicBezTo>
                <a:cubicBezTo>
                  <a:pt x="283089" y="2071975"/>
                  <a:pt x="286728" y="2068335"/>
                  <a:pt x="285689" y="2059497"/>
                </a:cubicBezTo>
                <a:cubicBezTo>
                  <a:pt x="284649" y="2052218"/>
                  <a:pt x="285689" y="2044680"/>
                  <a:pt x="285169" y="2037401"/>
                </a:cubicBezTo>
                <a:cubicBezTo>
                  <a:pt x="283349" y="2014525"/>
                  <a:pt x="288808" y="1994249"/>
                  <a:pt x="300766" y="1974232"/>
                </a:cubicBezTo>
                <a:cubicBezTo>
                  <a:pt x="314803" y="1950837"/>
                  <a:pt x="323642" y="1924841"/>
                  <a:pt x="333260" y="1899366"/>
                </a:cubicBezTo>
                <a:cubicBezTo>
                  <a:pt x="346778" y="1862973"/>
                  <a:pt x="355876" y="1825019"/>
                  <a:pt x="374333" y="1790446"/>
                </a:cubicBezTo>
                <a:cubicBezTo>
                  <a:pt x="395909" y="1750153"/>
                  <a:pt x="420344" y="1711160"/>
                  <a:pt x="437761" y="1668528"/>
                </a:cubicBezTo>
                <a:cubicBezTo>
                  <a:pt x="440621" y="1661769"/>
                  <a:pt x="445040" y="1655790"/>
                  <a:pt x="449719" y="1650071"/>
                </a:cubicBezTo>
                <a:cubicBezTo>
                  <a:pt x="459077" y="1639153"/>
                  <a:pt x="466876" y="1627195"/>
                  <a:pt x="473375" y="1614457"/>
                </a:cubicBezTo>
                <a:cubicBezTo>
                  <a:pt x="483253" y="1594701"/>
                  <a:pt x="493911" y="1575464"/>
                  <a:pt x="506909" y="1557528"/>
                </a:cubicBezTo>
                <a:cubicBezTo>
                  <a:pt x="510808" y="1552069"/>
                  <a:pt x="512108" y="1540631"/>
                  <a:pt x="521206" y="1543490"/>
                </a:cubicBezTo>
                <a:cubicBezTo>
                  <a:pt x="529525" y="1546090"/>
                  <a:pt x="525105" y="1556488"/>
                  <a:pt x="525365" y="1563247"/>
                </a:cubicBezTo>
                <a:cubicBezTo>
                  <a:pt x="526665" y="1603799"/>
                  <a:pt x="521986" y="1644612"/>
                  <a:pt x="527445" y="1685165"/>
                </a:cubicBezTo>
                <a:cubicBezTo>
                  <a:pt x="530565" y="1708300"/>
                  <a:pt x="536024" y="1731176"/>
                  <a:pt x="544342" y="1753012"/>
                </a:cubicBezTo>
                <a:cubicBezTo>
                  <a:pt x="546942" y="1759771"/>
                  <a:pt x="551361" y="1767050"/>
                  <a:pt x="559939" y="1766790"/>
                </a:cubicBezTo>
                <a:cubicBezTo>
                  <a:pt x="568778" y="1766530"/>
                  <a:pt x="571637" y="1758211"/>
                  <a:pt x="573717" y="1751453"/>
                </a:cubicBezTo>
                <a:cubicBezTo>
                  <a:pt x="575796" y="1744954"/>
                  <a:pt x="576056" y="1737935"/>
                  <a:pt x="576576" y="1730916"/>
                </a:cubicBezTo>
                <a:cubicBezTo>
                  <a:pt x="577096" y="1720518"/>
                  <a:pt x="577096" y="1710120"/>
                  <a:pt x="577616" y="1699722"/>
                </a:cubicBezTo>
                <a:cubicBezTo>
                  <a:pt x="578656" y="1674507"/>
                  <a:pt x="585415" y="1650591"/>
                  <a:pt x="598932" y="1629795"/>
                </a:cubicBezTo>
                <a:cubicBezTo>
                  <a:pt x="614269" y="1605879"/>
                  <a:pt x="630387" y="1581963"/>
                  <a:pt x="649363" y="1560647"/>
                </a:cubicBezTo>
                <a:cubicBezTo>
                  <a:pt x="651443" y="1558307"/>
                  <a:pt x="653522" y="1555448"/>
                  <a:pt x="651963" y="1552588"/>
                </a:cubicBezTo>
                <a:cubicBezTo>
                  <a:pt x="643904" y="1537771"/>
                  <a:pt x="655602" y="1529713"/>
                  <a:pt x="662101" y="1519574"/>
                </a:cubicBezTo>
                <a:cubicBezTo>
                  <a:pt x="668600" y="1509696"/>
                  <a:pt x="677438" y="1506837"/>
                  <a:pt x="687576" y="1513076"/>
                </a:cubicBezTo>
                <a:cubicBezTo>
                  <a:pt x="693295" y="1516455"/>
                  <a:pt x="696415" y="1514635"/>
                  <a:pt x="700834" y="1510736"/>
                </a:cubicBezTo>
                <a:cubicBezTo>
                  <a:pt x="725529" y="1488380"/>
                  <a:pt x="750745" y="1466284"/>
                  <a:pt x="775440" y="1444188"/>
                </a:cubicBezTo>
                <a:cubicBezTo>
                  <a:pt x="786098" y="1434570"/>
                  <a:pt x="798056" y="1427031"/>
                  <a:pt x="811054" y="1420792"/>
                </a:cubicBezTo>
                <a:cubicBezTo>
                  <a:pt x="856026" y="1399476"/>
                  <a:pt x="900218" y="1377380"/>
                  <a:pt x="939731" y="1346186"/>
                </a:cubicBezTo>
                <a:cubicBezTo>
                  <a:pt x="974305" y="1318891"/>
                  <a:pt x="1007579" y="1289516"/>
                  <a:pt x="1044232" y="1265080"/>
                </a:cubicBezTo>
                <a:cubicBezTo>
                  <a:pt x="1069707" y="1248183"/>
                  <a:pt x="1090504" y="1225827"/>
                  <a:pt x="1110780" y="1203471"/>
                </a:cubicBezTo>
                <a:cubicBezTo>
                  <a:pt x="1126377" y="1186315"/>
                  <a:pt x="1135996" y="1165778"/>
                  <a:pt x="1128977" y="1141603"/>
                </a:cubicBezTo>
                <a:cubicBezTo>
                  <a:pt x="1125337" y="1129125"/>
                  <a:pt x="1119878" y="1117167"/>
                  <a:pt x="1114679" y="1105469"/>
                </a:cubicBezTo>
                <a:cubicBezTo>
                  <a:pt x="1110000" y="1094551"/>
                  <a:pt x="1102981" y="1084933"/>
                  <a:pt x="1093623" y="1077914"/>
                </a:cubicBezTo>
                <a:cubicBezTo>
                  <a:pt x="1057750" y="1051399"/>
                  <a:pt x="1018237" y="1030603"/>
                  <a:pt x="977424" y="1012926"/>
                </a:cubicBezTo>
                <a:cubicBezTo>
                  <a:pt x="937911" y="995769"/>
                  <a:pt x="897359" y="980172"/>
                  <a:pt x="857066" y="964834"/>
                </a:cubicBezTo>
                <a:cubicBezTo>
                  <a:pt x="844588" y="960155"/>
                  <a:pt x="839389" y="952617"/>
                  <a:pt x="840169" y="939619"/>
                </a:cubicBezTo>
                <a:cubicBezTo>
                  <a:pt x="843028" y="901666"/>
                  <a:pt x="833670" y="862933"/>
                  <a:pt x="850567" y="826279"/>
                </a:cubicBezTo>
                <a:cubicBezTo>
                  <a:pt x="850827" y="774289"/>
                  <a:pt x="863824" y="724378"/>
                  <a:pt x="875782" y="674207"/>
                </a:cubicBezTo>
                <a:cubicBezTo>
                  <a:pt x="878642" y="661989"/>
                  <a:pt x="883841" y="651851"/>
                  <a:pt x="892159" y="642493"/>
                </a:cubicBezTo>
                <a:cubicBezTo>
                  <a:pt x="906977" y="625596"/>
                  <a:pt x="922574" y="608959"/>
                  <a:pt x="935312" y="590502"/>
                </a:cubicBezTo>
                <a:cubicBezTo>
                  <a:pt x="947789" y="572565"/>
                  <a:pt x="963127" y="565286"/>
                  <a:pt x="984443" y="565027"/>
                </a:cubicBezTo>
                <a:cubicBezTo>
                  <a:pt x="1040333" y="564247"/>
                  <a:pt x="1095963" y="559827"/>
                  <a:pt x="1151853" y="562947"/>
                </a:cubicBezTo>
                <a:cubicBezTo>
                  <a:pt x="1171089" y="563987"/>
                  <a:pt x="1189806" y="562687"/>
                  <a:pt x="1208522" y="557228"/>
                </a:cubicBezTo>
                <a:cubicBezTo>
                  <a:pt x="1253494" y="543970"/>
                  <a:pt x="1296387" y="526034"/>
                  <a:pt x="1337719" y="503938"/>
                </a:cubicBezTo>
                <a:cubicBezTo>
                  <a:pt x="1347857" y="498478"/>
                  <a:pt x="1359815" y="494579"/>
                  <a:pt x="1368134" y="487041"/>
                </a:cubicBezTo>
                <a:cubicBezTo>
                  <a:pt x="1380872" y="475083"/>
                  <a:pt x="1395689" y="469884"/>
                  <a:pt x="1411546" y="465205"/>
                </a:cubicBezTo>
                <a:cubicBezTo>
                  <a:pt x="1423244" y="461825"/>
                  <a:pt x="1434942" y="458446"/>
                  <a:pt x="1446380" y="454546"/>
                </a:cubicBezTo>
                <a:cubicBezTo>
                  <a:pt x="1455738" y="451427"/>
                  <a:pt x="1469515" y="451947"/>
                  <a:pt x="1462497" y="434270"/>
                </a:cubicBezTo>
                <a:cubicBezTo>
                  <a:pt x="1457558" y="421792"/>
                  <a:pt x="1484333" y="424652"/>
                  <a:pt x="1476534" y="409055"/>
                </a:cubicBezTo>
                <a:cubicBezTo>
                  <a:pt x="1476274" y="408795"/>
                  <a:pt x="1476534" y="408275"/>
                  <a:pt x="1476274" y="407755"/>
                </a:cubicBezTo>
                <a:cubicBezTo>
                  <a:pt x="1473415" y="399696"/>
                  <a:pt x="1477574" y="397097"/>
                  <a:pt x="1484853" y="395797"/>
                </a:cubicBezTo>
                <a:cubicBezTo>
                  <a:pt x="1504349" y="392158"/>
                  <a:pt x="1521246" y="383059"/>
                  <a:pt x="1537363" y="371621"/>
                </a:cubicBezTo>
                <a:cubicBezTo>
                  <a:pt x="1547242" y="364863"/>
                  <a:pt x="1555560" y="356024"/>
                  <a:pt x="1567258" y="351345"/>
                </a:cubicBezTo>
                <a:cubicBezTo>
                  <a:pt x="1576616" y="346926"/>
                  <a:pt x="1580256" y="338347"/>
                  <a:pt x="1575057" y="327169"/>
                </a:cubicBezTo>
                <a:close/>
                <a:moveTo>
                  <a:pt x="842768" y="1205031"/>
                </a:moveTo>
                <a:cubicBezTo>
                  <a:pt x="806635" y="1232586"/>
                  <a:pt x="784799" y="1268460"/>
                  <a:pt x="755424" y="1296795"/>
                </a:cubicBezTo>
                <a:cubicBezTo>
                  <a:pt x="738527" y="1313172"/>
                  <a:pt x="721110" y="1329549"/>
                  <a:pt x="703433" y="1345146"/>
                </a:cubicBezTo>
                <a:cubicBezTo>
                  <a:pt x="697454" y="1350345"/>
                  <a:pt x="690956" y="1353724"/>
                  <a:pt x="682897" y="1355284"/>
                </a:cubicBezTo>
                <a:cubicBezTo>
                  <a:pt x="652483" y="1361523"/>
                  <a:pt x="624928" y="1372701"/>
                  <a:pt x="606731" y="1399996"/>
                </a:cubicBezTo>
                <a:cubicBezTo>
                  <a:pt x="603611" y="1404675"/>
                  <a:pt x="599452" y="1408575"/>
                  <a:pt x="595813" y="1412734"/>
                </a:cubicBezTo>
                <a:cubicBezTo>
                  <a:pt x="593473" y="1415333"/>
                  <a:pt x="590614" y="1416113"/>
                  <a:pt x="587494" y="1414293"/>
                </a:cubicBezTo>
                <a:cubicBezTo>
                  <a:pt x="583855" y="1412214"/>
                  <a:pt x="585155" y="1409354"/>
                  <a:pt x="586454" y="1406495"/>
                </a:cubicBezTo>
                <a:cubicBezTo>
                  <a:pt x="587234" y="1404935"/>
                  <a:pt x="587494" y="1403115"/>
                  <a:pt x="588274" y="1401556"/>
                </a:cubicBezTo>
                <a:cubicBezTo>
                  <a:pt x="616869" y="1343326"/>
                  <a:pt x="642344" y="1283797"/>
                  <a:pt x="668340" y="1224268"/>
                </a:cubicBezTo>
                <a:cubicBezTo>
                  <a:pt x="674579" y="1210230"/>
                  <a:pt x="683157" y="1202432"/>
                  <a:pt x="699534" y="1202692"/>
                </a:cubicBezTo>
                <a:cubicBezTo>
                  <a:pt x="742426" y="1203212"/>
                  <a:pt x="785319" y="1202692"/>
                  <a:pt x="828211" y="1202692"/>
                </a:cubicBezTo>
                <a:cubicBezTo>
                  <a:pt x="831590" y="1202952"/>
                  <a:pt x="834970" y="1203991"/>
                  <a:pt x="842768" y="1205031"/>
                </a:cubicBezTo>
                <a:close/>
              </a:path>
            </a:pathLst>
          </a:custGeom>
          <a:solidFill>
            <a:schemeClr val="accent4"/>
          </a:solidFill>
          <a:ln w="25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44">
            <a:extLst>
              <a:ext uri="{FF2B5EF4-FFF2-40B4-BE49-F238E27FC236}">
                <a16:creationId xmlns:a16="http://schemas.microsoft.com/office/drawing/2014/main" id="{17957D1A-EBB4-47F1-96F2-350CD7F40086}"/>
              </a:ext>
            </a:extLst>
          </p:cNvPr>
          <p:cNvSpPr/>
          <p:nvPr/>
        </p:nvSpPr>
        <p:spPr>
          <a:xfrm>
            <a:off x="7188123" y="0"/>
            <a:ext cx="5003877" cy="6858000"/>
          </a:xfrm>
          <a:custGeom>
            <a:avLst/>
            <a:gdLst>
              <a:gd name="connsiteX0" fmla="*/ 8415751 w 8732083"/>
              <a:gd name="connsiteY0" fmla="*/ 0 h 4637898"/>
              <a:gd name="connsiteX1" fmla="*/ 8415751 w 8732083"/>
              <a:gd name="connsiteY1" fmla="*/ 16105 h 4637898"/>
              <a:gd name="connsiteX2" fmla="*/ 8415751 w 8732083"/>
              <a:gd name="connsiteY2" fmla="*/ 48363 h 4637898"/>
              <a:gd name="connsiteX3" fmla="*/ 7829078 w 8732083"/>
              <a:gd name="connsiteY3" fmla="*/ 145806 h 4637898"/>
              <a:gd name="connsiteX4" fmla="*/ 7240248 w 8732083"/>
              <a:gd name="connsiteY4" fmla="*/ 247515 h 4637898"/>
              <a:gd name="connsiteX5" fmla="*/ 6283118 w 8732083"/>
              <a:gd name="connsiteY5" fmla="*/ 501788 h 4637898"/>
              <a:gd name="connsiteX6" fmla="*/ 6166743 w 8732083"/>
              <a:gd name="connsiteY6" fmla="*/ 587823 h 4637898"/>
              <a:gd name="connsiteX7" fmla="*/ 6458210 w 8732083"/>
              <a:gd name="connsiteY7" fmla="*/ 806724 h 4637898"/>
              <a:gd name="connsiteX8" fmla="*/ 6804461 w 8732083"/>
              <a:gd name="connsiteY8" fmla="*/ 895635 h 4637898"/>
              <a:gd name="connsiteX9" fmla="*/ 7494473 w 8732083"/>
              <a:gd name="connsiteY9" fmla="*/ 1047048 h 4637898"/>
              <a:gd name="connsiteX10" fmla="*/ 8416182 w 8732083"/>
              <a:gd name="connsiteY10" fmla="*/ 1293413 h 4637898"/>
              <a:gd name="connsiteX11" fmla="*/ 8415751 w 8732083"/>
              <a:gd name="connsiteY11" fmla="*/ 2051726 h 4637898"/>
              <a:gd name="connsiteX12" fmla="*/ 7890382 w 8732083"/>
              <a:gd name="connsiteY12" fmla="*/ 2221880 h 4637898"/>
              <a:gd name="connsiteX13" fmla="*/ 7338314 w 8732083"/>
              <a:gd name="connsiteY13" fmla="*/ 2393568 h 4637898"/>
              <a:gd name="connsiteX14" fmla="*/ 5655272 w 8732083"/>
              <a:gd name="connsiteY14" fmla="*/ 2894780 h 4637898"/>
              <a:gd name="connsiteX15" fmla="*/ 4793957 w 8732083"/>
              <a:gd name="connsiteY15" fmla="*/ 3148814 h 4637898"/>
              <a:gd name="connsiteX16" fmla="*/ 4363298 w 8732083"/>
              <a:gd name="connsiteY16" fmla="*/ 3275830 h 4637898"/>
              <a:gd name="connsiteX17" fmla="*/ 4023278 w 8732083"/>
              <a:gd name="connsiteY17" fmla="*/ 3426286 h 4637898"/>
              <a:gd name="connsiteX18" fmla="*/ 4008275 w 8732083"/>
              <a:gd name="connsiteY18" fmla="*/ 3537293 h 4637898"/>
              <a:gd name="connsiteX19" fmla="*/ 4322462 w 8732083"/>
              <a:gd name="connsiteY19" fmla="*/ 3743731 h 4637898"/>
              <a:gd name="connsiteX20" fmla="*/ 4692008 w 8732083"/>
              <a:gd name="connsiteY20" fmla="*/ 3871083 h 4637898"/>
              <a:gd name="connsiteX21" fmla="*/ 6357603 w 8732083"/>
              <a:gd name="connsiteY21" fmla="*/ 4284966 h 4637898"/>
              <a:gd name="connsiteX22" fmla="*/ 7118408 w 8732083"/>
              <a:gd name="connsiteY22" fmla="*/ 4439638 h 4637898"/>
              <a:gd name="connsiteX23" fmla="*/ 7705174 w 8732083"/>
              <a:gd name="connsiteY23" fmla="*/ 4565113 h 4637898"/>
              <a:gd name="connsiteX24" fmla="*/ 8050861 w 8732083"/>
              <a:gd name="connsiteY24" fmla="*/ 4637898 h 4637898"/>
              <a:gd name="connsiteX25" fmla="*/ 4874860 w 8732083"/>
              <a:gd name="connsiteY25" fmla="*/ 4637898 h 4637898"/>
              <a:gd name="connsiteX26" fmla="*/ 4860925 w 8732083"/>
              <a:gd name="connsiteY26" fmla="*/ 4634079 h 4637898"/>
              <a:gd name="connsiteX27" fmla="*/ 3311553 w 8732083"/>
              <a:gd name="connsiteY27" fmla="*/ 4197155 h 4637898"/>
              <a:gd name="connsiteX28" fmla="*/ 2683228 w 8732083"/>
              <a:gd name="connsiteY28" fmla="*/ 3966799 h 4637898"/>
              <a:gd name="connsiteX29" fmla="*/ 2455318 w 8732083"/>
              <a:gd name="connsiteY29" fmla="*/ 3863173 h 4637898"/>
              <a:gd name="connsiteX30" fmla="*/ 2180722 w 8732083"/>
              <a:gd name="connsiteY30" fmla="*/ 3704378 h 4637898"/>
              <a:gd name="connsiteX31" fmla="*/ 2015073 w 8732083"/>
              <a:gd name="connsiteY31" fmla="*/ 3438649 h 4637898"/>
              <a:gd name="connsiteX32" fmla="*/ 2088455 w 8732083"/>
              <a:gd name="connsiteY32" fmla="*/ 3345808 h 4637898"/>
              <a:gd name="connsiteX33" fmla="*/ 2217006 w 8732083"/>
              <a:gd name="connsiteY33" fmla="*/ 3272426 h 4637898"/>
              <a:gd name="connsiteX34" fmla="*/ 2348097 w 8732083"/>
              <a:gd name="connsiteY34" fmla="*/ 3220947 h 4637898"/>
              <a:gd name="connsiteX35" fmla="*/ 2625088 w 8732083"/>
              <a:gd name="connsiteY35" fmla="*/ 3146128 h 4637898"/>
              <a:gd name="connsiteX36" fmla="*/ 3166802 w 8732083"/>
              <a:gd name="connsiteY36" fmla="*/ 3003246 h 4637898"/>
              <a:gd name="connsiteX37" fmla="*/ 4624234 w 8732083"/>
              <a:gd name="connsiteY37" fmla="*/ 2627852 h 4637898"/>
              <a:gd name="connsiteX38" fmla="*/ 5608492 w 8732083"/>
              <a:gd name="connsiteY38" fmla="*/ 2376839 h 4637898"/>
              <a:gd name="connsiteX39" fmla="*/ 7324319 w 8732083"/>
              <a:gd name="connsiteY39" fmla="*/ 1926433 h 4637898"/>
              <a:gd name="connsiteX40" fmla="*/ 8090780 w 8732083"/>
              <a:gd name="connsiteY40" fmla="*/ 1708971 h 4637898"/>
              <a:gd name="connsiteX41" fmla="*/ 8211661 w 8732083"/>
              <a:gd name="connsiteY41" fmla="*/ 1658835 h 4637898"/>
              <a:gd name="connsiteX42" fmla="*/ 7961271 w 8732083"/>
              <a:gd name="connsiteY42" fmla="*/ 1412758 h 4637898"/>
              <a:gd name="connsiteX43" fmla="*/ 7148221 w 8732083"/>
              <a:gd name="connsiteY43" fmla="*/ 1156185 h 4637898"/>
              <a:gd name="connsiteX44" fmla="*/ 6323620 w 8732083"/>
              <a:gd name="connsiteY44" fmla="*/ 920461 h 4637898"/>
              <a:gd name="connsiteX45" fmla="*/ 6035891 w 8732083"/>
              <a:gd name="connsiteY45" fmla="*/ 824791 h 4637898"/>
              <a:gd name="connsiteX46" fmla="*/ 5846373 w 8732083"/>
              <a:gd name="connsiteY46" fmla="*/ 737557 h 4637898"/>
              <a:gd name="connsiteX47" fmla="*/ 5827440 w 8732083"/>
              <a:gd name="connsiteY47" fmla="*/ 716851 h 4637898"/>
              <a:gd name="connsiteX48" fmla="*/ 5820922 w 8732083"/>
              <a:gd name="connsiteY48" fmla="*/ 669495 h 4637898"/>
              <a:gd name="connsiteX49" fmla="*/ 5877816 w 8732083"/>
              <a:gd name="connsiteY49" fmla="*/ 606274 h 4637898"/>
              <a:gd name="connsiteX50" fmla="*/ 6022327 w 8732083"/>
              <a:gd name="connsiteY50" fmla="*/ 530736 h 4637898"/>
              <a:gd name="connsiteX51" fmla="*/ 6154089 w 8732083"/>
              <a:gd name="connsiteY51" fmla="*/ 480696 h 4637898"/>
              <a:gd name="connsiteX52" fmla="*/ 6294095 w 8732083"/>
              <a:gd name="connsiteY52" fmla="*/ 436600 h 4637898"/>
              <a:gd name="connsiteX53" fmla="*/ 6486537 w 8732083"/>
              <a:gd name="connsiteY53" fmla="*/ 382917 h 4637898"/>
              <a:gd name="connsiteX54" fmla="*/ 6700931 w 8732083"/>
              <a:gd name="connsiteY54" fmla="*/ 333596 h 4637898"/>
              <a:gd name="connsiteX55" fmla="*/ 7131493 w 8732083"/>
              <a:gd name="connsiteY55" fmla="*/ 242816 h 4637898"/>
              <a:gd name="connsiteX56" fmla="*/ 7998562 w 8732083"/>
              <a:gd name="connsiteY56" fmla="*/ 92697 h 4637898"/>
              <a:gd name="connsiteX57" fmla="*/ 8390922 w 8732083"/>
              <a:gd name="connsiteY57" fmla="*/ 38918 h 4637898"/>
              <a:gd name="connsiteX58" fmla="*/ 8415463 w 8732083"/>
              <a:gd name="connsiteY58" fmla="*/ 17972 h 4637898"/>
              <a:gd name="connsiteX59" fmla="*/ 6518075 w 8732083"/>
              <a:gd name="connsiteY59" fmla="*/ 352960 h 4637898"/>
              <a:gd name="connsiteX60" fmla="*/ 6047107 w 8732083"/>
              <a:gd name="connsiteY60" fmla="*/ 493062 h 4637898"/>
              <a:gd name="connsiteX61" fmla="*/ 5832233 w 8732083"/>
              <a:gd name="connsiteY61" fmla="*/ 612458 h 4637898"/>
              <a:gd name="connsiteX62" fmla="*/ 5793362 w 8732083"/>
              <a:gd name="connsiteY62" fmla="*/ 669112 h 4637898"/>
              <a:gd name="connsiteX63" fmla="*/ 5826242 w 8732083"/>
              <a:gd name="connsiteY63" fmla="*/ 755292 h 4637898"/>
              <a:gd name="connsiteX64" fmla="*/ 5957524 w 8732083"/>
              <a:gd name="connsiteY64" fmla="*/ 823593 h 4637898"/>
              <a:gd name="connsiteX65" fmla="*/ 6764871 w 8732083"/>
              <a:gd name="connsiteY65" fmla="*/ 1080981 h 4637898"/>
              <a:gd name="connsiteX66" fmla="*/ 7587219 w 8732083"/>
              <a:gd name="connsiteY66" fmla="*/ 1322936 h 4637898"/>
              <a:gd name="connsiteX67" fmla="*/ 8069834 w 8732083"/>
              <a:gd name="connsiteY67" fmla="*/ 1500471 h 4637898"/>
              <a:gd name="connsiteX68" fmla="*/ 8194406 w 8732083"/>
              <a:gd name="connsiteY68" fmla="*/ 1581763 h 4637898"/>
              <a:gd name="connsiteX69" fmla="*/ 8193400 w 8732083"/>
              <a:gd name="connsiteY69" fmla="*/ 1622360 h 4637898"/>
              <a:gd name="connsiteX70" fmla="*/ 8170824 w 8732083"/>
              <a:gd name="connsiteY70" fmla="*/ 1638656 h 4637898"/>
              <a:gd name="connsiteX71" fmla="*/ 7989262 w 8732083"/>
              <a:gd name="connsiteY71" fmla="*/ 1698138 h 4637898"/>
              <a:gd name="connsiteX72" fmla="*/ 7136814 w 8732083"/>
              <a:gd name="connsiteY72" fmla="*/ 1930363 h 4637898"/>
              <a:gd name="connsiteX73" fmla="*/ 5628432 w 8732083"/>
              <a:gd name="connsiteY73" fmla="*/ 2317548 h 4637898"/>
              <a:gd name="connsiteX74" fmla="*/ 4766828 w 8732083"/>
              <a:gd name="connsiteY74" fmla="*/ 2532614 h 4637898"/>
              <a:gd name="connsiteX75" fmla="*/ 3896500 w 8732083"/>
              <a:gd name="connsiteY75" fmla="*/ 2750986 h 4637898"/>
              <a:gd name="connsiteX76" fmla="*/ 2619385 w 8732083"/>
              <a:gd name="connsiteY76" fmla="*/ 3075286 h 4637898"/>
              <a:gd name="connsiteX77" fmla="*/ 2072351 w 8732083"/>
              <a:gd name="connsiteY77" fmla="*/ 3272474 h 4637898"/>
              <a:gd name="connsiteX78" fmla="*/ 1943560 w 8732083"/>
              <a:gd name="connsiteY78" fmla="*/ 3418039 h 4637898"/>
              <a:gd name="connsiteX79" fmla="*/ 1950798 w 8732083"/>
              <a:gd name="connsiteY79" fmla="*/ 3564228 h 4637898"/>
              <a:gd name="connsiteX80" fmla="*/ 2031801 w 8732083"/>
              <a:gd name="connsiteY80" fmla="*/ 3675140 h 4637898"/>
              <a:gd name="connsiteX81" fmla="*/ 2224339 w 8732083"/>
              <a:gd name="connsiteY81" fmla="*/ 3821952 h 4637898"/>
              <a:gd name="connsiteX82" fmla="*/ 2994874 w 8732083"/>
              <a:gd name="connsiteY82" fmla="*/ 4172854 h 4637898"/>
              <a:gd name="connsiteX83" fmla="*/ 3810992 w 8732083"/>
              <a:gd name="connsiteY83" fmla="*/ 4441410 h 4637898"/>
              <a:gd name="connsiteX84" fmla="*/ 4232214 w 8732083"/>
              <a:gd name="connsiteY84" fmla="*/ 4562597 h 4637898"/>
              <a:gd name="connsiteX85" fmla="*/ 4509698 w 8732083"/>
              <a:gd name="connsiteY85" fmla="*/ 4637898 h 4637898"/>
              <a:gd name="connsiteX86" fmla="*/ 1072353 w 8732083"/>
              <a:gd name="connsiteY86" fmla="*/ 4637898 h 4637898"/>
              <a:gd name="connsiteX87" fmla="*/ 931536 w 8732083"/>
              <a:gd name="connsiteY87" fmla="*/ 4591476 h 4637898"/>
              <a:gd name="connsiteX88" fmla="*/ 851122 w 8732083"/>
              <a:gd name="connsiteY88" fmla="*/ 4564403 h 4637898"/>
              <a:gd name="connsiteX89" fmla="*/ 679386 w 8732083"/>
              <a:gd name="connsiteY89" fmla="*/ 4488719 h 4637898"/>
              <a:gd name="connsiteX90" fmla="*/ 683364 w 8732083"/>
              <a:gd name="connsiteY90" fmla="*/ 2984507 h 4637898"/>
              <a:gd name="connsiteX91" fmla="*/ 1120685 w 8732083"/>
              <a:gd name="connsiteY91" fmla="*/ 2859360 h 4637898"/>
              <a:gd name="connsiteX92" fmla="*/ 2818154 w 8732083"/>
              <a:gd name="connsiteY92" fmla="*/ 2488328 h 4637898"/>
              <a:gd name="connsiteX93" fmla="*/ 3937768 w 8732083"/>
              <a:gd name="connsiteY93" fmla="*/ 2279397 h 4637898"/>
              <a:gd name="connsiteX94" fmla="*/ 5691221 w 8732083"/>
              <a:gd name="connsiteY94" fmla="*/ 1967416 h 4637898"/>
              <a:gd name="connsiteX95" fmla="*/ 6483277 w 8732083"/>
              <a:gd name="connsiteY95" fmla="*/ 1811497 h 4637898"/>
              <a:gd name="connsiteX96" fmla="*/ 6875399 w 8732083"/>
              <a:gd name="connsiteY96" fmla="*/ 1716977 h 4637898"/>
              <a:gd name="connsiteX97" fmla="*/ 7190352 w 8732083"/>
              <a:gd name="connsiteY97" fmla="*/ 1589817 h 4637898"/>
              <a:gd name="connsiteX98" fmla="*/ 7197589 w 8732083"/>
              <a:gd name="connsiteY98" fmla="*/ 1490744 h 4637898"/>
              <a:gd name="connsiteX99" fmla="*/ 6803742 w 8732083"/>
              <a:gd name="connsiteY99" fmla="*/ 1309853 h 4637898"/>
              <a:gd name="connsiteX100" fmla="*/ 6073421 w 8732083"/>
              <a:gd name="connsiteY100" fmla="*/ 1114056 h 4637898"/>
              <a:gd name="connsiteX101" fmla="*/ 5490346 w 8732083"/>
              <a:gd name="connsiteY101" fmla="*/ 780973 h 4637898"/>
              <a:gd name="connsiteX102" fmla="*/ 6111374 w 8732083"/>
              <a:gd name="connsiteY102" fmla="*/ 414854 h 4637898"/>
              <a:gd name="connsiteX103" fmla="*/ 6579666 w 8732083"/>
              <a:gd name="connsiteY103" fmla="*/ 313276 h 4637898"/>
              <a:gd name="connsiteX104" fmla="*/ 8276943 w 8732083"/>
              <a:gd name="connsiteY104" fmla="*/ 18693 h 4637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732083" h="4637898">
                <a:moveTo>
                  <a:pt x="8415751" y="0"/>
                </a:moveTo>
                <a:lnTo>
                  <a:pt x="8415751" y="16105"/>
                </a:lnTo>
                <a:lnTo>
                  <a:pt x="8415751" y="48363"/>
                </a:lnTo>
                <a:cubicBezTo>
                  <a:pt x="8408417" y="56511"/>
                  <a:pt x="7876290" y="138089"/>
                  <a:pt x="7829078" y="145806"/>
                </a:cubicBezTo>
                <a:lnTo>
                  <a:pt x="7240248" y="247515"/>
                </a:lnTo>
                <a:cubicBezTo>
                  <a:pt x="6914798" y="306901"/>
                  <a:pt x="6587479" y="372135"/>
                  <a:pt x="6283118" y="501788"/>
                </a:cubicBezTo>
                <a:cubicBezTo>
                  <a:pt x="6237824" y="521056"/>
                  <a:pt x="6190134" y="544494"/>
                  <a:pt x="6166743" y="587823"/>
                </a:cubicBezTo>
                <a:cubicBezTo>
                  <a:pt x="6090245" y="729603"/>
                  <a:pt x="6377590" y="784244"/>
                  <a:pt x="6458210" y="806724"/>
                </a:cubicBezTo>
                <a:cubicBezTo>
                  <a:pt x="6573004" y="838741"/>
                  <a:pt x="6688517" y="868027"/>
                  <a:pt x="6804461" y="895635"/>
                </a:cubicBezTo>
                <a:lnTo>
                  <a:pt x="7494473" y="1047048"/>
                </a:lnTo>
                <a:cubicBezTo>
                  <a:pt x="7774772" y="1106674"/>
                  <a:pt x="8266159" y="1247016"/>
                  <a:pt x="8416182" y="1293413"/>
                </a:cubicBezTo>
                <a:cubicBezTo>
                  <a:pt x="8961792" y="1496407"/>
                  <a:pt x="8691976" y="1950334"/>
                  <a:pt x="8415751" y="2051726"/>
                </a:cubicBezTo>
                <a:cubicBezTo>
                  <a:pt x="8245596" y="2119596"/>
                  <a:pt x="8065088" y="2166904"/>
                  <a:pt x="7890382" y="2221880"/>
                </a:cubicBezTo>
                <a:lnTo>
                  <a:pt x="7338314" y="2393568"/>
                </a:lnTo>
                <a:lnTo>
                  <a:pt x="5655272" y="2894780"/>
                </a:lnTo>
                <a:lnTo>
                  <a:pt x="4793957" y="3148814"/>
                </a:lnTo>
                <a:lnTo>
                  <a:pt x="4363298" y="3275830"/>
                </a:lnTo>
                <a:cubicBezTo>
                  <a:pt x="4248744" y="3309622"/>
                  <a:pt x="4109889" y="3337470"/>
                  <a:pt x="4023278" y="3426286"/>
                </a:cubicBezTo>
                <a:cubicBezTo>
                  <a:pt x="3992602" y="3457776"/>
                  <a:pt x="3986755" y="3498374"/>
                  <a:pt x="4008275" y="3537293"/>
                </a:cubicBezTo>
                <a:cubicBezTo>
                  <a:pt x="4068621" y="3646432"/>
                  <a:pt x="4214474" y="3698436"/>
                  <a:pt x="4322462" y="3743731"/>
                </a:cubicBezTo>
                <a:cubicBezTo>
                  <a:pt x="4442720" y="3794154"/>
                  <a:pt x="4567915" y="3831492"/>
                  <a:pt x="4692008" y="3871083"/>
                </a:cubicBezTo>
                <a:cubicBezTo>
                  <a:pt x="5237509" y="4045168"/>
                  <a:pt x="5797531" y="4168254"/>
                  <a:pt x="6357603" y="4284966"/>
                </a:cubicBezTo>
                <a:cubicBezTo>
                  <a:pt x="6611205" y="4336523"/>
                  <a:pt x="6475282" y="4295606"/>
                  <a:pt x="7118408" y="4439638"/>
                </a:cubicBezTo>
                <a:cubicBezTo>
                  <a:pt x="7279190" y="4475646"/>
                  <a:pt x="7478266" y="4517484"/>
                  <a:pt x="7705174" y="4565113"/>
                </a:cubicBezTo>
                <a:lnTo>
                  <a:pt x="8050861" y="4637898"/>
                </a:lnTo>
                <a:lnTo>
                  <a:pt x="4874860" y="4637898"/>
                </a:lnTo>
                <a:lnTo>
                  <a:pt x="4860925" y="4634079"/>
                </a:lnTo>
                <a:cubicBezTo>
                  <a:pt x="4281568" y="4474647"/>
                  <a:pt x="3357998" y="4213511"/>
                  <a:pt x="3311553" y="4197155"/>
                </a:cubicBezTo>
                <a:cubicBezTo>
                  <a:pt x="3241047" y="4172326"/>
                  <a:pt x="2744771" y="3992586"/>
                  <a:pt x="2683228" y="3966799"/>
                </a:cubicBezTo>
                <a:cubicBezTo>
                  <a:pt x="2606300" y="3934590"/>
                  <a:pt x="2530186" y="3900367"/>
                  <a:pt x="2455318" y="3863173"/>
                </a:cubicBezTo>
                <a:cubicBezTo>
                  <a:pt x="2360318" y="3815961"/>
                  <a:pt x="2267045" y="3766064"/>
                  <a:pt x="2180722" y="3704378"/>
                </a:cubicBezTo>
                <a:cubicBezTo>
                  <a:pt x="2100966" y="3647340"/>
                  <a:pt x="1974332" y="3551766"/>
                  <a:pt x="2015073" y="3438649"/>
                </a:cubicBezTo>
                <a:cubicBezTo>
                  <a:pt x="2028638" y="3401024"/>
                  <a:pt x="2056438" y="3369821"/>
                  <a:pt x="2088455" y="3345808"/>
                </a:cubicBezTo>
                <a:cubicBezTo>
                  <a:pt x="2126848" y="3317002"/>
                  <a:pt x="2173533" y="3292029"/>
                  <a:pt x="2217006" y="3272426"/>
                </a:cubicBezTo>
                <a:cubicBezTo>
                  <a:pt x="2259904" y="3253062"/>
                  <a:pt x="2304144" y="3237484"/>
                  <a:pt x="2348097" y="3220947"/>
                </a:cubicBezTo>
                <a:cubicBezTo>
                  <a:pt x="2436433" y="3187684"/>
                  <a:pt x="2534020" y="3170285"/>
                  <a:pt x="2625088" y="3146128"/>
                </a:cubicBezTo>
                <a:cubicBezTo>
                  <a:pt x="2805596" y="3098245"/>
                  <a:pt x="2986199" y="3050698"/>
                  <a:pt x="3166802" y="3003246"/>
                </a:cubicBezTo>
                <a:cubicBezTo>
                  <a:pt x="3362647" y="2951769"/>
                  <a:pt x="4334348" y="2701953"/>
                  <a:pt x="4624234" y="2627852"/>
                </a:cubicBezTo>
                <a:cubicBezTo>
                  <a:pt x="4910908" y="2554566"/>
                  <a:pt x="5575804" y="2385514"/>
                  <a:pt x="5608492" y="2376839"/>
                </a:cubicBezTo>
                <a:cubicBezTo>
                  <a:pt x="5892579" y="2301635"/>
                  <a:pt x="7037404" y="2004369"/>
                  <a:pt x="7324319" y="1926433"/>
                </a:cubicBezTo>
                <a:cubicBezTo>
                  <a:pt x="7532674" y="1869874"/>
                  <a:pt x="8043376" y="1723733"/>
                  <a:pt x="8090780" y="1708971"/>
                </a:cubicBezTo>
                <a:cubicBezTo>
                  <a:pt x="8132623" y="1695982"/>
                  <a:pt x="8174754" y="1683424"/>
                  <a:pt x="8211661" y="1658835"/>
                </a:cubicBezTo>
                <a:cubicBezTo>
                  <a:pt x="8354351" y="1563837"/>
                  <a:pt x="8021280" y="1434998"/>
                  <a:pt x="7961271" y="1412758"/>
                </a:cubicBezTo>
                <a:cubicBezTo>
                  <a:pt x="7694680" y="1313877"/>
                  <a:pt x="7421810" y="1233114"/>
                  <a:pt x="7148221" y="1156185"/>
                </a:cubicBezTo>
                <a:cubicBezTo>
                  <a:pt x="6873003" y="1078777"/>
                  <a:pt x="6596681" y="1005203"/>
                  <a:pt x="6323620" y="920461"/>
                </a:cubicBezTo>
                <a:cubicBezTo>
                  <a:pt x="6227088" y="890504"/>
                  <a:pt x="6130555" y="859925"/>
                  <a:pt x="6035891" y="824791"/>
                </a:cubicBezTo>
                <a:cubicBezTo>
                  <a:pt x="5970274" y="800442"/>
                  <a:pt x="5906143" y="774080"/>
                  <a:pt x="5846373" y="737557"/>
                </a:cubicBezTo>
                <a:cubicBezTo>
                  <a:pt x="5840046" y="730655"/>
                  <a:pt x="5833528" y="723945"/>
                  <a:pt x="5827440" y="716851"/>
                </a:cubicBezTo>
                <a:cubicBezTo>
                  <a:pt x="5815170" y="702519"/>
                  <a:pt x="5813971" y="684402"/>
                  <a:pt x="5820922" y="669495"/>
                </a:cubicBezTo>
                <a:cubicBezTo>
                  <a:pt x="5832904" y="643133"/>
                  <a:pt x="5854042" y="623386"/>
                  <a:pt x="5877816" y="606274"/>
                </a:cubicBezTo>
                <a:cubicBezTo>
                  <a:pt x="5922439" y="574114"/>
                  <a:pt x="5972335" y="552544"/>
                  <a:pt x="6022327" y="530736"/>
                </a:cubicBezTo>
                <a:cubicBezTo>
                  <a:pt x="6065465" y="511947"/>
                  <a:pt x="6109129" y="494165"/>
                  <a:pt x="6154089" y="480696"/>
                </a:cubicBezTo>
                <a:cubicBezTo>
                  <a:pt x="6200965" y="466605"/>
                  <a:pt x="6246979" y="450069"/>
                  <a:pt x="6294095" y="436600"/>
                </a:cubicBezTo>
                <a:cubicBezTo>
                  <a:pt x="6358514" y="418194"/>
                  <a:pt x="6420871" y="398447"/>
                  <a:pt x="6486537" y="382917"/>
                </a:cubicBezTo>
                <a:cubicBezTo>
                  <a:pt x="6557906" y="366045"/>
                  <a:pt x="6629370" y="349605"/>
                  <a:pt x="6700931" y="333596"/>
                </a:cubicBezTo>
                <a:cubicBezTo>
                  <a:pt x="6844052" y="301578"/>
                  <a:pt x="6987605" y="271334"/>
                  <a:pt x="7131493" y="242816"/>
                </a:cubicBezTo>
                <a:cubicBezTo>
                  <a:pt x="7419270" y="185778"/>
                  <a:pt x="7708388" y="135738"/>
                  <a:pt x="7998562" y="92697"/>
                </a:cubicBezTo>
                <a:cubicBezTo>
                  <a:pt x="8129125" y="73332"/>
                  <a:pt x="8259928" y="55406"/>
                  <a:pt x="8390922" y="38918"/>
                </a:cubicBezTo>
                <a:cubicBezTo>
                  <a:pt x="8403288" y="37384"/>
                  <a:pt x="8419776" y="29619"/>
                  <a:pt x="8415463" y="17972"/>
                </a:cubicBezTo>
                <a:cubicBezTo>
                  <a:pt x="7779518" y="109472"/>
                  <a:pt x="7142373" y="201163"/>
                  <a:pt x="6518075" y="352960"/>
                </a:cubicBezTo>
                <a:cubicBezTo>
                  <a:pt x="6358801" y="391689"/>
                  <a:pt x="6200150" y="434443"/>
                  <a:pt x="6047107" y="493062"/>
                </a:cubicBezTo>
                <a:cubicBezTo>
                  <a:pt x="5970131" y="522587"/>
                  <a:pt x="5893201" y="557002"/>
                  <a:pt x="5832233" y="612458"/>
                </a:cubicBezTo>
                <a:cubicBezTo>
                  <a:pt x="5815026" y="628131"/>
                  <a:pt x="5798634" y="646441"/>
                  <a:pt x="5793362" y="669112"/>
                </a:cubicBezTo>
                <a:cubicBezTo>
                  <a:pt x="5786028" y="700554"/>
                  <a:pt x="5802277" y="733723"/>
                  <a:pt x="5826242" y="755292"/>
                </a:cubicBezTo>
                <a:cubicBezTo>
                  <a:pt x="5861279" y="786830"/>
                  <a:pt x="5914291" y="806098"/>
                  <a:pt x="5957524" y="823593"/>
                </a:cubicBezTo>
                <a:cubicBezTo>
                  <a:pt x="6218603" y="929137"/>
                  <a:pt x="6494446" y="1003334"/>
                  <a:pt x="6764871" y="1080981"/>
                </a:cubicBezTo>
                <a:cubicBezTo>
                  <a:pt x="7039514" y="1159827"/>
                  <a:pt x="7315020" y="1235894"/>
                  <a:pt x="7587219" y="1322936"/>
                </a:cubicBezTo>
                <a:cubicBezTo>
                  <a:pt x="7749704" y="1374893"/>
                  <a:pt x="7916840" y="1424981"/>
                  <a:pt x="8069834" y="1500471"/>
                </a:cubicBezTo>
                <a:cubicBezTo>
                  <a:pt x="8114698" y="1522568"/>
                  <a:pt x="8160280" y="1543274"/>
                  <a:pt x="8194406" y="1581763"/>
                </a:cubicBezTo>
                <a:cubicBezTo>
                  <a:pt x="8209552" y="1598874"/>
                  <a:pt x="8209840" y="1606687"/>
                  <a:pt x="8193400" y="1622360"/>
                </a:cubicBezTo>
                <a:cubicBezTo>
                  <a:pt x="8186690" y="1628735"/>
                  <a:pt x="8179212" y="1635301"/>
                  <a:pt x="8170824" y="1638656"/>
                </a:cubicBezTo>
                <a:cubicBezTo>
                  <a:pt x="8111630" y="1662430"/>
                  <a:pt x="8050566" y="1680692"/>
                  <a:pt x="7989262" y="1698138"/>
                </a:cubicBezTo>
                <a:cubicBezTo>
                  <a:pt x="7706184" y="1778806"/>
                  <a:pt x="7421570" y="1855160"/>
                  <a:pt x="7136814" y="1930363"/>
                </a:cubicBezTo>
                <a:cubicBezTo>
                  <a:pt x="6848989" y="2006382"/>
                  <a:pt x="5843162" y="2265016"/>
                  <a:pt x="5628432" y="2317548"/>
                </a:cubicBezTo>
                <a:cubicBezTo>
                  <a:pt x="5340943" y="2387911"/>
                  <a:pt x="5053933" y="2460526"/>
                  <a:pt x="4766828" y="2532614"/>
                </a:cubicBezTo>
                <a:cubicBezTo>
                  <a:pt x="4476703" y="2605421"/>
                  <a:pt x="4186626" y="2678227"/>
                  <a:pt x="3896500" y="2750986"/>
                </a:cubicBezTo>
                <a:cubicBezTo>
                  <a:pt x="3609539" y="2822978"/>
                  <a:pt x="2758240" y="3039769"/>
                  <a:pt x="2619385" y="3075286"/>
                </a:cubicBezTo>
                <a:cubicBezTo>
                  <a:pt x="2434516" y="3122594"/>
                  <a:pt x="2231289" y="3160171"/>
                  <a:pt x="2072351" y="3272474"/>
                </a:cubicBezTo>
                <a:cubicBezTo>
                  <a:pt x="2017997" y="3310866"/>
                  <a:pt x="1965417" y="3350409"/>
                  <a:pt x="1943560" y="3418039"/>
                </a:cubicBezTo>
                <a:cubicBezTo>
                  <a:pt x="1927360" y="3468079"/>
                  <a:pt x="1929804" y="3516873"/>
                  <a:pt x="1950798" y="3564228"/>
                </a:cubicBezTo>
                <a:cubicBezTo>
                  <a:pt x="1969635" y="3606791"/>
                  <a:pt x="1999160" y="3642307"/>
                  <a:pt x="2031801" y="3675140"/>
                </a:cubicBezTo>
                <a:cubicBezTo>
                  <a:pt x="2089270" y="3732848"/>
                  <a:pt x="2155654" y="3778767"/>
                  <a:pt x="2224339" y="3821952"/>
                </a:cubicBezTo>
                <a:cubicBezTo>
                  <a:pt x="2461836" y="3971160"/>
                  <a:pt x="2732693" y="4075266"/>
                  <a:pt x="2994874" y="4172854"/>
                </a:cubicBezTo>
                <a:cubicBezTo>
                  <a:pt x="3089538" y="4208083"/>
                  <a:pt x="3774804" y="4430529"/>
                  <a:pt x="3810992" y="4441410"/>
                </a:cubicBezTo>
                <a:cubicBezTo>
                  <a:pt x="3950854" y="4483373"/>
                  <a:pt x="4091375" y="4523515"/>
                  <a:pt x="4232214" y="4562597"/>
                </a:cubicBezTo>
                <a:lnTo>
                  <a:pt x="4509698" y="4637898"/>
                </a:lnTo>
                <a:lnTo>
                  <a:pt x="1072353" y="4637898"/>
                </a:lnTo>
                <a:lnTo>
                  <a:pt x="931536" y="4591476"/>
                </a:lnTo>
                <a:cubicBezTo>
                  <a:pt x="893453" y="4578833"/>
                  <a:pt x="865519" y="4569441"/>
                  <a:pt x="851122" y="4564403"/>
                </a:cubicBezTo>
                <a:cubicBezTo>
                  <a:pt x="798637" y="4545997"/>
                  <a:pt x="679289" y="4499073"/>
                  <a:pt x="679386" y="4488719"/>
                </a:cubicBezTo>
                <a:cubicBezTo>
                  <a:pt x="-276600" y="4023842"/>
                  <a:pt x="-176152" y="3314797"/>
                  <a:pt x="683364" y="2984507"/>
                </a:cubicBezTo>
                <a:cubicBezTo>
                  <a:pt x="690793" y="2976502"/>
                  <a:pt x="984273" y="2894972"/>
                  <a:pt x="1120685" y="2859360"/>
                </a:cubicBezTo>
                <a:cubicBezTo>
                  <a:pt x="1682050" y="2712931"/>
                  <a:pt x="2248352" y="2595740"/>
                  <a:pt x="2818154" y="2488328"/>
                </a:cubicBezTo>
                <a:cubicBezTo>
                  <a:pt x="3191247" y="2418013"/>
                  <a:pt x="3563812" y="2343816"/>
                  <a:pt x="3937768" y="2279397"/>
                </a:cubicBezTo>
                <a:cubicBezTo>
                  <a:pt x="4522381" y="2178695"/>
                  <a:pt x="5109485" y="2083744"/>
                  <a:pt x="5691221" y="1967416"/>
                </a:cubicBezTo>
                <a:cubicBezTo>
                  <a:pt x="5955895" y="1918814"/>
                  <a:pt x="6220473" y="1869541"/>
                  <a:pt x="6483277" y="1811497"/>
                </a:cubicBezTo>
                <a:cubicBezTo>
                  <a:pt x="6614560" y="1782498"/>
                  <a:pt x="6745411" y="1751296"/>
                  <a:pt x="6875399" y="1716977"/>
                </a:cubicBezTo>
                <a:cubicBezTo>
                  <a:pt x="6987365" y="1687452"/>
                  <a:pt x="7097606" y="1662671"/>
                  <a:pt x="7190352" y="1589817"/>
                </a:cubicBezTo>
                <a:cubicBezTo>
                  <a:pt x="7217098" y="1568775"/>
                  <a:pt x="7224958" y="1518831"/>
                  <a:pt x="7197589" y="1490744"/>
                </a:cubicBezTo>
                <a:cubicBezTo>
                  <a:pt x="7101008" y="1391671"/>
                  <a:pt x="6932485" y="1349060"/>
                  <a:pt x="6803742" y="1309853"/>
                </a:cubicBezTo>
                <a:cubicBezTo>
                  <a:pt x="6562555" y="1236423"/>
                  <a:pt x="6330420" y="1183152"/>
                  <a:pt x="6073421" y="1114056"/>
                </a:cubicBezTo>
                <a:cubicBezTo>
                  <a:pt x="5845534" y="1052786"/>
                  <a:pt x="5507559" y="935525"/>
                  <a:pt x="5490346" y="780973"/>
                </a:cubicBezTo>
                <a:cubicBezTo>
                  <a:pt x="5468967" y="589007"/>
                  <a:pt x="5920719" y="466703"/>
                  <a:pt x="6111374" y="414854"/>
                </a:cubicBezTo>
                <a:cubicBezTo>
                  <a:pt x="6292927" y="365480"/>
                  <a:pt x="6218738" y="379303"/>
                  <a:pt x="6579666" y="313276"/>
                </a:cubicBezTo>
                <a:cubicBezTo>
                  <a:pt x="6940594" y="247249"/>
                  <a:pt x="7708772" y="99265"/>
                  <a:pt x="8276943" y="18693"/>
                </a:cubicBezTo>
                <a:close/>
              </a:path>
            </a:pathLst>
          </a:custGeom>
          <a:solidFill>
            <a:srgbClr val="C0C0C0"/>
          </a:solidFill>
          <a:ln w="6370" cap="flat">
            <a:noFill/>
            <a:prstDash val="solid"/>
            <a:miter/>
          </a:ln>
        </p:spPr>
        <p:txBody>
          <a:bodyPr wrap="square" lIns="91432" tIns="45718" rIns="91432" bIns="45718" rtlCol="0" anchor="ctr">
            <a:noAutofit/>
          </a:bodyPr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261256" y="666206"/>
            <a:ext cx="11769635" cy="2926080"/>
          </a:xfrm>
          <a:prstGeom prst="rect">
            <a:avLst/>
          </a:prstGeom>
          <a:solidFill>
            <a:schemeClr val="accent1">
              <a:lumMod val="20000"/>
              <a:lumOff val="80000"/>
              <a:alpha val="6588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5</a:t>
            </a:fld>
            <a:endParaRPr lang="sr-Latn-RS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44138" y="562820"/>
            <a:ext cx="11377748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sr-Cyrl-RS" sz="25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Прихватање аутономних возила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истраживањима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бавила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прихватањем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није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утврђена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законитост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смислу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генерално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позитивно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негативно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гледају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Међутим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утврђено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имају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проблеме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приступачношћу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саобраћајне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инфраструктуре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јавним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превозом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немају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возачку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дозволу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више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желе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користе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аутономна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аспекта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социодемографских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карактеристика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заинтересованији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коришћење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ових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мушког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пола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млади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образованији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живе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урбаним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подручјима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3C923FD-72A4-154A-379A-D26DD2D97195}"/>
              </a:ext>
            </a:extLst>
          </p:cNvPr>
          <p:cNvGrpSpPr/>
          <p:nvPr/>
        </p:nvGrpSpPr>
        <p:grpSpPr>
          <a:xfrm>
            <a:off x="322217" y="4588003"/>
            <a:ext cx="11547565" cy="1870378"/>
            <a:chOff x="404949" y="3864217"/>
            <a:chExt cx="11547565" cy="187037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A101E2-CD5F-458B-9975-170CEC7FBA2A}"/>
                </a:ext>
              </a:extLst>
            </p:cNvPr>
            <p:cNvSpPr/>
            <p:nvPr/>
          </p:nvSpPr>
          <p:spPr>
            <a:xfrm>
              <a:off x="404949" y="4023361"/>
              <a:ext cx="11547565" cy="1711234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5882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ea typeface="Arial Unicode MS"/>
              </a:endParaRPr>
            </a:p>
          </p:txBody>
        </p:sp>
        <p:sp>
          <p:nvSpPr>
            <p:cNvPr id="23554" name="Rectangle 2"/>
            <p:cNvSpPr>
              <a:spLocks noChangeArrowheads="1"/>
            </p:cNvSpPr>
            <p:nvPr/>
          </p:nvSpPr>
          <p:spPr bwMode="auto">
            <a:xfrm>
              <a:off x="522514" y="3864217"/>
              <a:ext cx="11207932" cy="183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sz="25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Унапређење</a:t>
              </a:r>
              <a:r>
                <a:rPr kumimoji="0" lang="en-US" sz="25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5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квалитета</a:t>
              </a:r>
              <a:r>
                <a:rPr kumimoji="0" lang="en-US" sz="25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5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мобилности</a:t>
              </a:r>
              <a:endParaRPr kumimoji="0" lang="en-US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Особе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са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инвалидитетом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очекују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да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ће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увођење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аутономних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возила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значајно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унапредити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квалитет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мобилности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кроз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унапређење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флексибилности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путовања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повећања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капацитета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транспортних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сервиса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већег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броја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радних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сати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возила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и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већег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подручја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опслуге</a:t>
              </a:r>
              <a:r>
                <a:rPr lang="en-US" sz="2200" dirty="0"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.</a:t>
              </a:r>
              <a:endPara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35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44">
            <a:extLst>
              <a:ext uri="{FF2B5EF4-FFF2-40B4-BE49-F238E27FC236}">
                <a16:creationId xmlns:a16="http://schemas.microsoft.com/office/drawing/2014/main" id="{17957D1A-EBB4-47F1-96F2-350CD7F40086}"/>
              </a:ext>
            </a:extLst>
          </p:cNvPr>
          <p:cNvSpPr/>
          <p:nvPr/>
        </p:nvSpPr>
        <p:spPr>
          <a:xfrm>
            <a:off x="5878286" y="1"/>
            <a:ext cx="5839097" cy="6858000"/>
          </a:xfrm>
          <a:custGeom>
            <a:avLst/>
            <a:gdLst>
              <a:gd name="connsiteX0" fmla="*/ 8415751 w 8732083"/>
              <a:gd name="connsiteY0" fmla="*/ 0 h 4637898"/>
              <a:gd name="connsiteX1" fmla="*/ 8415751 w 8732083"/>
              <a:gd name="connsiteY1" fmla="*/ 16105 h 4637898"/>
              <a:gd name="connsiteX2" fmla="*/ 8415751 w 8732083"/>
              <a:gd name="connsiteY2" fmla="*/ 48363 h 4637898"/>
              <a:gd name="connsiteX3" fmla="*/ 7829078 w 8732083"/>
              <a:gd name="connsiteY3" fmla="*/ 145806 h 4637898"/>
              <a:gd name="connsiteX4" fmla="*/ 7240248 w 8732083"/>
              <a:gd name="connsiteY4" fmla="*/ 247515 h 4637898"/>
              <a:gd name="connsiteX5" fmla="*/ 6283118 w 8732083"/>
              <a:gd name="connsiteY5" fmla="*/ 501788 h 4637898"/>
              <a:gd name="connsiteX6" fmla="*/ 6166743 w 8732083"/>
              <a:gd name="connsiteY6" fmla="*/ 587823 h 4637898"/>
              <a:gd name="connsiteX7" fmla="*/ 6458210 w 8732083"/>
              <a:gd name="connsiteY7" fmla="*/ 806724 h 4637898"/>
              <a:gd name="connsiteX8" fmla="*/ 6804461 w 8732083"/>
              <a:gd name="connsiteY8" fmla="*/ 895635 h 4637898"/>
              <a:gd name="connsiteX9" fmla="*/ 7494473 w 8732083"/>
              <a:gd name="connsiteY9" fmla="*/ 1047048 h 4637898"/>
              <a:gd name="connsiteX10" fmla="*/ 8416182 w 8732083"/>
              <a:gd name="connsiteY10" fmla="*/ 1293413 h 4637898"/>
              <a:gd name="connsiteX11" fmla="*/ 8415751 w 8732083"/>
              <a:gd name="connsiteY11" fmla="*/ 2051726 h 4637898"/>
              <a:gd name="connsiteX12" fmla="*/ 7890382 w 8732083"/>
              <a:gd name="connsiteY12" fmla="*/ 2221880 h 4637898"/>
              <a:gd name="connsiteX13" fmla="*/ 7338314 w 8732083"/>
              <a:gd name="connsiteY13" fmla="*/ 2393568 h 4637898"/>
              <a:gd name="connsiteX14" fmla="*/ 5655272 w 8732083"/>
              <a:gd name="connsiteY14" fmla="*/ 2894780 h 4637898"/>
              <a:gd name="connsiteX15" fmla="*/ 4793957 w 8732083"/>
              <a:gd name="connsiteY15" fmla="*/ 3148814 h 4637898"/>
              <a:gd name="connsiteX16" fmla="*/ 4363298 w 8732083"/>
              <a:gd name="connsiteY16" fmla="*/ 3275830 h 4637898"/>
              <a:gd name="connsiteX17" fmla="*/ 4023278 w 8732083"/>
              <a:gd name="connsiteY17" fmla="*/ 3426286 h 4637898"/>
              <a:gd name="connsiteX18" fmla="*/ 4008275 w 8732083"/>
              <a:gd name="connsiteY18" fmla="*/ 3537293 h 4637898"/>
              <a:gd name="connsiteX19" fmla="*/ 4322462 w 8732083"/>
              <a:gd name="connsiteY19" fmla="*/ 3743731 h 4637898"/>
              <a:gd name="connsiteX20" fmla="*/ 4692008 w 8732083"/>
              <a:gd name="connsiteY20" fmla="*/ 3871083 h 4637898"/>
              <a:gd name="connsiteX21" fmla="*/ 6357603 w 8732083"/>
              <a:gd name="connsiteY21" fmla="*/ 4284966 h 4637898"/>
              <a:gd name="connsiteX22" fmla="*/ 7118408 w 8732083"/>
              <a:gd name="connsiteY22" fmla="*/ 4439638 h 4637898"/>
              <a:gd name="connsiteX23" fmla="*/ 7705174 w 8732083"/>
              <a:gd name="connsiteY23" fmla="*/ 4565113 h 4637898"/>
              <a:gd name="connsiteX24" fmla="*/ 8050861 w 8732083"/>
              <a:gd name="connsiteY24" fmla="*/ 4637898 h 4637898"/>
              <a:gd name="connsiteX25" fmla="*/ 4874860 w 8732083"/>
              <a:gd name="connsiteY25" fmla="*/ 4637898 h 4637898"/>
              <a:gd name="connsiteX26" fmla="*/ 4860925 w 8732083"/>
              <a:gd name="connsiteY26" fmla="*/ 4634079 h 4637898"/>
              <a:gd name="connsiteX27" fmla="*/ 3311553 w 8732083"/>
              <a:gd name="connsiteY27" fmla="*/ 4197155 h 4637898"/>
              <a:gd name="connsiteX28" fmla="*/ 2683228 w 8732083"/>
              <a:gd name="connsiteY28" fmla="*/ 3966799 h 4637898"/>
              <a:gd name="connsiteX29" fmla="*/ 2455318 w 8732083"/>
              <a:gd name="connsiteY29" fmla="*/ 3863173 h 4637898"/>
              <a:gd name="connsiteX30" fmla="*/ 2180722 w 8732083"/>
              <a:gd name="connsiteY30" fmla="*/ 3704378 h 4637898"/>
              <a:gd name="connsiteX31" fmla="*/ 2015073 w 8732083"/>
              <a:gd name="connsiteY31" fmla="*/ 3438649 h 4637898"/>
              <a:gd name="connsiteX32" fmla="*/ 2088455 w 8732083"/>
              <a:gd name="connsiteY32" fmla="*/ 3345808 h 4637898"/>
              <a:gd name="connsiteX33" fmla="*/ 2217006 w 8732083"/>
              <a:gd name="connsiteY33" fmla="*/ 3272426 h 4637898"/>
              <a:gd name="connsiteX34" fmla="*/ 2348097 w 8732083"/>
              <a:gd name="connsiteY34" fmla="*/ 3220947 h 4637898"/>
              <a:gd name="connsiteX35" fmla="*/ 2625088 w 8732083"/>
              <a:gd name="connsiteY35" fmla="*/ 3146128 h 4637898"/>
              <a:gd name="connsiteX36" fmla="*/ 3166802 w 8732083"/>
              <a:gd name="connsiteY36" fmla="*/ 3003246 h 4637898"/>
              <a:gd name="connsiteX37" fmla="*/ 4624234 w 8732083"/>
              <a:gd name="connsiteY37" fmla="*/ 2627852 h 4637898"/>
              <a:gd name="connsiteX38" fmla="*/ 5608492 w 8732083"/>
              <a:gd name="connsiteY38" fmla="*/ 2376839 h 4637898"/>
              <a:gd name="connsiteX39" fmla="*/ 7324319 w 8732083"/>
              <a:gd name="connsiteY39" fmla="*/ 1926433 h 4637898"/>
              <a:gd name="connsiteX40" fmla="*/ 8090780 w 8732083"/>
              <a:gd name="connsiteY40" fmla="*/ 1708971 h 4637898"/>
              <a:gd name="connsiteX41" fmla="*/ 8211661 w 8732083"/>
              <a:gd name="connsiteY41" fmla="*/ 1658835 h 4637898"/>
              <a:gd name="connsiteX42" fmla="*/ 7961271 w 8732083"/>
              <a:gd name="connsiteY42" fmla="*/ 1412758 h 4637898"/>
              <a:gd name="connsiteX43" fmla="*/ 7148221 w 8732083"/>
              <a:gd name="connsiteY43" fmla="*/ 1156185 h 4637898"/>
              <a:gd name="connsiteX44" fmla="*/ 6323620 w 8732083"/>
              <a:gd name="connsiteY44" fmla="*/ 920461 h 4637898"/>
              <a:gd name="connsiteX45" fmla="*/ 6035891 w 8732083"/>
              <a:gd name="connsiteY45" fmla="*/ 824791 h 4637898"/>
              <a:gd name="connsiteX46" fmla="*/ 5846373 w 8732083"/>
              <a:gd name="connsiteY46" fmla="*/ 737557 h 4637898"/>
              <a:gd name="connsiteX47" fmla="*/ 5827440 w 8732083"/>
              <a:gd name="connsiteY47" fmla="*/ 716851 h 4637898"/>
              <a:gd name="connsiteX48" fmla="*/ 5820922 w 8732083"/>
              <a:gd name="connsiteY48" fmla="*/ 669495 h 4637898"/>
              <a:gd name="connsiteX49" fmla="*/ 5877816 w 8732083"/>
              <a:gd name="connsiteY49" fmla="*/ 606274 h 4637898"/>
              <a:gd name="connsiteX50" fmla="*/ 6022327 w 8732083"/>
              <a:gd name="connsiteY50" fmla="*/ 530736 h 4637898"/>
              <a:gd name="connsiteX51" fmla="*/ 6154089 w 8732083"/>
              <a:gd name="connsiteY51" fmla="*/ 480696 h 4637898"/>
              <a:gd name="connsiteX52" fmla="*/ 6294095 w 8732083"/>
              <a:gd name="connsiteY52" fmla="*/ 436600 h 4637898"/>
              <a:gd name="connsiteX53" fmla="*/ 6486537 w 8732083"/>
              <a:gd name="connsiteY53" fmla="*/ 382917 h 4637898"/>
              <a:gd name="connsiteX54" fmla="*/ 6700931 w 8732083"/>
              <a:gd name="connsiteY54" fmla="*/ 333596 h 4637898"/>
              <a:gd name="connsiteX55" fmla="*/ 7131493 w 8732083"/>
              <a:gd name="connsiteY55" fmla="*/ 242816 h 4637898"/>
              <a:gd name="connsiteX56" fmla="*/ 7998562 w 8732083"/>
              <a:gd name="connsiteY56" fmla="*/ 92697 h 4637898"/>
              <a:gd name="connsiteX57" fmla="*/ 8390922 w 8732083"/>
              <a:gd name="connsiteY57" fmla="*/ 38918 h 4637898"/>
              <a:gd name="connsiteX58" fmla="*/ 8415463 w 8732083"/>
              <a:gd name="connsiteY58" fmla="*/ 17972 h 4637898"/>
              <a:gd name="connsiteX59" fmla="*/ 6518075 w 8732083"/>
              <a:gd name="connsiteY59" fmla="*/ 352960 h 4637898"/>
              <a:gd name="connsiteX60" fmla="*/ 6047107 w 8732083"/>
              <a:gd name="connsiteY60" fmla="*/ 493062 h 4637898"/>
              <a:gd name="connsiteX61" fmla="*/ 5832233 w 8732083"/>
              <a:gd name="connsiteY61" fmla="*/ 612458 h 4637898"/>
              <a:gd name="connsiteX62" fmla="*/ 5793362 w 8732083"/>
              <a:gd name="connsiteY62" fmla="*/ 669112 h 4637898"/>
              <a:gd name="connsiteX63" fmla="*/ 5826242 w 8732083"/>
              <a:gd name="connsiteY63" fmla="*/ 755292 h 4637898"/>
              <a:gd name="connsiteX64" fmla="*/ 5957524 w 8732083"/>
              <a:gd name="connsiteY64" fmla="*/ 823593 h 4637898"/>
              <a:gd name="connsiteX65" fmla="*/ 6764871 w 8732083"/>
              <a:gd name="connsiteY65" fmla="*/ 1080981 h 4637898"/>
              <a:gd name="connsiteX66" fmla="*/ 7587219 w 8732083"/>
              <a:gd name="connsiteY66" fmla="*/ 1322936 h 4637898"/>
              <a:gd name="connsiteX67" fmla="*/ 8069834 w 8732083"/>
              <a:gd name="connsiteY67" fmla="*/ 1500471 h 4637898"/>
              <a:gd name="connsiteX68" fmla="*/ 8194406 w 8732083"/>
              <a:gd name="connsiteY68" fmla="*/ 1581763 h 4637898"/>
              <a:gd name="connsiteX69" fmla="*/ 8193400 w 8732083"/>
              <a:gd name="connsiteY69" fmla="*/ 1622360 h 4637898"/>
              <a:gd name="connsiteX70" fmla="*/ 8170824 w 8732083"/>
              <a:gd name="connsiteY70" fmla="*/ 1638656 h 4637898"/>
              <a:gd name="connsiteX71" fmla="*/ 7989262 w 8732083"/>
              <a:gd name="connsiteY71" fmla="*/ 1698138 h 4637898"/>
              <a:gd name="connsiteX72" fmla="*/ 7136814 w 8732083"/>
              <a:gd name="connsiteY72" fmla="*/ 1930363 h 4637898"/>
              <a:gd name="connsiteX73" fmla="*/ 5628432 w 8732083"/>
              <a:gd name="connsiteY73" fmla="*/ 2317548 h 4637898"/>
              <a:gd name="connsiteX74" fmla="*/ 4766828 w 8732083"/>
              <a:gd name="connsiteY74" fmla="*/ 2532614 h 4637898"/>
              <a:gd name="connsiteX75" fmla="*/ 3896500 w 8732083"/>
              <a:gd name="connsiteY75" fmla="*/ 2750986 h 4637898"/>
              <a:gd name="connsiteX76" fmla="*/ 2619385 w 8732083"/>
              <a:gd name="connsiteY76" fmla="*/ 3075286 h 4637898"/>
              <a:gd name="connsiteX77" fmla="*/ 2072351 w 8732083"/>
              <a:gd name="connsiteY77" fmla="*/ 3272474 h 4637898"/>
              <a:gd name="connsiteX78" fmla="*/ 1943560 w 8732083"/>
              <a:gd name="connsiteY78" fmla="*/ 3418039 h 4637898"/>
              <a:gd name="connsiteX79" fmla="*/ 1950798 w 8732083"/>
              <a:gd name="connsiteY79" fmla="*/ 3564228 h 4637898"/>
              <a:gd name="connsiteX80" fmla="*/ 2031801 w 8732083"/>
              <a:gd name="connsiteY80" fmla="*/ 3675140 h 4637898"/>
              <a:gd name="connsiteX81" fmla="*/ 2224339 w 8732083"/>
              <a:gd name="connsiteY81" fmla="*/ 3821952 h 4637898"/>
              <a:gd name="connsiteX82" fmla="*/ 2994874 w 8732083"/>
              <a:gd name="connsiteY82" fmla="*/ 4172854 h 4637898"/>
              <a:gd name="connsiteX83" fmla="*/ 3810992 w 8732083"/>
              <a:gd name="connsiteY83" fmla="*/ 4441410 h 4637898"/>
              <a:gd name="connsiteX84" fmla="*/ 4232214 w 8732083"/>
              <a:gd name="connsiteY84" fmla="*/ 4562597 h 4637898"/>
              <a:gd name="connsiteX85" fmla="*/ 4509698 w 8732083"/>
              <a:gd name="connsiteY85" fmla="*/ 4637898 h 4637898"/>
              <a:gd name="connsiteX86" fmla="*/ 1072353 w 8732083"/>
              <a:gd name="connsiteY86" fmla="*/ 4637898 h 4637898"/>
              <a:gd name="connsiteX87" fmla="*/ 931536 w 8732083"/>
              <a:gd name="connsiteY87" fmla="*/ 4591476 h 4637898"/>
              <a:gd name="connsiteX88" fmla="*/ 851122 w 8732083"/>
              <a:gd name="connsiteY88" fmla="*/ 4564403 h 4637898"/>
              <a:gd name="connsiteX89" fmla="*/ 679386 w 8732083"/>
              <a:gd name="connsiteY89" fmla="*/ 4488719 h 4637898"/>
              <a:gd name="connsiteX90" fmla="*/ 683364 w 8732083"/>
              <a:gd name="connsiteY90" fmla="*/ 2984507 h 4637898"/>
              <a:gd name="connsiteX91" fmla="*/ 1120685 w 8732083"/>
              <a:gd name="connsiteY91" fmla="*/ 2859360 h 4637898"/>
              <a:gd name="connsiteX92" fmla="*/ 2818154 w 8732083"/>
              <a:gd name="connsiteY92" fmla="*/ 2488328 h 4637898"/>
              <a:gd name="connsiteX93" fmla="*/ 3937768 w 8732083"/>
              <a:gd name="connsiteY93" fmla="*/ 2279397 h 4637898"/>
              <a:gd name="connsiteX94" fmla="*/ 5691221 w 8732083"/>
              <a:gd name="connsiteY94" fmla="*/ 1967416 h 4637898"/>
              <a:gd name="connsiteX95" fmla="*/ 6483277 w 8732083"/>
              <a:gd name="connsiteY95" fmla="*/ 1811497 h 4637898"/>
              <a:gd name="connsiteX96" fmla="*/ 6875399 w 8732083"/>
              <a:gd name="connsiteY96" fmla="*/ 1716977 h 4637898"/>
              <a:gd name="connsiteX97" fmla="*/ 7190352 w 8732083"/>
              <a:gd name="connsiteY97" fmla="*/ 1589817 h 4637898"/>
              <a:gd name="connsiteX98" fmla="*/ 7197589 w 8732083"/>
              <a:gd name="connsiteY98" fmla="*/ 1490744 h 4637898"/>
              <a:gd name="connsiteX99" fmla="*/ 6803742 w 8732083"/>
              <a:gd name="connsiteY99" fmla="*/ 1309853 h 4637898"/>
              <a:gd name="connsiteX100" fmla="*/ 6073421 w 8732083"/>
              <a:gd name="connsiteY100" fmla="*/ 1114056 h 4637898"/>
              <a:gd name="connsiteX101" fmla="*/ 5490346 w 8732083"/>
              <a:gd name="connsiteY101" fmla="*/ 780973 h 4637898"/>
              <a:gd name="connsiteX102" fmla="*/ 6111374 w 8732083"/>
              <a:gd name="connsiteY102" fmla="*/ 414854 h 4637898"/>
              <a:gd name="connsiteX103" fmla="*/ 6579666 w 8732083"/>
              <a:gd name="connsiteY103" fmla="*/ 313276 h 4637898"/>
              <a:gd name="connsiteX104" fmla="*/ 8276943 w 8732083"/>
              <a:gd name="connsiteY104" fmla="*/ 18693 h 4637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732083" h="4637898">
                <a:moveTo>
                  <a:pt x="8415751" y="0"/>
                </a:moveTo>
                <a:lnTo>
                  <a:pt x="8415751" y="16105"/>
                </a:lnTo>
                <a:lnTo>
                  <a:pt x="8415751" y="48363"/>
                </a:lnTo>
                <a:cubicBezTo>
                  <a:pt x="8408417" y="56511"/>
                  <a:pt x="7876290" y="138089"/>
                  <a:pt x="7829078" y="145806"/>
                </a:cubicBezTo>
                <a:lnTo>
                  <a:pt x="7240248" y="247515"/>
                </a:lnTo>
                <a:cubicBezTo>
                  <a:pt x="6914798" y="306901"/>
                  <a:pt x="6587479" y="372135"/>
                  <a:pt x="6283118" y="501788"/>
                </a:cubicBezTo>
                <a:cubicBezTo>
                  <a:pt x="6237824" y="521056"/>
                  <a:pt x="6190134" y="544494"/>
                  <a:pt x="6166743" y="587823"/>
                </a:cubicBezTo>
                <a:cubicBezTo>
                  <a:pt x="6090245" y="729603"/>
                  <a:pt x="6377590" y="784244"/>
                  <a:pt x="6458210" y="806724"/>
                </a:cubicBezTo>
                <a:cubicBezTo>
                  <a:pt x="6573004" y="838741"/>
                  <a:pt x="6688517" y="868027"/>
                  <a:pt x="6804461" y="895635"/>
                </a:cubicBezTo>
                <a:lnTo>
                  <a:pt x="7494473" y="1047048"/>
                </a:lnTo>
                <a:cubicBezTo>
                  <a:pt x="7774772" y="1106674"/>
                  <a:pt x="8266159" y="1247016"/>
                  <a:pt x="8416182" y="1293413"/>
                </a:cubicBezTo>
                <a:cubicBezTo>
                  <a:pt x="8961792" y="1496407"/>
                  <a:pt x="8691976" y="1950334"/>
                  <a:pt x="8415751" y="2051726"/>
                </a:cubicBezTo>
                <a:cubicBezTo>
                  <a:pt x="8245596" y="2119596"/>
                  <a:pt x="8065088" y="2166904"/>
                  <a:pt x="7890382" y="2221880"/>
                </a:cubicBezTo>
                <a:lnTo>
                  <a:pt x="7338314" y="2393568"/>
                </a:lnTo>
                <a:lnTo>
                  <a:pt x="5655272" y="2894780"/>
                </a:lnTo>
                <a:lnTo>
                  <a:pt x="4793957" y="3148814"/>
                </a:lnTo>
                <a:lnTo>
                  <a:pt x="4363298" y="3275830"/>
                </a:lnTo>
                <a:cubicBezTo>
                  <a:pt x="4248744" y="3309622"/>
                  <a:pt x="4109889" y="3337470"/>
                  <a:pt x="4023278" y="3426286"/>
                </a:cubicBezTo>
                <a:cubicBezTo>
                  <a:pt x="3992602" y="3457776"/>
                  <a:pt x="3986755" y="3498374"/>
                  <a:pt x="4008275" y="3537293"/>
                </a:cubicBezTo>
                <a:cubicBezTo>
                  <a:pt x="4068621" y="3646432"/>
                  <a:pt x="4214474" y="3698436"/>
                  <a:pt x="4322462" y="3743731"/>
                </a:cubicBezTo>
                <a:cubicBezTo>
                  <a:pt x="4442720" y="3794154"/>
                  <a:pt x="4567915" y="3831492"/>
                  <a:pt x="4692008" y="3871083"/>
                </a:cubicBezTo>
                <a:cubicBezTo>
                  <a:pt x="5237509" y="4045168"/>
                  <a:pt x="5797531" y="4168254"/>
                  <a:pt x="6357603" y="4284966"/>
                </a:cubicBezTo>
                <a:cubicBezTo>
                  <a:pt x="6611205" y="4336523"/>
                  <a:pt x="6475282" y="4295606"/>
                  <a:pt x="7118408" y="4439638"/>
                </a:cubicBezTo>
                <a:cubicBezTo>
                  <a:pt x="7279190" y="4475646"/>
                  <a:pt x="7478266" y="4517484"/>
                  <a:pt x="7705174" y="4565113"/>
                </a:cubicBezTo>
                <a:lnTo>
                  <a:pt x="8050861" y="4637898"/>
                </a:lnTo>
                <a:lnTo>
                  <a:pt x="4874860" y="4637898"/>
                </a:lnTo>
                <a:lnTo>
                  <a:pt x="4860925" y="4634079"/>
                </a:lnTo>
                <a:cubicBezTo>
                  <a:pt x="4281568" y="4474647"/>
                  <a:pt x="3357998" y="4213511"/>
                  <a:pt x="3311553" y="4197155"/>
                </a:cubicBezTo>
                <a:cubicBezTo>
                  <a:pt x="3241047" y="4172326"/>
                  <a:pt x="2744771" y="3992586"/>
                  <a:pt x="2683228" y="3966799"/>
                </a:cubicBezTo>
                <a:cubicBezTo>
                  <a:pt x="2606300" y="3934590"/>
                  <a:pt x="2530186" y="3900367"/>
                  <a:pt x="2455318" y="3863173"/>
                </a:cubicBezTo>
                <a:cubicBezTo>
                  <a:pt x="2360318" y="3815961"/>
                  <a:pt x="2267045" y="3766064"/>
                  <a:pt x="2180722" y="3704378"/>
                </a:cubicBezTo>
                <a:cubicBezTo>
                  <a:pt x="2100966" y="3647340"/>
                  <a:pt x="1974332" y="3551766"/>
                  <a:pt x="2015073" y="3438649"/>
                </a:cubicBezTo>
                <a:cubicBezTo>
                  <a:pt x="2028638" y="3401024"/>
                  <a:pt x="2056438" y="3369821"/>
                  <a:pt x="2088455" y="3345808"/>
                </a:cubicBezTo>
                <a:cubicBezTo>
                  <a:pt x="2126848" y="3317002"/>
                  <a:pt x="2173533" y="3292029"/>
                  <a:pt x="2217006" y="3272426"/>
                </a:cubicBezTo>
                <a:cubicBezTo>
                  <a:pt x="2259904" y="3253062"/>
                  <a:pt x="2304144" y="3237484"/>
                  <a:pt x="2348097" y="3220947"/>
                </a:cubicBezTo>
                <a:cubicBezTo>
                  <a:pt x="2436433" y="3187684"/>
                  <a:pt x="2534020" y="3170285"/>
                  <a:pt x="2625088" y="3146128"/>
                </a:cubicBezTo>
                <a:cubicBezTo>
                  <a:pt x="2805596" y="3098245"/>
                  <a:pt x="2986199" y="3050698"/>
                  <a:pt x="3166802" y="3003246"/>
                </a:cubicBezTo>
                <a:cubicBezTo>
                  <a:pt x="3362647" y="2951769"/>
                  <a:pt x="4334348" y="2701953"/>
                  <a:pt x="4624234" y="2627852"/>
                </a:cubicBezTo>
                <a:cubicBezTo>
                  <a:pt x="4910908" y="2554566"/>
                  <a:pt x="5575804" y="2385514"/>
                  <a:pt x="5608492" y="2376839"/>
                </a:cubicBezTo>
                <a:cubicBezTo>
                  <a:pt x="5892579" y="2301635"/>
                  <a:pt x="7037404" y="2004369"/>
                  <a:pt x="7324319" y="1926433"/>
                </a:cubicBezTo>
                <a:cubicBezTo>
                  <a:pt x="7532674" y="1869874"/>
                  <a:pt x="8043376" y="1723733"/>
                  <a:pt x="8090780" y="1708971"/>
                </a:cubicBezTo>
                <a:cubicBezTo>
                  <a:pt x="8132623" y="1695982"/>
                  <a:pt x="8174754" y="1683424"/>
                  <a:pt x="8211661" y="1658835"/>
                </a:cubicBezTo>
                <a:cubicBezTo>
                  <a:pt x="8354351" y="1563837"/>
                  <a:pt x="8021280" y="1434998"/>
                  <a:pt x="7961271" y="1412758"/>
                </a:cubicBezTo>
                <a:cubicBezTo>
                  <a:pt x="7694680" y="1313877"/>
                  <a:pt x="7421810" y="1233114"/>
                  <a:pt x="7148221" y="1156185"/>
                </a:cubicBezTo>
                <a:cubicBezTo>
                  <a:pt x="6873003" y="1078777"/>
                  <a:pt x="6596681" y="1005203"/>
                  <a:pt x="6323620" y="920461"/>
                </a:cubicBezTo>
                <a:cubicBezTo>
                  <a:pt x="6227088" y="890504"/>
                  <a:pt x="6130555" y="859925"/>
                  <a:pt x="6035891" y="824791"/>
                </a:cubicBezTo>
                <a:cubicBezTo>
                  <a:pt x="5970274" y="800442"/>
                  <a:pt x="5906143" y="774080"/>
                  <a:pt x="5846373" y="737557"/>
                </a:cubicBezTo>
                <a:cubicBezTo>
                  <a:pt x="5840046" y="730655"/>
                  <a:pt x="5833528" y="723945"/>
                  <a:pt x="5827440" y="716851"/>
                </a:cubicBezTo>
                <a:cubicBezTo>
                  <a:pt x="5815170" y="702519"/>
                  <a:pt x="5813971" y="684402"/>
                  <a:pt x="5820922" y="669495"/>
                </a:cubicBezTo>
                <a:cubicBezTo>
                  <a:pt x="5832904" y="643133"/>
                  <a:pt x="5854042" y="623386"/>
                  <a:pt x="5877816" y="606274"/>
                </a:cubicBezTo>
                <a:cubicBezTo>
                  <a:pt x="5922439" y="574114"/>
                  <a:pt x="5972335" y="552544"/>
                  <a:pt x="6022327" y="530736"/>
                </a:cubicBezTo>
                <a:cubicBezTo>
                  <a:pt x="6065465" y="511947"/>
                  <a:pt x="6109129" y="494165"/>
                  <a:pt x="6154089" y="480696"/>
                </a:cubicBezTo>
                <a:cubicBezTo>
                  <a:pt x="6200965" y="466605"/>
                  <a:pt x="6246979" y="450069"/>
                  <a:pt x="6294095" y="436600"/>
                </a:cubicBezTo>
                <a:cubicBezTo>
                  <a:pt x="6358514" y="418194"/>
                  <a:pt x="6420871" y="398447"/>
                  <a:pt x="6486537" y="382917"/>
                </a:cubicBezTo>
                <a:cubicBezTo>
                  <a:pt x="6557906" y="366045"/>
                  <a:pt x="6629370" y="349605"/>
                  <a:pt x="6700931" y="333596"/>
                </a:cubicBezTo>
                <a:cubicBezTo>
                  <a:pt x="6844052" y="301578"/>
                  <a:pt x="6987605" y="271334"/>
                  <a:pt x="7131493" y="242816"/>
                </a:cubicBezTo>
                <a:cubicBezTo>
                  <a:pt x="7419270" y="185778"/>
                  <a:pt x="7708388" y="135738"/>
                  <a:pt x="7998562" y="92697"/>
                </a:cubicBezTo>
                <a:cubicBezTo>
                  <a:pt x="8129125" y="73332"/>
                  <a:pt x="8259928" y="55406"/>
                  <a:pt x="8390922" y="38918"/>
                </a:cubicBezTo>
                <a:cubicBezTo>
                  <a:pt x="8403288" y="37384"/>
                  <a:pt x="8419776" y="29619"/>
                  <a:pt x="8415463" y="17972"/>
                </a:cubicBezTo>
                <a:cubicBezTo>
                  <a:pt x="7779518" y="109472"/>
                  <a:pt x="7142373" y="201163"/>
                  <a:pt x="6518075" y="352960"/>
                </a:cubicBezTo>
                <a:cubicBezTo>
                  <a:pt x="6358801" y="391689"/>
                  <a:pt x="6200150" y="434443"/>
                  <a:pt x="6047107" y="493062"/>
                </a:cubicBezTo>
                <a:cubicBezTo>
                  <a:pt x="5970131" y="522587"/>
                  <a:pt x="5893201" y="557002"/>
                  <a:pt x="5832233" y="612458"/>
                </a:cubicBezTo>
                <a:cubicBezTo>
                  <a:pt x="5815026" y="628131"/>
                  <a:pt x="5798634" y="646441"/>
                  <a:pt x="5793362" y="669112"/>
                </a:cubicBezTo>
                <a:cubicBezTo>
                  <a:pt x="5786028" y="700554"/>
                  <a:pt x="5802277" y="733723"/>
                  <a:pt x="5826242" y="755292"/>
                </a:cubicBezTo>
                <a:cubicBezTo>
                  <a:pt x="5861279" y="786830"/>
                  <a:pt x="5914291" y="806098"/>
                  <a:pt x="5957524" y="823593"/>
                </a:cubicBezTo>
                <a:cubicBezTo>
                  <a:pt x="6218603" y="929137"/>
                  <a:pt x="6494446" y="1003334"/>
                  <a:pt x="6764871" y="1080981"/>
                </a:cubicBezTo>
                <a:cubicBezTo>
                  <a:pt x="7039514" y="1159827"/>
                  <a:pt x="7315020" y="1235894"/>
                  <a:pt x="7587219" y="1322936"/>
                </a:cubicBezTo>
                <a:cubicBezTo>
                  <a:pt x="7749704" y="1374893"/>
                  <a:pt x="7916840" y="1424981"/>
                  <a:pt x="8069834" y="1500471"/>
                </a:cubicBezTo>
                <a:cubicBezTo>
                  <a:pt x="8114698" y="1522568"/>
                  <a:pt x="8160280" y="1543274"/>
                  <a:pt x="8194406" y="1581763"/>
                </a:cubicBezTo>
                <a:cubicBezTo>
                  <a:pt x="8209552" y="1598874"/>
                  <a:pt x="8209840" y="1606687"/>
                  <a:pt x="8193400" y="1622360"/>
                </a:cubicBezTo>
                <a:cubicBezTo>
                  <a:pt x="8186690" y="1628735"/>
                  <a:pt x="8179212" y="1635301"/>
                  <a:pt x="8170824" y="1638656"/>
                </a:cubicBezTo>
                <a:cubicBezTo>
                  <a:pt x="8111630" y="1662430"/>
                  <a:pt x="8050566" y="1680692"/>
                  <a:pt x="7989262" y="1698138"/>
                </a:cubicBezTo>
                <a:cubicBezTo>
                  <a:pt x="7706184" y="1778806"/>
                  <a:pt x="7421570" y="1855160"/>
                  <a:pt x="7136814" y="1930363"/>
                </a:cubicBezTo>
                <a:cubicBezTo>
                  <a:pt x="6848989" y="2006382"/>
                  <a:pt x="5843162" y="2265016"/>
                  <a:pt x="5628432" y="2317548"/>
                </a:cubicBezTo>
                <a:cubicBezTo>
                  <a:pt x="5340943" y="2387911"/>
                  <a:pt x="5053933" y="2460526"/>
                  <a:pt x="4766828" y="2532614"/>
                </a:cubicBezTo>
                <a:cubicBezTo>
                  <a:pt x="4476703" y="2605421"/>
                  <a:pt x="4186626" y="2678227"/>
                  <a:pt x="3896500" y="2750986"/>
                </a:cubicBezTo>
                <a:cubicBezTo>
                  <a:pt x="3609539" y="2822978"/>
                  <a:pt x="2758240" y="3039769"/>
                  <a:pt x="2619385" y="3075286"/>
                </a:cubicBezTo>
                <a:cubicBezTo>
                  <a:pt x="2434516" y="3122594"/>
                  <a:pt x="2231289" y="3160171"/>
                  <a:pt x="2072351" y="3272474"/>
                </a:cubicBezTo>
                <a:cubicBezTo>
                  <a:pt x="2017997" y="3310866"/>
                  <a:pt x="1965417" y="3350409"/>
                  <a:pt x="1943560" y="3418039"/>
                </a:cubicBezTo>
                <a:cubicBezTo>
                  <a:pt x="1927360" y="3468079"/>
                  <a:pt x="1929804" y="3516873"/>
                  <a:pt x="1950798" y="3564228"/>
                </a:cubicBezTo>
                <a:cubicBezTo>
                  <a:pt x="1969635" y="3606791"/>
                  <a:pt x="1999160" y="3642307"/>
                  <a:pt x="2031801" y="3675140"/>
                </a:cubicBezTo>
                <a:cubicBezTo>
                  <a:pt x="2089270" y="3732848"/>
                  <a:pt x="2155654" y="3778767"/>
                  <a:pt x="2224339" y="3821952"/>
                </a:cubicBezTo>
                <a:cubicBezTo>
                  <a:pt x="2461836" y="3971160"/>
                  <a:pt x="2732693" y="4075266"/>
                  <a:pt x="2994874" y="4172854"/>
                </a:cubicBezTo>
                <a:cubicBezTo>
                  <a:pt x="3089538" y="4208083"/>
                  <a:pt x="3774804" y="4430529"/>
                  <a:pt x="3810992" y="4441410"/>
                </a:cubicBezTo>
                <a:cubicBezTo>
                  <a:pt x="3950854" y="4483373"/>
                  <a:pt x="4091375" y="4523515"/>
                  <a:pt x="4232214" y="4562597"/>
                </a:cubicBezTo>
                <a:lnTo>
                  <a:pt x="4509698" y="4637898"/>
                </a:lnTo>
                <a:lnTo>
                  <a:pt x="1072353" y="4637898"/>
                </a:lnTo>
                <a:lnTo>
                  <a:pt x="931536" y="4591476"/>
                </a:lnTo>
                <a:cubicBezTo>
                  <a:pt x="893453" y="4578833"/>
                  <a:pt x="865519" y="4569441"/>
                  <a:pt x="851122" y="4564403"/>
                </a:cubicBezTo>
                <a:cubicBezTo>
                  <a:pt x="798637" y="4545997"/>
                  <a:pt x="679289" y="4499073"/>
                  <a:pt x="679386" y="4488719"/>
                </a:cubicBezTo>
                <a:cubicBezTo>
                  <a:pt x="-276600" y="4023842"/>
                  <a:pt x="-176152" y="3314797"/>
                  <a:pt x="683364" y="2984507"/>
                </a:cubicBezTo>
                <a:cubicBezTo>
                  <a:pt x="690793" y="2976502"/>
                  <a:pt x="984273" y="2894972"/>
                  <a:pt x="1120685" y="2859360"/>
                </a:cubicBezTo>
                <a:cubicBezTo>
                  <a:pt x="1682050" y="2712931"/>
                  <a:pt x="2248352" y="2595740"/>
                  <a:pt x="2818154" y="2488328"/>
                </a:cubicBezTo>
                <a:cubicBezTo>
                  <a:pt x="3191247" y="2418013"/>
                  <a:pt x="3563812" y="2343816"/>
                  <a:pt x="3937768" y="2279397"/>
                </a:cubicBezTo>
                <a:cubicBezTo>
                  <a:pt x="4522381" y="2178695"/>
                  <a:pt x="5109485" y="2083744"/>
                  <a:pt x="5691221" y="1967416"/>
                </a:cubicBezTo>
                <a:cubicBezTo>
                  <a:pt x="5955895" y="1918814"/>
                  <a:pt x="6220473" y="1869541"/>
                  <a:pt x="6483277" y="1811497"/>
                </a:cubicBezTo>
                <a:cubicBezTo>
                  <a:pt x="6614560" y="1782498"/>
                  <a:pt x="6745411" y="1751296"/>
                  <a:pt x="6875399" y="1716977"/>
                </a:cubicBezTo>
                <a:cubicBezTo>
                  <a:pt x="6987365" y="1687452"/>
                  <a:pt x="7097606" y="1662671"/>
                  <a:pt x="7190352" y="1589817"/>
                </a:cubicBezTo>
                <a:cubicBezTo>
                  <a:pt x="7217098" y="1568775"/>
                  <a:pt x="7224958" y="1518831"/>
                  <a:pt x="7197589" y="1490744"/>
                </a:cubicBezTo>
                <a:cubicBezTo>
                  <a:pt x="7101008" y="1391671"/>
                  <a:pt x="6932485" y="1349060"/>
                  <a:pt x="6803742" y="1309853"/>
                </a:cubicBezTo>
                <a:cubicBezTo>
                  <a:pt x="6562555" y="1236423"/>
                  <a:pt x="6330420" y="1183152"/>
                  <a:pt x="6073421" y="1114056"/>
                </a:cubicBezTo>
                <a:cubicBezTo>
                  <a:pt x="5845534" y="1052786"/>
                  <a:pt x="5507559" y="935525"/>
                  <a:pt x="5490346" y="780973"/>
                </a:cubicBezTo>
                <a:cubicBezTo>
                  <a:pt x="5468967" y="589007"/>
                  <a:pt x="5920719" y="466703"/>
                  <a:pt x="6111374" y="414854"/>
                </a:cubicBezTo>
                <a:cubicBezTo>
                  <a:pt x="6292927" y="365480"/>
                  <a:pt x="6218738" y="379303"/>
                  <a:pt x="6579666" y="313276"/>
                </a:cubicBezTo>
                <a:cubicBezTo>
                  <a:pt x="6940594" y="247249"/>
                  <a:pt x="7708772" y="99265"/>
                  <a:pt x="8276943" y="18693"/>
                </a:cubicBezTo>
                <a:close/>
              </a:path>
            </a:pathLst>
          </a:custGeom>
          <a:solidFill>
            <a:srgbClr val="C0C0C0"/>
          </a:solidFill>
          <a:ln w="6370" cap="flat">
            <a:noFill/>
            <a:prstDash val="solid"/>
            <a:miter/>
          </a:ln>
        </p:spPr>
        <p:txBody>
          <a:bodyPr wrap="square" lIns="91432" tIns="45718" rIns="91432" bIns="45718" rtlCol="0" anchor="ctr">
            <a:noAutofit/>
          </a:bodyPr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335281" y="3161212"/>
            <a:ext cx="11625943" cy="2599508"/>
          </a:xfrm>
          <a:prstGeom prst="rect">
            <a:avLst/>
          </a:prstGeom>
          <a:solidFill>
            <a:srgbClr val="FEBDB0">
              <a:alpha val="6549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287383" y="809897"/>
            <a:ext cx="11625943" cy="1854926"/>
          </a:xfrm>
          <a:prstGeom prst="rect">
            <a:avLst/>
          </a:prstGeom>
          <a:solidFill>
            <a:srgbClr val="FEBDB0">
              <a:alpha val="6549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6</a:t>
            </a:fld>
            <a:endParaRPr lang="sr-Latn-RS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04948" y="904045"/>
            <a:ext cx="11362765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Адекватна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инфраструктура</a:t>
            </a:r>
            <a:r>
              <a:rPr kumimoji="0" lang="en-US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изражавају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забринутост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поводом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приступачности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пратеће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саобраћајне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инфраструктуре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везане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што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платформе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терминали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тротоари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места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искрцавање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укрцавање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сл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200" dirty="0"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200" dirty="0"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200" dirty="0"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Безбедност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путника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возилу</a:t>
            </a:r>
            <a:r>
              <a:rPr kumimoji="0" lang="en-US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Везано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ову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тему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изразиле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забринутост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поводом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неисправне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опреме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процедура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изненадних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промена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здравственом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стању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путника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хитним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случајевима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случају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саобраћајне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незгоде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Конкретно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изразиле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забринутост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питању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моћи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обезбеде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безбедност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путника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случају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изненадног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престанка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потребе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хитну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медицинску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помоћ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путника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4" grpId="0" animBg="1"/>
      <p:bldP spid="4" grpId="1" animBg="1"/>
      <p:bldP spid="4" grpId="2" animBg="1"/>
      <p:bldP spid="245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287383" y="3444429"/>
            <a:ext cx="11625943" cy="2525486"/>
          </a:xfrm>
          <a:prstGeom prst="rect">
            <a:avLst/>
          </a:prstGeom>
          <a:solidFill>
            <a:schemeClr val="tx2">
              <a:lumMod val="40000"/>
              <a:lumOff val="60000"/>
              <a:alpha val="6549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287383" y="666394"/>
            <a:ext cx="11625943" cy="2573383"/>
          </a:xfrm>
          <a:prstGeom prst="rect">
            <a:avLst/>
          </a:prstGeom>
          <a:solidFill>
            <a:schemeClr val="accent6">
              <a:lumMod val="40000"/>
              <a:lumOff val="60000"/>
              <a:alpha val="6549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7</a:t>
            </a:fld>
            <a:endParaRPr lang="sr-Latn-RS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18010" y="590273"/>
            <a:ext cx="11299371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Изазови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технолошких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иновација</a:t>
            </a:r>
            <a:endParaRPr lang="en-US" sz="2500" dirty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Досадашња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истраживања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показала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бројне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потешкоће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приликом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коришћења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новијих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технологија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Ови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настају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приликом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интеракције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одређеним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уређајима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апликацијама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неопходне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коришћење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одређених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ресурса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Овај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проблем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додатно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изражен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услед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различитих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захтева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исказују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различите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категорије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Губитак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радних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места</a:t>
            </a:r>
            <a:endParaRPr lang="en-US" sz="2500" dirty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Једна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општих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забринутости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везана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моралну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одговорност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поводом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губитка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одређеног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броја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радних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места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саобраћајном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сектору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последица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увођења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Наиме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очекивати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одређена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радна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места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области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јавног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превоза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система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паратранзита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бити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сувишна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након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пуног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увођења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систем</a:t>
            </a:r>
            <a:r>
              <a:rPr lang="en-US" sz="22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4" grpId="0" animBg="1"/>
      <p:bldP spid="4" grpId="1" animBg="1"/>
      <p:bldP spid="4" grpId="2" animBg="1"/>
      <p:bldP spid="256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C907F91-D6DF-4E22-816A-1952156EF909}"/>
              </a:ext>
            </a:extLst>
          </p:cNvPr>
          <p:cNvGrpSpPr/>
          <p:nvPr/>
        </p:nvGrpSpPr>
        <p:grpSpPr>
          <a:xfrm>
            <a:off x="-21265" y="0"/>
            <a:ext cx="1987255" cy="6858000"/>
            <a:chOff x="-21265" y="0"/>
            <a:chExt cx="219982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B7B6B6C-831E-46C8-BC44-3D8035B373B2}"/>
                </a:ext>
              </a:extLst>
            </p:cNvPr>
            <p:cNvSpPr/>
            <p:nvPr/>
          </p:nvSpPr>
          <p:spPr>
            <a:xfrm>
              <a:off x="-21265" y="0"/>
              <a:ext cx="440094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7186944-31B0-445E-91D6-E606F7C6D189}"/>
                </a:ext>
              </a:extLst>
            </p:cNvPr>
            <p:cNvSpPr/>
            <p:nvPr/>
          </p:nvSpPr>
          <p:spPr>
            <a:xfrm>
              <a:off x="419561" y="0"/>
              <a:ext cx="44009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C5AD385-D6EF-42B7-8C6D-4F3AC624E5C5}"/>
                </a:ext>
              </a:extLst>
            </p:cNvPr>
            <p:cNvSpPr/>
            <p:nvPr/>
          </p:nvSpPr>
          <p:spPr>
            <a:xfrm>
              <a:off x="859450" y="0"/>
              <a:ext cx="440094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8B1EB06-A3A5-4FAF-A690-4DD8A58877F6}"/>
                </a:ext>
              </a:extLst>
            </p:cNvPr>
            <p:cNvSpPr/>
            <p:nvPr/>
          </p:nvSpPr>
          <p:spPr>
            <a:xfrm>
              <a:off x="1298828" y="0"/>
              <a:ext cx="440094" cy="6858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8DFC629-EA8C-4564-B4C2-F2EBF02BD7FC}"/>
                </a:ext>
              </a:extLst>
            </p:cNvPr>
            <p:cNvSpPr/>
            <p:nvPr/>
          </p:nvSpPr>
          <p:spPr>
            <a:xfrm>
              <a:off x="1738465" y="0"/>
              <a:ext cx="440094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587829" y="496388"/>
            <a:ext cx="9953897" cy="4310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574802" y="5549623"/>
            <a:ext cx="3780972" cy="494126"/>
            <a:chOff x="406400" y="30393"/>
            <a:chExt cx="5689600" cy="1210320"/>
          </a:xfrm>
        </p:grpSpPr>
        <p:sp>
          <p:nvSpPr>
            <p:cNvPr id="17" name="Rounded Rectangle 16"/>
            <p:cNvSpPr/>
            <p:nvPr/>
          </p:nvSpPr>
          <p:spPr>
            <a:xfrm>
              <a:off x="406400" y="30393"/>
              <a:ext cx="5689600" cy="1210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465483" y="89476"/>
              <a:ext cx="5571434" cy="1092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48674" y="4726663"/>
            <a:ext cx="3493589" cy="494126"/>
            <a:chOff x="406400" y="30393"/>
            <a:chExt cx="5689600" cy="1210320"/>
          </a:xfrm>
        </p:grpSpPr>
        <p:sp>
          <p:nvSpPr>
            <p:cNvPr id="14" name="Rounded Rectangle 13"/>
            <p:cNvSpPr/>
            <p:nvPr/>
          </p:nvSpPr>
          <p:spPr>
            <a:xfrm>
              <a:off x="406400" y="30393"/>
              <a:ext cx="5689600" cy="1210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5483" y="89476"/>
              <a:ext cx="5571434" cy="1092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48675" y="3916765"/>
            <a:ext cx="5361577" cy="494126"/>
            <a:chOff x="406400" y="30393"/>
            <a:chExt cx="5689600" cy="1210320"/>
          </a:xfrm>
        </p:grpSpPr>
        <p:sp>
          <p:nvSpPr>
            <p:cNvPr id="11" name="Rounded Rectangle 10"/>
            <p:cNvSpPr/>
            <p:nvPr/>
          </p:nvSpPr>
          <p:spPr>
            <a:xfrm>
              <a:off x="406400" y="30393"/>
              <a:ext cx="5689600" cy="1210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5483" y="89476"/>
              <a:ext cx="5571434" cy="1092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kern="12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566092" y="3019783"/>
            <a:ext cx="5840548" cy="494126"/>
            <a:chOff x="406400" y="30393"/>
            <a:chExt cx="5689600" cy="1210320"/>
          </a:xfrm>
        </p:grpSpPr>
        <p:sp>
          <p:nvSpPr>
            <p:cNvPr id="8" name="Rounded Rectangle 7"/>
            <p:cNvSpPr/>
            <p:nvPr/>
          </p:nvSpPr>
          <p:spPr>
            <a:xfrm>
              <a:off x="406400" y="30393"/>
              <a:ext cx="5689600" cy="1210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5483" y="89476"/>
              <a:ext cx="5571434" cy="1092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kern="120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8</a:t>
            </a:fld>
            <a:endParaRPr lang="sr-Latn-R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-287384" y="182880"/>
            <a:ext cx="11025051" cy="138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304704" rIns="91440" bIns="304704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Користи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аутономних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возила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потребе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особа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инвалидитетом</a:t>
            </a:r>
            <a:endParaRPr kumimoji="0" lang="en-US" sz="2500" b="1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83325" y="1119486"/>
            <a:ext cx="11351623" cy="1446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говори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о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користима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могу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донети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акценат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ставља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различите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области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живота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бити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унапређен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увођењем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Конкретно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користи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могу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очекивати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следећим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областима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4777" y="3063968"/>
            <a:ext cx="6096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500" b="1" dirty="0" err="1"/>
              <a:t>Повећање</a:t>
            </a:r>
            <a:r>
              <a:rPr lang="en-US" sz="2500" b="1" dirty="0"/>
              <a:t> </a:t>
            </a:r>
            <a:r>
              <a:rPr lang="en-US" sz="2500" b="1" dirty="0" err="1"/>
              <a:t>приступачности</a:t>
            </a:r>
            <a:r>
              <a:rPr lang="en-US" sz="2500" b="1" dirty="0"/>
              <a:t> </a:t>
            </a:r>
            <a:r>
              <a:rPr lang="en-US" sz="2500" b="1" dirty="0" err="1"/>
              <a:t>саобраћају</a:t>
            </a:r>
            <a:endParaRPr lang="en-US" sz="2500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500" b="1" dirty="0" err="1"/>
              <a:t>Здравствена</a:t>
            </a:r>
            <a:r>
              <a:rPr lang="en-US" sz="2500" b="1" dirty="0"/>
              <a:t> </a:t>
            </a:r>
            <a:r>
              <a:rPr lang="en-US" sz="2500" b="1" dirty="0" err="1"/>
              <a:t>брига</a:t>
            </a:r>
            <a:r>
              <a:rPr lang="en-US" sz="2500" b="1" dirty="0"/>
              <a:t> и </a:t>
            </a:r>
            <a:r>
              <a:rPr lang="en-US" sz="2500" b="1" dirty="0" err="1"/>
              <a:t>запошљавање</a:t>
            </a:r>
            <a:endParaRPr lang="en-US" sz="2500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500" b="1" dirty="0" err="1"/>
              <a:t>Инклузија</a:t>
            </a:r>
            <a:r>
              <a:rPr lang="en-US" sz="2500" b="1" dirty="0"/>
              <a:t> у </a:t>
            </a:r>
            <a:r>
              <a:rPr lang="en-US" sz="2500" b="1" dirty="0" err="1"/>
              <a:t>друштво</a:t>
            </a:r>
            <a:endParaRPr lang="en-US" sz="2500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500" b="1" dirty="0" err="1"/>
              <a:t>Безбедност</a:t>
            </a:r>
            <a:r>
              <a:rPr lang="en-US" sz="2500" b="1" dirty="0"/>
              <a:t> </a:t>
            </a:r>
            <a:r>
              <a:rPr lang="en-US" sz="2500" b="1" dirty="0" err="1"/>
              <a:t>саобраћаја</a:t>
            </a:r>
            <a:endParaRPr lang="en-US" sz="25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  <p:bldP spid="27649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9</a:t>
            </a:fld>
            <a:endParaRPr lang="sr-Latn-RS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04946" y="461146"/>
            <a:ext cx="11482253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Повећање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приступачности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саобраћају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представљају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потенцијално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одличну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прилику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немају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могућност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самосталног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учешћа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то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остваре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прелиминарним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проценама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очекује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возилима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број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пређених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километара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категорије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учесника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порасте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14% 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Као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потенцијално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најкориснији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концепт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препоручују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дељена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која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пружала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услуге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врата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врата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Calibri" charset="-1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Здравствена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брига</a:t>
            </a:r>
            <a:r>
              <a:rPr kumimoji="0" lang="en-US" sz="25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5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запошљавање</a:t>
            </a:r>
            <a:endParaRPr kumimoji="0" lang="en-US" sz="25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Cambria" pitchFamily="18" charset="0"/>
              <a:ea typeface="Calibri" charset="-1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Један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кључних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разлог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зашто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нижи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ниво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здравствене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заштите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мању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стопу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запослености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је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њихово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ограничење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свакодневном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учешћу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у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саобраћају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Индиректно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решење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ове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проблеме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представља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коришћење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Процене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Сједињеним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Америчким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Државама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увођење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аутономних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возила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донети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уштеде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19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милијарди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долара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здравственом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систему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и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ће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два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милиона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особа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са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инвалидитетом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имати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прилику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да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пронађу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посао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mbria" pitchFamily="18" charset="0"/>
                <a:ea typeface="Calibri" charset="-18"/>
                <a:cs typeface="Times New Roman" pitchFamily="18" charset="0"/>
              </a:rPr>
              <a:t>. 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F_ppt_template_cir" id="{813B8F39-54D3-4201-886D-9A46251399D4}" vid="{BFF285B5-F1C9-41A9-A7DA-F2E1A9F227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SF_ppt_template_cir</Template>
  <TotalTime>1095</TotalTime>
  <Words>1638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Unicode MS</vt:lpstr>
      <vt:lpstr>Calibri</vt:lpstr>
      <vt:lpstr>Cambria</vt:lpstr>
      <vt:lpstr>Symbol</vt:lpstr>
      <vt:lpstr>Tw Cen MT (Body)</vt:lpstr>
      <vt:lpstr>Tw Cen MT (Body)Body)</vt:lpstr>
      <vt:lpstr>Tw Cen MT (Body)dy)</vt:lpstr>
      <vt:lpstr>Wingdings</vt:lpstr>
      <vt:lpstr>Office Theme</vt:lpstr>
      <vt:lpstr>Особе са инвалидитетом и аутономна возила</vt:lpstr>
      <vt:lpstr>Теме: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Изазови и ограничења везана за аутономна возила са аспекта особа са инвалидитетом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Инклузивни транспорт</dc:title>
  <dc:creator>Đorđe Petrović</dc:creator>
  <cp:lastModifiedBy>Djordje Petrovic</cp:lastModifiedBy>
  <cp:revision>183</cp:revision>
  <dcterms:created xsi:type="dcterms:W3CDTF">2024-09-10T17:28:23Z</dcterms:created>
  <dcterms:modified xsi:type="dcterms:W3CDTF">2024-12-02T11:15:09Z</dcterms:modified>
</cp:coreProperties>
</file>