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 id="2147484073" r:id="rId2"/>
  </p:sldMasterIdLst>
  <p:notesMasterIdLst>
    <p:notesMasterId r:id="rId41"/>
  </p:notesMasterIdLst>
  <p:handoutMasterIdLst>
    <p:handoutMasterId r:id="rId42"/>
  </p:handoutMasterIdLst>
  <p:sldIdLst>
    <p:sldId id="290" r:id="rId3"/>
    <p:sldId id="275" r:id="rId4"/>
    <p:sldId id="304" r:id="rId5"/>
    <p:sldId id="258" r:id="rId6"/>
    <p:sldId id="278" r:id="rId7"/>
    <p:sldId id="282" r:id="rId8"/>
    <p:sldId id="274" r:id="rId9"/>
    <p:sldId id="284" r:id="rId10"/>
    <p:sldId id="289" r:id="rId11"/>
    <p:sldId id="291" r:id="rId12"/>
    <p:sldId id="259" r:id="rId13"/>
    <p:sldId id="287" r:id="rId14"/>
    <p:sldId id="303" r:id="rId15"/>
    <p:sldId id="309" r:id="rId16"/>
    <p:sldId id="277" r:id="rId17"/>
    <p:sldId id="264" r:id="rId18"/>
    <p:sldId id="288" r:id="rId19"/>
    <p:sldId id="294" r:id="rId20"/>
    <p:sldId id="310" r:id="rId21"/>
    <p:sldId id="295" r:id="rId22"/>
    <p:sldId id="311" r:id="rId23"/>
    <p:sldId id="262" r:id="rId24"/>
    <p:sldId id="312" r:id="rId25"/>
    <p:sldId id="313" r:id="rId26"/>
    <p:sldId id="268" r:id="rId27"/>
    <p:sldId id="314" r:id="rId28"/>
    <p:sldId id="315" r:id="rId29"/>
    <p:sldId id="316" r:id="rId30"/>
    <p:sldId id="279" r:id="rId31"/>
    <p:sldId id="317" r:id="rId32"/>
    <p:sldId id="286" r:id="rId33"/>
    <p:sldId id="280" r:id="rId34"/>
    <p:sldId id="256" r:id="rId35"/>
    <p:sldId id="318" r:id="rId36"/>
    <p:sldId id="319" r:id="rId37"/>
    <p:sldId id="320" r:id="rId38"/>
    <p:sldId id="321" r:id="rId39"/>
    <p:sldId id="32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890">
          <p15:clr>
            <a:srgbClr val="A4A3A4"/>
          </p15:clr>
        </p15:guide>
        <p15:guide id="2" pos="5556">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B1FFFF"/>
    <a:srgbClr val="FFFFFF"/>
    <a:srgbClr val="B2B2B2"/>
    <a:srgbClr val="FFFF00"/>
    <a:srgbClr val="CC0000"/>
    <a:srgbClr val="000000"/>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3" autoAdjust="0"/>
    <p:restoredTop sz="94976" autoAdjust="0"/>
  </p:normalViewPr>
  <p:slideViewPr>
    <p:cSldViewPr>
      <p:cViewPr varScale="1">
        <p:scale>
          <a:sx n="110" d="100"/>
          <a:sy n="110" d="100"/>
        </p:scale>
        <p:origin x="-1872" y="-96"/>
      </p:cViewPr>
      <p:guideLst>
        <p:guide orient="horz" pos="890"/>
        <p:guide pos="5556"/>
      </p:guideLst>
    </p:cSldViewPr>
  </p:slideViewPr>
  <p:outlineViewPr>
    <p:cViewPr>
      <p:scale>
        <a:sx n="33" d="100"/>
        <a:sy n="33" d="100"/>
      </p:scale>
      <p:origin x="0" y="0"/>
    </p:cViewPr>
  </p:outlineViewPr>
  <p:notesTextViewPr>
    <p:cViewPr>
      <p:scale>
        <a:sx n="66" d="100"/>
        <a:sy n="66" d="100"/>
      </p:scale>
      <p:origin x="0" y="0"/>
    </p:cViewPr>
  </p:notesTextViewPr>
  <p:notesViewPr>
    <p:cSldViewPr>
      <p:cViewPr varScale="1">
        <p:scale>
          <a:sx n="62" d="100"/>
          <a:sy n="62" d="100"/>
        </p:scale>
        <p:origin x="-1110" y="-90"/>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4" name="Rectangle 2">
            <a:extLst>
              <a:ext uri="{FF2B5EF4-FFF2-40B4-BE49-F238E27FC236}">
                <a16:creationId xmlns="" xmlns:a16="http://schemas.microsoft.com/office/drawing/2014/main" id="{230693DD-3EA4-435D-B897-6A9221EBAD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69315" name="Rectangle 3">
            <a:extLst>
              <a:ext uri="{FF2B5EF4-FFF2-40B4-BE49-F238E27FC236}">
                <a16:creationId xmlns="" xmlns:a16="http://schemas.microsoft.com/office/drawing/2014/main" id="{EFF287D5-8322-4A87-825F-420AF9F6037F}"/>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A4911960-3A9E-416D-9D6C-A96BFC3DFE8A}" type="datetime10">
              <a:rPr lang="en-US"/>
              <a:pPr>
                <a:defRPr/>
              </a:pPr>
              <a:t>09:57</a:t>
            </a:fld>
            <a:endParaRPr lang="en-US"/>
          </a:p>
        </p:txBody>
      </p:sp>
      <p:sp>
        <p:nvSpPr>
          <p:cNvPr id="269316" name="Rectangle 4">
            <a:extLst>
              <a:ext uri="{FF2B5EF4-FFF2-40B4-BE49-F238E27FC236}">
                <a16:creationId xmlns="" xmlns:a16="http://schemas.microsoft.com/office/drawing/2014/main" id="{14D2ACCF-5487-432F-80E3-939549021FB8}"/>
              </a:ext>
            </a:extLst>
          </p:cNvPr>
          <p:cNvSpPr>
            <a:spLocks noGrp="1" noChangeArrowheads="1"/>
          </p:cNvSpPr>
          <p:nvPr>
            <p:ph type="ftr" sz="quarter" idx="2"/>
          </p:nvPr>
        </p:nvSpPr>
        <p:spPr bwMode="auto">
          <a:xfrm>
            <a:off x="0" y="8928100"/>
            <a:ext cx="2971800" cy="214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69317" name="Rectangle 5">
            <a:extLst>
              <a:ext uri="{FF2B5EF4-FFF2-40B4-BE49-F238E27FC236}">
                <a16:creationId xmlns="" xmlns:a16="http://schemas.microsoft.com/office/drawing/2014/main" id="{A77AA4BF-B21D-4197-8004-64CE1F231FB3}"/>
              </a:ext>
            </a:extLst>
          </p:cNvPr>
          <p:cNvSpPr>
            <a:spLocks noGrp="1" noChangeArrowheads="1"/>
          </p:cNvSpPr>
          <p:nvPr>
            <p:ph type="sldNum" sz="quarter" idx="3"/>
          </p:nvPr>
        </p:nvSpPr>
        <p:spPr bwMode="auto">
          <a:xfrm>
            <a:off x="3886200" y="8928100"/>
            <a:ext cx="297180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71F5C8-E0C6-4E85-A6D0-F40E902ADDF2}" type="slidenum">
              <a:rPr lang="en-US" altLang="en-US"/>
              <a:pPr/>
              <a:t>‹#›</a:t>
            </a:fld>
            <a:endParaRPr lang="en-US" altLang="en-US"/>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a:extLst>
              <a:ext uri="{FF2B5EF4-FFF2-40B4-BE49-F238E27FC236}">
                <a16:creationId xmlns="" xmlns:a16="http://schemas.microsoft.com/office/drawing/2014/main" id="{E82A5696-32F2-4F76-8165-C0B1FBD1860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67267" name="Rectangle 3">
            <a:extLst>
              <a:ext uri="{FF2B5EF4-FFF2-40B4-BE49-F238E27FC236}">
                <a16:creationId xmlns="" xmlns:a16="http://schemas.microsoft.com/office/drawing/2014/main" id="{6A7B1089-F661-4C38-ABDE-D119D6C00D1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C51A71FA-746F-4B71-8A14-8AF742DB9D09}" type="datetime10">
              <a:rPr lang="en-US"/>
              <a:pPr>
                <a:defRPr/>
              </a:pPr>
              <a:t>09:57</a:t>
            </a:fld>
            <a:endParaRPr lang="en-US"/>
          </a:p>
        </p:txBody>
      </p:sp>
      <p:sp>
        <p:nvSpPr>
          <p:cNvPr id="45060" name="Rectangle 4">
            <a:extLst>
              <a:ext uri="{FF2B5EF4-FFF2-40B4-BE49-F238E27FC236}">
                <a16:creationId xmlns="" xmlns:a16="http://schemas.microsoft.com/office/drawing/2014/main" id="{32BDBB88-543F-42A3-93D5-80B72F5AD19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7269" name="Rectangle 5">
            <a:extLst>
              <a:ext uri="{FF2B5EF4-FFF2-40B4-BE49-F238E27FC236}">
                <a16:creationId xmlns="" xmlns:a16="http://schemas.microsoft.com/office/drawing/2014/main" id="{295FFA73-DE20-4C64-B90C-EA486325D5B3}"/>
              </a:ext>
            </a:extLst>
          </p:cNvPr>
          <p:cNvSpPr>
            <a:spLocks noGrp="1" noChangeArrowheads="1"/>
          </p:cNvSpPr>
          <p:nvPr>
            <p:ph type="body" sz="quarter" idx="3"/>
          </p:nvPr>
        </p:nvSpPr>
        <p:spPr bwMode="auto">
          <a:xfrm>
            <a:off x="685800" y="43561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7270" name="Rectangle 6">
            <a:extLst>
              <a:ext uri="{FF2B5EF4-FFF2-40B4-BE49-F238E27FC236}">
                <a16:creationId xmlns="" xmlns:a16="http://schemas.microsoft.com/office/drawing/2014/main" id="{6CC42E3D-706F-4690-896F-4A7BC77DAC5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67271" name="Rectangle 7">
            <a:extLst>
              <a:ext uri="{FF2B5EF4-FFF2-40B4-BE49-F238E27FC236}">
                <a16:creationId xmlns="" xmlns:a16="http://schemas.microsoft.com/office/drawing/2014/main" id="{8D4DBF74-4596-4D28-B123-C10A6596F2D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7DC8037-C953-43DF-B281-5C4BE37AB3B7}" type="slidenum">
              <a:rPr lang="en-US" altLang="en-US"/>
              <a:pPr/>
              <a:t>‹#›</a:t>
            </a:fld>
            <a:endParaRPr lang="en-US" altLang="en-US"/>
          </a:p>
        </p:txBody>
      </p:sp>
    </p:spTree>
    <p:extLst>
      <p:ext uri="{BB962C8B-B14F-4D97-AF65-F5344CB8AC3E}">
        <p14:creationId xmlns="" xmlns:p14="http://schemas.microsoft.com/office/powerpoint/2010/main" val="326816040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 xmlns:a16="http://schemas.microsoft.com/office/drawing/2014/main" id="{CAB19561-74DA-4255-A3F4-ACC5EFA52D0F}"/>
              </a:ext>
            </a:extLst>
          </p:cNvPr>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5C6806-7B5B-4867-AC36-FB2431563CB4}" type="datetime10">
              <a:rPr lang="en-US" altLang="en-US" smtClean="0"/>
              <a:pPr eaLnBrk="1" hangingPunct="1"/>
              <a:t>09:57</a:t>
            </a:fld>
            <a:endParaRPr lang="en-US" altLang="en-US"/>
          </a:p>
        </p:txBody>
      </p:sp>
      <p:sp>
        <p:nvSpPr>
          <p:cNvPr id="46083" name="Rectangle 7">
            <a:extLst>
              <a:ext uri="{FF2B5EF4-FFF2-40B4-BE49-F238E27FC236}">
                <a16:creationId xmlns="" xmlns:a16="http://schemas.microsoft.com/office/drawing/2014/main" id="{1E3BF35E-90B6-439A-8CE6-F42486C2F4E2}"/>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0B2165-2F49-461B-BBF0-821018E79775}" type="slidenum">
              <a:rPr lang="en-US" altLang="en-US"/>
              <a:pPr eaLnBrk="1" hangingPunct="1"/>
              <a:t>4</a:t>
            </a:fld>
            <a:endParaRPr lang="en-US" altLang="en-US"/>
          </a:p>
        </p:txBody>
      </p:sp>
      <p:sp>
        <p:nvSpPr>
          <p:cNvPr id="46084" name="Rectangle 2">
            <a:extLst>
              <a:ext uri="{FF2B5EF4-FFF2-40B4-BE49-F238E27FC236}">
                <a16:creationId xmlns="" xmlns:a16="http://schemas.microsoft.com/office/drawing/2014/main" id="{3BBA77A5-F37B-433B-B235-6709462480BF}"/>
              </a:ext>
            </a:extLst>
          </p:cNvPr>
          <p:cNvSpPr>
            <a:spLocks noGrp="1" noRot="1" noChangeAspect="1" noChangeArrowheads="1" noTextEdit="1"/>
          </p:cNvSpPr>
          <p:nvPr>
            <p:ph type="sldImg"/>
          </p:nvPr>
        </p:nvSpPr>
        <p:spPr>
          <a:ln/>
        </p:spPr>
      </p:sp>
      <p:sp>
        <p:nvSpPr>
          <p:cNvPr id="46085" name="Rectangle 3">
            <a:extLst>
              <a:ext uri="{FF2B5EF4-FFF2-40B4-BE49-F238E27FC236}">
                <a16:creationId xmlns="" xmlns:a16="http://schemas.microsoft.com/office/drawing/2014/main" id="{9DBDD0C4-A13A-49B8-8171-436775B9B971}"/>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 xmlns:a16="http://schemas.microsoft.com/office/drawing/2014/main" id="{11D273F9-391E-4773-980A-8BFC77478336}"/>
              </a:ext>
            </a:extLst>
          </p:cNvPr>
          <p:cNvSpPr>
            <a:spLocks noGrp="1" noRot="1" noChangeAspect="1" noTextEdit="1"/>
          </p:cNvSpPr>
          <p:nvPr>
            <p:ph type="sldImg"/>
          </p:nvPr>
        </p:nvSpPr>
        <p:spPr>
          <a:ln/>
        </p:spPr>
      </p:sp>
      <p:sp>
        <p:nvSpPr>
          <p:cNvPr id="47107" name="Notes Placeholder 2">
            <a:extLst>
              <a:ext uri="{FF2B5EF4-FFF2-40B4-BE49-F238E27FC236}">
                <a16:creationId xmlns="" xmlns:a16="http://schemas.microsoft.com/office/drawing/2014/main" id="{E3686DF9-9004-4127-8C75-C74F69CB8867}"/>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Date Placeholder 3">
            <a:extLst>
              <a:ext uri="{FF2B5EF4-FFF2-40B4-BE49-F238E27FC236}">
                <a16:creationId xmlns="" xmlns:a16="http://schemas.microsoft.com/office/drawing/2014/main" id="{DE896293-6865-44B1-B89A-0C00527771F9}"/>
              </a:ext>
            </a:extLst>
          </p:cNvPr>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2E8F5E-1C0A-400A-BA48-762FED43F9B8}" type="datetime10">
              <a:rPr lang="en-US" altLang="en-US" smtClean="0"/>
              <a:pPr eaLnBrk="1" hangingPunct="1"/>
              <a:t>09:57</a:t>
            </a:fld>
            <a:endParaRPr lang="en-US" altLang="en-US"/>
          </a:p>
        </p:txBody>
      </p:sp>
      <p:sp>
        <p:nvSpPr>
          <p:cNvPr id="47109" name="Slide Number Placeholder 4">
            <a:extLst>
              <a:ext uri="{FF2B5EF4-FFF2-40B4-BE49-F238E27FC236}">
                <a16:creationId xmlns="" xmlns:a16="http://schemas.microsoft.com/office/drawing/2014/main" id="{E286BFFB-5B62-4425-98D4-872DA4B9B0AF}"/>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D6C8FE-45A2-4B1D-A639-96F9FDFB51C5}" type="slidenum">
              <a:rPr lang="en-US" altLang="en-US"/>
              <a:pPr eaLnBrk="1" hangingPunct="1"/>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 xmlns:a16="http://schemas.microsoft.com/office/drawing/2014/main" id="{9DDD30C1-94F4-49DB-B40D-84028C1C5910}"/>
              </a:ext>
            </a:extLst>
          </p:cNvPr>
          <p:cNvSpPr>
            <a:spLocks noGrp="1" noRot="1" noChangeAspect="1" noTextEdit="1"/>
          </p:cNvSpPr>
          <p:nvPr>
            <p:ph type="sldImg"/>
          </p:nvPr>
        </p:nvSpPr>
        <p:spPr>
          <a:ln/>
        </p:spPr>
      </p:sp>
      <p:sp>
        <p:nvSpPr>
          <p:cNvPr id="48131" name="Notes Placeholder 2">
            <a:extLst>
              <a:ext uri="{FF2B5EF4-FFF2-40B4-BE49-F238E27FC236}">
                <a16:creationId xmlns="" xmlns:a16="http://schemas.microsoft.com/office/drawing/2014/main" id="{2403CA3B-3120-4D58-9A0A-9AD3598CEBA5}"/>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Date Placeholder 3">
            <a:extLst>
              <a:ext uri="{FF2B5EF4-FFF2-40B4-BE49-F238E27FC236}">
                <a16:creationId xmlns="" xmlns:a16="http://schemas.microsoft.com/office/drawing/2014/main" id="{C1B98C5E-F990-494A-B9EE-99BAA13BB1EC}"/>
              </a:ext>
            </a:extLst>
          </p:cNvPr>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448D1D-016D-4B47-B347-938F69242AE4}" type="datetime10">
              <a:rPr lang="en-US" altLang="en-US" smtClean="0"/>
              <a:pPr eaLnBrk="1" hangingPunct="1"/>
              <a:t>09:57</a:t>
            </a:fld>
            <a:endParaRPr lang="en-US" altLang="en-US"/>
          </a:p>
        </p:txBody>
      </p:sp>
      <p:sp>
        <p:nvSpPr>
          <p:cNvPr id="48133" name="Slide Number Placeholder 4">
            <a:extLst>
              <a:ext uri="{FF2B5EF4-FFF2-40B4-BE49-F238E27FC236}">
                <a16:creationId xmlns="" xmlns:a16="http://schemas.microsoft.com/office/drawing/2014/main" id="{DF6314A3-18CF-4EDB-A050-3577B9FCBBB7}"/>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A29887-2A77-4376-8424-EA940784ED61}" type="slidenum">
              <a:rPr lang="en-US" altLang="en-US"/>
              <a:pPr eaLnBrk="1" hangingPunct="1"/>
              <a:t>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 xmlns:a16="http://schemas.microsoft.com/office/drawing/2014/main" id="{97E314C3-9AC4-463C-990A-333AE710E3A8}"/>
              </a:ext>
            </a:extLst>
          </p:cNvPr>
          <p:cNvSpPr>
            <a:spLocks noGrp="1" noRot="1" noChangeAspect="1" noTextEdit="1"/>
          </p:cNvSpPr>
          <p:nvPr>
            <p:ph type="sldImg"/>
          </p:nvPr>
        </p:nvSpPr>
        <p:spPr>
          <a:ln/>
        </p:spPr>
      </p:sp>
      <p:sp>
        <p:nvSpPr>
          <p:cNvPr id="49155" name="Notes Placeholder 2">
            <a:extLst>
              <a:ext uri="{FF2B5EF4-FFF2-40B4-BE49-F238E27FC236}">
                <a16:creationId xmlns="" xmlns:a16="http://schemas.microsoft.com/office/drawing/2014/main" id="{D92EE4ED-54EF-42F0-B188-C04EDAE2DBB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Date Placeholder 3">
            <a:extLst>
              <a:ext uri="{FF2B5EF4-FFF2-40B4-BE49-F238E27FC236}">
                <a16:creationId xmlns="" xmlns:a16="http://schemas.microsoft.com/office/drawing/2014/main" id="{F8C2FFC3-3668-497F-9B96-297636707B1B}"/>
              </a:ext>
            </a:extLst>
          </p:cNvPr>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84B866-E410-441D-8A1F-4D0C0A263989}" type="datetime10">
              <a:rPr lang="en-US" altLang="en-US" smtClean="0"/>
              <a:pPr eaLnBrk="1" hangingPunct="1"/>
              <a:t>09:57</a:t>
            </a:fld>
            <a:endParaRPr lang="en-US" altLang="en-US"/>
          </a:p>
        </p:txBody>
      </p:sp>
      <p:sp>
        <p:nvSpPr>
          <p:cNvPr id="49157" name="Slide Number Placeholder 4">
            <a:extLst>
              <a:ext uri="{FF2B5EF4-FFF2-40B4-BE49-F238E27FC236}">
                <a16:creationId xmlns="" xmlns:a16="http://schemas.microsoft.com/office/drawing/2014/main" id="{26070A09-2E99-4DCE-B887-D3F9F43F34E7}"/>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FE00A4-76F7-4A47-ABE0-11693A5815A8}" type="slidenum">
              <a:rPr lang="en-US" altLang="en-US"/>
              <a:pPr eaLnBrk="1" hangingPunct="1"/>
              <a:t>17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vi-VN" smtClean="0">
                <a:latin typeface="Arial" pitchFamily="34" charset="0"/>
              </a:rPr>
              <a:t> </a:t>
            </a:r>
            <a:endParaRPr lang="en-US" smtClean="0">
              <a:latin typeface="Arial" pitchFamily="34" charset="0"/>
            </a:endParaRPr>
          </a:p>
        </p:txBody>
      </p:sp>
      <p:sp>
        <p:nvSpPr>
          <p:cNvPr id="49156" name="Date Placeholder 3"/>
          <p:cNvSpPr>
            <a:spLocks noGrp="1"/>
          </p:cNvSpPr>
          <p:nvPr>
            <p:ph type="dt" sz="quarter" idx="1"/>
          </p:nvPr>
        </p:nvSpPr>
        <p:spPr>
          <a:noFill/>
        </p:spPr>
        <p:txBody>
          <a:bodyPr/>
          <a:lstStyle/>
          <a:p>
            <a:fld id="{774800CE-30E5-46DD-928D-42B00895954A}" type="datetime10">
              <a:rPr lang="en-US" smtClean="0">
                <a:latin typeface="Arial" pitchFamily="34" charset="0"/>
              </a:rPr>
              <a:pPr/>
              <a:t>09:57</a:t>
            </a:fld>
            <a:endParaRPr lang="en-US" smtClean="0">
              <a:latin typeface="Arial" pitchFamily="34" charset="0"/>
            </a:endParaRPr>
          </a:p>
        </p:txBody>
      </p:sp>
      <p:sp>
        <p:nvSpPr>
          <p:cNvPr id="49157" name="Slide Number Placeholder 4"/>
          <p:cNvSpPr>
            <a:spLocks noGrp="1"/>
          </p:cNvSpPr>
          <p:nvPr>
            <p:ph type="sldNum" sz="quarter" idx="5"/>
          </p:nvPr>
        </p:nvSpPr>
        <p:spPr>
          <a:noFill/>
        </p:spPr>
        <p:txBody>
          <a:bodyPr/>
          <a:lstStyle/>
          <a:p>
            <a:fld id="{0AFD3ED6-7FEA-4A67-8DA4-21AA631EEF28}"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B5003304-1A36-4572-9C41-F924714E0B37}"/>
              </a:ext>
            </a:extLst>
          </p:cNvPr>
          <p:cNvSpPr>
            <a:spLocks noGrp="1" noRot="1" noChangeAspect="1" noTextEdit="1"/>
          </p:cNvSpPr>
          <p:nvPr>
            <p:ph type="sldImg"/>
          </p:nvPr>
        </p:nvSpPr>
        <p:spPr>
          <a:ln/>
        </p:spPr>
      </p:sp>
      <p:sp>
        <p:nvSpPr>
          <p:cNvPr id="51203" name="Notes Placeholder 2">
            <a:extLst>
              <a:ext uri="{FF2B5EF4-FFF2-40B4-BE49-F238E27FC236}">
                <a16:creationId xmlns="" xmlns:a16="http://schemas.microsoft.com/office/drawing/2014/main" id="{4DA70D8B-51F1-4A3D-AA1B-C269BD3758A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 </a:t>
            </a:r>
            <a:endParaRPr lang="en-US" altLang="en-US">
              <a:latin typeface="Arial" panose="020B0604020202020204" pitchFamily="34" charset="0"/>
            </a:endParaRPr>
          </a:p>
        </p:txBody>
      </p:sp>
      <p:sp>
        <p:nvSpPr>
          <p:cNvPr id="51204" name="Date Placeholder 3">
            <a:extLst>
              <a:ext uri="{FF2B5EF4-FFF2-40B4-BE49-F238E27FC236}">
                <a16:creationId xmlns="" xmlns:a16="http://schemas.microsoft.com/office/drawing/2014/main" id="{9D8FF871-6482-4F4C-92FA-893605288122}"/>
              </a:ext>
            </a:extLst>
          </p:cNvPr>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F02ABD-A2B5-4EB7-AC97-B35BF808289B}" type="datetime10">
              <a:rPr lang="en-US" altLang="en-US" smtClean="0"/>
              <a:pPr eaLnBrk="1" hangingPunct="1"/>
              <a:t>09:57</a:t>
            </a:fld>
            <a:endParaRPr lang="en-US" altLang="en-US"/>
          </a:p>
        </p:txBody>
      </p:sp>
      <p:sp>
        <p:nvSpPr>
          <p:cNvPr id="51205" name="Slide Number Placeholder 4">
            <a:extLst>
              <a:ext uri="{FF2B5EF4-FFF2-40B4-BE49-F238E27FC236}">
                <a16:creationId xmlns="" xmlns:a16="http://schemas.microsoft.com/office/drawing/2014/main" id="{48D66AA1-5EAF-42E0-AF22-EAB3604D8D32}"/>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8E3B49-26BB-4DC7-8250-AEAEC35E06D9}" type="slidenum">
              <a:rPr lang="en-US" altLang="en-US"/>
              <a:pPr eaLnBrk="1" hangingPunct="1"/>
              <a:t>20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6376702E-9F08-4F10-ABB0-5829C87C0167}" type="datetime10">
              <a:rPr lang="en-US" smtClean="0">
                <a:latin typeface="Arial" pitchFamily="34" charset="0"/>
              </a:rPr>
              <a:pPr/>
              <a:t>09:57</a:t>
            </a:fld>
            <a:endParaRPr lang="en-US" smtClean="0">
              <a:latin typeface="Arial" pitchFamily="34" charset="0"/>
            </a:endParaRPr>
          </a:p>
        </p:txBody>
      </p:sp>
      <p:sp>
        <p:nvSpPr>
          <p:cNvPr id="51203" name="Rectangle 7"/>
          <p:cNvSpPr>
            <a:spLocks noGrp="1" noChangeArrowheads="1"/>
          </p:cNvSpPr>
          <p:nvPr>
            <p:ph type="sldNum" sz="quarter" idx="5"/>
          </p:nvPr>
        </p:nvSpPr>
        <p:spPr>
          <a:noFill/>
        </p:spPr>
        <p:txBody>
          <a:bodyPr/>
          <a:lstStyle/>
          <a:p>
            <a:fld id="{1B33731C-B64B-4CB8-A94F-10389307B229}" type="slidenum">
              <a:rPr lang="en-US" smtClean="0">
                <a:latin typeface="Arial" pitchFamily="34" charset="0"/>
              </a:rPr>
              <a:pPr/>
              <a:t>24</a:t>
            </a:fld>
            <a:endParaRPr lang="en-US" smtClean="0">
              <a:latin typeface="Arial" pitchFamily="34"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 xmlns:a16="http://schemas.microsoft.com/office/drawing/2014/main" id="{3BE81410-3391-43C3-B703-D993D25803D6}"/>
              </a:ext>
            </a:extLst>
          </p:cNvPr>
          <p:cNvSpPr>
            <a:spLocks noGrp="1"/>
          </p:cNvSpPr>
          <p:nvPr>
            <p:ph type="dt" sz="half" idx="10"/>
          </p:nvPr>
        </p:nvSpPr>
        <p:spPr/>
        <p:txBody>
          <a:bodyPr/>
          <a:lstStyle>
            <a:lvl1pPr>
              <a:defRPr/>
            </a:lvl1pPr>
          </a:lstStyle>
          <a:p>
            <a:pPr>
              <a:defRPr/>
            </a:pPr>
            <a:fld id="{09673F69-48CB-4AFF-B85F-48CB6ED39440}" type="datetime10">
              <a:rPr lang="en-US"/>
              <a:pPr>
                <a:defRPr/>
              </a:pPr>
              <a:t>09:57</a:t>
            </a:fld>
            <a:endParaRPr lang="en-US"/>
          </a:p>
        </p:txBody>
      </p:sp>
      <p:sp>
        <p:nvSpPr>
          <p:cNvPr id="5" name="Footer Placeholder 18">
            <a:extLst>
              <a:ext uri="{FF2B5EF4-FFF2-40B4-BE49-F238E27FC236}">
                <a16:creationId xmlns="" xmlns:a16="http://schemas.microsoft.com/office/drawing/2014/main" id="{10D4362F-B380-4E10-93B0-E852D58AD3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 xmlns:a16="http://schemas.microsoft.com/office/drawing/2014/main" id="{6528A04B-C17D-446F-B23C-CB1E56946A64}"/>
              </a:ext>
            </a:extLst>
          </p:cNvPr>
          <p:cNvSpPr>
            <a:spLocks noGrp="1"/>
          </p:cNvSpPr>
          <p:nvPr>
            <p:ph type="sldNum" sz="quarter" idx="12"/>
          </p:nvPr>
        </p:nvSpPr>
        <p:spPr/>
        <p:txBody>
          <a:bodyPr/>
          <a:lstStyle>
            <a:lvl1pPr>
              <a:defRPr>
                <a:solidFill>
                  <a:srgbClr val="D1EAEE"/>
                </a:solidFill>
              </a:defRPr>
            </a:lvl1pPr>
          </a:lstStyle>
          <a:p>
            <a:fld id="{DABFD764-5A44-402B-9C4F-BBAB43FD3004}" type="slidenum">
              <a:rPr lang="en-US" altLang="en-US"/>
              <a:pPr/>
              <a:t>‹#›</a:t>
            </a:fld>
            <a:endParaRPr lang="en-US" altLang="en-US"/>
          </a:p>
        </p:txBody>
      </p:sp>
    </p:spTree>
    <p:extLst>
      <p:ext uri="{BB962C8B-B14F-4D97-AF65-F5344CB8AC3E}">
        <p14:creationId xmlns="" xmlns:p14="http://schemas.microsoft.com/office/powerpoint/2010/main" val="23379574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 xmlns:a16="http://schemas.microsoft.com/office/drawing/2014/main" id="{79C1CEF7-7EDF-4434-9193-B591E38CF627}"/>
              </a:ext>
            </a:extLst>
          </p:cNvPr>
          <p:cNvSpPr>
            <a:spLocks noGrp="1"/>
          </p:cNvSpPr>
          <p:nvPr>
            <p:ph type="dt" sz="half" idx="10"/>
          </p:nvPr>
        </p:nvSpPr>
        <p:spPr/>
        <p:txBody>
          <a:bodyPr/>
          <a:lstStyle>
            <a:lvl1pPr>
              <a:defRPr/>
            </a:lvl1pPr>
          </a:lstStyle>
          <a:p>
            <a:pPr>
              <a:defRPr/>
            </a:pPr>
            <a:fld id="{20AABD2B-BE6A-49D3-8780-88CCCBD09C46}" type="datetime10">
              <a:rPr lang="en-US"/>
              <a:pPr>
                <a:defRPr/>
              </a:pPr>
              <a:t>09:57</a:t>
            </a:fld>
            <a:endParaRPr lang="en-US"/>
          </a:p>
        </p:txBody>
      </p:sp>
      <p:sp>
        <p:nvSpPr>
          <p:cNvPr id="5" name="Footer Placeholder 21">
            <a:extLst>
              <a:ext uri="{FF2B5EF4-FFF2-40B4-BE49-F238E27FC236}">
                <a16:creationId xmlns="" xmlns:a16="http://schemas.microsoft.com/office/drawing/2014/main" id="{9DC7B702-D11A-453C-8A9B-37B39451C5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 xmlns:a16="http://schemas.microsoft.com/office/drawing/2014/main" id="{F04013EA-206E-432F-8BCE-6863E11D3F58}"/>
              </a:ext>
            </a:extLst>
          </p:cNvPr>
          <p:cNvSpPr>
            <a:spLocks noGrp="1"/>
          </p:cNvSpPr>
          <p:nvPr>
            <p:ph type="sldNum" sz="quarter" idx="12"/>
          </p:nvPr>
        </p:nvSpPr>
        <p:spPr/>
        <p:txBody>
          <a:bodyPr/>
          <a:lstStyle>
            <a:lvl1pPr>
              <a:defRPr/>
            </a:lvl1pPr>
          </a:lstStyle>
          <a:p>
            <a:fld id="{BE068244-8FB5-4BFC-B366-D82898CBFB94}" type="slidenum">
              <a:rPr lang="en-US" altLang="en-US"/>
              <a:pPr/>
              <a:t>‹#›</a:t>
            </a:fld>
            <a:endParaRPr lang="en-US" altLang="en-US"/>
          </a:p>
        </p:txBody>
      </p:sp>
    </p:spTree>
    <p:extLst>
      <p:ext uri="{BB962C8B-B14F-4D97-AF65-F5344CB8AC3E}">
        <p14:creationId xmlns="" xmlns:p14="http://schemas.microsoft.com/office/powerpoint/2010/main" val="1814099087"/>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 xmlns:a16="http://schemas.microsoft.com/office/drawing/2014/main" id="{4BFF3C8D-B8D2-4794-BAD9-00C22E7B2610}"/>
              </a:ext>
            </a:extLst>
          </p:cNvPr>
          <p:cNvSpPr>
            <a:spLocks noGrp="1"/>
          </p:cNvSpPr>
          <p:nvPr>
            <p:ph type="dt" sz="half" idx="10"/>
          </p:nvPr>
        </p:nvSpPr>
        <p:spPr/>
        <p:txBody>
          <a:bodyPr/>
          <a:lstStyle>
            <a:lvl1pPr>
              <a:defRPr/>
            </a:lvl1pPr>
          </a:lstStyle>
          <a:p>
            <a:pPr>
              <a:defRPr/>
            </a:pPr>
            <a:fld id="{A367E61E-3417-4C4A-A967-655008AFDADE}" type="datetime10">
              <a:rPr lang="en-US"/>
              <a:pPr>
                <a:defRPr/>
              </a:pPr>
              <a:t>09:57</a:t>
            </a:fld>
            <a:endParaRPr lang="en-US"/>
          </a:p>
        </p:txBody>
      </p:sp>
      <p:sp>
        <p:nvSpPr>
          <p:cNvPr id="5" name="Footer Placeholder 21">
            <a:extLst>
              <a:ext uri="{FF2B5EF4-FFF2-40B4-BE49-F238E27FC236}">
                <a16:creationId xmlns="" xmlns:a16="http://schemas.microsoft.com/office/drawing/2014/main" id="{EBAE5790-8D40-47FF-AFE2-F2E71A74C8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 xmlns:a16="http://schemas.microsoft.com/office/drawing/2014/main" id="{BE21911F-CCCE-47CF-BD49-92E5B6D9201D}"/>
              </a:ext>
            </a:extLst>
          </p:cNvPr>
          <p:cNvSpPr>
            <a:spLocks noGrp="1"/>
          </p:cNvSpPr>
          <p:nvPr>
            <p:ph type="sldNum" sz="quarter" idx="12"/>
          </p:nvPr>
        </p:nvSpPr>
        <p:spPr/>
        <p:txBody>
          <a:bodyPr/>
          <a:lstStyle>
            <a:lvl1pPr>
              <a:defRPr/>
            </a:lvl1pPr>
          </a:lstStyle>
          <a:p>
            <a:fld id="{C46DB627-F99A-4AE8-A5BB-D850151D7A07}" type="slidenum">
              <a:rPr lang="en-US" altLang="en-US"/>
              <a:pPr/>
              <a:t>‹#›</a:t>
            </a:fld>
            <a:endParaRPr lang="en-US" altLang="en-US"/>
          </a:p>
        </p:txBody>
      </p:sp>
    </p:spTree>
    <p:extLst>
      <p:ext uri="{BB962C8B-B14F-4D97-AF65-F5344CB8AC3E}">
        <p14:creationId xmlns="" xmlns:p14="http://schemas.microsoft.com/office/powerpoint/2010/main" val="2668770982"/>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12763"/>
            <a:ext cx="8374063" cy="561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 xmlns:a16="http://schemas.microsoft.com/office/drawing/2014/main" id="{0DC92184-D916-46ED-A54C-3FE6171166DC}"/>
              </a:ext>
            </a:extLst>
          </p:cNvPr>
          <p:cNvSpPr>
            <a:spLocks noGrp="1"/>
          </p:cNvSpPr>
          <p:nvPr>
            <p:ph type="dt" sz="half" idx="10"/>
          </p:nvPr>
        </p:nvSpPr>
        <p:spPr/>
        <p:txBody>
          <a:bodyPr/>
          <a:lstStyle>
            <a:lvl1pPr>
              <a:defRPr/>
            </a:lvl1pPr>
          </a:lstStyle>
          <a:p>
            <a:pPr>
              <a:defRPr/>
            </a:pPr>
            <a:fld id="{0CD50DC2-0C97-4DC9-9F5B-A7BB01E3326B}" type="datetime10">
              <a:rPr lang="en-US"/>
              <a:pPr>
                <a:defRPr/>
              </a:pPr>
              <a:t>09:57</a:t>
            </a:fld>
            <a:endParaRPr lang="en-US"/>
          </a:p>
        </p:txBody>
      </p:sp>
      <p:sp>
        <p:nvSpPr>
          <p:cNvPr id="4" name="Footer Placeholder 21">
            <a:extLst>
              <a:ext uri="{FF2B5EF4-FFF2-40B4-BE49-F238E27FC236}">
                <a16:creationId xmlns="" xmlns:a16="http://schemas.microsoft.com/office/drawing/2014/main" id="{5751CCB4-9F97-429E-A06A-772559DFE4F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 xmlns:a16="http://schemas.microsoft.com/office/drawing/2014/main" id="{1AB76994-347C-4DCC-A2A4-57F7229BC08A}"/>
              </a:ext>
            </a:extLst>
          </p:cNvPr>
          <p:cNvSpPr>
            <a:spLocks noGrp="1"/>
          </p:cNvSpPr>
          <p:nvPr>
            <p:ph type="sldNum" sz="quarter" idx="12"/>
          </p:nvPr>
        </p:nvSpPr>
        <p:spPr/>
        <p:txBody>
          <a:bodyPr/>
          <a:lstStyle>
            <a:lvl1pPr>
              <a:defRPr/>
            </a:lvl1pPr>
          </a:lstStyle>
          <a:p>
            <a:fld id="{5CECE2A4-F17A-4CE4-B0E7-8CD5AE6AAD9A}" type="slidenum">
              <a:rPr lang="en-US" altLang="en-US"/>
              <a:pPr/>
              <a:t>‹#›</a:t>
            </a:fld>
            <a:endParaRPr lang="en-US" altLang="en-US"/>
          </a:p>
        </p:txBody>
      </p:sp>
    </p:spTree>
    <p:extLst>
      <p:ext uri="{BB962C8B-B14F-4D97-AF65-F5344CB8AC3E}">
        <p14:creationId xmlns="" xmlns:p14="http://schemas.microsoft.com/office/powerpoint/2010/main" val="4169885202"/>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 xmlns:p14="http://schemas.microsoft.com/office/powerpoint/2010/main" val="1457386972"/>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187771712"/>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 xmlns:p14="http://schemas.microsoft.com/office/powerpoint/2010/main" val="3497470658"/>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423196961"/>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91919797"/>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 xmlns:p14="http://schemas.microsoft.com/office/powerpoint/2010/main" val="3599010705"/>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81732467"/>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 xmlns:a16="http://schemas.microsoft.com/office/drawing/2014/main" id="{A672C57F-CD4E-44BC-B0D2-2637363A93FA}"/>
              </a:ext>
            </a:extLst>
          </p:cNvPr>
          <p:cNvSpPr>
            <a:spLocks noGrp="1"/>
          </p:cNvSpPr>
          <p:nvPr>
            <p:ph type="dt" sz="half" idx="10"/>
          </p:nvPr>
        </p:nvSpPr>
        <p:spPr/>
        <p:txBody>
          <a:bodyPr/>
          <a:lstStyle>
            <a:lvl1pPr>
              <a:defRPr/>
            </a:lvl1pPr>
          </a:lstStyle>
          <a:p>
            <a:pPr>
              <a:defRPr/>
            </a:pPr>
            <a:fld id="{96F93BFD-4791-4944-A326-DC80BE960213}" type="datetime10">
              <a:rPr lang="en-US"/>
              <a:pPr>
                <a:defRPr/>
              </a:pPr>
              <a:t>09:57</a:t>
            </a:fld>
            <a:endParaRPr lang="en-US"/>
          </a:p>
        </p:txBody>
      </p:sp>
      <p:sp>
        <p:nvSpPr>
          <p:cNvPr id="5" name="Footer Placeholder 21">
            <a:extLst>
              <a:ext uri="{FF2B5EF4-FFF2-40B4-BE49-F238E27FC236}">
                <a16:creationId xmlns="" xmlns:a16="http://schemas.microsoft.com/office/drawing/2014/main" id="{36537CC8-3380-4786-BB20-E93F180074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 xmlns:a16="http://schemas.microsoft.com/office/drawing/2014/main" id="{F9F915CF-46CF-416D-ABBE-3A9893B28B75}"/>
              </a:ext>
            </a:extLst>
          </p:cNvPr>
          <p:cNvSpPr>
            <a:spLocks noGrp="1"/>
          </p:cNvSpPr>
          <p:nvPr>
            <p:ph type="sldNum" sz="quarter" idx="12"/>
          </p:nvPr>
        </p:nvSpPr>
        <p:spPr/>
        <p:txBody>
          <a:bodyPr/>
          <a:lstStyle>
            <a:lvl1pPr>
              <a:defRPr/>
            </a:lvl1pPr>
          </a:lstStyle>
          <a:p>
            <a:fld id="{812D8177-2A58-4380-AF7C-44EA08232FBC}" type="slidenum">
              <a:rPr lang="en-US" altLang="en-US"/>
              <a:pPr/>
              <a:t>‹#›</a:t>
            </a:fld>
            <a:endParaRPr lang="en-US" altLang="en-US"/>
          </a:p>
        </p:txBody>
      </p:sp>
    </p:spTree>
    <p:extLst>
      <p:ext uri="{BB962C8B-B14F-4D97-AF65-F5344CB8AC3E}">
        <p14:creationId xmlns="" xmlns:p14="http://schemas.microsoft.com/office/powerpoint/2010/main" val="711716253"/>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p14="http://schemas.microsoft.com/office/powerpoint/2010/main" val="627380314"/>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p14="http://schemas.microsoft.com/office/powerpoint/2010/main" val="3609090505"/>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547355606"/>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380287971"/>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 xmlns:a16="http://schemas.microsoft.com/office/drawing/2014/main" id="{B756C14F-3701-4150-AABF-478198187224}"/>
              </a:ext>
            </a:extLst>
          </p:cNvPr>
          <p:cNvSpPr>
            <a:spLocks noGrp="1"/>
          </p:cNvSpPr>
          <p:nvPr>
            <p:ph type="dt" sz="half" idx="10"/>
          </p:nvPr>
        </p:nvSpPr>
        <p:spPr/>
        <p:txBody>
          <a:bodyPr/>
          <a:lstStyle>
            <a:lvl1pPr>
              <a:defRPr/>
            </a:lvl1pPr>
          </a:lstStyle>
          <a:p>
            <a:pPr>
              <a:defRPr/>
            </a:pPr>
            <a:fld id="{F8D3EDF8-365C-472C-AC3A-BDEA5E582DE6}" type="datetime10">
              <a:rPr lang="en-US"/>
              <a:pPr>
                <a:defRPr/>
              </a:pPr>
              <a:t>09:57</a:t>
            </a:fld>
            <a:endParaRPr lang="en-US"/>
          </a:p>
        </p:txBody>
      </p:sp>
      <p:sp>
        <p:nvSpPr>
          <p:cNvPr id="5" name="Footer Placeholder 4">
            <a:extLst>
              <a:ext uri="{FF2B5EF4-FFF2-40B4-BE49-F238E27FC236}">
                <a16:creationId xmlns="" xmlns:a16="http://schemas.microsoft.com/office/drawing/2014/main" id="{7CFB7106-7ED6-45B8-B1EF-60A824EB42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9244992-D75C-4A17-86DC-A1C436542455}"/>
              </a:ext>
            </a:extLst>
          </p:cNvPr>
          <p:cNvSpPr>
            <a:spLocks noGrp="1"/>
          </p:cNvSpPr>
          <p:nvPr>
            <p:ph type="sldNum" sz="quarter" idx="12"/>
          </p:nvPr>
        </p:nvSpPr>
        <p:spPr/>
        <p:txBody>
          <a:bodyPr/>
          <a:lstStyle>
            <a:lvl1pPr>
              <a:defRPr>
                <a:solidFill>
                  <a:srgbClr val="D1EAEE"/>
                </a:solidFill>
              </a:defRPr>
            </a:lvl1pPr>
          </a:lstStyle>
          <a:p>
            <a:fld id="{CE4EA66A-0B70-4A5F-80D6-D43A2AD7C155}" type="slidenum">
              <a:rPr lang="en-US" altLang="en-US"/>
              <a:pPr/>
              <a:t>‹#›</a:t>
            </a:fld>
            <a:endParaRPr lang="en-US" altLang="en-US"/>
          </a:p>
        </p:txBody>
      </p:sp>
    </p:spTree>
    <p:extLst>
      <p:ext uri="{BB962C8B-B14F-4D97-AF65-F5344CB8AC3E}">
        <p14:creationId xmlns="" xmlns:p14="http://schemas.microsoft.com/office/powerpoint/2010/main" val="942332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 xmlns:a16="http://schemas.microsoft.com/office/drawing/2014/main" id="{4C130010-54F1-43E7-A51F-EC703042C8AA}"/>
              </a:ext>
            </a:extLst>
          </p:cNvPr>
          <p:cNvSpPr>
            <a:spLocks noGrp="1"/>
          </p:cNvSpPr>
          <p:nvPr>
            <p:ph type="dt" sz="half" idx="10"/>
          </p:nvPr>
        </p:nvSpPr>
        <p:spPr/>
        <p:txBody>
          <a:bodyPr/>
          <a:lstStyle>
            <a:lvl1pPr>
              <a:defRPr/>
            </a:lvl1pPr>
          </a:lstStyle>
          <a:p>
            <a:pPr>
              <a:defRPr/>
            </a:pPr>
            <a:fld id="{D06BE720-BAEE-4496-A599-F8BEB4D90EE2}" type="datetime10">
              <a:rPr lang="en-US"/>
              <a:pPr>
                <a:defRPr/>
              </a:pPr>
              <a:t>09:57</a:t>
            </a:fld>
            <a:endParaRPr lang="en-US"/>
          </a:p>
        </p:txBody>
      </p:sp>
      <p:sp>
        <p:nvSpPr>
          <p:cNvPr id="6" name="Footer Placeholder 21">
            <a:extLst>
              <a:ext uri="{FF2B5EF4-FFF2-40B4-BE49-F238E27FC236}">
                <a16:creationId xmlns="" xmlns:a16="http://schemas.microsoft.com/office/drawing/2014/main" id="{1ECBC223-B3E3-4F99-8F3B-FB8B7F7864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 xmlns:a16="http://schemas.microsoft.com/office/drawing/2014/main" id="{A0594F9F-04DF-4A57-8E3E-39403ABF8649}"/>
              </a:ext>
            </a:extLst>
          </p:cNvPr>
          <p:cNvSpPr>
            <a:spLocks noGrp="1"/>
          </p:cNvSpPr>
          <p:nvPr>
            <p:ph type="sldNum" sz="quarter" idx="12"/>
          </p:nvPr>
        </p:nvSpPr>
        <p:spPr/>
        <p:txBody>
          <a:bodyPr/>
          <a:lstStyle>
            <a:lvl1pPr>
              <a:defRPr/>
            </a:lvl1pPr>
          </a:lstStyle>
          <a:p>
            <a:fld id="{7056448C-2FE9-49FC-A1DC-629E29177453}" type="slidenum">
              <a:rPr lang="en-US" altLang="en-US"/>
              <a:pPr/>
              <a:t>‹#›</a:t>
            </a:fld>
            <a:endParaRPr lang="en-US" altLang="en-US"/>
          </a:p>
        </p:txBody>
      </p:sp>
    </p:spTree>
    <p:extLst>
      <p:ext uri="{BB962C8B-B14F-4D97-AF65-F5344CB8AC3E}">
        <p14:creationId xmlns="" xmlns:p14="http://schemas.microsoft.com/office/powerpoint/2010/main" val="4066096334"/>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 xmlns:a16="http://schemas.microsoft.com/office/drawing/2014/main" id="{5BA3CBBD-2EA4-4F56-94AF-EDE27BDED4D2}"/>
              </a:ext>
            </a:extLst>
          </p:cNvPr>
          <p:cNvSpPr>
            <a:spLocks noGrp="1"/>
          </p:cNvSpPr>
          <p:nvPr>
            <p:ph type="dt" sz="half" idx="10"/>
          </p:nvPr>
        </p:nvSpPr>
        <p:spPr/>
        <p:txBody>
          <a:bodyPr/>
          <a:lstStyle>
            <a:lvl1pPr>
              <a:defRPr/>
            </a:lvl1pPr>
          </a:lstStyle>
          <a:p>
            <a:pPr>
              <a:defRPr/>
            </a:pPr>
            <a:fld id="{237209B2-699F-4D71-B8B3-4D07FA35D28B}" type="datetime10">
              <a:rPr lang="en-US"/>
              <a:pPr>
                <a:defRPr/>
              </a:pPr>
              <a:t>09:57</a:t>
            </a:fld>
            <a:endParaRPr lang="en-US"/>
          </a:p>
        </p:txBody>
      </p:sp>
      <p:sp>
        <p:nvSpPr>
          <p:cNvPr id="8" name="Footer Placeholder 21">
            <a:extLst>
              <a:ext uri="{FF2B5EF4-FFF2-40B4-BE49-F238E27FC236}">
                <a16:creationId xmlns="" xmlns:a16="http://schemas.microsoft.com/office/drawing/2014/main" id="{F05A19B0-78BB-493B-BC81-3A8A324A30C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 xmlns:a16="http://schemas.microsoft.com/office/drawing/2014/main" id="{8E7BAB59-948C-42E3-9D7A-3EAE82D5796A}"/>
              </a:ext>
            </a:extLst>
          </p:cNvPr>
          <p:cNvSpPr>
            <a:spLocks noGrp="1"/>
          </p:cNvSpPr>
          <p:nvPr>
            <p:ph type="sldNum" sz="quarter" idx="12"/>
          </p:nvPr>
        </p:nvSpPr>
        <p:spPr/>
        <p:txBody>
          <a:bodyPr/>
          <a:lstStyle>
            <a:lvl1pPr>
              <a:defRPr/>
            </a:lvl1pPr>
          </a:lstStyle>
          <a:p>
            <a:fld id="{E1DCB3B4-FBDB-4236-B495-431A647D4301}" type="slidenum">
              <a:rPr lang="en-US" altLang="en-US"/>
              <a:pPr/>
              <a:t>‹#›</a:t>
            </a:fld>
            <a:endParaRPr lang="en-US" altLang="en-US"/>
          </a:p>
        </p:txBody>
      </p:sp>
    </p:spTree>
    <p:extLst>
      <p:ext uri="{BB962C8B-B14F-4D97-AF65-F5344CB8AC3E}">
        <p14:creationId xmlns="" xmlns:p14="http://schemas.microsoft.com/office/powerpoint/2010/main" val="3129671148"/>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 xmlns:a16="http://schemas.microsoft.com/office/drawing/2014/main" id="{AADDB26C-5017-497F-9F7A-2E008B7DE0FD}"/>
              </a:ext>
            </a:extLst>
          </p:cNvPr>
          <p:cNvSpPr>
            <a:spLocks noGrp="1"/>
          </p:cNvSpPr>
          <p:nvPr>
            <p:ph type="dt" sz="half" idx="10"/>
          </p:nvPr>
        </p:nvSpPr>
        <p:spPr/>
        <p:txBody>
          <a:bodyPr/>
          <a:lstStyle>
            <a:lvl1pPr>
              <a:defRPr/>
            </a:lvl1pPr>
          </a:lstStyle>
          <a:p>
            <a:pPr>
              <a:defRPr/>
            </a:pPr>
            <a:fld id="{BAC0A9A2-4BF4-4CF8-B0E2-BA16BCB1CD59}" type="datetime10">
              <a:rPr lang="en-US"/>
              <a:pPr>
                <a:defRPr/>
              </a:pPr>
              <a:t>09:57</a:t>
            </a:fld>
            <a:endParaRPr lang="en-US"/>
          </a:p>
        </p:txBody>
      </p:sp>
      <p:sp>
        <p:nvSpPr>
          <p:cNvPr id="4" name="Footer Placeholder 21">
            <a:extLst>
              <a:ext uri="{FF2B5EF4-FFF2-40B4-BE49-F238E27FC236}">
                <a16:creationId xmlns="" xmlns:a16="http://schemas.microsoft.com/office/drawing/2014/main" id="{55B08686-CC70-4B0D-96F4-6142D838F5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 xmlns:a16="http://schemas.microsoft.com/office/drawing/2014/main" id="{50174C69-EE49-4DBC-A1DB-9DE5FD7D7B34}"/>
              </a:ext>
            </a:extLst>
          </p:cNvPr>
          <p:cNvSpPr>
            <a:spLocks noGrp="1"/>
          </p:cNvSpPr>
          <p:nvPr>
            <p:ph type="sldNum" sz="quarter" idx="12"/>
          </p:nvPr>
        </p:nvSpPr>
        <p:spPr/>
        <p:txBody>
          <a:bodyPr/>
          <a:lstStyle>
            <a:lvl1pPr>
              <a:defRPr/>
            </a:lvl1pPr>
          </a:lstStyle>
          <a:p>
            <a:fld id="{5055E917-F312-4EAB-AB03-292B7471C46F}" type="slidenum">
              <a:rPr lang="en-US" altLang="en-US"/>
              <a:pPr/>
              <a:t>‹#›</a:t>
            </a:fld>
            <a:endParaRPr lang="en-US" altLang="en-US"/>
          </a:p>
        </p:txBody>
      </p:sp>
    </p:spTree>
    <p:extLst>
      <p:ext uri="{BB962C8B-B14F-4D97-AF65-F5344CB8AC3E}">
        <p14:creationId xmlns="" xmlns:p14="http://schemas.microsoft.com/office/powerpoint/2010/main" val="3358884106"/>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 xmlns:a16="http://schemas.microsoft.com/office/drawing/2014/main" id="{95B230EA-901E-440B-A2F7-5D2B71F20A55}"/>
              </a:ext>
            </a:extLst>
          </p:cNvPr>
          <p:cNvSpPr>
            <a:spLocks noGrp="1"/>
          </p:cNvSpPr>
          <p:nvPr>
            <p:ph type="dt" sz="half" idx="10"/>
          </p:nvPr>
        </p:nvSpPr>
        <p:spPr/>
        <p:txBody>
          <a:bodyPr/>
          <a:lstStyle>
            <a:lvl1pPr>
              <a:defRPr/>
            </a:lvl1pPr>
          </a:lstStyle>
          <a:p>
            <a:pPr>
              <a:defRPr/>
            </a:pPr>
            <a:fld id="{135C8623-0C0B-416D-A878-35E3A12AD584}" type="datetime10">
              <a:rPr lang="en-US"/>
              <a:pPr>
                <a:defRPr/>
              </a:pPr>
              <a:t>09:57</a:t>
            </a:fld>
            <a:endParaRPr lang="en-US"/>
          </a:p>
        </p:txBody>
      </p:sp>
      <p:sp>
        <p:nvSpPr>
          <p:cNvPr id="3" name="Footer Placeholder 21">
            <a:extLst>
              <a:ext uri="{FF2B5EF4-FFF2-40B4-BE49-F238E27FC236}">
                <a16:creationId xmlns="" xmlns:a16="http://schemas.microsoft.com/office/drawing/2014/main" id="{E7105A03-5D7C-4E37-8F41-F7F2B533A0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 xmlns:a16="http://schemas.microsoft.com/office/drawing/2014/main" id="{ACE7C798-1944-427E-A19F-377EBC6E8157}"/>
              </a:ext>
            </a:extLst>
          </p:cNvPr>
          <p:cNvSpPr>
            <a:spLocks noGrp="1"/>
          </p:cNvSpPr>
          <p:nvPr>
            <p:ph type="sldNum" sz="quarter" idx="12"/>
          </p:nvPr>
        </p:nvSpPr>
        <p:spPr/>
        <p:txBody>
          <a:bodyPr/>
          <a:lstStyle>
            <a:lvl1pPr>
              <a:defRPr/>
            </a:lvl1pPr>
          </a:lstStyle>
          <a:p>
            <a:fld id="{6BCC507D-15AF-44C1-BED0-DA59A0E5ACD0}" type="slidenum">
              <a:rPr lang="en-US" altLang="en-US"/>
              <a:pPr/>
              <a:t>‹#›</a:t>
            </a:fld>
            <a:endParaRPr lang="en-US" altLang="en-US"/>
          </a:p>
        </p:txBody>
      </p:sp>
    </p:spTree>
    <p:extLst>
      <p:ext uri="{BB962C8B-B14F-4D97-AF65-F5344CB8AC3E}">
        <p14:creationId xmlns="" xmlns:p14="http://schemas.microsoft.com/office/powerpoint/2010/main" val="717744832"/>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 xmlns:a16="http://schemas.microsoft.com/office/drawing/2014/main" id="{D0F457A5-406C-4996-9854-F2FA169ED8C5}"/>
              </a:ext>
            </a:extLst>
          </p:cNvPr>
          <p:cNvSpPr>
            <a:spLocks noGrp="1"/>
          </p:cNvSpPr>
          <p:nvPr>
            <p:ph type="dt" sz="half" idx="10"/>
          </p:nvPr>
        </p:nvSpPr>
        <p:spPr/>
        <p:txBody>
          <a:bodyPr/>
          <a:lstStyle>
            <a:lvl1pPr>
              <a:defRPr/>
            </a:lvl1pPr>
          </a:lstStyle>
          <a:p>
            <a:pPr>
              <a:defRPr/>
            </a:pPr>
            <a:fld id="{36E3280A-8B54-429C-892B-22918D02BC0A}" type="datetime10">
              <a:rPr lang="en-US"/>
              <a:pPr>
                <a:defRPr/>
              </a:pPr>
              <a:t>09:57</a:t>
            </a:fld>
            <a:endParaRPr lang="en-US"/>
          </a:p>
        </p:txBody>
      </p:sp>
      <p:sp>
        <p:nvSpPr>
          <p:cNvPr id="6" name="Footer Placeholder 21">
            <a:extLst>
              <a:ext uri="{FF2B5EF4-FFF2-40B4-BE49-F238E27FC236}">
                <a16:creationId xmlns="" xmlns:a16="http://schemas.microsoft.com/office/drawing/2014/main" id="{DC5A785E-41EC-4ED6-932F-F7D230DBAF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 xmlns:a16="http://schemas.microsoft.com/office/drawing/2014/main" id="{FA896DC5-5CF2-4572-B304-CAAD63E0E081}"/>
              </a:ext>
            </a:extLst>
          </p:cNvPr>
          <p:cNvSpPr>
            <a:spLocks noGrp="1"/>
          </p:cNvSpPr>
          <p:nvPr>
            <p:ph type="sldNum" sz="quarter" idx="12"/>
          </p:nvPr>
        </p:nvSpPr>
        <p:spPr/>
        <p:txBody>
          <a:bodyPr/>
          <a:lstStyle>
            <a:lvl1pPr>
              <a:defRPr/>
            </a:lvl1pPr>
          </a:lstStyle>
          <a:p>
            <a:fld id="{7D985029-A9BC-48B9-9A22-F83E2C0C9CBA}" type="slidenum">
              <a:rPr lang="en-US" altLang="en-US"/>
              <a:pPr/>
              <a:t>‹#›</a:t>
            </a:fld>
            <a:endParaRPr lang="en-US" altLang="en-US"/>
          </a:p>
        </p:txBody>
      </p:sp>
    </p:spTree>
    <p:extLst>
      <p:ext uri="{BB962C8B-B14F-4D97-AF65-F5344CB8AC3E}">
        <p14:creationId xmlns="" xmlns:p14="http://schemas.microsoft.com/office/powerpoint/2010/main" val="4171283064"/>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 xmlns:a16="http://schemas.microsoft.com/office/drawing/2014/main" id="{953B6DA0-40F1-49D7-A6E1-EBB2853A8BB8}"/>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a:extLst>
              <a:ext uri="{FF2B5EF4-FFF2-40B4-BE49-F238E27FC236}">
                <a16:creationId xmlns="" xmlns:a16="http://schemas.microsoft.com/office/drawing/2014/main" id="{FFF850E5-BA19-4D47-B364-AC03A7BDE620}"/>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a:extLst>
              <a:ext uri="{FF2B5EF4-FFF2-40B4-BE49-F238E27FC236}">
                <a16:creationId xmlns="" xmlns:a16="http://schemas.microsoft.com/office/drawing/2014/main" id="{EE2B364C-E040-496E-8F45-789B89C1B294}"/>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16">
            <a:extLst>
              <a:ext uri="{FF2B5EF4-FFF2-40B4-BE49-F238E27FC236}">
                <a16:creationId xmlns="" xmlns:a16="http://schemas.microsoft.com/office/drawing/2014/main" id="{4E6BC0A1-060A-4E37-8615-AF7E6D952C06}"/>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 xmlns:a16="http://schemas.microsoft.com/office/drawing/2014/main" id="{C01BF1FB-C64C-4331-9ECE-C4EA934391E3}"/>
              </a:ext>
            </a:extLst>
          </p:cNvPr>
          <p:cNvSpPr>
            <a:spLocks noGrp="1"/>
          </p:cNvSpPr>
          <p:nvPr>
            <p:ph type="dt" sz="half" idx="10"/>
          </p:nvPr>
        </p:nvSpPr>
        <p:spPr/>
        <p:txBody>
          <a:bodyPr/>
          <a:lstStyle>
            <a:lvl1pPr>
              <a:defRPr/>
            </a:lvl1pPr>
          </a:lstStyle>
          <a:p>
            <a:pPr>
              <a:defRPr/>
            </a:pPr>
            <a:fld id="{016D6890-66BA-4E18-B118-7CFAC020C37E}" type="datetime10">
              <a:rPr lang="en-US"/>
              <a:pPr>
                <a:defRPr/>
              </a:pPr>
              <a:t>09:57</a:t>
            </a:fld>
            <a:endParaRPr lang="en-US"/>
          </a:p>
        </p:txBody>
      </p:sp>
      <p:sp>
        <p:nvSpPr>
          <p:cNvPr id="10" name="Footer Placeholder 5">
            <a:extLst>
              <a:ext uri="{FF2B5EF4-FFF2-40B4-BE49-F238E27FC236}">
                <a16:creationId xmlns="" xmlns:a16="http://schemas.microsoft.com/office/drawing/2014/main" id="{890595EE-796B-4B9F-B11A-5E56CA9E72E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 xmlns:a16="http://schemas.microsoft.com/office/drawing/2014/main" id="{F1301919-A274-4539-9257-7AD88DFB01EA}"/>
              </a:ext>
            </a:extLst>
          </p:cNvPr>
          <p:cNvSpPr>
            <a:spLocks noGrp="1"/>
          </p:cNvSpPr>
          <p:nvPr>
            <p:ph type="sldNum" sz="quarter" idx="12"/>
          </p:nvPr>
        </p:nvSpPr>
        <p:spPr>
          <a:xfrm>
            <a:off x="8077200" y="6356350"/>
            <a:ext cx="609600" cy="365125"/>
          </a:xfrm>
        </p:spPr>
        <p:txBody>
          <a:bodyPr/>
          <a:lstStyle>
            <a:lvl1pPr>
              <a:defRPr/>
            </a:lvl1pPr>
          </a:lstStyle>
          <a:p>
            <a:fld id="{4DC7747F-6DA3-4DD0-AA77-EDD27788D454}" type="slidenum">
              <a:rPr lang="en-US" altLang="en-US"/>
              <a:pPr/>
              <a:t>‹#›</a:t>
            </a:fld>
            <a:endParaRPr lang="en-US" altLang="en-US"/>
          </a:p>
        </p:txBody>
      </p:sp>
    </p:spTree>
    <p:extLst>
      <p:ext uri="{BB962C8B-B14F-4D97-AF65-F5344CB8AC3E}">
        <p14:creationId xmlns="" xmlns:p14="http://schemas.microsoft.com/office/powerpoint/2010/main" val="4187408536"/>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FBFBCD36-902C-4DC8-A200-76E24CC78430}"/>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a:extLst>
              <a:ext uri="{FF2B5EF4-FFF2-40B4-BE49-F238E27FC236}">
                <a16:creationId xmlns="" xmlns:a16="http://schemas.microsoft.com/office/drawing/2014/main" id="{BFAB94FB-6688-4981-A258-1BFAB7AE3645}"/>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a:extLst>
              <a:ext uri="{FF2B5EF4-FFF2-40B4-BE49-F238E27FC236}">
                <a16:creationId xmlns="" xmlns:a16="http://schemas.microsoft.com/office/drawing/2014/main" id="{74939242-DC32-4E32-A7E8-5D364EE07394}"/>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 xmlns:a16="http://schemas.microsoft.com/office/drawing/2014/main" id="{146C2CB8-3D63-47CB-84FA-8234CB4F70FD}"/>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 xmlns:a16="http://schemas.microsoft.com/office/drawing/2014/main" id="{157D257E-A1BE-4B0E-B308-C4D5BFC15263}"/>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A10248A7-A344-46D4-9CAB-838828D3A4F1}" type="datetime10">
              <a:rPr lang="en-US"/>
              <a:pPr>
                <a:defRPr/>
              </a:pPr>
              <a:t>09:57</a:t>
            </a:fld>
            <a:endParaRPr lang="en-US"/>
          </a:p>
        </p:txBody>
      </p:sp>
      <p:sp>
        <p:nvSpPr>
          <p:cNvPr id="22" name="Footer Placeholder 21">
            <a:extLst>
              <a:ext uri="{FF2B5EF4-FFF2-40B4-BE49-F238E27FC236}">
                <a16:creationId xmlns="" xmlns:a16="http://schemas.microsoft.com/office/drawing/2014/main" id="{854D2813-5244-4C6B-B655-470334DB028D}"/>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a:extLst>
              <a:ext uri="{FF2B5EF4-FFF2-40B4-BE49-F238E27FC236}">
                <a16:creationId xmlns="" xmlns:a16="http://schemas.microsoft.com/office/drawing/2014/main" id="{6A3E7472-DCE6-4DE1-84EA-40D434CD896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EC491671-9626-423C-971C-3DA06A3DB38F}" type="slidenum">
              <a:rPr lang="en-US" altLang="en-US"/>
              <a:pPr/>
              <a:t>‹#›</a:t>
            </a:fld>
            <a:endParaRPr lang="en-US" altLang="en-US"/>
          </a:p>
        </p:txBody>
      </p:sp>
      <p:grpSp>
        <p:nvGrpSpPr>
          <p:cNvPr id="1033" name="Group 1">
            <a:extLst>
              <a:ext uri="{FF2B5EF4-FFF2-40B4-BE49-F238E27FC236}">
                <a16:creationId xmlns="" xmlns:a16="http://schemas.microsoft.com/office/drawing/2014/main" id="{6C9BD09C-6CBF-4561-84C2-2FDF020188BC}"/>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 xmlns:a16="http://schemas.microsoft.com/office/drawing/2014/main" id="{4AAE4798-B1C1-4A37-BD75-60F7BBC4C5F3}"/>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a:extLst>
                <a:ext uri="{FF2B5EF4-FFF2-40B4-BE49-F238E27FC236}">
                  <a16:creationId xmlns="" xmlns:a16="http://schemas.microsoft.com/office/drawing/2014/main" id="{EBAA66E3-540C-4129-9319-D208D9DDF247}"/>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4394" r:id="rId1"/>
    <p:sldLayoutId id="2147484374" r:id="rId2"/>
    <p:sldLayoutId id="2147484395" r:id="rId3"/>
    <p:sldLayoutId id="2147484375" r:id="rId4"/>
    <p:sldLayoutId id="2147484376" r:id="rId5"/>
    <p:sldLayoutId id="2147484377" r:id="rId6"/>
    <p:sldLayoutId id="2147484378" r:id="rId7"/>
    <p:sldLayoutId id="2147484379" r:id="rId8"/>
    <p:sldLayoutId id="2147484396" r:id="rId9"/>
    <p:sldLayoutId id="2147484380" r:id="rId10"/>
    <p:sldLayoutId id="2147484381" r:id="rId11"/>
    <p:sldLayoutId id="2147484382" r:id="rId12"/>
  </p:sldLayoutIdLst>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7" descr="Sansbvcbdsfstitre-1sdfsfsd">
            <a:extLst>
              <a:ext uri="{FF2B5EF4-FFF2-40B4-BE49-F238E27FC236}">
                <a16:creationId xmlns="" xmlns:a16="http://schemas.microsoft.com/office/drawing/2014/main" id="{783E8F15-93F6-4C8A-95E8-2180900FB6FA}"/>
              </a:ext>
            </a:extLst>
          </p:cNvPr>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Text Box 8">
            <a:extLst>
              <a:ext uri="{FF2B5EF4-FFF2-40B4-BE49-F238E27FC236}">
                <a16:creationId xmlns="" xmlns:a16="http://schemas.microsoft.com/office/drawing/2014/main" id="{D2FF20DA-90FF-417C-827A-889250A2CAE5}"/>
              </a:ext>
            </a:extLst>
          </p:cNvPr>
          <p:cNvSpPr txBox="1">
            <a:spLocks noChangeArrowheads="1"/>
          </p:cNvSpPr>
          <p:nvPr userDrawn="1"/>
        </p:nvSpPr>
        <p:spPr bwMode="auto">
          <a:xfrm>
            <a:off x="7962900" y="6375400"/>
            <a:ext cx="1073150" cy="366713"/>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b="1">
                <a:solidFill>
                  <a:srgbClr val="FFFFFF"/>
                </a:solidFill>
              </a:rPr>
              <a:t>Page </a:t>
            </a:r>
            <a:fld id="{8C45E754-4632-48ED-8771-987F769C06A4}" type="slidenum">
              <a:rPr lang="fr-FR" altLang="en-US" b="1">
                <a:solidFill>
                  <a:srgbClr val="FFFFFF"/>
                </a:solidFill>
              </a:rPr>
              <a:pPr eaLnBrk="1" hangingPunct="1"/>
              <a:t>‹#›</a:t>
            </a:fld>
            <a:endParaRPr lang="fr-FR" altLang="en-US" b="1">
              <a:solidFill>
                <a:srgbClr val="FFFFFF"/>
              </a:solidFill>
            </a:endParaRPr>
          </a:p>
        </p:txBody>
      </p:sp>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hyperlink" Target="http://www.sf.bg.ac.r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6.png"/><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7.png"/><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6.png"/><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image" Target="../media/image46.wmf"/></Relationships>
</file>

<file path=ppt/slides/_rels/slide3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0.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4.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6.png"/><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2" descr="nn,b,b,b,nbb">
            <a:extLst>
              <a:ext uri="{FF2B5EF4-FFF2-40B4-BE49-F238E27FC236}">
                <a16:creationId xmlns="" xmlns:a16="http://schemas.microsoft.com/office/drawing/2014/main" id="{96FED737-5932-48E8-B1B2-C27596E798B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WordArt 7">
            <a:extLst>
              <a:ext uri="{FF2B5EF4-FFF2-40B4-BE49-F238E27FC236}">
                <a16:creationId xmlns="" xmlns:a16="http://schemas.microsoft.com/office/drawing/2014/main" id="{7934DE34-3A7F-4952-8B5A-DB3B5662B652}"/>
              </a:ext>
            </a:extLst>
          </p:cNvPr>
          <p:cNvSpPr>
            <a:spLocks noChangeArrowheads="1" noChangeShapeType="1" noTextEdit="1"/>
          </p:cNvSpPr>
          <p:nvPr/>
        </p:nvSpPr>
        <p:spPr bwMode="auto">
          <a:xfrm>
            <a:off x="547688" y="549275"/>
            <a:ext cx="8048625" cy="10763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60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MEHANIKA FLUIDA</a:t>
            </a: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 xmlns:a16="http://schemas.microsoft.com/office/drawing/2014/main" id="{2B05B070-12BF-4CD4-B826-6666B09AB51D}"/>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4099ED-3711-4291-A257-737F7531DF8F}" type="slidenum">
              <a:rPr lang="en-US" altLang="en-US"/>
              <a:pPr eaLnBrk="1" hangingPunct="1"/>
              <a:t>10</a:t>
            </a:fld>
            <a:endParaRPr lang="en-US" altLang="en-US"/>
          </a:p>
        </p:txBody>
      </p:sp>
      <p:sp>
        <p:nvSpPr>
          <p:cNvPr id="213013" name="Text Box 21">
            <a:extLst>
              <a:ext uri="{FF2B5EF4-FFF2-40B4-BE49-F238E27FC236}">
                <a16:creationId xmlns="" xmlns:a16="http://schemas.microsoft.com/office/drawing/2014/main" id="{A8E5498B-0AD3-49B9-876E-3E3E3A48BE70}"/>
              </a:ext>
            </a:extLst>
          </p:cNvPr>
          <p:cNvSpPr txBox="1">
            <a:spLocks noChangeArrowheads="1"/>
          </p:cNvSpPr>
          <p:nvPr/>
        </p:nvSpPr>
        <p:spPr bwMode="auto">
          <a:xfrm>
            <a:off x="534988" y="1736725"/>
            <a:ext cx="8105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2400" b="1"/>
              <a:t>Razlika između tečnosti i gasova</a:t>
            </a:r>
            <a:endParaRPr lang="en-US" altLang="en-US" sz="2400" b="1"/>
          </a:p>
        </p:txBody>
      </p:sp>
      <p:pic>
        <p:nvPicPr>
          <p:cNvPr id="213014" name="Picture 22" descr="BD10263_">
            <a:extLst>
              <a:ext uri="{FF2B5EF4-FFF2-40B4-BE49-F238E27FC236}">
                <a16:creationId xmlns="" xmlns:a16="http://schemas.microsoft.com/office/drawing/2014/main" id="{41B087A3-DCA2-4EAB-AF63-89261E87BC7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1911350"/>
            <a:ext cx="179388"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5" name="Line 23">
            <a:extLst>
              <a:ext uri="{FF2B5EF4-FFF2-40B4-BE49-F238E27FC236}">
                <a16:creationId xmlns="" xmlns:a16="http://schemas.microsoft.com/office/drawing/2014/main" id="{2E5DE4F1-FE6F-4CB0-92C6-E58474C787F5}"/>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6" name="Text Box 25">
            <a:extLst>
              <a:ext uri="{FF2B5EF4-FFF2-40B4-BE49-F238E27FC236}">
                <a16:creationId xmlns="" xmlns:a16="http://schemas.microsoft.com/office/drawing/2014/main" id="{3F5A26FD-7A04-4BE7-AA5F-8BEBBB0548A5}"/>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15367" name="Line 26">
            <a:extLst>
              <a:ext uri="{FF2B5EF4-FFF2-40B4-BE49-F238E27FC236}">
                <a16:creationId xmlns="" xmlns:a16="http://schemas.microsoft.com/office/drawing/2014/main" id="{0E9776E2-05E1-450C-B50A-5F245C642680}"/>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68" name="WordArt 27">
            <a:extLst>
              <a:ext uri="{FF2B5EF4-FFF2-40B4-BE49-F238E27FC236}">
                <a16:creationId xmlns="" xmlns:a16="http://schemas.microsoft.com/office/drawing/2014/main" id="{BAB24A83-5D5C-4468-B660-88CA74BD4E8C}"/>
              </a:ext>
            </a:extLst>
          </p:cNvPr>
          <p:cNvSpPr>
            <a:spLocks noChangeArrowheads="1" noChangeShapeType="1" noTextEdit="1"/>
          </p:cNvSpPr>
          <p:nvPr/>
        </p:nvSpPr>
        <p:spPr bwMode="auto">
          <a:xfrm>
            <a:off x="3730625" y="838200"/>
            <a:ext cx="168275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UVOD</a:t>
            </a:r>
          </a:p>
        </p:txBody>
      </p:sp>
      <p:sp>
        <p:nvSpPr>
          <p:cNvPr id="266233" name="Text Box 17401">
            <a:extLst>
              <a:ext uri="{FF2B5EF4-FFF2-40B4-BE49-F238E27FC236}">
                <a16:creationId xmlns="" xmlns:a16="http://schemas.microsoft.com/office/drawing/2014/main" id="{8E5449E1-EBC7-40CF-B336-E78C7D89F0A8}"/>
              </a:ext>
            </a:extLst>
          </p:cNvPr>
          <p:cNvSpPr txBox="1">
            <a:spLocks noChangeArrowheads="1"/>
          </p:cNvSpPr>
          <p:nvPr/>
        </p:nvSpPr>
        <p:spPr bwMode="auto">
          <a:xfrm>
            <a:off x="442913" y="2565400"/>
            <a:ext cx="8243887"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b="1"/>
              <a:t>Razlika između tečnosti i gasova se ogleda u uticaju kohezionih sila. Tečnosti koje se sastoje od relativno bliskih molekula koje povezuju jake kohezione sile imaju konstantnu zapreminu i uzimaju oblik otvorenog suda u kome su smeštene, pri čemu, u gravitacionom polju, formiraju slobodnu površinu.</a:t>
            </a:r>
          </a:p>
          <a:p>
            <a:pPr algn="just"/>
            <a:endParaRPr lang="en-US" altLang="en-US" b="1"/>
          </a:p>
          <a:p>
            <a:pPr algn="just"/>
            <a:r>
              <a:rPr lang="en-US" altLang="en-US" b="1"/>
              <a:t>Za razliku od tečnosti, molekuli gasa se nalaze na međusobno većim rastojanjima, sa skoro zanemarljivim kohezionim silama, što omogućava gasu da se širi po celokupnom raspoloživom prostoru, što znači da je zapremina gasa promenljiva. U otvorenom prostoru, bez granica gas formira atmosferu. Gasovi ne mogu da formiraju slobodnu površinu, tako da su gasovi retko izloženi gravitacionim efektima osim potiska.</a:t>
            </a:r>
            <a:endParaRPr lang="sr-Latn-CS" altLang="en-US" b="1"/>
          </a:p>
        </p:txBody>
      </p:sp>
      <p:sp>
        <p:nvSpPr>
          <p:cNvPr id="15370" name="Text Box 16">
            <a:extLst>
              <a:ext uri="{FF2B5EF4-FFF2-40B4-BE49-F238E27FC236}">
                <a16:creationId xmlns="" xmlns:a16="http://schemas.microsoft.com/office/drawing/2014/main" id="{E7C20BAD-C909-44D6-8EF0-18112E6C605A}"/>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13014"/>
                                        </p:tgtEl>
                                        <p:attrNameLst>
                                          <p:attrName>style.visibility</p:attrName>
                                        </p:attrNameLst>
                                      </p:cBhvr>
                                      <p:to>
                                        <p:strVal val="visible"/>
                                      </p:to>
                                    </p:set>
                                    <p:animEffect transition="in" filter="blinds(vertical)">
                                      <p:cBhvr>
                                        <p:cTn id="7" dur="1000"/>
                                        <p:tgtEl>
                                          <p:spTgt spid="213014"/>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13013"/>
                                        </p:tgtEl>
                                        <p:attrNameLst>
                                          <p:attrName>style.visibility</p:attrName>
                                        </p:attrNameLst>
                                      </p:cBhvr>
                                      <p:to>
                                        <p:strVal val="visible"/>
                                      </p:to>
                                    </p:set>
                                    <p:anim calcmode="discrete" valueType="clr">
                                      <p:cBhvr override="childStyle">
                                        <p:cTn id="11" dur="80"/>
                                        <p:tgtEl>
                                          <p:spTgt spid="21301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13013"/>
                                        </p:tgtEl>
                                        <p:attrNameLst>
                                          <p:attrName>fillcolor</p:attrName>
                                        </p:attrNameLst>
                                      </p:cBhvr>
                                      <p:tavLst>
                                        <p:tav tm="0">
                                          <p:val>
                                            <p:clrVal>
                                              <a:schemeClr val="accent2"/>
                                            </p:clrVal>
                                          </p:val>
                                        </p:tav>
                                        <p:tav tm="50000">
                                          <p:val>
                                            <p:clrVal>
                                              <a:schemeClr val="hlink"/>
                                            </p:clrVal>
                                          </p:val>
                                        </p:tav>
                                      </p:tavLst>
                                    </p:anim>
                                    <p:set>
                                      <p:cBhvr>
                                        <p:cTn id="13" dur="80"/>
                                        <p:tgtEl>
                                          <p:spTgt spid="213013"/>
                                        </p:tgtEl>
                                        <p:attrNameLst>
                                          <p:attrName>fill.type</p:attrName>
                                        </p:attrNameLst>
                                      </p:cBhvr>
                                      <p:to>
                                        <p:strVal val="solid"/>
                                      </p:to>
                                    </p:set>
                                  </p:childTnLst>
                                </p:cTn>
                              </p:par>
                            </p:childTnLst>
                          </p:cTn>
                        </p:par>
                        <p:par>
                          <p:cTn id="14" fill="hold" nodeType="afterGroup">
                            <p:stCondLst>
                              <p:cond delay="3160"/>
                            </p:stCondLst>
                            <p:childTnLst>
                              <p:par>
                                <p:cTn id="15" presetID="27" presetClass="entr" presetSubtype="0" fill="hold" grpId="0" nodeType="afterEffect">
                                  <p:stCondLst>
                                    <p:cond delay="1500"/>
                                  </p:stCondLst>
                                  <p:iterate type="lt">
                                    <p:tmPct val="50000"/>
                                  </p:iterate>
                                  <p:childTnLst>
                                    <p:set>
                                      <p:cBhvr>
                                        <p:cTn id="16" dur="1" fill="hold">
                                          <p:stCondLst>
                                            <p:cond delay="0"/>
                                          </p:stCondLst>
                                        </p:cTn>
                                        <p:tgtEl>
                                          <p:spTgt spid="266233"/>
                                        </p:tgtEl>
                                        <p:attrNameLst>
                                          <p:attrName>style.visibility</p:attrName>
                                        </p:attrNameLst>
                                      </p:cBhvr>
                                      <p:to>
                                        <p:strVal val="visible"/>
                                      </p:to>
                                    </p:set>
                                    <p:anim calcmode="discrete" valueType="clr">
                                      <p:cBhvr override="childStyle">
                                        <p:cTn id="17" dur="80"/>
                                        <p:tgtEl>
                                          <p:spTgt spid="26623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233"/>
                                        </p:tgtEl>
                                        <p:attrNameLst>
                                          <p:attrName>fillcolor</p:attrName>
                                        </p:attrNameLst>
                                      </p:cBhvr>
                                      <p:tavLst>
                                        <p:tav tm="0">
                                          <p:val>
                                            <p:clrVal>
                                              <a:schemeClr val="accent2"/>
                                            </p:clrVal>
                                          </p:val>
                                        </p:tav>
                                        <p:tav tm="50000">
                                          <p:val>
                                            <p:clrVal>
                                              <a:schemeClr val="hlink"/>
                                            </p:clrVal>
                                          </p:val>
                                        </p:tav>
                                      </p:tavLst>
                                    </p:anim>
                                    <p:set>
                                      <p:cBhvr>
                                        <p:cTn id="19" dur="80"/>
                                        <p:tgtEl>
                                          <p:spTgt spid="2662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3" grpId="0"/>
      <p:bldP spid="2662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 xmlns:a16="http://schemas.microsoft.com/office/drawing/2014/main" id="{98E96AF7-307B-4CBC-8160-E7BC26762F96}"/>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A9915B-32DD-4A52-93A9-845D506F7A73}" type="slidenum">
              <a:rPr lang="en-US" altLang="en-US"/>
              <a:pPr eaLnBrk="1" hangingPunct="1"/>
              <a:t>11</a:t>
            </a:fld>
            <a:endParaRPr lang="en-US" altLang="en-US"/>
          </a:p>
        </p:txBody>
      </p:sp>
      <p:sp>
        <p:nvSpPr>
          <p:cNvPr id="213013" name="Text Box 21">
            <a:extLst>
              <a:ext uri="{FF2B5EF4-FFF2-40B4-BE49-F238E27FC236}">
                <a16:creationId xmlns="" xmlns:a16="http://schemas.microsoft.com/office/drawing/2014/main" id="{14D936BA-2631-462B-9789-087E18DC1049}"/>
              </a:ext>
            </a:extLst>
          </p:cNvPr>
          <p:cNvSpPr txBox="1">
            <a:spLocks noChangeArrowheads="1"/>
          </p:cNvSpPr>
          <p:nvPr/>
        </p:nvSpPr>
        <p:spPr bwMode="auto">
          <a:xfrm>
            <a:off x="534988" y="1557338"/>
            <a:ext cx="81057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2000" b="1"/>
              <a:t>Razlika između tečnosti i gasova</a:t>
            </a:r>
            <a:endParaRPr lang="en-US" altLang="en-US" sz="2000" b="1"/>
          </a:p>
        </p:txBody>
      </p:sp>
      <p:pic>
        <p:nvPicPr>
          <p:cNvPr id="213014" name="Picture 22" descr="BD10263_">
            <a:extLst>
              <a:ext uri="{FF2B5EF4-FFF2-40B4-BE49-F238E27FC236}">
                <a16:creationId xmlns="" xmlns:a16="http://schemas.microsoft.com/office/drawing/2014/main" id="{9C449904-D986-42EB-A561-B78ACE2F88C9}"/>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1665288"/>
            <a:ext cx="179388"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9" name="Line 23">
            <a:extLst>
              <a:ext uri="{FF2B5EF4-FFF2-40B4-BE49-F238E27FC236}">
                <a16:creationId xmlns="" xmlns:a16="http://schemas.microsoft.com/office/drawing/2014/main" id="{1E334AB6-4BE2-4DE8-9095-0DDE9F677DB7}"/>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0" name="Text Box 25">
            <a:extLst>
              <a:ext uri="{FF2B5EF4-FFF2-40B4-BE49-F238E27FC236}">
                <a16:creationId xmlns="" xmlns:a16="http://schemas.microsoft.com/office/drawing/2014/main" id="{820E0C19-BD2E-403E-BA33-426C7964F5EC}"/>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16391" name="Line 26">
            <a:extLst>
              <a:ext uri="{FF2B5EF4-FFF2-40B4-BE49-F238E27FC236}">
                <a16:creationId xmlns="" xmlns:a16="http://schemas.microsoft.com/office/drawing/2014/main" id="{5DEEAA2D-2AAC-4B9F-BFAD-61F8A835C986}"/>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2" name="WordArt 27">
            <a:extLst>
              <a:ext uri="{FF2B5EF4-FFF2-40B4-BE49-F238E27FC236}">
                <a16:creationId xmlns="" xmlns:a16="http://schemas.microsoft.com/office/drawing/2014/main" id="{B3B993A2-4C2E-4AFA-8E0F-F37D68192541}"/>
              </a:ext>
            </a:extLst>
          </p:cNvPr>
          <p:cNvSpPr>
            <a:spLocks noChangeArrowheads="1" noChangeShapeType="1" noTextEdit="1"/>
          </p:cNvSpPr>
          <p:nvPr/>
        </p:nvSpPr>
        <p:spPr bwMode="auto">
          <a:xfrm>
            <a:off x="3730625" y="838200"/>
            <a:ext cx="168275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UVOD</a:t>
            </a:r>
          </a:p>
        </p:txBody>
      </p:sp>
      <p:sp>
        <p:nvSpPr>
          <p:cNvPr id="266234" name="Text Box 17402">
            <a:extLst>
              <a:ext uri="{FF2B5EF4-FFF2-40B4-BE49-F238E27FC236}">
                <a16:creationId xmlns="" xmlns:a16="http://schemas.microsoft.com/office/drawing/2014/main" id="{BEA55B2D-6248-4A6E-AA29-247F1BBE3298}"/>
              </a:ext>
            </a:extLst>
          </p:cNvPr>
          <p:cNvSpPr txBox="1">
            <a:spLocks noChangeArrowheads="1"/>
          </p:cNvSpPr>
          <p:nvPr/>
        </p:nvSpPr>
        <p:spPr bwMode="auto">
          <a:xfrm>
            <a:off x="544513" y="4400550"/>
            <a:ext cx="810577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1600" b="1"/>
              <a:t>Zapremina tečnosti je relativno kostantna, bez obzira na pokretljivost njenih delića. Tečnost uzima oblik otvorenog suda u kome je smeštena, pri čemu, u gravitacionom polju, formira slobodnu površinu.</a:t>
            </a:r>
          </a:p>
        </p:txBody>
      </p:sp>
      <p:sp>
        <p:nvSpPr>
          <p:cNvPr id="266236" name="Text Box 17404">
            <a:extLst>
              <a:ext uri="{FF2B5EF4-FFF2-40B4-BE49-F238E27FC236}">
                <a16:creationId xmlns="" xmlns:a16="http://schemas.microsoft.com/office/drawing/2014/main" id="{FE264A83-3A9B-48D1-9CAA-142A688D64ED}"/>
              </a:ext>
            </a:extLst>
          </p:cNvPr>
          <p:cNvSpPr txBox="1">
            <a:spLocks noChangeArrowheads="1"/>
          </p:cNvSpPr>
          <p:nvPr/>
        </p:nvSpPr>
        <p:spPr bwMode="auto">
          <a:xfrm>
            <a:off x="549275" y="5300663"/>
            <a:ext cx="8208963"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1600" b="1"/>
              <a:t>Zapremina gasa je promenljiva. Gas se širi po celokupnom raspoloživom prostoru i NE MOŽE da formira slobodnu površinu zbog slabih kohezionih sila.</a:t>
            </a:r>
          </a:p>
        </p:txBody>
      </p:sp>
      <p:sp>
        <p:nvSpPr>
          <p:cNvPr id="266237" name="Text Box 17405">
            <a:extLst>
              <a:ext uri="{FF2B5EF4-FFF2-40B4-BE49-F238E27FC236}">
                <a16:creationId xmlns="" xmlns:a16="http://schemas.microsoft.com/office/drawing/2014/main" id="{701A1112-C01E-4438-B3EE-959296B9ED69}"/>
              </a:ext>
            </a:extLst>
          </p:cNvPr>
          <p:cNvSpPr txBox="1">
            <a:spLocks noChangeArrowheads="1"/>
          </p:cNvSpPr>
          <p:nvPr/>
        </p:nvSpPr>
        <p:spPr bwMode="auto">
          <a:xfrm>
            <a:off x="555625" y="5913438"/>
            <a:ext cx="81057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1600" b="1"/>
              <a:t>Razlika između tečnosti i gasova je i u </a:t>
            </a:r>
            <a:r>
              <a:rPr lang="sr-Latn-CS" altLang="en-US" sz="1600" b="1" i="1"/>
              <a:t>stišljivosti</a:t>
            </a:r>
            <a:r>
              <a:rPr lang="sr-Latn-CS" altLang="en-US" sz="1600" b="1"/>
              <a:t>.</a:t>
            </a:r>
            <a:endParaRPr lang="en-US" altLang="en-US" sz="1600" b="1"/>
          </a:p>
        </p:txBody>
      </p:sp>
      <p:sp>
        <p:nvSpPr>
          <p:cNvPr id="16396" name="Text Box 16">
            <a:extLst>
              <a:ext uri="{FF2B5EF4-FFF2-40B4-BE49-F238E27FC236}">
                <a16:creationId xmlns="" xmlns:a16="http://schemas.microsoft.com/office/drawing/2014/main" id="{BA272D3F-3D46-41C0-B8D7-B6C1676814CB}"/>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pic>
        <p:nvPicPr>
          <p:cNvPr id="16397" name="Picture 587">
            <a:extLst>
              <a:ext uri="{FF2B5EF4-FFF2-40B4-BE49-F238E27FC236}">
                <a16:creationId xmlns="" xmlns:a16="http://schemas.microsoft.com/office/drawing/2014/main" id="{5902575D-6A88-4F5D-A97F-5ABFA1FF875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46325" y="1952625"/>
            <a:ext cx="4394200" cy="239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213014"/>
                                        </p:tgtEl>
                                        <p:attrNameLst>
                                          <p:attrName>style.visibility</p:attrName>
                                        </p:attrNameLst>
                                      </p:cBhvr>
                                      <p:to>
                                        <p:strVal val="visible"/>
                                      </p:to>
                                    </p:set>
                                    <p:animEffect transition="in" filter="blinds(vertical)">
                                      <p:cBhvr>
                                        <p:cTn id="7" dur="1000"/>
                                        <p:tgtEl>
                                          <p:spTgt spid="213014"/>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13013"/>
                                        </p:tgtEl>
                                        <p:attrNameLst>
                                          <p:attrName>style.visibility</p:attrName>
                                        </p:attrNameLst>
                                      </p:cBhvr>
                                      <p:to>
                                        <p:strVal val="visible"/>
                                      </p:to>
                                    </p:set>
                                    <p:anim calcmode="discrete" valueType="clr">
                                      <p:cBhvr override="childStyle">
                                        <p:cTn id="11" dur="80"/>
                                        <p:tgtEl>
                                          <p:spTgt spid="21301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13013"/>
                                        </p:tgtEl>
                                        <p:attrNameLst>
                                          <p:attrName>fillcolor</p:attrName>
                                        </p:attrNameLst>
                                      </p:cBhvr>
                                      <p:tavLst>
                                        <p:tav tm="0">
                                          <p:val>
                                            <p:clrVal>
                                              <a:schemeClr val="accent2"/>
                                            </p:clrVal>
                                          </p:val>
                                        </p:tav>
                                        <p:tav tm="50000">
                                          <p:val>
                                            <p:clrVal>
                                              <a:schemeClr val="hlink"/>
                                            </p:clrVal>
                                          </p:val>
                                        </p:tav>
                                      </p:tavLst>
                                    </p:anim>
                                    <p:set>
                                      <p:cBhvr>
                                        <p:cTn id="13" dur="80"/>
                                        <p:tgtEl>
                                          <p:spTgt spid="213013"/>
                                        </p:tgtEl>
                                        <p:attrNameLst>
                                          <p:attrName>fill.type</p:attrName>
                                        </p:attrNameLst>
                                      </p:cBhvr>
                                      <p:to>
                                        <p:strVal val="solid"/>
                                      </p:to>
                                    </p:set>
                                  </p:childTnLst>
                                </p:cTn>
                              </p:par>
                            </p:childTnLst>
                          </p:cTn>
                        </p:par>
                        <p:par>
                          <p:cTn id="14" fill="hold" nodeType="afterGroup">
                            <p:stCondLst>
                              <p:cond delay="3160"/>
                            </p:stCondLst>
                            <p:childTnLst>
                              <p:par>
                                <p:cTn id="15" presetID="27" presetClass="entr" presetSubtype="0" fill="hold" grpId="0" nodeType="afterEffect">
                                  <p:stCondLst>
                                    <p:cond delay="1500"/>
                                  </p:stCondLst>
                                  <p:iterate type="lt">
                                    <p:tmPct val="50000"/>
                                  </p:iterate>
                                  <p:childTnLst>
                                    <p:set>
                                      <p:cBhvr>
                                        <p:cTn id="16" dur="1" fill="hold">
                                          <p:stCondLst>
                                            <p:cond delay="0"/>
                                          </p:stCondLst>
                                        </p:cTn>
                                        <p:tgtEl>
                                          <p:spTgt spid="266234"/>
                                        </p:tgtEl>
                                        <p:attrNameLst>
                                          <p:attrName>style.visibility</p:attrName>
                                        </p:attrNameLst>
                                      </p:cBhvr>
                                      <p:to>
                                        <p:strVal val="visible"/>
                                      </p:to>
                                    </p:set>
                                    <p:anim calcmode="discrete" valueType="clr">
                                      <p:cBhvr override="childStyle">
                                        <p:cTn id="17" dur="80"/>
                                        <p:tgtEl>
                                          <p:spTgt spid="26623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234"/>
                                        </p:tgtEl>
                                        <p:attrNameLst>
                                          <p:attrName>fillcolor</p:attrName>
                                        </p:attrNameLst>
                                      </p:cBhvr>
                                      <p:tavLst>
                                        <p:tav tm="0">
                                          <p:val>
                                            <p:clrVal>
                                              <a:schemeClr val="accent2"/>
                                            </p:clrVal>
                                          </p:val>
                                        </p:tav>
                                        <p:tav tm="50000">
                                          <p:val>
                                            <p:clrVal>
                                              <a:schemeClr val="hlink"/>
                                            </p:clrVal>
                                          </p:val>
                                        </p:tav>
                                      </p:tavLst>
                                    </p:anim>
                                    <p:set>
                                      <p:cBhvr>
                                        <p:cTn id="19" dur="80"/>
                                        <p:tgtEl>
                                          <p:spTgt spid="266234"/>
                                        </p:tgtEl>
                                        <p:attrNameLst>
                                          <p:attrName>fill.type</p:attrName>
                                        </p:attrNameLst>
                                      </p:cBhvr>
                                      <p:to>
                                        <p:strVal val="solid"/>
                                      </p:to>
                                    </p:set>
                                  </p:childTnLst>
                                </p:cTn>
                              </p:par>
                            </p:childTnLst>
                          </p:cTn>
                        </p:par>
                        <p:par>
                          <p:cTn id="20" fill="hold" nodeType="afterGroup">
                            <p:stCondLst>
                              <p:cond delay="11620"/>
                            </p:stCondLst>
                            <p:childTnLst>
                              <p:par>
                                <p:cTn id="21" presetID="27" presetClass="entr" presetSubtype="0" fill="hold" grpId="0" nodeType="afterEffect">
                                  <p:stCondLst>
                                    <p:cond delay="1500"/>
                                  </p:stCondLst>
                                  <p:iterate type="lt">
                                    <p:tmPct val="50000"/>
                                  </p:iterate>
                                  <p:childTnLst>
                                    <p:set>
                                      <p:cBhvr>
                                        <p:cTn id="22" dur="1" fill="hold">
                                          <p:stCondLst>
                                            <p:cond delay="0"/>
                                          </p:stCondLst>
                                        </p:cTn>
                                        <p:tgtEl>
                                          <p:spTgt spid="266236"/>
                                        </p:tgtEl>
                                        <p:attrNameLst>
                                          <p:attrName>style.visibility</p:attrName>
                                        </p:attrNameLst>
                                      </p:cBhvr>
                                      <p:to>
                                        <p:strVal val="visible"/>
                                      </p:to>
                                    </p:set>
                                    <p:anim calcmode="discrete" valueType="clr">
                                      <p:cBhvr override="childStyle">
                                        <p:cTn id="23" dur="80"/>
                                        <p:tgtEl>
                                          <p:spTgt spid="26623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66236"/>
                                        </p:tgtEl>
                                        <p:attrNameLst>
                                          <p:attrName>fillcolor</p:attrName>
                                        </p:attrNameLst>
                                      </p:cBhvr>
                                      <p:tavLst>
                                        <p:tav tm="0">
                                          <p:val>
                                            <p:clrVal>
                                              <a:schemeClr val="accent2"/>
                                            </p:clrVal>
                                          </p:val>
                                        </p:tav>
                                        <p:tav tm="50000">
                                          <p:val>
                                            <p:clrVal>
                                              <a:schemeClr val="hlink"/>
                                            </p:clrVal>
                                          </p:val>
                                        </p:tav>
                                      </p:tavLst>
                                    </p:anim>
                                    <p:set>
                                      <p:cBhvr>
                                        <p:cTn id="25" dur="80"/>
                                        <p:tgtEl>
                                          <p:spTgt spid="266236"/>
                                        </p:tgtEl>
                                        <p:attrNameLst>
                                          <p:attrName>fill.type</p:attrName>
                                        </p:attrNameLst>
                                      </p:cBhvr>
                                      <p:to>
                                        <p:strVal val="solid"/>
                                      </p:to>
                                    </p:set>
                                  </p:childTnLst>
                                </p:cTn>
                              </p:par>
                            </p:childTnLst>
                          </p:cTn>
                        </p:par>
                        <p:par>
                          <p:cTn id="26" fill="hold" nodeType="afterGroup">
                            <p:stCondLst>
                              <p:cond delay="18160"/>
                            </p:stCondLst>
                            <p:childTnLst>
                              <p:par>
                                <p:cTn id="27" presetID="27" presetClass="entr" presetSubtype="0" fill="hold" grpId="0" nodeType="afterEffect">
                                  <p:stCondLst>
                                    <p:cond delay="1000"/>
                                  </p:stCondLst>
                                  <p:iterate type="lt">
                                    <p:tmPct val="50000"/>
                                  </p:iterate>
                                  <p:childTnLst>
                                    <p:set>
                                      <p:cBhvr>
                                        <p:cTn id="28" dur="1" fill="hold">
                                          <p:stCondLst>
                                            <p:cond delay="0"/>
                                          </p:stCondLst>
                                        </p:cTn>
                                        <p:tgtEl>
                                          <p:spTgt spid="266237"/>
                                        </p:tgtEl>
                                        <p:attrNameLst>
                                          <p:attrName>style.visibility</p:attrName>
                                        </p:attrNameLst>
                                      </p:cBhvr>
                                      <p:to>
                                        <p:strVal val="visible"/>
                                      </p:to>
                                    </p:set>
                                    <p:anim calcmode="discrete" valueType="clr">
                                      <p:cBhvr override="childStyle">
                                        <p:cTn id="29" dur="80"/>
                                        <p:tgtEl>
                                          <p:spTgt spid="26623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66237"/>
                                        </p:tgtEl>
                                        <p:attrNameLst>
                                          <p:attrName>fillcolor</p:attrName>
                                        </p:attrNameLst>
                                      </p:cBhvr>
                                      <p:tavLst>
                                        <p:tav tm="0">
                                          <p:val>
                                            <p:clrVal>
                                              <a:schemeClr val="accent2"/>
                                            </p:clrVal>
                                          </p:val>
                                        </p:tav>
                                        <p:tav tm="50000">
                                          <p:val>
                                            <p:clrVal>
                                              <a:schemeClr val="hlink"/>
                                            </p:clrVal>
                                          </p:val>
                                        </p:tav>
                                      </p:tavLst>
                                    </p:anim>
                                    <p:set>
                                      <p:cBhvr>
                                        <p:cTn id="31" dur="80"/>
                                        <p:tgtEl>
                                          <p:spTgt spid="2662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3" grpId="0"/>
      <p:bldP spid="266234" grpId="0"/>
      <p:bldP spid="266236" grpId="0"/>
      <p:bldP spid="2662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 xmlns:a16="http://schemas.microsoft.com/office/drawing/2014/main" id="{0BA03320-958F-4B7F-9B14-D2C080DD89F1}"/>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61A112-303B-4C8C-9AEE-9EC7CF9FD3B8}" type="slidenum">
              <a:rPr lang="en-US" altLang="en-US"/>
              <a:pPr eaLnBrk="1" hangingPunct="1"/>
              <a:t>12</a:t>
            </a:fld>
            <a:endParaRPr lang="en-US" altLang="en-US"/>
          </a:p>
        </p:txBody>
      </p:sp>
      <p:sp>
        <p:nvSpPr>
          <p:cNvPr id="217120" name="Text Box 32">
            <a:extLst>
              <a:ext uri="{FF2B5EF4-FFF2-40B4-BE49-F238E27FC236}">
                <a16:creationId xmlns="" xmlns:a16="http://schemas.microsoft.com/office/drawing/2014/main" id="{A48C0E04-2A25-4F97-B62A-FAB7E7236245}"/>
              </a:ext>
            </a:extLst>
          </p:cNvPr>
          <p:cNvSpPr txBox="1">
            <a:spLocks noChangeArrowheads="1"/>
          </p:cNvSpPr>
          <p:nvPr/>
        </p:nvSpPr>
        <p:spPr bwMode="auto">
          <a:xfrm>
            <a:off x="2647950" y="1592263"/>
            <a:ext cx="38179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sr-Latn-CS" altLang="en-US" sz="2000" b="1"/>
              <a:t>ZAPREMINSKE SILE</a:t>
            </a:r>
            <a:endParaRPr lang="en-US" altLang="en-US" sz="2000" b="1"/>
          </a:p>
        </p:txBody>
      </p:sp>
      <p:sp>
        <p:nvSpPr>
          <p:cNvPr id="217122" name="Text Box 34">
            <a:extLst>
              <a:ext uri="{FF2B5EF4-FFF2-40B4-BE49-F238E27FC236}">
                <a16:creationId xmlns="" xmlns:a16="http://schemas.microsoft.com/office/drawing/2014/main" id="{A0C199F4-80BC-4852-9940-B33AFF76F0C3}"/>
              </a:ext>
            </a:extLst>
          </p:cNvPr>
          <p:cNvSpPr txBox="1">
            <a:spLocks noChangeArrowheads="1"/>
          </p:cNvSpPr>
          <p:nvPr/>
        </p:nvSpPr>
        <p:spPr bwMode="auto">
          <a:xfrm>
            <a:off x="3240088" y="5624513"/>
            <a:ext cx="2625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sr-Latn-CS" altLang="en-US" sz="2000" b="1"/>
              <a:t>POVRŠINSKE SILE</a:t>
            </a:r>
            <a:endParaRPr lang="en-US" altLang="en-US" sz="2000" b="1"/>
          </a:p>
        </p:txBody>
      </p:sp>
      <p:grpSp>
        <p:nvGrpSpPr>
          <p:cNvPr id="2" name="Group 41">
            <a:extLst>
              <a:ext uri="{FF2B5EF4-FFF2-40B4-BE49-F238E27FC236}">
                <a16:creationId xmlns="" xmlns:a16="http://schemas.microsoft.com/office/drawing/2014/main" id="{42494421-50CA-4FD1-95AE-8347CD9A64C1}"/>
              </a:ext>
            </a:extLst>
          </p:cNvPr>
          <p:cNvGrpSpPr>
            <a:grpSpLocks/>
          </p:cNvGrpSpPr>
          <p:nvPr/>
        </p:nvGrpSpPr>
        <p:grpSpPr bwMode="auto">
          <a:xfrm>
            <a:off x="3113088" y="2420938"/>
            <a:ext cx="2916237" cy="2628900"/>
            <a:chOff x="2132" y="2205"/>
            <a:chExt cx="1837" cy="1656"/>
          </a:xfrm>
        </p:grpSpPr>
        <p:sp>
          <p:nvSpPr>
            <p:cNvPr id="17419" name="AutoShape 40">
              <a:extLst>
                <a:ext uri="{FF2B5EF4-FFF2-40B4-BE49-F238E27FC236}">
                  <a16:creationId xmlns="" xmlns:a16="http://schemas.microsoft.com/office/drawing/2014/main" id="{59AACCE9-97A4-4AEE-8E72-BAFF8BE1CE03}"/>
                </a:ext>
              </a:extLst>
            </p:cNvPr>
            <p:cNvSpPr>
              <a:spLocks noChangeArrowheads="1"/>
            </p:cNvSpPr>
            <p:nvPr/>
          </p:nvSpPr>
          <p:spPr bwMode="auto">
            <a:xfrm>
              <a:off x="2132" y="2205"/>
              <a:ext cx="1837" cy="1656"/>
            </a:xfrm>
            <a:prstGeom prst="upDownArrowCallout">
              <a:avLst>
                <a:gd name="adj1" fmla="val 27732"/>
                <a:gd name="adj2" fmla="val 25524"/>
                <a:gd name="adj3" fmla="val 12500"/>
                <a:gd name="adj4" fmla="val 50000"/>
              </a:avLst>
            </a:prstGeom>
            <a:solidFill>
              <a:srgbClr val="FF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0" name="Text Box 29">
              <a:extLst>
                <a:ext uri="{FF2B5EF4-FFF2-40B4-BE49-F238E27FC236}">
                  <a16:creationId xmlns="" xmlns:a16="http://schemas.microsoft.com/office/drawing/2014/main" id="{8999DF35-63AB-43C4-A935-746D1EFE2E9C}"/>
                </a:ext>
              </a:extLst>
            </p:cNvPr>
            <p:cNvSpPr txBox="1">
              <a:spLocks noChangeArrowheads="1"/>
            </p:cNvSpPr>
            <p:nvPr/>
          </p:nvSpPr>
          <p:spPr bwMode="auto">
            <a:xfrm>
              <a:off x="2268" y="2659"/>
              <a:ext cx="1587" cy="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sr-Latn-CS" altLang="en-US" sz="2400" b="1">
                  <a:solidFill>
                    <a:srgbClr val="000000"/>
                  </a:solidFill>
                </a:rPr>
                <a:t>SILE KOJE DELUJU NA FLUID</a:t>
              </a:r>
              <a:endParaRPr lang="en-US" altLang="en-US" sz="2400" b="1">
                <a:solidFill>
                  <a:srgbClr val="000000"/>
                </a:solidFill>
              </a:endParaRPr>
            </a:p>
          </p:txBody>
        </p:sp>
      </p:grpSp>
      <p:sp>
        <p:nvSpPr>
          <p:cNvPr id="17414" name="Line 53">
            <a:extLst>
              <a:ext uri="{FF2B5EF4-FFF2-40B4-BE49-F238E27FC236}">
                <a16:creationId xmlns="" xmlns:a16="http://schemas.microsoft.com/office/drawing/2014/main" id="{2ACCF9A7-7F53-4458-8F9B-2AB806FD3431}"/>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15" name="Text Box 55">
            <a:extLst>
              <a:ext uri="{FF2B5EF4-FFF2-40B4-BE49-F238E27FC236}">
                <a16:creationId xmlns="" xmlns:a16="http://schemas.microsoft.com/office/drawing/2014/main" id="{F7CB6715-A9FF-403A-91A3-352ED0378E26}"/>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17416" name="Line 56">
            <a:extLst>
              <a:ext uri="{FF2B5EF4-FFF2-40B4-BE49-F238E27FC236}">
                <a16:creationId xmlns="" xmlns:a16="http://schemas.microsoft.com/office/drawing/2014/main" id="{FF0B77F4-B1BE-46D9-82B8-2618DAFB4B6E}"/>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17" name="Text Box 16">
            <a:extLst>
              <a:ext uri="{FF2B5EF4-FFF2-40B4-BE49-F238E27FC236}">
                <a16:creationId xmlns="" xmlns:a16="http://schemas.microsoft.com/office/drawing/2014/main" id="{F4FF87F3-5EF1-4835-A780-D8FB4E70339C}"/>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7418" name="WordArt 4">
            <a:extLst>
              <a:ext uri="{FF2B5EF4-FFF2-40B4-BE49-F238E27FC236}">
                <a16:creationId xmlns="" xmlns:a16="http://schemas.microsoft.com/office/drawing/2014/main" id="{66598B2E-1034-4D73-8C15-55836FDED221}"/>
              </a:ext>
            </a:extLst>
          </p:cNvPr>
          <p:cNvSpPr>
            <a:spLocks noChangeArrowheads="1" noChangeShapeType="1" noTextEdit="1"/>
          </p:cNvSpPr>
          <p:nvPr/>
        </p:nvSpPr>
        <p:spPr bwMode="auto">
          <a:xfrm>
            <a:off x="1066800" y="765175"/>
            <a:ext cx="701040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SILE KOJE DELUJU NA FLUID</a:t>
            </a: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217120"/>
                                        </p:tgtEl>
                                        <p:attrNameLst>
                                          <p:attrName>style.visibility</p:attrName>
                                        </p:attrNameLst>
                                      </p:cBhvr>
                                      <p:to>
                                        <p:strVal val="visible"/>
                                      </p:to>
                                    </p:set>
                                  </p:childTnLst>
                                </p:cTn>
                              </p:par>
                            </p:childTnLst>
                          </p:cTn>
                        </p:par>
                        <p:par>
                          <p:cTn id="11" fill="hold" nodeType="afterGroup">
                            <p:stCondLst>
                              <p:cond delay="1500"/>
                            </p:stCondLst>
                            <p:childTnLst>
                              <p:par>
                                <p:cTn id="12" presetID="1" presetClass="entr" presetSubtype="0" fill="hold" grpId="0" nodeType="afterEffect">
                                  <p:stCondLst>
                                    <p:cond delay="1000"/>
                                  </p:stCondLst>
                                  <p:iterate type="lt">
                                    <p:tmAbs val="0"/>
                                  </p:iterate>
                                  <p:childTnLst>
                                    <p:set>
                                      <p:cBhvr>
                                        <p:cTn id="13" dur="1" fill="hold">
                                          <p:stCondLst>
                                            <p:cond delay="0"/>
                                          </p:stCondLst>
                                        </p:cTn>
                                        <p:tgtEl>
                                          <p:spTgt spid="21712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1" nodeType="clickEffect">
                                  <p:stCondLst>
                                    <p:cond delay="0"/>
                                  </p:stCondLst>
                                  <p:iterate type="lt">
                                    <p:tmAbs val="0"/>
                                  </p:iterate>
                                  <p:childTnLst>
                                    <p:set>
                                      <p:cBhvr>
                                        <p:cTn id="17" dur="1" fill="hold">
                                          <p:stCondLst>
                                            <p:cond delay="0"/>
                                          </p:stCondLst>
                                        </p:cTn>
                                        <p:tgtEl>
                                          <p:spTgt spid="217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20" grpId="0"/>
      <p:bldP spid="217122" grpId="0"/>
      <p:bldP spid="21712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 xmlns:a16="http://schemas.microsoft.com/office/drawing/2014/main" id="{176BD3AE-019A-4423-9F14-37D59D6C4277}"/>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93B6EF-FDBC-4B8D-8D52-99223F137D69}" type="slidenum">
              <a:rPr lang="en-US" altLang="en-US"/>
              <a:pPr eaLnBrk="1" hangingPunct="1"/>
              <a:t>13</a:t>
            </a:fld>
            <a:endParaRPr lang="en-US" altLang="en-US"/>
          </a:p>
        </p:txBody>
      </p:sp>
      <p:sp>
        <p:nvSpPr>
          <p:cNvPr id="18435" name="Line 53">
            <a:extLst>
              <a:ext uri="{FF2B5EF4-FFF2-40B4-BE49-F238E27FC236}">
                <a16:creationId xmlns="" xmlns:a16="http://schemas.microsoft.com/office/drawing/2014/main" id="{654C9EB8-5BED-4D11-BC03-FF3201C87938}"/>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36" name="Text Box 55">
            <a:extLst>
              <a:ext uri="{FF2B5EF4-FFF2-40B4-BE49-F238E27FC236}">
                <a16:creationId xmlns="" xmlns:a16="http://schemas.microsoft.com/office/drawing/2014/main" id="{B731D5AF-0BAE-4A1A-8F46-AB45F9DD176A}"/>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18437" name="Line 56">
            <a:extLst>
              <a:ext uri="{FF2B5EF4-FFF2-40B4-BE49-F238E27FC236}">
                <a16:creationId xmlns="" xmlns:a16="http://schemas.microsoft.com/office/drawing/2014/main" id="{B540E26A-1E78-48D3-99A2-CD6DE0B00CAE}"/>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38" name="Text Box 16">
            <a:extLst>
              <a:ext uri="{FF2B5EF4-FFF2-40B4-BE49-F238E27FC236}">
                <a16:creationId xmlns="" xmlns:a16="http://schemas.microsoft.com/office/drawing/2014/main" id="{5DDE2467-0A23-4FFD-AF63-E9866E1CE703}"/>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8439" name="WordArt 4">
            <a:extLst>
              <a:ext uri="{FF2B5EF4-FFF2-40B4-BE49-F238E27FC236}">
                <a16:creationId xmlns="" xmlns:a16="http://schemas.microsoft.com/office/drawing/2014/main" id="{CF7CEDA5-9752-46D9-983E-A63BB03E20CE}"/>
              </a:ext>
            </a:extLst>
          </p:cNvPr>
          <p:cNvSpPr>
            <a:spLocks noChangeArrowheads="1" noChangeShapeType="1" noTextEdit="1"/>
          </p:cNvSpPr>
          <p:nvPr/>
        </p:nvSpPr>
        <p:spPr bwMode="auto">
          <a:xfrm>
            <a:off x="1066800" y="765175"/>
            <a:ext cx="701040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SILE KOJE DELUJU NA FLUID</a:t>
            </a:r>
          </a:p>
        </p:txBody>
      </p:sp>
      <p:sp>
        <p:nvSpPr>
          <p:cNvPr id="15" name="Rectangle 3">
            <a:extLst>
              <a:ext uri="{FF2B5EF4-FFF2-40B4-BE49-F238E27FC236}">
                <a16:creationId xmlns="" xmlns:a16="http://schemas.microsoft.com/office/drawing/2014/main" id="{849D1888-3A15-4631-9ECC-ED0388355F26}"/>
              </a:ext>
            </a:extLst>
          </p:cNvPr>
          <p:cNvSpPr>
            <a:spLocks noChangeArrowheads="1"/>
          </p:cNvSpPr>
          <p:nvPr/>
        </p:nvSpPr>
        <p:spPr bwMode="auto">
          <a:xfrm>
            <a:off x="503238" y="3032125"/>
            <a:ext cx="8208962"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b="1"/>
              <a:t>Prema zoni uticaja, sile se mogu podeliti na sile čiji se uticaj “oseća” na većim rastojanjima (posmatrano u odnosu na molekularna rastojanja), a koje se računaju kao zapreminski integrali, te se nazivaju i </a:t>
            </a:r>
            <a:r>
              <a:rPr lang="en-US" altLang="en-US" b="1" i="1"/>
              <a:t>zapreminskim</a:t>
            </a:r>
            <a:r>
              <a:rPr lang="en-US" altLang="en-US" b="1"/>
              <a:t> ili masenim silama, i sile čiji se uticaj “oseća” na kraćim rastojanjima koje se računaju kao površinski integrali, pa se zbog toga nazivaju </a:t>
            </a:r>
            <a:r>
              <a:rPr lang="en-US" altLang="en-US" b="1" i="1"/>
              <a:t>površinskim</a:t>
            </a:r>
            <a:r>
              <a:rPr lang="en-US" altLang="en-US" b="1"/>
              <a:t> silama.</a:t>
            </a: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26EFFF47-26CA-489F-BBF6-F934F894F8B0}" type="datetime10">
              <a:rPr lang="en-US" smtClean="0">
                <a:solidFill>
                  <a:schemeClr val="tx1"/>
                </a:solidFill>
                <a:latin typeface="Arial" pitchFamily="34" charset="0"/>
              </a:rPr>
              <a:pPr/>
              <a:t>09:57</a:t>
            </a:fld>
            <a:endParaRPr lang="en-US" smtClean="0">
              <a:solidFill>
                <a:schemeClr val="tx1"/>
              </a:solidFill>
              <a:latin typeface="Arial" pitchFamily="34" charset="0"/>
            </a:endParaRPr>
          </a:p>
        </p:txBody>
      </p:sp>
      <p:sp>
        <p:nvSpPr>
          <p:cNvPr id="1843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9E23CEE-5096-431B-BAE3-D89FF8B091A3}" type="slidenum">
              <a:rPr lang="en-US" smtClean="0">
                <a:solidFill>
                  <a:schemeClr val="tx1"/>
                </a:solidFill>
                <a:latin typeface="Arial" pitchFamily="34" charset="0"/>
              </a:rPr>
              <a:pPr/>
              <a:t>14</a:t>
            </a:fld>
            <a:endParaRPr lang="en-US" smtClean="0">
              <a:solidFill>
                <a:schemeClr val="tx1"/>
              </a:solidFill>
              <a:latin typeface="Arial" pitchFamily="34" charset="0"/>
            </a:endParaRPr>
          </a:p>
        </p:txBody>
      </p:sp>
      <p:sp>
        <p:nvSpPr>
          <p:cNvPr id="243721" name="Text Box 9"/>
          <p:cNvSpPr txBox="1">
            <a:spLocks noChangeArrowheads="1"/>
          </p:cNvSpPr>
          <p:nvPr/>
        </p:nvSpPr>
        <p:spPr bwMode="auto">
          <a:xfrm>
            <a:off x="330200" y="3752850"/>
            <a:ext cx="8697913" cy="708025"/>
          </a:xfrm>
          <a:prstGeom prst="rect">
            <a:avLst/>
          </a:prstGeom>
          <a:noFill/>
          <a:ln w="9525">
            <a:noFill/>
            <a:miter lim="800000"/>
            <a:headEnd/>
            <a:tailEnd/>
          </a:ln>
        </p:spPr>
        <p:txBody>
          <a:bodyPr>
            <a:spAutoFit/>
          </a:bodyPr>
          <a:lstStyle/>
          <a:p>
            <a:pPr eaLnBrk="0" hangingPunct="0">
              <a:spcBef>
                <a:spcPct val="50000"/>
              </a:spcBef>
            </a:pPr>
            <a:r>
              <a:rPr lang="en-US" sz="2000" b="1"/>
              <a:t>Ako je       z</a:t>
            </a:r>
            <a:r>
              <a:rPr lang="sr-Latn-CS" sz="2000" b="1"/>
              <a:t>apreminska sila po jedinici mase</a:t>
            </a:r>
            <a:r>
              <a:rPr lang="en-US" sz="2000" b="1"/>
              <a:t>, onda fluidni delić elementarne mase </a:t>
            </a:r>
            <a:r>
              <a:rPr lang="en-US" sz="2000" b="1" i="1"/>
              <a:t> </a:t>
            </a:r>
            <a:r>
              <a:rPr lang="en-US" sz="2000" b="1" i="1">
                <a:latin typeface="Times New Roman" pitchFamily="18" charset="0"/>
                <a:cs typeface="Times New Roman" pitchFamily="18" charset="0"/>
              </a:rPr>
              <a:t>dm</a:t>
            </a:r>
            <a:r>
              <a:rPr lang="en-US" sz="2000" b="1"/>
              <a:t> trpi ukupnu silu</a:t>
            </a:r>
            <a:r>
              <a:rPr lang="sr-Latn-CS" sz="2000" b="1"/>
              <a:t>:</a:t>
            </a:r>
            <a:endParaRPr lang="en-US" sz="2000" b="1"/>
          </a:p>
        </p:txBody>
      </p:sp>
      <p:sp>
        <p:nvSpPr>
          <p:cNvPr id="18437" name="Line 18"/>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18438" name="Text Box 20"/>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18439" name="Line 21"/>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18440" name="Text Box 23"/>
          <p:cNvSpPr txBox="1">
            <a:spLocks noChangeArrowheads="1"/>
          </p:cNvSpPr>
          <p:nvPr/>
        </p:nvSpPr>
        <p:spPr bwMode="auto">
          <a:xfrm>
            <a:off x="2647950" y="1555750"/>
            <a:ext cx="3817938" cy="396875"/>
          </a:xfrm>
          <a:prstGeom prst="rect">
            <a:avLst/>
          </a:prstGeom>
          <a:noFill/>
          <a:ln w="9525">
            <a:noFill/>
            <a:miter lim="800000"/>
            <a:headEnd/>
            <a:tailEnd/>
          </a:ln>
        </p:spPr>
        <p:txBody>
          <a:bodyPr>
            <a:spAutoFit/>
          </a:bodyPr>
          <a:lstStyle/>
          <a:p>
            <a:pPr algn="ctr" eaLnBrk="0" hangingPunct="0">
              <a:spcBef>
                <a:spcPct val="50000"/>
              </a:spcBef>
            </a:pPr>
            <a:r>
              <a:rPr lang="sr-Latn-CS" sz="2000" b="1"/>
              <a:t>ZAPREMINSKE SILE</a:t>
            </a:r>
            <a:endParaRPr lang="en-US" sz="2000" b="1"/>
          </a:p>
        </p:txBody>
      </p:sp>
      <p:grpSp>
        <p:nvGrpSpPr>
          <p:cNvPr id="2" name="Group 43"/>
          <p:cNvGrpSpPr>
            <a:grpSpLocks noChangeAspect="1"/>
          </p:cNvGrpSpPr>
          <p:nvPr/>
        </p:nvGrpSpPr>
        <p:grpSpPr bwMode="auto">
          <a:xfrm>
            <a:off x="2808288" y="4452938"/>
            <a:ext cx="2597150" cy="452437"/>
            <a:chOff x="3004" y="2585"/>
            <a:chExt cx="1636" cy="285"/>
          </a:xfrm>
        </p:grpSpPr>
        <p:sp>
          <p:nvSpPr>
            <p:cNvPr id="18450" name="AutoShape 42"/>
            <p:cNvSpPr>
              <a:spLocks noChangeAspect="1" noChangeArrowheads="1" noTextEdit="1"/>
            </p:cNvSpPr>
            <p:nvPr/>
          </p:nvSpPr>
          <p:spPr bwMode="auto">
            <a:xfrm>
              <a:off x="3004" y="2585"/>
              <a:ext cx="1600" cy="256"/>
            </a:xfrm>
            <a:prstGeom prst="rect">
              <a:avLst/>
            </a:prstGeom>
            <a:noFill/>
            <a:ln w="9525">
              <a:noFill/>
              <a:miter lim="800000"/>
              <a:headEnd/>
              <a:tailEnd/>
            </a:ln>
          </p:spPr>
          <p:txBody>
            <a:bodyPr/>
            <a:lstStyle/>
            <a:p>
              <a:endParaRPr lang="en-US"/>
            </a:p>
          </p:txBody>
        </p:sp>
        <p:sp>
          <p:nvSpPr>
            <p:cNvPr id="18451" name="Freeform 45"/>
            <p:cNvSpPr>
              <a:spLocks/>
            </p:cNvSpPr>
            <p:nvPr/>
          </p:nvSpPr>
          <p:spPr bwMode="auto">
            <a:xfrm>
              <a:off x="3492" y="2608"/>
              <a:ext cx="143" cy="16"/>
            </a:xfrm>
            <a:custGeom>
              <a:avLst/>
              <a:gdLst>
                <a:gd name="T0" fmla="*/ 0 w 717"/>
                <a:gd name="T1" fmla="*/ 0 h 80"/>
                <a:gd name="T2" fmla="*/ 0 w 717"/>
                <a:gd name="T3" fmla="*/ 0 h 80"/>
                <a:gd name="T4" fmla="*/ 0 w 717"/>
                <a:gd name="T5" fmla="*/ 0 h 80"/>
                <a:gd name="T6" fmla="*/ 0 w 717"/>
                <a:gd name="T7" fmla="*/ 0 h 80"/>
                <a:gd name="T8" fmla="*/ 0 w 717"/>
                <a:gd name="T9" fmla="*/ 0 h 80"/>
                <a:gd name="T10" fmla="*/ 0 w 717"/>
                <a:gd name="T11" fmla="*/ 0 h 80"/>
                <a:gd name="T12" fmla="*/ 0 w 717"/>
                <a:gd name="T13" fmla="*/ 0 h 80"/>
                <a:gd name="T14" fmla="*/ 0 w 717"/>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717"/>
                <a:gd name="T25" fmla="*/ 0 h 80"/>
                <a:gd name="T26" fmla="*/ 717 w 717"/>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7" h="80">
                  <a:moveTo>
                    <a:pt x="0" y="50"/>
                  </a:moveTo>
                  <a:lnTo>
                    <a:pt x="0" y="30"/>
                  </a:lnTo>
                  <a:lnTo>
                    <a:pt x="650" y="30"/>
                  </a:lnTo>
                  <a:lnTo>
                    <a:pt x="637" y="0"/>
                  </a:lnTo>
                  <a:lnTo>
                    <a:pt x="717" y="40"/>
                  </a:lnTo>
                  <a:lnTo>
                    <a:pt x="637" y="80"/>
                  </a:lnTo>
                  <a:lnTo>
                    <a:pt x="650" y="50"/>
                  </a:lnTo>
                  <a:lnTo>
                    <a:pt x="0" y="50"/>
                  </a:lnTo>
                  <a:close/>
                </a:path>
              </a:pathLst>
            </a:custGeom>
            <a:solidFill>
              <a:srgbClr val="000000"/>
            </a:solidFill>
            <a:ln w="9525">
              <a:noFill/>
              <a:round/>
              <a:headEnd/>
              <a:tailEnd/>
            </a:ln>
          </p:spPr>
          <p:txBody>
            <a:bodyPr/>
            <a:lstStyle/>
            <a:p>
              <a:endParaRPr lang="en-US"/>
            </a:p>
          </p:txBody>
        </p:sp>
        <p:sp>
          <p:nvSpPr>
            <p:cNvPr id="18452" name="Freeform 46"/>
            <p:cNvSpPr>
              <a:spLocks/>
            </p:cNvSpPr>
            <p:nvPr/>
          </p:nvSpPr>
          <p:spPr bwMode="auto">
            <a:xfrm>
              <a:off x="4086" y="2608"/>
              <a:ext cx="143" cy="16"/>
            </a:xfrm>
            <a:custGeom>
              <a:avLst/>
              <a:gdLst>
                <a:gd name="T0" fmla="*/ 0 w 717"/>
                <a:gd name="T1" fmla="*/ 0 h 80"/>
                <a:gd name="T2" fmla="*/ 0 w 717"/>
                <a:gd name="T3" fmla="*/ 0 h 80"/>
                <a:gd name="T4" fmla="*/ 0 w 717"/>
                <a:gd name="T5" fmla="*/ 0 h 80"/>
                <a:gd name="T6" fmla="*/ 0 w 717"/>
                <a:gd name="T7" fmla="*/ 0 h 80"/>
                <a:gd name="T8" fmla="*/ 0 w 717"/>
                <a:gd name="T9" fmla="*/ 0 h 80"/>
                <a:gd name="T10" fmla="*/ 0 w 717"/>
                <a:gd name="T11" fmla="*/ 0 h 80"/>
                <a:gd name="T12" fmla="*/ 0 w 717"/>
                <a:gd name="T13" fmla="*/ 0 h 80"/>
                <a:gd name="T14" fmla="*/ 0 w 717"/>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717"/>
                <a:gd name="T25" fmla="*/ 0 h 80"/>
                <a:gd name="T26" fmla="*/ 717 w 717"/>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7" h="80">
                  <a:moveTo>
                    <a:pt x="0" y="50"/>
                  </a:moveTo>
                  <a:lnTo>
                    <a:pt x="0" y="30"/>
                  </a:lnTo>
                  <a:lnTo>
                    <a:pt x="650" y="30"/>
                  </a:lnTo>
                  <a:lnTo>
                    <a:pt x="637" y="0"/>
                  </a:lnTo>
                  <a:lnTo>
                    <a:pt x="717" y="40"/>
                  </a:lnTo>
                  <a:lnTo>
                    <a:pt x="637" y="80"/>
                  </a:lnTo>
                  <a:lnTo>
                    <a:pt x="650" y="50"/>
                  </a:lnTo>
                  <a:lnTo>
                    <a:pt x="0" y="50"/>
                  </a:lnTo>
                  <a:close/>
                </a:path>
              </a:pathLst>
            </a:custGeom>
            <a:solidFill>
              <a:srgbClr val="000000"/>
            </a:solidFill>
            <a:ln w="9525">
              <a:noFill/>
              <a:round/>
              <a:headEnd/>
              <a:tailEnd/>
            </a:ln>
          </p:spPr>
          <p:txBody>
            <a:bodyPr/>
            <a:lstStyle/>
            <a:p>
              <a:endParaRPr lang="en-US"/>
            </a:p>
          </p:txBody>
        </p:sp>
        <p:sp>
          <p:nvSpPr>
            <p:cNvPr id="18453" name="Rectangle 47"/>
            <p:cNvSpPr>
              <a:spLocks noChangeArrowheads="1"/>
            </p:cNvSpPr>
            <p:nvPr/>
          </p:nvSpPr>
          <p:spPr bwMode="auto">
            <a:xfrm>
              <a:off x="4337" y="2614"/>
              <a:ext cx="303" cy="254"/>
            </a:xfrm>
            <a:prstGeom prst="rect">
              <a:avLst/>
            </a:prstGeom>
            <a:noFill/>
            <a:ln w="9525">
              <a:noFill/>
              <a:miter lim="800000"/>
              <a:headEnd/>
              <a:tailEnd/>
            </a:ln>
          </p:spPr>
          <p:txBody>
            <a:bodyPr wrap="none" lIns="0" tIns="0" rIns="0" bIns="0">
              <a:spAutoFit/>
            </a:bodyPr>
            <a:lstStyle/>
            <a:p>
              <a:r>
                <a:rPr lang="en-US" sz="2400" b="1" i="1">
                  <a:solidFill>
                    <a:srgbClr val="000000"/>
                  </a:solidFill>
                  <a:latin typeface="Times New Roman" pitchFamily="18" charset="0"/>
                </a:rPr>
                <a:t>dV</a:t>
              </a:r>
              <a:endParaRPr lang="en-US"/>
            </a:p>
          </p:txBody>
        </p:sp>
        <p:sp>
          <p:nvSpPr>
            <p:cNvPr id="18454" name="Rectangle 48"/>
            <p:cNvSpPr>
              <a:spLocks noChangeArrowheads="1"/>
            </p:cNvSpPr>
            <p:nvPr/>
          </p:nvSpPr>
          <p:spPr bwMode="auto">
            <a:xfrm>
              <a:off x="4085" y="2614"/>
              <a:ext cx="207" cy="254"/>
            </a:xfrm>
            <a:prstGeom prst="rect">
              <a:avLst/>
            </a:prstGeom>
            <a:noFill/>
            <a:ln w="9525">
              <a:noFill/>
              <a:miter lim="800000"/>
              <a:headEnd/>
              <a:tailEnd/>
            </a:ln>
          </p:spPr>
          <p:txBody>
            <a:bodyPr wrap="none" lIns="0" tIns="0" rIns="0" bIns="0">
              <a:spAutoFit/>
            </a:bodyPr>
            <a:lstStyle/>
            <a:p>
              <a:r>
                <a:rPr lang="en-US" sz="2400" b="1" i="1">
                  <a:solidFill>
                    <a:srgbClr val="000000"/>
                  </a:solidFill>
                  <a:latin typeface="Times New Roman" pitchFamily="18" charset="0"/>
                </a:rPr>
                <a:t>F</a:t>
              </a:r>
              <a:endParaRPr lang="en-US"/>
            </a:p>
          </p:txBody>
        </p:sp>
        <p:sp>
          <p:nvSpPr>
            <p:cNvPr id="18455" name="Rectangle 49"/>
            <p:cNvSpPr>
              <a:spLocks noChangeArrowheads="1"/>
            </p:cNvSpPr>
            <p:nvPr/>
          </p:nvSpPr>
          <p:spPr bwMode="auto">
            <a:xfrm>
              <a:off x="3629" y="2614"/>
              <a:ext cx="325" cy="254"/>
            </a:xfrm>
            <a:prstGeom prst="rect">
              <a:avLst/>
            </a:prstGeom>
            <a:noFill/>
            <a:ln w="9525">
              <a:noFill/>
              <a:miter lim="800000"/>
              <a:headEnd/>
              <a:tailEnd/>
            </a:ln>
          </p:spPr>
          <p:txBody>
            <a:bodyPr wrap="none" lIns="0" tIns="0" rIns="0" bIns="0">
              <a:spAutoFit/>
            </a:bodyPr>
            <a:lstStyle/>
            <a:p>
              <a:r>
                <a:rPr lang="en-US" sz="2400" b="1" i="1">
                  <a:solidFill>
                    <a:srgbClr val="000000"/>
                  </a:solidFill>
                  <a:latin typeface="Times New Roman" pitchFamily="18" charset="0"/>
                </a:rPr>
                <a:t>dm</a:t>
              </a:r>
              <a:endParaRPr lang="en-US"/>
            </a:p>
          </p:txBody>
        </p:sp>
        <p:sp>
          <p:nvSpPr>
            <p:cNvPr id="18456" name="Rectangle 50"/>
            <p:cNvSpPr>
              <a:spLocks noChangeArrowheads="1"/>
            </p:cNvSpPr>
            <p:nvPr/>
          </p:nvSpPr>
          <p:spPr bwMode="auto">
            <a:xfrm>
              <a:off x="3491" y="2614"/>
              <a:ext cx="207" cy="254"/>
            </a:xfrm>
            <a:prstGeom prst="rect">
              <a:avLst/>
            </a:prstGeom>
            <a:noFill/>
            <a:ln w="9525">
              <a:noFill/>
              <a:miter lim="800000"/>
              <a:headEnd/>
              <a:tailEnd/>
            </a:ln>
          </p:spPr>
          <p:txBody>
            <a:bodyPr wrap="none" lIns="0" tIns="0" rIns="0" bIns="0">
              <a:spAutoFit/>
            </a:bodyPr>
            <a:lstStyle/>
            <a:p>
              <a:r>
                <a:rPr lang="en-US" sz="2400" b="1" i="1">
                  <a:solidFill>
                    <a:srgbClr val="000000"/>
                  </a:solidFill>
                  <a:latin typeface="Times New Roman" pitchFamily="18" charset="0"/>
                </a:rPr>
                <a:t>F</a:t>
              </a:r>
              <a:endParaRPr lang="en-US"/>
            </a:p>
          </p:txBody>
        </p:sp>
        <p:sp>
          <p:nvSpPr>
            <p:cNvPr id="18457" name="Rectangle 51"/>
            <p:cNvSpPr>
              <a:spLocks noChangeArrowheads="1"/>
            </p:cNvSpPr>
            <p:nvPr/>
          </p:nvSpPr>
          <p:spPr bwMode="auto">
            <a:xfrm>
              <a:off x="3137" y="2614"/>
              <a:ext cx="0" cy="174"/>
            </a:xfrm>
            <a:prstGeom prst="rect">
              <a:avLst/>
            </a:prstGeom>
            <a:noFill/>
            <a:ln w="9525">
              <a:noFill/>
              <a:miter lim="800000"/>
              <a:headEnd/>
              <a:tailEnd/>
            </a:ln>
          </p:spPr>
          <p:txBody>
            <a:bodyPr wrap="none" lIns="0" tIns="0" rIns="0" bIns="0">
              <a:spAutoFit/>
            </a:bodyPr>
            <a:lstStyle/>
            <a:p>
              <a:endParaRPr lang="en-US"/>
            </a:p>
          </p:txBody>
        </p:sp>
        <p:sp>
          <p:nvSpPr>
            <p:cNvPr id="18458" name="Rectangle 52"/>
            <p:cNvSpPr>
              <a:spLocks noChangeArrowheads="1"/>
            </p:cNvSpPr>
            <p:nvPr/>
          </p:nvSpPr>
          <p:spPr bwMode="auto">
            <a:xfrm>
              <a:off x="3014" y="2614"/>
              <a:ext cx="0" cy="174"/>
            </a:xfrm>
            <a:prstGeom prst="rect">
              <a:avLst/>
            </a:prstGeom>
            <a:noFill/>
            <a:ln w="9525">
              <a:noFill/>
              <a:miter lim="800000"/>
              <a:headEnd/>
              <a:tailEnd/>
            </a:ln>
          </p:spPr>
          <p:txBody>
            <a:bodyPr wrap="none" lIns="0" tIns="0" rIns="0" bIns="0">
              <a:spAutoFit/>
            </a:bodyPr>
            <a:lstStyle/>
            <a:p>
              <a:endParaRPr lang="en-US"/>
            </a:p>
          </p:txBody>
        </p:sp>
        <p:sp>
          <p:nvSpPr>
            <p:cNvPr id="18459" name="Rectangle 53"/>
            <p:cNvSpPr>
              <a:spLocks noChangeArrowheads="1"/>
            </p:cNvSpPr>
            <p:nvPr/>
          </p:nvSpPr>
          <p:spPr bwMode="auto">
            <a:xfrm>
              <a:off x="4232" y="2592"/>
              <a:ext cx="221" cy="278"/>
            </a:xfrm>
            <a:prstGeom prst="rect">
              <a:avLst/>
            </a:prstGeom>
            <a:noFill/>
            <a:ln w="9525">
              <a:noFill/>
              <a:miter lim="800000"/>
              <a:headEnd/>
              <a:tailEnd/>
            </a:ln>
          </p:spPr>
          <p:txBody>
            <a:bodyPr wrap="none" lIns="0" tIns="0" rIns="0" bIns="0">
              <a:spAutoFit/>
            </a:bodyPr>
            <a:lstStyle/>
            <a:p>
              <a:r>
                <a:rPr lang="en-US" sz="2400" b="1" i="1">
                  <a:solidFill>
                    <a:srgbClr val="000000"/>
                  </a:solidFill>
                  <a:latin typeface="Symbol" pitchFamily="18" charset="2"/>
                </a:rPr>
                <a:t>r</a:t>
              </a:r>
              <a:endParaRPr lang="en-US"/>
            </a:p>
          </p:txBody>
        </p:sp>
        <p:sp>
          <p:nvSpPr>
            <p:cNvPr id="18460" name="Rectangle 54"/>
            <p:cNvSpPr>
              <a:spLocks noChangeArrowheads="1"/>
            </p:cNvSpPr>
            <p:nvPr/>
          </p:nvSpPr>
          <p:spPr bwMode="auto">
            <a:xfrm>
              <a:off x="3926" y="2592"/>
              <a:ext cx="221" cy="278"/>
            </a:xfrm>
            <a:prstGeom prst="rect">
              <a:avLst/>
            </a:prstGeom>
            <a:noFill/>
            <a:ln w="9525">
              <a:noFill/>
              <a:miter lim="800000"/>
              <a:headEnd/>
              <a:tailEnd/>
            </a:ln>
          </p:spPr>
          <p:txBody>
            <a:bodyPr wrap="none" lIns="0" tIns="0" rIns="0" bIns="0">
              <a:spAutoFit/>
            </a:bodyPr>
            <a:lstStyle/>
            <a:p>
              <a:r>
                <a:rPr lang="en-US" sz="2400" b="1">
                  <a:solidFill>
                    <a:srgbClr val="000000"/>
                  </a:solidFill>
                  <a:latin typeface="Symbol" pitchFamily="18" charset="2"/>
                </a:rPr>
                <a:t>=</a:t>
              </a:r>
              <a:endParaRPr lang="en-US"/>
            </a:p>
          </p:txBody>
        </p:sp>
      </p:grpSp>
      <p:sp>
        <p:nvSpPr>
          <p:cNvPr id="29707" name="Rectangle 38"/>
          <p:cNvSpPr>
            <a:spLocks noChangeArrowheads="1"/>
          </p:cNvSpPr>
          <p:nvPr/>
        </p:nvSpPr>
        <p:spPr bwMode="auto">
          <a:xfrm>
            <a:off x="1322388" y="3752850"/>
            <a:ext cx="328612" cy="403225"/>
          </a:xfrm>
          <a:prstGeom prst="rect">
            <a:avLst/>
          </a:prstGeom>
          <a:noFill/>
          <a:ln w="9525">
            <a:noFill/>
            <a:miter lim="800000"/>
            <a:headEnd/>
            <a:tailEnd/>
          </a:ln>
        </p:spPr>
        <p:txBody>
          <a:bodyPr wrap="none" lIns="0" tIns="0" rIns="0" bIns="0">
            <a:spAutoFit/>
          </a:bodyPr>
          <a:lstStyle/>
          <a:p>
            <a:r>
              <a:rPr lang="en-US" sz="2400" b="1" i="1">
                <a:solidFill>
                  <a:srgbClr val="000000"/>
                </a:solidFill>
                <a:latin typeface="Times New Roman" pitchFamily="18" charset="0"/>
              </a:rPr>
              <a:t>F</a:t>
            </a:r>
            <a:endParaRPr lang="en-US"/>
          </a:p>
        </p:txBody>
      </p:sp>
      <p:sp>
        <p:nvSpPr>
          <p:cNvPr id="29708" name="Freeform 27"/>
          <p:cNvSpPr>
            <a:spLocks/>
          </p:cNvSpPr>
          <p:nvPr/>
        </p:nvSpPr>
        <p:spPr bwMode="auto">
          <a:xfrm>
            <a:off x="1358900" y="3752850"/>
            <a:ext cx="228600" cy="25400"/>
          </a:xfrm>
          <a:custGeom>
            <a:avLst/>
            <a:gdLst>
              <a:gd name="T0" fmla="*/ 0 w 718"/>
              <a:gd name="T1" fmla="*/ 2147483647 h 80"/>
              <a:gd name="T2" fmla="*/ 0 w 718"/>
              <a:gd name="T3" fmla="*/ 2147483647 h 80"/>
              <a:gd name="T4" fmla="*/ 2147483647 w 718"/>
              <a:gd name="T5" fmla="*/ 2147483647 h 80"/>
              <a:gd name="T6" fmla="*/ 2147483647 w 718"/>
              <a:gd name="T7" fmla="*/ 0 h 80"/>
              <a:gd name="T8" fmla="*/ 2147483647 w 718"/>
              <a:gd name="T9" fmla="*/ 2147483647 h 80"/>
              <a:gd name="T10" fmla="*/ 2147483647 w 718"/>
              <a:gd name="T11" fmla="*/ 2147483647 h 80"/>
              <a:gd name="T12" fmla="*/ 2147483647 w 718"/>
              <a:gd name="T13" fmla="*/ 2147483647 h 80"/>
              <a:gd name="T14" fmla="*/ 0 w 718"/>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718"/>
              <a:gd name="T25" fmla="*/ 0 h 80"/>
              <a:gd name="T26" fmla="*/ 718 w 718"/>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8" h="80">
                <a:moveTo>
                  <a:pt x="0" y="50"/>
                </a:moveTo>
                <a:lnTo>
                  <a:pt x="0" y="30"/>
                </a:lnTo>
                <a:lnTo>
                  <a:pt x="650" y="30"/>
                </a:lnTo>
                <a:lnTo>
                  <a:pt x="638" y="0"/>
                </a:lnTo>
                <a:lnTo>
                  <a:pt x="718" y="40"/>
                </a:lnTo>
                <a:lnTo>
                  <a:pt x="638" y="80"/>
                </a:lnTo>
                <a:lnTo>
                  <a:pt x="650" y="50"/>
                </a:lnTo>
                <a:lnTo>
                  <a:pt x="0" y="50"/>
                </a:lnTo>
                <a:close/>
              </a:path>
            </a:pathLst>
          </a:custGeom>
          <a:solidFill>
            <a:srgbClr val="000000"/>
          </a:solidFill>
          <a:ln w="9525">
            <a:noFill/>
            <a:round/>
            <a:headEnd/>
            <a:tailEnd/>
          </a:ln>
        </p:spPr>
        <p:txBody>
          <a:bodyPr/>
          <a:lstStyle/>
          <a:p>
            <a:endParaRPr lang="en-US"/>
          </a:p>
        </p:txBody>
      </p:sp>
      <p:sp>
        <p:nvSpPr>
          <p:cNvPr id="61" name="Text Box 9"/>
          <p:cNvSpPr txBox="1">
            <a:spLocks noChangeArrowheads="1"/>
          </p:cNvSpPr>
          <p:nvPr/>
        </p:nvSpPr>
        <p:spPr bwMode="auto">
          <a:xfrm>
            <a:off x="328613" y="4845050"/>
            <a:ext cx="8697912" cy="708025"/>
          </a:xfrm>
          <a:prstGeom prst="rect">
            <a:avLst/>
          </a:prstGeom>
          <a:noFill/>
          <a:ln w="9525">
            <a:noFill/>
            <a:miter lim="800000"/>
            <a:headEnd/>
            <a:tailEnd/>
          </a:ln>
        </p:spPr>
        <p:txBody>
          <a:bodyPr>
            <a:spAutoFit/>
          </a:bodyPr>
          <a:lstStyle/>
          <a:p>
            <a:pPr eaLnBrk="0" hangingPunct="0">
              <a:spcBef>
                <a:spcPct val="50000"/>
              </a:spcBef>
            </a:pPr>
            <a:r>
              <a:rPr lang="en-US" sz="2000" b="1"/>
              <a:t>Na osnovu ove sile nalazi se ukupna rezulujuća zapreminska sila koja  deluje na celokupnu zapreminu fluida V, kao:</a:t>
            </a:r>
          </a:p>
        </p:txBody>
      </p:sp>
      <p:graphicFrame>
        <p:nvGraphicFramePr>
          <p:cNvPr id="243791" name="Object 79"/>
          <p:cNvGraphicFramePr>
            <a:graphicFrameLocks noChangeAspect="1"/>
          </p:cNvGraphicFramePr>
          <p:nvPr/>
        </p:nvGraphicFramePr>
        <p:xfrm>
          <a:off x="3895725" y="5624513"/>
          <a:ext cx="1028700" cy="584200"/>
        </p:xfrm>
        <a:graphic>
          <a:graphicData uri="http://schemas.openxmlformats.org/presentationml/2006/ole">
            <p:oleObj spid="_x0000_s1026" name="Equation" r:id="rId3" imgW="1028254" imgH="583947" progId="">
              <p:embed/>
            </p:oleObj>
          </a:graphicData>
        </a:graphic>
      </p:graphicFrame>
      <p:sp>
        <p:nvSpPr>
          <p:cNvPr id="63" name="Text Box 4"/>
          <p:cNvSpPr txBox="1">
            <a:spLocks noChangeArrowheads="1"/>
          </p:cNvSpPr>
          <p:nvPr/>
        </p:nvSpPr>
        <p:spPr bwMode="auto">
          <a:xfrm>
            <a:off x="468313" y="2108200"/>
            <a:ext cx="8186737" cy="925513"/>
          </a:xfrm>
          <a:prstGeom prst="rect">
            <a:avLst/>
          </a:prstGeom>
          <a:solidFill>
            <a:schemeClr val="bg2"/>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sr-Latn-CS" b="1" i="1" dirty="0">
                <a:latin typeface="Arial" charset="0"/>
              </a:rPr>
              <a:t>Zapreminske sile su sile koje nastaju kao posledica promene brzine fluida, odnosno ubrzanja fluida, inercijalne sile, težina. To su sile koje deluju na svaki delić fluida u datoj zapremini. </a:t>
            </a:r>
            <a:endParaRPr lang="en-US" b="1" i="1" dirty="0">
              <a:latin typeface="Arial" charset="0"/>
              <a:cs typeface="Arial" charset="0"/>
            </a:endParaRPr>
          </a:p>
        </p:txBody>
      </p:sp>
      <p:sp>
        <p:nvSpPr>
          <p:cNvPr id="18447" name="Text Box 16"/>
          <p:cNvSpPr txBox="1">
            <a:spLocks noChangeArrowheads="1"/>
          </p:cNvSpPr>
          <p:nvPr/>
        </p:nvSpPr>
        <p:spPr bwMode="auto">
          <a:xfrm>
            <a:off x="3375025" y="6443663"/>
            <a:ext cx="2393950" cy="366712"/>
          </a:xfrm>
          <a:prstGeom prst="rect">
            <a:avLst/>
          </a:prstGeom>
          <a:noFill/>
          <a:ln w="9525">
            <a:noFill/>
            <a:miter lim="800000"/>
            <a:headEnd/>
            <a:tailEnd/>
          </a:ln>
        </p:spPr>
        <p:txBody>
          <a:bodyPr wrap="none">
            <a:spAutoFit/>
          </a:bodyPr>
          <a:lstStyle/>
          <a:p>
            <a:pPr algn="ct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
        <p:nvSpPr>
          <p:cNvPr id="28" name="Text Box 9"/>
          <p:cNvSpPr txBox="1">
            <a:spLocks noChangeArrowheads="1"/>
          </p:cNvSpPr>
          <p:nvPr/>
        </p:nvSpPr>
        <p:spPr bwMode="auto">
          <a:xfrm>
            <a:off x="336550" y="3141663"/>
            <a:ext cx="8577263" cy="708025"/>
          </a:xfrm>
          <a:prstGeom prst="rect">
            <a:avLst/>
          </a:prstGeom>
          <a:noFill/>
          <a:ln w="9525">
            <a:noFill/>
            <a:miter lim="800000"/>
            <a:headEnd/>
            <a:tailEnd/>
          </a:ln>
        </p:spPr>
        <p:txBody>
          <a:bodyPr>
            <a:spAutoFit/>
          </a:bodyPr>
          <a:lstStyle/>
          <a:p>
            <a:pPr algn="just" eaLnBrk="0" hangingPunct="0">
              <a:spcBef>
                <a:spcPct val="50000"/>
              </a:spcBef>
            </a:pPr>
            <a:r>
              <a:rPr lang="en-US" sz="2000" b="1"/>
              <a:t>Zapreminske sile su, dakle, sile koje su prisutne i u mehanici krutog tela.</a:t>
            </a:r>
          </a:p>
        </p:txBody>
      </p:sp>
      <p:sp>
        <p:nvSpPr>
          <p:cNvPr id="18449" name="WordArt 4"/>
          <p:cNvSpPr>
            <a:spLocks noChangeArrowheads="1" noChangeShapeType="1" noTextEdit="1"/>
          </p:cNvSpPr>
          <p:nvPr/>
        </p:nvSpPr>
        <p:spPr bwMode="auto">
          <a:xfrm>
            <a:off x="1066800" y="765175"/>
            <a:ext cx="7010400" cy="5032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SILE KOJE DELUJU NA FLUID</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63"/>
                                        </p:tgtEl>
                                        <p:attrNameLst>
                                          <p:attrName>style.visibility</p:attrName>
                                        </p:attrNameLst>
                                      </p:cBhvr>
                                      <p:to>
                                        <p:strVal val="visible"/>
                                      </p:to>
                                    </p:set>
                                  </p:childTnLst>
                                </p:cTn>
                              </p:par>
                            </p:childTnLst>
                          </p:cTn>
                        </p:par>
                        <p:par>
                          <p:cTn id="7" fill="hold" nodeType="afterGroup">
                            <p:stCondLst>
                              <p:cond delay="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28"/>
                                        </p:tgtEl>
                                        <p:attrNameLst>
                                          <p:attrName>style.visibility</p:attrName>
                                        </p:attrNameLst>
                                      </p:cBhvr>
                                      <p:to>
                                        <p:strVal val="visible"/>
                                      </p:to>
                                    </p:set>
                                    <p:anim calcmode="discrete" valueType="clr">
                                      <p:cBhvr override="childStyle">
                                        <p:cTn id="1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8"/>
                                        </p:tgtEl>
                                        <p:attrNameLst>
                                          <p:attrName>fillcolor</p:attrName>
                                        </p:attrNameLst>
                                      </p:cBhvr>
                                      <p:tavLst>
                                        <p:tav tm="0">
                                          <p:val>
                                            <p:clrVal>
                                              <a:schemeClr val="accent2"/>
                                            </p:clrVal>
                                          </p:val>
                                        </p:tav>
                                        <p:tav tm="50000">
                                          <p:val>
                                            <p:clrVal>
                                              <a:schemeClr val="hlink"/>
                                            </p:clrVal>
                                          </p:val>
                                        </p:tav>
                                      </p:tavLst>
                                    </p:anim>
                                    <p:set>
                                      <p:cBhvr>
                                        <p:cTn id="12" dur="80"/>
                                        <p:tgtEl>
                                          <p:spTgt spid="28"/>
                                        </p:tgtEl>
                                        <p:attrNameLst>
                                          <p:attrName>fill.type</p:attrName>
                                        </p:attrNameLst>
                                      </p:cBhvr>
                                      <p:to>
                                        <p:strVal val="solid"/>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3721"/>
                                        </p:tgtEl>
                                        <p:attrNameLst>
                                          <p:attrName>style.visibility</p:attrName>
                                        </p:attrNameLst>
                                      </p:cBhvr>
                                      <p:to>
                                        <p:strVal val="visible"/>
                                      </p:to>
                                    </p:set>
                                    <p:animEffect transition="in" filter="wipe(left)">
                                      <p:cBhvr>
                                        <p:cTn id="17" dur="500"/>
                                        <p:tgtEl>
                                          <p:spTgt spid="2437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9707"/>
                                        </p:tgtEl>
                                        <p:attrNameLst>
                                          <p:attrName>style.visibility</p:attrName>
                                        </p:attrNameLst>
                                      </p:cBhvr>
                                      <p:to>
                                        <p:strVal val="visible"/>
                                      </p:to>
                                    </p:set>
                                    <p:animEffect transition="in" filter="wipe(left)">
                                      <p:cBhvr>
                                        <p:cTn id="20" dur="500"/>
                                        <p:tgtEl>
                                          <p:spTgt spid="29707"/>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par>
                          <p:cTn id="25" fill="hold" nodeType="afterGroup">
                            <p:stCondLst>
                              <p:cond delay="1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61"/>
                                        </p:tgtEl>
                                        <p:attrNameLst>
                                          <p:attrName>style.visibility</p:attrName>
                                        </p:attrNameLst>
                                      </p:cBhvr>
                                      <p:to>
                                        <p:strVal val="visible"/>
                                      </p:to>
                                    </p:set>
                                    <p:anim calcmode="discrete" valueType="clr">
                                      <p:cBhvr override="childStyle">
                                        <p:cTn id="28" dur="80"/>
                                        <p:tgtEl>
                                          <p:spTgt spid="6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1"/>
                                        </p:tgtEl>
                                        <p:attrNameLst>
                                          <p:attrName>fillcolor</p:attrName>
                                        </p:attrNameLst>
                                      </p:cBhvr>
                                      <p:tavLst>
                                        <p:tav tm="0">
                                          <p:val>
                                            <p:clrVal>
                                              <a:schemeClr val="accent2"/>
                                            </p:clrVal>
                                          </p:val>
                                        </p:tav>
                                        <p:tav tm="50000">
                                          <p:val>
                                            <p:clrVal>
                                              <a:schemeClr val="hlink"/>
                                            </p:clrVal>
                                          </p:val>
                                        </p:tav>
                                      </p:tavLst>
                                    </p:anim>
                                    <p:set>
                                      <p:cBhvr>
                                        <p:cTn id="30" dur="80"/>
                                        <p:tgtEl>
                                          <p:spTgt spid="61"/>
                                        </p:tgtEl>
                                        <p:attrNameLst>
                                          <p:attrName>fill.type</p:attrName>
                                        </p:attrNameLst>
                                      </p:cBhvr>
                                      <p:to>
                                        <p:strVal val="solid"/>
                                      </p:to>
                                    </p:set>
                                  </p:childTnLst>
                                </p:cTn>
                              </p:par>
                              <p:par>
                                <p:cTn id="31" presetID="22" presetClass="entr" presetSubtype="8" fill="hold" grpId="0" nodeType="withEffect">
                                  <p:stCondLst>
                                    <p:cond delay="0"/>
                                  </p:stCondLst>
                                  <p:childTnLst>
                                    <p:set>
                                      <p:cBhvr>
                                        <p:cTn id="32" dur="1" fill="hold">
                                          <p:stCondLst>
                                            <p:cond delay="0"/>
                                          </p:stCondLst>
                                        </p:cTn>
                                        <p:tgtEl>
                                          <p:spTgt spid="29708"/>
                                        </p:tgtEl>
                                        <p:attrNameLst>
                                          <p:attrName>style.visibility</p:attrName>
                                        </p:attrNameLst>
                                      </p:cBhvr>
                                      <p:to>
                                        <p:strVal val="visible"/>
                                      </p:to>
                                    </p:set>
                                    <p:animEffect transition="in" filter="wipe(left)">
                                      <p:cBhvr>
                                        <p:cTn id="33" dur="500"/>
                                        <p:tgtEl>
                                          <p:spTgt spid="29708"/>
                                        </p:tgtEl>
                                      </p:cBhvr>
                                    </p:animEffect>
                                  </p:childTnLst>
                                </p:cTn>
                              </p:par>
                            </p:childTnLst>
                          </p:cTn>
                        </p:par>
                        <p:par>
                          <p:cTn id="34" fill="hold" nodeType="afterGroup">
                            <p:stCondLst>
                              <p:cond delay="5380"/>
                            </p:stCondLst>
                            <p:childTnLst>
                              <p:par>
                                <p:cTn id="35" presetID="9" presetClass="entr" presetSubtype="0" fill="hold" nodeType="afterEffect">
                                  <p:stCondLst>
                                    <p:cond delay="0"/>
                                  </p:stCondLst>
                                  <p:childTnLst>
                                    <p:set>
                                      <p:cBhvr>
                                        <p:cTn id="36" dur="1" fill="hold">
                                          <p:stCondLst>
                                            <p:cond delay="0"/>
                                          </p:stCondLst>
                                        </p:cTn>
                                        <p:tgtEl>
                                          <p:spTgt spid="243791"/>
                                        </p:tgtEl>
                                        <p:attrNameLst>
                                          <p:attrName>style.visibility</p:attrName>
                                        </p:attrNameLst>
                                      </p:cBhvr>
                                      <p:to>
                                        <p:strVal val="visible"/>
                                      </p:to>
                                    </p:set>
                                    <p:animEffect transition="in" filter="dissolve">
                                      <p:cBhvr>
                                        <p:cTn id="37" dur="500"/>
                                        <p:tgtEl>
                                          <p:spTgt spid="243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1" grpId="0"/>
      <p:bldP spid="29707" grpId="0"/>
      <p:bldP spid="29708" grpId="0" animBg="1"/>
      <p:bldP spid="61" grpId="0"/>
      <p:bldP spid="63"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 xmlns:a16="http://schemas.microsoft.com/office/drawing/2014/main" id="{55B7BD59-4C05-4F26-9BB9-93ECE8848C4F}"/>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D1EBE3-EBD8-4FB5-9F91-64F132E58A04}" type="slidenum">
              <a:rPr lang="en-US" altLang="en-US"/>
              <a:pPr eaLnBrk="1" hangingPunct="1"/>
              <a:t>15</a:t>
            </a:fld>
            <a:endParaRPr lang="en-US" altLang="en-US"/>
          </a:p>
        </p:txBody>
      </p:sp>
      <p:sp>
        <p:nvSpPr>
          <p:cNvPr id="20483" name="Text Box 2">
            <a:extLst>
              <a:ext uri="{FF2B5EF4-FFF2-40B4-BE49-F238E27FC236}">
                <a16:creationId xmlns="" xmlns:a16="http://schemas.microsoft.com/office/drawing/2014/main" id="{184C4902-C522-4465-9088-AA234705E875}"/>
              </a:ext>
            </a:extLst>
          </p:cNvPr>
          <p:cNvSpPr txBox="1">
            <a:spLocks noChangeArrowheads="1"/>
          </p:cNvSpPr>
          <p:nvPr/>
        </p:nvSpPr>
        <p:spPr bwMode="auto">
          <a:xfrm>
            <a:off x="3244850" y="1592263"/>
            <a:ext cx="2625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sr-Latn-CS" altLang="en-US" sz="2000" b="1"/>
              <a:t>POVRŠINSKE SILE</a:t>
            </a:r>
            <a:endParaRPr lang="en-US" altLang="en-US" sz="2000" b="1"/>
          </a:p>
        </p:txBody>
      </p:sp>
      <p:sp>
        <p:nvSpPr>
          <p:cNvPr id="244896" name="Text Box 160">
            <a:extLst>
              <a:ext uri="{FF2B5EF4-FFF2-40B4-BE49-F238E27FC236}">
                <a16:creationId xmlns="" xmlns:a16="http://schemas.microsoft.com/office/drawing/2014/main" id="{65F42CD7-0B7C-4580-A4A9-177D146847A1}"/>
              </a:ext>
            </a:extLst>
          </p:cNvPr>
          <p:cNvSpPr txBox="1">
            <a:spLocks noChangeArrowheads="1"/>
          </p:cNvSpPr>
          <p:nvPr/>
        </p:nvSpPr>
        <p:spPr bwMode="auto">
          <a:xfrm>
            <a:off x="323850" y="2097088"/>
            <a:ext cx="8469313" cy="1200150"/>
          </a:xfrm>
          <a:prstGeom prst="rect">
            <a:avLst/>
          </a:prstGeom>
          <a:solidFill>
            <a:schemeClr val="accent4">
              <a:lumMod val="20000"/>
              <a:lumOff val="8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sr-Latn-RS" b="1" i="1" dirty="0">
                <a:latin typeface="Arial" charset="0"/>
              </a:rPr>
              <a:t>Površinske </a:t>
            </a:r>
            <a:r>
              <a:rPr lang="sr-Latn-CS" b="1" i="1" dirty="0">
                <a:latin typeface="Arial" charset="0"/>
              </a:rPr>
              <a:t>sile su sile koje deluju po površini fluida, a koje nastaju kao rezultat međusobnog delovanja fluidnih delića. One se javljaju na površini koja razdvaja masu fluida od neke druge materije – realne površine, ali i na zamišljenoj površini u okviru mase fluida.</a:t>
            </a:r>
            <a:endParaRPr lang="en-US" b="1" i="1" dirty="0">
              <a:latin typeface="Arial" charset="0"/>
              <a:cs typeface="Arial" charset="0"/>
            </a:endParaRPr>
          </a:p>
        </p:txBody>
      </p:sp>
      <p:sp>
        <p:nvSpPr>
          <p:cNvPr id="244898" name="Text Box 162">
            <a:extLst>
              <a:ext uri="{FF2B5EF4-FFF2-40B4-BE49-F238E27FC236}">
                <a16:creationId xmlns="" xmlns:a16="http://schemas.microsoft.com/office/drawing/2014/main" id="{BE1FC0DC-1373-42E1-A0B9-9922990B64D8}"/>
              </a:ext>
            </a:extLst>
          </p:cNvPr>
          <p:cNvSpPr txBox="1">
            <a:spLocks noChangeArrowheads="1"/>
          </p:cNvSpPr>
          <p:nvPr/>
        </p:nvSpPr>
        <p:spPr bwMode="auto">
          <a:xfrm>
            <a:off x="715963" y="5768975"/>
            <a:ext cx="34559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a:t>- Elementarna sila pritiska</a:t>
            </a:r>
            <a:endParaRPr lang="en-US" altLang="en-US" sz="2000" b="1"/>
          </a:p>
        </p:txBody>
      </p:sp>
      <p:sp>
        <p:nvSpPr>
          <p:cNvPr id="244900" name="Text Box 164">
            <a:extLst>
              <a:ext uri="{FF2B5EF4-FFF2-40B4-BE49-F238E27FC236}">
                <a16:creationId xmlns="" xmlns:a16="http://schemas.microsoft.com/office/drawing/2014/main" id="{CD832E32-E6DC-4298-BB15-A7AB80C6D9D3}"/>
              </a:ext>
            </a:extLst>
          </p:cNvPr>
          <p:cNvSpPr txBox="1">
            <a:spLocks noChangeArrowheads="1"/>
          </p:cNvSpPr>
          <p:nvPr/>
        </p:nvSpPr>
        <p:spPr bwMode="auto">
          <a:xfrm>
            <a:off x="4840288" y="5740400"/>
            <a:ext cx="38877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a:t>- Elementarna sila smicanja</a:t>
            </a:r>
            <a:endParaRPr lang="en-US" altLang="en-US" sz="2000" b="1"/>
          </a:p>
        </p:txBody>
      </p:sp>
      <p:sp>
        <p:nvSpPr>
          <p:cNvPr id="20487" name="Line 179">
            <a:extLst>
              <a:ext uri="{FF2B5EF4-FFF2-40B4-BE49-F238E27FC236}">
                <a16:creationId xmlns="" xmlns:a16="http://schemas.microsoft.com/office/drawing/2014/main" id="{09A4A4CC-D164-490F-8550-570B91412880}"/>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488" name="Text Box 181">
            <a:extLst>
              <a:ext uri="{FF2B5EF4-FFF2-40B4-BE49-F238E27FC236}">
                <a16:creationId xmlns="" xmlns:a16="http://schemas.microsoft.com/office/drawing/2014/main" id="{0CC38B51-5D89-4618-819E-8E02AD624BD0}"/>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20489" name="Line 182">
            <a:extLst>
              <a:ext uri="{FF2B5EF4-FFF2-40B4-BE49-F238E27FC236}">
                <a16:creationId xmlns="" xmlns:a16="http://schemas.microsoft.com/office/drawing/2014/main" id="{143CB1C6-087A-4BA2-B262-AE275309682D}"/>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 name="Group 341">
            <a:extLst>
              <a:ext uri="{FF2B5EF4-FFF2-40B4-BE49-F238E27FC236}">
                <a16:creationId xmlns="" xmlns:a16="http://schemas.microsoft.com/office/drawing/2014/main" id="{45D93295-19DB-4554-B7F4-62878EDC4D27}"/>
              </a:ext>
            </a:extLst>
          </p:cNvPr>
          <p:cNvGrpSpPr>
            <a:grpSpLocks noChangeAspect="1"/>
          </p:cNvGrpSpPr>
          <p:nvPr/>
        </p:nvGrpSpPr>
        <p:grpSpPr bwMode="auto">
          <a:xfrm>
            <a:off x="319088" y="5772150"/>
            <a:ext cx="482600" cy="428625"/>
            <a:chOff x="2562" y="2657"/>
            <a:chExt cx="304" cy="270"/>
          </a:xfrm>
        </p:grpSpPr>
        <p:sp>
          <p:nvSpPr>
            <p:cNvPr id="20503" name="AutoShape 340">
              <a:extLst>
                <a:ext uri="{FF2B5EF4-FFF2-40B4-BE49-F238E27FC236}">
                  <a16:creationId xmlns="" xmlns:a16="http://schemas.microsoft.com/office/drawing/2014/main" id="{614B17B4-C4DC-4A37-8D73-88C3B2D56F97}"/>
                </a:ext>
              </a:extLst>
            </p:cNvPr>
            <p:cNvSpPr>
              <a:spLocks noChangeAspect="1" noChangeArrowheads="1" noTextEdit="1"/>
            </p:cNvSpPr>
            <p:nvPr/>
          </p:nvSpPr>
          <p:spPr bwMode="auto">
            <a:xfrm>
              <a:off x="2562" y="2682"/>
              <a:ext cx="304"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0504" name="Rectangle 342">
              <a:extLst>
                <a:ext uri="{FF2B5EF4-FFF2-40B4-BE49-F238E27FC236}">
                  <a16:creationId xmlns="" xmlns:a16="http://schemas.microsoft.com/office/drawing/2014/main" id="{0F88B6B7-F871-42C9-A4DA-0E617697A4F3}"/>
                </a:ext>
              </a:extLst>
            </p:cNvPr>
            <p:cNvSpPr>
              <a:spLocks noChangeArrowheads="1"/>
            </p:cNvSpPr>
            <p:nvPr/>
          </p:nvSpPr>
          <p:spPr bwMode="auto">
            <a:xfrm>
              <a:off x="2796" y="2812"/>
              <a:ext cx="53"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i="1">
                  <a:solidFill>
                    <a:srgbClr val="000000"/>
                  </a:solidFill>
                  <a:latin typeface="Times New Roman" panose="02020603050405020304" pitchFamily="18" charset="0"/>
                </a:rPr>
                <a:t>n</a:t>
              </a:r>
              <a:endParaRPr lang="en-US" altLang="en-US"/>
            </a:p>
          </p:txBody>
        </p:sp>
        <p:sp>
          <p:nvSpPr>
            <p:cNvPr id="20505" name="Rectangle 343">
              <a:extLst>
                <a:ext uri="{FF2B5EF4-FFF2-40B4-BE49-F238E27FC236}">
                  <a16:creationId xmlns="" xmlns:a16="http://schemas.microsoft.com/office/drawing/2014/main" id="{A372ACDF-51C1-499A-B390-7968DA012B26}"/>
                </a:ext>
              </a:extLst>
            </p:cNvPr>
            <p:cNvSpPr>
              <a:spLocks noChangeArrowheads="1"/>
            </p:cNvSpPr>
            <p:nvPr/>
          </p:nvSpPr>
          <p:spPr bwMode="auto">
            <a:xfrm>
              <a:off x="2695" y="2679"/>
              <a:ext cx="11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000000"/>
                  </a:solidFill>
                  <a:latin typeface="Times New Roman" panose="02020603050405020304" pitchFamily="18" charset="0"/>
                </a:rPr>
                <a:t>P</a:t>
              </a:r>
              <a:endParaRPr lang="en-US" altLang="en-US"/>
            </a:p>
          </p:txBody>
        </p:sp>
        <p:sp>
          <p:nvSpPr>
            <p:cNvPr id="20506" name="Rectangle 344">
              <a:extLst>
                <a:ext uri="{FF2B5EF4-FFF2-40B4-BE49-F238E27FC236}">
                  <a16:creationId xmlns="" xmlns:a16="http://schemas.microsoft.com/office/drawing/2014/main" id="{68AA2F4C-28DF-4A3C-A30A-4A47BEC5865A}"/>
                </a:ext>
              </a:extLst>
            </p:cNvPr>
            <p:cNvSpPr>
              <a:spLocks noChangeArrowheads="1"/>
            </p:cNvSpPr>
            <p:nvPr/>
          </p:nvSpPr>
          <p:spPr bwMode="auto">
            <a:xfrm>
              <a:off x="2575" y="2657"/>
              <a:ext cx="118"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Symbol" panose="05050102010706020507" pitchFamily="18" charset="2"/>
                </a:rPr>
                <a:t>D</a:t>
              </a:r>
              <a:endParaRPr lang="en-US" altLang="en-US"/>
            </a:p>
          </p:txBody>
        </p:sp>
      </p:grpSp>
      <p:grpSp>
        <p:nvGrpSpPr>
          <p:cNvPr id="4" name="Group 346">
            <a:extLst>
              <a:ext uri="{FF2B5EF4-FFF2-40B4-BE49-F238E27FC236}">
                <a16:creationId xmlns="" xmlns:a16="http://schemas.microsoft.com/office/drawing/2014/main" id="{BDECDBFB-E573-4FC1-AEC8-E4BA8CA144E1}"/>
              </a:ext>
            </a:extLst>
          </p:cNvPr>
          <p:cNvGrpSpPr>
            <a:grpSpLocks noChangeAspect="1"/>
          </p:cNvGrpSpPr>
          <p:nvPr/>
        </p:nvGrpSpPr>
        <p:grpSpPr bwMode="auto">
          <a:xfrm>
            <a:off x="4486275" y="5729288"/>
            <a:ext cx="469900" cy="420687"/>
            <a:chOff x="2566" y="3233"/>
            <a:chExt cx="296" cy="265"/>
          </a:xfrm>
        </p:grpSpPr>
        <p:sp>
          <p:nvSpPr>
            <p:cNvPr id="20499" name="AutoShape 345">
              <a:extLst>
                <a:ext uri="{FF2B5EF4-FFF2-40B4-BE49-F238E27FC236}">
                  <a16:creationId xmlns="" xmlns:a16="http://schemas.microsoft.com/office/drawing/2014/main" id="{6E527465-D9E6-4F52-B4D7-4E48F197C6C3}"/>
                </a:ext>
              </a:extLst>
            </p:cNvPr>
            <p:cNvSpPr>
              <a:spLocks noChangeAspect="1" noChangeArrowheads="1" noTextEdit="1"/>
            </p:cNvSpPr>
            <p:nvPr/>
          </p:nvSpPr>
          <p:spPr bwMode="auto">
            <a:xfrm>
              <a:off x="2566" y="3258"/>
              <a:ext cx="296"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0500" name="Rectangle 347">
              <a:extLst>
                <a:ext uri="{FF2B5EF4-FFF2-40B4-BE49-F238E27FC236}">
                  <a16:creationId xmlns="" xmlns:a16="http://schemas.microsoft.com/office/drawing/2014/main" id="{8CF2F071-0943-4480-AE28-D5EBAEEB57AF}"/>
                </a:ext>
              </a:extLst>
            </p:cNvPr>
            <p:cNvSpPr>
              <a:spLocks noChangeArrowheads="1"/>
            </p:cNvSpPr>
            <p:nvPr/>
          </p:nvSpPr>
          <p:spPr bwMode="auto">
            <a:xfrm>
              <a:off x="2789" y="3377"/>
              <a:ext cx="42"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i="1">
                  <a:solidFill>
                    <a:srgbClr val="000000"/>
                  </a:solidFill>
                  <a:latin typeface="Symbol" panose="05050102010706020507" pitchFamily="18" charset="2"/>
                </a:rPr>
                <a:t>t</a:t>
              </a:r>
              <a:endParaRPr lang="en-US" altLang="en-US"/>
            </a:p>
          </p:txBody>
        </p:sp>
        <p:sp>
          <p:nvSpPr>
            <p:cNvPr id="20501" name="Rectangle 348">
              <a:extLst>
                <a:ext uri="{FF2B5EF4-FFF2-40B4-BE49-F238E27FC236}">
                  <a16:creationId xmlns="" xmlns:a16="http://schemas.microsoft.com/office/drawing/2014/main" id="{C31248DE-22CB-4E2E-B25E-7518FDC4ED0F}"/>
                </a:ext>
              </a:extLst>
            </p:cNvPr>
            <p:cNvSpPr>
              <a:spLocks noChangeArrowheads="1"/>
            </p:cNvSpPr>
            <p:nvPr/>
          </p:nvSpPr>
          <p:spPr bwMode="auto">
            <a:xfrm>
              <a:off x="2699" y="3255"/>
              <a:ext cx="11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000000"/>
                  </a:solidFill>
                  <a:latin typeface="Times New Roman" panose="02020603050405020304" pitchFamily="18" charset="0"/>
                </a:rPr>
                <a:t>P</a:t>
              </a:r>
              <a:endParaRPr lang="en-US" altLang="en-US"/>
            </a:p>
          </p:txBody>
        </p:sp>
        <p:sp>
          <p:nvSpPr>
            <p:cNvPr id="20502" name="Rectangle 349">
              <a:extLst>
                <a:ext uri="{FF2B5EF4-FFF2-40B4-BE49-F238E27FC236}">
                  <a16:creationId xmlns="" xmlns:a16="http://schemas.microsoft.com/office/drawing/2014/main" id="{9FC1F86B-0DFD-48C8-A871-6E1009270396}"/>
                </a:ext>
              </a:extLst>
            </p:cNvPr>
            <p:cNvSpPr>
              <a:spLocks noChangeArrowheads="1"/>
            </p:cNvSpPr>
            <p:nvPr/>
          </p:nvSpPr>
          <p:spPr bwMode="auto">
            <a:xfrm>
              <a:off x="2579" y="3233"/>
              <a:ext cx="118"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Symbol" panose="05050102010706020507" pitchFamily="18" charset="2"/>
                </a:rPr>
                <a:t>D</a:t>
              </a:r>
              <a:endParaRPr lang="en-US" altLang="en-US"/>
            </a:p>
          </p:txBody>
        </p:sp>
      </p:grpSp>
      <p:sp>
        <p:nvSpPr>
          <p:cNvPr id="20492" name="Text Box 16">
            <a:extLst>
              <a:ext uri="{FF2B5EF4-FFF2-40B4-BE49-F238E27FC236}">
                <a16:creationId xmlns="" xmlns:a16="http://schemas.microsoft.com/office/drawing/2014/main" id="{02B58587-2666-4163-985F-C9452589F496}"/>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20493" name="WordArt 4">
            <a:extLst>
              <a:ext uri="{FF2B5EF4-FFF2-40B4-BE49-F238E27FC236}">
                <a16:creationId xmlns="" xmlns:a16="http://schemas.microsoft.com/office/drawing/2014/main" id="{72DB2190-7048-4FFC-B897-707B56EFFFD5}"/>
              </a:ext>
            </a:extLst>
          </p:cNvPr>
          <p:cNvSpPr>
            <a:spLocks noChangeArrowheads="1" noChangeShapeType="1" noTextEdit="1"/>
          </p:cNvSpPr>
          <p:nvPr/>
        </p:nvSpPr>
        <p:spPr bwMode="auto">
          <a:xfrm>
            <a:off x="1066800" y="765175"/>
            <a:ext cx="701040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SILE KOJE DELUJU NA FLUID</a:t>
            </a:r>
          </a:p>
        </p:txBody>
      </p:sp>
      <p:pic>
        <p:nvPicPr>
          <p:cNvPr id="24755" name="Picture 179">
            <a:extLst>
              <a:ext uri="{FF2B5EF4-FFF2-40B4-BE49-F238E27FC236}">
                <a16:creationId xmlns="" xmlns:a16="http://schemas.microsoft.com/office/drawing/2014/main" id="{9CE814F8-5EFD-4536-9D63-2B986A68E73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3465513"/>
            <a:ext cx="3460750" cy="2227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756" name="Picture 180">
            <a:extLst>
              <a:ext uri="{FF2B5EF4-FFF2-40B4-BE49-F238E27FC236}">
                <a16:creationId xmlns="" xmlns:a16="http://schemas.microsoft.com/office/drawing/2014/main" id="{0F29D321-E16A-4C9D-8B19-1248D208A043}"/>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9225" y="3824288"/>
            <a:ext cx="1833563" cy="185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757" name="Picture 181">
            <a:extLst>
              <a:ext uri="{FF2B5EF4-FFF2-40B4-BE49-F238E27FC236}">
                <a16:creationId xmlns="" xmlns:a16="http://schemas.microsoft.com/office/drawing/2014/main" id="{F397373B-E48C-4C7C-BDDF-3EB86DF43FD9}"/>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43663" y="3644900"/>
            <a:ext cx="2041525"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ight Arrow 2">
            <a:extLst>
              <a:ext uri="{FF2B5EF4-FFF2-40B4-BE49-F238E27FC236}">
                <a16:creationId xmlns="" xmlns:a16="http://schemas.microsoft.com/office/drawing/2014/main" id="{38022DE4-E33E-461D-BE8E-FC47F7F5341A}"/>
              </a:ext>
            </a:extLst>
          </p:cNvPr>
          <p:cNvSpPr/>
          <p:nvPr/>
        </p:nvSpPr>
        <p:spPr>
          <a:xfrm>
            <a:off x="3419475" y="4652963"/>
            <a:ext cx="468313"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 name="Right Arrow 183">
            <a:extLst>
              <a:ext uri="{FF2B5EF4-FFF2-40B4-BE49-F238E27FC236}">
                <a16:creationId xmlns="" xmlns:a16="http://schemas.microsoft.com/office/drawing/2014/main" id="{2389E890-7AB1-456B-B652-6EA877A7C228}"/>
              </a:ext>
            </a:extLst>
          </p:cNvPr>
          <p:cNvSpPr/>
          <p:nvPr/>
        </p:nvSpPr>
        <p:spPr>
          <a:xfrm>
            <a:off x="5892800" y="4654550"/>
            <a:ext cx="466725"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24489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4755"/>
                                        </p:tgtEl>
                                        <p:attrNameLst>
                                          <p:attrName>style.visibility</p:attrName>
                                        </p:attrNameLst>
                                      </p:cBhvr>
                                      <p:to>
                                        <p:strVal val="visible"/>
                                      </p:to>
                                    </p:set>
                                  </p:childTnLst>
                                </p:cTn>
                              </p:par>
                            </p:childTnLst>
                          </p:cTn>
                        </p:par>
                        <p:par>
                          <p:cTn id="10" fill="hold" nodeType="afterGroup">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cTn>
                              </p:par>
                            </p:childTnLst>
                          </p:cTn>
                        </p:par>
                        <p:par>
                          <p:cTn id="14" fill="hold" nodeType="afterGroup">
                            <p:stCondLst>
                              <p:cond delay="2000"/>
                            </p:stCondLst>
                            <p:childTnLst>
                              <p:par>
                                <p:cTn id="15" presetID="1" presetClass="entr" presetSubtype="0" fill="hold" nodeType="afterEffect">
                                  <p:stCondLst>
                                    <p:cond delay="5000"/>
                                  </p:stCondLst>
                                  <p:childTnLst>
                                    <p:set>
                                      <p:cBhvr>
                                        <p:cTn id="16" dur="1" fill="hold">
                                          <p:stCondLst>
                                            <p:cond delay="0"/>
                                          </p:stCondLst>
                                        </p:cTn>
                                        <p:tgtEl>
                                          <p:spTgt spid="24756"/>
                                        </p:tgtEl>
                                        <p:attrNameLst>
                                          <p:attrName>style.visibility</p:attrName>
                                        </p:attrNameLst>
                                      </p:cBhvr>
                                      <p:to>
                                        <p:strVal val="visible"/>
                                      </p:to>
                                    </p:set>
                                  </p:childTnLst>
                                </p:cTn>
                              </p:par>
                            </p:childTnLst>
                          </p:cTn>
                        </p:par>
                        <p:par>
                          <p:cTn id="17" fill="hold" nodeType="afterGroup">
                            <p:stCondLst>
                              <p:cond delay="7000"/>
                            </p:stCondLst>
                            <p:childTnLst>
                              <p:par>
                                <p:cTn id="18" presetID="22" presetClass="entr" presetSubtype="8" fill="hold" grpId="0" nodeType="after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wipe(left)">
                                      <p:cBhvr>
                                        <p:cTn id="20" dur="2000"/>
                                        <p:tgtEl>
                                          <p:spTgt spid="184"/>
                                        </p:tgtEl>
                                      </p:cBhvr>
                                    </p:animEffect>
                                  </p:childTnLst>
                                </p:cTn>
                              </p:par>
                            </p:childTnLst>
                          </p:cTn>
                        </p:par>
                        <p:par>
                          <p:cTn id="21" fill="hold" nodeType="afterGroup">
                            <p:stCondLst>
                              <p:cond delay="9000"/>
                            </p:stCondLst>
                            <p:childTnLst>
                              <p:par>
                                <p:cTn id="22" presetID="1" presetClass="entr" presetSubtype="0" fill="hold" nodeType="afterEffect">
                                  <p:stCondLst>
                                    <p:cond delay="0"/>
                                  </p:stCondLst>
                                  <p:childTnLst>
                                    <p:set>
                                      <p:cBhvr>
                                        <p:cTn id="23" dur="1" fill="hold">
                                          <p:stCondLst>
                                            <p:cond delay="0"/>
                                          </p:stCondLst>
                                        </p:cTn>
                                        <p:tgtEl>
                                          <p:spTgt spid="24757"/>
                                        </p:tgtEl>
                                        <p:attrNameLst>
                                          <p:attrName>style.visibility</p:attrName>
                                        </p:attrNameLst>
                                      </p:cBhvr>
                                      <p:to>
                                        <p:strVal val="visible"/>
                                      </p:to>
                                    </p:set>
                                  </p:childTnLst>
                                </p:cTn>
                              </p:par>
                            </p:childTnLst>
                          </p:cTn>
                        </p:par>
                        <p:par>
                          <p:cTn id="24" fill="hold" nodeType="afterGroup">
                            <p:stCondLst>
                              <p:cond delay="9000"/>
                            </p:stCondLst>
                            <p:childTnLst>
                              <p:par>
                                <p:cTn id="25" presetID="9"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par>
                          <p:cTn id="28" fill="hold" nodeType="afterGroup">
                            <p:stCondLst>
                              <p:cond delay="9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44898"/>
                                        </p:tgtEl>
                                        <p:attrNameLst>
                                          <p:attrName>style.visibility</p:attrName>
                                        </p:attrNameLst>
                                      </p:cBhvr>
                                      <p:to>
                                        <p:strVal val="visible"/>
                                      </p:to>
                                    </p:set>
                                    <p:anim calcmode="discrete" valueType="clr">
                                      <p:cBhvr override="childStyle">
                                        <p:cTn id="31" dur="80"/>
                                        <p:tgtEl>
                                          <p:spTgt spid="24489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44898"/>
                                        </p:tgtEl>
                                        <p:attrNameLst>
                                          <p:attrName>fillcolor</p:attrName>
                                        </p:attrNameLst>
                                      </p:cBhvr>
                                      <p:tavLst>
                                        <p:tav tm="0">
                                          <p:val>
                                            <p:clrVal>
                                              <a:schemeClr val="accent2"/>
                                            </p:clrVal>
                                          </p:val>
                                        </p:tav>
                                        <p:tav tm="50000">
                                          <p:val>
                                            <p:clrVal>
                                              <a:schemeClr val="hlink"/>
                                            </p:clrVal>
                                          </p:val>
                                        </p:tav>
                                      </p:tavLst>
                                    </p:anim>
                                    <p:set>
                                      <p:cBhvr>
                                        <p:cTn id="33" dur="80"/>
                                        <p:tgtEl>
                                          <p:spTgt spid="244898"/>
                                        </p:tgtEl>
                                        <p:attrNameLst>
                                          <p:attrName>fill.type</p:attrName>
                                        </p:attrNameLst>
                                      </p:cBhvr>
                                      <p:to>
                                        <p:strVal val="solid"/>
                                      </p:to>
                                    </p:set>
                                  </p:childTnLst>
                                </p:cTn>
                              </p:par>
                            </p:childTnLst>
                          </p:cTn>
                        </p:par>
                        <p:par>
                          <p:cTn id="34" fill="hold" nodeType="afterGroup">
                            <p:stCondLst>
                              <p:cond delay="10500"/>
                            </p:stCondLst>
                            <p:childTnLst>
                              <p:par>
                                <p:cTn id="35" presetID="9"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par>
                          <p:cTn id="38" fill="hold" nodeType="afterGroup">
                            <p:stCondLst>
                              <p:cond delay="110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44900"/>
                                        </p:tgtEl>
                                        <p:attrNameLst>
                                          <p:attrName>style.visibility</p:attrName>
                                        </p:attrNameLst>
                                      </p:cBhvr>
                                      <p:to>
                                        <p:strVal val="visible"/>
                                      </p:to>
                                    </p:set>
                                    <p:anim calcmode="discrete" valueType="clr">
                                      <p:cBhvr override="childStyle">
                                        <p:cTn id="41" dur="80"/>
                                        <p:tgtEl>
                                          <p:spTgt spid="244900"/>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44900"/>
                                        </p:tgtEl>
                                        <p:attrNameLst>
                                          <p:attrName>fillcolor</p:attrName>
                                        </p:attrNameLst>
                                      </p:cBhvr>
                                      <p:tavLst>
                                        <p:tav tm="0">
                                          <p:val>
                                            <p:clrVal>
                                              <a:schemeClr val="accent2"/>
                                            </p:clrVal>
                                          </p:val>
                                        </p:tav>
                                        <p:tav tm="50000">
                                          <p:val>
                                            <p:clrVal>
                                              <a:schemeClr val="hlink"/>
                                            </p:clrVal>
                                          </p:val>
                                        </p:tav>
                                      </p:tavLst>
                                    </p:anim>
                                    <p:set>
                                      <p:cBhvr>
                                        <p:cTn id="43" dur="80"/>
                                        <p:tgtEl>
                                          <p:spTgt spid="2449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896" grpId="0" animBg="1"/>
      <p:bldP spid="244898" grpId="0"/>
      <p:bldP spid="244900" grpId="0"/>
      <p:bldP spid="3" grpId="0" animBg="1"/>
      <p:bldP spid="1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 xmlns:a16="http://schemas.microsoft.com/office/drawing/2014/main" id="{EAADB5DA-5A69-4A53-8029-D4B0B2C05D73}"/>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204705-3054-4A35-BD8A-368DF2AEEE4D}" type="slidenum">
              <a:rPr lang="en-US" altLang="en-US"/>
              <a:pPr eaLnBrk="1" hangingPunct="1"/>
              <a:t>16</a:t>
            </a:fld>
            <a:endParaRPr lang="en-US" altLang="en-US"/>
          </a:p>
        </p:txBody>
      </p:sp>
      <p:sp>
        <p:nvSpPr>
          <p:cNvPr id="21507" name="Text Box 13">
            <a:extLst>
              <a:ext uri="{FF2B5EF4-FFF2-40B4-BE49-F238E27FC236}">
                <a16:creationId xmlns="" xmlns:a16="http://schemas.microsoft.com/office/drawing/2014/main" id="{564FE7E2-3FEE-4C47-A22B-2880FB415BC6}"/>
              </a:ext>
            </a:extLst>
          </p:cNvPr>
          <p:cNvSpPr txBox="1">
            <a:spLocks noChangeArrowheads="1"/>
          </p:cNvSpPr>
          <p:nvPr/>
        </p:nvSpPr>
        <p:spPr bwMode="auto">
          <a:xfrm>
            <a:off x="3244850" y="1592263"/>
            <a:ext cx="2625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sr-Latn-CS" altLang="en-US" sz="2000" b="1"/>
              <a:t>POVRŠINSKE SILE</a:t>
            </a:r>
            <a:endParaRPr lang="en-US" altLang="en-US" sz="2000" b="1"/>
          </a:p>
        </p:txBody>
      </p:sp>
      <p:pic>
        <p:nvPicPr>
          <p:cNvPr id="218604" name="Picture 492" descr="BD14794_">
            <a:extLst>
              <a:ext uri="{FF2B5EF4-FFF2-40B4-BE49-F238E27FC236}">
                <a16:creationId xmlns="" xmlns:a16="http://schemas.microsoft.com/office/drawing/2014/main" id="{9828478B-78A5-4DC5-A4B8-428F2B8E5641}"/>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94063" y="2344738"/>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605" name="Text Box 493">
            <a:extLst>
              <a:ext uri="{FF2B5EF4-FFF2-40B4-BE49-F238E27FC236}">
                <a16:creationId xmlns="" xmlns:a16="http://schemas.microsoft.com/office/drawing/2014/main" id="{AA0C7868-27D8-446A-B543-B7FEFD363CD8}"/>
              </a:ext>
            </a:extLst>
          </p:cNvPr>
          <p:cNvSpPr txBox="1">
            <a:spLocks noChangeArrowheads="1"/>
          </p:cNvSpPr>
          <p:nvPr/>
        </p:nvSpPr>
        <p:spPr bwMode="auto">
          <a:xfrm>
            <a:off x="3457575" y="2209800"/>
            <a:ext cx="13319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a:t>Pritisak:</a:t>
            </a:r>
            <a:endParaRPr lang="en-US" altLang="en-US" sz="2000" b="1"/>
          </a:p>
        </p:txBody>
      </p:sp>
      <p:pic>
        <p:nvPicPr>
          <p:cNvPr id="218607" name="Picture 495" descr="BD14794_">
            <a:extLst>
              <a:ext uri="{FF2B5EF4-FFF2-40B4-BE49-F238E27FC236}">
                <a16:creationId xmlns="" xmlns:a16="http://schemas.microsoft.com/office/drawing/2014/main" id="{E45FFB1C-6AE5-45BF-8AE3-4ECC22711A79}"/>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6625" y="2351088"/>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608" name="Text Box 496">
            <a:extLst>
              <a:ext uri="{FF2B5EF4-FFF2-40B4-BE49-F238E27FC236}">
                <a16:creationId xmlns="" xmlns:a16="http://schemas.microsoft.com/office/drawing/2014/main" id="{31D5EE2B-84C7-4947-BA63-26C091BD9D9E}"/>
              </a:ext>
            </a:extLst>
          </p:cNvPr>
          <p:cNvSpPr txBox="1">
            <a:spLocks noChangeArrowheads="1"/>
          </p:cNvSpPr>
          <p:nvPr/>
        </p:nvSpPr>
        <p:spPr bwMode="auto">
          <a:xfrm>
            <a:off x="6188075" y="2205038"/>
            <a:ext cx="23971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a:t>Smičući napon:</a:t>
            </a:r>
            <a:endParaRPr lang="en-US" altLang="en-US" sz="2000" b="1"/>
          </a:p>
        </p:txBody>
      </p:sp>
      <p:sp>
        <p:nvSpPr>
          <p:cNvPr id="21512" name="Line 505">
            <a:extLst>
              <a:ext uri="{FF2B5EF4-FFF2-40B4-BE49-F238E27FC236}">
                <a16:creationId xmlns="" xmlns:a16="http://schemas.microsoft.com/office/drawing/2014/main" id="{82A4CA7F-255F-4CB4-83BD-4BCC84F10DDE}"/>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13" name="Text Box 507">
            <a:extLst>
              <a:ext uri="{FF2B5EF4-FFF2-40B4-BE49-F238E27FC236}">
                <a16:creationId xmlns="" xmlns:a16="http://schemas.microsoft.com/office/drawing/2014/main" id="{6985F98D-1D05-480C-B556-8A6DEF6B3D4B}"/>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21514" name="Line 508">
            <a:extLst>
              <a:ext uri="{FF2B5EF4-FFF2-40B4-BE49-F238E27FC236}">
                <a16:creationId xmlns="" xmlns:a16="http://schemas.microsoft.com/office/drawing/2014/main" id="{DD48F1AD-F631-453D-B4FF-4C3ADE4B7B12}"/>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8628" name="Text Box 516">
            <a:extLst>
              <a:ext uri="{FF2B5EF4-FFF2-40B4-BE49-F238E27FC236}">
                <a16:creationId xmlns="" xmlns:a16="http://schemas.microsoft.com/office/drawing/2014/main" id="{627EB2AC-1BB1-4642-B625-F82B7D0B2F50}"/>
              </a:ext>
            </a:extLst>
          </p:cNvPr>
          <p:cNvSpPr txBox="1">
            <a:spLocks noChangeArrowheads="1"/>
          </p:cNvSpPr>
          <p:nvPr/>
        </p:nvSpPr>
        <p:spPr bwMode="auto">
          <a:xfrm>
            <a:off x="4643438" y="3765550"/>
            <a:ext cx="3238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sym typeface="Wingdings 2" panose="05020102010507070707" pitchFamily="18" charset="2"/>
              </a:rPr>
              <a:t></a:t>
            </a:r>
          </a:p>
        </p:txBody>
      </p:sp>
      <p:sp>
        <p:nvSpPr>
          <p:cNvPr id="218629" name="Text Box 517">
            <a:extLst>
              <a:ext uri="{FF2B5EF4-FFF2-40B4-BE49-F238E27FC236}">
                <a16:creationId xmlns="" xmlns:a16="http://schemas.microsoft.com/office/drawing/2014/main" id="{2F810E30-0BB2-44D9-AEBA-E10BA1433AC9}"/>
              </a:ext>
            </a:extLst>
          </p:cNvPr>
          <p:cNvSpPr txBox="1">
            <a:spLocks noChangeArrowheads="1"/>
          </p:cNvSpPr>
          <p:nvPr/>
        </p:nvSpPr>
        <p:spPr bwMode="auto">
          <a:xfrm>
            <a:off x="4922838" y="3762375"/>
            <a:ext cx="25796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a:t>Jedinica:</a:t>
            </a:r>
            <a:endParaRPr lang="en-US" altLang="en-US" sz="2000" b="1"/>
          </a:p>
        </p:txBody>
      </p:sp>
      <p:sp>
        <p:nvSpPr>
          <p:cNvPr id="218631" name="Text Box 519">
            <a:extLst>
              <a:ext uri="{FF2B5EF4-FFF2-40B4-BE49-F238E27FC236}">
                <a16:creationId xmlns="" xmlns:a16="http://schemas.microsoft.com/office/drawing/2014/main" id="{AAAEBDFD-BE98-49DF-B016-1AFA6FA75C67}"/>
              </a:ext>
            </a:extLst>
          </p:cNvPr>
          <p:cNvSpPr txBox="1">
            <a:spLocks noChangeArrowheads="1"/>
          </p:cNvSpPr>
          <p:nvPr/>
        </p:nvSpPr>
        <p:spPr bwMode="auto">
          <a:xfrm>
            <a:off x="647700" y="5157788"/>
            <a:ext cx="57610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a:t>Elementarna sila pritiska u vektorskom obliku:</a:t>
            </a:r>
            <a:endParaRPr lang="en-US" altLang="en-US" sz="2000" b="1"/>
          </a:p>
        </p:txBody>
      </p:sp>
      <p:grpSp>
        <p:nvGrpSpPr>
          <p:cNvPr id="2" name="Group 522">
            <a:extLst>
              <a:ext uri="{FF2B5EF4-FFF2-40B4-BE49-F238E27FC236}">
                <a16:creationId xmlns="" xmlns:a16="http://schemas.microsoft.com/office/drawing/2014/main" id="{D390961E-3AC2-49E6-BA7A-EF3231DA73A4}"/>
              </a:ext>
            </a:extLst>
          </p:cNvPr>
          <p:cNvGrpSpPr>
            <a:grpSpLocks noChangeAspect="1"/>
          </p:cNvGrpSpPr>
          <p:nvPr/>
        </p:nvGrpSpPr>
        <p:grpSpPr bwMode="auto">
          <a:xfrm>
            <a:off x="4024313" y="2614613"/>
            <a:ext cx="1752600" cy="811212"/>
            <a:chOff x="2535" y="1647"/>
            <a:chExt cx="1104" cy="511"/>
          </a:xfrm>
        </p:grpSpPr>
        <p:sp>
          <p:nvSpPr>
            <p:cNvPr id="21563" name="AutoShape 521">
              <a:extLst>
                <a:ext uri="{FF2B5EF4-FFF2-40B4-BE49-F238E27FC236}">
                  <a16:creationId xmlns="" xmlns:a16="http://schemas.microsoft.com/office/drawing/2014/main" id="{F975D003-E456-4B43-A731-126EE5645D83}"/>
                </a:ext>
              </a:extLst>
            </p:cNvPr>
            <p:cNvSpPr>
              <a:spLocks noChangeAspect="1" noChangeArrowheads="1" noTextEdit="1"/>
            </p:cNvSpPr>
            <p:nvPr/>
          </p:nvSpPr>
          <p:spPr bwMode="auto">
            <a:xfrm>
              <a:off x="2535" y="1647"/>
              <a:ext cx="1104" cy="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1564" name="Line 523">
              <a:extLst>
                <a:ext uri="{FF2B5EF4-FFF2-40B4-BE49-F238E27FC236}">
                  <a16:creationId xmlns="" xmlns:a16="http://schemas.microsoft.com/office/drawing/2014/main" id="{76CD36D6-0AA6-4BEA-AAC0-1AFD9059D53F}"/>
                </a:ext>
              </a:extLst>
            </p:cNvPr>
            <p:cNvSpPr>
              <a:spLocks noChangeShapeType="1"/>
            </p:cNvSpPr>
            <p:nvPr/>
          </p:nvSpPr>
          <p:spPr bwMode="auto">
            <a:xfrm>
              <a:off x="2906" y="1917"/>
              <a:ext cx="343"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5" name="Rectangle 524">
              <a:extLst>
                <a:ext uri="{FF2B5EF4-FFF2-40B4-BE49-F238E27FC236}">
                  <a16:creationId xmlns="" xmlns:a16="http://schemas.microsoft.com/office/drawing/2014/main" id="{AA2F8E07-66C8-410D-A6C4-84A6DEB413EE}"/>
                </a:ext>
              </a:extLst>
            </p:cNvPr>
            <p:cNvSpPr>
              <a:spLocks noChangeArrowheads="1"/>
            </p:cNvSpPr>
            <p:nvPr/>
          </p:nvSpPr>
          <p:spPr bwMode="auto">
            <a:xfrm>
              <a:off x="3516" y="1781"/>
              <a:ext cx="204" cy="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i="1">
                  <a:solidFill>
                    <a:srgbClr val="000000"/>
                  </a:solidFill>
                  <a:latin typeface="Times New Roman" panose="02020603050405020304" pitchFamily="18" charset="0"/>
                </a:rPr>
                <a:t>p</a:t>
              </a:r>
              <a:endParaRPr lang="en-US" altLang="en-US"/>
            </a:p>
          </p:txBody>
        </p:sp>
        <p:sp>
          <p:nvSpPr>
            <p:cNvPr id="21566" name="Rectangle 525">
              <a:extLst>
                <a:ext uri="{FF2B5EF4-FFF2-40B4-BE49-F238E27FC236}">
                  <a16:creationId xmlns="" xmlns:a16="http://schemas.microsoft.com/office/drawing/2014/main" id="{B253E73A-8F7E-48D2-B978-564A90BF2C40}"/>
                </a:ext>
              </a:extLst>
            </p:cNvPr>
            <p:cNvSpPr>
              <a:spLocks noChangeArrowheads="1"/>
            </p:cNvSpPr>
            <p:nvPr/>
          </p:nvSpPr>
          <p:spPr bwMode="auto">
            <a:xfrm>
              <a:off x="3078" y="1945"/>
              <a:ext cx="242" cy="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i="1">
                  <a:solidFill>
                    <a:srgbClr val="000000"/>
                  </a:solidFill>
                  <a:latin typeface="Times New Roman" panose="02020603050405020304" pitchFamily="18" charset="0"/>
                </a:rPr>
                <a:t>A</a:t>
              </a:r>
              <a:endParaRPr lang="en-US" altLang="en-US"/>
            </a:p>
          </p:txBody>
        </p:sp>
        <p:sp>
          <p:nvSpPr>
            <p:cNvPr id="21567" name="Rectangle 526">
              <a:extLst>
                <a:ext uri="{FF2B5EF4-FFF2-40B4-BE49-F238E27FC236}">
                  <a16:creationId xmlns="" xmlns:a16="http://schemas.microsoft.com/office/drawing/2014/main" id="{E4B91AF4-186A-472B-BE3B-F56551164D7F}"/>
                </a:ext>
              </a:extLst>
            </p:cNvPr>
            <p:cNvSpPr>
              <a:spLocks noChangeArrowheads="1"/>
            </p:cNvSpPr>
            <p:nvPr/>
          </p:nvSpPr>
          <p:spPr bwMode="auto">
            <a:xfrm>
              <a:off x="3049" y="1642"/>
              <a:ext cx="229" cy="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i="1">
                  <a:solidFill>
                    <a:srgbClr val="000000"/>
                  </a:solidFill>
                  <a:latin typeface="Times New Roman" panose="02020603050405020304" pitchFamily="18" charset="0"/>
                </a:rPr>
                <a:t>P</a:t>
              </a:r>
              <a:endParaRPr lang="en-US" altLang="en-US"/>
            </a:p>
          </p:txBody>
        </p:sp>
        <p:sp>
          <p:nvSpPr>
            <p:cNvPr id="21568" name="Rectangle 527">
              <a:extLst>
                <a:ext uri="{FF2B5EF4-FFF2-40B4-BE49-F238E27FC236}">
                  <a16:creationId xmlns="" xmlns:a16="http://schemas.microsoft.com/office/drawing/2014/main" id="{AB781F98-262B-4DB4-B9FE-84D0738B2906}"/>
                </a:ext>
              </a:extLst>
            </p:cNvPr>
            <p:cNvSpPr>
              <a:spLocks noChangeArrowheads="1"/>
            </p:cNvSpPr>
            <p:nvPr/>
          </p:nvSpPr>
          <p:spPr bwMode="auto">
            <a:xfrm>
              <a:off x="3163" y="1794"/>
              <a:ext cx="109"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solidFill>
                    <a:srgbClr val="000000"/>
                  </a:solidFill>
                  <a:latin typeface="Times New Roman" panose="02020603050405020304" pitchFamily="18" charset="0"/>
                </a:rPr>
                <a:t>n</a:t>
              </a:r>
              <a:endParaRPr lang="en-US" altLang="en-US"/>
            </a:p>
          </p:txBody>
        </p:sp>
        <p:sp>
          <p:nvSpPr>
            <p:cNvPr id="21569" name="Rectangle 528">
              <a:extLst>
                <a:ext uri="{FF2B5EF4-FFF2-40B4-BE49-F238E27FC236}">
                  <a16:creationId xmlns="" xmlns:a16="http://schemas.microsoft.com/office/drawing/2014/main" id="{25C38BE4-055F-4FA6-BAAC-FA3BA50319DD}"/>
                </a:ext>
              </a:extLst>
            </p:cNvPr>
            <p:cNvSpPr>
              <a:spLocks noChangeArrowheads="1"/>
            </p:cNvSpPr>
            <p:nvPr/>
          </p:nvSpPr>
          <p:spPr bwMode="auto">
            <a:xfrm>
              <a:off x="2626" y="2024"/>
              <a:ext cx="12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solidFill>
                    <a:srgbClr val="000000"/>
                  </a:solidFill>
                  <a:latin typeface="Times New Roman" panose="02020603050405020304" pitchFamily="18" charset="0"/>
                </a:rPr>
                <a:t>A</a:t>
              </a:r>
              <a:endParaRPr lang="en-US" altLang="en-US"/>
            </a:p>
          </p:txBody>
        </p:sp>
        <p:sp>
          <p:nvSpPr>
            <p:cNvPr id="21570" name="Rectangle 529">
              <a:extLst>
                <a:ext uri="{FF2B5EF4-FFF2-40B4-BE49-F238E27FC236}">
                  <a16:creationId xmlns="" xmlns:a16="http://schemas.microsoft.com/office/drawing/2014/main" id="{F7FCD9F3-D996-49C4-A992-CA33739D34CF}"/>
                </a:ext>
              </a:extLst>
            </p:cNvPr>
            <p:cNvSpPr>
              <a:spLocks noChangeArrowheads="1"/>
            </p:cNvSpPr>
            <p:nvPr/>
          </p:nvSpPr>
          <p:spPr bwMode="auto">
            <a:xfrm>
              <a:off x="2550" y="1797"/>
              <a:ext cx="419" cy="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b="1" i="1">
                  <a:solidFill>
                    <a:srgbClr val="000000"/>
                  </a:solidFill>
                  <a:latin typeface="Times New Roman" panose="02020603050405020304" pitchFamily="18" charset="0"/>
                </a:rPr>
                <a:t>lim</a:t>
              </a:r>
              <a:endParaRPr lang="en-US" altLang="en-US"/>
            </a:p>
          </p:txBody>
        </p:sp>
        <p:sp>
          <p:nvSpPr>
            <p:cNvPr id="21571" name="Rectangle 530">
              <a:extLst>
                <a:ext uri="{FF2B5EF4-FFF2-40B4-BE49-F238E27FC236}">
                  <a16:creationId xmlns="" xmlns:a16="http://schemas.microsoft.com/office/drawing/2014/main" id="{9F5D31DB-B4B6-451B-9934-D61F89483108}"/>
                </a:ext>
              </a:extLst>
            </p:cNvPr>
            <p:cNvSpPr>
              <a:spLocks noChangeArrowheads="1"/>
            </p:cNvSpPr>
            <p:nvPr/>
          </p:nvSpPr>
          <p:spPr bwMode="auto">
            <a:xfrm>
              <a:off x="3307" y="1756"/>
              <a:ext cx="258"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solidFill>
                    <a:srgbClr val="000000"/>
                  </a:solidFill>
                  <a:latin typeface="Symbol" panose="05050102010706020507" pitchFamily="18" charset="2"/>
                </a:rPr>
                <a:t>=</a:t>
              </a:r>
              <a:endParaRPr lang="en-US" altLang="en-US"/>
            </a:p>
          </p:txBody>
        </p:sp>
        <p:sp>
          <p:nvSpPr>
            <p:cNvPr id="21572" name="Rectangle 531">
              <a:extLst>
                <a:ext uri="{FF2B5EF4-FFF2-40B4-BE49-F238E27FC236}">
                  <a16:creationId xmlns="" xmlns:a16="http://schemas.microsoft.com/office/drawing/2014/main" id="{DC7C4435-ACF0-4306-9861-9D21F5915126}"/>
                </a:ext>
              </a:extLst>
            </p:cNvPr>
            <p:cNvSpPr>
              <a:spLocks noChangeArrowheads="1"/>
            </p:cNvSpPr>
            <p:nvPr/>
          </p:nvSpPr>
          <p:spPr bwMode="auto">
            <a:xfrm>
              <a:off x="2941" y="1920"/>
              <a:ext cx="272"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solidFill>
                    <a:srgbClr val="000000"/>
                  </a:solidFill>
                  <a:latin typeface="Symbol" panose="05050102010706020507" pitchFamily="18" charset="2"/>
                </a:rPr>
                <a:t>D</a:t>
              </a:r>
              <a:endParaRPr lang="en-US" altLang="en-US"/>
            </a:p>
          </p:txBody>
        </p:sp>
        <p:sp>
          <p:nvSpPr>
            <p:cNvPr id="21573" name="Rectangle 532">
              <a:extLst>
                <a:ext uri="{FF2B5EF4-FFF2-40B4-BE49-F238E27FC236}">
                  <a16:creationId xmlns="" xmlns:a16="http://schemas.microsoft.com/office/drawing/2014/main" id="{6421D55B-85E6-4E84-A7CD-6A303A97B4CC}"/>
                </a:ext>
              </a:extLst>
            </p:cNvPr>
            <p:cNvSpPr>
              <a:spLocks noChangeArrowheads="1"/>
            </p:cNvSpPr>
            <p:nvPr/>
          </p:nvSpPr>
          <p:spPr bwMode="auto">
            <a:xfrm>
              <a:off x="2912" y="1617"/>
              <a:ext cx="272"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solidFill>
                    <a:srgbClr val="000000"/>
                  </a:solidFill>
                  <a:latin typeface="Symbol" panose="05050102010706020507" pitchFamily="18" charset="2"/>
                </a:rPr>
                <a:t>D</a:t>
              </a:r>
              <a:endParaRPr lang="en-US" altLang="en-US"/>
            </a:p>
          </p:txBody>
        </p:sp>
        <p:sp>
          <p:nvSpPr>
            <p:cNvPr id="21574" name="Rectangle 533">
              <a:extLst>
                <a:ext uri="{FF2B5EF4-FFF2-40B4-BE49-F238E27FC236}">
                  <a16:creationId xmlns="" xmlns:a16="http://schemas.microsoft.com/office/drawing/2014/main" id="{6211674D-5734-494D-8DEF-20ADE6BC89B4}"/>
                </a:ext>
              </a:extLst>
            </p:cNvPr>
            <p:cNvSpPr>
              <a:spLocks noChangeArrowheads="1"/>
            </p:cNvSpPr>
            <p:nvPr/>
          </p:nvSpPr>
          <p:spPr bwMode="auto">
            <a:xfrm>
              <a:off x="2700" y="2012"/>
              <a:ext cx="178"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solidFill>
                    <a:srgbClr val="000000"/>
                  </a:solidFill>
                  <a:latin typeface="Symbol" panose="05050102010706020507" pitchFamily="18" charset="2"/>
                </a:rPr>
                <a:t>®</a:t>
              </a:r>
              <a:endParaRPr lang="en-US" altLang="en-US"/>
            </a:p>
          </p:txBody>
        </p:sp>
        <p:sp>
          <p:nvSpPr>
            <p:cNvPr id="21575" name="Rectangle 534">
              <a:extLst>
                <a:ext uri="{FF2B5EF4-FFF2-40B4-BE49-F238E27FC236}">
                  <a16:creationId xmlns="" xmlns:a16="http://schemas.microsoft.com/office/drawing/2014/main" id="{8D3E9496-A569-488D-8391-C2346EFC4A7F}"/>
                </a:ext>
              </a:extLst>
            </p:cNvPr>
            <p:cNvSpPr>
              <a:spLocks noChangeArrowheads="1"/>
            </p:cNvSpPr>
            <p:nvPr/>
          </p:nvSpPr>
          <p:spPr bwMode="auto">
            <a:xfrm>
              <a:off x="2558" y="2012"/>
              <a:ext cx="136"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solidFill>
                    <a:srgbClr val="000000"/>
                  </a:solidFill>
                  <a:latin typeface="Symbol" panose="05050102010706020507" pitchFamily="18" charset="2"/>
                </a:rPr>
                <a:t>D</a:t>
              </a:r>
              <a:endParaRPr lang="en-US" altLang="en-US"/>
            </a:p>
          </p:txBody>
        </p:sp>
        <p:sp>
          <p:nvSpPr>
            <p:cNvPr id="21576" name="Rectangle 535">
              <a:extLst>
                <a:ext uri="{FF2B5EF4-FFF2-40B4-BE49-F238E27FC236}">
                  <a16:creationId xmlns="" xmlns:a16="http://schemas.microsoft.com/office/drawing/2014/main" id="{700FF1C3-4E3B-4250-A8CA-9C2CA4588926}"/>
                </a:ext>
              </a:extLst>
            </p:cNvPr>
            <p:cNvSpPr>
              <a:spLocks noChangeArrowheads="1"/>
            </p:cNvSpPr>
            <p:nvPr/>
          </p:nvSpPr>
          <p:spPr bwMode="auto">
            <a:xfrm>
              <a:off x="2812" y="2024"/>
              <a:ext cx="10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latin typeface="Times New Roman" panose="02020603050405020304" pitchFamily="18" charset="0"/>
                </a:rPr>
                <a:t>0</a:t>
              </a:r>
              <a:endParaRPr lang="en-US" altLang="en-US"/>
            </a:p>
          </p:txBody>
        </p:sp>
      </p:grpSp>
      <p:grpSp>
        <p:nvGrpSpPr>
          <p:cNvPr id="3" name="Group 537">
            <a:extLst>
              <a:ext uri="{FF2B5EF4-FFF2-40B4-BE49-F238E27FC236}">
                <a16:creationId xmlns="" xmlns:a16="http://schemas.microsoft.com/office/drawing/2014/main" id="{05C58A1D-9389-422C-84F2-DC8CED243172}"/>
              </a:ext>
            </a:extLst>
          </p:cNvPr>
          <p:cNvGrpSpPr>
            <a:grpSpLocks noChangeAspect="1"/>
          </p:cNvGrpSpPr>
          <p:nvPr/>
        </p:nvGrpSpPr>
        <p:grpSpPr bwMode="auto">
          <a:xfrm>
            <a:off x="6624638" y="2622550"/>
            <a:ext cx="1695450" cy="811213"/>
            <a:chOff x="4173" y="1652"/>
            <a:chExt cx="1068" cy="511"/>
          </a:xfrm>
        </p:grpSpPr>
        <p:sp>
          <p:nvSpPr>
            <p:cNvPr id="21549" name="AutoShape 536">
              <a:extLst>
                <a:ext uri="{FF2B5EF4-FFF2-40B4-BE49-F238E27FC236}">
                  <a16:creationId xmlns="" xmlns:a16="http://schemas.microsoft.com/office/drawing/2014/main" id="{5E138B23-B32A-433D-9CC3-5799FCF38B2D}"/>
                </a:ext>
              </a:extLst>
            </p:cNvPr>
            <p:cNvSpPr>
              <a:spLocks noChangeAspect="1" noChangeArrowheads="1" noTextEdit="1"/>
            </p:cNvSpPr>
            <p:nvPr/>
          </p:nvSpPr>
          <p:spPr bwMode="auto">
            <a:xfrm>
              <a:off x="4173" y="1652"/>
              <a:ext cx="1068" cy="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1550" name="Line 538">
              <a:extLst>
                <a:ext uri="{FF2B5EF4-FFF2-40B4-BE49-F238E27FC236}">
                  <a16:creationId xmlns="" xmlns:a16="http://schemas.microsoft.com/office/drawing/2014/main" id="{7A2D1BF3-C013-4EB1-9D51-35EB96072EB6}"/>
                </a:ext>
              </a:extLst>
            </p:cNvPr>
            <p:cNvSpPr>
              <a:spLocks noChangeShapeType="1"/>
            </p:cNvSpPr>
            <p:nvPr/>
          </p:nvSpPr>
          <p:spPr bwMode="auto">
            <a:xfrm>
              <a:off x="4544" y="1922"/>
              <a:ext cx="337"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1" name="Rectangle 539">
              <a:extLst>
                <a:ext uri="{FF2B5EF4-FFF2-40B4-BE49-F238E27FC236}">
                  <a16:creationId xmlns="" xmlns:a16="http://schemas.microsoft.com/office/drawing/2014/main" id="{8D4004B3-E7A0-490F-B70B-BE83C177A681}"/>
                </a:ext>
              </a:extLst>
            </p:cNvPr>
            <p:cNvSpPr>
              <a:spLocks noChangeArrowheads="1"/>
            </p:cNvSpPr>
            <p:nvPr/>
          </p:nvSpPr>
          <p:spPr bwMode="auto">
            <a:xfrm>
              <a:off x="5093" y="1761"/>
              <a:ext cx="234"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i="1">
                  <a:solidFill>
                    <a:srgbClr val="000000"/>
                  </a:solidFill>
                  <a:latin typeface="Symbol" panose="05050102010706020507" pitchFamily="18" charset="2"/>
                </a:rPr>
                <a:t>t</a:t>
              </a:r>
              <a:endParaRPr lang="en-US" altLang="en-US"/>
            </a:p>
          </p:txBody>
        </p:sp>
        <p:sp>
          <p:nvSpPr>
            <p:cNvPr id="21552" name="Rectangle 540">
              <a:extLst>
                <a:ext uri="{FF2B5EF4-FFF2-40B4-BE49-F238E27FC236}">
                  <a16:creationId xmlns="" xmlns:a16="http://schemas.microsoft.com/office/drawing/2014/main" id="{646D97A6-BE16-42CD-9C5C-CF08D0135414}"/>
                </a:ext>
              </a:extLst>
            </p:cNvPr>
            <p:cNvSpPr>
              <a:spLocks noChangeArrowheads="1"/>
            </p:cNvSpPr>
            <p:nvPr/>
          </p:nvSpPr>
          <p:spPr bwMode="auto">
            <a:xfrm>
              <a:off x="4789" y="1787"/>
              <a:ext cx="117"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solidFill>
                    <a:srgbClr val="000000"/>
                  </a:solidFill>
                  <a:latin typeface="Symbol" panose="05050102010706020507" pitchFamily="18" charset="2"/>
                </a:rPr>
                <a:t>t</a:t>
              </a:r>
              <a:endParaRPr lang="en-US" altLang="en-US"/>
            </a:p>
          </p:txBody>
        </p:sp>
        <p:sp>
          <p:nvSpPr>
            <p:cNvPr id="21553" name="Rectangle 541">
              <a:extLst>
                <a:ext uri="{FF2B5EF4-FFF2-40B4-BE49-F238E27FC236}">
                  <a16:creationId xmlns="" xmlns:a16="http://schemas.microsoft.com/office/drawing/2014/main" id="{2903F425-F6BA-4E1E-8758-368246070419}"/>
                </a:ext>
              </a:extLst>
            </p:cNvPr>
            <p:cNvSpPr>
              <a:spLocks noChangeArrowheads="1"/>
            </p:cNvSpPr>
            <p:nvPr/>
          </p:nvSpPr>
          <p:spPr bwMode="auto">
            <a:xfrm>
              <a:off x="4939" y="1761"/>
              <a:ext cx="258"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solidFill>
                    <a:srgbClr val="000000"/>
                  </a:solidFill>
                  <a:latin typeface="Symbol" panose="05050102010706020507" pitchFamily="18" charset="2"/>
                </a:rPr>
                <a:t>=</a:t>
              </a:r>
              <a:endParaRPr lang="en-US" altLang="en-US"/>
            </a:p>
          </p:txBody>
        </p:sp>
        <p:sp>
          <p:nvSpPr>
            <p:cNvPr id="21554" name="Rectangle 542">
              <a:extLst>
                <a:ext uri="{FF2B5EF4-FFF2-40B4-BE49-F238E27FC236}">
                  <a16:creationId xmlns="" xmlns:a16="http://schemas.microsoft.com/office/drawing/2014/main" id="{12995FF6-68B3-4B7F-982B-E3DCF8749C75}"/>
                </a:ext>
              </a:extLst>
            </p:cNvPr>
            <p:cNvSpPr>
              <a:spLocks noChangeArrowheads="1"/>
            </p:cNvSpPr>
            <p:nvPr/>
          </p:nvSpPr>
          <p:spPr bwMode="auto">
            <a:xfrm>
              <a:off x="4575" y="1925"/>
              <a:ext cx="272"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solidFill>
                    <a:srgbClr val="000000"/>
                  </a:solidFill>
                  <a:latin typeface="Symbol" panose="05050102010706020507" pitchFamily="18" charset="2"/>
                </a:rPr>
                <a:t>D</a:t>
              </a:r>
              <a:endParaRPr lang="en-US" altLang="en-US"/>
            </a:p>
          </p:txBody>
        </p:sp>
        <p:sp>
          <p:nvSpPr>
            <p:cNvPr id="21555" name="Rectangle 543">
              <a:extLst>
                <a:ext uri="{FF2B5EF4-FFF2-40B4-BE49-F238E27FC236}">
                  <a16:creationId xmlns="" xmlns:a16="http://schemas.microsoft.com/office/drawing/2014/main" id="{3B54A382-90DC-44A6-821C-2C5F211ADEC2}"/>
                </a:ext>
              </a:extLst>
            </p:cNvPr>
            <p:cNvSpPr>
              <a:spLocks noChangeArrowheads="1"/>
            </p:cNvSpPr>
            <p:nvPr/>
          </p:nvSpPr>
          <p:spPr bwMode="auto">
            <a:xfrm>
              <a:off x="4550" y="1622"/>
              <a:ext cx="272"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solidFill>
                    <a:srgbClr val="000000"/>
                  </a:solidFill>
                  <a:latin typeface="Symbol" panose="05050102010706020507" pitchFamily="18" charset="2"/>
                </a:rPr>
                <a:t>D</a:t>
              </a:r>
              <a:endParaRPr lang="en-US" altLang="en-US"/>
            </a:p>
          </p:txBody>
        </p:sp>
        <p:sp>
          <p:nvSpPr>
            <p:cNvPr id="21556" name="Rectangle 544">
              <a:extLst>
                <a:ext uri="{FF2B5EF4-FFF2-40B4-BE49-F238E27FC236}">
                  <a16:creationId xmlns="" xmlns:a16="http://schemas.microsoft.com/office/drawing/2014/main" id="{7640CD06-1B36-4779-8B25-52F6F74CC7BE}"/>
                </a:ext>
              </a:extLst>
            </p:cNvPr>
            <p:cNvSpPr>
              <a:spLocks noChangeArrowheads="1"/>
            </p:cNvSpPr>
            <p:nvPr/>
          </p:nvSpPr>
          <p:spPr bwMode="auto">
            <a:xfrm>
              <a:off x="4338" y="2017"/>
              <a:ext cx="179"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solidFill>
                    <a:srgbClr val="000000"/>
                  </a:solidFill>
                  <a:latin typeface="Symbol" panose="05050102010706020507" pitchFamily="18" charset="2"/>
                </a:rPr>
                <a:t>®</a:t>
              </a:r>
              <a:endParaRPr lang="en-US" altLang="en-US"/>
            </a:p>
          </p:txBody>
        </p:sp>
        <p:sp>
          <p:nvSpPr>
            <p:cNvPr id="21557" name="Rectangle 545">
              <a:extLst>
                <a:ext uri="{FF2B5EF4-FFF2-40B4-BE49-F238E27FC236}">
                  <a16:creationId xmlns="" xmlns:a16="http://schemas.microsoft.com/office/drawing/2014/main" id="{0BB027DE-A580-442F-83FE-BB45A348D6F9}"/>
                </a:ext>
              </a:extLst>
            </p:cNvPr>
            <p:cNvSpPr>
              <a:spLocks noChangeArrowheads="1"/>
            </p:cNvSpPr>
            <p:nvPr/>
          </p:nvSpPr>
          <p:spPr bwMode="auto">
            <a:xfrm>
              <a:off x="4196" y="2017"/>
              <a:ext cx="136"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solidFill>
                    <a:srgbClr val="000000"/>
                  </a:solidFill>
                  <a:latin typeface="Symbol" panose="05050102010706020507" pitchFamily="18" charset="2"/>
                </a:rPr>
                <a:t>D</a:t>
              </a:r>
              <a:endParaRPr lang="en-US" altLang="en-US"/>
            </a:p>
          </p:txBody>
        </p:sp>
        <p:sp>
          <p:nvSpPr>
            <p:cNvPr id="21558" name="Rectangle 546">
              <a:extLst>
                <a:ext uri="{FF2B5EF4-FFF2-40B4-BE49-F238E27FC236}">
                  <a16:creationId xmlns="" xmlns:a16="http://schemas.microsoft.com/office/drawing/2014/main" id="{D500645A-C195-4BFF-AD2C-3255088FF464}"/>
                </a:ext>
              </a:extLst>
            </p:cNvPr>
            <p:cNvSpPr>
              <a:spLocks noChangeArrowheads="1"/>
            </p:cNvSpPr>
            <p:nvPr/>
          </p:nvSpPr>
          <p:spPr bwMode="auto">
            <a:xfrm>
              <a:off x="4712" y="1950"/>
              <a:ext cx="242" cy="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i="1">
                  <a:solidFill>
                    <a:srgbClr val="000000"/>
                  </a:solidFill>
                  <a:latin typeface="Times New Roman" panose="02020603050405020304" pitchFamily="18" charset="0"/>
                </a:rPr>
                <a:t>A</a:t>
              </a:r>
              <a:endParaRPr lang="en-US" altLang="en-US"/>
            </a:p>
          </p:txBody>
        </p:sp>
        <p:sp>
          <p:nvSpPr>
            <p:cNvPr id="21559" name="Rectangle 547">
              <a:extLst>
                <a:ext uri="{FF2B5EF4-FFF2-40B4-BE49-F238E27FC236}">
                  <a16:creationId xmlns="" xmlns:a16="http://schemas.microsoft.com/office/drawing/2014/main" id="{FC0D0FF4-260E-42E7-AAD0-C4B70FA04694}"/>
                </a:ext>
              </a:extLst>
            </p:cNvPr>
            <p:cNvSpPr>
              <a:spLocks noChangeArrowheads="1"/>
            </p:cNvSpPr>
            <p:nvPr/>
          </p:nvSpPr>
          <p:spPr bwMode="auto">
            <a:xfrm>
              <a:off x="4687" y="1647"/>
              <a:ext cx="229" cy="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i="1">
                  <a:solidFill>
                    <a:srgbClr val="000000"/>
                  </a:solidFill>
                  <a:latin typeface="Times New Roman" panose="02020603050405020304" pitchFamily="18" charset="0"/>
                </a:rPr>
                <a:t>P</a:t>
              </a:r>
              <a:endParaRPr lang="en-US" altLang="en-US"/>
            </a:p>
          </p:txBody>
        </p:sp>
        <p:sp>
          <p:nvSpPr>
            <p:cNvPr id="21560" name="Rectangle 548">
              <a:extLst>
                <a:ext uri="{FF2B5EF4-FFF2-40B4-BE49-F238E27FC236}">
                  <a16:creationId xmlns="" xmlns:a16="http://schemas.microsoft.com/office/drawing/2014/main" id="{AD63A3CC-8EA1-4C5F-9139-9A2A75D831AB}"/>
                </a:ext>
              </a:extLst>
            </p:cNvPr>
            <p:cNvSpPr>
              <a:spLocks noChangeArrowheads="1"/>
            </p:cNvSpPr>
            <p:nvPr/>
          </p:nvSpPr>
          <p:spPr bwMode="auto">
            <a:xfrm>
              <a:off x="4188" y="1802"/>
              <a:ext cx="419" cy="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b="1" i="1">
                  <a:solidFill>
                    <a:srgbClr val="000000"/>
                  </a:solidFill>
                  <a:latin typeface="Times New Roman" panose="02020603050405020304" pitchFamily="18" charset="0"/>
                </a:rPr>
                <a:t>lim</a:t>
              </a:r>
              <a:endParaRPr lang="en-US" altLang="en-US"/>
            </a:p>
          </p:txBody>
        </p:sp>
        <p:sp>
          <p:nvSpPr>
            <p:cNvPr id="21561" name="Rectangle 549">
              <a:extLst>
                <a:ext uri="{FF2B5EF4-FFF2-40B4-BE49-F238E27FC236}">
                  <a16:creationId xmlns="" xmlns:a16="http://schemas.microsoft.com/office/drawing/2014/main" id="{8878CB53-6FB2-48F1-BC8E-946248AB5266}"/>
                </a:ext>
              </a:extLst>
            </p:cNvPr>
            <p:cNvSpPr>
              <a:spLocks noChangeArrowheads="1"/>
            </p:cNvSpPr>
            <p:nvPr/>
          </p:nvSpPr>
          <p:spPr bwMode="auto">
            <a:xfrm>
              <a:off x="4264" y="2029"/>
              <a:ext cx="12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solidFill>
                    <a:srgbClr val="000000"/>
                  </a:solidFill>
                  <a:latin typeface="Times New Roman" panose="02020603050405020304" pitchFamily="18" charset="0"/>
                </a:rPr>
                <a:t>A</a:t>
              </a:r>
              <a:endParaRPr lang="en-US" altLang="en-US"/>
            </a:p>
          </p:txBody>
        </p:sp>
        <p:sp>
          <p:nvSpPr>
            <p:cNvPr id="21562" name="Rectangle 550">
              <a:extLst>
                <a:ext uri="{FF2B5EF4-FFF2-40B4-BE49-F238E27FC236}">
                  <a16:creationId xmlns="" xmlns:a16="http://schemas.microsoft.com/office/drawing/2014/main" id="{F067E5B7-2BDB-45B9-BDD2-049C8DAEA78C}"/>
                </a:ext>
              </a:extLst>
            </p:cNvPr>
            <p:cNvSpPr>
              <a:spLocks noChangeArrowheads="1"/>
            </p:cNvSpPr>
            <p:nvPr/>
          </p:nvSpPr>
          <p:spPr bwMode="auto">
            <a:xfrm>
              <a:off x="4451" y="2029"/>
              <a:ext cx="10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latin typeface="Times New Roman" panose="02020603050405020304" pitchFamily="18" charset="0"/>
                </a:rPr>
                <a:t>0</a:t>
              </a:r>
              <a:endParaRPr lang="en-US" altLang="en-US"/>
            </a:p>
          </p:txBody>
        </p:sp>
      </p:grpSp>
      <p:grpSp>
        <p:nvGrpSpPr>
          <p:cNvPr id="4" name="Group 564">
            <a:extLst>
              <a:ext uri="{FF2B5EF4-FFF2-40B4-BE49-F238E27FC236}">
                <a16:creationId xmlns="" xmlns:a16="http://schemas.microsoft.com/office/drawing/2014/main" id="{9A5F8193-3341-4DB5-9A71-9BB50798DFBC}"/>
              </a:ext>
            </a:extLst>
          </p:cNvPr>
          <p:cNvGrpSpPr>
            <a:grpSpLocks noChangeAspect="1"/>
          </p:cNvGrpSpPr>
          <p:nvPr/>
        </p:nvGrpSpPr>
        <p:grpSpPr bwMode="auto">
          <a:xfrm>
            <a:off x="5356225" y="4189413"/>
            <a:ext cx="1593850" cy="792162"/>
            <a:chOff x="4182" y="2639"/>
            <a:chExt cx="1004" cy="499"/>
          </a:xfrm>
        </p:grpSpPr>
        <p:sp>
          <p:nvSpPr>
            <p:cNvPr id="21534" name="AutoShape 563">
              <a:extLst>
                <a:ext uri="{FF2B5EF4-FFF2-40B4-BE49-F238E27FC236}">
                  <a16:creationId xmlns="" xmlns:a16="http://schemas.microsoft.com/office/drawing/2014/main" id="{2200AA38-B2AC-4384-AFF1-1B807BA9306C}"/>
                </a:ext>
              </a:extLst>
            </p:cNvPr>
            <p:cNvSpPr>
              <a:spLocks noChangeAspect="1" noChangeArrowheads="1" noTextEdit="1"/>
            </p:cNvSpPr>
            <p:nvPr/>
          </p:nvSpPr>
          <p:spPr bwMode="auto">
            <a:xfrm>
              <a:off x="4182" y="2639"/>
              <a:ext cx="984" cy="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1535" name="Line 565">
              <a:extLst>
                <a:ext uri="{FF2B5EF4-FFF2-40B4-BE49-F238E27FC236}">
                  <a16:creationId xmlns="" xmlns:a16="http://schemas.microsoft.com/office/drawing/2014/main" id="{0E1A19A2-3D9F-4E7E-BDB4-B1735AEF1024}"/>
                </a:ext>
              </a:extLst>
            </p:cNvPr>
            <p:cNvSpPr>
              <a:spLocks noChangeShapeType="1"/>
            </p:cNvSpPr>
            <p:nvPr/>
          </p:nvSpPr>
          <p:spPr bwMode="auto">
            <a:xfrm>
              <a:off x="4282" y="2884"/>
              <a:ext cx="241"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36" name="Rectangle 566">
              <a:extLst>
                <a:ext uri="{FF2B5EF4-FFF2-40B4-BE49-F238E27FC236}">
                  <a16:creationId xmlns="" xmlns:a16="http://schemas.microsoft.com/office/drawing/2014/main" id="{D6DBEC56-1DFE-4CAA-A678-26E8D0ADCD56}"/>
                </a:ext>
              </a:extLst>
            </p:cNvPr>
            <p:cNvSpPr>
              <a:spLocks noChangeArrowheads="1"/>
            </p:cNvSpPr>
            <p:nvPr/>
          </p:nvSpPr>
          <p:spPr bwMode="auto">
            <a:xfrm>
              <a:off x="4809" y="2682"/>
              <a:ext cx="83" cy="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100" b="1">
                  <a:solidFill>
                    <a:srgbClr val="000000"/>
                  </a:solidFill>
                  <a:latin typeface="Symbol" panose="05050102010706020507" pitchFamily="18" charset="2"/>
                </a:rPr>
                <a:t>[</a:t>
              </a:r>
              <a:endParaRPr lang="en-US" altLang="en-US"/>
            </a:p>
          </p:txBody>
        </p:sp>
        <p:sp>
          <p:nvSpPr>
            <p:cNvPr id="21537" name="Rectangle 567">
              <a:extLst>
                <a:ext uri="{FF2B5EF4-FFF2-40B4-BE49-F238E27FC236}">
                  <a16:creationId xmlns="" xmlns:a16="http://schemas.microsoft.com/office/drawing/2014/main" id="{ADEAF603-D549-4D33-A37D-1C9A42D1D32E}"/>
                </a:ext>
              </a:extLst>
            </p:cNvPr>
            <p:cNvSpPr>
              <a:spLocks noChangeArrowheads="1"/>
            </p:cNvSpPr>
            <p:nvPr/>
          </p:nvSpPr>
          <p:spPr bwMode="auto">
            <a:xfrm>
              <a:off x="5103" y="2682"/>
              <a:ext cx="83" cy="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100" b="1">
                  <a:solidFill>
                    <a:srgbClr val="000000"/>
                  </a:solidFill>
                  <a:latin typeface="Symbol" panose="05050102010706020507" pitchFamily="18" charset="2"/>
                </a:rPr>
                <a:t>]</a:t>
              </a:r>
              <a:endParaRPr lang="en-US" altLang="en-US"/>
            </a:p>
          </p:txBody>
        </p:sp>
        <p:sp>
          <p:nvSpPr>
            <p:cNvPr id="21538" name="Rectangle 568">
              <a:extLst>
                <a:ext uri="{FF2B5EF4-FFF2-40B4-BE49-F238E27FC236}">
                  <a16:creationId xmlns="" xmlns:a16="http://schemas.microsoft.com/office/drawing/2014/main" id="{B63C3107-5D8A-4AE3-B57B-EE19D1F9472E}"/>
                </a:ext>
              </a:extLst>
            </p:cNvPr>
            <p:cNvSpPr>
              <a:spLocks noChangeArrowheads="1"/>
            </p:cNvSpPr>
            <p:nvPr/>
          </p:nvSpPr>
          <p:spPr bwMode="auto">
            <a:xfrm>
              <a:off x="4879" y="2764"/>
              <a:ext cx="21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000000"/>
                  </a:solidFill>
                  <a:latin typeface="Times New Roman" panose="02020603050405020304" pitchFamily="18" charset="0"/>
                </a:rPr>
                <a:t>Pa</a:t>
              </a:r>
              <a:endParaRPr lang="en-US" altLang="en-US"/>
            </a:p>
          </p:txBody>
        </p:sp>
        <p:sp>
          <p:nvSpPr>
            <p:cNvPr id="21539" name="Rectangle 569">
              <a:extLst>
                <a:ext uri="{FF2B5EF4-FFF2-40B4-BE49-F238E27FC236}">
                  <a16:creationId xmlns="" xmlns:a16="http://schemas.microsoft.com/office/drawing/2014/main" id="{9FC0E0A4-C9A8-48B4-9E2E-2B9D84491448}"/>
                </a:ext>
              </a:extLst>
            </p:cNvPr>
            <p:cNvSpPr>
              <a:spLocks noChangeArrowheads="1"/>
            </p:cNvSpPr>
            <p:nvPr/>
          </p:nvSpPr>
          <p:spPr bwMode="auto">
            <a:xfrm>
              <a:off x="4287" y="2908"/>
              <a:ext cx="149"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000000"/>
                  </a:solidFill>
                  <a:latin typeface="Times New Roman" panose="02020603050405020304" pitchFamily="18" charset="0"/>
                </a:rPr>
                <a:t>m</a:t>
              </a:r>
              <a:endParaRPr lang="en-US" altLang="en-US"/>
            </a:p>
          </p:txBody>
        </p:sp>
        <p:sp>
          <p:nvSpPr>
            <p:cNvPr id="21540" name="Rectangle 570">
              <a:extLst>
                <a:ext uri="{FF2B5EF4-FFF2-40B4-BE49-F238E27FC236}">
                  <a16:creationId xmlns="" xmlns:a16="http://schemas.microsoft.com/office/drawing/2014/main" id="{0579DC36-AACE-4051-ADC2-17C976FB53AC}"/>
                </a:ext>
              </a:extLst>
            </p:cNvPr>
            <p:cNvSpPr>
              <a:spLocks noChangeArrowheads="1"/>
            </p:cNvSpPr>
            <p:nvPr/>
          </p:nvSpPr>
          <p:spPr bwMode="auto">
            <a:xfrm>
              <a:off x="4329" y="2643"/>
              <a:ext cx="139"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000000"/>
                  </a:solidFill>
                  <a:latin typeface="Times New Roman" panose="02020603050405020304" pitchFamily="18" charset="0"/>
                </a:rPr>
                <a:t>N</a:t>
              </a:r>
              <a:endParaRPr lang="en-US" altLang="en-US"/>
            </a:p>
          </p:txBody>
        </p:sp>
        <p:sp>
          <p:nvSpPr>
            <p:cNvPr id="21541" name="Rectangle 571">
              <a:extLst>
                <a:ext uri="{FF2B5EF4-FFF2-40B4-BE49-F238E27FC236}">
                  <a16:creationId xmlns="" xmlns:a16="http://schemas.microsoft.com/office/drawing/2014/main" id="{B752D6CA-316E-4CB8-9002-D7DEF916097A}"/>
                </a:ext>
              </a:extLst>
            </p:cNvPr>
            <p:cNvSpPr>
              <a:spLocks noChangeArrowheads="1"/>
            </p:cNvSpPr>
            <p:nvPr/>
          </p:nvSpPr>
          <p:spPr bwMode="auto">
            <a:xfrm>
              <a:off x="4662" y="2742"/>
              <a:ext cx="105"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Symbol" panose="05050102010706020507" pitchFamily="18" charset="2"/>
                </a:rPr>
                <a:t>=</a:t>
              </a:r>
              <a:endParaRPr lang="en-US" altLang="en-US"/>
            </a:p>
          </p:txBody>
        </p:sp>
        <p:sp>
          <p:nvSpPr>
            <p:cNvPr id="21542" name="Rectangle 572">
              <a:extLst>
                <a:ext uri="{FF2B5EF4-FFF2-40B4-BE49-F238E27FC236}">
                  <a16:creationId xmlns="" xmlns:a16="http://schemas.microsoft.com/office/drawing/2014/main" id="{7DEB0A22-0D01-4EDF-BCA6-590CD14B163C}"/>
                </a:ext>
              </a:extLst>
            </p:cNvPr>
            <p:cNvSpPr>
              <a:spLocks noChangeArrowheads="1"/>
            </p:cNvSpPr>
            <p:nvPr/>
          </p:nvSpPr>
          <p:spPr bwMode="auto">
            <a:xfrm>
              <a:off x="4536" y="2828"/>
              <a:ext cx="7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Symbol" panose="05050102010706020507" pitchFamily="18" charset="2"/>
                </a:rPr>
                <a:t>ú</a:t>
              </a:r>
              <a:endParaRPr lang="en-US" altLang="en-US"/>
            </a:p>
          </p:txBody>
        </p:sp>
        <p:sp>
          <p:nvSpPr>
            <p:cNvPr id="21543" name="Rectangle 573">
              <a:extLst>
                <a:ext uri="{FF2B5EF4-FFF2-40B4-BE49-F238E27FC236}">
                  <a16:creationId xmlns="" xmlns:a16="http://schemas.microsoft.com/office/drawing/2014/main" id="{42C7CE9E-7A18-47CE-9F28-89757DFFB2B5}"/>
                </a:ext>
              </a:extLst>
            </p:cNvPr>
            <p:cNvSpPr>
              <a:spLocks noChangeArrowheads="1"/>
            </p:cNvSpPr>
            <p:nvPr/>
          </p:nvSpPr>
          <p:spPr bwMode="auto">
            <a:xfrm>
              <a:off x="4536" y="2904"/>
              <a:ext cx="7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Symbol" panose="05050102010706020507" pitchFamily="18" charset="2"/>
                </a:rPr>
                <a:t>û</a:t>
              </a:r>
              <a:endParaRPr lang="en-US" altLang="en-US"/>
            </a:p>
          </p:txBody>
        </p:sp>
        <p:sp>
          <p:nvSpPr>
            <p:cNvPr id="21544" name="Rectangle 574">
              <a:extLst>
                <a:ext uri="{FF2B5EF4-FFF2-40B4-BE49-F238E27FC236}">
                  <a16:creationId xmlns="" xmlns:a16="http://schemas.microsoft.com/office/drawing/2014/main" id="{142F5A96-D6A8-463E-9CBF-BE1C193D558C}"/>
                </a:ext>
              </a:extLst>
            </p:cNvPr>
            <p:cNvSpPr>
              <a:spLocks noChangeArrowheads="1"/>
            </p:cNvSpPr>
            <p:nvPr/>
          </p:nvSpPr>
          <p:spPr bwMode="auto">
            <a:xfrm>
              <a:off x="4536" y="2640"/>
              <a:ext cx="7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Symbol" panose="05050102010706020507" pitchFamily="18" charset="2"/>
                </a:rPr>
                <a:t>ù</a:t>
              </a:r>
              <a:endParaRPr lang="en-US" altLang="en-US"/>
            </a:p>
          </p:txBody>
        </p:sp>
        <p:sp>
          <p:nvSpPr>
            <p:cNvPr id="21545" name="Rectangle 575">
              <a:extLst>
                <a:ext uri="{FF2B5EF4-FFF2-40B4-BE49-F238E27FC236}">
                  <a16:creationId xmlns="" xmlns:a16="http://schemas.microsoft.com/office/drawing/2014/main" id="{184C6C0A-FC47-4A99-A614-EE810C57693C}"/>
                </a:ext>
              </a:extLst>
            </p:cNvPr>
            <p:cNvSpPr>
              <a:spLocks noChangeArrowheads="1"/>
            </p:cNvSpPr>
            <p:nvPr/>
          </p:nvSpPr>
          <p:spPr bwMode="auto">
            <a:xfrm>
              <a:off x="4198" y="2828"/>
              <a:ext cx="7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Symbol" panose="05050102010706020507" pitchFamily="18" charset="2"/>
                </a:rPr>
                <a:t>ê</a:t>
              </a:r>
              <a:endParaRPr lang="en-US" altLang="en-US"/>
            </a:p>
          </p:txBody>
        </p:sp>
        <p:sp>
          <p:nvSpPr>
            <p:cNvPr id="21546" name="Rectangle 576">
              <a:extLst>
                <a:ext uri="{FF2B5EF4-FFF2-40B4-BE49-F238E27FC236}">
                  <a16:creationId xmlns="" xmlns:a16="http://schemas.microsoft.com/office/drawing/2014/main" id="{A2C8FCF0-9CF1-40A3-9CDC-BF9D6208B833}"/>
                </a:ext>
              </a:extLst>
            </p:cNvPr>
            <p:cNvSpPr>
              <a:spLocks noChangeArrowheads="1"/>
            </p:cNvSpPr>
            <p:nvPr/>
          </p:nvSpPr>
          <p:spPr bwMode="auto">
            <a:xfrm>
              <a:off x="4198" y="2904"/>
              <a:ext cx="7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Symbol" panose="05050102010706020507" pitchFamily="18" charset="2"/>
                </a:rPr>
                <a:t>ë</a:t>
              </a:r>
              <a:endParaRPr lang="en-US" altLang="en-US"/>
            </a:p>
          </p:txBody>
        </p:sp>
        <p:sp>
          <p:nvSpPr>
            <p:cNvPr id="21547" name="Rectangle 577">
              <a:extLst>
                <a:ext uri="{FF2B5EF4-FFF2-40B4-BE49-F238E27FC236}">
                  <a16:creationId xmlns="" xmlns:a16="http://schemas.microsoft.com/office/drawing/2014/main" id="{EFC5133E-B0BC-4480-B7D8-53BBB205087D}"/>
                </a:ext>
              </a:extLst>
            </p:cNvPr>
            <p:cNvSpPr>
              <a:spLocks noChangeArrowheads="1"/>
            </p:cNvSpPr>
            <p:nvPr/>
          </p:nvSpPr>
          <p:spPr bwMode="auto">
            <a:xfrm>
              <a:off x="4198" y="2640"/>
              <a:ext cx="7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Symbol" panose="05050102010706020507" pitchFamily="18" charset="2"/>
                </a:rPr>
                <a:t>é</a:t>
              </a:r>
              <a:endParaRPr lang="en-US" altLang="en-US"/>
            </a:p>
          </p:txBody>
        </p:sp>
        <p:sp>
          <p:nvSpPr>
            <p:cNvPr id="21548" name="Rectangle 578">
              <a:extLst>
                <a:ext uri="{FF2B5EF4-FFF2-40B4-BE49-F238E27FC236}">
                  <a16:creationId xmlns="" xmlns:a16="http://schemas.microsoft.com/office/drawing/2014/main" id="{BE94F83E-5976-4829-9834-6A3D0639F5D0}"/>
                </a:ext>
              </a:extLst>
            </p:cNvPr>
            <p:cNvSpPr>
              <a:spLocks noChangeArrowheads="1"/>
            </p:cNvSpPr>
            <p:nvPr/>
          </p:nvSpPr>
          <p:spPr bwMode="auto">
            <a:xfrm>
              <a:off x="4454" y="2907"/>
              <a:ext cx="48"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latin typeface="Times New Roman" panose="02020603050405020304" pitchFamily="18" charset="0"/>
                </a:rPr>
                <a:t>2</a:t>
              </a:r>
              <a:endParaRPr lang="en-US" altLang="en-US"/>
            </a:p>
          </p:txBody>
        </p:sp>
      </p:grpSp>
      <p:grpSp>
        <p:nvGrpSpPr>
          <p:cNvPr id="5" name="Group 580">
            <a:extLst>
              <a:ext uri="{FF2B5EF4-FFF2-40B4-BE49-F238E27FC236}">
                <a16:creationId xmlns="" xmlns:a16="http://schemas.microsoft.com/office/drawing/2014/main" id="{9618D821-2F42-485E-93C3-BAFDC0055036}"/>
              </a:ext>
            </a:extLst>
          </p:cNvPr>
          <p:cNvGrpSpPr>
            <a:grpSpLocks noChangeAspect="1"/>
          </p:cNvGrpSpPr>
          <p:nvPr/>
        </p:nvGrpSpPr>
        <p:grpSpPr bwMode="auto">
          <a:xfrm>
            <a:off x="4032250" y="5661025"/>
            <a:ext cx="2016125" cy="539750"/>
            <a:chOff x="2540" y="3566"/>
            <a:chExt cx="1270" cy="340"/>
          </a:xfrm>
        </p:grpSpPr>
        <p:sp>
          <p:nvSpPr>
            <p:cNvPr id="21525" name="AutoShape 579">
              <a:extLst>
                <a:ext uri="{FF2B5EF4-FFF2-40B4-BE49-F238E27FC236}">
                  <a16:creationId xmlns="" xmlns:a16="http://schemas.microsoft.com/office/drawing/2014/main" id="{5611737D-1BEB-4439-8635-B549262330DA}"/>
                </a:ext>
              </a:extLst>
            </p:cNvPr>
            <p:cNvSpPr>
              <a:spLocks noChangeAspect="1" noChangeArrowheads="1" noTextEdit="1"/>
            </p:cNvSpPr>
            <p:nvPr/>
          </p:nvSpPr>
          <p:spPr bwMode="auto">
            <a:xfrm>
              <a:off x="2540" y="3566"/>
              <a:ext cx="1270" cy="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1526" name="Freeform 581">
              <a:extLst>
                <a:ext uri="{FF2B5EF4-FFF2-40B4-BE49-F238E27FC236}">
                  <a16:creationId xmlns="" xmlns:a16="http://schemas.microsoft.com/office/drawing/2014/main" id="{B304D670-7178-44FD-A59A-0D14916E37C5}"/>
                </a:ext>
              </a:extLst>
            </p:cNvPr>
            <p:cNvSpPr>
              <a:spLocks/>
            </p:cNvSpPr>
            <p:nvPr/>
          </p:nvSpPr>
          <p:spPr bwMode="auto">
            <a:xfrm>
              <a:off x="2712" y="3596"/>
              <a:ext cx="166" cy="21"/>
            </a:xfrm>
            <a:custGeom>
              <a:avLst/>
              <a:gdLst>
                <a:gd name="T0" fmla="*/ 0 w 664"/>
                <a:gd name="T1" fmla="*/ 0 h 82"/>
                <a:gd name="T2" fmla="*/ 0 w 664"/>
                <a:gd name="T3" fmla="*/ 0 h 82"/>
                <a:gd name="T4" fmla="*/ 0 w 664"/>
                <a:gd name="T5" fmla="*/ 0 h 82"/>
                <a:gd name="T6" fmla="*/ 0 w 664"/>
                <a:gd name="T7" fmla="*/ 0 h 82"/>
                <a:gd name="T8" fmla="*/ 0 w 664"/>
                <a:gd name="T9" fmla="*/ 0 h 82"/>
                <a:gd name="T10" fmla="*/ 0 w 664"/>
                <a:gd name="T11" fmla="*/ 0 h 82"/>
                <a:gd name="T12" fmla="*/ 0 w 664"/>
                <a:gd name="T13" fmla="*/ 0 h 82"/>
                <a:gd name="T14" fmla="*/ 0 w 664"/>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82"/>
                <a:gd name="T26" fmla="*/ 664 w 664"/>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82">
                  <a:moveTo>
                    <a:pt x="0" y="51"/>
                  </a:moveTo>
                  <a:lnTo>
                    <a:pt x="0" y="31"/>
                  </a:lnTo>
                  <a:lnTo>
                    <a:pt x="594" y="31"/>
                  </a:lnTo>
                  <a:lnTo>
                    <a:pt x="581" y="0"/>
                  </a:lnTo>
                  <a:lnTo>
                    <a:pt x="664" y="41"/>
                  </a:lnTo>
                  <a:lnTo>
                    <a:pt x="581" y="82"/>
                  </a:lnTo>
                  <a:lnTo>
                    <a:pt x="594" y="51"/>
                  </a:lnTo>
                  <a:lnTo>
                    <a:pt x="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527" name="Freeform 582">
              <a:extLst>
                <a:ext uri="{FF2B5EF4-FFF2-40B4-BE49-F238E27FC236}">
                  <a16:creationId xmlns="" xmlns:a16="http://schemas.microsoft.com/office/drawing/2014/main" id="{5858016E-19C7-4076-8128-2F66F7581B30}"/>
                </a:ext>
              </a:extLst>
            </p:cNvPr>
            <p:cNvSpPr>
              <a:spLocks/>
            </p:cNvSpPr>
            <p:nvPr/>
          </p:nvSpPr>
          <p:spPr bwMode="auto">
            <a:xfrm>
              <a:off x="3615" y="3596"/>
              <a:ext cx="166" cy="21"/>
            </a:xfrm>
            <a:custGeom>
              <a:avLst/>
              <a:gdLst>
                <a:gd name="T0" fmla="*/ 0 w 664"/>
                <a:gd name="T1" fmla="*/ 0 h 82"/>
                <a:gd name="T2" fmla="*/ 0 w 664"/>
                <a:gd name="T3" fmla="*/ 0 h 82"/>
                <a:gd name="T4" fmla="*/ 0 w 664"/>
                <a:gd name="T5" fmla="*/ 0 h 82"/>
                <a:gd name="T6" fmla="*/ 0 w 664"/>
                <a:gd name="T7" fmla="*/ 0 h 82"/>
                <a:gd name="T8" fmla="*/ 0 w 664"/>
                <a:gd name="T9" fmla="*/ 0 h 82"/>
                <a:gd name="T10" fmla="*/ 0 w 664"/>
                <a:gd name="T11" fmla="*/ 0 h 82"/>
                <a:gd name="T12" fmla="*/ 0 w 664"/>
                <a:gd name="T13" fmla="*/ 0 h 82"/>
                <a:gd name="T14" fmla="*/ 0 w 664"/>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82"/>
                <a:gd name="T26" fmla="*/ 664 w 664"/>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82">
                  <a:moveTo>
                    <a:pt x="0" y="51"/>
                  </a:moveTo>
                  <a:lnTo>
                    <a:pt x="0" y="31"/>
                  </a:lnTo>
                  <a:lnTo>
                    <a:pt x="594" y="31"/>
                  </a:lnTo>
                  <a:lnTo>
                    <a:pt x="581" y="0"/>
                  </a:lnTo>
                  <a:lnTo>
                    <a:pt x="664" y="41"/>
                  </a:lnTo>
                  <a:lnTo>
                    <a:pt x="581" y="82"/>
                  </a:lnTo>
                  <a:lnTo>
                    <a:pt x="594" y="51"/>
                  </a:lnTo>
                  <a:lnTo>
                    <a:pt x="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528" name="Rectangle 583">
              <a:extLst>
                <a:ext uri="{FF2B5EF4-FFF2-40B4-BE49-F238E27FC236}">
                  <a16:creationId xmlns="" xmlns:a16="http://schemas.microsoft.com/office/drawing/2014/main" id="{86E09B3C-C879-4E56-9D65-90CBC5A2465C}"/>
                </a:ext>
              </a:extLst>
            </p:cNvPr>
            <p:cNvSpPr>
              <a:spLocks noChangeArrowheads="1"/>
            </p:cNvSpPr>
            <p:nvPr/>
          </p:nvSpPr>
          <p:spPr bwMode="auto">
            <a:xfrm>
              <a:off x="3630" y="3604"/>
              <a:ext cx="268"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100" b="1" i="1">
                  <a:solidFill>
                    <a:srgbClr val="000000"/>
                  </a:solidFill>
                  <a:latin typeface="Times New Roman" panose="02020603050405020304" pitchFamily="18" charset="0"/>
                </a:rPr>
                <a:t>A</a:t>
              </a:r>
              <a:endParaRPr lang="en-US" altLang="en-US"/>
            </a:p>
          </p:txBody>
        </p:sp>
        <p:sp>
          <p:nvSpPr>
            <p:cNvPr id="21529" name="Rectangle 584">
              <a:extLst>
                <a:ext uri="{FF2B5EF4-FFF2-40B4-BE49-F238E27FC236}">
                  <a16:creationId xmlns="" xmlns:a16="http://schemas.microsoft.com/office/drawing/2014/main" id="{9BB77E95-9A64-454B-92A7-345EC3CDF758}"/>
                </a:ext>
              </a:extLst>
            </p:cNvPr>
            <p:cNvSpPr>
              <a:spLocks noChangeArrowheads="1"/>
            </p:cNvSpPr>
            <p:nvPr/>
          </p:nvSpPr>
          <p:spPr bwMode="auto">
            <a:xfrm>
              <a:off x="3332" y="3604"/>
              <a:ext cx="351"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100" b="1" i="1">
                  <a:solidFill>
                    <a:srgbClr val="000000"/>
                  </a:solidFill>
                  <a:latin typeface="Times New Roman" panose="02020603050405020304" pitchFamily="18" charset="0"/>
                </a:rPr>
                <a:t>pd</a:t>
              </a:r>
              <a:endParaRPr lang="en-US" altLang="en-US"/>
            </a:p>
          </p:txBody>
        </p:sp>
        <p:sp>
          <p:nvSpPr>
            <p:cNvPr id="21530" name="Rectangle 585">
              <a:extLst>
                <a:ext uri="{FF2B5EF4-FFF2-40B4-BE49-F238E27FC236}">
                  <a16:creationId xmlns="" xmlns:a16="http://schemas.microsoft.com/office/drawing/2014/main" id="{A058F1A6-F727-4D61-8D25-340D2001DAAD}"/>
                </a:ext>
              </a:extLst>
            </p:cNvPr>
            <p:cNvSpPr>
              <a:spLocks noChangeArrowheads="1"/>
            </p:cNvSpPr>
            <p:nvPr/>
          </p:nvSpPr>
          <p:spPr bwMode="auto">
            <a:xfrm>
              <a:off x="2720" y="3604"/>
              <a:ext cx="254"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100" b="1" i="1">
                  <a:solidFill>
                    <a:srgbClr val="000000"/>
                  </a:solidFill>
                  <a:latin typeface="Times New Roman" panose="02020603050405020304" pitchFamily="18" charset="0"/>
                </a:rPr>
                <a:t>P</a:t>
              </a:r>
              <a:endParaRPr lang="en-US" altLang="en-US"/>
            </a:p>
          </p:txBody>
        </p:sp>
        <p:sp>
          <p:nvSpPr>
            <p:cNvPr id="21531" name="Rectangle 586">
              <a:extLst>
                <a:ext uri="{FF2B5EF4-FFF2-40B4-BE49-F238E27FC236}">
                  <a16:creationId xmlns="" xmlns:a16="http://schemas.microsoft.com/office/drawing/2014/main" id="{72BBBE4C-312E-49C8-81EF-917DB9E85204}"/>
                </a:ext>
              </a:extLst>
            </p:cNvPr>
            <p:cNvSpPr>
              <a:spLocks noChangeArrowheads="1"/>
            </p:cNvSpPr>
            <p:nvPr/>
          </p:nvSpPr>
          <p:spPr bwMode="auto">
            <a:xfrm>
              <a:off x="2553" y="3604"/>
              <a:ext cx="227"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100" b="1" i="1">
                  <a:solidFill>
                    <a:srgbClr val="000000"/>
                  </a:solidFill>
                  <a:latin typeface="Times New Roman" panose="02020603050405020304" pitchFamily="18" charset="0"/>
                </a:rPr>
                <a:t>d</a:t>
              </a:r>
              <a:endParaRPr lang="en-US" altLang="en-US"/>
            </a:p>
          </p:txBody>
        </p:sp>
        <p:sp>
          <p:nvSpPr>
            <p:cNvPr id="21532" name="Rectangle 587">
              <a:extLst>
                <a:ext uri="{FF2B5EF4-FFF2-40B4-BE49-F238E27FC236}">
                  <a16:creationId xmlns="" xmlns:a16="http://schemas.microsoft.com/office/drawing/2014/main" id="{C2080250-40C4-452B-A814-ED800D8A024E}"/>
                </a:ext>
              </a:extLst>
            </p:cNvPr>
            <p:cNvSpPr>
              <a:spLocks noChangeArrowheads="1"/>
            </p:cNvSpPr>
            <p:nvPr/>
          </p:nvSpPr>
          <p:spPr bwMode="auto">
            <a:xfrm>
              <a:off x="3146" y="3575"/>
              <a:ext cx="286" cy="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100" b="1">
                  <a:solidFill>
                    <a:srgbClr val="000000"/>
                  </a:solidFill>
                  <a:latin typeface="Symbol" panose="05050102010706020507" pitchFamily="18" charset="2"/>
                </a:rPr>
                <a:t>-</a:t>
              </a:r>
              <a:endParaRPr lang="en-US" altLang="en-US"/>
            </a:p>
          </p:txBody>
        </p:sp>
        <p:sp>
          <p:nvSpPr>
            <p:cNvPr id="21533" name="Rectangle 588">
              <a:extLst>
                <a:ext uri="{FF2B5EF4-FFF2-40B4-BE49-F238E27FC236}">
                  <a16:creationId xmlns="" xmlns:a16="http://schemas.microsoft.com/office/drawing/2014/main" id="{F812D7ED-0C11-4D05-85BA-A21CC3EEC70F}"/>
                </a:ext>
              </a:extLst>
            </p:cNvPr>
            <p:cNvSpPr>
              <a:spLocks noChangeArrowheads="1"/>
            </p:cNvSpPr>
            <p:nvPr/>
          </p:nvSpPr>
          <p:spPr bwMode="auto">
            <a:xfrm>
              <a:off x="2944" y="3575"/>
              <a:ext cx="286" cy="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100" b="1">
                  <a:solidFill>
                    <a:srgbClr val="000000"/>
                  </a:solidFill>
                  <a:latin typeface="Symbol" panose="05050102010706020507" pitchFamily="18" charset="2"/>
                </a:rPr>
                <a:t>=</a:t>
              </a:r>
              <a:endParaRPr lang="en-US" altLang="en-US"/>
            </a:p>
          </p:txBody>
        </p:sp>
      </p:grpSp>
      <p:sp>
        <p:nvSpPr>
          <p:cNvPr id="21522" name="Text Box 16">
            <a:extLst>
              <a:ext uri="{FF2B5EF4-FFF2-40B4-BE49-F238E27FC236}">
                <a16:creationId xmlns="" xmlns:a16="http://schemas.microsoft.com/office/drawing/2014/main" id="{9418A17F-754F-422D-A369-2788E5E2A3C9}"/>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21523" name="WordArt 4">
            <a:extLst>
              <a:ext uri="{FF2B5EF4-FFF2-40B4-BE49-F238E27FC236}">
                <a16:creationId xmlns="" xmlns:a16="http://schemas.microsoft.com/office/drawing/2014/main" id="{398C16F2-4ADA-4466-BCBF-9DA689CB1C18}"/>
              </a:ext>
            </a:extLst>
          </p:cNvPr>
          <p:cNvSpPr>
            <a:spLocks noChangeArrowheads="1" noChangeShapeType="1" noTextEdit="1"/>
          </p:cNvSpPr>
          <p:nvPr/>
        </p:nvSpPr>
        <p:spPr bwMode="auto">
          <a:xfrm>
            <a:off x="1066800" y="765175"/>
            <a:ext cx="701040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SILE KOJE DELUJU NA FLUID</a:t>
            </a:r>
          </a:p>
        </p:txBody>
      </p:sp>
      <p:pic>
        <p:nvPicPr>
          <p:cNvPr id="21524" name="Picture 229">
            <a:extLst>
              <a:ext uri="{FF2B5EF4-FFF2-40B4-BE49-F238E27FC236}">
                <a16:creationId xmlns="" xmlns:a16="http://schemas.microsoft.com/office/drawing/2014/main" id="{61503C68-9293-4313-940E-E0CED1DCADD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7550" y="2398713"/>
            <a:ext cx="2525713" cy="249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18604"/>
                                        </p:tgtEl>
                                        <p:attrNameLst>
                                          <p:attrName>style.visibility</p:attrName>
                                        </p:attrNameLst>
                                      </p:cBhvr>
                                      <p:to>
                                        <p:strVal val="visible"/>
                                      </p:to>
                                    </p:set>
                                    <p:animEffect transition="in" filter="fade">
                                      <p:cBhvr>
                                        <p:cTn id="7" dur="1000"/>
                                        <p:tgtEl>
                                          <p:spTgt spid="218604"/>
                                        </p:tgtEl>
                                      </p:cBhvr>
                                    </p:animEffect>
                                    <p:anim calcmode="lin" valueType="num">
                                      <p:cBhvr>
                                        <p:cTn id="8" dur="1000" fill="hold"/>
                                        <p:tgtEl>
                                          <p:spTgt spid="218604"/>
                                        </p:tgtEl>
                                        <p:attrNameLst>
                                          <p:attrName>style.rotation</p:attrName>
                                        </p:attrNameLst>
                                      </p:cBhvr>
                                      <p:tavLst>
                                        <p:tav tm="0">
                                          <p:val>
                                            <p:fltVal val="720"/>
                                          </p:val>
                                        </p:tav>
                                        <p:tav tm="100000">
                                          <p:val>
                                            <p:fltVal val="0"/>
                                          </p:val>
                                        </p:tav>
                                      </p:tavLst>
                                    </p:anim>
                                    <p:anim calcmode="lin" valueType="num">
                                      <p:cBhvr>
                                        <p:cTn id="9" dur="1000" fill="hold"/>
                                        <p:tgtEl>
                                          <p:spTgt spid="218604"/>
                                        </p:tgtEl>
                                        <p:attrNameLst>
                                          <p:attrName>ppt_h</p:attrName>
                                        </p:attrNameLst>
                                      </p:cBhvr>
                                      <p:tavLst>
                                        <p:tav tm="0">
                                          <p:val>
                                            <p:fltVal val="0"/>
                                          </p:val>
                                        </p:tav>
                                        <p:tav tm="100000">
                                          <p:val>
                                            <p:strVal val="#ppt_h"/>
                                          </p:val>
                                        </p:tav>
                                      </p:tavLst>
                                    </p:anim>
                                    <p:anim calcmode="lin" valueType="num">
                                      <p:cBhvr>
                                        <p:cTn id="10" dur="1000" fill="hold"/>
                                        <p:tgtEl>
                                          <p:spTgt spid="21860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18605"/>
                                        </p:tgtEl>
                                        <p:attrNameLst>
                                          <p:attrName>style.visibility</p:attrName>
                                        </p:attrNameLst>
                                      </p:cBhvr>
                                      <p:to>
                                        <p:strVal val="visible"/>
                                      </p:to>
                                    </p:set>
                                    <p:anim calcmode="discrete" valueType="clr">
                                      <p:cBhvr override="childStyle">
                                        <p:cTn id="14" dur="80"/>
                                        <p:tgtEl>
                                          <p:spTgt spid="21860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8605"/>
                                        </p:tgtEl>
                                        <p:attrNameLst>
                                          <p:attrName>fillcolor</p:attrName>
                                        </p:attrNameLst>
                                      </p:cBhvr>
                                      <p:tavLst>
                                        <p:tav tm="0">
                                          <p:val>
                                            <p:clrVal>
                                              <a:schemeClr val="accent2"/>
                                            </p:clrVal>
                                          </p:val>
                                        </p:tav>
                                        <p:tav tm="50000">
                                          <p:val>
                                            <p:clrVal>
                                              <a:schemeClr val="hlink"/>
                                            </p:clrVal>
                                          </p:val>
                                        </p:tav>
                                      </p:tavLst>
                                    </p:anim>
                                    <p:set>
                                      <p:cBhvr>
                                        <p:cTn id="16" dur="80"/>
                                        <p:tgtEl>
                                          <p:spTgt spid="218605"/>
                                        </p:tgtEl>
                                        <p:attrNameLst>
                                          <p:attrName>fill.type</p:attrName>
                                        </p:attrNameLst>
                                      </p:cBhvr>
                                      <p:to>
                                        <p:strVal val="solid"/>
                                      </p:to>
                                    </p:set>
                                  </p:childTnLst>
                                </p:cTn>
                              </p:par>
                            </p:childTnLst>
                          </p:cTn>
                        </p:par>
                        <p:par>
                          <p:cTn id="17" fill="hold" nodeType="afterGroup">
                            <p:stCondLst>
                              <p:cond delay="1400"/>
                            </p:stCondLst>
                            <p:childTnLst>
                              <p:par>
                                <p:cTn id="18" presetID="53"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Effect transition="in" filter="fade">
                                      <p:cBhvr>
                                        <p:cTn id="22" dur="1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presetSubtype="0" fill="hold" nodeType="clickEffect">
                                  <p:stCondLst>
                                    <p:cond delay="0"/>
                                  </p:stCondLst>
                                  <p:childTnLst>
                                    <p:set>
                                      <p:cBhvr>
                                        <p:cTn id="26" dur="1" fill="hold">
                                          <p:stCondLst>
                                            <p:cond delay="0"/>
                                          </p:stCondLst>
                                        </p:cTn>
                                        <p:tgtEl>
                                          <p:spTgt spid="218607"/>
                                        </p:tgtEl>
                                        <p:attrNameLst>
                                          <p:attrName>style.visibility</p:attrName>
                                        </p:attrNameLst>
                                      </p:cBhvr>
                                      <p:to>
                                        <p:strVal val="visible"/>
                                      </p:to>
                                    </p:set>
                                    <p:animEffect transition="in" filter="fade">
                                      <p:cBhvr>
                                        <p:cTn id="27" dur="1000"/>
                                        <p:tgtEl>
                                          <p:spTgt spid="218607"/>
                                        </p:tgtEl>
                                      </p:cBhvr>
                                    </p:animEffect>
                                    <p:anim calcmode="lin" valueType="num">
                                      <p:cBhvr>
                                        <p:cTn id="28" dur="1000" fill="hold"/>
                                        <p:tgtEl>
                                          <p:spTgt spid="218607"/>
                                        </p:tgtEl>
                                        <p:attrNameLst>
                                          <p:attrName>style.rotation</p:attrName>
                                        </p:attrNameLst>
                                      </p:cBhvr>
                                      <p:tavLst>
                                        <p:tav tm="0">
                                          <p:val>
                                            <p:fltVal val="720"/>
                                          </p:val>
                                        </p:tav>
                                        <p:tav tm="100000">
                                          <p:val>
                                            <p:fltVal val="0"/>
                                          </p:val>
                                        </p:tav>
                                      </p:tavLst>
                                    </p:anim>
                                    <p:anim calcmode="lin" valueType="num">
                                      <p:cBhvr>
                                        <p:cTn id="29" dur="1000" fill="hold"/>
                                        <p:tgtEl>
                                          <p:spTgt spid="218607"/>
                                        </p:tgtEl>
                                        <p:attrNameLst>
                                          <p:attrName>ppt_h</p:attrName>
                                        </p:attrNameLst>
                                      </p:cBhvr>
                                      <p:tavLst>
                                        <p:tav tm="0">
                                          <p:val>
                                            <p:fltVal val="0"/>
                                          </p:val>
                                        </p:tav>
                                        <p:tav tm="100000">
                                          <p:val>
                                            <p:strVal val="#ppt_h"/>
                                          </p:val>
                                        </p:tav>
                                      </p:tavLst>
                                    </p:anim>
                                    <p:anim calcmode="lin" valueType="num">
                                      <p:cBhvr>
                                        <p:cTn id="30" dur="1000" fill="hold"/>
                                        <p:tgtEl>
                                          <p:spTgt spid="218607"/>
                                        </p:tgtEl>
                                        <p:attrNameLst>
                                          <p:attrName>ppt_w</p:attrName>
                                        </p:attrNameLst>
                                      </p:cBhvr>
                                      <p:tavLst>
                                        <p:tav tm="0">
                                          <p:val>
                                            <p:fltVal val="0"/>
                                          </p:val>
                                        </p:tav>
                                        <p:tav tm="100000">
                                          <p:val>
                                            <p:strVal val="#ppt_w"/>
                                          </p:val>
                                        </p:tav>
                                      </p:tavLst>
                                    </p:anim>
                                  </p:childTnLst>
                                </p:cTn>
                              </p:par>
                            </p:childTnLst>
                          </p:cTn>
                        </p:par>
                        <p:par>
                          <p:cTn id="31" fill="hold" nodeType="afterGroup">
                            <p:stCondLst>
                              <p:cond delay="100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218608"/>
                                        </p:tgtEl>
                                        <p:attrNameLst>
                                          <p:attrName>style.visibility</p:attrName>
                                        </p:attrNameLst>
                                      </p:cBhvr>
                                      <p:to>
                                        <p:strVal val="visible"/>
                                      </p:to>
                                    </p:set>
                                    <p:anim calcmode="discrete" valueType="clr">
                                      <p:cBhvr override="childStyle">
                                        <p:cTn id="34" dur="80"/>
                                        <p:tgtEl>
                                          <p:spTgt spid="21860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18608"/>
                                        </p:tgtEl>
                                        <p:attrNameLst>
                                          <p:attrName>fillcolor</p:attrName>
                                        </p:attrNameLst>
                                      </p:cBhvr>
                                      <p:tavLst>
                                        <p:tav tm="0">
                                          <p:val>
                                            <p:clrVal>
                                              <a:schemeClr val="accent2"/>
                                            </p:clrVal>
                                          </p:val>
                                        </p:tav>
                                        <p:tav tm="50000">
                                          <p:val>
                                            <p:clrVal>
                                              <a:schemeClr val="hlink"/>
                                            </p:clrVal>
                                          </p:val>
                                        </p:tav>
                                      </p:tavLst>
                                    </p:anim>
                                    <p:set>
                                      <p:cBhvr>
                                        <p:cTn id="36" dur="80"/>
                                        <p:tgtEl>
                                          <p:spTgt spid="218608"/>
                                        </p:tgtEl>
                                        <p:attrNameLst>
                                          <p:attrName>fill.type</p:attrName>
                                        </p:attrNameLst>
                                      </p:cBhvr>
                                      <p:to>
                                        <p:strVal val="solid"/>
                                      </p:to>
                                    </p:set>
                                  </p:childTnLst>
                                </p:cTn>
                              </p:par>
                            </p:childTnLst>
                          </p:cTn>
                        </p:par>
                        <p:par>
                          <p:cTn id="37" fill="hold" nodeType="afterGroup">
                            <p:stCondLst>
                              <p:cond delay="1560"/>
                            </p:stCondLst>
                            <p:childTnLst>
                              <p:par>
                                <p:cTn id="38" presetID="55"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strVal val="#ppt_w*0.70"/>
                                          </p:val>
                                        </p:tav>
                                        <p:tav tm="100000">
                                          <p:val>
                                            <p:strVal val="#ppt_w"/>
                                          </p:val>
                                        </p:tav>
                                      </p:tavLst>
                                    </p:anim>
                                    <p:anim calcmode="lin" valueType="num">
                                      <p:cBhvr>
                                        <p:cTn id="41" dur="1000" fill="hold"/>
                                        <p:tgtEl>
                                          <p:spTgt spid="3"/>
                                        </p:tgtEl>
                                        <p:attrNameLst>
                                          <p:attrName>ppt_h</p:attrName>
                                        </p:attrNameLst>
                                      </p:cBhvr>
                                      <p:tavLst>
                                        <p:tav tm="0">
                                          <p:val>
                                            <p:strVal val="#ppt_h"/>
                                          </p:val>
                                        </p:tav>
                                        <p:tav tm="100000">
                                          <p:val>
                                            <p:strVal val="#ppt_h"/>
                                          </p:val>
                                        </p:tav>
                                      </p:tavLst>
                                    </p:anim>
                                    <p:animEffect transition="in" filter="fade">
                                      <p:cBhvr>
                                        <p:cTn id="42" dur="10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0"/>
                                  </p:iterate>
                                  <p:childTnLst>
                                    <p:set>
                                      <p:cBhvr>
                                        <p:cTn id="46" dur="1" fill="hold">
                                          <p:stCondLst>
                                            <p:cond delay="0"/>
                                          </p:stCondLst>
                                        </p:cTn>
                                        <p:tgtEl>
                                          <p:spTgt spid="218628"/>
                                        </p:tgtEl>
                                        <p:attrNameLst>
                                          <p:attrName>style.visibility</p:attrName>
                                        </p:attrNameLst>
                                      </p:cBhvr>
                                      <p:to>
                                        <p:strVal val="visible"/>
                                      </p:to>
                                    </p:set>
                                    <p:anim calcmode="lin" valueType="num">
                                      <p:cBhvr>
                                        <p:cTn id="47" dur="500" fill="hold"/>
                                        <p:tgtEl>
                                          <p:spTgt spid="218628"/>
                                        </p:tgtEl>
                                        <p:attrNameLst>
                                          <p:attrName>ppt_w</p:attrName>
                                        </p:attrNameLst>
                                      </p:cBhvr>
                                      <p:tavLst>
                                        <p:tav tm="0">
                                          <p:val>
                                            <p:fltVal val="0"/>
                                          </p:val>
                                        </p:tav>
                                        <p:tav tm="100000">
                                          <p:val>
                                            <p:strVal val="#ppt_w"/>
                                          </p:val>
                                        </p:tav>
                                      </p:tavLst>
                                    </p:anim>
                                    <p:anim calcmode="lin" valueType="num">
                                      <p:cBhvr>
                                        <p:cTn id="48" dur="500" fill="hold"/>
                                        <p:tgtEl>
                                          <p:spTgt spid="218628"/>
                                        </p:tgtEl>
                                        <p:attrNameLst>
                                          <p:attrName>ppt_h</p:attrName>
                                        </p:attrNameLst>
                                      </p:cBhvr>
                                      <p:tavLst>
                                        <p:tav tm="0">
                                          <p:val>
                                            <p:fltVal val="0"/>
                                          </p:val>
                                        </p:tav>
                                        <p:tav tm="100000">
                                          <p:val>
                                            <p:strVal val="#ppt_h"/>
                                          </p:val>
                                        </p:tav>
                                      </p:tavLst>
                                    </p:anim>
                                    <p:anim calcmode="lin" valueType="num">
                                      <p:cBhvr>
                                        <p:cTn id="49" dur="500" fill="hold"/>
                                        <p:tgtEl>
                                          <p:spTgt spid="218628"/>
                                        </p:tgtEl>
                                        <p:attrNameLst>
                                          <p:attrName>style.rotation</p:attrName>
                                        </p:attrNameLst>
                                      </p:cBhvr>
                                      <p:tavLst>
                                        <p:tav tm="0">
                                          <p:val>
                                            <p:fltVal val="360"/>
                                          </p:val>
                                        </p:tav>
                                        <p:tav tm="100000">
                                          <p:val>
                                            <p:fltVal val="0"/>
                                          </p:val>
                                        </p:tav>
                                      </p:tavLst>
                                    </p:anim>
                                    <p:animEffect transition="in" filter="fade">
                                      <p:cBhvr>
                                        <p:cTn id="50" dur="500"/>
                                        <p:tgtEl>
                                          <p:spTgt spid="218628"/>
                                        </p:tgtEl>
                                      </p:cBhvr>
                                    </p:animEffect>
                                  </p:childTnLst>
                                </p:cTn>
                              </p:par>
                            </p:childTnLst>
                          </p:cTn>
                        </p:par>
                        <p:par>
                          <p:cTn id="51" fill="hold" nodeType="afterGroup">
                            <p:stCondLst>
                              <p:cond delay="500"/>
                            </p:stCondLst>
                            <p:childTnLst>
                              <p:par>
                                <p:cTn id="52" presetID="27" presetClass="entr" presetSubtype="0" fill="hold" grpId="0" nodeType="afterEffect">
                                  <p:stCondLst>
                                    <p:cond delay="0"/>
                                  </p:stCondLst>
                                  <p:iterate type="lt">
                                    <p:tmPct val="50000"/>
                                  </p:iterate>
                                  <p:childTnLst>
                                    <p:set>
                                      <p:cBhvr>
                                        <p:cTn id="53" dur="1" fill="hold">
                                          <p:stCondLst>
                                            <p:cond delay="0"/>
                                          </p:stCondLst>
                                        </p:cTn>
                                        <p:tgtEl>
                                          <p:spTgt spid="218629"/>
                                        </p:tgtEl>
                                        <p:attrNameLst>
                                          <p:attrName>style.visibility</p:attrName>
                                        </p:attrNameLst>
                                      </p:cBhvr>
                                      <p:to>
                                        <p:strVal val="visible"/>
                                      </p:to>
                                    </p:set>
                                    <p:anim calcmode="discrete" valueType="clr">
                                      <p:cBhvr override="childStyle">
                                        <p:cTn id="54" dur="80"/>
                                        <p:tgtEl>
                                          <p:spTgt spid="218629"/>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18629"/>
                                        </p:tgtEl>
                                        <p:attrNameLst>
                                          <p:attrName>fillcolor</p:attrName>
                                        </p:attrNameLst>
                                      </p:cBhvr>
                                      <p:tavLst>
                                        <p:tav tm="0">
                                          <p:val>
                                            <p:clrVal>
                                              <a:schemeClr val="accent2"/>
                                            </p:clrVal>
                                          </p:val>
                                        </p:tav>
                                        <p:tav tm="50000">
                                          <p:val>
                                            <p:clrVal>
                                              <a:schemeClr val="hlink"/>
                                            </p:clrVal>
                                          </p:val>
                                        </p:tav>
                                      </p:tavLst>
                                    </p:anim>
                                    <p:set>
                                      <p:cBhvr>
                                        <p:cTn id="56" dur="80"/>
                                        <p:tgtEl>
                                          <p:spTgt spid="218629"/>
                                        </p:tgtEl>
                                        <p:attrNameLst>
                                          <p:attrName>fill.type</p:attrName>
                                        </p:attrNameLst>
                                      </p:cBhvr>
                                      <p:to>
                                        <p:strVal val="solid"/>
                                      </p:to>
                                    </p:set>
                                  </p:childTnLst>
                                </p:cTn>
                              </p:par>
                            </p:childTnLst>
                          </p:cTn>
                        </p:par>
                        <p:par>
                          <p:cTn id="57" fill="hold" nodeType="afterGroup">
                            <p:stCondLst>
                              <p:cond delay="900"/>
                            </p:stCondLst>
                            <p:childTnLst>
                              <p:par>
                                <p:cTn id="58" presetID="9" presetClass="entr" presetSubtype="0"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dissolve">
                                      <p:cBhvr>
                                        <p:cTn id="60" dur="500"/>
                                        <p:tgtEl>
                                          <p:spTgt spid="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218631"/>
                                        </p:tgtEl>
                                        <p:attrNameLst>
                                          <p:attrName>style.visibility</p:attrName>
                                        </p:attrNameLst>
                                      </p:cBhvr>
                                      <p:to>
                                        <p:strVal val="visible"/>
                                      </p:to>
                                    </p:set>
                                    <p:anim calcmode="discrete" valueType="clr">
                                      <p:cBhvr override="childStyle">
                                        <p:cTn id="65" dur="80"/>
                                        <p:tgtEl>
                                          <p:spTgt spid="218631"/>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18631"/>
                                        </p:tgtEl>
                                        <p:attrNameLst>
                                          <p:attrName>fillcolor</p:attrName>
                                        </p:attrNameLst>
                                      </p:cBhvr>
                                      <p:tavLst>
                                        <p:tav tm="0">
                                          <p:val>
                                            <p:clrVal>
                                              <a:schemeClr val="accent2"/>
                                            </p:clrVal>
                                          </p:val>
                                        </p:tav>
                                        <p:tav tm="50000">
                                          <p:val>
                                            <p:clrVal>
                                              <a:schemeClr val="hlink"/>
                                            </p:clrVal>
                                          </p:val>
                                        </p:tav>
                                      </p:tavLst>
                                    </p:anim>
                                    <p:set>
                                      <p:cBhvr>
                                        <p:cTn id="67" dur="80"/>
                                        <p:tgtEl>
                                          <p:spTgt spid="218631"/>
                                        </p:tgtEl>
                                        <p:attrNameLst>
                                          <p:attrName>fill.type</p:attrName>
                                        </p:attrNameLst>
                                      </p:cBhvr>
                                      <p:to>
                                        <p:strVal val="solid"/>
                                      </p:to>
                                    </p:set>
                                  </p:childTnLst>
                                </p:cTn>
                              </p:par>
                            </p:childTnLst>
                          </p:cTn>
                        </p:par>
                        <p:par>
                          <p:cTn id="68" fill="hold" nodeType="afterGroup">
                            <p:stCondLst>
                              <p:cond delay="1680"/>
                            </p:stCondLst>
                            <p:childTnLst>
                              <p:par>
                                <p:cTn id="69" presetID="37" presetClass="entr" presetSubtype="0"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anim calcmode="lin" valueType="num">
                                      <p:cBhvr>
                                        <p:cTn id="72" dur="1000" fill="hold"/>
                                        <p:tgtEl>
                                          <p:spTgt spid="5"/>
                                        </p:tgtEl>
                                        <p:attrNameLst>
                                          <p:attrName>ppt_x</p:attrName>
                                        </p:attrNameLst>
                                      </p:cBhvr>
                                      <p:tavLst>
                                        <p:tav tm="0">
                                          <p:val>
                                            <p:strVal val="#ppt_x"/>
                                          </p:val>
                                        </p:tav>
                                        <p:tav tm="100000">
                                          <p:val>
                                            <p:strVal val="#ppt_x"/>
                                          </p:val>
                                        </p:tav>
                                      </p:tavLst>
                                    </p:anim>
                                    <p:anim calcmode="lin" valueType="num">
                                      <p:cBhvr>
                                        <p:cTn id="73" dur="900" decel="100000" fill="hold"/>
                                        <p:tgtEl>
                                          <p:spTgt spid="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05" grpId="0"/>
      <p:bldP spid="218608" grpId="0"/>
      <p:bldP spid="218628" grpId="0"/>
      <p:bldP spid="218629" grpId="0"/>
      <p:bldP spid="2186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a:extLst>
              <a:ext uri="{FF2B5EF4-FFF2-40B4-BE49-F238E27FC236}">
                <a16:creationId xmlns="" xmlns:a16="http://schemas.microsoft.com/office/drawing/2014/main" id="{06BBB02B-A8A2-4A78-B2AA-C37CB51D24C6}"/>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32363" y="4273550"/>
            <a:ext cx="2740025" cy="167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3" name="Picture 3">
            <a:extLst>
              <a:ext uri="{FF2B5EF4-FFF2-40B4-BE49-F238E27FC236}">
                <a16:creationId xmlns="" xmlns:a16="http://schemas.microsoft.com/office/drawing/2014/main" id="{5A21C6E9-C188-47EA-AF2A-5C46A58D67FF}"/>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55725" y="4365625"/>
            <a:ext cx="2603500" cy="147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2" name="Slide Number Placeholder 5">
            <a:extLst>
              <a:ext uri="{FF2B5EF4-FFF2-40B4-BE49-F238E27FC236}">
                <a16:creationId xmlns="" xmlns:a16="http://schemas.microsoft.com/office/drawing/2014/main" id="{61005F54-0FBB-40B1-B119-9D34EEA8CF4D}"/>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23D3A6-7ADB-4743-A7FC-1766D6ACF593}" type="slidenum">
              <a:rPr lang="en-US" altLang="en-US"/>
              <a:pPr eaLnBrk="1" hangingPunct="1"/>
              <a:t>17</a:t>
            </a:fld>
            <a:endParaRPr lang="en-US" altLang="en-US"/>
          </a:p>
        </p:txBody>
      </p:sp>
      <p:sp>
        <p:nvSpPr>
          <p:cNvPr id="22533" name="Line 505">
            <a:extLst>
              <a:ext uri="{FF2B5EF4-FFF2-40B4-BE49-F238E27FC236}">
                <a16:creationId xmlns="" xmlns:a16="http://schemas.microsoft.com/office/drawing/2014/main" id="{469DF81D-5DE8-4A96-8A69-F11A0F3CBDE9}"/>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34" name="Text Box 507">
            <a:extLst>
              <a:ext uri="{FF2B5EF4-FFF2-40B4-BE49-F238E27FC236}">
                <a16:creationId xmlns="" xmlns:a16="http://schemas.microsoft.com/office/drawing/2014/main" id="{28719F62-372D-4170-AC68-2963B9671BBE}"/>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22535" name="Line 508">
            <a:extLst>
              <a:ext uri="{FF2B5EF4-FFF2-40B4-BE49-F238E27FC236}">
                <a16:creationId xmlns="" xmlns:a16="http://schemas.microsoft.com/office/drawing/2014/main" id="{D71236CF-891C-4534-8826-5955032B1DF6}"/>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8629" name="Text Box 517">
            <a:extLst>
              <a:ext uri="{FF2B5EF4-FFF2-40B4-BE49-F238E27FC236}">
                <a16:creationId xmlns="" xmlns:a16="http://schemas.microsoft.com/office/drawing/2014/main" id="{D50A780F-B78B-4B63-91FC-0201DE18E54B}"/>
              </a:ext>
            </a:extLst>
          </p:cNvPr>
          <p:cNvSpPr txBox="1">
            <a:spLocks noChangeArrowheads="1"/>
          </p:cNvSpPr>
          <p:nvPr/>
        </p:nvSpPr>
        <p:spPr bwMode="auto">
          <a:xfrm>
            <a:off x="1592263" y="4103688"/>
            <a:ext cx="8636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1600" b="1"/>
              <a:t>Balon</a:t>
            </a:r>
            <a:endParaRPr lang="en-US" altLang="en-US" sz="1600" b="1"/>
          </a:p>
        </p:txBody>
      </p:sp>
      <p:sp>
        <p:nvSpPr>
          <p:cNvPr id="22537" name="Text Box 16">
            <a:extLst>
              <a:ext uri="{FF2B5EF4-FFF2-40B4-BE49-F238E27FC236}">
                <a16:creationId xmlns="" xmlns:a16="http://schemas.microsoft.com/office/drawing/2014/main" id="{45E5DD6E-E91F-4598-A5E5-3C49DE14AA99}"/>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232" name="Rectangle 3">
            <a:extLst>
              <a:ext uri="{FF2B5EF4-FFF2-40B4-BE49-F238E27FC236}">
                <a16:creationId xmlns="" xmlns:a16="http://schemas.microsoft.com/office/drawing/2014/main" id="{BDEB1D5D-D88F-43DD-A471-BEF8C09F3B23}"/>
              </a:ext>
            </a:extLst>
          </p:cNvPr>
          <p:cNvSpPr txBox="1">
            <a:spLocks noChangeArrowheads="1"/>
          </p:cNvSpPr>
          <p:nvPr/>
        </p:nvSpPr>
        <p:spPr bwMode="auto">
          <a:xfrm>
            <a:off x="457200" y="1981200"/>
            <a:ext cx="8328025" cy="1544638"/>
          </a:xfrm>
          <a:prstGeom prst="rect">
            <a:avLst/>
          </a:prstGeom>
          <a:noFill/>
          <a:ln>
            <a:noFill/>
          </a:ln>
          <a:effectLst/>
        </p:spPr>
        <p:txBody>
          <a:bodyPr lIns="0" tIns="0" rIns="0" bIns="0"/>
          <a:lstStyle>
            <a:lvl1pPr marL="257175" indent="-257175" algn="l" rtl="0" eaLnBrk="0" fontAlgn="base" hangingPunct="0">
              <a:spcBef>
                <a:spcPct val="75000"/>
              </a:spcBef>
              <a:spcAft>
                <a:spcPct val="0"/>
              </a:spcAft>
              <a:buClr>
                <a:srgbClr val="0099FF"/>
              </a:buClr>
              <a:buFont typeface="Wingdings" pitchFamily="2" charset="2"/>
              <a:buChar char="§"/>
              <a:defRPr sz="2800" b="1">
                <a:solidFill>
                  <a:schemeClr val="accent1"/>
                </a:solidFill>
                <a:latin typeface="+mn-lt"/>
                <a:ea typeface="+mn-ea"/>
                <a:cs typeface="+mn-cs"/>
              </a:defRPr>
            </a:lvl1pPr>
            <a:lvl2pPr marL="682625" indent="-423863" algn="l" rtl="0" eaLnBrk="0" fontAlgn="base" hangingPunct="0">
              <a:spcBef>
                <a:spcPct val="15000"/>
              </a:spcBef>
              <a:spcAft>
                <a:spcPct val="0"/>
              </a:spcAft>
              <a:buClr>
                <a:srgbClr val="0099FF"/>
              </a:buClr>
              <a:buChar char="—"/>
              <a:defRPr sz="2400" b="1">
                <a:solidFill>
                  <a:schemeClr val="accent1"/>
                </a:solidFill>
                <a:latin typeface="+mn-lt"/>
              </a:defRPr>
            </a:lvl2pPr>
            <a:lvl3pPr marL="977900" indent="-293688" algn="l" rtl="0" eaLnBrk="0" fontAlgn="base" hangingPunct="0">
              <a:spcBef>
                <a:spcPct val="15000"/>
              </a:spcBef>
              <a:spcAft>
                <a:spcPct val="0"/>
              </a:spcAft>
              <a:buClr>
                <a:srgbClr val="0099FF"/>
              </a:buClr>
              <a:buFont typeface="Wingdings" pitchFamily="2" charset="2"/>
              <a:buChar char="l"/>
              <a:defRPr sz="2400" b="1">
                <a:solidFill>
                  <a:schemeClr val="accent1"/>
                </a:solidFill>
                <a:latin typeface="+mn-lt"/>
              </a:defRPr>
            </a:lvl3pPr>
            <a:lvl4pPr marL="1262063" indent="-282575" algn="l" rtl="0" eaLnBrk="0" fontAlgn="base" hangingPunct="0">
              <a:spcBef>
                <a:spcPct val="15000"/>
              </a:spcBef>
              <a:spcAft>
                <a:spcPct val="0"/>
              </a:spcAft>
              <a:buClr>
                <a:srgbClr val="0099FF"/>
              </a:buClr>
              <a:buFont typeface="Wingdings" pitchFamily="2" charset="2"/>
              <a:buChar char="w"/>
              <a:defRPr sz="2400" b="1">
                <a:solidFill>
                  <a:schemeClr val="accent1"/>
                </a:solidFill>
                <a:latin typeface="+mn-lt"/>
              </a:defRPr>
            </a:lvl4pPr>
            <a:lvl5pPr marL="1506538" indent="-242888" algn="l" rtl="0" eaLnBrk="0" fontAlgn="base" hangingPunct="0">
              <a:spcBef>
                <a:spcPct val="15000"/>
              </a:spcBef>
              <a:spcAft>
                <a:spcPct val="0"/>
              </a:spcAft>
              <a:buClr>
                <a:srgbClr val="0099FF"/>
              </a:buClr>
              <a:buChar char="–"/>
              <a:defRPr sz="2400" b="1">
                <a:solidFill>
                  <a:schemeClr val="accent1"/>
                </a:solidFill>
                <a:latin typeface="+mn-lt"/>
              </a:defRPr>
            </a:lvl5pPr>
            <a:lvl6pPr marL="1963738" indent="-242888" algn="l" rtl="0" eaLnBrk="0" fontAlgn="base" hangingPunct="0">
              <a:spcBef>
                <a:spcPct val="15000"/>
              </a:spcBef>
              <a:spcAft>
                <a:spcPct val="0"/>
              </a:spcAft>
              <a:buClr>
                <a:srgbClr val="0099FF"/>
              </a:buClr>
              <a:buChar char="–"/>
              <a:defRPr sz="2400" b="1">
                <a:solidFill>
                  <a:schemeClr val="accent1"/>
                </a:solidFill>
                <a:latin typeface="+mn-lt"/>
              </a:defRPr>
            </a:lvl6pPr>
            <a:lvl7pPr marL="2420938" indent="-242888" algn="l" rtl="0" eaLnBrk="0" fontAlgn="base" hangingPunct="0">
              <a:spcBef>
                <a:spcPct val="15000"/>
              </a:spcBef>
              <a:spcAft>
                <a:spcPct val="0"/>
              </a:spcAft>
              <a:buClr>
                <a:srgbClr val="0099FF"/>
              </a:buClr>
              <a:buChar char="–"/>
              <a:defRPr sz="2400" b="1">
                <a:solidFill>
                  <a:schemeClr val="accent1"/>
                </a:solidFill>
                <a:latin typeface="+mn-lt"/>
              </a:defRPr>
            </a:lvl7pPr>
            <a:lvl8pPr marL="2878138" indent="-242888" algn="l" rtl="0" eaLnBrk="0" fontAlgn="base" hangingPunct="0">
              <a:spcBef>
                <a:spcPct val="15000"/>
              </a:spcBef>
              <a:spcAft>
                <a:spcPct val="0"/>
              </a:spcAft>
              <a:buClr>
                <a:srgbClr val="0099FF"/>
              </a:buClr>
              <a:buChar char="–"/>
              <a:defRPr sz="2400" b="1">
                <a:solidFill>
                  <a:schemeClr val="accent1"/>
                </a:solidFill>
                <a:latin typeface="+mn-lt"/>
              </a:defRPr>
            </a:lvl8pPr>
            <a:lvl9pPr marL="3335338" indent="-242888" algn="l" rtl="0" eaLnBrk="0" fontAlgn="base" hangingPunct="0">
              <a:spcBef>
                <a:spcPct val="15000"/>
              </a:spcBef>
              <a:spcAft>
                <a:spcPct val="0"/>
              </a:spcAft>
              <a:buClr>
                <a:srgbClr val="0099FF"/>
              </a:buClr>
              <a:buChar char="–"/>
              <a:defRPr sz="2400" b="1">
                <a:solidFill>
                  <a:schemeClr val="accent1"/>
                </a:solidFill>
                <a:latin typeface="+mn-lt"/>
              </a:defRPr>
            </a:lvl9pPr>
          </a:lstStyle>
          <a:p>
            <a:pPr algn="just">
              <a:defRPr/>
            </a:pPr>
            <a:r>
              <a:rPr lang="en-US" sz="2000" kern="0" dirty="0" err="1">
                <a:solidFill>
                  <a:schemeClr val="tx1"/>
                </a:solidFill>
                <a:latin typeface="Arial" pitchFamily="34" charset="0"/>
                <a:cs typeface="Arial" pitchFamily="34" charset="0"/>
              </a:rPr>
              <a:t>Sli</a:t>
            </a:r>
            <a:r>
              <a:rPr lang="sr-Latn-RS" sz="2000" kern="0" dirty="0">
                <a:solidFill>
                  <a:schemeClr val="tx1"/>
                </a:solidFill>
                <a:latin typeface="Arial" pitchFamily="34" charset="0"/>
                <a:cs typeface="Arial" pitchFamily="34" charset="0"/>
              </a:rPr>
              <a:t>čno naponu kod čvrstih tela, pritisak predstavlja silu po jedinici površine.</a:t>
            </a:r>
            <a:endParaRPr lang="en-US" sz="2000" kern="0" dirty="0">
              <a:solidFill>
                <a:schemeClr val="tx1"/>
              </a:solidFill>
              <a:latin typeface="Arial" pitchFamily="34" charset="0"/>
              <a:cs typeface="Arial" pitchFamily="34" charset="0"/>
            </a:endParaRPr>
          </a:p>
          <a:p>
            <a:pPr algn="just">
              <a:defRPr/>
            </a:pPr>
            <a:r>
              <a:rPr lang="sr-Latn-RS" sz="2000" kern="0" dirty="0">
                <a:solidFill>
                  <a:schemeClr val="tx1"/>
                </a:solidFill>
                <a:latin typeface="Arial" pitchFamily="34" charset="0"/>
                <a:cs typeface="Arial" pitchFamily="34" charset="0"/>
              </a:rPr>
              <a:t>Međutim, za razliku od napona, pritisak deluje u svim pravcima, a ne samo u pravcu sile koja deluje.</a:t>
            </a:r>
            <a:endParaRPr lang="en-US" kern="0" dirty="0">
              <a:solidFill>
                <a:schemeClr val="tx1"/>
              </a:solidFill>
              <a:latin typeface="Futura Md BT"/>
            </a:endParaRPr>
          </a:p>
        </p:txBody>
      </p:sp>
      <p:sp>
        <p:nvSpPr>
          <p:cNvPr id="233" name="Text Box 517">
            <a:extLst>
              <a:ext uri="{FF2B5EF4-FFF2-40B4-BE49-F238E27FC236}">
                <a16:creationId xmlns="" xmlns:a16="http://schemas.microsoft.com/office/drawing/2014/main" id="{245FD417-CCDA-4EEE-886D-D4D6E5637F77}"/>
              </a:ext>
            </a:extLst>
          </p:cNvPr>
          <p:cNvSpPr txBox="1">
            <a:spLocks noChangeArrowheads="1"/>
          </p:cNvSpPr>
          <p:nvPr/>
        </p:nvSpPr>
        <p:spPr bwMode="auto">
          <a:xfrm>
            <a:off x="2924175" y="4095750"/>
            <a:ext cx="863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1600" b="1"/>
              <a:t>Kugla</a:t>
            </a:r>
            <a:endParaRPr lang="en-US" altLang="en-US" sz="1600" b="1"/>
          </a:p>
        </p:txBody>
      </p:sp>
      <p:sp>
        <p:nvSpPr>
          <p:cNvPr id="234" name="Text Box 517">
            <a:extLst>
              <a:ext uri="{FF2B5EF4-FFF2-40B4-BE49-F238E27FC236}">
                <a16:creationId xmlns="" xmlns:a16="http://schemas.microsoft.com/office/drawing/2014/main" id="{25E90D19-FB08-426C-986A-D3B09E5B074B}"/>
              </a:ext>
            </a:extLst>
          </p:cNvPr>
          <p:cNvSpPr txBox="1">
            <a:spLocks noChangeArrowheads="1"/>
          </p:cNvSpPr>
          <p:nvPr/>
        </p:nvSpPr>
        <p:spPr bwMode="auto">
          <a:xfrm>
            <a:off x="5319713" y="5102225"/>
            <a:ext cx="8350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400" b="1"/>
              <a:t>pritisak</a:t>
            </a:r>
            <a:endParaRPr lang="en-US" altLang="en-US" sz="1400" b="1"/>
          </a:p>
        </p:txBody>
      </p:sp>
      <p:sp>
        <p:nvSpPr>
          <p:cNvPr id="239" name="Text Box 517">
            <a:extLst>
              <a:ext uri="{FF2B5EF4-FFF2-40B4-BE49-F238E27FC236}">
                <a16:creationId xmlns="" xmlns:a16="http://schemas.microsoft.com/office/drawing/2014/main" id="{33E5E258-DAED-41BC-A707-037D7AE17A5F}"/>
              </a:ext>
            </a:extLst>
          </p:cNvPr>
          <p:cNvSpPr txBox="1">
            <a:spLocks noChangeArrowheads="1"/>
          </p:cNvSpPr>
          <p:nvPr/>
        </p:nvSpPr>
        <p:spPr bwMode="auto">
          <a:xfrm>
            <a:off x="5870575" y="4025900"/>
            <a:ext cx="8636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1600" b="1"/>
              <a:t>Sila</a:t>
            </a:r>
            <a:endParaRPr lang="en-US" altLang="en-US" sz="1600" b="1"/>
          </a:p>
        </p:txBody>
      </p:sp>
      <p:sp>
        <p:nvSpPr>
          <p:cNvPr id="240" name="Text Box 517">
            <a:extLst>
              <a:ext uri="{FF2B5EF4-FFF2-40B4-BE49-F238E27FC236}">
                <a16:creationId xmlns="" xmlns:a16="http://schemas.microsoft.com/office/drawing/2014/main" id="{C633A570-6642-4A8D-A06C-267591A11CEE}"/>
              </a:ext>
            </a:extLst>
          </p:cNvPr>
          <p:cNvSpPr txBox="1">
            <a:spLocks noChangeArrowheads="1"/>
          </p:cNvSpPr>
          <p:nvPr/>
        </p:nvSpPr>
        <p:spPr bwMode="auto">
          <a:xfrm>
            <a:off x="2884488" y="4994275"/>
            <a:ext cx="835025"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400" b="1"/>
              <a:t>Čvrsto telo</a:t>
            </a:r>
            <a:endParaRPr lang="en-US" altLang="en-US" sz="1400" b="1"/>
          </a:p>
        </p:txBody>
      </p:sp>
      <p:sp>
        <p:nvSpPr>
          <p:cNvPr id="22543" name="WordArt 4">
            <a:extLst>
              <a:ext uri="{FF2B5EF4-FFF2-40B4-BE49-F238E27FC236}">
                <a16:creationId xmlns="" xmlns:a16="http://schemas.microsoft.com/office/drawing/2014/main" id="{B7192B88-17E2-4E82-B9A9-9B8B8D36E8C3}"/>
              </a:ext>
            </a:extLst>
          </p:cNvPr>
          <p:cNvSpPr>
            <a:spLocks noChangeArrowheads="1" noChangeShapeType="1" noTextEdit="1"/>
          </p:cNvSpPr>
          <p:nvPr/>
        </p:nvSpPr>
        <p:spPr bwMode="auto">
          <a:xfrm>
            <a:off x="1066800" y="765175"/>
            <a:ext cx="701040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SILE KOJE DELUJU NA FLUID</a:t>
            </a: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232">
                                            <p:txEl>
                                              <p:pRg st="1" end="1"/>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1443"/>
                                        </p:tgtEl>
                                        <p:attrNameLst>
                                          <p:attrName>style.visibility</p:attrName>
                                        </p:attrNameLst>
                                      </p:cBhvr>
                                      <p:to>
                                        <p:strVal val="visible"/>
                                      </p:to>
                                    </p:set>
                                  </p:childTnLst>
                                </p:cTn>
                              </p:par>
                            </p:childTnLst>
                          </p:cTn>
                        </p:par>
                        <p:par>
                          <p:cTn id="14" fill="hold" nodeType="afterGroup">
                            <p:stCondLst>
                              <p:cond delay="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18629"/>
                                        </p:tgtEl>
                                        <p:attrNameLst>
                                          <p:attrName>style.visibility</p:attrName>
                                        </p:attrNameLst>
                                      </p:cBhvr>
                                      <p:to>
                                        <p:strVal val="visible"/>
                                      </p:to>
                                    </p:set>
                                    <p:anim calcmode="discrete" valueType="clr">
                                      <p:cBhvr override="childStyle">
                                        <p:cTn id="17" dur="80"/>
                                        <p:tgtEl>
                                          <p:spTgt spid="21862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18629"/>
                                        </p:tgtEl>
                                        <p:attrNameLst>
                                          <p:attrName>fillcolor</p:attrName>
                                        </p:attrNameLst>
                                      </p:cBhvr>
                                      <p:tavLst>
                                        <p:tav tm="0">
                                          <p:val>
                                            <p:clrVal>
                                              <a:schemeClr val="accent2"/>
                                            </p:clrVal>
                                          </p:val>
                                        </p:tav>
                                        <p:tav tm="50000">
                                          <p:val>
                                            <p:clrVal>
                                              <a:schemeClr val="hlink"/>
                                            </p:clrVal>
                                          </p:val>
                                        </p:tav>
                                      </p:tavLst>
                                    </p:anim>
                                    <p:set>
                                      <p:cBhvr>
                                        <p:cTn id="19" dur="80"/>
                                        <p:tgtEl>
                                          <p:spTgt spid="218629"/>
                                        </p:tgtEl>
                                        <p:attrNameLst>
                                          <p:attrName>fill.type</p:attrName>
                                        </p:attrNameLst>
                                      </p:cBhvr>
                                      <p:to>
                                        <p:strVal val="solid"/>
                                      </p:to>
                                    </p:set>
                                  </p:childTnLst>
                                </p:cTn>
                              </p:par>
                            </p:childTnLst>
                          </p:cTn>
                        </p:par>
                        <p:par>
                          <p:cTn id="20" fill="hold" nodeType="afterGroup">
                            <p:stCondLst>
                              <p:cond delay="24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233"/>
                                        </p:tgtEl>
                                        <p:attrNameLst>
                                          <p:attrName>style.visibility</p:attrName>
                                        </p:attrNameLst>
                                      </p:cBhvr>
                                      <p:to>
                                        <p:strVal val="visible"/>
                                      </p:to>
                                    </p:set>
                                    <p:anim calcmode="discrete" valueType="clr">
                                      <p:cBhvr override="childStyle">
                                        <p:cTn id="23" dur="80"/>
                                        <p:tgtEl>
                                          <p:spTgt spid="233"/>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33"/>
                                        </p:tgtEl>
                                        <p:attrNameLst>
                                          <p:attrName>fillcolor</p:attrName>
                                        </p:attrNameLst>
                                      </p:cBhvr>
                                      <p:tavLst>
                                        <p:tav tm="0">
                                          <p:val>
                                            <p:clrVal>
                                              <a:schemeClr val="accent2"/>
                                            </p:clrVal>
                                          </p:val>
                                        </p:tav>
                                        <p:tav tm="50000">
                                          <p:val>
                                            <p:clrVal>
                                              <a:schemeClr val="hlink"/>
                                            </p:clrVal>
                                          </p:val>
                                        </p:tav>
                                      </p:tavLst>
                                    </p:anim>
                                    <p:set>
                                      <p:cBhvr>
                                        <p:cTn id="25" dur="80"/>
                                        <p:tgtEl>
                                          <p:spTgt spid="233"/>
                                        </p:tgtEl>
                                        <p:attrNameLst>
                                          <p:attrName>fill.type</p:attrName>
                                        </p:attrNameLst>
                                      </p:cBhvr>
                                      <p:to>
                                        <p:strVal val="solid"/>
                                      </p:to>
                                    </p:set>
                                  </p:childTnLst>
                                </p:cTn>
                              </p:par>
                            </p:childTnLst>
                          </p:cTn>
                        </p:par>
                        <p:par>
                          <p:cTn id="26" fill="hold" nodeType="afterGroup">
                            <p:stCondLst>
                              <p:cond delay="48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240"/>
                                        </p:tgtEl>
                                        <p:attrNameLst>
                                          <p:attrName>style.visibility</p:attrName>
                                        </p:attrNameLst>
                                      </p:cBhvr>
                                      <p:to>
                                        <p:strVal val="visible"/>
                                      </p:to>
                                    </p:set>
                                    <p:anim calcmode="discrete" valueType="clr">
                                      <p:cBhvr override="childStyle">
                                        <p:cTn id="29" dur="80"/>
                                        <p:tgtEl>
                                          <p:spTgt spid="24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40"/>
                                        </p:tgtEl>
                                        <p:attrNameLst>
                                          <p:attrName>fillcolor</p:attrName>
                                        </p:attrNameLst>
                                      </p:cBhvr>
                                      <p:tavLst>
                                        <p:tav tm="0">
                                          <p:val>
                                            <p:clrVal>
                                              <a:schemeClr val="accent2"/>
                                            </p:clrVal>
                                          </p:val>
                                        </p:tav>
                                        <p:tav tm="50000">
                                          <p:val>
                                            <p:clrVal>
                                              <a:schemeClr val="hlink"/>
                                            </p:clrVal>
                                          </p:val>
                                        </p:tav>
                                      </p:tavLst>
                                    </p:anim>
                                    <p:set>
                                      <p:cBhvr>
                                        <p:cTn id="31" dur="80"/>
                                        <p:tgtEl>
                                          <p:spTgt spid="240"/>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61445"/>
                                        </p:tgtEl>
                                        <p:attrNameLst>
                                          <p:attrName>style.visibility</p:attrName>
                                        </p:attrNameLst>
                                      </p:cBhvr>
                                      <p:to>
                                        <p:strVal val="visible"/>
                                      </p:to>
                                    </p:set>
                                  </p:childTnLst>
                                </p:cTn>
                              </p:par>
                            </p:childTnLst>
                          </p:cTn>
                        </p:par>
                        <p:par>
                          <p:cTn id="36" fill="hold" nodeType="afterGroup">
                            <p:stCondLst>
                              <p:cond delay="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234"/>
                                        </p:tgtEl>
                                        <p:attrNameLst>
                                          <p:attrName>style.visibility</p:attrName>
                                        </p:attrNameLst>
                                      </p:cBhvr>
                                      <p:to>
                                        <p:strVal val="visible"/>
                                      </p:to>
                                    </p:set>
                                    <p:anim calcmode="discrete" valueType="clr">
                                      <p:cBhvr override="childStyle">
                                        <p:cTn id="39" dur="80"/>
                                        <p:tgtEl>
                                          <p:spTgt spid="23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34"/>
                                        </p:tgtEl>
                                        <p:attrNameLst>
                                          <p:attrName>fillcolor</p:attrName>
                                        </p:attrNameLst>
                                      </p:cBhvr>
                                      <p:tavLst>
                                        <p:tav tm="0">
                                          <p:val>
                                            <p:clrVal>
                                              <a:schemeClr val="accent2"/>
                                            </p:clrVal>
                                          </p:val>
                                        </p:tav>
                                        <p:tav tm="50000">
                                          <p:val>
                                            <p:clrVal>
                                              <a:schemeClr val="hlink"/>
                                            </p:clrVal>
                                          </p:val>
                                        </p:tav>
                                      </p:tavLst>
                                    </p:anim>
                                    <p:set>
                                      <p:cBhvr>
                                        <p:cTn id="41" dur="80"/>
                                        <p:tgtEl>
                                          <p:spTgt spid="234"/>
                                        </p:tgtEl>
                                        <p:attrNameLst>
                                          <p:attrName>fill.type</p:attrName>
                                        </p:attrNameLst>
                                      </p:cBhvr>
                                      <p:to>
                                        <p:strVal val="solid"/>
                                      </p:to>
                                    </p:set>
                                  </p:childTnLst>
                                </p:cTn>
                              </p:par>
                            </p:childTnLst>
                          </p:cTn>
                        </p:par>
                        <p:par>
                          <p:cTn id="42" fill="hold" nodeType="afterGroup">
                            <p:stCondLst>
                              <p:cond delay="36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239"/>
                                        </p:tgtEl>
                                        <p:attrNameLst>
                                          <p:attrName>style.visibility</p:attrName>
                                        </p:attrNameLst>
                                      </p:cBhvr>
                                      <p:to>
                                        <p:strVal val="visible"/>
                                      </p:to>
                                    </p:set>
                                    <p:anim calcmode="discrete" valueType="clr">
                                      <p:cBhvr override="childStyle">
                                        <p:cTn id="45" dur="80"/>
                                        <p:tgtEl>
                                          <p:spTgt spid="239"/>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239"/>
                                        </p:tgtEl>
                                        <p:attrNameLst>
                                          <p:attrName>fillcolor</p:attrName>
                                        </p:attrNameLst>
                                      </p:cBhvr>
                                      <p:tavLst>
                                        <p:tav tm="0">
                                          <p:val>
                                            <p:clrVal>
                                              <a:schemeClr val="accent2"/>
                                            </p:clrVal>
                                          </p:val>
                                        </p:tav>
                                        <p:tav tm="50000">
                                          <p:val>
                                            <p:clrVal>
                                              <a:schemeClr val="hlink"/>
                                            </p:clrVal>
                                          </p:val>
                                        </p:tav>
                                      </p:tavLst>
                                    </p:anim>
                                    <p:set>
                                      <p:cBhvr>
                                        <p:cTn id="47" dur="80"/>
                                        <p:tgtEl>
                                          <p:spTgt spid="2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29" grpId="0"/>
      <p:bldP spid="232" grpId="0" build="p"/>
      <p:bldP spid="233" grpId="0"/>
      <p:bldP spid="234" grpId="0"/>
      <p:bldP spid="239" grpId="0"/>
      <p:bldP spid="2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 xmlns:a16="http://schemas.microsoft.com/office/drawing/2014/main" id="{DA7EBFD4-85E4-4EEF-A9B2-CF1AADF208D8}"/>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18C2BD-EB87-4088-ADDA-0C3476763CAE}" type="slidenum">
              <a:rPr lang="en-US" altLang="en-US"/>
              <a:pPr eaLnBrk="1" hangingPunct="1"/>
              <a:t>18</a:t>
            </a:fld>
            <a:endParaRPr lang="en-US" altLang="en-US"/>
          </a:p>
        </p:txBody>
      </p:sp>
      <p:sp>
        <p:nvSpPr>
          <p:cNvPr id="214018" name="Text Box 2">
            <a:extLst>
              <a:ext uri="{FF2B5EF4-FFF2-40B4-BE49-F238E27FC236}">
                <a16:creationId xmlns="" xmlns:a16="http://schemas.microsoft.com/office/drawing/2014/main" id="{31EA0758-BADA-4D43-8A6A-85B28CC7ECEC}"/>
              </a:ext>
            </a:extLst>
          </p:cNvPr>
          <p:cNvSpPr txBox="1">
            <a:spLocks noChangeArrowheads="1"/>
          </p:cNvSpPr>
          <p:nvPr/>
        </p:nvSpPr>
        <p:spPr bwMode="auto">
          <a:xfrm>
            <a:off x="534988" y="1952625"/>
            <a:ext cx="8285162"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2000" b="1"/>
              <a:t>Pod fizičkim svojstvima ili osobinama fluida podrazumevaju se karakteristične veličine pomoću kojih se konstatuju i an</a:t>
            </a:r>
            <a:r>
              <a:rPr lang="en-US" altLang="en-US" sz="2000" b="1"/>
              <a:t>a</a:t>
            </a:r>
            <a:r>
              <a:rPr lang="sr-Latn-CS" altLang="en-US" sz="2000" b="1"/>
              <a:t>liziraju promene u ponašanju fluida pri mirovanju i kretanju, tj definiše se stanje fluida</a:t>
            </a:r>
            <a:r>
              <a:rPr lang="en-US" altLang="en-US" sz="2000" b="1"/>
              <a:t>.</a:t>
            </a:r>
            <a:r>
              <a:rPr lang="en-US" altLang="en-US" sz="2000"/>
              <a:t> </a:t>
            </a:r>
            <a:r>
              <a:rPr lang="en-US" altLang="en-US" sz="2000" b="1"/>
              <a:t>Sa aspekta tehnike najbitnije veličine kojima se može definisati stanje fluida su</a:t>
            </a:r>
            <a:r>
              <a:rPr lang="sr-Latn-CS" altLang="en-US" sz="2000" b="1"/>
              <a:t>:</a:t>
            </a:r>
            <a:endParaRPr lang="en-US" altLang="en-US" sz="2000" b="1"/>
          </a:p>
        </p:txBody>
      </p:sp>
      <p:pic>
        <p:nvPicPr>
          <p:cNvPr id="214019" name="Picture 3" descr="BD10263_">
            <a:extLst>
              <a:ext uri="{FF2B5EF4-FFF2-40B4-BE49-F238E27FC236}">
                <a16:creationId xmlns="" xmlns:a16="http://schemas.microsoft.com/office/drawing/2014/main" id="{B6ED164C-239D-4EA0-BC12-618C238F320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2060575"/>
            <a:ext cx="179388"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7" name="WordArt 4">
            <a:extLst>
              <a:ext uri="{FF2B5EF4-FFF2-40B4-BE49-F238E27FC236}">
                <a16:creationId xmlns="" xmlns:a16="http://schemas.microsoft.com/office/drawing/2014/main" id="{7DBEFFBC-39C6-421E-8890-8049907719D5}"/>
              </a:ext>
            </a:extLst>
          </p:cNvPr>
          <p:cNvSpPr>
            <a:spLocks noChangeArrowheads="1" noChangeShapeType="1" noTextEdit="1"/>
          </p:cNvSpPr>
          <p:nvPr/>
        </p:nvSpPr>
        <p:spPr bwMode="auto">
          <a:xfrm>
            <a:off x="1066800" y="620713"/>
            <a:ext cx="7010400" cy="6477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FIZIČKA SVOJSTVA FLUIDA</a:t>
            </a:r>
          </a:p>
        </p:txBody>
      </p:sp>
      <p:sp>
        <p:nvSpPr>
          <p:cNvPr id="23558" name="Line 38">
            <a:extLst>
              <a:ext uri="{FF2B5EF4-FFF2-40B4-BE49-F238E27FC236}">
                <a16:creationId xmlns="" xmlns:a16="http://schemas.microsoft.com/office/drawing/2014/main" id="{1646F862-FB6C-4CBA-9D48-D7FFFF4A4B35}"/>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59" name="Text Box 40">
            <a:extLst>
              <a:ext uri="{FF2B5EF4-FFF2-40B4-BE49-F238E27FC236}">
                <a16:creationId xmlns="" xmlns:a16="http://schemas.microsoft.com/office/drawing/2014/main" id="{D79B037E-BAB0-4D71-967E-C8498FC62B93}"/>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23560" name="Line 41">
            <a:extLst>
              <a:ext uri="{FF2B5EF4-FFF2-40B4-BE49-F238E27FC236}">
                <a16:creationId xmlns="" xmlns:a16="http://schemas.microsoft.com/office/drawing/2014/main" id="{48ABB7B0-7581-4793-B64C-C2AE29027A66}"/>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214059" name="Picture 43" descr="BD14794_">
            <a:extLst>
              <a:ext uri="{FF2B5EF4-FFF2-40B4-BE49-F238E27FC236}">
                <a16:creationId xmlns="" xmlns:a16="http://schemas.microsoft.com/office/drawing/2014/main" id="{20712127-2FEE-474A-8DAD-37206B1157A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4863" y="3835400"/>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4060" name="Text Box 44">
            <a:extLst>
              <a:ext uri="{FF2B5EF4-FFF2-40B4-BE49-F238E27FC236}">
                <a16:creationId xmlns="" xmlns:a16="http://schemas.microsoft.com/office/drawing/2014/main" id="{546BE003-3318-4046-B16E-133D62872694}"/>
              </a:ext>
            </a:extLst>
          </p:cNvPr>
          <p:cNvSpPr txBox="1">
            <a:spLocks noChangeArrowheads="1"/>
          </p:cNvSpPr>
          <p:nvPr/>
        </p:nvSpPr>
        <p:spPr bwMode="auto">
          <a:xfrm>
            <a:off x="949325" y="3709988"/>
            <a:ext cx="77057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Gustina</a:t>
            </a:r>
            <a:endParaRPr lang="en-US" altLang="en-US" b="1"/>
          </a:p>
        </p:txBody>
      </p:sp>
      <p:pic>
        <p:nvPicPr>
          <p:cNvPr id="214061" name="Picture 45" descr="BD14794_">
            <a:extLst>
              <a:ext uri="{FF2B5EF4-FFF2-40B4-BE49-F238E27FC236}">
                <a16:creationId xmlns="" xmlns:a16="http://schemas.microsoft.com/office/drawing/2014/main" id="{1B8EA756-626D-43B5-BE8B-323C988E61F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3275" y="4232275"/>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4062" name="Text Box 46">
            <a:extLst>
              <a:ext uri="{FF2B5EF4-FFF2-40B4-BE49-F238E27FC236}">
                <a16:creationId xmlns="" xmlns:a16="http://schemas.microsoft.com/office/drawing/2014/main" id="{83E6C770-D8B8-44D9-87E9-943E377F7E6E}"/>
              </a:ext>
            </a:extLst>
          </p:cNvPr>
          <p:cNvSpPr txBox="1">
            <a:spLocks noChangeArrowheads="1"/>
          </p:cNvSpPr>
          <p:nvPr/>
        </p:nvSpPr>
        <p:spPr bwMode="auto">
          <a:xfrm>
            <a:off x="962025" y="4076700"/>
            <a:ext cx="30337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Specifična težina</a:t>
            </a:r>
            <a:endParaRPr lang="en-US" altLang="en-US" b="1"/>
          </a:p>
        </p:txBody>
      </p:sp>
      <p:pic>
        <p:nvPicPr>
          <p:cNvPr id="214063" name="Picture 47" descr="BD14794_">
            <a:extLst>
              <a:ext uri="{FF2B5EF4-FFF2-40B4-BE49-F238E27FC236}">
                <a16:creationId xmlns="" xmlns:a16="http://schemas.microsoft.com/office/drawing/2014/main" id="{C1150C4B-5FA4-4D2E-A8C6-D4E984B2916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6450" y="4657725"/>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4064" name="Text Box 48">
            <a:extLst>
              <a:ext uri="{FF2B5EF4-FFF2-40B4-BE49-F238E27FC236}">
                <a16:creationId xmlns="" xmlns:a16="http://schemas.microsoft.com/office/drawing/2014/main" id="{F4686DFA-EA17-444F-B4D8-1D792EEDBABE}"/>
              </a:ext>
            </a:extLst>
          </p:cNvPr>
          <p:cNvSpPr txBox="1">
            <a:spLocks noChangeArrowheads="1"/>
          </p:cNvSpPr>
          <p:nvPr/>
        </p:nvSpPr>
        <p:spPr bwMode="auto">
          <a:xfrm>
            <a:off x="965200" y="4502150"/>
            <a:ext cx="30337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Stišljivost</a:t>
            </a:r>
            <a:endParaRPr lang="en-US" altLang="en-US" b="1"/>
          </a:p>
        </p:txBody>
      </p:sp>
      <p:pic>
        <p:nvPicPr>
          <p:cNvPr id="214065" name="Picture 49" descr="BD14794_">
            <a:extLst>
              <a:ext uri="{FF2B5EF4-FFF2-40B4-BE49-F238E27FC236}">
                <a16:creationId xmlns="" xmlns:a16="http://schemas.microsoft.com/office/drawing/2014/main" id="{686702CD-2462-432F-8C24-6D6F22A1E0E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5500" y="5089525"/>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4066" name="Text Box 50">
            <a:extLst>
              <a:ext uri="{FF2B5EF4-FFF2-40B4-BE49-F238E27FC236}">
                <a16:creationId xmlns="" xmlns:a16="http://schemas.microsoft.com/office/drawing/2014/main" id="{87B17397-6A06-4F93-96B9-459D3DD6EC6C}"/>
              </a:ext>
            </a:extLst>
          </p:cNvPr>
          <p:cNvSpPr txBox="1">
            <a:spLocks noChangeArrowheads="1"/>
          </p:cNvSpPr>
          <p:nvPr/>
        </p:nvSpPr>
        <p:spPr bwMode="auto">
          <a:xfrm>
            <a:off x="984250" y="4933950"/>
            <a:ext cx="30337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Temperaturno širenje</a:t>
            </a:r>
            <a:endParaRPr lang="en-US" altLang="en-US" b="1"/>
          </a:p>
        </p:txBody>
      </p:sp>
      <p:pic>
        <p:nvPicPr>
          <p:cNvPr id="214067" name="Picture 51" descr="BD14794_">
            <a:extLst>
              <a:ext uri="{FF2B5EF4-FFF2-40B4-BE49-F238E27FC236}">
                <a16:creationId xmlns="" xmlns:a16="http://schemas.microsoft.com/office/drawing/2014/main" id="{79870C3C-FDD9-4C19-BA49-9282EA57E783}"/>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375" y="5557838"/>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4068" name="Text Box 52">
            <a:extLst>
              <a:ext uri="{FF2B5EF4-FFF2-40B4-BE49-F238E27FC236}">
                <a16:creationId xmlns="" xmlns:a16="http://schemas.microsoft.com/office/drawing/2014/main" id="{C9E5A3DF-555B-4F18-AA4C-EE760DF4D69B}"/>
              </a:ext>
            </a:extLst>
          </p:cNvPr>
          <p:cNvSpPr txBox="1">
            <a:spLocks noChangeArrowheads="1"/>
          </p:cNvSpPr>
          <p:nvPr/>
        </p:nvSpPr>
        <p:spPr bwMode="auto">
          <a:xfrm>
            <a:off x="1000125" y="5402263"/>
            <a:ext cx="30337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Viskoznost</a:t>
            </a:r>
            <a:endParaRPr lang="en-US" altLang="en-US" b="1"/>
          </a:p>
        </p:txBody>
      </p:sp>
      <p:sp>
        <p:nvSpPr>
          <p:cNvPr id="23571" name="Text Box 16">
            <a:extLst>
              <a:ext uri="{FF2B5EF4-FFF2-40B4-BE49-F238E27FC236}">
                <a16:creationId xmlns="" xmlns:a16="http://schemas.microsoft.com/office/drawing/2014/main" id="{F44D5893-06F7-4EA3-A1F9-6B92A75B037C}"/>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blinds(vertical)">
                                      <p:cBhvr>
                                        <p:cTn id="7" dur="1000"/>
                                        <p:tgtEl>
                                          <p:spTgt spid="214019"/>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14018"/>
                                        </p:tgtEl>
                                        <p:attrNameLst>
                                          <p:attrName>style.visibility</p:attrName>
                                        </p:attrNameLst>
                                      </p:cBhvr>
                                      <p:to>
                                        <p:strVal val="visible"/>
                                      </p:to>
                                    </p:set>
                                    <p:anim calcmode="discrete" valueType="clr">
                                      <p:cBhvr override="childStyle">
                                        <p:cTn id="11" dur="80"/>
                                        <p:tgtEl>
                                          <p:spTgt spid="21401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14018"/>
                                        </p:tgtEl>
                                        <p:attrNameLst>
                                          <p:attrName>fillcolor</p:attrName>
                                        </p:attrNameLst>
                                      </p:cBhvr>
                                      <p:tavLst>
                                        <p:tav tm="0">
                                          <p:val>
                                            <p:clrVal>
                                              <a:schemeClr val="accent2"/>
                                            </p:clrVal>
                                          </p:val>
                                        </p:tav>
                                        <p:tav tm="50000">
                                          <p:val>
                                            <p:clrVal>
                                              <a:schemeClr val="hlink"/>
                                            </p:clrVal>
                                          </p:val>
                                        </p:tav>
                                      </p:tavLst>
                                    </p:anim>
                                    <p:set>
                                      <p:cBhvr>
                                        <p:cTn id="13" dur="80"/>
                                        <p:tgtEl>
                                          <p:spTgt spid="214018"/>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nodeType="clickEffect">
                                  <p:stCondLst>
                                    <p:cond delay="0"/>
                                  </p:stCondLst>
                                  <p:childTnLst>
                                    <p:set>
                                      <p:cBhvr>
                                        <p:cTn id="17" dur="1" fill="hold">
                                          <p:stCondLst>
                                            <p:cond delay="0"/>
                                          </p:stCondLst>
                                        </p:cTn>
                                        <p:tgtEl>
                                          <p:spTgt spid="214059"/>
                                        </p:tgtEl>
                                        <p:attrNameLst>
                                          <p:attrName>style.visibility</p:attrName>
                                        </p:attrNameLst>
                                      </p:cBhvr>
                                      <p:to>
                                        <p:strVal val="visible"/>
                                      </p:to>
                                    </p:set>
                                    <p:animEffect transition="in" filter="fade">
                                      <p:cBhvr>
                                        <p:cTn id="18" dur="1000"/>
                                        <p:tgtEl>
                                          <p:spTgt spid="214059"/>
                                        </p:tgtEl>
                                      </p:cBhvr>
                                    </p:animEffect>
                                    <p:anim calcmode="lin" valueType="num">
                                      <p:cBhvr>
                                        <p:cTn id="19" dur="1000" fill="hold"/>
                                        <p:tgtEl>
                                          <p:spTgt spid="214059"/>
                                        </p:tgtEl>
                                        <p:attrNameLst>
                                          <p:attrName>style.rotation</p:attrName>
                                        </p:attrNameLst>
                                      </p:cBhvr>
                                      <p:tavLst>
                                        <p:tav tm="0">
                                          <p:val>
                                            <p:fltVal val="720"/>
                                          </p:val>
                                        </p:tav>
                                        <p:tav tm="100000">
                                          <p:val>
                                            <p:fltVal val="0"/>
                                          </p:val>
                                        </p:tav>
                                      </p:tavLst>
                                    </p:anim>
                                    <p:anim calcmode="lin" valueType="num">
                                      <p:cBhvr>
                                        <p:cTn id="20" dur="1000" fill="hold"/>
                                        <p:tgtEl>
                                          <p:spTgt spid="214059"/>
                                        </p:tgtEl>
                                        <p:attrNameLst>
                                          <p:attrName>ppt_h</p:attrName>
                                        </p:attrNameLst>
                                      </p:cBhvr>
                                      <p:tavLst>
                                        <p:tav tm="0">
                                          <p:val>
                                            <p:fltVal val="0"/>
                                          </p:val>
                                        </p:tav>
                                        <p:tav tm="100000">
                                          <p:val>
                                            <p:strVal val="#ppt_h"/>
                                          </p:val>
                                        </p:tav>
                                      </p:tavLst>
                                    </p:anim>
                                    <p:anim calcmode="lin" valueType="num">
                                      <p:cBhvr>
                                        <p:cTn id="21" dur="1000" fill="hold"/>
                                        <p:tgtEl>
                                          <p:spTgt spid="214059"/>
                                        </p:tgtEl>
                                        <p:attrNameLst>
                                          <p:attrName>ppt_w</p:attrName>
                                        </p:attrNameLst>
                                      </p:cBhvr>
                                      <p:tavLst>
                                        <p:tav tm="0">
                                          <p:val>
                                            <p:fltVal val="0"/>
                                          </p:val>
                                        </p:tav>
                                        <p:tav tm="100000">
                                          <p:val>
                                            <p:strVal val="#ppt_w"/>
                                          </p:val>
                                        </p:tav>
                                      </p:tavLst>
                                    </p:anim>
                                  </p:childTnLst>
                                </p:cTn>
                              </p:par>
                            </p:childTnLst>
                          </p:cTn>
                        </p:par>
                        <p:par>
                          <p:cTn id="22" fill="hold" nodeType="afterGroup">
                            <p:stCondLst>
                              <p:cond delay="1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14060"/>
                                        </p:tgtEl>
                                        <p:attrNameLst>
                                          <p:attrName>style.visibility</p:attrName>
                                        </p:attrNameLst>
                                      </p:cBhvr>
                                      <p:to>
                                        <p:strVal val="visible"/>
                                      </p:to>
                                    </p:set>
                                    <p:anim calcmode="discrete" valueType="clr">
                                      <p:cBhvr override="childStyle">
                                        <p:cTn id="25" dur="80"/>
                                        <p:tgtEl>
                                          <p:spTgt spid="21406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14060"/>
                                        </p:tgtEl>
                                        <p:attrNameLst>
                                          <p:attrName>fillcolor</p:attrName>
                                        </p:attrNameLst>
                                      </p:cBhvr>
                                      <p:tavLst>
                                        <p:tav tm="0">
                                          <p:val>
                                            <p:clrVal>
                                              <a:schemeClr val="accent2"/>
                                            </p:clrVal>
                                          </p:val>
                                        </p:tav>
                                        <p:tav tm="50000">
                                          <p:val>
                                            <p:clrVal>
                                              <a:schemeClr val="hlink"/>
                                            </p:clrVal>
                                          </p:val>
                                        </p:tav>
                                      </p:tavLst>
                                    </p:anim>
                                    <p:set>
                                      <p:cBhvr>
                                        <p:cTn id="27" dur="80"/>
                                        <p:tgtEl>
                                          <p:spTgt spid="214060"/>
                                        </p:tgtEl>
                                        <p:attrNameLst>
                                          <p:attrName>fill.type</p:attrName>
                                        </p:attrNameLst>
                                      </p:cBhvr>
                                      <p:to>
                                        <p:strVal val="solid"/>
                                      </p:to>
                                    </p:set>
                                  </p:childTnLst>
                                </p:cTn>
                              </p:par>
                            </p:childTnLst>
                          </p:cTn>
                        </p:par>
                        <p:par>
                          <p:cTn id="28" fill="hold" nodeType="afterGroup">
                            <p:stCondLst>
                              <p:cond delay="1320"/>
                            </p:stCondLst>
                            <p:childTnLst>
                              <p:par>
                                <p:cTn id="29" presetID="35" presetClass="entr" presetSubtype="0" fill="hold" nodeType="afterEffect">
                                  <p:stCondLst>
                                    <p:cond delay="0"/>
                                  </p:stCondLst>
                                  <p:childTnLst>
                                    <p:set>
                                      <p:cBhvr>
                                        <p:cTn id="30" dur="1" fill="hold">
                                          <p:stCondLst>
                                            <p:cond delay="0"/>
                                          </p:stCondLst>
                                        </p:cTn>
                                        <p:tgtEl>
                                          <p:spTgt spid="214061"/>
                                        </p:tgtEl>
                                        <p:attrNameLst>
                                          <p:attrName>style.visibility</p:attrName>
                                        </p:attrNameLst>
                                      </p:cBhvr>
                                      <p:to>
                                        <p:strVal val="visible"/>
                                      </p:to>
                                    </p:set>
                                    <p:animEffect transition="in" filter="fade">
                                      <p:cBhvr>
                                        <p:cTn id="31" dur="1000"/>
                                        <p:tgtEl>
                                          <p:spTgt spid="214061"/>
                                        </p:tgtEl>
                                      </p:cBhvr>
                                    </p:animEffect>
                                    <p:anim calcmode="lin" valueType="num">
                                      <p:cBhvr>
                                        <p:cTn id="32" dur="1000" fill="hold"/>
                                        <p:tgtEl>
                                          <p:spTgt spid="214061"/>
                                        </p:tgtEl>
                                        <p:attrNameLst>
                                          <p:attrName>style.rotation</p:attrName>
                                        </p:attrNameLst>
                                      </p:cBhvr>
                                      <p:tavLst>
                                        <p:tav tm="0">
                                          <p:val>
                                            <p:fltVal val="720"/>
                                          </p:val>
                                        </p:tav>
                                        <p:tav tm="100000">
                                          <p:val>
                                            <p:fltVal val="0"/>
                                          </p:val>
                                        </p:tav>
                                      </p:tavLst>
                                    </p:anim>
                                    <p:anim calcmode="lin" valueType="num">
                                      <p:cBhvr>
                                        <p:cTn id="33" dur="1000" fill="hold"/>
                                        <p:tgtEl>
                                          <p:spTgt spid="214061"/>
                                        </p:tgtEl>
                                        <p:attrNameLst>
                                          <p:attrName>ppt_h</p:attrName>
                                        </p:attrNameLst>
                                      </p:cBhvr>
                                      <p:tavLst>
                                        <p:tav tm="0">
                                          <p:val>
                                            <p:fltVal val="0"/>
                                          </p:val>
                                        </p:tav>
                                        <p:tav tm="100000">
                                          <p:val>
                                            <p:strVal val="#ppt_h"/>
                                          </p:val>
                                        </p:tav>
                                      </p:tavLst>
                                    </p:anim>
                                    <p:anim calcmode="lin" valueType="num">
                                      <p:cBhvr>
                                        <p:cTn id="34" dur="1000" fill="hold"/>
                                        <p:tgtEl>
                                          <p:spTgt spid="214061"/>
                                        </p:tgtEl>
                                        <p:attrNameLst>
                                          <p:attrName>ppt_w</p:attrName>
                                        </p:attrNameLst>
                                      </p:cBhvr>
                                      <p:tavLst>
                                        <p:tav tm="0">
                                          <p:val>
                                            <p:fltVal val="0"/>
                                          </p:val>
                                        </p:tav>
                                        <p:tav tm="100000">
                                          <p:val>
                                            <p:strVal val="#ppt_w"/>
                                          </p:val>
                                        </p:tav>
                                      </p:tavLst>
                                    </p:anim>
                                  </p:childTnLst>
                                </p:cTn>
                              </p:par>
                            </p:childTnLst>
                          </p:cTn>
                        </p:par>
                        <p:par>
                          <p:cTn id="35" fill="hold" nodeType="afterGroup">
                            <p:stCondLst>
                              <p:cond delay="232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214062"/>
                                        </p:tgtEl>
                                        <p:attrNameLst>
                                          <p:attrName>style.visibility</p:attrName>
                                        </p:attrNameLst>
                                      </p:cBhvr>
                                      <p:to>
                                        <p:strVal val="visible"/>
                                      </p:to>
                                    </p:set>
                                    <p:anim calcmode="discrete" valueType="clr">
                                      <p:cBhvr override="childStyle">
                                        <p:cTn id="38" dur="80"/>
                                        <p:tgtEl>
                                          <p:spTgt spid="214062"/>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14062"/>
                                        </p:tgtEl>
                                        <p:attrNameLst>
                                          <p:attrName>fillcolor</p:attrName>
                                        </p:attrNameLst>
                                      </p:cBhvr>
                                      <p:tavLst>
                                        <p:tav tm="0">
                                          <p:val>
                                            <p:clrVal>
                                              <a:schemeClr val="accent2"/>
                                            </p:clrVal>
                                          </p:val>
                                        </p:tav>
                                        <p:tav tm="50000">
                                          <p:val>
                                            <p:clrVal>
                                              <a:schemeClr val="hlink"/>
                                            </p:clrVal>
                                          </p:val>
                                        </p:tav>
                                      </p:tavLst>
                                    </p:anim>
                                    <p:set>
                                      <p:cBhvr>
                                        <p:cTn id="40" dur="80"/>
                                        <p:tgtEl>
                                          <p:spTgt spid="214062"/>
                                        </p:tgtEl>
                                        <p:attrNameLst>
                                          <p:attrName>fill.type</p:attrName>
                                        </p:attrNameLst>
                                      </p:cBhvr>
                                      <p:to>
                                        <p:strVal val="solid"/>
                                      </p:to>
                                    </p:set>
                                  </p:childTnLst>
                                </p:cTn>
                              </p:par>
                            </p:childTnLst>
                          </p:cTn>
                        </p:par>
                        <p:par>
                          <p:cTn id="41" fill="hold" nodeType="afterGroup">
                            <p:stCondLst>
                              <p:cond delay="3000"/>
                            </p:stCondLst>
                            <p:childTnLst>
                              <p:par>
                                <p:cTn id="42" presetID="35" presetClass="entr" presetSubtype="0" fill="hold" nodeType="afterEffect">
                                  <p:stCondLst>
                                    <p:cond delay="0"/>
                                  </p:stCondLst>
                                  <p:childTnLst>
                                    <p:set>
                                      <p:cBhvr>
                                        <p:cTn id="43" dur="1" fill="hold">
                                          <p:stCondLst>
                                            <p:cond delay="0"/>
                                          </p:stCondLst>
                                        </p:cTn>
                                        <p:tgtEl>
                                          <p:spTgt spid="214063"/>
                                        </p:tgtEl>
                                        <p:attrNameLst>
                                          <p:attrName>style.visibility</p:attrName>
                                        </p:attrNameLst>
                                      </p:cBhvr>
                                      <p:to>
                                        <p:strVal val="visible"/>
                                      </p:to>
                                    </p:set>
                                    <p:animEffect transition="in" filter="fade">
                                      <p:cBhvr>
                                        <p:cTn id="44" dur="1000"/>
                                        <p:tgtEl>
                                          <p:spTgt spid="214063"/>
                                        </p:tgtEl>
                                      </p:cBhvr>
                                    </p:animEffect>
                                    <p:anim calcmode="lin" valueType="num">
                                      <p:cBhvr>
                                        <p:cTn id="45" dur="1000" fill="hold"/>
                                        <p:tgtEl>
                                          <p:spTgt spid="214063"/>
                                        </p:tgtEl>
                                        <p:attrNameLst>
                                          <p:attrName>style.rotation</p:attrName>
                                        </p:attrNameLst>
                                      </p:cBhvr>
                                      <p:tavLst>
                                        <p:tav tm="0">
                                          <p:val>
                                            <p:fltVal val="720"/>
                                          </p:val>
                                        </p:tav>
                                        <p:tav tm="100000">
                                          <p:val>
                                            <p:fltVal val="0"/>
                                          </p:val>
                                        </p:tav>
                                      </p:tavLst>
                                    </p:anim>
                                    <p:anim calcmode="lin" valueType="num">
                                      <p:cBhvr>
                                        <p:cTn id="46" dur="1000" fill="hold"/>
                                        <p:tgtEl>
                                          <p:spTgt spid="214063"/>
                                        </p:tgtEl>
                                        <p:attrNameLst>
                                          <p:attrName>ppt_h</p:attrName>
                                        </p:attrNameLst>
                                      </p:cBhvr>
                                      <p:tavLst>
                                        <p:tav tm="0">
                                          <p:val>
                                            <p:fltVal val="0"/>
                                          </p:val>
                                        </p:tav>
                                        <p:tav tm="100000">
                                          <p:val>
                                            <p:strVal val="#ppt_h"/>
                                          </p:val>
                                        </p:tav>
                                      </p:tavLst>
                                    </p:anim>
                                    <p:anim calcmode="lin" valueType="num">
                                      <p:cBhvr>
                                        <p:cTn id="47" dur="1000" fill="hold"/>
                                        <p:tgtEl>
                                          <p:spTgt spid="214063"/>
                                        </p:tgtEl>
                                        <p:attrNameLst>
                                          <p:attrName>ppt_w</p:attrName>
                                        </p:attrNameLst>
                                      </p:cBhvr>
                                      <p:tavLst>
                                        <p:tav tm="0">
                                          <p:val>
                                            <p:fltVal val="0"/>
                                          </p:val>
                                        </p:tav>
                                        <p:tav tm="100000">
                                          <p:val>
                                            <p:strVal val="#ppt_w"/>
                                          </p:val>
                                        </p:tav>
                                      </p:tavLst>
                                    </p:anim>
                                  </p:childTnLst>
                                </p:cTn>
                              </p:par>
                            </p:childTnLst>
                          </p:cTn>
                        </p:par>
                        <p:par>
                          <p:cTn id="48" fill="hold" nodeType="afterGroup">
                            <p:stCondLst>
                              <p:cond delay="4000"/>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214064"/>
                                        </p:tgtEl>
                                        <p:attrNameLst>
                                          <p:attrName>style.visibility</p:attrName>
                                        </p:attrNameLst>
                                      </p:cBhvr>
                                      <p:to>
                                        <p:strVal val="visible"/>
                                      </p:to>
                                    </p:set>
                                    <p:anim calcmode="discrete" valueType="clr">
                                      <p:cBhvr override="childStyle">
                                        <p:cTn id="51" dur="80"/>
                                        <p:tgtEl>
                                          <p:spTgt spid="214064"/>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14064"/>
                                        </p:tgtEl>
                                        <p:attrNameLst>
                                          <p:attrName>fillcolor</p:attrName>
                                        </p:attrNameLst>
                                      </p:cBhvr>
                                      <p:tavLst>
                                        <p:tav tm="0">
                                          <p:val>
                                            <p:clrVal>
                                              <a:schemeClr val="accent2"/>
                                            </p:clrVal>
                                          </p:val>
                                        </p:tav>
                                        <p:tav tm="50000">
                                          <p:val>
                                            <p:clrVal>
                                              <a:schemeClr val="hlink"/>
                                            </p:clrVal>
                                          </p:val>
                                        </p:tav>
                                      </p:tavLst>
                                    </p:anim>
                                    <p:set>
                                      <p:cBhvr>
                                        <p:cTn id="53" dur="80"/>
                                        <p:tgtEl>
                                          <p:spTgt spid="214064"/>
                                        </p:tgtEl>
                                        <p:attrNameLst>
                                          <p:attrName>fill.type</p:attrName>
                                        </p:attrNameLst>
                                      </p:cBhvr>
                                      <p:to>
                                        <p:strVal val="solid"/>
                                      </p:to>
                                    </p:set>
                                  </p:childTnLst>
                                </p:cTn>
                              </p:par>
                            </p:childTnLst>
                          </p:cTn>
                        </p:par>
                        <p:par>
                          <p:cTn id="54" fill="hold" nodeType="afterGroup">
                            <p:stCondLst>
                              <p:cond delay="4480"/>
                            </p:stCondLst>
                            <p:childTnLst>
                              <p:par>
                                <p:cTn id="55" presetID="35" presetClass="entr" presetSubtype="0" fill="hold" nodeType="afterEffect">
                                  <p:stCondLst>
                                    <p:cond delay="0"/>
                                  </p:stCondLst>
                                  <p:childTnLst>
                                    <p:set>
                                      <p:cBhvr>
                                        <p:cTn id="56" dur="1" fill="hold">
                                          <p:stCondLst>
                                            <p:cond delay="0"/>
                                          </p:stCondLst>
                                        </p:cTn>
                                        <p:tgtEl>
                                          <p:spTgt spid="214065"/>
                                        </p:tgtEl>
                                        <p:attrNameLst>
                                          <p:attrName>style.visibility</p:attrName>
                                        </p:attrNameLst>
                                      </p:cBhvr>
                                      <p:to>
                                        <p:strVal val="visible"/>
                                      </p:to>
                                    </p:set>
                                    <p:animEffect transition="in" filter="fade">
                                      <p:cBhvr>
                                        <p:cTn id="57" dur="1000"/>
                                        <p:tgtEl>
                                          <p:spTgt spid="214065"/>
                                        </p:tgtEl>
                                      </p:cBhvr>
                                    </p:animEffect>
                                    <p:anim calcmode="lin" valueType="num">
                                      <p:cBhvr>
                                        <p:cTn id="58" dur="1000" fill="hold"/>
                                        <p:tgtEl>
                                          <p:spTgt spid="214065"/>
                                        </p:tgtEl>
                                        <p:attrNameLst>
                                          <p:attrName>style.rotation</p:attrName>
                                        </p:attrNameLst>
                                      </p:cBhvr>
                                      <p:tavLst>
                                        <p:tav tm="0">
                                          <p:val>
                                            <p:fltVal val="720"/>
                                          </p:val>
                                        </p:tav>
                                        <p:tav tm="100000">
                                          <p:val>
                                            <p:fltVal val="0"/>
                                          </p:val>
                                        </p:tav>
                                      </p:tavLst>
                                    </p:anim>
                                    <p:anim calcmode="lin" valueType="num">
                                      <p:cBhvr>
                                        <p:cTn id="59" dur="1000" fill="hold"/>
                                        <p:tgtEl>
                                          <p:spTgt spid="214065"/>
                                        </p:tgtEl>
                                        <p:attrNameLst>
                                          <p:attrName>ppt_h</p:attrName>
                                        </p:attrNameLst>
                                      </p:cBhvr>
                                      <p:tavLst>
                                        <p:tav tm="0">
                                          <p:val>
                                            <p:fltVal val="0"/>
                                          </p:val>
                                        </p:tav>
                                        <p:tav tm="100000">
                                          <p:val>
                                            <p:strVal val="#ppt_h"/>
                                          </p:val>
                                        </p:tav>
                                      </p:tavLst>
                                    </p:anim>
                                    <p:anim calcmode="lin" valueType="num">
                                      <p:cBhvr>
                                        <p:cTn id="60" dur="1000" fill="hold"/>
                                        <p:tgtEl>
                                          <p:spTgt spid="214065"/>
                                        </p:tgtEl>
                                        <p:attrNameLst>
                                          <p:attrName>ppt_w</p:attrName>
                                        </p:attrNameLst>
                                      </p:cBhvr>
                                      <p:tavLst>
                                        <p:tav tm="0">
                                          <p:val>
                                            <p:fltVal val="0"/>
                                          </p:val>
                                        </p:tav>
                                        <p:tav tm="100000">
                                          <p:val>
                                            <p:strVal val="#ppt_w"/>
                                          </p:val>
                                        </p:tav>
                                      </p:tavLst>
                                    </p:anim>
                                  </p:childTnLst>
                                </p:cTn>
                              </p:par>
                            </p:childTnLst>
                          </p:cTn>
                        </p:par>
                        <p:par>
                          <p:cTn id="61" fill="hold" nodeType="afterGroup">
                            <p:stCondLst>
                              <p:cond delay="548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214066"/>
                                        </p:tgtEl>
                                        <p:attrNameLst>
                                          <p:attrName>style.visibility</p:attrName>
                                        </p:attrNameLst>
                                      </p:cBhvr>
                                      <p:to>
                                        <p:strVal val="visible"/>
                                      </p:to>
                                    </p:set>
                                    <p:anim calcmode="discrete" valueType="clr">
                                      <p:cBhvr override="childStyle">
                                        <p:cTn id="64" dur="80"/>
                                        <p:tgtEl>
                                          <p:spTgt spid="214066"/>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214066"/>
                                        </p:tgtEl>
                                        <p:attrNameLst>
                                          <p:attrName>fillcolor</p:attrName>
                                        </p:attrNameLst>
                                      </p:cBhvr>
                                      <p:tavLst>
                                        <p:tav tm="0">
                                          <p:val>
                                            <p:clrVal>
                                              <a:schemeClr val="accent2"/>
                                            </p:clrVal>
                                          </p:val>
                                        </p:tav>
                                        <p:tav tm="50000">
                                          <p:val>
                                            <p:clrVal>
                                              <a:schemeClr val="hlink"/>
                                            </p:clrVal>
                                          </p:val>
                                        </p:tav>
                                      </p:tavLst>
                                    </p:anim>
                                    <p:set>
                                      <p:cBhvr>
                                        <p:cTn id="66" dur="80"/>
                                        <p:tgtEl>
                                          <p:spTgt spid="214066"/>
                                        </p:tgtEl>
                                        <p:attrNameLst>
                                          <p:attrName>fill.type</p:attrName>
                                        </p:attrNameLst>
                                      </p:cBhvr>
                                      <p:to>
                                        <p:strVal val="solid"/>
                                      </p:to>
                                    </p:set>
                                  </p:childTnLst>
                                </p:cTn>
                              </p:par>
                            </p:childTnLst>
                          </p:cTn>
                        </p:par>
                        <p:par>
                          <p:cTn id="67" fill="hold" nodeType="afterGroup">
                            <p:stCondLst>
                              <p:cond delay="6280"/>
                            </p:stCondLst>
                            <p:childTnLst>
                              <p:par>
                                <p:cTn id="68" presetID="35" presetClass="entr" presetSubtype="0" fill="hold" nodeType="afterEffect">
                                  <p:stCondLst>
                                    <p:cond delay="0"/>
                                  </p:stCondLst>
                                  <p:childTnLst>
                                    <p:set>
                                      <p:cBhvr>
                                        <p:cTn id="69" dur="1" fill="hold">
                                          <p:stCondLst>
                                            <p:cond delay="0"/>
                                          </p:stCondLst>
                                        </p:cTn>
                                        <p:tgtEl>
                                          <p:spTgt spid="214067"/>
                                        </p:tgtEl>
                                        <p:attrNameLst>
                                          <p:attrName>style.visibility</p:attrName>
                                        </p:attrNameLst>
                                      </p:cBhvr>
                                      <p:to>
                                        <p:strVal val="visible"/>
                                      </p:to>
                                    </p:set>
                                    <p:animEffect transition="in" filter="fade">
                                      <p:cBhvr>
                                        <p:cTn id="70" dur="1000"/>
                                        <p:tgtEl>
                                          <p:spTgt spid="214067"/>
                                        </p:tgtEl>
                                      </p:cBhvr>
                                    </p:animEffect>
                                    <p:anim calcmode="lin" valueType="num">
                                      <p:cBhvr>
                                        <p:cTn id="71" dur="1000" fill="hold"/>
                                        <p:tgtEl>
                                          <p:spTgt spid="214067"/>
                                        </p:tgtEl>
                                        <p:attrNameLst>
                                          <p:attrName>style.rotation</p:attrName>
                                        </p:attrNameLst>
                                      </p:cBhvr>
                                      <p:tavLst>
                                        <p:tav tm="0">
                                          <p:val>
                                            <p:fltVal val="720"/>
                                          </p:val>
                                        </p:tav>
                                        <p:tav tm="100000">
                                          <p:val>
                                            <p:fltVal val="0"/>
                                          </p:val>
                                        </p:tav>
                                      </p:tavLst>
                                    </p:anim>
                                    <p:anim calcmode="lin" valueType="num">
                                      <p:cBhvr>
                                        <p:cTn id="72" dur="1000" fill="hold"/>
                                        <p:tgtEl>
                                          <p:spTgt spid="214067"/>
                                        </p:tgtEl>
                                        <p:attrNameLst>
                                          <p:attrName>ppt_h</p:attrName>
                                        </p:attrNameLst>
                                      </p:cBhvr>
                                      <p:tavLst>
                                        <p:tav tm="0">
                                          <p:val>
                                            <p:fltVal val="0"/>
                                          </p:val>
                                        </p:tav>
                                        <p:tav tm="100000">
                                          <p:val>
                                            <p:strVal val="#ppt_h"/>
                                          </p:val>
                                        </p:tav>
                                      </p:tavLst>
                                    </p:anim>
                                    <p:anim calcmode="lin" valueType="num">
                                      <p:cBhvr>
                                        <p:cTn id="73" dur="1000" fill="hold"/>
                                        <p:tgtEl>
                                          <p:spTgt spid="214067"/>
                                        </p:tgtEl>
                                        <p:attrNameLst>
                                          <p:attrName>ppt_w</p:attrName>
                                        </p:attrNameLst>
                                      </p:cBhvr>
                                      <p:tavLst>
                                        <p:tav tm="0">
                                          <p:val>
                                            <p:fltVal val="0"/>
                                          </p:val>
                                        </p:tav>
                                        <p:tav tm="100000">
                                          <p:val>
                                            <p:strVal val="#ppt_w"/>
                                          </p:val>
                                        </p:tav>
                                      </p:tavLst>
                                    </p:anim>
                                  </p:childTnLst>
                                </p:cTn>
                              </p:par>
                            </p:childTnLst>
                          </p:cTn>
                        </p:par>
                        <p:par>
                          <p:cTn id="74" fill="hold" nodeType="afterGroup">
                            <p:stCondLst>
                              <p:cond delay="728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214068"/>
                                        </p:tgtEl>
                                        <p:attrNameLst>
                                          <p:attrName>style.visibility</p:attrName>
                                        </p:attrNameLst>
                                      </p:cBhvr>
                                      <p:to>
                                        <p:strVal val="visible"/>
                                      </p:to>
                                    </p:set>
                                    <p:anim calcmode="discrete" valueType="clr">
                                      <p:cBhvr override="childStyle">
                                        <p:cTn id="77" dur="80"/>
                                        <p:tgtEl>
                                          <p:spTgt spid="214068"/>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214068"/>
                                        </p:tgtEl>
                                        <p:attrNameLst>
                                          <p:attrName>fillcolor</p:attrName>
                                        </p:attrNameLst>
                                      </p:cBhvr>
                                      <p:tavLst>
                                        <p:tav tm="0">
                                          <p:val>
                                            <p:clrVal>
                                              <a:schemeClr val="accent2"/>
                                            </p:clrVal>
                                          </p:val>
                                        </p:tav>
                                        <p:tav tm="50000">
                                          <p:val>
                                            <p:clrVal>
                                              <a:schemeClr val="hlink"/>
                                            </p:clrVal>
                                          </p:val>
                                        </p:tav>
                                      </p:tavLst>
                                    </p:anim>
                                    <p:set>
                                      <p:cBhvr>
                                        <p:cTn id="79" dur="80"/>
                                        <p:tgtEl>
                                          <p:spTgt spid="2140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60" grpId="0"/>
      <p:bldP spid="214062" grpId="0"/>
      <p:bldP spid="214064" grpId="0"/>
      <p:bldP spid="214066" grpId="0"/>
      <p:bldP spid="2140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6281D5BC-B6F5-4EB0-B55C-56BE93A8AAF3}" type="datetime10">
              <a:rPr lang="en-US" smtClean="0">
                <a:solidFill>
                  <a:schemeClr val="tx1"/>
                </a:solidFill>
                <a:latin typeface="Arial" pitchFamily="34" charset="0"/>
              </a:rPr>
              <a:pPr/>
              <a:t>09:57</a:t>
            </a:fld>
            <a:endParaRPr lang="en-US" smtClean="0">
              <a:solidFill>
                <a:schemeClr val="tx1"/>
              </a:solidFill>
              <a:latin typeface="Arial" pitchFamily="34" charset="0"/>
            </a:endParaRPr>
          </a:p>
        </p:txBody>
      </p:sp>
      <p:sp>
        <p:nvSpPr>
          <p:cNvPr id="2355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7F56A5B-1764-4E0A-B8BA-E53132D60F06}" type="slidenum">
              <a:rPr lang="en-US" smtClean="0">
                <a:solidFill>
                  <a:schemeClr val="tx1"/>
                </a:solidFill>
                <a:latin typeface="Arial" pitchFamily="34" charset="0"/>
              </a:rPr>
              <a:pPr/>
              <a:t>19</a:t>
            </a:fld>
            <a:endParaRPr lang="en-US" smtClean="0">
              <a:solidFill>
                <a:schemeClr val="tx1"/>
              </a:solidFill>
              <a:latin typeface="Arial" pitchFamily="34" charset="0"/>
            </a:endParaRPr>
          </a:p>
        </p:txBody>
      </p:sp>
      <p:sp>
        <p:nvSpPr>
          <p:cNvPr id="301058" name="Text Box 2"/>
          <p:cNvSpPr txBox="1">
            <a:spLocks noChangeArrowheads="1"/>
          </p:cNvSpPr>
          <p:nvPr/>
        </p:nvSpPr>
        <p:spPr bwMode="auto">
          <a:xfrm>
            <a:off x="534988" y="1639888"/>
            <a:ext cx="8285162" cy="457200"/>
          </a:xfrm>
          <a:prstGeom prst="rect">
            <a:avLst/>
          </a:prstGeom>
          <a:noFill/>
          <a:ln w="9525">
            <a:noFill/>
            <a:miter lim="800000"/>
            <a:headEnd/>
            <a:tailEnd/>
          </a:ln>
        </p:spPr>
        <p:txBody>
          <a:bodyPr>
            <a:spAutoFit/>
          </a:bodyPr>
          <a:lstStyle/>
          <a:p>
            <a:pPr algn="just" eaLnBrk="0" hangingPunct="0">
              <a:spcBef>
                <a:spcPct val="50000"/>
              </a:spcBef>
            </a:pPr>
            <a:r>
              <a:rPr lang="sr-Latn-CS" sz="2400" b="1"/>
              <a:t>GUSTINA: masa materije sadržana u jedinici zapremine.</a:t>
            </a:r>
            <a:endParaRPr lang="en-US" sz="2400" b="1"/>
          </a:p>
        </p:txBody>
      </p:sp>
      <p:pic>
        <p:nvPicPr>
          <p:cNvPr id="301059" name="Picture 3" descr="BD10263_"/>
          <p:cNvPicPr>
            <a:picLocks noChangeAspect="1" noChangeArrowheads="1"/>
          </p:cNvPicPr>
          <p:nvPr/>
        </p:nvPicPr>
        <p:blipFill>
          <a:blip r:embed="rId4" cstate="print"/>
          <a:srcRect/>
          <a:stretch>
            <a:fillRect/>
          </a:stretch>
        </p:blipFill>
        <p:spPr bwMode="auto">
          <a:xfrm>
            <a:off x="323850" y="1814513"/>
            <a:ext cx="179388" cy="179387"/>
          </a:xfrm>
          <a:prstGeom prst="rect">
            <a:avLst/>
          </a:prstGeom>
          <a:noFill/>
          <a:ln w="9525">
            <a:noFill/>
            <a:miter lim="800000"/>
            <a:headEnd/>
            <a:tailEnd/>
          </a:ln>
        </p:spPr>
      </p:pic>
      <p:sp>
        <p:nvSpPr>
          <p:cNvPr id="23558" name="WordArt 4"/>
          <p:cNvSpPr>
            <a:spLocks noChangeArrowheads="1" noChangeShapeType="1" noTextEdit="1"/>
          </p:cNvSpPr>
          <p:nvPr/>
        </p:nvSpPr>
        <p:spPr bwMode="auto">
          <a:xfrm>
            <a:off x="1066800" y="620713"/>
            <a:ext cx="7010400" cy="6477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FIZIČKA SVOJSTVA FLUIDA</a:t>
            </a:r>
          </a:p>
        </p:txBody>
      </p:sp>
      <p:pic>
        <p:nvPicPr>
          <p:cNvPr id="301061" name="Picture 5" descr="BD14794_"/>
          <p:cNvPicPr>
            <a:picLocks noChangeAspect="1" noChangeArrowheads="1"/>
          </p:cNvPicPr>
          <p:nvPr/>
        </p:nvPicPr>
        <p:blipFill>
          <a:blip r:embed="rId5" cstate="print"/>
          <a:srcRect/>
          <a:stretch>
            <a:fillRect/>
          </a:stretch>
        </p:blipFill>
        <p:spPr bwMode="auto">
          <a:xfrm>
            <a:off x="468313" y="2381250"/>
            <a:ext cx="142875" cy="142875"/>
          </a:xfrm>
          <a:prstGeom prst="rect">
            <a:avLst/>
          </a:prstGeom>
          <a:noFill/>
          <a:ln w="9525">
            <a:noFill/>
            <a:miter lim="800000"/>
            <a:headEnd/>
            <a:tailEnd/>
          </a:ln>
        </p:spPr>
      </p:pic>
      <p:sp>
        <p:nvSpPr>
          <p:cNvPr id="301062" name="Text Box 6"/>
          <p:cNvSpPr txBox="1">
            <a:spLocks noChangeArrowheads="1"/>
          </p:cNvSpPr>
          <p:nvPr/>
        </p:nvSpPr>
        <p:spPr bwMode="auto">
          <a:xfrm>
            <a:off x="612775" y="2243138"/>
            <a:ext cx="2954338" cy="396875"/>
          </a:xfrm>
          <a:prstGeom prst="rect">
            <a:avLst/>
          </a:prstGeom>
          <a:noFill/>
          <a:ln w="9525">
            <a:noFill/>
            <a:miter lim="800000"/>
            <a:headEnd/>
            <a:tailEnd/>
          </a:ln>
        </p:spPr>
        <p:txBody>
          <a:bodyPr>
            <a:spAutoFit/>
          </a:bodyPr>
          <a:lstStyle/>
          <a:p>
            <a:pPr eaLnBrk="0" hangingPunct="0">
              <a:spcBef>
                <a:spcPct val="50000"/>
              </a:spcBef>
            </a:pPr>
            <a:r>
              <a:rPr lang="sr-Latn-CS" sz="2000" b="1"/>
              <a:t>Srednja gustina:</a:t>
            </a:r>
            <a:endParaRPr lang="en-US" sz="2000" b="1"/>
          </a:p>
        </p:txBody>
      </p:sp>
      <p:graphicFrame>
        <p:nvGraphicFramePr>
          <p:cNvPr id="301063" name="Object 7"/>
          <p:cNvGraphicFramePr>
            <a:graphicFrameLocks noChangeAspect="1"/>
          </p:cNvGraphicFramePr>
          <p:nvPr/>
        </p:nvGraphicFramePr>
        <p:xfrm>
          <a:off x="3371850" y="2397125"/>
          <a:ext cx="1003300" cy="723900"/>
        </p:xfrm>
        <a:graphic>
          <a:graphicData uri="http://schemas.openxmlformats.org/presentationml/2006/ole">
            <p:oleObj spid="_x0000_s2050" name="Equation" r:id="rId6" imgW="789120" imgH="546120" progId="">
              <p:embed/>
            </p:oleObj>
          </a:graphicData>
        </a:graphic>
      </p:graphicFrame>
      <p:pic>
        <p:nvPicPr>
          <p:cNvPr id="301064" name="Picture 8" descr="BD14794_"/>
          <p:cNvPicPr>
            <a:picLocks noChangeAspect="1" noChangeArrowheads="1"/>
          </p:cNvPicPr>
          <p:nvPr/>
        </p:nvPicPr>
        <p:blipFill>
          <a:blip r:embed="rId5" cstate="print"/>
          <a:srcRect/>
          <a:stretch>
            <a:fillRect/>
          </a:stretch>
        </p:blipFill>
        <p:spPr bwMode="auto">
          <a:xfrm>
            <a:off x="469900" y="3211513"/>
            <a:ext cx="142875" cy="142875"/>
          </a:xfrm>
          <a:prstGeom prst="rect">
            <a:avLst/>
          </a:prstGeom>
          <a:noFill/>
          <a:ln w="9525">
            <a:noFill/>
            <a:miter lim="800000"/>
            <a:headEnd/>
            <a:tailEnd/>
          </a:ln>
        </p:spPr>
      </p:pic>
      <p:sp>
        <p:nvSpPr>
          <p:cNvPr id="301065" name="Text Box 9"/>
          <p:cNvSpPr txBox="1">
            <a:spLocks noChangeArrowheads="1"/>
          </p:cNvSpPr>
          <p:nvPr/>
        </p:nvSpPr>
        <p:spPr bwMode="auto">
          <a:xfrm>
            <a:off x="614363" y="3068638"/>
            <a:ext cx="8299450" cy="1200150"/>
          </a:xfrm>
          <a:prstGeom prst="rect">
            <a:avLst/>
          </a:prstGeom>
          <a:noFill/>
          <a:ln w="9525">
            <a:noFill/>
            <a:miter lim="800000"/>
            <a:headEnd/>
            <a:tailEnd/>
          </a:ln>
        </p:spPr>
        <p:txBody>
          <a:bodyPr>
            <a:spAutoFit/>
          </a:bodyPr>
          <a:lstStyle/>
          <a:p>
            <a:pPr algn="just" eaLnBrk="0" hangingPunct="0">
              <a:spcBef>
                <a:spcPct val="50000"/>
              </a:spcBef>
            </a:pPr>
            <a:r>
              <a:rPr lang="en-US" b="1"/>
              <a:t>Ako se elementarna zapremina fluida </a:t>
            </a:r>
            <a:r>
              <a:rPr lang="el-GR" b="1"/>
              <a:t>Δ</a:t>
            </a:r>
            <a:r>
              <a:rPr lang="en-US" b="1"/>
              <a:t>V , mase </a:t>
            </a:r>
            <a:r>
              <a:rPr lang="el-GR" b="1"/>
              <a:t>Δ</a:t>
            </a:r>
            <a:r>
              <a:rPr lang="en-US" b="1"/>
              <a:t>m, koja sadrži neku tačku M, beskonačno smanjuje, ali tako da tačka  M stalno ostaje u toj smanjivanoj zapremini, onda granična vrednost odnosa </a:t>
            </a:r>
            <a:r>
              <a:rPr lang="el-GR" b="1"/>
              <a:t>Δ</a:t>
            </a:r>
            <a:r>
              <a:rPr lang="en-US" b="1"/>
              <a:t>m/</a:t>
            </a:r>
            <a:r>
              <a:rPr lang="el-GR" b="1"/>
              <a:t>Δ</a:t>
            </a:r>
            <a:r>
              <a:rPr lang="en-US" b="1"/>
              <a:t>V kada </a:t>
            </a:r>
            <a:r>
              <a:rPr lang="el-GR" b="1"/>
              <a:t>Δ</a:t>
            </a:r>
            <a:r>
              <a:rPr lang="en-US" b="1"/>
              <a:t>V teži nuli predstavlja gustinu fluida neprekidne sredine u tački</a:t>
            </a:r>
            <a:r>
              <a:rPr lang="sr-Latn-CS" b="1"/>
              <a:t>:</a:t>
            </a:r>
            <a:endParaRPr lang="en-US" b="1"/>
          </a:p>
        </p:txBody>
      </p:sp>
      <p:graphicFrame>
        <p:nvGraphicFramePr>
          <p:cNvPr id="301066" name="Object 10"/>
          <p:cNvGraphicFramePr>
            <a:graphicFrameLocks noChangeAspect="1"/>
          </p:cNvGraphicFramePr>
          <p:nvPr/>
        </p:nvGraphicFramePr>
        <p:xfrm>
          <a:off x="2911475" y="4289425"/>
          <a:ext cx="2273300" cy="723900"/>
        </p:xfrm>
        <a:graphic>
          <a:graphicData uri="http://schemas.openxmlformats.org/presentationml/2006/ole">
            <p:oleObj spid="_x0000_s2051" name="Equation" r:id="rId7" imgW="1914120" imgH="546120" progId="">
              <p:embed/>
            </p:oleObj>
          </a:graphicData>
        </a:graphic>
      </p:graphicFrame>
      <p:sp>
        <p:nvSpPr>
          <p:cNvPr id="301067" name="Text Box 11"/>
          <p:cNvSpPr txBox="1">
            <a:spLocks noChangeArrowheads="1"/>
          </p:cNvSpPr>
          <p:nvPr/>
        </p:nvSpPr>
        <p:spPr bwMode="auto">
          <a:xfrm>
            <a:off x="509588" y="5218113"/>
            <a:ext cx="32385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Times New Roman" pitchFamily="18" charset="0"/>
                <a:sym typeface="Wingdings 2" pitchFamily="18" charset="2"/>
              </a:rPr>
              <a:t></a:t>
            </a:r>
          </a:p>
        </p:txBody>
      </p:sp>
      <p:sp>
        <p:nvSpPr>
          <p:cNvPr id="301068" name="Text Box 12"/>
          <p:cNvSpPr txBox="1">
            <a:spLocks noChangeArrowheads="1"/>
          </p:cNvSpPr>
          <p:nvPr/>
        </p:nvSpPr>
        <p:spPr bwMode="auto">
          <a:xfrm>
            <a:off x="774700" y="5192713"/>
            <a:ext cx="1751013" cy="396875"/>
          </a:xfrm>
          <a:prstGeom prst="rect">
            <a:avLst/>
          </a:prstGeom>
          <a:noFill/>
          <a:ln w="9525">
            <a:noFill/>
            <a:miter lim="800000"/>
            <a:headEnd/>
            <a:tailEnd/>
          </a:ln>
        </p:spPr>
        <p:txBody>
          <a:bodyPr>
            <a:spAutoFit/>
          </a:bodyPr>
          <a:lstStyle/>
          <a:p>
            <a:pPr eaLnBrk="0" hangingPunct="0">
              <a:spcBef>
                <a:spcPct val="50000"/>
              </a:spcBef>
            </a:pPr>
            <a:r>
              <a:rPr lang="sr-Latn-CS" sz="2000" b="1"/>
              <a:t>Dimenzija:</a:t>
            </a:r>
            <a:endParaRPr lang="en-US" sz="2000" b="1"/>
          </a:p>
        </p:txBody>
      </p:sp>
      <p:graphicFrame>
        <p:nvGraphicFramePr>
          <p:cNvPr id="301069" name="Object 13"/>
          <p:cNvGraphicFramePr>
            <a:graphicFrameLocks noChangeAspect="1"/>
          </p:cNvGraphicFramePr>
          <p:nvPr/>
        </p:nvGraphicFramePr>
        <p:xfrm>
          <a:off x="2308225" y="5624513"/>
          <a:ext cx="1346200" cy="381000"/>
        </p:xfrm>
        <a:graphic>
          <a:graphicData uri="http://schemas.openxmlformats.org/presentationml/2006/ole">
            <p:oleObj spid="_x0000_s2052" name="Equation" r:id="rId8" imgW="1091520" imgH="243720" progId="">
              <p:embed/>
            </p:oleObj>
          </a:graphicData>
        </a:graphic>
      </p:graphicFrame>
      <p:sp>
        <p:nvSpPr>
          <p:cNvPr id="301070" name="Text Box 14"/>
          <p:cNvSpPr txBox="1">
            <a:spLocks noChangeArrowheads="1"/>
          </p:cNvSpPr>
          <p:nvPr/>
        </p:nvSpPr>
        <p:spPr bwMode="auto">
          <a:xfrm>
            <a:off x="5111750" y="5227638"/>
            <a:ext cx="32385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Times New Roman" pitchFamily="18" charset="0"/>
                <a:sym typeface="Wingdings 2" pitchFamily="18" charset="2"/>
              </a:rPr>
              <a:t></a:t>
            </a:r>
          </a:p>
        </p:txBody>
      </p:sp>
      <p:sp>
        <p:nvSpPr>
          <p:cNvPr id="301071" name="Text Box 15"/>
          <p:cNvSpPr txBox="1">
            <a:spLocks noChangeArrowheads="1"/>
          </p:cNvSpPr>
          <p:nvPr/>
        </p:nvSpPr>
        <p:spPr bwMode="auto">
          <a:xfrm>
            <a:off x="5376863" y="5202238"/>
            <a:ext cx="2579687" cy="396875"/>
          </a:xfrm>
          <a:prstGeom prst="rect">
            <a:avLst/>
          </a:prstGeom>
          <a:noFill/>
          <a:ln w="9525">
            <a:noFill/>
            <a:miter lim="800000"/>
            <a:headEnd/>
            <a:tailEnd/>
          </a:ln>
        </p:spPr>
        <p:txBody>
          <a:bodyPr>
            <a:spAutoFit/>
          </a:bodyPr>
          <a:lstStyle/>
          <a:p>
            <a:pPr eaLnBrk="0" hangingPunct="0">
              <a:spcBef>
                <a:spcPct val="50000"/>
              </a:spcBef>
            </a:pPr>
            <a:r>
              <a:rPr lang="sr-Latn-CS" sz="2000" b="1"/>
              <a:t>Jedinica:</a:t>
            </a:r>
            <a:endParaRPr lang="en-US" sz="2000" b="1"/>
          </a:p>
        </p:txBody>
      </p:sp>
      <p:graphicFrame>
        <p:nvGraphicFramePr>
          <p:cNvPr id="301072" name="Object 16"/>
          <p:cNvGraphicFramePr>
            <a:graphicFrameLocks noChangeAspect="1"/>
          </p:cNvGraphicFramePr>
          <p:nvPr/>
        </p:nvGraphicFramePr>
        <p:xfrm>
          <a:off x="7011988" y="5413375"/>
          <a:ext cx="698500" cy="787400"/>
        </p:xfrm>
        <a:graphic>
          <a:graphicData uri="http://schemas.openxmlformats.org/presentationml/2006/ole">
            <p:oleObj spid="_x0000_s2053" name="Equation" r:id="rId9" imgW="520560" imgH="604800" progId="">
              <p:embed/>
            </p:oleObj>
          </a:graphicData>
        </a:graphic>
      </p:graphicFrame>
      <p:sp>
        <p:nvSpPr>
          <p:cNvPr id="23571" name="Line 17"/>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23572" name="Text Box 19"/>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23573" name="Line 20"/>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23574" name="Text Box 16"/>
          <p:cNvSpPr txBox="1">
            <a:spLocks noChangeArrowheads="1"/>
          </p:cNvSpPr>
          <p:nvPr/>
        </p:nvSpPr>
        <p:spPr bwMode="auto">
          <a:xfrm>
            <a:off x="3375025" y="6443663"/>
            <a:ext cx="2393950" cy="366712"/>
          </a:xfrm>
          <a:prstGeom prst="rect">
            <a:avLst/>
          </a:prstGeom>
          <a:noFill/>
          <a:ln w="9525">
            <a:noFill/>
            <a:miter lim="800000"/>
            <a:headEnd/>
            <a:tailEnd/>
          </a:ln>
        </p:spPr>
        <p:txBody>
          <a:bodyPr wrap="none">
            <a:spAutoFit/>
          </a:bodyPr>
          <a:lstStyle/>
          <a:p>
            <a:pPr algn="ct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301059"/>
                                        </p:tgtEl>
                                        <p:attrNameLst>
                                          <p:attrName>style.visibility</p:attrName>
                                        </p:attrNameLst>
                                      </p:cBhvr>
                                      <p:to>
                                        <p:strVal val="visible"/>
                                      </p:to>
                                    </p:set>
                                    <p:animEffect transition="in" filter="blinds(vertical)">
                                      <p:cBhvr>
                                        <p:cTn id="7" dur="1000"/>
                                        <p:tgtEl>
                                          <p:spTgt spid="301059"/>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301058"/>
                                        </p:tgtEl>
                                        <p:attrNameLst>
                                          <p:attrName>style.visibility</p:attrName>
                                        </p:attrNameLst>
                                      </p:cBhvr>
                                      <p:to>
                                        <p:strVal val="visible"/>
                                      </p:to>
                                    </p:set>
                                    <p:anim calcmode="discrete" valueType="clr">
                                      <p:cBhvr override="childStyle">
                                        <p:cTn id="11" dur="80"/>
                                        <p:tgtEl>
                                          <p:spTgt spid="30105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01058"/>
                                        </p:tgtEl>
                                        <p:attrNameLst>
                                          <p:attrName>fillcolor</p:attrName>
                                        </p:attrNameLst>
                                      </p:cBhvr>
                                      <p:tavLst>
                                        <p:tav tm="0">
                                          <p:val>
                                            <p:clrVal>
                                              <a:schemeClr val="accent2"/>
                                            </p:clrVal>
                                          </p:val>
                                        </p:tav>
                                        <p:tav tm="50000">
                                          <p:val>
                                            <p:clrVal>
                                              <a:schemeClr val="hlink"/>
                                            </p:clrVal>
                                          </p:val>
                                        </p:tav>
                                      </p:tavLst>
                                    </p:anim>
                                    <p:set>
                                      <p:cBhvr>
                                        <p:cTn id="13" dur="80"/>
                                        <p:tgtEl>
                                          <p:spTgt spid="301058"/>
                                        </p:tgtEl>
                                        <p:attrNameLst>
                                          <p:attrName>fill.type</p:attrName>
                                        </p:attrNameLst>
                                      </p:cBhvr>
                                      <p:to>
                                        <p:strVal val="solid"/>
                                      </p:to>
                                    </p:set>
                                  </p:childTnLst>
                                </p:cTn>
                              </p:par>
                            </p:childTnLst>
                          </p:cTn>
                        </p:par>
                        <p:par>
                          <p:cTn id="14" fill="hold" nodeType="afterGroup">
                            <p:stCondLst>
                              <p:cond delay="3920"/>
                            </p:stCondLst>
                            <p:childTnLst>
                              <p:par>
                                <p:cTn id="15" presetID="35" presetClass="entr" presetSubtype="0" fill="hold" nodeType="afterEffect">
                                  <p:stCondLst>
                                    <p:cond delay="0"/>
                                  </p:stCondLst>
                                  <p:childTnLst>
                                    <p:set>
                                      <p:cBhvr>
                                        <p:cTn id="16" dur="1" fill="hold">
                                          <p:stCondLst>
                                            <p:cond delay="0"/>
                                          </p:stCondLst>
                                        </p:cTn>
                                        <p:tgtEl>
                                          <p:spTgt spid="301061"/>
                                        </p:tgtEl>
                                        <p:attrNameLst>
                                          <p:attrName>style.visibility</p:attrName>
                                        </p:attrNameLst>
                                      </p:cBhvr>
                                      <p:to>
                                        <p:strVal val="visible"/>
                                      </p:to>
                                    </p:set>
                                    <p:animEffect transition="in" filter="fade">
                                      <p:cBhvr>
                                        <p:cTn id="17" dur="1000"/>
                                        <p:tgtEl>
                                          <p:spTgt spid="301061"/>
                                        </p:tgtEl>
                                      </p:cBhvr>
                                    </p:animEffect>
                                    <p:anim calcmode="lin" valueType="num">
                                      <p:cBhvr>
                                        <p:cTn id="18" dur="1000" fill="hold"/>
                                        <p:tgtEl>
                                          <p:spTgt spid="301061"/>
                                        </p:tgtEl>
                                        <p:attrNameLst>
                                          <p:attrName>style.rotation</p:attrName>
                                        </p:attrNameLst>
                                      </p:cBhvr>
                                      <p:tavLst>
                                        <p:tav tm="0">
                                          <p:val>
                                            <p:fltVal val="720"/>
                                          </p:val>
                                        </p:tav>
                                        <p:tav tm="100000">
                                          <p:val>
                                            <p:fltVal val="0"/>
                                          </p:val>
                                        </p:tav>
                                      </p:tavLst>
                                    </p:anim>
                                    <p:anim calcmode="lin" valueType="num">
                                      <p:cBhvr>
                                        <p:cTn id="19" dur="1000" fill="hold"/>
                                        <p:tgtEl>
                                          <p:spTgt spid="301061"/>
                                        </p:tgtEl>
                                        <p:attrNameLst>
                                          <p:attrName>ppt_h</p:attrName>
                                        </p:attrNameLst>
                                      </p:cBhvr>
                                      <p:tavLst>
                                        <p:tav tm="0">
                                          <p:val>
                                            <p:fltVal val="0"/>
                                          </p:val>
                                        </p:tav>
                                        <p:tav tm="100000">
                                          <p:val>
                                            <p:strVal val="#ppt_h"/>
                                          </p:val>
                                        </p:tav>
                                      </p:tavLst>
                                    </p:anim>
                                    <p:anim calcmode="lin" valueType="num">
                                      <p:cBhvr>
                                        <p:cTn id="20" dur="1000" fill="hold"/>
                                        <p:tgtEl>
                                          <p:spTgt spid="301061"/>
                                        </p:tgtEl>
                                        <p:attrNameLst>
                                          <p:attrName>ppt_w</p:attrName>
                                        </p:attrNameLst>
                                      </p:cBhvr>
                                      <p:tavLst>
                                        <p:tav tm="0">
                                          <p:val>
                                            <p:fltVal val="0"/>
                                          </p:val>
                                        </p:tav>
                                        <p:tav tm="100000">
                                          <p:val>
                                            <p:strVal val="#ppt_w"/>
                                          </p:val>
                                        </p:tav>
                                      </p:tavLst>
                                    </p:anim>
                                  </p:childTnLst>
                                </p:cTn>
                              </p:par>
                            </p:childTnLst>
                          </p:cTn>
                        </p:par>
                        <p:par>
                          <p:cTn id="21" fill="hold" nodeType="afterGroup">
                            <p:stCondLst>
                              <p:cond delay="492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01062"/>
                                        </p:tgtEl>
                                        <p:attrNameLst>
                                          <p:attrName>style.visibility</p:attrName>
                                        </p:attrNameLst>
                                      </p:cBhvr>
                                      <p:to>
                                        <p:strVal val="visible"/>
                                      </p:to>
                                    </p:set>
                                    <p:anim calcmode="discrete" valueType="clr">
                                      <p:cBhvr override="childStyle">
                                        <p:cTn id="24" dur="80"/>
                                        <p:tgtEl>
                                          <p:spTgt spid="30106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01062"/>
                                        </p:tgtEl>
                                        <p:attrNameLst>
                                          <p:attrName>fillcolor</p:attrName>
                                        </p:attrNameLst>
                                      </p:cBhvr>
                                      <p:tavLst>
                                        <p:tav tm="0">
                                          <p:val>
                                            <p:clrVal>
                                              <a:schemeClr val="accent2"/>
                                            </p:clrVal>
                                          </p:val>
                                        </p:tav>
                                        <p:tav tm="50000">
                                          <p:val>
                                            <p:clrVal>
                                              <a:schemeClr val="hlink"/>
                                            </p:clrVal>
                                          </p:val>
                                        </p:tav>
                                      </p:tavLst>
                                    </p:anim>
                                    <p:set>
                                      <p:cBhvr>
                                        <p:cTn id="26" dur="80"/>
                                        <p:tgtEl>
                                          <p:spTgt spid="301062"/>
                                        </p:tgtEl>
                                        <p:attrNameLst>
                                          <p:attrName>fill.type</p:attrName>
                                        </p:attrNameLst>
                                      </p:cBhvr>
                                      <p:to>
                                        <p:strVal val="solid"/>
                                      </p:to>
                                    </p:set>
                                  </p:childTnLst>
                                </p:cTn>
                              </p:par>
                            </p:childTnLst>
                          </p:cTn>
                        </p:par>
                        <p:par>
                          <p:cTn id="27" fill="hold" nodeType="afterGroup">
                            <p:stCondLst>
                              <p:cond delay="5560"/>
                            </p:stCondLst>
                            <p:childTnLst>
                              <p:par>
                                <p:cTn id="28" presetID="22" presetClass="entr" presetSubtype="8" fill="hold" nodeType="afterEffect">
                                  <p:stCondLst>
                                    <p:cond delay="0"/>
                                  </p:stCondLst>
                                  <p:childTnLst>
                                    <p:set>
                                      <p:cBhvr>
                                        <p:cTn id="29" dur="1" fill="hold">
                                          <p:stCondLst>
                                            <p:cond delay="0"/>
                                          </p:stCondLst>
                                        </p:cTn>
                                        <p:tgtEl>
                                          <p:spTgt spid="301063"/>
                                        </p:tgtEl>
                                        <p:attrNameLst>
                                          <p:attrName>style.visibility</p:attrName>
                                        </p:attrNameLst>
                                      </p:cBhvr>
                                      <p:to>
                                        <p:strVal val="visible"/>
                                      </p:to>
                                    </p:set>
                                    <p:animEffect transition="in" filter="wipe(left)">
                                      <p:cBhvr>
                                        <p:cTn id="30" dur="500"/>
                                        <p:tgtEl>
                                          <p:spTgt spid="301063"/>
                                        </p:tgtEl>
                                      </p:cBhvr>
                                    </p:animEffect>
                                  </p:childTnLst>
                                </p:cTn>
                              </p:par>
                            </p:childTnLst>
                          </p:cTn>
                        </p:par>
                        <p:par>
                          <p:cTn id="31" fill="hold" nodeType="afterGroup">
                            <p:stCondLst>
                              <p:cond delay="6060"/>
                            </p:stCondLst>
                            <p:childTnLst>
                              <p:par>
                                <p:cTn id="32" presetID="35" presetClass="entr" presetSubtype="0" fill="hold" nodeType="afterEffect">
                                  <p:stCondLst>
                                    <p:cond delay="0"/>
                                  </p:stCondLst>
                                  <p:childTnLst>
                                    <p:set>
                                      <p:cBhvr>
                                        <p:cTn id="33" dur="1" fill="hold">
                                          <p:stCondLst>
                                            <p:cond delay="0"/>
                                          </p:stCondLst>
                                        </p:cTn>
                                        <p:tgtEl>
                                          <p:spTgt spid="301064"/>
                                        </p:tgtEl>
                                        <p:attrNameLst>
                                          <p:attrName>style.visibility</p:attrName>
                                        </p:attrNameLst>
                                      </p:cBhvr>
                                      <p:to>
                                        <p:strVal val="visible"/>
                                      </p:to>
                                    </p:set>
                                    <p:animEffect transition="in" filter="fade">
                                      <p:cBhvr>
                                        <p:cTn id="34" dur="1000"/>
                                        <p:tgtEl>
                                          <p:spTgt spid="301064"/>
                                        </p:tgtEl>
                                      </p:cBhvr>
                                    </p:animEffect>
                                    <p:anim calcmode="lin" valueType="num">
                                      <p:cBhvr>
                                        <p:cTn id="35" dur="1000" fill="hold"/>
                                        <p:tgtEl>
                                          <p:spTgt spid="301064"/>
                                        </p:tgtEl>
                                        <p:attrNameLst>
                                          <p:attrName>style.rotation</p:attrName>
                                        </p:attrNameLst>
                                      </p:cBhvr>
                                      <p:tavLst>
                                        <p:tav tm="0">
                                          <p:val>
                                            <p:fltVal val="720"/>
                                          </p:val>
                                        </p:tav>
                                        <p:tav tm="100000">
                                          <p:val>
                                            <p:fltVal val="0"/>
                                          </p:val>
                                        </p:tav>
                                      </p:tavLst>
                                    </p:anim>
                                    <p:anim calcmode="lin" valueType="num">
                                      <p:cBhvr>
                                        <p:cTn id="36" dur="1000" fill="hold"/>
                                        <p:tgtEl>
                                          <p:spTgt spid="301064"/>
                                        </p:tgtEl>
                                        <p:attrNameLst>
                                          <p:attrName>ppt_h</p:attrName>
                                        </p:attrNameLst>
                                      </p:cBhvr>
                                      <p:tavLst>
                                        <p:tav tm="0">
                                          <p:val>
                                            <p:fltVal val="0"/>
                                          </p:val>
                                        </p:tav>
                                        <p:tav tm="100000">
                                          <p:val>
                                            <p:strVal val="#ppt_h"/>
                                          </p:val>
                                        </p:tav>
                                      </p:tavLst>
                                    </p:anim>
                                    <p:anim calcmode="lin" valueType="num">
                                      <p:cBhvr>
                                        <p:cTn id="37" dur="1000" fill="hold"/>
                                        <p:tgtEl>
                                          <p:spTgt spid="301064"/>
                                        </p:tgtEl>
                                        <p:attrNameLst>
                                          <p:attrName>ppt_w</p:attrName>
                                        </p:attrNameLst>
                                      </p:cBhvr>
                                      <p:tavLst>
                                        <p:tav tm="0">
                                          <p:val>
                                            <p:fltVal val="0"/>
                                          </p:val>
                                        </p:tav>
                                        <p:tav tm="100000">
                                          <p:val>
                                            <p:strVal val="#ppt_w"/>
                                          </p:val>
                                        </p:tav>
                                      </p:tavLst>
                                    </p:anim>
                                  </p:childTnLst>
                                </p:cTn>
                              </p:par>
                            </p:childTnLst>
                          </p:cTn>
                        </p:par>
                        <p:par>
                          <p:cTn id="38" fill="hold" nodeType="afterGroup">
                            <p:stCondLst>
                              <p:cond delay="706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01065"/>
                                        </p:tgtEl>
                                        <p:attrNameLst>
                                          <p:attrName>style.visibility</p:attrName>
                                        </p:attrNameLst>
                                      </p:cBhvr>
                                      <p:to>
                                        <p:strVal val="visible"/>
                                      </p:to>
                                    </p:set>
                                    <p:anim calcmode="discrete" valueType="clr">
                                      <p:cBhvr override="childStyle">
                                        <p:cTn id="41" dur="80"/>
                                        <p:tgtEl>
                                          <p:spTgt spid="301065"/>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01065"/>
                                        </p:tgtEl>
                                        <p:attrNameLst>
                                          <p:attrName>fillcolor</p:attrName>
                                        </p:attrNameLst>
                                      </p:cBhvr>
                                      <p:tavLst>
                                        <p:tav tm="0">
                                          <p:val>
                                            <p:clrVal>
                                              <a:schemeClr val="accent2"/>
                                            </p:clrVal>
                                          </p:val>
                                        </p:tav>
                                        <p:tav tm="50000">
                                          <p:val>
                                            <p:clrVal>
                                              <a:schemeClr val="hlink"/>
                                            </p:clrVal>
                                          </p:val>
                                        </p:tav>
                                      </p:tavLst>
                                    </p:anim>
                                    <p:set>
                                      <p:cBhvr>
                                        <p:cTn id="43" dur="80"/>
                                        <p:tgtEl>
                                          <p:spTgt spid="301065"/>
                                        </p:tgtEl>
                                        <p:attrNameLst>
                                          <p:attrName>fill.type</p:attrName>
                                        </p:attrNameLst>
                                      </p:cBhvr>
                                      <p:to>
                                        <p:strVal val="solid"/>
                                      </p:to>
                                    </p:set>
                                  </p:childTnLst>
                                </p:cTn>
                              </p:par>
                            </p:childTnLst>
                          </p:cTn>
                        </p:par>
                        <p:par>
                          <p:cTn id="44" fill="hold" nodeType="afterGroup">
                            <p:stCondLst>
                              <p:cond delay="16140"/>
                            </p:stCondLst>
                            <p:childTnLst>
                              <p:par>
                                <p:cTn id="45" presetID="22" presetClass="entr" presetSubtype="8" fill="hold" nodeType="afterEffect">
                                  <p:stCondLst>
                                    <p:cond delay="0"/>
                                  </p:stCondLst>
                                  <p:childTnLst>
                                    <p:set>
                                      <p:cBhvr>
                                        <p:cTn id="46" dur="1" fill="hold">
                                          <p:stCondLst>
                                            <p:cond delay="0"/>
                                          </p:stCondLst>
                                        </p:cTn>
                                        <p:tgtEl>
                                          <p:spTgt spid="301066"/>
                                        </p:tgtEl>
                                        <p:attrNameLst>
                                          <p:attrName>style.visibility</p:attrName>
                                        </p:attrNameLst>
                                      </p:cBhvr>
                                      <p:to>
                                        <p:strVal val="visible"/>
                                      </p:to>
                                    </p:set>
                                    <p:animEffect transition="in" filter="wipe(left)">
                                      <p:cBhvr>
                                        <p:cTn id="47" dur="500"/>
                                        <p:tgtEl>
                                          <p:spTgt spid="301066"/>
                                        </p:tgtEl>
                                      </p:cBhvr>
                                    </p:animEffect>
                                  </p:childTnLst>
                                </p:cTn>
                              </p:par>
                            </p:childTnLst>
                          </p:cTn>
                        </p:par>
                        <p:par>
                          <p:cTn id="48" fill="hold" nodeType="afterGroup">
                            <p:stCondLst>
                              <p:cond delay="16640"/>
                            </p:stCondLst>
                            <p:childTnLst>
                              <p:par>
                                <p:cTn id="49" presetID="49" presetClass="entr" presetSubtype="0" decel="100000" fill="hold" grpId="0" nodeType="afterEffect">
                                  <p:stCondLst>
                                    <p:cond delay="0"/>
                                  </p:stCondLst>
                                  <p:iterate type="lt">
                                    <p:tmPct val="0"/>
                                  </p:iterate>
                                  <p:childTnLst>
                                    <p:set>
                                      <p:cBhvr>
                                        <p:cTn id="50" dur="1" fill="hold">
                                          <p:stCondLst>
                                            <p:cond delay="0"/>
                                          </p:stCondLst>
                                        </p:cTn>
                                        <p:tgtEl>
                                          <p:spTgt spid="301067"/>
                                        </p:tgtEl>
                                        <p:attrNameLst>
                                          <p:attrName>style.visibility</p:attrName>
                                        </p:attrNameLst>
                                      </p:cBhvr>
                                      <p:to>
                                        <p:strVal val="visible"/>
                                      </p:to>
                                    </p:set>
                                    <p:anim calcmode="lin" valueType="num">
                                      <p:cBhvr>
                                        <p:cTn id="51" dur="500" fill="hold"/>
                                        <p:tgtEl>
                                          <p:spTgt spid="301067"/>
                                        </p:tgtEl>
                                        <p:attrNameLst>
                                          <p:attrName>ppt_w</p:attrName>
                                        </p:attrNameLst>
                                      </p:cBhvr>
                                      <p:tavLst>
                                        <p:tav tm="0">
                                          <p:val>
                                            <p:fltVal val="0"/>
                                          </p:val>
                                        </p:tav>
                                        <p:tav tm="100000">
                                          <p:val>
                                            <p:strVal val="#ppt_w"/>
                                          </p:val>
                                        </p:tav>
                                      </p:tavLst>
                                    </p:anim>
                                    <p:anim calcmode="lin" valueType="num">
                                      <p:cBhvr>
                                        <p:cTn id="52" dur="500" fill="hold"/>
                                        <p:tgtEl>
                                          <p:spTgt spid="301067"/>
                                        </p:tgtEl>
                                        <p:attrNameLst>
                                          <p:attrName>ppt_h</p:attrName>
                                        </p:attrNameLst>
                                      </p:cBhvr>
                                      <p:tavLst>
                                        <p:tav tm="0">
                                          <p:val>
                                            <p:fltVal val="0"/>
                                          </p:val>
                                        </p:tav>
                                        <p:tav tm="100000">
                                          <p:val>
                                            <p:strVal val="#ppt_h"/>
                                          </p:val>
                                        </p:tav>
                                      </p:tavLst>
                                    </p:anim>
                                    <p:anim calcmode="lin" valueType="num">
                                      <p:cBhvr>
                                        <p:cTn id="53" dur="500" fill="hold"/>
                                        <p:tgtEl>
                                          <p:spTgt spid="301067"/>
                                        </p:tgtEl>
                                        <p:attrNameLst>
                                          <p:attrName>style.rotation</p:attrName>
                                        </p:attrNameLst>
                                      </p:cBhvr>
                                      <p:tavLst>
                                        <p:tav tm="0">
                                          <p:val>
                                            <p:fltVal val="360"/>
                                          </p:val>
                                        </p:tav>
                                        <p:tav tm="100000">
                                          <p:val>
                                            <p:fltVal val="0"/>
                                          </p:val>
                                        </p:tav>
                                      </p:tavLst>
                                    </p:anim>
                                    <p:animEffect transition="in" filter="fade">
                                      <p:cBhvr>
                                        <p:cTn id="54" dur="500"/>
                                        <p:tgtEl>
                                          <p:spTgt spid="301067"/>
                                        </p:tgtEl>
                                      </p:cBhvr>
                                    </p:animEffect>
                                  </p:childTnLst>
                                </p:cTn>
                              </p:par>
                            </p:childTnLst>
                          </p:cTn>
                        </p:par>
                        <p:par>
                          <p:cTn id="55" fill="hold" nodeType="afterGroup">
                            <p:stCondLst>
                              <p:cond delay="1714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301068"/>
                                        </p:tgtEl>
                                        <p:attrNameLst>
                                          <p:attrName>style.visibility</p:attrName>
                                        </p:attrNameLst>
                                      </p:cBhvr>
                                      <p:to>
                                        <p:strVal val="visible"/>
                                      </p:to>
                                    </p:set>
                                    <p:anim calcmode="discrete" valueType="clr">
                                      <p:cBhvr override="childStyle">
                                        <p:cTn id="58" dur="80"/>
                                        <p:tgtEl>
                                          <p:spTgt spid="301068"/>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01068"/>
                                        </p:tgtEl>
                                        <p:attrNameLst>
                                          <p:attrName>fillcolor</p:attrName>
                                        </p:attrNameLst>
                                      </p:cBhvr>
                                      <p:tavLst>
                                        <p:tav tm="0">
                                          <p:val>
                                            <p:clrVal>
                                              <a:schemeClr val="accent2"/>
                                            </p:clrVal>
                                          </p:val>
                                        </p:tav>
                                        <p:tav tm="50000">
                                          <p:val>
                                            <p:clrVal>
                                              <a:schemeClr val="hlink"/>
                                            </p:clrVal>
                                          </p:val>
                                        </p:tav>
                                      </p:tavLst>
                                    </p:anim>
                                    <p:set>
                                      <p:cBhvr>
                                        <p:cTn id="60" dur="80"/>
                                        <p:tgtEl>
                                          <p:spTgt spid="301068"/>
                                        </p:tgtEl>
                                        <p:attrNameLst>
                                          <p:attrName>fill.type</p:attrName>
                                        </p:attrNameLst>
                                      </p:cBhvr>
                                      <p:to>
                                        <p:strVal val="solid"/>
                                      </p:to>
                                    </p:set>
                                  </p:childTnLst>
                                </p:cTn>
                              </p:par>
                            </p:childTnLst>
                          </p:cTn>
                        </p:par>
                        <p:par>
                          <p:cTn id="61" fill="hold" nodeType="afterGroup">
                            <p:stCondLst>
                              <p:cond delay="17580"/>
                            </p:stCondLst>
                            <p:childTnLst>
                              <p:par>
                                <p:cTn id="62" presetID="22" presetClass="entr" presetSubtype="8" fill="hold" nodeType="afterEffect">
                                  <p:stCondLst>
                                    <p:cond delay="0"/>
                                  </p:stCondLst>
                                  <p:childTnLst>
                                    <p:set>
                                      <p:cBhvr>
                                        <p:cTn id="63" dur="1" fill="hold">
                                          <p:stCondLst>
                                            <p:cond delay="0"/>
                                          </p:stCondLst>
                                        </p:cTn>
                                        <p:tgtEl>
                                          <p:spTgt spid="301069"/>
                                        </p:tgtEl>
                                        <p:attrNameLst>
                                          <p:attrName>style.visibility</p:attrName>
                                        </p:attrNameLst>
                                      </p:cBhvr>
                                      <p:to>
                                        <p:strVal val="visible"/>
                                      </p:to>
                                    </p:set>
                                    <p:animEffect transition="in" filter="wipe(left)">
                                      <p:cBhvr>
                                        <p:cTn id="64" dur="500"/>
                                        <p:tgtEl>
                                          <p:spTgt spid="301069"/>
                                        </p:tgtEl>
                                      </p:cBhvr>
                                    </p:animEffect>
                                  </p:childTnLst>
                                </p:cTn>
                              </p:par>
                            </p:childTnLst>
                          </p:cTn>
                        </p:par>
                        <p:par>
                          <p:cTn id="65" fill="hold" nodeType="afterGroup">
                            <p:stCondLst>
                              <p:cond delay="18080"/>
                            </p:stCondLst>
                            <p:childTnLst>
                              <p:par>
                                <p:cTn id="66" presetID="49" presetClass="entr" presetSubtype="0" decel="100000" fill="hold" grpId="0" nodeType="afterEffect">
                                  <p:stCondLst>
                                    <p:cond delay="0"/>
                                  </p:stCondLst>
                                  <p:iterate type="lt">
                                    <p:tmPct val="0"/>
                                  </p:iterate>
                                  <p:childTnLst>
                                    <p:set>
                                      <p:cBhvr>
                                        <p:cTn id="67" dur="1" fill="hold">
                                          <p:stCondLst>
                                            <p:cond delay="0"/>
                                          </p:stCondLst>
                                        </p:cTn>
                                        <p:tgtEl>
                                          <p:spTgt spid="301070"/>
                                        </p:tgtEl>
                                        <p:attrNameLst>
                                          <p:attrName>style.visibility</p:attrName>
                                        </p:attrNameLst>
                                      </p:cBhvr>
                                      <p:to>
                                        <p:strVal val="visible"/>
                                      </p:to>
                                    </p:set>
                                    <p:anim calcmode="lin" valueType="num">
                                      <p:cBhvr>
                                        <p:cTn id="68" dur="500" fill="hold"/>
                                        <p:tgtEl>
                                          <p:spTgt spid="301070"/>
                                        </p:tgtEl>
                                        <p:attrNameLst>
                                          <p:attrName>ppt_w</p:attrName>
                                        </p:attrNameLst>
                                      </p:cBhvr>
                                      <p:tavLst>
                                        <p:tav tm="0">
                                          <p:val>
                                            <p:fltVal val="0"/>
                                          </p:val>
                                        </p:tav>
                                        <p:tav tm="100000">
                                          <p:val>
                                            <p:strVal val="#ppt_w"/>
                                          </p:val>
                                        </p:tav>
                                      </p:tavLst>
                                    </p:anim>
                                    <p:anim calcmode="lin" valueType="num">
                                      <p:cBhvr>
                                        <p:cTn id="69" dur="500" fill="hold"/>
                                        <p:tgtEl>
                                          <p:spTgt spid="301070"/>
                                        </p:tgtEl>
                                        <p:attrNameLst>
                                          <p:attrName>ppt_h</p:attrName>
                                        </p:attrNameLst>
                                      </p:cBhvr>
                                      <p:tavLst>
                                        <p:tav tm="0">
                                          <p:val>
                                            <p:fltVal val="0"/>
                                          </p:val>
                                        </p:tav>
                                        <p:tav tm="100000">
                                          <p:val>
                                            <p:strVal val="#ppt_h"/>
                                          </p:val>
                                        </p:tav>
                                      </p:tavLst>
                                    </p:anim>
                                    <p:anim calcmode="lin" valueType="num">
                                      <p:cBhvr>
                                        <p:cTn id="70" dur="500" fill="hold"/>
                                        <p:tgtEl>
                                          <p:spTgt spid="301070"/>
                                        </p:tgtEl>
                                        <p:attrNameLst>
                                          <p:attrName>style.rotation</p:attrName>
                                        </p:attrNameLst>
                                      </p:cBhvr>
                                      <p:tavLst>
                                        <p:tav tm="0">
                                          <p:val>
                                            <p:fltVal val="360"/>
                                          </p:val>
                                        </p:tav>
                                        <p:tav tm="100000">
                                          <p:val>
                                            <p:fltVal val="0"/>
                                          </p:val>
                                        </p:tav>
                                      </p:tavLst>
                                    </p:anim>
                                    <p:animEffect transition="in" filter="fade">
                                      <p:cBhvr>
                                        <p:cTn id="71" dur="500"/>
                                        <p:tgtEl>
                                          <p:spTgt spid="301070"/>
                                        </p:tgtEl>
                                      </p:cBhvr>
                                    </p:animEffect>
                                  </p:childTnLst>
                                </p:cTn>
                              </p:par>
                            </p:childTnLst>
                          </p:cTn>
                        </p:par>
                        <p:par>
                          <p:cTn id="72" fill="hold" nodeType="afterGroup">
                            <p:stCondLst>
                              <p:cond delay="18580"/>
                            </p:stCondLst>
                            <p:childTnLst>
                              <p:par>
                                <p:cTn id="73" presetID="27" presetClass="entr" presetSubtype="0" fill="hold" grpId="0" nodeType="afterEffect">
                                  <p:stCondLst>
                                    <p:cond delay="0"/>
                                  </p:stCondLst>
                                  <p:iterate type="lt">
                                    <p:tmPct val="50000"/>
                                  </p:iterate>
                                  <p:childTnLst>
                                    <p:set>
                                      <p:cBhvr>
                                        <p:cTn id="74" dur="1" fill="hold">
                                          <p:stCondLst>
                                            <p:cond delay="0"/>
                                          </p:stCondLst>
                                        </p:cTn>
                                        <p:tgtEl>
                                          <p:spTgt spid="301071"/>
                                        </p:tgtEl>
                                        <p:attrNameLst>
                                          <p:attrName>style.visibility</p:attrName>
                                        </p:attrNameLst>
                                      </p:cBhvr>
                                      <p:to>
                                        <p:strVal val="visible"/>
                                      </p:to>
                                    </p:set>
                                    <p:anim calcmode="discrete" valueType="clr">
                                      <p:cBhvr override="childStyle">
                                        <p:cTn id="75" dur="80"/>
                                        <p:tgtEl>
                                          <p:spTgt spid="301071"/>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301071"/>
                                        </p:tgtEl>
                                        <p:attrNameLst>
                                          <p:attrName>fillcolor</p:attrName>
                                        </p:attrNameLst>
                                      </p:cBhvr>
                                      <p:tavLst>
                                        <p:tav tm="0">
                                          <p:val>
                                            <p:clrVal>
                                              <a:schemeClr val="accent2"/>
                                            </p:clrVal>
                                          </p:val>
                                        </p:tav>
                                        <p:tav tm="50000">
                                          <p:val>
                                            <p:clrVal>
                                              <a:schemeClr val="hlink"/>
                                            </p:clrVal>
                                          </p:val>
                                        </p:tav>
                                      </p:tavLst>
                                    </p:anim>
                                    <p:set>
                                      <p:cBhvr>
                                        <p:cTn id="77" dur="80"/>
                                        <p:tgtEl>
                                          <p:spTgt spid="301071"/>
                                        </p:tgtEl>
                                        <p:attrNameLst>
                                          <p:attrName>fill.type</p:attrName>
                                        </p:attrNameLst>
                                      </p:cBhvr>
                                      <p:to>
                                        <p:strVal val="solid"/>
                                      </p:to>
                                    </p:set>
                                  </p:childTnLst>
                                </p:cTn>
                              </p:par>
                            </p:childTnLst>
                          </p:cTn>
                        </p:par>
                        <p:par>
                          <p:cTn id="78" fill="hold" nodeType="afterGroup">
                            <p:stCondLst>
                              <p:cond delay="18980"/>
                            </p:stCondLst>
                            <p:childTnLst>
                              <p:par>
                                <p:cTn id="79" presetID="22" presetClass="entr" presetSubtype="8" fill="hold" nodeType="afterEffect">
                                  <p:stCondLst>
                                    <p:cond delay="0"/>
                                  </p:stCondLst>
                                  <p:childTnLst>
                                    <p:set>
                                      <p:cBhvr>
                                        <p:cTn id="80" dur="1" fill="hold">
                                          <p:stCondLst>
                                            <p:cond delay="0"/>
                                          </p:stCondLst>
                                        </p:cTn>
                                        <p:tgtEl>
                                          <p:spTgt spid="301072"/>
                                        </p:tgtEl>
                                        <p:attrNameLst>
                                          <p:attrName>style.visibility</p:attrName>
                                        </p:attrNameLst>
                                      </p:cBhvr>
                                      <p:to>
                                        <p:strVal val="visible"/>
                                      </p:to>
                                    </p:set>
                                    <p:animEffect transition="in" filter="wipe(left)">
                                      <p:cBhvr>
                                        <p:cTn id="81" dur="500"/>
                                        <p:tgtEl>
                                          <p:spTgt spid="30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p:bldP spid="301062" grpId="0"/>
      <p:bldP spid="301065" grpId="0"/>
      <p:bldP spid="301067" grpId="0"/>
      <p:bldP spid="301068" grpId="0"/>
      <p:bldP spid="301070" grpId="0"/>
      <p:bldP spid="3010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 xmlns:a16="http://schemas.microsoft.com/office/drawing/2014/main" id="{28C71B63-27BB-4F4D-99FB-4376C271FD81}"/>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BAF8C5-401F-42C8-8309-8E33219081E5}" type="slidenum">
              <a:rPr lang="en-US" altLang="en-US"/>
              <a:pPr eaLnBrk="1" hangingPunct="1"/>
              <a:t>2</a:t>
            </a:fld>
            <a:endParaRPr lang="en-US" altLang="en-US"/>
          </a:p>
        </p:txBody>
      </p:sp>
      <p:sp>
        <p:nvSpPr>
          <p:cNvPr id="233475" name="Text Box 3">
            <a:extLst>
              <a:ext uri="{FF2B5EF4-FFF2-40B4-BE49-F238E27FC236}">
                <a16:creationId xmlns="" xmlns:a16="http://schemas.microsoft.com/office/drawing/2014/main" id="{3A79B5C9-085A-4915-8429-AE1AB9F2F358}"/>
              </a:ext>
            </a:extLst>
          </p:cNvPr>
          <p:cNvSpPr txBox="1">
            <a:spLocks noChangeArrowheads="1"/>
          </p:cNvSpPr>
          <p:nvPr/>
        </p:nvSpPr>
        <p:spPr bwMode="auto">
          <a:xfrm>
            <a:off x="534988" y="2217738"/>
            <a:ext cx="31670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Godina studija:</a:t>
            </a:r>
            <a:endParaRPr lang="en-US" altLang="en-US" b="1"/>
          </a:p>
        </p:txBody>
      </p:sp>
      <p:sp>
        <p:nvSpPr>
          <p:cNvPr id="233476" name="Text Box 4">
            <a:extLst>
              <a:ext uri="{FF2B5EF4-FFF2-40B4-BE49-F238E27FC236}">
                <a16:creationId xmlns="" xmlns:a16="http://schemas.microsoft.com/office/drawing/2014/main" id="{12F55983-0386-445F-876D-29B0C4608EB1}"/>
              </a:ext>
            </a:extLst>
          </p:cNvPr>
          <p:cNvSpPr txBox="1">
            <a:spLocks noChangeArrowheads="1"/>
          </p:cNvSpPr>
          <p:nvPr/>
        </p:nvSpPr>
        <p:spPr bwMode="auto">
          <a:xfrm>
            <a:off x="1089025" y="2611438"/>
            <a:ext cx="7804150"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Vazdušni odsek: Druga</a:t>
            </a:r>
            <a:r>
              <a:rPr lang="sr-Latn-CS" altLang="en-US" b="1"/>
              <a:t>, </a:t>
            </a:r>
            <a:r>
              <a:rPr lang="en-US" altLang="en-US" b="1"/>
              <a:t>IV</a:t>
            </a:r>
            <a:r>
              <a:rPr lang="sr-Latn-CS" altLang="en-US" b="1"/>
              <a:t> semestar</a:t>
            </a:r>
            <a:r>
              <a:rPr lang="en-US" altLang="en-US" b="1"/>
              <a:t>, Vodni odsek: </a:t>
            </a:r>
            <a:r>
              <a:rPr lang="sr-Latn-RS" altLang="en-US" b="1"/>
              <a:t>Treća</a:t>
            </a:r>
            <a:r>
              <a:rPr lang="sr-Latn-CS" altLang="en-US" b="1"/>
              <a:t>, </a:t>
            </a:r>
            <a:r>
              <a:rPr lang="en-US" altLang="en-US" b="1"/>
              <a:t>VI</a:t>
            </a:r>
            <a:r>
              <a:rPr lang="sr-Latn-CS" altLang="en-US" b="1"/>
              <a:t> semestar</a:t>
            </a:r>
            <a:endParaRPr lang="en-US" altLang="en-US" b="1"/>
          </a:p>
          <a:p>
            <a:pPr>
              <a:spcBef>
                <a:spcPct val="50000"/>
              </a:spcBef>
            </a:pPr>
            <a:endParaRPr lang="en-US" altLang="en-US" b="1"/>
          </a:p>
        </p:txBody>
      </p:sp>
      <p:sp>
        <p:nvSpPr>
          <p:cNvPr id="233477" name="Text Box 5">
            <a:extLst>
              <a:ext uri="{FF2B5EF4-FFF2-40B4-BE49-F238E27FC236}">
                <a16:creationId xmlns="" xmlns:a16="http://schemas.microsoft.com/office/drawing/2014/main" id="{B12F55DD-C68E-4DAF-A57D-598EC15603F8}"/>
              </a:ext>
            </a:extLst>
          </p:cNvPr>
          <p:cNvSpPr txBox="1">
            <a:spLocks noChangeArrowheads="1"/>
          </p:cNvSpPr>
          <p:nvPr/>
        </p:nvSpPr>
        <p:spPr bwMode="auto">
          <a:xfrm>
            <a:off x="511175" y="3117850"/>
            <a:ext cx="35274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Fond časova:</a:t>
            </a:r>
            <a:endParaRPr lang="en-US" altLang="en-US" b="1"/>
          </a:p>
        </p:txBody>
      </p:sp>
      <p:sp>
        <p:nvSpPr>
          <p:cNvPr id="233478" name="Text Box 6">
            <a:extLst>
              <a:ext uri="{FF2B5EF4-FFF2-40B4-BE49-F238E27FC236}">
                <a16:creationId xmlns="" xmlns:a16="http://schemas.microsoft.com/office/drawing/2014/main" id="{BF9F5694-1533-44DF-B102-E1A59546F053}"/>
              </a:ext>
            </a:extLst>
          </p:cNvPr>
          <p:cNvSpPr txBox="1">
            <a:spLocks noChangeArrowheads="1"/>
          </p:cNvSpPr>
          <p:nvPr/>
        </p:nvSpPr>
        <p:spPr bwMode="auto">
          <a:xfrm>
            <a:off x="865188" y="3511550"/>
            <a:ext cx="61912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2 časa predavanja, 1 čas vežbi</a:t>
            </a:r>
            <a:endParaRPr lang="en-US" altLang="en-US" b="1"/>
          </a:p>
        </p:txBody>
      </p:sp>
      <p:sp>
        <p:nvSpPr>
          <p:cNvPr id="233479" name="Text Box 7">
            <a:extLst>
              <a:ext uri="{FF2B5EF4-FFF2-40B4-BE49-F238E27FC236}">
                <a16:creationId xmlns="" xmlns:a16="http://schemas.microsoft.com/office/drawing/2014/main" id="{371130A0-9F0B-4BC4-BA06-B4E929A448F3}"/>
              </a:ext>
            </a:extLst>
          </p:cNvPr>
          <p:cNvSpPr txBox="1">
            <a:spLocks noChangeArrowheads="1"/>
          </p:cNvSpPr>
          <p:nvPr/>
        </p:nvSpPr>
        <p:spPr bwMode="auto">
          <a:xfrm>
            <a:off x="525463" y="1447800"/>
            <a:ext cx="1943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Predavač:</a:t>
            </a:r>
            <a:endParaRPr lang="en-US" altLang="en-US" b="1"/>
          </a:p>
        </p:txBody>
      </p:sp>
      <p:sp>
        <p:nvSpPr>
          <p:cNvPr id="233480" name="Text Box 8">
            <a:extLst>
              <a:ext uri="{FF2B5EF4-FFF2-40B4-BE49-F238E27FC236}">
                <a16:creationId xmlns="" xmlns:a16="http://schemas.microsoft.com/office/drawing/2014/main" id="{BC1E6481-D898-4BFF-B3D7-F436001F5C27}"/>
              </a:ext>
            </a:extLst>
          </p:cNvPr>
          <p:cNvSpPr txBox="1">
            <a:spLocks noChangeArrowheads="1"/>
          </p:cNvSpPr>
          <p:nvPr/>
        </p:nvSpPr>
        <p:spPr bwMode="auto">
          <a:xfrm>
            <a:off x="865188" y="1841500"/>
            <a:ext cx="65516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Dr Gordana Kastratović</a:t>
            </a:r>
            <a:r>
              <a:rPr lang="en-US" altLang="en-US" b="1"/>
              <a:t>,</a:t>
            </a:r>
            <a:r>
              <a:rPr lang="sr-Latn-CS" altLang="en-US" b="1"/>
              <a:t> </a:t>
            </a:r>
            <a:r>
              <a:rPr lang="en-US" altLang="en-US" b="1"/>
              <a:t>redovni profesor</a:t>
            </a:r>
          </a:p>
        </p:txBody>
      </p:sp>
      <p:sp>
        <p:nvSpPr>
          <p:cNvPr id="233481" name="Text Box 9">
            <a:extLst>
              <a:ext uri="{FF2B5EF4-FFF2-40B4-BE49-F238E27FC236}">
                <a16:creationId xmlns="" xmlns:a16="http://schemas.microsoft.com/office/drawing/2014/main" id="{3E2E8A9A-1EB4-42D3-889A-FB54149823BE}"/>
              </a:ext>
            </a:extLst>
          </p:cNvPr>
          <p:cNvSpPr txBox="1">
            <a:spLocks noChangeArrowheads="1"/>
          </p:cNvSpPr>
          <p:nvPr/>
        </p:nvSpPr>
        <p:spPr bwMode="auto">
          <a:xfrm>
            <a:off x="511175" y="3959225"/>
            <a:ext cx="24479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Konsultacije:</a:t>
            </a:r>
            <a:endParaRPr lang="en-US" altLang="en-US" b="1"/>
          </a:p>
        </p:txBody>
      </p:sp>
      <p:sp>
        <p:nvSpPr>
          <p:cNvPr id="233482" name="Text Box 10">
            <a:extLst>
              <a:ext uri="{FF2B5EF4-FFF2-40B4-BE49-F238E27FC236}">
                <a16:creationId xmlns="" xmlns:a16="http://schemas.microsoft.com/office/drawing/2014/main" id="{9028A27B-58A1-4AD8-8F08-38B23AAC7D8E}"/>
              </a:ext>
            </a:extLst>
          </p:cNvPr>
          <p:cNvSpPr txBox="1">
            <a:spLocks noChangeArrowheads="1"/>
          </p:cNvSpPr>
          <p:nvPr/>
        </p:nvSpPr>
        <p:spPr bwMode="auto">
          <a:xfrm>
            <a:off x="865188" y="4376738"/>
            <a:ext cx="79549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RS" altLang="en-US" b="1"/>
              <a:t>E-m</a:t>
            </a:r>
            <a:r>
              <a:rPr lang="en-US" altLang="en-US" b="1"/>
              <a:t>ail</a:t>
            </a:r>
            <a:r>
              <a:rPr lang="sr-Latn-RS" altLang="en-US" b="1"/>
              <a:t>: </a:t>
            </a:r>
            <a:r>
              <a:rPr lang="en-US" altLang="en-US" b="1"/>
              <a:t>   </a:t>
            </a:r>
            <a:r>
              <a:rPr lang="sr-Latn-RS" altLang="en-US" b="1"/>
              <a:t>g.kastratovic</a:t>
            </a:r>
            <a:r>
              <a:rPr lang="en-US" altLang="en-US" b="1"/>
              <a:t>@sf.bg.ac.rs</a:t>
            </a:r>
          </a:p>
        </p:txBody>
      </p:sp>
      <p:pic>
        <p:nvPicPr>
          <p:cNvPr id="233483" name="Picture 11" descr="BD10263_">
            <a:extLst>
              <a:ext uri="{FF2B5EF4-FFF2-40B4-BE49-F238E27FC236}">
                <a16:creationId xmlns="" xmlns:a16="http://schemas.microsoft.com/office/drawing/2014/main" id="{D1BB69B1-3812-422D-A182-A6AD981C1D7F}"/>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2382838"/>
            <a:ext cx="179388"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3484" name="Picture 12" descr="BD10263_">
            <a:extLst>
              <a:ext uri="{FF2B5EF4-FFF2-40B4-BE49-F238E27FC236}">
                <a16:creationId xmlns="" xmlns:a16="http://schemas.microsoft.com/office/drawing/2014/main" id="{D6FED58B-9DE8-413E-859E-F563FB5F3D56}"/>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7500" y="3270250"/>
            <a:ext cx="179388"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3485" name="Picture 13" descr="BD10263_">
            <a:extLst>
              <a:ext uri="{FF2B5EF4-FFF2-40B4-BE49-F238E27FC236}">
                <a16:creationId xmlns="" xmlns:a16="http://schemas.microsoft.com/office/drawing/2014/main" id="{093A09B3-C493-4EC3-BE43-2792826AFEF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1150" y="1597025"/>
            <a:ext cx="179388"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3486" name="Picture 14" descr="BD10263_">
            <a:extLst>
              <a:ext uri="{FF2B5EF4-FFF2-40B4-BE49-F238E27FC236}">
                <a16:creationId xmlns="" xmlns:a16="http://schemas.microsoft.com/office/drawing/2014/main" id="{B9EF0409-CBFF-485A-9510-B8E73058E7C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4095750"/>
            <a:ext cx="179388"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83" name="Line 15">
            <a:extLst>
              <a:ext uri="{FF2B5EF4-FFF2-40B4-BE49-F238E27FC236}">
                <a16:creationId xmlns="" xmlns:a16="http://schemas.microsoft.com/office/drawing/2014/main" id="{3E23DC76-540C-48FC-B358-9ABC82997CB6}"/>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84" name="Text Box 16">
            <a:extLst>
              <a:ext uri="{FF2B5EF4-FFF2-40B4-BE49-F238E27FC236}">
                <a16:creationId xmlns="" xmlns:a16="http://schemas.microsoft.com/office/drawing/2014/main" id="{82AFB889-FFCC-421E-8385-C0BCE281B2DB}"/>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7185" name="Text Box 17">
            <a:extLst>
              <a:ext uri="{FF2B5EF4-FFF2-40B4-BE49-F238E27FC236}">
                <a16:creationId xmlns="" xmlns:a16="http://schemas.microsoft.com/office/drawing/2014/main" id="{1132E562-6076-4506-84D9-22FF45955EF5}"/>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7186" name="Line 18">
            <a:extLst>
              <a:ext uri="{FF2B5EF4-FFF2-40B4-BE49-F238E27FC236}">
                <a16:creationId xmlns="" xmlns:a16="http://schemas.microsoft.com/office/drawing/2014/main" id="{8F449E80-66C8-4D97-A777-EB6501857EDA}"/>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87" name="WordArt 19">
            <a:extLst>
              <a:ext uri="{FF2B5EF4-FFF2-40B4-BE49-F238E27FC236}">
                <a16:creationId xmlns="" xmlns:a16="http://schemas.microsoft.com/office/drawing/2014/main" id="{87976C27-0478-4634-9BD8-8D29A37B0D19}"/>
              </a:ext>
            </a:extLst>
          </p:cNvPr>
          <p:cNvSpPr>
            <a:spLocks noChangeArrowheads="1" noChangeShapeType="1" noTextEdit="1"/>
          </p:cNvSpPr>
          <p:nvPr/>
        </p:nvSpPr>
        <p:spPr bwMode="auto">
          <a:xfrm>
            <a:off x="2214563" y="728663"/>
            <a:ext cx="4714875" cy="5397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MEHANIKA FLUIDA</a:t>
            </a:r>
          </a:p>
        </p:txBody>
      </p:sp>
      <p:sp>
        <p:nvSpPr>
          <p:cNvPr id="233492" name="Text Box 20">
            <a:extLst>
              <a:ext uri="{FF2B5EF4-FFF2-40B4-BE49-F238E27FC236}">
                <a16:creationId xmlns="" xmlns:a16="http://schemas.microsoft.com/office/drawing/2014/main" id="{02B35775-72B9-42DE-A035-33960693699E}"/>
              </a:ext>
            </a:extLst>
          </p:cNvPr>
          <p:cNvSpPr txBox="1">
            <a:spLocks noChangeArrowheads="1"/>
          </p:cNvSpPr>
          <p:nvPr/>
        </p:nvSpPr>
        <p:spPr bwMode="auto">
          <a:xfrm>
            <a:off x="522288" y="4714875"/>
            <a:ext cx="24479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Sajt</a:t>
            </a:r>
            <a:r>
              <a:rPr lang="sr-Latn-CS" altLang="en-US" b="1"/>
              <a:t>:</a:t>
            </a:r>
            <a:endParaRPr lang="en-US" altLang="en-US" b="1"/>
          </a:p>
        </p:txBody>
      </p:sp>
      <p:sp>
        <p:nvSpPr>
          <p:cNvPr id="233493" name="Text Box 21">
            <a:extLst>
              <a:ext uri="{FF2B5EF4-FFF2-40B4-BE49-F238E27FC236}">
                <a16:creationId xmlns="" xmlns:a16="http://schemas.microsoft.com/office/drawing/2014/main" id="{6296F10A-EC6A-489C-BED1-931B6658F207}"/>
              </a:ext>
            </a:extLst>
          </p:cNvPr>
          <p:cNvSpPr txBox="1">
            <a:spLocks noChangeArrowheads="1"/>
          </p:cNvSpPr>
          <p:nvPr/>
        </p:nvSpPr>
        <p:spPr bwMode="auto">
          <a:xfrm>
            <a:off x="539750" y="5111750"/>
            <a:ext cx="7162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u="sng"/>
              <a:t>http://nastava.sf.bg.ac.rs/course/view.php?id=55</a:t>
            </a:r>
          </a:p>
        </p:txBody>
      </p:sp>
      <p:pic>
        <p:nvPicPr>
          <p:cNvPr id="233494" name="Picture 22" descr="BD10263_">
            <a:extLst>
              <a:ext uri="{FF2B5EF4-FFF2-40B4-BE49-F238E27FC236}">
                <a16:creationId xmlns="" xmlns:a16="http://schemas.microsoft.com/office/drawing/2014/main" id="{9227C13B-D290-4172-A70D-76EABCA43E4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5913" y="4851400"/>
            <a:ext cx="179387"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 Box 21">
            <a:extLst>
              <a:ext uri="{FF2B5EF4-FFF2-40B4-BE49-F238E27FC236}">
                <a16:creationId xmlns="" xmlns:a16="http://schemas.microsoft.com/office/drawing/2014/main" id="{A28DFC49-2EB2-4B28-B37E-8D89B37BD0D5}"/>
              </a:ext>
            </a:extLst>
          </p:cNvPr>
          <p:cNvSpPr txBox="1">
            <a:spLocks noChangeArrowheads="1"/>
          </p:cNvSpPr>
          <p:nvPr/>
        </p:nvSpPr>
        <p:spPr bwMode="auto">
          <a:xfrm>
            <a:off x="539750" y="5445125"/>
            <a:ext cx="8296275"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spcAft>
                <a:spcPts val="600"/>
              </a:spcAft>
            </a:pPr>
            <a:r>
              <a:rPr lang="sr-Latn-CS" altLang="en-US" sz="2000" b="1">
                <a:solidFill>
                  <a:srgbClr val="FF0000"/>
                </a:solidFill>
                <a:hlinkClick r:id="rId3"/>
              </a:rPr>
              <a:t>www</a:t>
            </a:r>
            <a:r>
              <a:rPr lang="en-US" altLang="en-US" sz="2000" b="1">
                <a:solidFill>
                  <a:srgbClr val="FF0000"/>
                </a:solidFill>
                <a:hlinkClick r:id="rId3"/>
              </a:rPr>
              <a:t>.sf.bg.ac.</a:t>
            </a:r>
            <a:r>
              <a:rPr lang="sr-Latn-CS" altLang="en-US" sz="2000" b="1">
                <a:solidFill>
                  <a:srgbClr val="FF0000"/>
                </a:solidFill>
                <a:hlinkClick r:id="rId3"/>
              </a:rPr>
              <a:t>rs</a:t>
            </a:r>
            <a:endParaRPr lang="sr-Latn-CS" altLang="en-US" sz="2000" b="1">
              <a:solidFill>
                <a:srgbClr val="FF0000"/>
              </a:solidFill>
            </a:endParaRPr>
          </a:p>
          <a:p>
            <a:r>
              <a:rPr lang="sr-Latn-CS" altLang="en-US" sz="2000" b="1"/>
              <a:t>Elektronski servis-Osnovne studije-Zajednička nastava-Mehanika</a:t>
            </a:r>
            <a:endParaRPr lang="en-US" altLang="en-US" sz="2000" b="1" u="sng"/>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33485"/>
                                        </p:tgtEl>
                                        <p:attrNameLst>
                                          <p:attrName>style.visibility</p:attrName>
                                        </p:attrNameLst>
                                      </p:cBhvr>
                                      <p:to>
                                        <p:strVal val="visible"/>
                                      </p:to>
                                    </p:set>
                                    <p:animEffect transition="in" filter="blinds(vertical)">
                                      <p:cBhvr>
                                        <p:cTn id="7" dur="1000"/>
                                        <p:tgtEl>
                                          <p:spTgt spid="233485"/>
                                        </p:tgtEl>
                                      </p:cBhvr>
                                    </p:animEffect>
                                  </p:childTnLst>
                                </p:cTn>
                              </p:par>
                            </p:childTnLst>
                          </p:cTn>
                        </p:par>
                        <p:par>
                          <p:cTn id="8" fill="hold" nodeType="afterGroup">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33479"/>
                                        </p:tgtEl>
                                        <p:attrNameLst>
                                          <p:attrName>style.visibility</p:attrName>
                                        </p:attrNameLst>
                                      </p:cBhvr>
                                      <p:to>
                                        <p:strVal val="visible"/>
                                      </p:to>
                                    </p:set>
                                    <p:anim by="(-#ppt_w*2)" calcmode="lin" valueType="num">
                                      <p:cBhvr rctx="PPT">
                                        <p:cTn id="11" dur="250" autoRev="1" fill="hold">
                                          <p:stCondLst>
                                            <p:cond delay="0"/>
                                          </p:stCondLst>
                                        </p:cTn>
                                        <p:tgtEl>
                                          <p:spTgt spid="233479"/>
                                        </p:tgtEl>
                                        <p:attrNameLst>
                                          <p:attrName>ppt_w</p:attrName>
                                        </p:attrNameLst>
                                      </p:cBhvr>
                                    </p:anim>
                                    <p:anim by="(#ppt_w*0.50)" calcmode="lin" valueType="num">
                                      <p:cBhvr>
                                        <p:cTn id="12" dur="250" decel="50000" autoRev="1" fill="hold">
                                          <p:stCondLst>
                                            <p:cond delay="0"/>
                                          </p:stCondLst>
                                        </p:cTn>
                                        <p:tgtEl>
                                          <p:spTgt spid="233479"/>
                                        </p:tgtEl>
                                        <p:attrNameLst>
                                          <p:attrName>ppt_x</p:attrName>
                                        </p:attrNameLst>
                                      </p:cBhvr>
                                    </p:anim>
                                    <p:anim from="(-#ppt_h/2)" to="(#ppt_y)" calcmode="lin" valueType="num">
                                      <p:cBhvr>
                                        <p:cTn id="13" dur="500" fill="hold">
                                          <p:stCondLst>
                                            <p:cond delay="0"/>
                                          </p:stCondLst>
                                        </p:cTn>
                                        <p:tgtEl>
                                          <p:spTgt spid="233479"/>
                                        </p:tgtEl>
                                        <p:attrNameLst>
                                          <p:attrName>ppt_y</p:attrName>
                                        </p:attrNameLst>
                                      </p:cBhvr>
                                    </p:anim>
                                    <p:animRot by="21600000">
                                      <p:cBhvr>
                                        <p:cTn id="14" dur="500" fill="hold">
                                          <p:stCondLst>
                                            <p:cond delay="0"/>
                                          </p:stCondLst>
                                        </p:cTn>
                                        <p:tgtEl>
                                          <p:spTgt spid="233479"/>
                                        </p:tgtEl>
                                        <p:attrNameLst>
                                          <p:attrName>r</p:attrName>
                                        </p:attrNameLst>
                                      </p:cBhvr>
                                    </p:animRot>
                                  </p:childTnLst>
                                </p:cTn>
                              </p:par>
                            </p:childTnLst>
                          </p:cTn>
                        </p:par>
                        <p:par>
                          <p:cTn id="15" fill="hold" nodeType="afterGroup">
                            <p:stCondLst>
                              <p:cond delay="19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233480"/>
                                        </p:tgtEl>
                                        <p:attrNameLst>
                                          <p:attrName>style.visibility</p:attrName>
                                        </p:attrNameLst>
                                      </p:cBhvr>
                                      <p:to>
                                        <p:strVal val="visible"/>
                                      </p:to>
                                    </p:set>
                                    <p:anim calcmode="discrete" valueType="clr">
                                      <p:cBhvr override="childStyle">
                                        <p:cTn id="18" dur="80"/>
                                        <p:tgtEl>
                                          <p:spTgt spid="23348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33480"/>
                                        </p:tgtEl>
                                        <p:attrNameLst>
                                          <p:attrName>fillcolor</p:attrName>
                                        </p:attrNameLst>
                                      </p:cBhvr>
                                      <p:tavLst>
                                        <p:tav tm="0">
                                          <p:val>
                                            <p:clrVal>
                                              <a:schemeClr val="accent2"/>
                                            </p:clrVal>
                                          </p:val>
                                        </p:tav>
                                        <p:tav tm="50000">
                                          <p:val>
                                            <p:clrVal>
                                              <a:schemeClr val="hlink"/>
                                            </p:clrVal>
                                          </p:val>
                                        </p:tav>
                                      </p:tavLst>
                                    </p:anim>
                                    <p:set>
                                      <p:cBhvr>
                                        <p:cTn id="20" dur="80"/>
                                        <p:tgtEl>
                                          <p:spTgt spid="233480"/>
                                        </p:tgtEl>
                                        <p:attrNameLst>
                                          <p:attrName>fill.type</p:attrName>
                                        </p:attrNameLst>
                                      </p:cBhvr>
                                      <p:to>
                                        <p:strVal val="solid"/>
                                      </p:to>
                                    </p:set>
                                  </p:childTnLst>
                                </p:cTn>
                              </p:par>
                            </p:childTnLst>
                          </p:cTn>
                        </p:par>
                        <p:par>
                          <p:cTn id="21" fill="hold" nodeType="afterGroup">
                            <p:stCondLst>
                              <p:cond delay="3380"/>
                            </p:stCondLst>
                            <p:childTnLst>
                              <p:par>
                                <p:cTn id="22" presetID="3" presetClass="entr" presetSubtype="5" fill="hold" nodeType="afterEffect">
                                  <p:stCondLst>
                                    <p:cond delay="0"/>
                                  </p:stCondLst>
                                  <p:childTnLst>
                                    <p:set>
                                      <p:cBhvr>
                                        <p:cTn id="23" dur="1" fill="hold">
                                          <p:stCondLst>
                                            <p:cond delay="0"/>
                                          </p:stCondLst>
                                        </p:cTn>
                                        <p:tgtEl>
                                          <p:spTgt spid="233483"/>
                                        </p:tgtEl>
                                        <p:attrNameLst>
                                          <p:attrName>style.visibility</p:attrName>
                                        </p:attrNameLst>
                                      </p:cBhvr>
                                      <p:to>
                                        <p:strVal val="visible"/>
                                      </p:to>
                                    </p:set>
                                    <p:animEffect transition="in" filter="blinds(vertical)">
                                      <p:cBhvr>
                                        <p:cTn id="24" dur="1000"/>
                                        <p:tgtEl>
                                          <p:spTgt spid="233483"/>
                                        </p:tgtEl>
                                      </p:cBhvr>
                                    </p:animEffect>
                                  </p:childTnLst>
                                </p:cTn>
                              </p:par>
                            </p:childTnLst>
                          </p:cTn>
                        </p:par>
                        <p:par>
                          <p:cTn id="25" fill="hold" nodeType="afterGroup">
                            <p:stCondLst>
                              <p:cond delay="4380"/>
                            </p:stCondLst>
                            <p:childTnLst>
                              <p:par>
                                <p:cTn id="26" presetID="27" presetClass="entr" presetSubtype="0" fill="hold" grpId="0" nodeType="afterEffect">
                                  <p:stCondLst>
                                    <p:cond delay="1000"/>
                                  </p:stCondLst>
                                  <p:iterate type="lt">
                                    <p:tmPct val="50000"/>
                                  </p:iterate>
                                  <p:childTnLst>
                                    <p:set>
                                      <p:cBhvr>
                                        <p:cTn id="27" dur="1" fill="hold">
                                          <p:stCondLst>
                                            <p:cond delay="0"/>
                                          </p:stCondLst>
                                        </p:cTn>
                                        <p:tgtEl>
                                          <p:spTgt spid="233475"/>
                                        </p:tgtEl>
                                        <p:attrNameLst>
                                          <p:attrName>style.visibility</p:attrName>
                                        </p:attrNameLst>
                                      </p:cBhvr>
                                      <p:to>
                                        <p:strVal val="visible"/>
                                      </p:to>
                                    </p:set>
                                    <p:anim calcmode="discrete" valueType="clr">
                                      <p:cBhvr override="childStyle">
                                        <p:cTn id="28" dur="80"/>
                                        <p:tgtEl>
                                          <p:spTgt spid="23347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33475"/>
                                        </p:tgtEl>
                                        <p:attrNameLst>
                                          <p:attrName>fillcolor</p:attrName>
                                        </p:attrNameLst>
                                      </p:cBhvr>
                                      <p:tavLst>
                                        <p:tav tm="0">
                                          <p:val>
                                            <p:clrVal>
                                              <a:schemeClr val="accent2"/>
                                            </p:clrVal>
                                          </p:val>
                                        </p:tav>
                                        <p:tav tm="50000">
                                          <p:val>
                                            <p:clrVal>
                                              <a:schemeClr val="hlink"/>
                                            </p:clrVal>
                                          </p:val>
                                        </p:tav>
                                      </p:tavLst>
                                    </p:anim>
                                    <p:set>
                                      <p:cBhvr>
                                        <p:cTn id="30" dur="80"/>
                                        <p:tgtEl>
                                          <p:spTgt spid="233475"/>
                                        </p:tgtEl>
                                        <p:attrNameLst>
                                          <p:attrName>fill.type</p:attrName>
                                        </p:attrNameLst>
                                      </p:cBhvr>
                                      <p:to>
                                        <p:strVal val="solid"/>
                                      </p:to>
                                    </p:set>
                                  </p:childTnLst>
                                </p:cTn>
                              </p:par>
                            </p:childTnLst>
                          </p:cTn>
                        </p:par>
                        <p:par>
                          <p:cTn id="31" fill="hold" nodeType="afterGroup">
                            <p:stCondLst>
                              <p:cond delay="598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233476"/>
                                        </p:tgtEl>
                                        <p:attrNameLst>
                                          <p:attrName>style.visibility</p:attrName>
                                        </p:attrNameLst>
                                      </p:cBhvr>
                                      <p:to>
                                        <p:strVal val="visible"/>
                                      </p:to>
                                    </p:set>
                                    <p:anim calcmode="discrete" valueType="clr">
                                      <p:cBhvr override="childStyle">
                                        <p:cTn id="34" dur="80"/>
                                        <p:tgtEl>
                                          <p:spTgt spid="23347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33476"/>
                                        </p:tgtEl>
                                        <p:attrNameLst>
                                          <p:attrName>fillcolor</p:attrName>
                                        </p:attrNameLst>
                                      </p:cBhvr>
                                      <p:tavLst>
                                        <p:tav tm="0">
                                          <p:val>
                                            <p:clrVal>
                                              <a:schemeClr val="accent2"/>
                                            </p:clrVal>
                                          </p:val>
                                        </p:tav>
                                        <p:tav tm="50000">
                                          <p:val>
                                            <p:clrVal>
                                              <a:schemeClr val="hlink"/>
                                            </p:clrVal>
                                          </p:val>
                                        </p:tav>
                                      </p:tavLst>
                                    </p:anim>
                                    <p:set>
                                      <p:cBhvr>
                                        <p:cTn id="36" dur="80"/>
                                        <p:tgtEl>
                                          <p:spTgt spid="233476"/>
                                        </p:tgtEl>
                                        <p:attrNameLst>
                                          <p:attrName>fill.type</p:attrName>
                                        </p:attrNameLst>
                                      </p:cBhvr>
                                      <p:to>
                                        <p:strVal val="solid"/>
                                      </p:to>
                                    </p:set>
                                  </p:childTnLst>
                                </p:cTn>
                              </p:par>
                            </p:childTnLst>
                          </p:cTn>
                        </p:par>
                        <p:par>
                          <p:cTn id="37" fill="hold" nodeType="afterGroup">
                            <p:stCondLst>
                              <p:cond delay="8340"/>
                            </p:stCondLst>
                            <p:childTnLst>
                              <p:par>
                                <p:cTn id="38" presetID="3" presetClass="entr" presetSubtype="5" fill="hold" nodeType="afterEffect">
                                  <p:stCondLst>
                                    <p:cond delay="0"/>
                                  </p:stCondLst>
                                  <p:childTnLst>
                                    <p:set>
                                      <p:cBhvr>
                                        <p:cTn id="39" dur="1" fill="hold">
                                          <p:stCondLst>
                                            <p:cond delay="0"/>
                                          </p:stCondLst>
                                        </p:cTn>
                                        <p:tgtEl>
                                          <p:spTgt spid="233484"/>
                                        </p:tgtEl>
                                        <p:attrNameLst>
                                          <p:attrName>style.visibility</p:attrName>
                                        </p:attrNameLst>
                                      </p:cBhvr>
                                      <p:to>
                                        <p:strVal val="visible"/>
                                      </p:to>
                                    </p:set>
                                    <p:animEffect transition="in" filter="blinds(vertical)">
                                      <p:cBhvr>
                                        <p:cTn id="40" dur="1000"/>
                                        <p:tgtEl>
                                          <p:spTgt spid="233484"/>
                                        </p:tgtEl>
                                      </p:cBhvr>
                                    </p:animEffect>
                                  </p:childTnLst>
                                </p:cTn>
                              </p:par>
                            </p:childTnLst>
                          </p:cTn>
                        </p:par>
                        <p:par>
                          <p:cTn id="41" fill="hold" nodeType="afterGroup">
                            <p:stCondLst>
                              <p:cond delay="934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233477"/>
                                        </p:tgtEl>
                                        <p:attrNameLst>
                                          <p:attrName>style.visibility</p:attrName>
                                        </p:attrNameLst>
                                      </p:cBhvr>
                                      <p:to>
                                        <p:strVal val="visible"/>
                                      </p:to>
                                    </p:set>
                                    <p:anim by="(-#ppt_w*2)" calcmode="lin" valueType="num">
                                      <p:cBhvr rctx="PPT">
                                        <p:cTn id="44" dur="250" autoRev="1" fill="hold">
                                          <p:stCondLst>
                                            <p:cond delay="0"/>
                                          </p:stCondLst>
                                        </p:cTn>
                                        <p:tgtEl>
                                          <p:spTgt spid="233477"/>
                                        </p:tgtEl>
                                        <p:attrNameLst>
                                          <p:attrName>ppt_w</p:attrName>
                                        </p:attrNameLst>
                                      </p:cBhvr>
                                    </p:anim>
                                    <p:anim by="(#ppt_w*0.50)" calcmode="lin" valueType="num">
                                      <p:cBhvr>
                                        <p:cTn id="45" dur="250" decel="50000" autoRev="1" fill="hold">
                                          <p:stCondLst>
                                            <p:cond delay="0"/>
                                          </p:stCondLst>
                                        </p:cTn>
                                        <p:tgtEl>
                                          <p:spTgt spid="233477"/>
                                        </p:tgtEl>
                                        <p:attrNameLst>
                                          <p:attrName>ppt_x</p:attrName>
                                        </p:attrNameLst>
                                      </p:cBhvr>
                                    </p:anim>
                                    <p:anim from="(-#ppt_h/2)" to="(#ppt_y)" calcmode="lin" valueType="num">
                                      <p:cBhvr>
                                        <p:cTn id="46" dur="500" fill="hold">
                                          <p:stCondLst>
                                            <p:cond delay="0"/>
                                          </p:stCondLst>
                                        </p:cTn>
                                        <p:tgtEl>
                                          <p:spTgt spid="233477"/>
                                        </p:tgtEl>
                                        <p:attrNameLst>
                                          <p:attrName>ppt_y</p:attrName>
                                        </p:attrNameLst>
                                      </p:cBhvr>
                                    </p:anim>
                                    <p:animRot by="21600000">
                                      <p:cBhvr>
                                        <p:cTn id="47" dur="500" fill="hold">
                                          <p:stCondLst>
                                            <p:cond delay="0"/>
                                          </p:stCondLst>
                                        </p:cTn>
                                        <p:tgtEl>
                                          <p:spTgt spid="233477"/>
                                        </p:tgtEl>
                                        <p:attrNameLst>
                                          <p:attrName>r</p:attrName>
                                        </p:attrNameLst>
                                      </p:cBhvr>
                                    </p:animRot>
                                  </p:childTnLst>
                                </p:cTn>
                              </p:par>
                            </p:childTnLst>
                          </p:cTn>
                        </p:par>
                        <p:par>
                          <p:cTn id="48" fill="hold" nodeType="afterGroup">
                            <p:stCondLst>
                              <p:cond delay="10340"/>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233478"/>
                                        </p:tgtEl>
                                        <p:attrNameLst>
                                          <p:attrName>style.visibility</p:attrName>
                                        </p:attrNameLst>
                                      </p:cBhvr>
                                      <p:to>
                                        <p:strVal val="visible"/>
                                      </p:to>
                                    </p:set>
                                    <p:anim by="(-#ppt_w*2)" calcmode="lin" valueType="num">
                                      <p:cBhvr rctx="PPT">
                                        <p:cTn id="51" dur="250" autoRev="1" fill="hold">
                                          <p:stCondLst>
                                            <p:cond delay="0"/>
                                          </p:stCondLst>
                                        </p:cTn>
                                        <p:tgtEl>
                                          <p:spTgt spid="233478"/>
                                        </p:tgtEl>
                                        <p:attrNameLst>
                                          <p:attrName>ppt_w</p:attrName>
                                        </p:attrNameLst>
                                      </p:cBhvr>
                                    </p:anim>
                                    <p:anim by="(#ppt_w*0.50)" calcmode="lin" valueType="num">
                                      <p:cBhvr>
                                        <p:cTn id="52" dur="250" decel="50000" autoRev="1" fill="hold">
                                          <p:stCondLst>
                                            <p:cond delay="0"/>
                                          </p:stCondLst>
                                        </p:cTn>
                                        <p:tgtEl>
                                          <p:spTgt spid="233478"/>
                                        </p:tgtEl>
                                        <p:attrNameLst>
                                          <p:attrName>ppt_x</p:attrName>
                                        </p:attrNameLst>
                                      </p:cBhvr>
                                    </p:anim>
                                    <p:anim from="(-#ppt_h/2)" to="(#ppt_y)" calcmode="lin" valueType="num">
                                      <p:cBhvr>
                                        <p:cTn id="53" dur="500" fill="hold">
                                          <p:stCondLst>
                                            <p:cond delay="0"/>
                                          </p:stCondLst>
                                        </p:cTn>
                                        <p:tgtEl>
                                          <p:spTgt spid="233478"/>
                                        </p:tgtEl>
                                        <p:attrNameLst>
                                          <p:attrName>ppt_y</p:attrName>
                                        </p:attrNameLst>
                                      </p:cBhvr>
                                    </p:anim>
                                    <p:animRot by="21600000">
                                      <p:cBhvr>
                                        <p:cTn id="54" dur="500" fill="hold">
                                          <p:stCondLst>
                                            <p:cond delay="0"/>
                                          </p:stCondLst>
                                        </p:cTn>
                                        <p:tgtEl>
                                          <p:spTgt spid="233478"/>
                                        </p:tgtEl>
                                        <p:attrNameLst>
                                          <p:attrName>r</p:attrName>
                                        </p:attrNameLst>
                                      </p:cBhvr>
                                    </p:animRot>
                                  </p:childTnLst>
                                </p:cTn>
                              </p:par>
                            </p:childTnLst>
                          </p:cTn>
                        </p:par>
                        <p:par>
                          <p:cTn id="55" fill="hold" nodeType="afterGroup">
                            <p:stCondLst>
                              <p:cond delay="12040"/>
                            </p:stCondLst>
                            <p:childTnLst>
                              <p:par>
                                <p:cTn id="56" presetID="3" presetClass="entr" presetSubtype="5" fill="hold" nodeType="afterEffect">
                                  <p:stCondLst>
                                    <p:cond delay="0"/>
                                  </p:stCondLst>
                                  <p:childTnLst>
                                    <p:set>
                                      <p:cBhvr>
                                        <p:cTn id="57" dur="1" fill="hold">
                                          <p:stCondLst>
                                            <p:cond delay="0"/>
                                          </p:stCondLst>
                                        </p:cTn>
                                        <p:tgtEl>
                                          <p:spTgt spid="233486"/>
                                        </p:tgtEl>
                                        <p:attrNameLst>
                                          <p:attrName>style.visibility</p:attrName>
                                        </p:attrNameLst>
                                      </p:cBhvr>
                                      <p:to>
                                        <p:strVal val="visible"/>
                                      </p:to>
                                    </p:set>
                                    <p:animEffect transition="in" filter="blinds(vertical)">
                                      <p:cBhvr>
                                        <p:cTn id="58" dur="1000"/>
                                        <p:tgtEl>
                                          <p:spTgt spid="233486"/>
                                        </p:tgtEl>
                                      </p:cBhvr>
                                    </p:animEffect>
                                  </p:childTnLst>
                                </p:cTn>
                              </p:par>
                            </p:childTnLst>
                          </p:cTn>
                        </p:par>
                        <p:par>
                          <p:cTn id="59" fill="hold" nodeType="afterGroup">
                            <p:stCondLst>
                              <p:cond delay="13040"/>
                            </p:stCondLst>
                            <p:childTnLst>
                              <p:par>
                                <p:cTn id="60" presetID="40" presetClass="entr" presetSubtype="0" fill="hold" grpId="0" nodeType="afterEffect">
                                  <p:stCondLst>
                                    <p:cond delay="0"/>
                                  </p:stCondLst>
                                  <p:iterate type="lt">
                                    <p:tmPct val="10000"/>
                                  </p:iterate>
                                  <p:childTnLst>
                                    <p:set>
                                      <p:cBhvr>
                                        <p:cTn id="61" dur="1" fill="hold">
                                          <p:stCondLst>
                                            <p:cond delay="0"/>
                                          </p:stCondLst>
                                        </p:cTn>
                                        <p:tgtEl>
                                          <p:spTgt spid="233481"/>
                                        </p:tgtEl>
                                        <p:attrNameLst>
                                          <p:attrName>style.visibility</p:attrName>
                                        </p:attrNameLst>
                                      </p:cBhvr>
                                      <p:to>
                                        <p:strVal val="visible"/>
                                      </p:to>
                                    </p:set>
                                    <p:animEffect transition="in" filter="fade">
                                      <p:cBhvr>
                                        <p:cTn id="62" dur="1000"/>
                                        <p:tgtEl>
                                          <p:spTgt spid="233481"/>
                                        </p:tgtEl>
                                      </p:cBhvr>
                                    </p:animEffect>
                                    <p:anim calcmode="lin" valueType="num">
                                      <p:cBhvr>
                                        <p:cTn id="63" dur="1000" fill="hold"/>
                                        <p:tgtEl>
                                          <p:spTgt spid="233481"/>
                                        </p:tgtEl>
                                        <p:attrNameLst>
                                          <p:attrName>ppt_x</p:attrName>
                                        </p:attrNameLst>
                                      </p:cBhvr>
                                      <p:tavLst>
                                        <p:tav tm="0">
                                          <p:val>
                                            <p:strVal val="#ppt_x-.1"/>
                                          </p:val>
                                        </p:tav>
                                        <p:tav tm="100000">
                                          <p:val>
                                            <p:strVal val="#ppt_x"/>
                                          </p:val>
                                        </p:tav>
                                      </p:tavLst>
                                    </p:anim>
                                    <p:anim calcmode="lin" valueType="num">
                                      <p:cBhvr>
                                        <p:cTn id="64" dur="1000" fill="hold"/>
                                        <p:tgtEl>
                                          <p:spTgt spid="233481"/>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15240"/>
                            </p:stCondLst>
                            <p:childTnLst>
                              <p:par>
                                <p:cTn id="66" presetID="29" presetClass="entr" presetSubtype="0" fill="hold" grpId="0" nodeType="afterEffect">
                                  <p:stCondLst>
                                    <p:cond delay="0"/>
                                  </p:stCondLst>
                                  <p:childTnLst>
                                    <p:set>
                                      <p:cBhvr>
                                        <p:cTn id="67" dur="1" fill="hold">
                                          <p:stCondLst>
                                            <p:cond delay="0"/>
                                          </p:stCondLst>
                                        </p:cTn>
                                        <p:tgtEl>
                                          <p:spTgt spid="233482"/>
                                        </p:tgtEl>
                                        <p:attrNameLst>
                                          <p:attrName>style.visibility</p:attrName>
                                        </p:attrNameLst>
                                      </p:cBhvr>
                                      <p:to>
                                        <p:strVal val="visible"/>
                                      </p:to>
                                    </p:set>
                                    <p:anim calcmode="lin" valueType="num">
                                      <p:cBhvr>
                                        <p:cTn id="68" dur="1000" fill="hold"/>
                                        <p:tgtEl>
                                          <p:spTgt spid="233482"/>
                                        </p:tgtEl>
                                        <p:attrNameLst>
                                          <p:attrName>ppt_x</p:attrName>
                                        </p:attrNameLst>
                                      </p:cBhvr>
                                      <p:tavLst>
                                        <p:tav tm="0">
                                          <p:val>
                                            <p:strVal val="#ppt_x-.2"/>
                                          </p:val>
                                        </p:tav>
                                        <p:tav tm="100000">
                                          <p:val>
                                            <p:strVal val="#ppt_x"/>
                                          </p:val>
                                        </p:tav>
                                      </p:tavLst>
                                    </p:anim>
                                    <p:anim calcmode="lin" valueType="num">
                                      <p:cBhvr>
                                        <p:cTn id="69" dur="1000" fill="hold"/>
                                        <p:tgtEl>
                                          <p:spTgt spid="233482"/>
                                        </p:tgtEl>
                                        <p:attrNameLst>
                                          <p:attrName>ppt_y</p:attrName>
                                        </p:attrNameLst>
                                      </p:cBhvr>
                                      <p:tavLst>
                                        <p:tav tm="0">
                                          <p:val>
                                            <p:strVal val="#ppt_y"/>
                                          </p:val>
                                        </p:tav>
                                        <p:tav tm="100000">
                                          <p:val>
                                            <p:strVal val="#ppt_y"/>
                                          </p:val>
                                        </p:tav>
                                      </p:tavLst>
                                    </p:anim>
                                    <p:animEffect transition="in" filter="wipe(right)" prLst="gradientSize: 0.1">
                                      <p:cBhvr>
                                        <p:cTn id="70" dur="1000"/>
                                        <p:tgtEl>
                                          <p:spTgt spid="233482"/>
                                        </p:tgtEl>
                                      </p:cBhvr>
                                    </p:animEffect>
                                  </p:childTnLst>
                                </p:cTn>
                              </p:par>
                            </p:childTnLst>
                          </p:cTn>
                        </p:par>
                        <p:par>
                          <p:cTn id="71" fill="hold" nodeType="afterGroup">
                            <p:stCondLst>
                              <p:cond delay="16240"/>
                            </p:stCondLst>
                            <p:childTnLst>
                              <p:par>
                                <p:cTn id="72" presetID="3" presetClass="entr" presetSubtype="5" fill="hold" nodeType="afterEffect">
                                  <p:stCondLst>
                                    <p:cond delay="0"/>
                                  </p:stCondLst>
                                  <p:childTnLst>
                                    <p:set>
                                      <p:cBhvr>
                                        <p:cTn id="73" dur="1" fill="hold">
                                          <p:stCondLst>
                                            <p:cond delay="0"/>
                                          </p:stCondLst>
                                        </p:cTn>
                                        <p:tgtEl>
                                          <p:spTgt spid="233494"/>
                                        </p:tgtEl>
                                        <p:attrNameLst>
                                          <p:attrName>style.visibility</p:attrName>
                                        </p:attrNameLst>
                                      </p:cBhvr>
                                      <p:to>
                                        <p:strVal val="visible"/>
                                      </p:to>
                                    </p:set>
                                    <p:animEffect transition="in" filter="blinds(vertical)">
                                      <p:cBhvr>
                                        <p:cTn id="74" dur="1000"/>
                                        <p:tgtEl>
                                          <p:spTgt spid="233494"/>
                                        </p:tgtEl>
                                      </p:cBhvr>
                                    </p:animEffect>
                                  </p:childTnLst>
                                </p:cTn>
                              </p:par>
                            </p:childTnLst>
                          </p:cTn>
                        </p:par>
                        <p:par>
                          <p:cTn id="75" fill="hold" nodeType="afterGroup">
                            <p:stCondLst>
                              <p:cond delay="17240"/>
                            </p:stCondLst>
                            <p:childTnLst>
                              <p:par>
                                <p:cTn id="76" presetID="40" presetClass="entr" presetSubtype="0" fill="hold" grpId="0" nodeType="afterEffect">
                                  <p:stCondLst>
                                    <p:cond delay="0"/>
                                  </p:stCondLst>
                                  <p:iterate type="lt">
                                    <p:tmPct val="10000"/>
                                  </p:iterate>
                                  <p:childTnLst>
                                    <p:set>
                                      <p:cBhvr>
                                        <p:cTn id="77" dur="1" fill="hold">
                                          <p:stCondLst>
                                            <p:cond delay="0"/>
                                          </p:stCondLst>
                                        </p:cTn>
                                        <p:tgtEl>
                                          <p:spTgt spid="233492"/>
                                        </p:tgtEl>
                                        <p:attrNameLst>
                                          <p:attrName>style.visibility</p:attrName>
                                        </p:attrNameLst>
                                      </p:cBhvr>
                                      <p:to>
                                        <p:strVal val="visible"/>
                                      </p:to>
                                    </p:set>
                                    <p:animEffect transition="in" filter="fade">
                                      <p:cBhvr>
                                        <p:cTn id="78" dur="1000"/>
                                        <p:tgtEl>
                                          <p:spTgt spid="233492"/>
                                        </p:tgtEl>
                                      </p:cBhvr>
                                    </p:animEffect>
                                    <p:anim calcmode="lin" valueType="num">
                                      <p:cBhvr>
                                        <p:cTn id="79" dur="1000" fill="hold"/>
                                        <p:tgtEl>
                                          <p:spTgt spid="233492"/>
                                        </p:tgtEl>
                                        <p:attrNameLst>
                                          <p:attrName>ppt_x</p:attrName>
                                        </p:attrNameLst>
                                      </p:cBhvr>
                                      <p:tavLst>
                                        <p:tav tm="0">
                                          <p:val>
                                            <p:strVal val="#ppt_x-.1"/>
                                          </p:val>
                                        </p:tav>
                                        <p:tav tm="100000">
                                          <p:val>
                                            <p:strVal val="#ppt_x"/>
                                          </p:val>
                                        </p:tav>
                                      </p:tavLst>
                                    </p:anim>
                                    <p:anim calcmode="lin" valueType="num">
                                      <p:cBhvr>
                                        <p:cTn id="80" dur="1000" fill="hold"/>
                                        <p:tgtEl>
                                          <p:spTgt spid="233492"/>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18640"/>
                            </p:stCondLst>
                            <p:childTnLst>
                              <p:par>
                                <p:cTn id="82" presetID="29" presetClass="entr" presetSubtype="0" fill="hold" grpId="0" nodeType="afterEffect">
                                  <p:stCondLst>
                                    <p:cond delay="0"/>
                                  </p:stCondLst>
                                  <p:childTnLst>
                                    <p:set>
                                      <p:cBhvr>
                                        <p:cTn id="83" dur="1" fill="hold">
                                          <p:stCondLst>
                                            <p:cond delay="0"/>
                                          </p:stCondLst>
                                        </p:cTn>
                                        <p:tgtEl>
                                          <p:spTgt spid="233493"/>
                                        </p:tgtEl>
                                        <p:attrNameLst>
                                          <p:attrName>style.visibility</p:attrName>
                                        </p:attrNameLst>
                                      </p:cBhvr>
                                      <p:to>
                                        <p:strVal val="visible"/>
                                      </p:to>
                                    </p:set>
                                    <p:anim calcmode="lin" valueType="num">
                                      <p:cBhvr>
                                        <p:cTn id="84" dur="1000" fill="hold"/>
                                        <p:tgtEl>
                                          <p:spTgt spid="233493"/>
                                        </p:tgtEl>
                                        <p:attrNameLst>
                                          <p:attrName>ppt_x</p:attrName>
                                        </p:attrNameLst>
                                      </p:cBhvr>
                                      <p:tavLst>
                                        <p:tav tm="0">
                                          <p:val>
                                            <p:strVal val="#ppt_x-.2"/>
                                          </p:val>
                                        </p:tav>
                                        <p:tav tm="100000">
                                          <p:val>
                                            <p:strVal val="#ppt_x"/>
                                          </p:val>
                                        </p:tav>
                                      </p:tavLst>
                                    </p:anim>
                                    <p:anim calcmode="lin" valueType="num">
                                      <p:cBhvr>
                                        <p:cTn id="85" dur="1000" fill="hold"/>
                                        <p:tgtEl>
                                          <p:spTgt spid="23349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33493"/>
                                        </p:tgtEl>
                                      </p:cBhvr>
                                    </p:animEffect>
                                  </p:childTnLst>
                                </p:cTn>
                              </p:par>
                            </p:childTnLst>
                          </p:cTn>
                        </p:par>
                        <p:par>
                          <p:cTn id="87" fill="hold" nodeType="afterGroup">
                            <p:stCondLst>
                              <p:cond delay="19640"/>
                            </p:stCondLst>
                            <p:childTnLst>
                              <p:par>
                                <p:cTn id="88" presetID="29" presetClass="entr" presetSubtype="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1000" fill="hold"/>
                                        <p:tgtEl>
                                          <p:spTgt spid="24"/>
                                        </p:tgtEl>
                                        <p:attrNameLst>
                                          <p:attrName>ppt_x</p:attrName>
                                        </p:attrNameLst>
                                      </p:cBhvr>
                                      <p:tavLst>
                                        <p:tav tm="0">
                                          <p:val>
                                            <p:strVal val="#ppt_x-.2"/>
                                          </p:val>
                                        </p:tav>
                                        <p:tav tm="100000">
                                          <p:val>
                                            <p:strVal val="#ppt_x"/>
                                          </p:val>
                                        </p:tav>
                                      </p:tavLst>
                                    </p:anim>
                                    <p:anim calcmode="lin" valueType="num">
                                      <p:cBhvr>
                                        <p:cTn id="9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p:bldP spid="233476" grpId="0"/>
      <p:bldP spid="233477" grpId="0"/>
      <p:bldP spid="233478" grpId="0"/>
      <p:bldP spid="233479" grpId="0"/>
      <p:bldP spid="233480" grpId="0"/>
      <p:bldP spid="233481" grpId="0"/>
      <p:bldP spid="233482" grpId="0"/>
      <p:bldP spid="233492" grpId="0"/>
      <p:bldP spid="23349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 xmlns:a16="http://schemas.microsoft.com/office/drawing/2014/main" id="{096EA596-C17B-43AB-B448-30F7531DC468}"/>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3E6A31-C126-4D97-BD9F-7EE3FB816CDA}" type="slidenum">
              <a:rPr lang="en-US" altLang="en-US"/>
              <a:pPr eaLnBrk="1" hangingPunct="1"/>
              <a:t>20</a:t>
            </a:fld>
            <a:endParaRPr lang="en-US" altLang="en-US"/>
          </a:p>
        </p:txBody>
      </p:sp>
      <p:sp>
        <p:nvSpPr>
          <p:cNvPr id="25603" name="WordArt 4">
            <a:extLst>
              <a:ext uri="{FF2B5EF4-FFF2-40B4-BE49-F238E27FC236}">
                <a16:creationId xmlns="" xmlns:a16="http://schemas.microsoft.com/office/drawing/2014/main" id="{40FFDBBB-87B6-4620-BC49-7B8BAB3ACBDB}"/>
              </a:ext>
            </a:extLst>
          </p:cNvPr>
          <p:cNvSpPr>
            <a:spLocks noChangeArrowheads="1" noChangeShapeType="1" noTextEdit="1"/>
          </p:cNvSpPr>
          <p:nvPr/>
        </p:nvSpPr>
        <p:spPr bwMode="auto">
          <a:xfrm>
            <a:off x="1066800" y="620713"/>
            <a:ext cx="7010400" cy="6477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FIZIČKA SVOJSTVA FLUIDA</a:t>
            </a:r>
          </a:p>
        </p:txBody>
      </p:sp>
      <p:pic>
        <p:nvPicPr>
          <p:cNvPr id="301064" name="Picture 8" descr="BD14794_">
            <a:extLst>
              <a:ext uri="{FF2B5EF4-FFF2-40B4-BE49-F238E27FC236}">
                <a16:creationId xmlns="" xmlns:a16="http://schemas.microsoft.com/office/drawing/2014/main" id="{F4C5821D-324C-4406-9A85-3CA5DCDC98C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813" y="1630363"/>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1065" name="Text Box 9">
            <a:extLst>
              <a:ext uri="{FF2B5EF4-FFF2-40B4-BE49-F238E27FC236}">
                <a16:creationId xmlns="" xmlns:a16="http://schemas.microsoft.com/office/drawing/2014/main" id="{B7FBDAB9-A34D-4A60-952B-55EAF26BDE73}"/>
              </a:ext>
            </a:extLst>
          </p:cNvPr>
          <p:cNvSpPr txBox="1">
            <a:spLocks noChangeArrowheads="1"/>
          </p:cNvSpPr>
          <p:nvPr/>
        </p:nvSpPr>
        <p:spPr bwMode="auto">
          <a:xfrm>
            <a:off x="431800" y="1414463"/>
            <a:ext cx="8443913"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b="1"/>
              <a:t>Recipročna vrednost gustine je specifična zapremina </a:t>
            </a:r>
            <a:r>
              <a:rPr lang="en-US" altLang="en-US" b="1" i="1"/>
              <a:t>v</a:t>
            </a:r>
            <a:r>
              <a:rPr lang="en-US" altLang="en-US" b="1"/>
              <a:t> =1/</a:t>
            </a:r>
            <a:r>
              <a:rPr lang="en-US" altLang="en-US" sz="2400" b="1">
                <a:latin typeface="Symbol" panose="05050102010706020507" pitchFamily="18" charset="2"/>
              </a:rPr>
              <a:t>r</a:t>
            </a:r>
            <a:r>
              <a:rPr lang="en-US" altLang="en-US" b="1"/>
              <a:t> koja predstavlja zapreminu po jedinici mase.</a:t>
            </a:r>
          </a:p>
          <a:p>
            <a:pPr algn="just"/>
            <a:endParaRPr lang="en-US" altLang="en-US" b="1"/>
          </a:p>
          <a:p>
            <a:pPr algn="just"/>
            <a:r>
              <a:rPr lang="en-US" altLang="en-US" b="1"/>
              <a:t>Gustina bilo koje materije, pa i fluida zavisi od temperature i pritiska. Kada su gasovi u pitanju, u najvećem broju slučajeva, gustina je proporcionalna pritisku, a obrnuto proporcionalna temperaturi. Promena gustine tečnosti i čvrstih tela, sa  promenom pritiska je praktično zanemarljiva, dok je promena gustine tečnosti i čvrstih tela sa promenom temprature nešto izraženija. </a:t>
            </a:r>
          </a:p>
          <a:p>
            <a:pPr algn="just"/>
            <a:r>
              <a:rPr lang="en-US" altLang="en-US" b="1"/>
              <a:t>U pojedinim slučajevima se gustina fluida daje u odnosu na gustinu vode na nekoj standardnoj temperaturi, i tada se naziva relativna gustina</a:t>
            </a:r>
          </a:p>
          <a:p>
            <a:pPr algn="just"/>
            <a:endParaRPr lang="en-US" altLang="en-US" sz="1200" b="1"/>
          </a:p>
          <a:p>
            <a:pPr algn="just"/>
            <a:r>
              <a:rPr lang="en-US" altLang="en-US" b="1"/>
              <a:t>		SG= </a:t>
            </a:r>
            <a:r>
              <a:rPr lang="en-US" altLang="en-US" sz="2400" b="1">
                <a:latin typeface="Symbol" panose="05050102010706020507" pitchFamily="18" charset="2"/>
              </a:rPr>
              <a:t>r</a:t>
            </a:r>
            <a:r>
              <a:rPr lang="en-US" altLang="en-US" b="1"/>
              <a:t> / </a:t>
            </a:r>
            <a:r>
              <a:rPr lang="en-US" altLang="en-US" sz="2400" b="1">
                <a:latin typeface="Symbol" panose="05050102010706020507" pitchFamily="18" charset="2"/>
              </a:rPr>
              <a:t>r</a:t>
            </a:r>
            <a:r>
              <a:rPr lang="en-US" altLang="en-US" sz="1000" b="1"/>
              <a:t>vode na standardnoj temperaturi</a:t>
            </a:r>
            <a:r>
              <a:rPr lang="en-US" altLang="en-US" b="1"/>
              <a:t>,</a:t>
            </a:r>
          </a:p>
          <a:p>
            <a:pPr algn="just"/>
            <a:endParaRPr lang="en-US" altLang="en-US" sz="1400" b="1"/>
          </a:p>
          <a:p>
            <a:pPr algn="just"/>
            <a:r>
              <a:rPr lang="en-US" altLang="en-US" b="1"/>
              <a:t>gde se za </a:t>
            </a:r>
            <a:r>
              <a:rPr lang="en-US" altLang="en-US" sz="2400" b="1">
                <a:latin typeface="Symbol" panose="05050102010706020507" pitchFamily="18" charset="2"/>
              </a:rPr>
              <a:t>r</a:t>
            </a:r>
            <a:r>
              <a:rPr lang="en-US" altLang="en-US" sz="1000" b="1"/>
              <a:t>vode na standardnoj temperaturi</a:t>
            </a:r>
            <a:r>
              <a:rPr lang="en-US" altLang="en-US" b="1"/>
              <a:t> uzima gustina vode na 4</a:t>
            </a:r>
            <a:r>
              <a:rPr lang="en-US" altLang="en-US" b="1" baseline="30000"/>
              <a:t>o</a:t>
            </a:r>
            <a:r>
              <a:rPr lang="en-US" altLang="en-US" b="1"/>
              <a:t>C u teorijskim razmatranjima, dok se u inženjerskoj primeni najčešće koristi gustina vode na 15,56</a:t>
            </a:r>
            <a:r>
              <a:rPr lang="en-US" altLang="en-US" b="1" baseline="30000">
                <a:solidFill>
                  <a:srgbClr val="000000"/>
                </a:solidFill>
              </a:rPr>
              <a:t> o</a:t>
            </a:r>
            <a:r>
              <a:rPr lang="en-US" altLang="en-US" b="1">
                <a:solidFill>
                  <a:srgbClr val="000000"/>
                </a:solidFill>
              </a:rPr>
              <a:t>C</a:t>
            </a:r>
            <a:r>
              <a:rPr lang="en-US" altLang="en-US" b="1"/>
              <a:t>.</a:t>
            </a:r>
          </a:p>
        </p:txBody>
      </p:sp>
      <p:sp>
        <p:nvSpPr>
          <p:cNvPr id="25606" name="Line 17">
            <a:extLst>
              <a:ext uri="{FF2B5EF4-FFF2-40B4-BE49-F238E27FC236}">
                <a16:creationId xmlns="" xmlns:a16="http://schemas.microsoft.com/office/drawing/2014/main" id="{E877AAE1-D180-44BA-AC94-58DD1B510E3B}"/>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07" name="Text Box 19">
            <a:extLst>
              <a:ext uri="{FF2B5EF4-FFF2-40B4-BE49-F238E27FC236}">
                <a16:creationId xmlns="" xmlns:a16="http://schemas.microsoft.com/office/drawing/2014/main" id="{83CCA25C-1471-4D63-8F7D-4E1D4181E2D7}"/>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25608" name="Line 20">
            <a:extLst>
              <a:ext uri="{FF2B5EF4-FFF2-40B4-BE49-F238E27FC236}">
                <a16:creationId xmlns="" xmlns:a16="http://schemas.microsoft.com/office/drawing/2014/main" id="{F19CAA68-FEE2-4E6E-BECB-F95B3A8C66CB}"/>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09" name="Text Box 16">
            <a:extLst>
              <a:ext uri="{FF2B5EF4-FFF2-40B4-BE49-F238E27FC236}">
                <a16:creationId xmlns="" xmlns:a16="http://schemas.microsoft.com/office/drawing/2014/main" id="{0F80D03B-CBFB-428A-B675-7C39C196A92A}"/>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301064"/>
                                        </p:tgtEl>
                                        <p:attrNameLst>
                                          <p:attrName>style.visibility</p:attrName>
                                        </p:attrNameLst>
                                      </p:cBhvr>
                                      <p:to>
                                        <p:strVal val="visible"/>
                                      </p:to>
                                    </p:set>
                                    <p:animEffect transition="in" filter="fade">
                                      <p:cBhvr>
                                        <p:cTn id="7" dur="1000"/>
                                        <p:tgtEl>
                                          <p:spTgt spid="301064"/>
                                        </p:tgtEl>
                                      </p:cBhvr>
                                    </p:animEffect>
                                    <p:anim calcmode="lin" valueType="num">
                                      <p:cBhvr>
                                        <p:cTn id="8" dur="1000" fill="hold"/>
                                        <p:tgtEl>
                                          <p:spTgt spid="301064"/>
                                        </p:tgtEl>
                                        <p:attrNameLst>
                                          <p:attrName>style.rotation</p:attrName>
                                        </p:attrNameLst>
                                      </p:cBhvr>
                                      <p:tavLst>
                                        <p:tav tm="0">
                                          <p:val>
                                            <p:fltVal val="720"/>
                                          </p:val>
                                        </p:tav>
                                        <p:tav tm="100000">
                                          <p:val>
                                            <p:fltVal val="0"/>
                                          </p:val>
                                        </p:tav>
                                      </p:tavLst>
                                    </p:anim>
                                    <p:anim calcmode="lin" valueType="num">
                                      <p:cBhvr>
                                        <p:cTn id="9" dur="1000" fill="hold"/>
                                        <p:tgtEl>
                                          <p:spTgt spid="301064"/>
                                        </p:tgtEl>
                                        <p:attrNameLst>
                                          <p:attrName>ppt_h</p:attrName>
                                        </p:attrNameLst>
                                      </p:cBhvr>
                                      <p:tavLst>
                                        <p:tav tm="0">
                                          <p:val>
                                            <p:fltVal val="0"/>
                                          </p:val>
                                        </p:tav>
                                        <p:tav tm="100000">
                                          <p:val>
                                            <p:strVal val="#ppt_h"/>
                                          </p:val>
                                        </p:tav>
                                      </p:tavLst>
                                    </p:anim>
                                    <p:anim calcmode="lin" valueType="num">
                                      <p:cBhvr>
                                        <p:cTn id="10" dur="1000" fill="hold"/>
                                        <p:tgtEl>
                                          <p:spTgt spid="30106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01065"/>
                                        </p:tgtEl>
                                        <p:attrNameLst>
                                          <p:attrName>style.visibility</p:attrName>
                                        </p:attrNameLst>
                                      </p:cBhvr>
                                      <p:to>
                                        <p:strVal val="visible"/>
                                      </p:to>
                                    </p:set>
                                    <p:anim calcmode="discrete" valueType="clr">
                                      <p:cBhvr override="childStyle">
                                        <p:cTn id="14" dur="80"/>
                                        <p:tgtEl>
                                          <p:spTgt spid="30106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1065"/>
                                        </p:tgtEl>
                                        <p:attrNameLst>
                                          <p:attrName>fillcolor</p:attrName>
                                        </p:attrNameLst>
                                      </p:cBhvr>
                                      <p:tavLst>
                                        <p:tav tm="0">
                                          <p:val>
                                            <p:clrVal>
                                              <a:schemeClr val="accent2"/>
                                            </p:clrVal>
                                          </p:val>
                                        </p:tav>
                                        <p:tav tm="50000">
                                          <p:val>
                                            <p:clrVal>
                                              <a:schemeClr val="hlink"/>
                                            </p:clrVal>
                                          </p:val>
                                        </p:tav>
                                      </p:tavLst>
                                    </p:anim>
                                    <p:set>
                                      <p:cBhvr>
                                        <p:cTn id="16" dur="80"/>
                                        <p:tgtEl>
                                          <p:spTgt spid="3010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4E717EA9-AEA3-437F-A924-987CC6844C14}" type="datetime10">
              <a:rPr lang="en-US" smtClean="0">
                <a:solidFill>
                  <a:schemeClr val="tx1"/>
                </a:solidFill>
                <a:latin typeface="Arial" pitchFamily="34" charset="0"/>
              </a:rPr>
              <a:pPr/>
              <a:t>09:57</a:t>
            </a:fld>
            <a:endParaRPr lang="en-US" smtClean="0">
              <a:solidFill>
                <a:schemeClr val="tx1"/>
              </a:solidFill>
              <a:latin typeface="Arial" pitchFamily="34" charset="0"/>
            </a:endParaRPr>
          </a:p>
        </p:txBody>
      </p:sp>
      <p:sp>
        <p:nvSpPr>
          <p:cNvPr id="2560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F48563C-515C-4EBB-BC4A-D7B9651CB9AF}" type="slidenum">
              <a:rPr lang="en-US" smtClean="0">
                <a:solidFill>
                  <a:schemeClr val="tx1"/>
                </a:solidFill>
                <a:latin typeface="Arial" pitchFamily="34" charset="0"/>
              </a:rPr>
              <a:pPr/>
              <a:t>21</a:t>
            </a:fld>
            <a:endParaRPr lang="en-US" smtClean="0">
              <a:solidFill>
                <a:schemeClr val="tx1"/>
              </a:solidFill>
              <a:latin typeface="Arial" pitchFamily="34" charset="0"/>
            </a:endParaRPr>
          </a:p>
        </p:txBody>
      </p:sp>
      <p:sp>
        <p:nvSpPr>
          <p:cNvPr id="215042" name="Text Box 2"/>
          <p:cNvSpPr txBox="1">
            <a:spLocks noChangeArrowheads="1"/>
          </p:cNvSpPr>
          <p:nvPr/>
        </p:nvSpPr>
        <p:spPr bwMode="auto">
          <a:xfrm>
            <a:off x="534988" y="1844675"/>
            <a:ext cx="8285162" cy="457200"/>
          </a:xfrm>
          <a:prstGeom prst="rect">
            <a:avLst/>
          </a:prstGeom>
          <a:noFill/>
          <a:ln w="9525">
            <a:noFill/>
            <a:miter lim="800000"/>
            <a:headEnd/>
            <a:tailEnd/>
          </a:ln>
        </p:spPr>
        <p:txBody>
          <a:bodyPr>
            <a:spAutoFit/>
          </a:bodyPr>
          <a:lstStyle/>
          <a:p>
            <a:pPr algn="just" eaLnBrk="0" hangingPunct="0">
              <a:spcBef>
                <a:spcPct val="50000"/>
              </a:spcBef>
            </a:pPr>
            <a:r>
              <a:rPr lang="sr-Latn-CS" sz="2400" b="1"/>
              <a:t>SPECIFIČNA TEŽINA: težina u jedinici zapremine.</a:t>
            </a:r>
            <a:endParaRPr lang="en-US" sz="2400" b="1"/>
          </a:p>
        </p:txBody>
      </p:sp>
      <p:pic>
        <p:nvPicPr>
          <p:cNvPr id="215043" name="Picture 3" descr="BD10263_"/>
          <p:cNvPicPr>
            <a:picLocks noChangeAspect="1" noChangeArrowheads="1"/>
          </p:cNvPicPr>
          <p:nvPr/>
        </p:nvPicPr>
        <p:blipFill>
          <a:blip r:embed="rId3" cstate="print"/>
          <a:srcRect/>
          <a:stretch>
            <a:fillRect/>
          </a:stretch>
        </p:blipFill>
        <p:spPr bwMode="auto">
          <a:xfrm>
            <a:off x="323850" y="1990725"/>
            <a:ext cx="179388" cy="179388"/>
          </a:xfrm>
          <a:prstGeom prst="rect">
            <a:avLst/>
          </a:prstGeom>
          <a:noFill/>
          <a:ln w="9525">
            <a:noFill/>
            <a:miter lim="800000"/>
            <a:headEnd/>
            <a:tailEnd/>
          </a:ln>
        </p:spPr>
      </p:pic>
      <p:graphicFrame>
        <p:nvGraphicFramePr>
          <p:cNvPr id="215047" name="Object 7"/>
          <p:cNvGraphicFramePr>
            <a:graphicFrameLocks noChangeAspect="1"/>
          </p:cNvGraphicFramePr>
          <p:nvPr/>
        </p:nvGraphicFramePr>
        <p:xfrm>
          <a:off x="2771775" y="2420938"/>
          <a:ext cx="774700" cy="723900"/>
        </p:xfrm>
        <a:graphic>
          <a:graphicData uri="http://schemas.openxmlformats.org/presentationml/2006/ole">
            <p:oleObj spid="_x0000_s3074" name="Equation" r:id="rId4" imgW="587520" imgH="546120" progId="">
              <p:embed/>
            </p:oleObj>
          </a:graphicData>
        </a:graphic>
      </p:graphicFrame>
      <p:pic>
        <p:nvPicPr>
          <p:cNvPr id="215048" name="Picture 8" descr="BD14794_"/>
          <p:cNvPicPr>
            <a:picLocks noChangeAspect="1" noChangeArrowheads="1"/>
          </p:cNvPicPr>
          <p:nvPr/>
        </p:nvPicPr>
        <p:blipFill>
          <a:blip r:embed="rId5" cstate="print"/>
          <a:srcRect/>
          <a:stretch>
            <a:fillRect/>
          </a:stretch>
        </p:blipFill>
        <p:spPr bwMode="auto">
          <a:xfrm>
            <a:off x="1079500" y="3319463"/>
            <a:ext cx="142875" cy="142875"/>
          </a:xfrm>
          <a:prstGeom prst="rect">
            <a:avLst/>
          </a:prstGeom>
          <a:noFill/>
          <a:ln w="9525">
            <a:noFill/>
            <a:miter lim="800000"/>
            <a:headEnd/>
            <a:tailEnd/>
          </a:ln>
        </p:spPr>
      </p:pic>
      <p:sp>
        <p:nvSpPr>
          <p:cNvPr id="215049" name="Text Box 9"/>
          <p:cNvSpPr txBox="1">
            <a:spLocks noChangeArrowheads="1"/>
          </p:cNvSpPr>
          <p:nvPr/>
        </p:nvSpPr>
        <p:spPr bwMode="auto">
          <a:xfrm>
            <a:off x="1223963" y="3176588"/>
            <a:ext cx="6192837" cy="396875"/>
          </a:xfrm>
          <a:prstGeom prst="rect">
            <a:avLst/>
          </a:prstGeom>
          <a:noFill/>
          <a:ln w="9525">
            <a:noFill/>
            <a:miter lim="800000"/>
            <a:headEnd/>
            <a:tailEnd/>
          </a:ln>
        </p:spPr>
        <p:txBody>
          <a:bodyPr>
            <a:spAutoFit/>
          </a:bodyPr>
          <a:lstStyle/>
          <a:p>
            <a:pPr eaLnBrk="0" hangingPunct="0">
              <a:spcBef>
                <a:spcPct val="50000"/>
              </a:spcBef>
            </a:pPr>
            <a:r>
              <a:rPr lang="sr-Latn-CS" sz="2000" b="1"/>
              <a:t>Veza između gustine i specifične težine:</a:t>
            </a:r>
            <a:endParaRPr lang="en-US" sz="2000" b="1"/>
          </a:p>
        </p:txBody>
      </p:sp>
      <p:graphicFrame>
        <p:nvGraphicFramePr>
          <p:cNvPr id="215050" name="Object 10"/>
          <p:cNvGraphicFramePr>
            <a:graphicFrameLocks noChangeAspect="1"/>
          </p:cNvGraphicFramePr>
          <p:nvPr/>
        </p:nvGraphicFramePr>
        <p:xfrm>
          <a:off x="2757488" y="3643313"/>
          <a:ext cx="2578100" cy="723900"/>
        </p:xfrm>
        <a:graphic>
          <a:graphicData uri="http://schemas.openxmlformats.org/presentationml/2006/ole">
            <p:oleObj spid="_x0000_s3075" name="Equation" r:id="rId6" imgW="2182680" imgH="546120" progId="">
              <p:embed/>
            </p:oleObj>
          </a:graphicData>
        </a:graphic>
      </p:graphicFrame>
      <p:sp>
        <p:nvSpPr>
          <p:cNvPr id="215051" name="Text Box 11"/>
          <p:cNvSpPr txBox="1">
            <a:spLocks noChangeArrowheads="1"/>
          </p:cNvSpPr>
          <p:nvPr/>
        </p:nvSpPr>
        <p:spPr bwMode="auto">
          <a:xfrm>
            <a:off x="965200" y="4318000"/>
            <a:ext cx="32385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Times New Roman" pitchFamily="18" charset="0"/>
                <a:sym typeface="Wingdings 2" pitchFamily="18" charset="2"/>
              </a:rPr>
              <a:t></a:t>
            </a:r>
          </a:p>
        </p:txBody>
      </p:sp>
      <p:sp>
        <p:nvSpPr>
          <p:cNvPr id="215052" name="Text Box 12"/>
          <p:cNvSpPr txBox="1">
            <a:spLocks noChangeArrowheads="1"/>
          </p:cNvSpPr>
          <p:nvPr/>
        </p:nvSpPr>
        <p:spPr bwMode="auto">
          <a:xfrm>
            <a:off x="1230313" y="4292600"/>
            <a:ext cx="1751012" cy="396875"/>
          </a:xfrm>
          <a:prstGeom prst="rect">
            <a:avLst/>
          </a:prstGeom>
          <a:noFill/>
          <a:ln w="9525">
            <a:noFill/>
            <a:miter lim="800000"/>
            <a:headEnd/>
            <a:tailEnd/>
          </a:ln>
        </p:spPr>
        <p:txBody>
          <a:bodyPr>
            <a:spAutoFit/>
          </a:bodyPr>
          <a:lstStyle/>
          <a:p>
            <a:pPr eaLnBrk="0" hangingPunct="0">
              <a:spcBef>
                <a:spcPct val="50000"/>
              </a:spcBef>
            </a:pPr>
            <a:r>
              <a:rPr lang="sr-Latn-CS" sz="2000" b="1"/>
              <a:t>Dimenzija:</a:t>
            </a:r>
            <a:endParaRPr lang="en-US" sz="2000" b="1"/>
          </a:p>
        </p:txBody>
      </p:sp>
      <p:graphicFrame>
        <p:nvGraphicFramePr>
          <p:cNvPr id="215053" name="Object 13"/>
          <p:cNvGraphicFramePr>
            <a:graphicFrameLocks noChangeAspect="1"/>
          </p:cNvGraphicFramePr>
          <p:nvPr/>
        </p:nvGraphicFramePr>
        <p:xfrm>
          <a:off x="2759075" y="4724400"/>
          <a:ext cx="1727200" cy="381000"/>
        </p:xfrm>
        <a:graphic>
          <a:graphicData uri="http://schemas.openxmlformats.org/presentationml/2006/ole">
            <p:oleObj spid="_x0000_s3076" name="Equation" r:id="rId7" imgW="1427040" imgH="243720" progId="">
              <p:embed/>
            </p:oleObj>
          </a:graphicData>
        </a:graphic>
      </p:graphicFrame>
      <p:sp>
        <p:nvSpPr>
          <p:cNvPr id="215054" name="Text Box 14"/>
          <p:cNvSpPr txBox="1">
            <a:spLocks noChangeArrowheads="1"/>
          </p:cNvSpPr>
          <p:nvPr/>
        </p:nvSpPr>
        <p:spPr bwMode="auto">
          <a:xfrm>
            <a:off x="1000125" y="5337175"/>
            <a:ext cx="32385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Times New Roman" pitchFamily="18" charset="0"/>
                <a:sym typeface="Wingdings 2" pitchFamily="18" charset="2"/>
              </a:rPr>
              <a:t></a:t>
            </a:r>
          </a:p>
        </p:txBody>
      </p:sp>
      <p:sp>
        <p:nvSpPr>
          <p:cNvPr id="215055" name="Text Box 15"/>
          <p:cNvSpPr txBox="1">
            <a:spLocks noChangeArrowheads="1"/>
          </p:cNvSpPr>
          <p:nvPr/>
        </p:nvSpPr>
        <p:spPr bwMode="auto">
          <a:xfrm>
            <a:off x="1265238" y="5311775"/>
            <a:ext cx="2579687" cy="396875"/>
          </a:xfrm>
          <a:prstGeom prst="rect">
            <a:avLst/>
          </a:prstGeom>
          <a:noFill/>
          <a:ln w="9525">
            <a:noFill/>
            <a:miter lim="800000"/>
            <a:headEnd/>
            <a:tailEnd/>
          </a:ln>
        </p:spPr>
        <p:txBody>
          <a:bodyPr>
            <a:spAutoFit/>
          </a:bodyPr>
          <a:lstStyle/>
          <a:p>
            <a:pPr eaLnBrk="0" hangingPunct="0">
              <a:spcBef>
                <a:spcPct val="50000"/>
              </a:spcBef>
            </a:pPr>
            <a:r>
              <a:rPr lang="sr-Latn-CS" sz="2000" b="1"/>
              <a:t>Jedinica:</a:t>
            </a:r>
            <a:endParaRPr lang="en-US" sz="2000" b="1"/>
          </a:p>
        </p:txBody>
      </p:sp>
      <p:graphicFrame>
        <p:nvGraphicFramePr>
          <p:cNvPr id="215056" name="Object 16"/>
          <p:cNvGraphicFramePr>
            <a:graphicFrameLocks noChangeAspect="1"/>
          </p:cNvGraphicFramePr>
          <p:nvPr/>
        </p:nvGraphicFramePr>
        <p:xfrm>
          <a:off x="2767013" y="5445125"/>
          <a:ext cx="698500" cy="787400"/>
        </p:xfrm>
        <a:graphic>
          <a:graphicData uri="http://schemas.openxmlformats.org/presentationml/2006/ole">
            <p:oleObj spid="_x0000_s3077" name="Equation" r:id="rId8" imgW="520560" imgH="604800" progId="">
              <p:embed/>
            </p:oleObj>
          </a:graphicData>
        </a:graphic>
      </p:graphicFrame>
      <p:sp>
        <p:nvSpPr>
          <p:cNvPr id="25616" name="Line 210"/>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25617" name="Text Box 212"/>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25618" name="Line 213"/>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25619" name="WordArt 214"/>
          <p:cNvSpPr>
            <a:spLocks noChangeArrowheads="1" noChangeShapeType="1" noTextEdit="1"/>
          </p:cNvSpPr>
          <p:nvPr/>
        </p:nvSpPr>
        <p:spPr bwMode="auto">
          <a:xfrm>
            <a:off x="1066800" y="620713"/>
            <a:ext cx="7010400" cy="6477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FIZIČKA SVOJSTVA FLUIDA</a:t>
            </a:r>
          </a:p>
        </p:txBody>
      </p:sp>
      <p:sp>
        <p:nvSpPr>
          <p:cNvPr id="25620" name="Text Box 16"/>
          <p:cNvSpPr txBox="1">
            <a:spLocks noChangeArrowheads="1"/>
          </p:cNvSpPr>
          <p:nvPr/>
        </p:nvSpPr>
        <p:spPr bwMode="auto">
          <a:xfrm>
            <a:off x="3375025" y="6443663"/>
            <a:ext cx="2393950" cy="366712"/>
          </a:xfrm>
          <a:prstGeom prst="rect">
            <a:avLst/>
          </a:prstGeom>
          <a:noFill/>
          <a:ln w="9525">
            <a:noFill/>
            <a:miter lim="800000"/>
            <a:headEnd/>
            <a:tailEnd/>
          </a:ln>
        </p:spPr>
        <p:txBody>
          <a:bodyPr wrap="none">
            <a:spAutoFit/>
          </a:bodyPr>
          <a:lstStyle/>
          <a:p>
            <a:pPr algn="ct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15043"/>
                                        </p:tgtEl>
                                        <p:attrNameLst>
                                          <p:attrName>style.visibility</p:attrName>
                                        </p:attrNameLst>
                                      </p:cBhvr>
                                      <p:to>
                                        <p:strVal val="visible"/>
                                      </p:to>
                                    </p:set>
                                    <p:animEffect transition="in" filter="blinds(vertical)">
                                      <p:cBhvr>
                                        <p:cTn id="7" dur="1000"/>
                                        <p:tgtEl>
                                          <p:spTgt spid="215043"/>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15042"/>
                                        </p:tgtEl>
                                        <p:attrNameLst>
                                          <p:attrName>style.visibility</p:attrName>
                                        </p:attrNameLst>
                                      </p:cBhvr>
                                      <p:to>
                                        <p:strVal val="visible"/>
                                      </p:to>
                                    </p:set>
                                    <p:anim calcmode="discrete" valueType="clr">
                                      <p:cBhvr override="childStyle">
                                        <p:cTn id="11" dur="80"/>
                                        <p:tgtEl>
                                          <p:spTgt spid="21504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15042"/>
                                        </p:tgtEl>
                                        <p:attrNameLst>
                                          <p:attrName>fillcolor</p:attrName>
                                        </p:attrNameLst>
                                      </p:cBhvr>
                                      <p:tavLst>
                                        <p:tav tm="0">
                                          <p:val>
                                            <p:clrVal>
                                              <a:schemeClr val="accent2"/>
                                            </p:clrVal>
                                          </p:val>
                                        </p:tav>
                                        <p:tav tm="50000">
                                          <p:val>
                                            <p:clrVal>
                                              <a:schemeClr val="hlink"/>
                                            </p:clrVal>
                                          </p:val>
                                        </p:tav>
                                      </p:tavLst>
                                    </p:anim>
                                    <p:set>
                                      <p:cBhvr>
                                        <p:cTn id="13" dur="80"/>
                                        <p:tgtEl>
                                          <p:spTgt spid="215042"/>
                                        </p:tgtEl>
                                        <p:attrNameLst>
                                          <p:attrName>fill.type</p:attrName>
                                        </p:attrNameLst>
                                      </p:cBhvr>
                                      <p:to>
                                        <p:strVal val="solid"/>
                                      </p:to>
                                    </p:set>
                                  </p:childTnLst>
                                </p:cTn>
                              </p:par>
                            </p:childTnLst>
                          </p:cTn>
                        </p:par>
                        <p:par>
                          <p:cTn id="14" fill="hold" nodeType="afterGroup">
                            <p:stCondLst>
                              <p:cond delay="3720"/>
                            </p:stCondLst>
                            <p:childTnLst>
                              <p:par>
                                <p:cTn id="15" presetID="22" presetClass="entr" presetSubtype="8" fill="hold" nodeType="afterEffect">
                                  <p:stCondLst>
                                    <p:cond delay="0"/>
                                  </p:stCondLst>
                                  <p:childTnLst>
                                    <p:set>
                                      <p:cBhvr>
                                        <p:cTn id="16" dur="1" fill="hold">
                                          <p:stCondLst>
                                            <p:cond delay="0"/>
                                          </p:stCondLst>
                                        </p:cTn>
                                        <p:tgtEl>
                                          <p:spTgt spid="215047"/>
                                        </p:tgtEl>
                                        <p:attrNameLst>
                                          <p:attrName>style.visibility</p:attrName>
                                        </p:attrNameLst>
                                      </p:cBhvr>
                                      <p:to>
                                        <p:strVal val="visible"/>
                                      </p:to>
                                    </p:set>
                                    <p:animEffect transition="in" filter="wipe(left)">
                                      <p:cBhvr>
                                        <p:cTn id="17" dur="500"/>
                                        <p:tgtEl>
                                          <p:spTgt spid="215047"/>
                                        </p:tgtEl>
                                      </p:cBhvr>
                                    </p:animEffect>
                                  </p:childTnLst>
                                </p:cTn>
                              </p:par>
                            </p:childTnLst>
                          </p:cTn>
                        </p:par>
                        <p:par>
                          <p:cTn id="18" fill="hold" nodeType="afterGroup">
                            <p:stCondLst>
                              <p:cond delay="4220"/>
                            </p:stCondLst>
                            <p:childTnLst>
                              <p:par>
                                <p:cTn id="19" presetID="35" presetClass="entr" presetSubtype="0" fill="hold" nodeType="afterEffect">
                                  <p:stCondLst>
                                    <p:cond delay="0"/>
                                  </p:stCondLst>
                                  <p:childTnLst>
                                    <p:set>
                                      <p:cBhvr>
                                        <p:cTn id="20" dur="1" fill="hold">
                                          <p:stCondLst>
                                            <p:cond delay="0"/>
                                          </p:stCondLst>
                                        </p:cTn>
                                        <p:tgtEl>
                                          <p:spTgt spid="215048"/>
                                        </p:tgtEl>
                                        <p:attrNameLst>
                                          <p:attrName>style.visibility</p:attrName>
                                        </p:attrNameLst>
                                      </p:cBhvr>
                                      <p:to>
                                        <p:strVal val="visible"/>
                                      </p:to>
                                    </p:set>
                                    <p:animEffect transition="in" filter="fade">
                                      <p:cBhvr>
                                        <p:cTn id="21" dur="1000"/>
                                        <p:tgtEl>
                                          <p:spTgt spid="215048"/>
                                        </p:tgtEl>
                                      </p:cBhvr>
                                    </p:animEffect>
                                    <p:anim calcmode="lin" valueType="num">
                                      <p:cBhvr>
                                        <p:cTn id="22" dur="1000" fill="hold"/>
                                        <p:tgtEl>
                                          <p:spTgt spid="215048"/>
                                        </p:tgtEl>
                                        <p:attrNameLst>
                                          <p:attrName>style.rotation</p:attrName>
                                        </p:attrNameLst>
                                      </p:cBhvr>
                                      <p:tavLst>
                                        <p:tav tm="0">
                                          <p:val>
                                            <p:fltVal val="720"/>
                                          </p:val>
                                        </p:tav>
                                        <p:tav tm="100000">
                                          <p:val>
                                            <p:fltVal val="0"/>
                                          </p:val>
                                        </p:tav>
                                      </p:tavLst>
                                    </p:anim>
                                    <p:anim calcmode="lin" valueType="num">
                                      <p:cBhvr>
                                        <p:cTn id="23" dur="1000" fill="hold"/>
                                        <p:tgtEl>
                                          <p:spTgt spid="215048"/>
                                        </p:tgtEl>
                                        <p:attrNameLst>
                                          <p:attrName>ppt_h</p:attrName>
                                        </p:attrNameLst>
                                      </p:cBhvr>
                                      <p:tavLst>
                                        <p:tav tm="0">
                                          <p:val>
                                            <p:fltVal val="0"/>
                                          </p:val>
                                        </p:tav>
                                        <p:tav tm="100000">
                                          <p:val>
                                            <p:strVal val="#ppt_h"/>
                                          </p:val>
                                        </p:tav>
                                      </p:tavLst>
                                    </p:anim>
                                    <p:anim calcmode="lin" valueType="num">
                                      <p:cBhvr>
                                        <p:cTn id="24" dur="1000" fill="hold"/>
                                        <p:tgtEl>
                                          <p:spTgt spid="215048"/>
                                        </p:tgtEl>
                                        <p:attrNameLst>
                                          <p:attrName>ppt_w</p:attrName>
                                        </p:attrNameLst>
                                      </p:cBhvr>
                                      <p:tavLst>
                                        <p:tav tm="0">
                                          <p:val>
                                            <p:fltVal val="0"/>
                                          </p:val>
                                        </p:tav>
                                        <p:tav tm="100000">
                                          <p:val>
                                            <p:strVal val="#ppt_w"/>
                                          </p:val>
                                        </p:tav>
                                      </p:tavLst>
                                    </p:anim>
                                  </p:childTnLst>
                                </p:cTn>
                              </p:par>
                            </p:childTnLst>
                          </p:cTn>
                        </p:par>
                        <p:par>
                          <p:cTn id="25" fill="hold" nodeType="afterGroup">
                            <p:stCondLst>
                              <p:cond delay="522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215049"/>
                                        </p:tgtEl>
                                        <p:attrNameLst>
                                          <p:attrName>style.visibility</p:attrName>
                                        </p:attrNameLst>
                                      </p:cBhvr>
                                      <p:to>
                                        <p:strVal val="visible"/>
                                      </p:to>
                                    </p:set>
                                    <p:anim calcmode="discrete" valueType="clr">
                                      <p:cBhvr override="childStyle">
                                        <p:cTn id="28" dur="80"/>
                                        <p:tgtEl>
                                          <p:spTgt spid="21504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15049"/>
                                        </p:tgtEl>
                                        <p:attrNameLst>
                                          <p:attrName>fillcolor</p:attrName>
                                        </p:attrNameLst>
                                      </p:cBhvr>
                                      <p:tavLst>
                                        <p:tav tm="0">
                                          <p:val>
                                            <p:clrVal>
                                              <a:schemeClr val="accent2"/>
                                            </p:clrVal>
                                          </p:val>
                                        </p:tav>
                                        <p:tav tm="50000">
                                          <p:val>
                                            <p:clrVal>
                                              <a:schemeClr val="hlink"/>
                                            </p:clrVal>
                                          </p:val>
                                        </p:tav>
                                      </p:tavLst>
                                    </p:anim>
                                    <p:set>
                                      <p:cBhvr>
                                        <p:cTn id="30" dur="80"/>
                                        <p:tgtEl>
                                          <p:spTgt spid="215049"/>
                                        </p:tgtEl>
                                        <p:attrNameLst>
                                          <p:attrName>fill.type</p:attrName>
                                        </p:attrNameLst>
                                      </p:cBhvr>
                                      <p:to>
                                        <p:strVal val="solid"/>
                                      </p:to>
                                    </p:set>
                                  </p:childTnLst>
                                </p:cTn>
                              </p:par>
                            </p:childTnLst>
                          </p:cTn>
                        </p:par>
                        <p:par>
                          <p:cTn id="31" fill="hold" nodeType="afterGroup">
                            <p:stCondLst>
                              <p:cond delay="6660"/>
                            </p:stCondLst>
                            <p:childTnLst>
                              <p:par>
                                <p:cTn id="32" presetID="22" presetClass="entr" presetSubtype="8" fill="hold" nodeType="afterEffect">
                                  <p:stCondLst>
                                    <p:cond delay="0"/>
                                  </p:stCondLst>
                                  <p:childTnLst>
                                    <p:set>
                                      <p:cBhvr>
                                        <p:cTn id="33" dur="1" fill="hold">
                                          <p:stCondLst>
                                            <p:cond delay="0"/>
                                          </p:stCondLst>
                                        </p:cTn>
                                        <p:tgtEl>
                                          <p:spTgt spid="215050"/>
                                        </p:tgtEl>
                                        <p:attrNameLst>
                                          <p:attrName>style.visibility</p:attrName>
                                        </p:attrNameLst>
                                      </p:cBhvr>
                                      <p:to>
                                        <p:strVal val="visible"/>
                                      </p:to>
                                    </p:set>
                                    <p:animEffect transition="in" filter="wipe(left)">
                                      <p:cBhvr>
                                        <p:cTn id="34" dur="500"/>
                                        <p:tgtEl>
                                          <p:spTgt spid="215050"/>
                                        </p:tgtEl>
                                      </p:cBhvr>
                                    </p:animEffect>
                                  </p:childTnLst>
                                </p:cTn>
                              </p:par>
                            </p:childTnLst>
                          </p:cTn>
                        </p:par>
                        <p:par>
                          <p:cTn id="35" fill="hold" nodeType="afterGroup">
                            <p:stCondLst>
                              <p:cond delay="7160"/>
                            </p:stCondLst>
                            <p:childTnLst>
                              <p:par>
                                <p:cTn id="36" presetID="49" presetClass="entr" presetSubtype="0" decel="100000" fill="hold" grpId="0" nodeType="afterEffect">
                                  <p:stCondLst>
                                    <p:cond delay="0"/>
                                  </p:stCondLst>
                                  <p:iterate type="lt">
                                    <p:tmPct val="0"/>
                                  </p:iterate>
                                  <p:childTnLst>
                                    <p:set>
                                      <p:cBhvr>
                                        <p:cTn id="37" dur="1" fill="hold">
                                          <p:stCondLst>
                                            <p:cond delay="0"/>
                                          </p:stCondLst>
                                        </p:cTn>
                                        <p:tgtEl>
                                          <p:spTgt spid="215051"/>
                                        </p:tgtEl>
                                        <p:attrNameLst>
                                          <p:attrName>style.visibility</p:attrName>
                                        </p:attrNameLst>
                                      </p:cBhvr>
                                      <p:to>
                                        <p:strVal val="visible"/>
                                      </p:to>
                                    </p:set>
                                    <p:anim calcmode="lin" valueType="num">
                                      <p:cBhvr>
                                        <p:cTn id="38" dur="500" fill="hold"/>
                                        <p:tgtEl>
                                          <p:spTgt spid="215051"/>
                                        </p:tgtEl>
                                        <p:attrNameLst>
                                          <p:attrName>ppt_w</p:attrName>
                                        </p:attrNameLst>
                                      </p:cBhvr>
                                      <p:tavLst>
                                        <p:tav tm="0">
                                          <p:val>
                                            <p:fltVal val="0"/>
                                          </p:val>
                                        </p:tav>
                                        <p:tav tm="100000">
                                          <p:val>
                                            <p:strVal val="#ppt_w"/>
                                          </p:val>
                                        </p:tav>
                                      </p:tavLst>
                                    </p:anim>
                                    <p:anim calcmode="lin" valueType="num">
                                      <p:cBhvr>
                                        <p:cTn id="39" dur="500" fill="hold"/>
                                        <p:tgtEl>
                                          <p:spTgt spid="215051"/>
                                        </p:tgtEl>
                                        <p:attrNameLst>
                                          <p:attrName>ppt_h</p:attrName>
                                        </p:attrNameLst>
                                      </p:cBhvr>
                                      <p:tavLst>
                                        <p:tav tm="0">
                                          <p:val>
                                            <p:fltVal val="0"/>
                                          </p:val>
                                        </p:tav>
                                        <p:tav tm="100000">
                                          <p:val>
                                            <p:strVal val="#ppt_h"/>
                                          </p:val>
                                        </p:tav>
                                      </p:tavLst>
                                    </p:anim>
                                    <p:anim calcmode="lin" valueType="num">
                                      <p:cBhvr>
                                        <p:cTn id="40" dur="500" fill="hold"/>
                                        <p:tgtEl>
                                          <p:spTgt spid="215051"/>
                                        </p:tgtEl>
                                        <p:attrNameLst>
                                          <p:attrName>style.rotation</p:attrName>
                                        </p:attrNameLst>
                                      </p:cBhvr>
                                      <p:tavLst>
                                        <p:tav tm="0">
                                          <p:val>
                                            <p:fltVal val="360"/>
                                          </p:val>
                                        </p:tav>
                                        <p:tav tm="100000">
                                          <p:val>
                                            <p:fltVal val="0"/>
                                          </p:val>
                                        </p:tav>
                                      </p:tavLst>
                                    </p:anim>
                                    <p:animEffect transition="in" filter="fade">
                                      <p:cBhvr>
                                        <p:cTn id="41" dur="500"/>
                                        <p:tgtEl>
                                          <p:spTgt spid="215051"/>
                                        </p:tgtEl>
                                      </p:cBhvr>
                                    </p:animEffect>
                                  </p:childTnLst>
                                </p:cTn>
                              </p:par>
                            </p:childTnLst>
                          </p:cTn>
                        </p:par>
                        <p:par>
                          <p:cTn id="42" fill="hold" nodeType="afterGroup">
                            <p:stCondLst>
                              <p:cond delay="766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215052"/>
                                        </p:tgtEl>
                                        <p:attrNameLst>
                                          <p:attrName>style.visibility</p:attrName>
                                        </p:attrNameLst>
                                      </p:cBhvr>
                                      <p:to>
                                        <p:strVal val="visible"/>
                                      </p:to>
                                    </p:set>
                                    <p:anim calcmode="discrete" valueType="clr">
                                      <p:cBhvr override="childStyle">
                                        <p:cTn id="45" dur="80"/>
                                        <p:tgtEl>
                                          <p:spTgt spid="215052"/>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215052"/>
                                        </p:tgtEl>
                                        <p:attrNameLst>
                                          <p:attrName>fillcolor</p:attrName>
                                        </p:attrNameLst>
                                      </p:cBhvr>
                                      <p:tavLst>
                                        <p:tav tm="0">
                                          <p:val>
                                            <p:clrVal>
                                              <a:schemeClr val="accent2"/>
                                            </p:clrVal>
                                          </p:val>
                                        </p:tav>
                                        <p:tav tm="50000">
                                          <p:val>
                                            <p:clrVal>
                                              <a:schemeClr val="hlink"/>
                                            </p:clrVal>
                                          </p:val>
                                        </p:tav>
                                      </p:tavLst>
                                    </p:anim>
                                    <p:set>
                                      <p:cBhvr>
                                        <p:cTn id="47" dur="80"/>
                                        <p:tgtEl>
                                          <p:spTgt spid="215052"/>
                                        </p:tgtEl>
                                        <p:attrNameLst>
                                          <p:attrName>fill.type</p:attrName>
                                        </p:attrNameLst>
                                      </p:cBhvr>
                                      <p:to>
                                        <p:strVal val="solid"/>
                                      </p:to>
                                    </p:set>
                                  </p:childTnLst>
                                </p:cTn>
                              </p:par>
                            </p:childTnLst>
                          </p:cTn>
                        </p:par>
                        <p:par>
                          <p:cTn id="48" fill="hold" nodeType="afterGroup">
                            <p:stCondLst>
                              <p:cond delay="8100"/>
                            </p:stCondLst>
                            <p:childTnLst>
                              <p:par>
                                <p:cTn id="49" presetID="22" presetClass="entr" presetSubtype="8" fill="hold" nodeType="afterEffect">
                                  <p:stCondLst>
                                    <p:cond delay="0"/>
                                  </p:stCondLst>
                                  <p:childTnLst>
                                    <p:set>
                                      <p:cBhvr>
                                        <p:cTn id="50" dur="1" fill="hold">
                                          <p:stCondLst>
                                            <p:cond delay="0"/>
                                          </p:stCondLst>
                                        </p:cTn>
                                        <p:tgtEl>
                                          <p:spTgt spid="215053"/>
                                        </p:tgtEl>
                                        <p:attrNameLst>
                                          <p:attrName>style.visibility</p:attrName>
                                        </p:attrNameLst>
                                      </p:cBhvr>
                                      <p:to>
                                        <p:strVal val="visible"/>
                                      </p:to>
                                    </p:set>
                                    <p:animEffect transition="in" filter="wipe(left)">
                                      <p:cBhvr>
                                        <p:cTn id="51" dur="500"/>
                                        <p:tgtEl>
                                          <p:spTgt spid="215053"/>
                                        </p:tgtEl>
                                      </p:cBhvr>
                                    </p:animEffect>
                                  </p:childTnLst>
                                </p:cTn>
                              </p:par>
                            </p:childTnLst>
                          </p:cTn>
                        </p:par>
                        <p:par>
                          <p:cTn id="52" fill="hold" nodeType="afterGroup">
                            <p:stCondLst>
                              <p:cond delay="8600"/>
                            </p:stCondLst>
                            <p:childTnLst>
                              <p:par>
                                <p:cTn id="53" presetID="49" presetClass="entr" presetSubtype="0" decel="100000" fill="hold" grpId="0" nodeType="afterEffect">
                                  <p:stCondLst>
                                    <p:cond delay="0"/>
                                  </p:stCondLst>
                                  <p:iterate type="lt">
                                    <p:tmPct val="0"/>
                                  </p:iterate>
                                  <p:childTnLst>
                                    <p:set>
                                      <p:cBhvr>
                                        <p:cTn id="54" dur="1" fill="hold">
                                          <p:stCondLst>
                                            <p:cond delay="0"/>
                                          </p:stCondLst>
                                        </p:cTn>
                                        <p:tgtEl>
                                          <p:spTgt spid="215054"/>
                                        </p:tgtEl>
                                        <p:attrNameLst>
                                          <p:attrName>style.visibility</p:attrName>
                                        </p:attrNameLst>
                                      </p:cBhvr>
                                      <p:to>
                                        <p:strVal val="visible"/>
                                      </p:to>
                                    </p:set>
                                    <p:anim calcmode="lin" valueType="num">
                                      <p:cBhvr>
                                        <p:cTn id="55" dur="500" fill="hold"/>
                                        <p:tgtEl>
                                          <p:spTgt spid="215054"/>
                                        </p:tgtEl>
                                        <p:attrNameLst>
                                          <p:attrName>ppt_w</p:attrName>
                                        </p:attrNameLst>
                                      </p:cBhvr>
                                      <p:tavLst>
                                        <p:tav tm="0">
                                          <p:val>
                                            <p:fltVal val="0"/>
                                          </p:val>
                                        </p:tav>
                                        <p:tav tm="100000">
                                          <p:val>
                                            <p:strVal val="#ppt_w"/>
                                          </p:val>
                                        </p:tav>
                                      </p:tavLst>
                                    </p:anim>
                                    <p:anim calcmode="lin" valueType="num">
                                      <p:cBhvr>
                                        <p:cTn id="56" dur="500" fill="hold"/>
                                        <p:tgtEl>
                                          <p:spTgt spid="215054"/>
                                        </p:tgtEl>
                                        <p:attrNameLst>
                                          <p:attrName>ppt_h</p:attrName>
                                        </p:attrNameLst>
                                      </p:cBhvr>
                                      <p:tavLst>
                                        <p:tav tm="0">
                                          <p:val>
                                            <p:fltVal val="0"/>
                                          </p:val>
                                        </p:tav>
                                        <p:tav tm="100000">
                                          <p:val>
                                            <p:strVal val="#ppt_h"/>
                                          </p:val>
                                        </p:tav>
                                      </p:tavLst>
                                    </p:anim>
                                    <p:anim calcmode="lin" valueType="num">
                                      <p:cBhvr>
                                        <p:cTn id="57" dur="500" fill="hold"/>
                                        <p:tgtEl>
                                          <p:spTgt spid="215054"/>
                                        </p:tgtEl>
                                        <p:attrNameLst>
                                          <p:attrName>style.rotation</p:attrName>
                                        </p:attrNameLst>
                                      </p:cBhvr>
                                      <p:tavLst>
                                        <p:tav tm="0">
                                          <p:val>
                                            <p:fltVal val="360"/>
                                          </p:val>
                                        </p:tav>
                                        <p:tav tm="100000">
                                          <p:val>
                                            <p:fltVal val="0"/>
                                          </p:val>
                                        </p:tav>
                                      </p:tavLst>
                                    </p:anim>
                                    <p:animEffect transition="in" filter="fade">
                                      <p:cBhvr>
                                        <p:cTn id="58" dur="500"/>
                                        <p:tgtEl>
                                          <p:spTgt spid="215054"/>
                                        </p:tgtEl>
                                      </p:cBhvr>
                                    </p:animEffect>
                                  </p:childTnLst>
                                </p:cTn>
                              </p:par>
                            </p:childTnLst>
                          </p:cTn>
                        </p:par>
                        <p:par>
                          <p:cTn id="59" fill="hold" nodeType="afterGroup">
                            <p:stCondLst>
                              <p:cond delay="91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215055"/>
                                        </p:tgtEl>
                                        <p:attrNameLst>
                                          <p:attrName>style.visibility</p:attrName>
                                        </p:attrNameLst>
                                      </p:cBhvr>
                                      <p:to>
                                        <p:strVal val="visible"/>
                                      </p:to>
                                    </p:set>
                                    <p:anim calcmode="discrete" valueType="clr">
                                      <p:cBhvr override="childStyle">
                                        <p:cTn id="62" dur="80"/>
                                        <p:tgtEl>
                                          <p:spTgt spid="215055"/>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15055"/>
                                        </p:tgtEl>
                                        <p:attrNameLst>
                                          <p:attrName>fillcolor</p:attrName>
                                        </p:attrNameLst>
                                      </p:cBhvr>
                                      <p:tavLst>
                                        <p:tav tm="0">
                                          <p:val>
                                            <p:clrVal>
                                              <a:schemeClr val="accent2"/>
                                            </p:clrVal>
                                          </p:val>
                                        </p:tav>
                                        <p:tav tm="50000">
                                          <p:val>
                                            <p:clrVal>
                                              <a:schemeClr val="hlink"/>
                                            </p:clrVal>
                                          </p:val>
                                        </p:tav>
                                      </p:tavLst>
                                    </p:anim>
                                    <p:set>
                                      <p:cBhvr>
                                        <p:cTn id="64" dur="80"/>
                                        <p:tgtEl>
                                          <p:spTgt spid="215055"/>
                                        </p:tgtEl>
                                        <p:attrNameLst>
                                          <p:attrName>fill.type</p:attrName>
                                        </p:attrNameLst>
                                      </p:cBhvr>
                                      <p:to>
                                        <p:strVal val="solid"/>
                                      </p:to>
                                    </p:set>
                                  </p:childTnLst>
                                </p:cTn>
                              </p:par>
                            </p:childTnLst>
                          </p:cTn>
                        </p:par>
                        <p:par>
                          <p:cTn id="65" fill="hold" nodeType="afterGroup">
                            <p:stCondLst>
                              <p:cond delay="9500"/>
                            </p:stCondLst>
                            <p:childTnLst>
                              <p:par>
                                <p:cTn id="66" presetID="22" presetClass="entr" presetSubtype="8" fill="hold" nodeType="afterEffect">
                                  <p:stCondLst>
                                    <p:cond delay="0"/>
                                  </p:stCondLst>
                                  <p:childTnLst>
                                    <p:set>
                                      <p:cBhvr>
                                        <p:cTn id="67" dur="1" fill="hold">
                                          <p:stCondLst>
                                            <p:cond delay="0"/>
                                          </p:stCondLst>
                                        </p:cTn>
                                        <p:tgtEl>
                                          <p:spTgt spid="215056"/>
                                        </p:tgtEl>
                                        <p:attrNameLst>
                                          <p:attrName>style.visibility</p:attrName>
                                        </p:attrNameLst>
                                      </p:cBhvr>
                                      <p:to>
                                        <p:strVal val="visible"/>
                                      </p:to>
                                    </p:set>
                                    <p:animEffect transition="in" filter="wipe(left)">
                                      <p:cBhvr>
                                        <p:cTn id="68" dur="500"/>
                                        <p:tgtEl>
                                          <p:spTgt spid="215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P spid="215049" grpId="0"/>
      <p:bldP spid="215051" grpId="0"/>
      <p:bldP spid="215052" grpId="0"/>
      <p:bldP spid="215054" grpId="0"/>
      <p:bldP spid="2150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 xmlns:a16="http://schemas.microsoft.com/office/drawing/2014/main" id="{28B92BE9-8840-40AB-B669-D90A3913AC77}"/>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EE2C61-48E9-45AB-BA9C-569E1AD47C31}" type="slidenum">
              <a:rPr lang="en-US" altLang="en-US"/>
              <a:pPr eaLnBrk="1" hangingPunct="1"/>
              <a:t>22</a:t>
            </a:fld>
            <a:endParaRPr lang="en-US" altLang="en-US"/>
          </a:p>
        </p:txBody>
      </p:sp>
      <p:sp>
        <p:nvSpPr>
          <p:cNvPr id="216079" name="Oval 15" descr="Water droplets">
            <a:extLst>
              <a:ext uri="{FF2B5EF4-FFF2-40B4-BE49-F238E27FC236}">
                <a16:creationId xmlns="" xmlns:a16="http://schemas.microsoft.com/office/drawing/2014/main" id="{3E939FE3-3515-43DA-BB51-FC603924355F}"/>
              </a:ext>
            </a:extLst>
          </p:cNvPr>
          <p:cNvSpPr>
            <a:spLocks noChangeArrowheads="1"/>
          </p:cNvSpPr>
          <p:nvPr/>
        </p:nvSpPr>
        <p:spPr bwMode="auto">
          <a:xfrm>
            <a:off x="2232025" y="2925763"/>
            <a:ext cx="539750" cy="541337"/>
          </a:xfrm>
          <a:prstGeom prst="ellipse">
            <a:avLst/>
          </a:prstGeom>
          <a:blipFill dpi="0" rotWithShape="1">
            <a:blip r:embed="rId2" cstate="print"/>
            <a:srcRect/>
            <a:tile tx="0" ty="0" sx="100000" sy="100000" flip="none" algn="tl"/>
          </a:blip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080" name="Oval 16">
            <a:extLst>
              <a:ext uri="{FF2B5EF4-FFF2-40B4-BE49-F238E27FC236}">
                <a16:creationId xmlns="" xmlns:a16="http://schemas.microsoft.com/office/drawing/2014/main" id="{F2DAEE1A-43B3-4AE8-BB03-BC7D8BAC8CB0}"/>
              </a:ext>
            </a:extLst>
          </p:cNvPr>
          <p:cNvSpPr>
            <a:spLocks noChangeArrowheads="1"/>
          </p:cNvSpPr>
          <p:nvPr/>
        </p:nvSpPr>
        <p:spPr bwMode="auto">
          <a:xfrm>
            <a:off x="2232025" y="4422775"/>
            <a:ext cx="539750" cy="539750"/>
          </a:xfrm>
          <a:prstGeom prst="ellipse">
            <a:avLst/>
          </a:prstGeom>
          <a:solidFill>
            <a:srgbClr val="B1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081" name="Oval 17">
            <a:extLst>
              <a:ext uri="{FF2B5EF4-FFF2-40B4-BE49-F238E27FC236}">
                <a16:creationId xmlns="" xmlns:a16="http://schemas.microsoft.com/office/drawing/2014/main" id="{A44633AC-BA97-4ECE-87A2-5640D148D3D2}"/>
              </a:ext>
            </a:extLst>
          </p:cNvPr>
          <p:cNvSpPr>
            <a:spLocks noChangeArrowheads="1"/>
          </p:cNvSpPr>
          <p:nvPr/>
        </p:nvSpPr>
        <p:spPr bwMode="auto">
          <a:xfrm>
            <a:off x="2232025" y="3703638"/>
            <a:ext cx="539750" cy="504825"/>
          </a:xfrm>
          <a:prstGeom prst="ellipse">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216105" name="Group 41">
            <a:extLst>
              <a:ext uri="{FF2B5EF4-FFF2-40B4-BE49-F238E27FC236}">
                <a16:creationId xmlns="" xmlns:a16="http://schemas.microsoft.com/office/drawing/2014/main" id="{B1A427A7-8B1F-42A0-B4F2-5E13DAF0A783}"/>
              </a:ext>
            </a:extLst>
          </p:cNvPr>
          <p:cNvGraphicFramePr>
            <a:graphicFrameLocks noGrp="1"/>
          </p:cNvGraphicFramePr>
          <p:nvPr/>
        </p:nvGraphicFramePr>
        <p:xfrm>
          <a:off x="2049463" y="2033588"/>
          <a:ext cx="5018087" cy="3051175"/>
        </p:xfrm>
        <a:graphic>
          <a:graphicData uri="http://schemas.openxmlformats.org/drawingml/2006/table">
            <a:tbl>
              <a:tblPr/>
              <a:tblGrid>
                <a:gridCol w="2268537">
                  <a:extLst>
                    <a:ext uri="{9D8B030D-6E8A-4147-A177-3AD203B41FA5}">
                      <a16:colId xmlns="" xmlns:a16="http://schemas.microsoft.com/office/drawing/2014/main" val="20000"/>
                    </a:ext>
                  </a:extLst>
                </a:gridCol>
                <a:gridCol w="1284288">
                  <a:extLst>
                    <a:ext uri="{9D8B030D-6E8A-4147-A177-3AD203B41FA5}">
                      <a16:colId xmlns="" xmlns:a16="http://schemas.microsoft.com/office/drawing/2014/main" val="20001"/>
                    </a:ext>
                  </a:extLst>
                </a:gridCol>
                <a:gridCol w="1465262">
                  <a:extLst>
                    <a:ext uri="{9D8B030D-6E8A-4147-A177-3AD203B41FA5}">
                      <a16:colId xmlns="" xmlns:a16="http://schemas.microsoft.com/office/drawing/2014/main" val="20002"/>
                    </a:ext>
                  </a:extLst>
                </a:gridCol>
              </a:tblGrid>
              <a:tr h="784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2000" b="1" i="0" u="none" strike="noStrike" cap="none" normalizeH="0" baseline="0" dirty="0">
                          <a:ln>
                            <a:noFill/>
                          </a:ln>
                          <a:solidFill>
                            <a:schemeClr val="tx1"/>
                          </a:solidFill>
                          <a:effectLst/>
                          <a:latin typeface="Arial" charset="0"/>
                          <a:cs typeface="Arial" charset="0"/>
                        </a:rPr>
                        <a:t>FLUID</a:t>
                      </a:r>
                      <a:endParaRPr kumimoji="0" lang="en-US" sz="2000" b="1" i="0" u="none" strike="noStrike" cap="none" normalizeH="0" baseline="0" dirty="0">
                        <a:ln>
                          <a:noFill/>
                        </a:ln>
                        <a:solidFill>
                          <a:schemeClr val="tx1"/>
                        </a:solidFill>
                        <a:effectLst/>
                        <a:latin typeface="Arial YU" pitchFamily="34" charset="0"/>
                        <a:cs typeface="Times New Roman" pitchFamily="18"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2400" b="1" i="0" u="none" strike="noStrike" cap="none" normalizeH="0" baseline="0" dirty="0">
                          <a:ln>
                            <a:noFill/>
                          </a:ln>
                          <a:solidFill>
                            <a:schemeClr val="tx1"/>
                          </a:solidFill>
                          <a:effectLst/>
                          <a:latin typeface="Arial" charset="0"/>
                          <a:ea typeface="Times New Roman" pitchFamily="18" charset="0"/>
                          <a:cs typeface="Arial" charset="0"/>
                          <a:sym typeface="Symbol" pitchFamily="18" charset="2"/>
                        </a:rPr>
                        <a:t></a:t>
                      </a:r>
                      <a:r>
                        <a:rPr kumimoji="0" lang="sr-Latn-CS" sz="2400" b="1" i="0" u="none" strike="noStrike" cap="none" normalizeH="0" baseline="0" dirty="0">
                          <a:ln>
                            <a:noFill/>
                          </a:ln>
                          <a:solidFill>
                            <a:schemeClr val="tx1"/>
                          </a:solidFill>
                          <a:effectLst/>
                          <a:latin typeface="Arial" charset="0"/>
                          <a:ea typeface="Times New Roman" pitchFamily="18" charset="0"/>
                          <a:cs typeface="Arial" charset="0"/>
                        </a:rPr>
                        <a:t> </a:t>
                      </a:r>
                      <a:r>
                        <a:rPr kumimoji="0" lang="sr-Latn-CS" sz="1600" b="1" i="0" u="none" strike="noStrike" cap="none" normalizeH="0" baseline="0" dirty="0">
                          <a:ln>
                            <a:noFill/>
                          </a:ln>
                          <a:solidFill>
                            <a:schemeClr val="tx1"/>
                          </a:solidFill>
                          <a:effectLst/>
                          <a:latin typeface="Arial" charset="0"/>
                          <a:ea typeface="Times New Roman" pitchFamily="18" charset="0"/>
                          <a:cs typeface="Arial" charset="0"/>
                          <a:sym typeface="Symbol" pitchFamily="18" charset="2"/>
                        </a:rPr>
                        <a:t>[</a:t>
                      </a:r>
                      <a:r>
                        <a:rPr kumimoji="0" lang="sr-Latn-CS" sz="1600" b="0" i="0" u="none" strike="noStrike" cap="none" normalizeH="0" baseline="0" dirty="0">
                          <a:ln>
                            <a:noFill/>
                          </a:ln>
                          <a:solidFill>
                            <a:schemeClr val="tx1"/>
                          </a:solidFill>
                          <a:effectLst/>
                          <a:latin typeface="Arial" charset="0"/>
                          <a:ea typeface="Times New Roman" pitchFamily="18" charset="0"/>
                          <a:cs typeface="Arial" charset="0"/>
                          <a:sym typeface="Symbol" pitchFamily="18" charset="2"/>
                        </a:rPr>
                        <a:t>N/m</a:t>
                      </a:r>
                      <a:r>
                        <a:rPr kumimoji="0" lang="en-US" sz="1600" b="1" i="0" u="none" strike="noStrike" cap="none" normalizeH="0" baseline="30000" dirty="0">
                          <a:ln>
                            <a:noFill/>
                          </a:ln>
                          <a:solidFill>
                            <a:schemeClr val="tx1"/>
                          </a:solidFill>
                          <a:effectLst/>
                          <a:latin typeface="Arial" charset="0"/>
                          <a:ea typeface="Times New Roman" pitchFamily="18" charset="0"/>
                          <a:cs typeface="Arial" charset="0"/>
                          <a:sym typeface="Symbol" pitchFamily="18" charset="2"/>
                        </a:rPr>
                        <a:t>3</a:t>
                      </a:r>
                      <a:r>
                        <a:rPr kumimoji="0" lang="sr-Latn-CS" sz="1600" b="1" i="0" u="none" strike="noStrike" cap="none" normalizeH="0" baseline="0" dirty="0">
                          <a:ln>
                            <a:noFill/>
                          </a:ln>
                          <a:solidFill>
                            <a:schemeClr val="tx1"/>
                          </a:solidFill>
                          <a:effectLst/>
                          <a:latin typeface="Arial" charset="0"/>
                          <a:ea typeface="Times New Roman" pitchFamily="18" charset="0"/>
                          <a:cs typeface="Arial" charset="0"/>
                          <a:sym typeface="Symbol" pitchFamily="18" charset="2"/>
                        </a:rPr>
                        <a:t>]</a:t>
                      </a:r>
                      <a:endParaRPr kumimoji="0" lang="sr-Latn-CS" sz="2400" b="1" i="0" u="none" strike="noStrike" cap="none" normalizeH="0" baseline="0" dirty="0">
                        <a:ln>
                          <a:noFill/>
                        </a:ln>
                        <a:solidFill>
                          <a:schemeClr val="tx1"/>
                        </a:solidFill>
                        <a:effectLst/>
                        <a:latin typeface="Arial" charset="0"/>
                        <a:ea typeface="Times New Roman" pitchFamily="18" charset="0"/>
                        <a:cs typeface="Arial"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2400" b="1" i="0" u="none" strike="noStrike" cap="none" normalizeH="0" baseline="0">
                          <a:ln>
                            <a:noFill/>
                          </a:ln>
                          <a:solidFill>
                            <a:schemeClr val="tx1"/>
                          </a:solidFill>
                          <a:effectLst/>
                          <a:latin typeface="Arial" charset="0"/>
                          <a:ea typeface="Times New Roman" pitchFamily="18" charset="0"/>
                          <a:cs typeface="Arial" charset="0"/>
                          <a:sym typeface="Symbol" pitchFamily="18" charset="2"/>
                        </a:rPr>
                        <a:t> </a:t>
                      </a:r>
                      <a:r>
                        <a:rPr kumimoji="0" lang="sr-Latn-CS" sz="1600" b="1" i="0" u="none" strike="noStrike" cap="none" normalizeH="0" baseline="0">
                          <a:ln>
                            <a:noFill/>
                          </a:ln>
                          <a:solidFill>
                            <a:schemeClr val="tx1"/>
                          </a:solidFill>
                          <a:effectLst/>
                          <a:latin typeface="Arial" charset="0"/>
                          <a:ea typeface="Times New Roman" pitchFamily="18" charset="0"/>
                          <a:cs typeface="Arial" charset="0"/>
                        </a:rPr>
                        <a:t>[</a:t>
                      </a:r>
                      <a:r>
                        <a:rPr kumimoji="0" lang="sr-Latn-CS" sz="1600" b="0" i="0" u="none" strike="noStrike" cap="none" normalizeH="0" baseline="0">
                          <a:ln>
                            <a:noFill/>
                          </a:ln>
                          <a:solidFill>
                            <a:schemeClr val="tx1"/>
                          </a:solidFill>
                          <a:effectLst/>
                          <a:latin typeface="Arial" charset="0"/>
                          <a:ea typeface="Times New Roman" pitchFamily="18" charset="0"/>
                          <a:cs typeface="Arial" charset="0"/>
                        </a:rPr>
                        <a:t>kg/m</a:t>
                      </a:r>
                      <a:r>
                        <a:rPr kumimoji="0" lang="sr-Latn-CS" sz="1600" b="1" i="0" u="none" strike="noStrike" cap="none" normalizeH="0" baseline="30000">
                          <a:ln>
                            <a:noFill/>
                          </a:ln>
                          <a:solidFill>
                            <a:schemeClr val="tx1"/>
                          </a:solidFill>
                          <a:effectLst/>
                          <a:latin typeface="Arial" charset="0"/>
                          <a:ea typeface="Times New Roman" pitchFamily="18" charset="0"/>
                          <a:cs typeface="Arial" charset="0"/>
                          <a:sym typeface="Symbol" pitchFamily="18" charset="2"/>
                        </a:rPr>
                        <a:t>3</a:t>
                      </a:r>
                      <a:r>
                        <a:rPr kumimoji="0" lang="sr-Latn-CS" sz="1600" b="1" i="0" u="none" strike="noStrike" cap="none" normalizeH="0" baseline="0">
                          <a:ln>
                            <a:noFill/>
                          </a:ln>
                          <a:solidFill>
                            <a:schemeClr val="tx1"/>
                          </a:solidFill>
                          <a:effectLst/>
                          <a:latin typeface="Arial" charset="0"/>
                          <a:ea typeface="Times New Roman" pitchFamily="18" charset="0"/>
                          <a:cs typeface="Arial" charset="0"/>
                          <a:sym typeface="Symbol" pitchFamily="18" charset="2"/>
                        </a:rPr>
                        <a:t>]</a:t>
                      </a:r>
                      <a:endParaRPr kumimoji="0" lang="sr-Latn-CS" sz="2400" b="1" i="0" u="none" strike="noStrike" cap="none" normalizeH="0" baseline="0">
                        <a:ln>
                          <a:noFill/>
                        </a:ln>
                        <a:solidFill>
                          <a:schemeClr val="tx1"/>
                        </a:solidFill>
                        <a:effectLst/>
                        <a:latin typeface="Arial" charset="0"/>
                        <a:ea typeface="Times New Roman" pitchFamily="18" charset="0"/>
                        <a:cs typeface="Arial"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             VODA</a:t>
                      </a: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Latn-CS" sz="2000" b="0" i="0" u="none" strike="noStrike" cap="none" normalizeH="0" baseline="0">
                          <a:ln>
                            <a:noFill/>
                          </a:ln>
                          <a:solidFill>
                            <a:schemeClr val="tx1"/>
                          </a:solidFill>
                          <a:effectLst/>
                          <a:latin typeface="Arial" charset="0"/>
                        </a:rPr>
                        <a:t>9796.84</a:t>
                      </a:r>
                      <a:endParaRPr kumimoji="0" lang="en-US"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Latn-CS" sz="2000" b="0" i="0" u="none" strike="noStrike" cap="none" normalizeH="0" baseline="0">
                          <a:ln>
                            <a:noFill/>
                          </a:ln>
                          <a:solidFill>
                            <a:schemeClr val="tx1"/>
                          </a:solidFill>
                          <a:effectLst/>
                          <a:latin typeface="Arial" charset="0"/>
                        </a:rPr>
                        <a:t>999</a:t>
                      </a:r>
                      <a:endParaRPr kumimoji="0" lang="en-US"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              </a:t>
                      </a:r>
                      <a:r>
                        <a:rPr kumimoji="0" lang="sr-Latn-CS" sz="2000" b="0" i="0" u="none" strike="noStrike" cap="none" normalizeH="0" baseline="0">
                          <a:ln>
                            <a:noFill/>
                          </a:ln>
                          <a:solidFill>
                            <a:schemeClr val="tx1"/>
                          </a:solidFill>
                          <a:effectLst/>
                          <a:latin typeface="Arial" charset="0"/>
                        </a:rPr>
                        <a:t>ŽIVA</a:t>
                      </a:r>
                      <a:endParaRPr kumimoji="0" lang="en-US" sz="2000" b="0" i="0" u="none" strike="noStrike" cap="none" normalizeH="0" baseline="0">
                        <a:ln>
                          <a:noFill/>
                        </a:ln>
                        <a:solidFill>
                          <a:schemeClr val="tx1"/>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Latn-CS" sz="2000" b="0" i="0" u="none" strike="noStrike" cap="none" normalizeH="0" baseline="0">
                          <a:ln>
                            <a:noFill/>
                          </a:ln>
                          <a:solidFill>
                            <a:schemeClr val="tx1"/>
                          </a:solidFill>
                          <a:effectLst/>
                          <a:latin typeface="Arial" charset="0"/>
                        </a:rPr>
                        <a:t>133321.4</a:t>
                      </a:r>
                      <a:endParaRPr kumimoji="0" lang="en-US"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Latn-CS" sz="2000" b="0" i="0" u="none" strike="noStrike" cap="none" normalizeH="0" baseline="0">
                          <a:ln>
                            <a:noFill/>
                          </a:ln>
                          <a:solidFill>
                            <a:schemeClr val="tx1"/>
                          </a:solidFill>
                          <a:effectLst/>
                          <a:latin typeface="Arial" charset="0"/>
                        </a:rPr>
                        <a:t>13595</a:t>
                      </a:r>
                      <a:endParaRPr kumimoji="0" lang="en-US"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000" b="0" i="0" u="none" strike="noStrike" cap="none" normalizeH="0" baseline="0">
                          <a:ln>
                            <a:noFill/>
                          </a:ln>
                          <a:solidFill>
                            <a:schemeClr val="tx1"/>
                          </a:solidFill>
                          <a:effectLst/>
                          <a:latin typeface="Arial" charset="0"/>
                        </a:rPr>
                        <a:t>              VAZDUH</a:t>
                      </a:r>
                      <a:endParaRPr kumimoji="0" lang="en-US" sz="2000" b="0" i="0" u="none" strike="noStrike" cap="none" normalizeH="0" baseline="0">
                        <a:ln>
                          <a:noFill/>
                        </a:ln>
                        <a:solidFill>
                          <a:schemeClr val="tx1"/>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Latn-CS" sz="2000" b="0" i="0" u="none" strike="noStrike" cap="none" normalizeH="0" baseline="0">
                          <a:ln>
                            <a:noFill/>
                          </a:ln>
                          <a:solidFill>
                            <a:schemeClr val="tx1"/>
                          </a:solidFill>
                          <a:effectLst/>
                          <a:latin typeface="Arial" charset="0"/>
                        </a:rPr>
                        <a:t>12.07</a:t>
                      </a:r>
                      <a:endParaRPr kumimoji="0" lang="en-US"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r-Latn-CS" sz="2000" b="0" i="0" u="none" strike="noStrike" cap="none" normalizeH="0" baseline="0">
                          <a:ln>
                            <a:noFill/>
                          </a:ln>
                          <a:solidFill>
                            <a:schemeClr val="tx1"/>
                          </a:solidFill>
                          <a:effectLst/>
                          <a:latin typeface="Arial" charset="0"/>
                        </a:rPr>
                        <a:t>1.225</a:t>
                      </a:r>
                      <a:endParaRPr kumimoji="0" lang="en-US"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16106" name="Text Box 42">
            <a:extLst>
              <a:ext uri="{FF2B5EF4-FFF2-40B4-BE49-F238E27FC236}">
                <a16:creationId xmlns="" xmlns:a16="http://schemas.microsoft.com/office/drawing/2014/main" id="{AED96388-7576-40B3-9679-04C7C5F23FFC}"/>
              </a:ext>
            </a:extLst>
          </p:cNvPr>
          <p:cNvSpPr txBox="1">
            <a:spLocks noChangeArrowheads="1"/>
          </p:cNvSpPr>
          <p:nvPr/>
        </p:nvSpPr>
        <p:spPr bwMode="auto">
          <a:xfrm>
            <a:off x="525463" y="5768975"/>
            <a:ext cx="80613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i="1"/>
              <a:t>Vrednosti gustina i specifičnih težina nekih fluida na temperaturi 15</a:t>
            </a:r>
            <a:r>
              <a:rPr lang="en-US" altLang="en-US" sz="2000" i="1">
                <a:cs typeface="Arial" panose="020B0604020202020204" pitchFamily="34" charset="0"/>
              </a:rPr>
              <a:t>°</a:t>
            </a:r>
            <a:r>
              <a:rPr lang="sr-Latn-CS" altLang="en-US" sz="2000" i="1">
                <a:cs typeface="Arial" panose="020B0604020202020204" pitchFamily="34" charset="0"/>
              </a:rPr>
              <a:t>C</a:t>
            </a:r>
            <a:endParaRPr lang="en-US" altLang="en-US" sz="2000" i="1">
              <a:cs typeface="Arial" panose="020B0604020202020204" pitchFamily="34" charset="0"/>
            </a:endParaRPr>
          </a:p>
        </p:txBody>
      </p:sp>
      <p:sp>
        <p:nvSpPr>
          <p:cNvPr id="27677" name="Line 43">
            <a:extLst>
              <a:ext uri="{FF2B5EF4-FFF2-40B4-BE49-F238E27FC236}">
                <a16:creationId xmlns="" xmlns:a16="http://schemas.microsoft.com/office/drawing/2014/main" id="{B6FEF618-F11C-4967-B820-E7D296AB86C2}"/>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78" name="Text Box 45">
            <a:extLst>
              <a:ext uri="{FF2B5EF4-FFF2-40B4-BE49-F238E27FC236}">
                <a16:creationId xmlns="" xmlns:a16="http://schemas.microsoft.com/office/drawing/2014/main" id="{85774288-BFBD-4AF0-8B08-487DAD08AF6C}"/>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27679" name="Line 46">
            <a:extLst>
              <a:ext uri="{FF2B5EF4-FFF2-40B4-BE49-F238E27FC236}">
                <a16:creationId xmlns="" xmlns:a16="http://schemas.microsoft.com/office/drawing/2014/main" id="{53ACD5EF-6435-4999-9B63-4A665B58B6FB}"/>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80" name="WordArt 47">
            <a:extLst>
              <a:ext uri="{FF2B5EF4-FFF2-40B4-BE49-F238E27FC236}">
                <a16:creationId xmlns="" xmlns:a16="http://schemas.microsoft.com/office/drawing/2014/main" id="{36A674CB-DD48-4245-8214-233571146113}"/>
              </a:ext>
            </a:extLst>
          </p:cNvPr>
          <p:cNvSpPr>
            <a:spLocks noChangeArrowheads="1" noChangeShapeType="1" noTextEdit="1"/>
          </p:cNvSpPr>
          <p:nvPr/>
        </p:nvSpPr>
        <p:spPr bwMode="auto">
          <a:xfrm>
            <a:off x="1066800" y="620713"/>
            <a:ext cx="7010400" cy="6477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FIZIČKA SVOJSTVA FLUIDA</a:t>
            </a:r>
          </a:p>
        </p:txBody>
      </p:sp>
      <p:sp>
        <p:nvSpPr>
          <p:cNvPr id="27681" name="Text Box 16">
            <a:extLst>
              <a:ext uri="{FF2B5EF4-FFF2-40B4-BE49-F238E27FC236}">
                <a16:creationId xmlns="" xmlns:a16="http://schemas.microsoft.com/office/drawing/2014/main" id="{69D86B8E-803F-4161-882F-D1DBE005AFC9}"/>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16105"/>
                                        </p:tgtEl>
                                        <p:attrNameLst>
                                          <p:attrName>style.visibility</p:attrName>
                                        </p:attrNameLst>
                                      </p:cBhvr>
                                      <p:to>
                                        <p:strVal val="visible"/>
                                      </p:to>
                                    </p:set>
                                    <p:anim calcmode="lin" valueType="num">
                                      <p:cBhvr>
                                        <p:cTn id="7" dur="1000" fill="hold"/>
                                        <p:tgtEl>
                                          <p:spTgt spid="216105"/>
                                        </p:tgtEl>
                                        <p:attrNameLst>
                                          <p:attrName>ppt_x</p:attrName>
                                        </p:attrNameLst>
                                      </p:cBhvr>
                                      <p:tavLst>
                                        <p:tav tm="0">
                                          <p:val>
                                            <p:strVal val="#ppt_x-.2"/>
                                          </p:val>
                                        </p:tav>
                                        <p:tav tm="100000">
                                          <p:val>
                                            <p:strVal val="#ppt_x"/>
                                          </p:val>
                                        </p:tav>
                                      </p:tavLst>
                                    </p:anim>
                                    <p:anim calcmode="lin" valueType="num">
                                      <p:cBhvr>
                                        <p:cTn id="8" dur="1000" fill="hold"/>
                                        <p:tgtEl>
                                          <p:spTgt spid="2161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6105"/>
                                        </p:tgtEl>
                                      </p:cBhvr>
                                    </p:animEffect>
                                  </p:childTnLst>
                                </p:cTn>
                              </p:par>
                            </p:childTnLst>
                          </p:cTn>
                        </p:par>
                        <p:par>
                          <p:cTn id="10" fill="hold" nodeType="afterGroup">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216079"/>
                                        </p:tgtEl>
                                        <p:attrNameLst>
                                          <p:attrName>style.visibility</p:attrName>
                                        </p:attrNameLst>
                                      </p:cBhvr>
                                      <p:to>
                                        <p:strVal val="visible"/>
                                      </p:to>
                                    </p:set>
                                    <p:anim calcmode="lin" valueType="num">
                                      <p:cBhvr>
                                        <p:cTn id="13" dur="1000" fill="hold"/>
                                        <p:tgtEl>
                                          <p:spTgt spid="216079"/>
                                        </p:tgtEl>
                                        <p:attrNameLst>
                                          <p:attrName>ppt_w</p:attrName>
                                        </p:attrNameLst>
                                      </p:cBhvr>
                                      <p:tavLst>
                                        <p:tav tm="0">
                                          <p:val>
                                            <p:fltVal val="0"/>
                                          </p:val>
                                        </p:tav>
                                        <p:tav tm="100000">
                                          <p:val>
                                            <p:strVal val="#ppt_w"/>
                                          </p:val>
                                        </p:tav>
                                      </p:tavLst>
                                    </p:anim>
                                    <p:anim calcmode="lin" valueType="num">
                                      <p:cBhvr>
                                        <p:cTn id="14" dur="1000" fill="hold"/>
                                        <p:tgtEl>
                                          <p:spTgt spid="216079"/>
                                        </p:tgtEl>
                                        <p:attrNameLst>
                                          <p:attrName>ppt_h</p:attrName>
                                        </p:attrNameLst>
                                      </p:cBhvr>
                                      <p:tavLst>
                                        <p:tav tm="0">
                                          <p:val>
                                            <p:fltVal val="0"/>
                                          </p:val>
                                        </p:tav>
                                        <p:tav tm="100000">
                                          <p:val>
                                            <p:strVal val="#ppt_h"/>
                                          </p:val>
                                        </p:tav>
                                      </p:tavLst>
                                    </p:anim>
                                    <p:anim calcmode="lin" valueType="num">
                                      <p:cBhvr>
                                        <p:cTn id="15" dur="1000" fill="hold"/>
                                        <p:tgtEl>
                                          <p:spTgt spid="216079"/>
                                        </p:tgtEl>
                                        <p:attrNameLst>
                                          <p:attrName>style.rotation</p:attrName>
                                        </p:attrNameLst>
                                      </p:cBhvr>
                                      <p:tavLst>
                                        <p:tav tm="0">
                                          <p:val>
                                            <p:fltVal val="90"/>
                                          </p:val>
                                        </p:tav>
                                        <p:tav tm="100000">
                                          <p:val>
                                            <p:fltVal val="0"/>
                                          </p:val>
                                        </p:tav>
                                      </p:tavLst>
                                    </p:anim>
                                    <p:animEffect transition="in" filter="fade">
                                      <p:cBhvr>
                                        <p:cTn id="16" dur="1000"/>
                                        <p:tgtEl>
                                          <p:spTgt spid="216079"/>
                                        </p:tgtEl>
                                      </p:cBhvr>
                                    </p:animEffect>
                                  </p:childTnLst>
                                </p:cTn>
                              </p:par>
                            </p:childTnLst>
                          </p:cTn>
                        </p:par>
                        <p:par>
                          <p:cTn id="17" fill="hold" nodeType="afterGroup">
                            <p:stCondLst>
                              <p:cond delay="20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216081"/>
                                        </p:tgtEl>
                                        <p:attrNameLst>
                                          <p:attrName>style.visibility</p:attrName>
                                        </p:attrNameLst>
                                      </p:cBhvr>
                                      <p:to>
                                        <p:strVal val="visible"/>
                                      </p:to>
                                    </p:set>
                                    <p:anim calcmode="lin" valueType="num">
                                      <p:cBhvr>
                                        <p:cTn id="20" dur="1000" fill="hold"/>
                                        <p:tgtEl>
                                          <p:spTgt spid="216081"/>
                                        </p:tgtEl>
                                        <p:attrNameLst>
                                          <p:attrName>ppt_w</p:attrName>
                                        </p:attrNameLst>
                                      </p:cBhvr>
                                      <p:tavLst>
                                        <p:tav tm="0">
                                          <p:val>
                                            <p:fltVal val="0"/>
                                          </p:val>
                                        </p:tav>
                                        <p:tav tm="100000">
                                          <p:val>
                                            <p:strVal val="#ppt_w"/>
                                          </p:val>
                                        </p:tav>
                                      </p:tavLst>
                                    </p:anim>
                                    <p:anim calcmode="lin" valueType="num">
                                      <p:cBhvr>
                                        <p:cTn id="21" dur="1000" fill="hold"/>
                                        <p:tgtEl>
                                          <p:spTgt spid="216081"/>
                                        </p:tgtEl>
                                        <p:attrNameLst>
                                          <p:attrName>ppt_h</p:attrName>
                                        </p:attrNameLst>
                                      </p:cBhvr>
                                      <p:tavLst>
                                        <p:tav tm="0">
                                          <p:val>
                                            <p:fltVal val="0"/>
                                          </p:val>
                                        </p:tav>
                                        <p:tav tm="100000">
                                          <p:val>
                                            <p:strVal val="#ppt_h"/>
                                          </p:val>
                                        </p:tav>
                                      </p:tavLst>
                                    </p:anim>
                                    <p:anim calcmode="lin" valueType="num">
                                      <p:cBhvr>
                                        <p:cTn id="22" dur="1000" fill="hold"/>
                                        <p:tgtEl>
                                          <p:spTgt spid="216081"/>
                                        </p:tgtEl>
                                        <p:attrNameLst>
                                          <p:attrName>style.rotation</p:attrName>
                                        </p:attrNameLst>
                                      </p:cBhvr>
                                      <p:tavLst>
                                        <p:tav tm="0">
                                          <p:val>
                                            <p:fltVal val="90"/>
                                          </p:val>
                                        </p:tav>
                                        <p:tav tm="100000">
                                          <p:val>
                                            <p:fltVal val="0"/>
                                          </p:val>
                                        </p:tav>
                                      </p:tavLst>
                                    </p:anim>
                                    <p:animEffect transition="in" filter="fade">
                                      <p:cBhvr>
                                        <p:cTn id="23" dur="1000"/>
                                        <p:tgtEl>
                                          <p:spTgt spid="216081"/>
                                        </p:tgtEl>
                                      </p:cBhvr>
                                    </p:animEffect>
                                  </p:childTnLst>
                                </p:cTn>
                              </p:par>
                            </p:childTnLst>
                          </p:cTn>
                        </p:par>
                        <p:par>
                          <p:cTn id="24" fill="hold" nodeType="afterGroup">
                            <p:stCondLst>
                              <p:cond delay="30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216080"/>
                                        </p:tgtEl>
                                        <p:attrNameLst>
                                          <p:attrName>style.visibility</p:attrName>
                                        </p:attrNameLst>
                                      </p:cBhvr>
                                      <p:to>
                                        <p:strVal val="visible"/>
                                      </p:to>
                                    </p:set>
                                    <p:anim calcmode="lin" valueType="num">
                                      <p:cBhvr>
                                        <p:cTn id="27" dur="1000" fill="hold"/>
                                        <p:tgtEl>
                                          <p:spTgt spid="216080"/>
                                        </p:tgtEl>
                                        <p:attrNameLst>
                                          <p:attrName>ppt_w</p:attrName>
                                        </p:attrNameLst>
                                      </p:cBhvr>
                                      <p:tavLst>
                                        <p:tav tm="0">
                                          <p:val>
                                            <p:fltVal val="0"/>
                                          </p:val>
                                        </p:tav>
                                        <p:tav tm="100000">
                                          <p:val>
                                            <p:strVal val="#ppt_w"/>
                                          </p:val>
                                        </p:tav>
                                      </p:tavLst>
                                    </p:anim>
                                    <p:anim calcmode="lin" valueType="num">
                                      <p:cBhvr>
                                        <p:cTn id="28" dur="1000" fill="hold"/>
                                        <p:tgtEl>
                                          <p:spTgt spid="216080"/>
                                        </p:tgtEl>
                                        <p:attrNameLst>
                                          <p:attrName>ppt_h</p:attrName>
                                        </p:attrNameLst>
                                      </p:cBhvr>
                                      <p:tavLst>
                                        <p:tav tm="0">
                                          <p:val>
                                            <p:fltVal val="0"/>
                                          </p:val>
                                        </p:tav>
                                        <p:tav tm="100000">
                                          <p:val>
                                            <p:strVal val="#ppt_h"/>
                                          </p:val>
                                        </p:tav>
                                      </p:tavLst>
                                    </p:anim>
                                    <p:anim calcmode="lin" valueType="num">
                                      <p:cBhvr>
                                        <p:cTn id="29" dur="1000" fill="hold"/>
                                        <p:tgtEl>
                                          <p:spTgt spid="216080"/>
                                        </p:tgtEl>
                                        <p:attrNameLst>
                                          <p:attrName>style.rotation</p:attrName>
                                        </p:attrNameLst>
                                      </p:cBhvr>
                                      <p:tavLst>
                                        <p:tav tm="0">
                                          <p:val>
                                            <p:fltVal val="90"/>
                                          </p:val>
                                        </p:tav>
                                        <p:tav tm="100000">
                                          <p:val>
                                            <p:fltVal val="0"/>
                                          </p:val>
                                        </p:tav>
                                      </p:tavLst>
                                    </p:anim>
                                    <p:animEffect transition="in" filter="fade">
                                      <p:cBhvr>
                                        <p:cTn id="30" dur="1000"/>
                                        <p:tgtEl>
                                          <p:spTgt spid="216080"/>
                                        </p:tgtEl>
                                      </p:cBhvr>
                                    </p:animEffect>
                                  </p:childTnLst>
                                </p:cTn>
                              </p:par>
                            </p:childTnLst>
                          </p:cTn>
                        </p:par>
                        <p:par>
                          <p:cTn id="31" fill="hold" nodeType="afterGroup">
                            <p:stCondLst>
                              <p:cond delay="400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216106"/>
                                        </p:tgtEl>
                                        <p:attrNameLst>
                                          <p:attrName>style.visibility</p:attrName>
                                        </p:attrNameLst>
                                      </p:cBhvr>
                                      <p:to>
                                        <p:strVal val="visible"/>
                                      </p:to>
                                    </p:set>
                                    <p:anim calcmode="discrete" valueType="clr">
                                      <p:cBhvr override="childStyle">
                                        <p:cTn id="34" dur="80"/>
                                        <p:tgtEl>
                                          <p:spTgt spid="21610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16106"/>
                                        </p:tgtEl>
                                        <p:attrNameLst>
                                          <p:attrName>fillcolor</p:attrName>
                                        </p:attrNameLst>
                                      </p:cBhvr>
                                      <p:tavLst>
                                        <p:tav tm="0">
                                          <p:val>
                                            <p:clrVal>
                                              <a:schemeClr val="accent2"/>
                                            </p:clrVal>
                                          </p:val>
                                        </p:tav>
                                        <p:tav tm="50000">
                                          <p:val>
                                            <p:clrVal>
                                              <a:schemeClr val="hlink"/>
                                            </p:clrVal>
                                          </p:val>
                                        </p:tav>
                                      </p:tavLst>
                                    </p:anim>
                                    <p:set>
                                      <p:cBhvr>
                                        <p:cTn id="36" dur="80"/>
                                        <p:tgtEl>
                                          <p:spTgt spid="216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9" grpId="0" animBg="1"/>
      <p:bldP spid="216080" grpId="0" animBg="1"/>
      <p:bldP spid="216081" grpId="0" animBg="1"/>
      <p:bldP spid="2161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823570A7-DF0A-4155-9E9A-E9B9E9D1DA9E}" type="datetime10">
              <a:rPr lang="en-US" smtClean="0">
                <a:solidFill>
                  <a:schemeClr val="tx1"/>
                </a:solidFill>
                <a:latin typeface="Arial" pitchFamily="34" charset="0"/>
              </a:rPr>
              <a:pPr/>
              <a:t>09:57</a:t>
            </a:fld>
            <a:endParaRPr lang="en-US" smtClean="0">
              <a:solidFill>
                <a:schemeClr val="tx1"/>
              </a:solidFill>
              <a:latin typeface="Arial" pitchFamily="34" charset="0"/>
            </a:endParaRPr>
          </a:p>
        </p:txBody>
      </p:sp>
      <p:sp>
        <p:nvSpPr>
          <p:cNvPr id="2765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209DEE-44C1-4088-8456-0AACDD280C6B}" type="slidenum">
              <a:rPr lang="en-US" smtClean="0">
                <a:solidFill>
                  <a:schemeClr val="tx1"/>
                </a:solidFill>
                <a:latin typeface="Arial" pitchFamily="34" charset="0"/>
              </a:rPr>
              <a:pPr/>
              <a:t>23</a:t>
            </a:fld>
            <a:endParaRPr lang="en-US" smtClean="0">
              <a:solidFill>
                <a:schemeClr val="tx1"/>
              </a:solidFill>
              <a:latin typeface="Arial" pitchFamily="34" charset="0"/>
            </a:endParaRPr>
          </a:p>
        </p:txBody>
      </p:sp>
      <p:sp>
        <p:nvSpPr>
          <p:cNvPr id="220164" name="Text Box 4"/>
          <p:cNvSpPr txBox="1">
            <a:spLocks noChangeArrowheads="1"/>
          </p:cNvSpPr>
          <p:nvPr/>
        </p:nvSpPr>
        <p:spPr bwMode="auto">
          <a:xfrm>
            <a:off x="534988" y="1527175"/>
            <a:ext cx="8285162" cy="641350"/>
          </a:xfrm>
          <a:prstGeom prst="rect">
            <a:avLst/>
          </a:prstGeom>
          <a:noFill/>
          <a:ln w="9525">
            <a:noFill/>
            <a:miter lim="800000"/>
            <a:headEnd/>
            <a:tailEnd/>
          </a:ln>
        </p:spPr>
        <p:txBody>
          <a:bodyPr>
            <a:spAutoFit/>
          </a:bodyPr>
          <a:lstStyle/>
          <a:p>
            <a:pPr algn="just" eaLnBrk="0" hangingPunct="0">
              <a:spcBef>
                <a:spcPct val="50000"/>
              </a:spcBef>
            </a:pPr>
            <a:r>
              <a:rPr lang="sr-Latn-CS" b="1"/>
              <a:t>STIŠLJIVOST: osobina materije da menja svoju zapreminu pod dejstvom normalnih površinskih sila.</a:t>
            </a:r>
            <a:endParaRPr lang="en-US" b="1"/>
          </a:p>
        </p:txBody>
      </p:sp>
      <p:pic>
        <p:nvPicPr>
          <p:cNvPr id="220165" name="Picture 5" descr="BD10263_"/>
          <p:cNvPicPr>
            <a:picLocks noChangeAspect="1" noChangeArrowheads="1"/>
          </p:cNvPicPr>
          <p:nvPr/>
        </p:nvPicPr>
        <p:blipFill>
          <a:blip r:embed="rId3" cstate="print"/>
          <a:srcRect/>
          <a:stretch>
            <a:fillRect/>
          </a:stretch>
        </p:blipFill>
        <p:spPr bwMode="auto">
          <a:xfrm>
            <a:off x="323850" y="1630363"/>
            <a:ext cx="179388" cy="179387"/>
          </a:xfrm>
          <a:prstGeom prst="rect">
            <a:avLst/>
          </a:prstGeom>
          <a:noFill/>
          <a:ln w="9525">
            <a:noFill/>
            <a:miter lim="800000"/>
            <a:headEnd/>
            <a:tailEnd/>
          </a:ln>
        </p:spPr>
      </p:pic>
      <p:sp>
        <p:nvSpPr>
          <p:cNvPr id="27654" name="Line 20"/>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27655" name="Text Box 22"/>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27656" name="Line 23"/>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27657" name="WordArt 24"/>
          <p:cNvSpPr>
            <a:spLocks noChangeArrowheads="1" noChangeShapeType="1" noTextEdit="1"/>
          </p:cNvSpPr>
          <p:nvPr/>
        </p:nvSpPr>
        <p:spPr bwMode="auto">
          <a:xfrm>
            <a:off x="1066800" y="620713"/>
            <a:ext cx="7010400" cy="6477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FIZIČKA SVOJSTVA FLUIDA</a:t>
            </a:r>
          </a:p>
        </p:txBody>
      </p:sp>
      <p:grpSp>
        <p:nvGrpSpPr>
          <p:cNvPr id="2" name="Group 53"/>
          <p:cNvGrpSpPr>
            <a:grpSpLocks noChangeAspect="1"/>
          </p:cNvGrpSpPr>
          <p:nvPr/>
        </p:nvGrpSpPr>
        <p:grpSpPr bwMode="auto">
          <a:xfrm>
            <a:off x="647700" y="2239963"/>
            <a:ext cx="2379663" cy="3673475"/>
            <a:chOff x="2093" y="806"/>
            <a:chExt cx="1665" cy="2570"/>
          </a:xfrm>
        </p:grpSpPr>
        <p:sp>
          <p:nvSpPr>
            <p:cNvPr id="27680" name="AutoShape 54"/>
            <p:cNvSpPr>
              <a:spLocks noChangeAspect="1" noChangeArrowheads="1" noTextEdit="1"/>
            </p:cNvSpPr>
            <p:nvPr/>
          </p:nvSpPr>
          <p:spPr bwMode="auto">
            <a:xfrm>
              <a:off x="2093" y="806"/>
              <a:ext cx="1665" cy="2570"/>
            </a:xfrm>
            <a:prstGeom prst="rect">
              <a:avLst/>
            </a:prstGeom>
            <a:noFill/>
            <a:ln w="9525">
              <a:noFill/>
              <a:miter lim="800000"/>
              <a:headEnd/>
              <a:tailEnd/>
            </a:ln>
          </p:spPr>
          <p:txBody>
            <a:bodyPr/>
            <a:lstStyle/>
            <a:p>
              <a:endParaRPr lang="en-US"/>
            </a:p>
          </p:txBody>
        </p:sp>
        <p:sp>
          <p:nvSpPr>
            <p:cNvPr id="27681" name="Freeform 55"/>
            <p:cNvSpPr>
              <a:spLocks/>
            </p:cNvSpPr>
            <p:nvPr/>
          </p:nvSpPr>
          <p:spPr bwMode="auto">
            <a:xfrm>
              <a:off x="2246" y="1057"/>
              <a:ext cx="1182" cy="1064"/>
            </a:xfrm>
            <a:custGeom>
              <a:avLst/>
              <a:gdLst>
                <a:gd name="T0" fmla="*/ 394 w 1182"/>
                <a:gd name="T1" fmla="*/ 0 h 1064"/>
                <a:gd name="T2" fmla="*/ 1182 w 1182"/>
                <a:gd name="T3" fmla="*/ 0 h 1064"/>
                <a:gd name="T4" fmla="*/ 1182 w 1182"/>
                <a:gd name="T5" fmla="*/ 814 h 1064"/>
                <a:gd name="T6" fmla="*/ 749 w 1182"/>
                <a:gd name="T7" fmla="*/ 1060 h 1064"/>
                <a:gd name="T8" fmla="*/ 10 w 1182"/>
                <a:gd name="T9" fmla="*/ 1064 h 1064"/>
                <a:gd name="T10" fmla="*/ 0 w 1182"/>
                <a:gd name="T11" fmla="*/ 286 h 1064"/>
                <a:gd name="T12" fmla="*/ 394 w 1182"/>
                <a:gd name="T13" fmla="*/ 0 h 1064"/>
                <a:gd name="T14" fmla="*/ 0 60000 65536"/>
                <a:gd name="T15" fmla="*/ 0 60000 65536"/>
                <a:gd name="T16" fmla="*/ 0 60000 65536"/>
                <a:gd name="T17" fmla="*/ 0 60000 65536"/>
                <a:gd name="T18" fmla="*/ 0 60000 65536"/>
                <a:gd name="T19" fmla="*/ 0 60000 65536"/>
                <a:gd name="T20" fmla="*/ 0 60000 65536"/>
                <a:gd name="T21" fmla="*/ 0 w 1182"/>
                <a:gd name="T22" fmla="*/ 0 h 1064"/>
                <a:gd name="T23" fmla="*/ 1182 w 1182"/>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2" h="1064">
                  <a:moveTo>
                    <a:pt x="394" y="0"/>
                  </a:moveTo>
                  <a:lnTo>
                    <a:pt x="1182" y="0"/>
                  </a:lnTo>
                  <a:lnTo>
                    <a:pt x="1182" y="814"/>
                  </a:lnTo>
                  <a:lnTo>
                    <a:pt x="749" y="1060"/>
                  </a:lnTo>
                  <a:lnTo>
                    <a:pt x="10" y="1064"/>
                  </a:lnTo>
                  <a:lnTo>
                    <a:pt x="0" y="286"/>
                  </a:lnTo>
                  <a:lnTo>
                    <a:pt x="394" y="0"/>
                  </a:lnTo>
                  <a:close/>
                </a:path>
              </a:pathLst>
            </a:custGeom>
            <a:solidFill>
              <a:srgbClr val="EECED1"/>
            </a:solidFill>
            <a:ln w="9525">
              <a:noFill/>
              <a:round/>
              <a:headEnd/>
              <a:tailEnd/>
            </a:ln>
          </p:spPr>
          <p:txBody>
            <a:bodyPr/>
            <a:lstStyle/>
            <a:p>
              <a:endParaRPr lang="en-US"/>
            </a:p>
          </p:txBody>
        </p:sp>
        <p:sp>
          <p:nvSpPr>
            <p:cNvPr id="27682" name="Freeform 56"/>
            <p:cNvSpPr>
              <a:spLocks/>
            </p:cNvSpPr>
            <p:nvPr/>
          </p:nvSpPr>
          <p:spPr bwMode="auto">
            <a:xfrm>
              <a:off x="2246" y="1057"/>
              <a:ext cx="1182" cy="1064"/>
            </a:xfrm>
            <a:custGeom>
              <a:avLst/>
              <a:gdLst>
                <a:gd name="T0" fmla="*/ 394 w 1182"/>
                <a:gd name="T1" fmla="*/ 0 h 1064"/>
                <a:gd name="T2" fmla="*/ 1182 w 1182"/>
                <a:gd name="T3" fmla="*/ 0 h 1064"/>
                <a:gd name="T4" fmla="*/ 1182 w 1182"/>
                <a:gd name="T5" fmla="*/ 814 h 1064"/>
                <a:gd name="T6" fmla="*/ 749 w 1182"/>
                <a:gd name="T7" fmla="*/ 1060 h 1064"/>
                <a:gd name="T8" fmla="*/ 10 w 1182"/>
                <a:gd name="T9" fmla="*/ 1064 h 1064"/>
                <a:gd name="T10" fmla="*/ 0 w 1182"/>
                <a:gd name="T11" fmla="*/ 286 h 1064"/>
                <a:gd name="T12" fmla="*/ 394 w 1182"/>
                <a:gd name="T13" fmla="*/ 0 h 1064"/>
                <a:gd name="T14" fmla="*/ 0 60000 65536"/>
                <a:gd name="T15" fmla="*/ 0 60000 65536"/>
                <a:gd name="T16" fmla="*/ 0 60000 65536"/>
                <a:gd name="T17" fmla="*/ 0 60000 65536"/>
                <a:gd name="T18" fmla="*/ 0 60000 65536"/>
                <a:gd name="T19" fmla="*/ 0 60000 65536"/>
                <a:gd name="T20" fmla="*/ 0 60000 65536"/>
                <a:gd name="T21" fmla="*/ 0 w 1182"/>
                <a:gd name="T22" fmla="*/ 0 h 1064"/>
                <a:gd name="T23" fmla="*/ 1182 w 1182"/>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2" h="1064">
                  <a:moveTo>
                    <a:pt x="394" y="0"/>
                  </a:moveTo>
                  <a:lnTo>
                    <a:pt x="1182" y="0"/>
                  </a:lnTo>
                  <a:lnTo>
                    <a:pt x="1182" y="814"/>
                  </a:lnTo>
                  <a:lnTo>
                    <a:pt x="749" y="1060"/>
                  </a:lnTo>
                  <a:lnTo>
                    <a:pt x="10" y="1064"/>
                  </a:lnTo>
                  <a:lnTo>
                    <a:pt x="0" y="286"/>
                  </a:lnTo>
                  <a:lnTo>
                    <a:pt x="394" y="0"/>
                  </a:lnTo>
                  <a:close/>
                </a:path>
              </a:pathLst>
            </a:custGeom>
            <a:noFill/>
            <a:ln w="3175">
              <a:solidFill>
                <a:srgbClr val="EECCCF"/>
              </a:solidFill>
              <a:round/>
              <a:headEnd/>
              <a:tailEnd/>
            </a:ln>
          </p:spPr>
          <p:txBody>
            <a:bodyPr/>
            <a:lstStyle/>
            <a:p>
              <a:endParaRPr lang="en-US"/>
            </a:p>
          </p:txBody>
        </p:sp>
        <p:sp>
          <p:nvSpPr>
            <p:cNvPr id="27683" name="Freeform 57"/>
            <p:cNvSpPr>
              <a:spLocks/>
            </p:cNvSpPr>
            <p:nvPr/>
          </p:nvSpPr>
          <p:spPr bwMode="auto">
            <a:xfrm>
              <a:off x="2356" y="2555"/>
              <a:ext cx="894" cy="804"/>
            </a:xfrm>
            <a:custGeom>
              <a:avLst/>
              <a:gdLst>
                <a:gd name="T0" fmla="*/ 297 w 894"/>
                <a:gd name="T1" fmla="*/ 0 h 804"/>
                <a:gd name="T2" fmla="*/ 894 w 894"/>
                <a:gd name="T3" fmla="*/ 0 h 804"/>
                <a:gd name="T4" fmla="*/ 894 w 894"/>
                <a:gd name="T5" fmla="*/ 614 h 804"/>
                <a:gd name="T6" fmla="*/ 564 w 894"/>
                <a:gd name="T7" fmla="*/ 800 h 804"/>
                <a:gd name="T8" fmla="*/ 6 w 894"/>
                <a:gd name="T9" fmla="*/ 804 h 804"/>
                <a:gd name="T10" fmla="*/ 0 w 894"/>
                <a:gd name="T11" fmla="*/ 214 h 804"/>
                <a:gd name="T12" fmla="*/ 297 w 894"/>
                <a:gd name="T13" fmla="*/ 0 h 804"/>
                <a:gd name="T14" fmla="*/ 0 60000 65536"/>
                <a:gd name="T15" fmla="*/ 0 60000 65536"/>
                <a:gd name="T16" fmla="*/ 0 60000 65536"/>
                <a:gd name="T17" fmla="*/ 0 60000 65536"/>
                <a:gd name="T18" fmla="*/ 0 60000 65536"/>
                <a:gd name="T19" fmla="*/ 0 60000 65536"/>
                <a:gd name="T20" fmla="*/ 0 60000 65536"/>
                <a:gd name="T21" fmla="*/ 0 w 894"/>
                <a:gd name="T22" fmla="*/ 0 h 804"/>
                <a:gd name="T23" fmla="*/ 894 w 894"/>
                <a:gd name="T24" fmla="*/ 804 h 8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4" h="804">
                  <a:moveTo>
                    <a:pt x="297" y="0"/>
                  </a:moveTo>
                  <a:lnTo>
                    <a:pt x="894" y="0"/>
                  </a:lnTo>
                  <a:lnTo>
                    <a:pt x="894" y="614"/>
                  </a:lnTo>
                  <a:lnTo>
                    <a:pt x="564" y="800"/>
                  </a:lnTo>
                  <a:lnTo>
                    <a:pt x="6" y="804"/>
                  </a:lnTo>
                  <a:lnTo>
                    <a:pt x="0" y="214"/>
                  </a:lnTo>
                  <a:lnTo>
                    <a:pt x="297" y="0"/>
                  </a:lnTo>
                  <a:close/>
                </a:path>
              </a:pathLst>
            </a:custGeom>
            <a:solidFill>
              <a:srgbClr val="EECED1"/>
            </a:solidFill>
            <a:ln w="9525">
              <a:noFill/>
              <a:round/>
              <a:headEnd/>
              <a:tailEnd/>
            </a:ln>
          </p:spPr>
          <p:txBody>
            <a:bodyPr/>
            <a:lstStyle/>
            <a:p>
              <a:endParaRPr lang="en-US"/>
            </a:p>
          </p:txBody>
        </p:sp>
        <p:sp>
          <p:nvSpPr>
            <p:cNvPr id="27684" name="Freeform 58"/>
            <p:cNvSpPr>
              <a:spLocks/>
            </p:cNvSpPr>
            <p:nvPr/>
          </p:nvSpPr>
          <p:spPr bwMode="auto">
            <a:xfrm>
              <a:off x="2356" y="2555"/>
              <a:ext cx="894" cy="804"/>
            </a:xfrm>
            <a:custGeom>
              <a:avLst/>
              <a:gdLst>
                <a:gd name="T0" fmla="*/ 297 w 894"/>
                <a:gd name="T1" fmla="*/ 0 h 804"/>
                <a:gd name="T2" fmla="*/ 894 w 894"/>
                <a:gd name="T3" fmla="*/ 0 h 804"/>
                <a:gd name="T4" fmla="*/ 894 w 894"/>
                <a:gd name="T5" fmla="*/ 614 h 804"/>
                <a:gd name="T6" fmla="*/ 564 w 894"/>
                <a:gd name="T7" fmla="*/ 800 h 804"/>
                <a:gd name="T8" fmla="*/ 6 w 894"/>
                <a:gd name="T9" fmla="*/ 804 h 804"/>
                <a:gd name="T10" fmla="*/ 0 w 894"/>
                <a:gd name="T11" fmla="*/ 214 h 804"/>
                <a:gd name="T12" fmla="*/ 297 w 894"/>
                <a:gd name="T13" fmla="*/ 0 h 804"/>
                <a:gd name="T14" fmla="*/ 0 60000 65536"/>
                <a:gd name="T15" fmla="*/ 0 60000 65536"/>
                <a:gd name="T16" fmla="*/ 0 60000 65536"/>
                <a:gd name="T17" fmla="*/ 0 60000 65536"/>
                <a:gd name="T18" fmla="*/ 0 60000 65536"/>
                <a:gd name="T19" fmla="*/ 0 60000 65536"/>
                <a:gd name="T20" fmla="*/ 0 60000 65536"/>
                <a:gd name="T21" fmla="*/ 0 w 894"/>
                <a:gd name="T22" fmla="*/ 0 h 804"/>
                <a:gd name="T23" fmla="*/ 894 w 894"/>
                <a:gd name="T24" fmla="*/ 804 h 8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4" h="804">
                  <a:moveTo>
                    <a:pt x="297" y="0"/>
                  </a:moveTo>
                  <a:lnTo>
                    <a:pt x="894" y="0"/>
                  </a:lnTo>
                  <a:lnTo>
                    <a:pt x="894" y="614"/>
                  </a:lnTo>
                  <a:lnTo>
                    <a:pt x="564" y="800"/>
                  </a:lnTo>
                  <a:lnTo>
                    <a:pt x="6" y="804"/>
                  </a:lnTo>
                  <a:lnTo>
                    <a:pt x="0" y="214"/>
                  </a:lnTo>
                  <a:lnTo>
                    <a:pt x="297" y="0"/>
                  </a:lnTo>
                  <a:close/>
                </a:path>
              </a:pathLst>
            </a:custGeom>
            <a:noFill/>
            <a:ln w="3175">
              <a:solidFill>
                <a:srgbClr val="EECCCF"/>
              </a:solidFill>
              <a:round/>
              <a:headEnd/>
              <a:tailEnd/>
            </a:ln>
          </p:spPr>
          <p:txBody>
            <a:bodyPr/>
            <a:lstStyle/>
            <a:p>
              <a:endParaRPr lang="en-US"/>
            </a:p>
          </p:txBody>
        </p:sp>
        <p:sp>
          <p:nvSpPr>
            <p:cNvPr id="27685" name="Rectangle 59"/>
            <p:cNvSpPr>
              <a:spLocks noChangeArrowheads="1"/>
            </p:cNvSpPr>
            <p:nvPr/>
          </p:nvSpPr>
          <p:spPr bwMode="auto">
            <a:xfrm>
              <a:off x="2628" y="1061"/>
              <a:ext cx="14" cy="67"/>
            </a:xfrm>
            <a:prstGeom prst="rect">
              <a:avLst/>
            </a:prstGeom>
            <a:solidFill>
              <a:srgbClr val="1F1A17"/>
            </a:solidFill>
            <a:ln w="9525">
              <a:noFill/>
              <a:miter lim="800000"/>
              <a:headEnd/>
              <a:tailEnd/>
            </a:ln>
          </p:spPr>
          <p:txBody>
            <a:bodyPr/>
            <a:lstStyle/>
            <a:p>
              <a:endParaRPr lang="en-US"/>
            </a:p>
          </p:txBody>
        </p:sp>
        <p:sp>
          <p:nvSpPr>
            <p:cNvPr id="27686" name="Rectangle 60"/>
            <p:cNvSpPr>
              <a:spLocks noChangeArrowheads="1"/>
            </p:cNvSpPr>
            <p:nvPr/>
          </p:nvSpPr>
          <p:spPr bwMode="auto">
            <a:xfrm>
              <a:off x="2628" y="1198"/>
              <a:ext cx="14" cy="67"/>
            </a:xfrm>
            <a:prstGeom prst="rect">
              <a:avLst/>
            </a:prstGeom>
            <a:solidFill>
              <a:srgbClr val="1F1A17"/>
            </a:solidFill>
            <a:ln w="9525">
              <a:noFill/>
              <a:miter lim="800000"/>
              <a:headEnd/>
              <a:tailEnd/>
            </a:ln>
          </p:spPr>
          <p:txBody>
            <a:bodyPr/>
            <a:lstStyle/>
            <a:p>
              <a:endParaRPr lang="en-US"/>
            </a:p>
          </p:txBody>
        </p:sp>
        <p:sp>
          <p:nvSpPr>
            <p:cNvPr id="27687" name="Rectangle 61"/>
            <p:cNvSpPr>
              <a:spLocks noChangeArrowheads="1"/>
            </p:cNvSpPr>
            <p:nvPr/>
          </p:nvSpPr>
          <p:spPr bwMode="auto">
            <a:xfrm>
              <a:off x="2628" y="1334"/>
              <a:ext cx="14" cy="67"/>
            </a:xfrm>
            <a:prstGeom prst="rect">
              <a:avLst/>
            </a:prstGeom>
            <a:solidFill>
              <a:srgbClr val="1F1A17"/>
            </a:solidFill>
            <a:ln w="9525">
              <a:noFill/>
              <a:miter lim="800000"/>
              <a:headEnd/>
              <a:tailEnd/>
            </a:ln>
          </p:spPr>
          <p:txBody>
            <a:bodyPr/>
            <a:lstStyle/>
            <a:p>
              <a:endParaRPr lang="en-US"/>
            </a:p>
          </p:txBody>
        </p:sp>
        <p:sp>
          <p:nvSpPr>
            <p:cNvPr id="27688" name="Rectangle 62"/>
            <p:cNvSpPr>
              <a:spLocks noChangeArrowheads="1"/>
            </p:cNvSpPr>
            <p:nvPr/>
          </p:nvSpPr>
          <p:spPr bwMode="auto">
            <a:xfrm>
              <a:off x="2628" y="1470"/>
              <a:ext cx="14" cy="67"/>
            </a:xfrm>
            <a:prstGeom prst="rect">
              <a:avLst/>
            </a:prstGeom>
            <a:solidFill>
              <a:srgbClr val="1F1A17"/>
            </a:solidFill>
            <a:ln w="9525">
              <a:noFill/>
              <a:miter lim="800000"/>
              <a:headEnd/>
              <a:tailEnd/>
            </a:ln>
          </p:spPr>
          <p:txBody>
            <a:bodyPr/>
            <a:lstStyle/>
            <a:p>
              <a:endParaRPr lang="en-US"/>
            </a:p>
          </p:txBody>
        </p:sp>
        <p:sp>
          <p:nvSpPr>
            <p:cNvPr id="27689" name="Rectangle 63"/>
            <p:cNvSpPr>
              <a:spLocks noChangeArrowheads="1"/>
            </p:cNvSpPr>
            <p:nvPr/>
          </p:nvSpPr>
          <p:spPr bwMode="auto">
            <a:xfrm>
              <a:off x="2628" y="1604"/>
              <a:ext cx="14" cy="70"/>
            </a:xfrm>
            <a:prstGeom prst="rect">
              <a:avLst/>
            </a:prstGeom>
            <a:solidFill>
              <a:srgbClr val="1F1A17"/>
            </a:solidFill>
            <a:ln w="9525">
              <a:noFill/>
              <a:miter lim="800000"/>
              <a:headEnd/>
              <a:tailEnd/>
            </a:ln>
          </p:spPr>
          <p:txBody>
            <a:bodyPr/>
            <a:lstStyle/>
            <a:p>
              <a:endParaRPr lang="en-US"/>
            </a:p>
          </p:txBody>
        </p:sp>
        <p:sp>
          <p:nvSpPr>
            <p:cNvPr id="27690" name="Rectangle 64"/>
            <p:cNvSpPr>
              <a:spLocks noChangeArrowheads="1"/>
            </p:cNvSpPr>
            <p:nvPr/>
          </p:nvSpPr>
          <p:spPr bwMode="auto">
            <a:xfrm>
              <a:off x="2628" y="1741"/>
              <a:ext cx="14" cy="69"/>
            </a:xfrm>
            <a:prstGeom prst="rect">
              <a:avLst/>
            </a:prstGeom>
            <a:solidFill>
              <a:srgbClr val="1F1A17"/>
            </a:solidFill>
            <a:ln w="9525">
              <a:noFill/>
              <a:miter lim="800000"/>
              <a:headEnd/>
              <a:tailEnd/>
            </a:ln>
          </p:spPr>
          <p:txBody>
            <a:bodyPr/>
            <a:lstStyle/>
            <a:p>
              <a:endParaRPr lang="en-US"/>
            </a:p>
          </p:txBody>
        </p:sp>
        <p:sp>
          <p:nvSpPr>
            <p:cNvPr id="27691" name="Rectangle 65"/>
            <p:cNvSpPr>
              <a:spLocks noChangeArrowheads="1"/>
            </p:cNvSpPr>
            <p:nvPr/>
          </p:nvSpPr>
          <p:spPr bwMode="auto">
            <a:xfrm>
              <a:off x="2644" y="1862"/>
              <a:ext cx="69" cy="13"/>
            </a:xfrm>
            <a:prstGeom prst="rect">
              <a:avLst/>
            </a:prstGeom>
            <a:solidFill>
              <a:srgbClr val="1F1A17"/>
            </a:solidFill>
            <a:ln w="9525">
              <a:noFill/>
              <a:miter lim="800000"/>
              <a:headEnd/>
              <a:tailEnd/>
            </a:ln>
          </p:spPr>
          <p:txBody>
            <a:bodyPr/>
            <a:lstStyle/>
            <a:p>
              <a:endParaRPr lang="en-US"/>
            </a:p>
          </p:txBody>
        </p:sp>
        <p:sp>
          <p:nvSpPr>
            <p:cNvPr id="27692" name="Rectangle 66"/>
            <p:cNvSpPr>
              <a:spLocks noChangeArrowheads="1"/>
            </p:cNvSpPr>
            <p:nvPr/>
          </p:nvSpPr>
          <p:spPr bwMode="auto">
            <a:xfrm>
              <a:off x="2780" y="1862"/>
              <a:ext cx="69" cy="13"/>
            </a:xfrm>
            <a:prstGeom prst="rect">
              <a:avLst/>
            </a:prstGeom>
            <a:solidFill>
              <a:srgbClr val="1F1A17"/>
            </a:solidFill>
            <a:ln w="9525">
              <a:noFill/>
              <a:miter lim="800000"/>
              <a:headEnd/>
              <a:tailEnd/>
            </a:ln>
          </p:spPr>
          <p:txBody>
            <a:bodyPr/>
            <a:lstStyle/>
            <a:p>
              <a:endParaRPr lang="en-US"/>
            </a:p>
          </p:txBody>
        </p:sp>
        <p:sp>
          <p:nvSpPr>
            <p:cNvPr id="27693" name="Rectangle 67"/>
            <p:cNvSpPr>
              <a:spLocks noChangeArrowheads="1"/>
            </p:cNvSpPr>
            <p:nvPr/>
          </p:nvSpPr>
          <p:spPr bwMode="auto">
            <a:xfrm>
              <a:off x="2916" y="1862"/>
              <a:ext cx="67" cy="13"/>
            </a:xfrm>
            <a:prstGeom prst="rect">
              <a:avLst/>
            </a:prstGeom>
            <a:solidFill>
              <a:srgbClr val="1F1A17"/>
            </a:solidFill>
            <a:ln w="9525">
              <a:noFill/>
              <a:miter lim="800000"/>
              <a:headEnd/>
              <a:tailEnd/>
            </a:ln>
          </p:spPr>
          <p:txBody>
            <a:bodyPr/>
            <a:lstStyle/>
            <a:p>
              <a:endParaRPr lang="en-US"/>
            </a:p>
          </p:txBody>
        </p:sp>
        <p:sp>
          <p:nvSpPr>
            <p:cNvPr id="27694" name="Rectangle 68"/>
            <p:cNvSpPr>
              <a:spLocks noChangeArrowheads="1"/>
            </p:cNvSpPr>
            <p:nvPr/>
          </p:nvSpPr>
          <p:spPr bwMode="auto">
            <a:xfrm>
              <a:off x="3052" y="1862"/>
              <a:ext cx="67" cy="13"/>
            </a:xfrm>
            <a:prstGeom prst="rect">
              <a:avLst/>
            </a:prstGeom>
            <a:solidFill>
              <a:srgbClr val="1F1A17"/>
            </a:solidFill>
            <a:ln w="9525">
              <a:noFill/>
              <a:miter lim="800000"/>
              <a:headEnd/>
              <a:tailEnd/>
            </a:ln>
          </p:spPr>
          <p:txBody>
            <a:bodyPr/>
            <a:lstStyle/>
            <a:p>
              <a:endParaRPr lang="en-US"/>
            </a:p>
          </p:txBody>
        </p:sp>
        <p:sp>
          <p:nvSpPr>
            <p:cNvPr id="27695" name="Rectangle 69"/>
            <p:cNvSpPr>
              <a:spLocks noChangeArrowheads="1"/>
            </p:cNvSpPr>
            <p:nvPr/>
          </p:nvSpPr>
          <p:spPr bwMode="auto">
            <a:xfrm>
              <a:off x="3188" y="1862"/>
              <a:ext cx="67" cy="13"/>
            </a:xfrm>
            <a:prstGeom prst="rect">
              <a:avLst/>
            </a:prstGeom>
            <a:solidFill>
              <a:srgbClr val="1F1A17"/>
            </a:solidFill>
            <a:ln w="9525">
              <a:noFill/>
              <a:miter lim="800000"/>
              <a:headEnd/>
              <a:tailEnd/>
            </a:ln>
          </p:spPr>
          <p:txBody>
            <a:bodyPr/>
            <a:lstStyle/>
            <a:p>
              <a:endParaRPr lang="en-US"/>
            </a:p>
          </p:txBody>
        </p:sp>
        <p:sp>
          <p:nvSpPr>
            <p:cNvPr id="27696" name="Rectangle 70"/>
            <p:cNvSpPr>
              <a:spLocks noChangeArrowheads="1"/>
            </p:cNvSpPr>
            <p:nvPr/>
          </p:nvSpPr>
          <p:spPr bwMode="auto">
            <a:xfrm>
              <a:off x="3324" y="1862"/>
              <a:ext cx="68" cy="13"/>
            </a:xfrm>
            <a:prstGeom prst="rect">
              <a:avLst/>
            </a:prstGeom>
            <a:solidFill>
              <a:srgbClr val="1F1A17"/>
            </a:solidFill>
            <a:ln w="9525">
              <a:noFill/>
              <a:miter lim="800000"/>
              <a:headEnd/>
              <a:tailEnd/>
            </a:ln>
          </p:spPr>
          <p:txBody>
            <a:bodyPr/>
            <a:lstStyle/>
            <a:p>
              <a:endParaRPr lang="en-US"/>
            </a:p>
          </p:txBody>
        </p:sp>
        <p:sp>
          <p:nvSpPr>
            <p:cNvPr id="27697" name="Rectangle 71"/>
            <p:cNvSpPr>
              <a:spLocks noChangeArrowheads="1"/>
            </p:cNvSpPr>
            <p:nvPr/>
          </p:nvSpPr>
          <p:spPr bwMode="auto">
            <a:xfrm>
              <a:off x="2644" y="2556"/>
              <a:ext cx="13" cy="70"/>
            </a:xfrm>
            <a:prstGeom prst="rect">
              <a:avLst/>
            </a:prstGeom>
            <a:solidFill>
              <a:srgbClr val="1F1A17"/>
            </a:solidFill>
            <a:ln w="9525">
              <a:noFill/>
              <a:miter lim="800000"/>
              <a:headEnd/>
              <a:tailEnd/>
            </a:ln>
          </p:spPr>
          <p:txBody>
            <a:bodyPr/>
            <a:lstStyle/>
            <a:p>
              <a:endParaRPr lang="en-US"/>
            </a:p>
          </p:txBody>
        </p:sp>
        <p:sp>
          <p:nvSpPr>
            <p:cNvPr id="27698" name="Rectangle 72"/>
            <p:cNvSpPr>
              <a:spLocks noChangeArrowheads="1"/>
            </p:cNvSpPr>
            <p:nvPr/>
          </p:nvSpPr>
          <p:spPr bwMode="auto">
            <a:xfrm>
              <a:off x="2644" y="2693"/>
              <a:ext cx="13" cy="69"/>
            </a:xfrm>
            <a:prstGeom prst="rect">
              <a:avLst/>
            </a:prstGeom>
            <a:solidFill>
              <a:srgbClr val="1F1A17"/>
            </a:solidFill>
            <a:ln w="9525">
              <a:noFill/>
              <a:miter lim="800000"/>
              <a:headEnd/>
              <a:tailEnd/>
            </a:ln>
          </p:spPr>
          <p:txBody>
            <a:bodyPr/>
            <a:lstStyle/>
            <a:p>
              <a:endParaRPr lang="en-US"/>
            </a:p>
          </p:txBody>
        </p:sp>
        <p:sp>
          <p:nvSpPr>
            <p:cNvPr id="27699" name="Rectangle 73"/>
            <p:cNvSpPr>
              <a:spLocks noChangeArrowheads="1"/>
            </p:cNvSpPr>
            <p:nvPr/>
          </p:nvSpPr>
          <p:spPr bwMode="auto">
            <a:xfrm>
              <a:off x="2644" y="2829"/>
              <a:ext cx="13" cy="67"/>
            </a:xfrm>
            <a:prstGeom prst="rect">
              <a:avLst/>
            </a:prstGeom>
            <a:solidFill>
              <a:srgbClr val="1F1A17"/>
            </a:solidFill>
            <a:ln w="9525">
              <a:noFill/>
              <a:miter lim="800000"/>
              <a:headEnd/>
              <a:tailEnd/>
            </a:ln>
          </p:spPr>
          <p:txBody>
            <a:bodyPr/>
            <a:lstStyle/>
            <a:p>
              <a:endParaRPr lang="en-US"/>
            </a:p>
          </p:txBody>
        </p:sp>
        <p:sp>
          <p:nvSpPr>
            <p:cNvPr id="27700" name="Rectangle 74"/>
            <p:cNvSpPr>
              <a:spLocks noChangeArrowheads="1"/>
            </p:cNvSpPr>
            <p:nvPr/>
          </p:nvSpPr>
          <p:spPr bwMode="auto">
            <a:xfrm>
              <a:off x="2644" y="2965"/>
              <a:ext cx="13" cy="67"/>
            </a:xfrm>
            <a:prstGeom prst="rect">
              <a:avLst/>
            </a:prstGeom>
            <a:solidFill>
              <a:srgbClr val="1F1A17"/>
            </a:solidFill>
            <a:ln w="9525">
              <a:noFill/>
              <a:miter lim="800000"/>
              <a:headEnd/>
              <a:tailEnd/>
            </a:ln>
          </p:spPr>
          <p:txBody>
            <a:bodyPr/>
            <a:lstStyle/>
            <a:p>
              <a:endParaRPr lang="en-US"/>
            </a:p>
          </p:txBody>
        </p:sp>
        <p:sp>
          <p:nvSpPr>
            <p:cNvPr id="27701" name="Freeform 75"/>
            <p:cNvSpPr>
              <a:spLocks/>
            </p:cNvSpPr>
            <p:nvPr/>
          </p:nvSpPr>
          <p:spPr bwMode="auto">
            <a:xfrm>
              <a:off x="2644" y="3102"/>
              <a:ext cx="13" cy="72"/>
            </a:xfrm>
            <a:custGeom>
              <a:avLst/>
              <a:gdLst>
                <a:gd name="T0" fmla="*/ 5 w 13"/>
                <a:gd name="T1" fmla="*/ 72 h 72"/>
                <a:gd name="T2" fmla="*/ 13 w 13"/>
                <a:gd name="T3" fmla="*/ 65 h 72"/>
                <a:gd name="T4" fmla="*/ 13 w 13"/>
                <a:gd name="T5" fmla="*/ 0 h 72"/>
                <a:gd name="T6" fmla="*/ 0 w 13"/>
                <a:gd name="T7" fmla="*/ 0 h 72"/>
                <a:gd name="T8" fmla="*/ 0 w 13"/>
                <a:gd name="T9" fmla="*/ 65 h 72"/>
                <a:gd name="T10" fmla="*/ 5 w 13"/>
                <a:gd name="T11" fmla="*/ 72 h 72"/>
                <a:gd name="T12" fmla="*/ 0 w 13"/>
                <a:gd name="T13" fmla="*/ 65 h 72"/>
                <a:gd name="T14" fmla="*/ 0 w 13"/>
                <a:gd name="T15" fmla="*/ 72 h 72"/>
                <a:gd name="T16" fmla="*/ 5 w 13"/>
                <a:gd name="T17" fmla="*/ 7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2"/>
                <a:gd name="T29" fmla="*/ 13 w 1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2">
                  <a:moveTo>
                    <a:pt x="5" y="72"/>
                  </a:moveTo>
                  <a:lnTo>
                    <a:pt x="13" y="65"/>
                  </a:lnTo>
                  <a:lnTo>
                    <a:pt x="13" y="0"/>
                  </a:lnTo>
                  <a:lnTo>
                    <a:pt x="0" y="0"/>
                  </a:lnTo>
                  <a:lnTo>
                    <a:pt x="0" y="65"/>
                  </a:lnTo>
                  <a:lnTo>
                    <a:pt x="5" y="72"/>
                  </a:lnTo>
                  <a:lnTo>
                    <a:pt x="0" y="65"/>
                  </a:lnTo>
                  <a:lnTo>
                    <a:pt x="0" y="72"/>
                  </a:lnTo>
                  <a:lnTo>
                    <a:pt x="5" y="72"/>
                  </a:lnTo>
                  <a:close/>
                </a:path>
              </a:pathLst>
            </a:custGeom>
            <a:solidFill>
              <a:srgbClr val="1F1A17"/>
            </a:solidFill>
            <a:ln w="9525">
              <a:noFill/>
              <a:round/>
              <a:headEnd/>
              <a:tailEnd/>
            </a:ln>
          </p:spPr>
          <p:txBody>
            <a:bodyPr/>
            <a:lstStyle/>
            <a:p>
              <a:endParaRPr lang="en-US"/>
            </a:p>
          </p:txBody>
        </p:sp>
        <p:sp>
          <p:nvSpPr>
            <p:cNvPr id="27702" name="Rectangle 76"/>
            <p:cNvSpPr>
              <a:spLocks noChangeArrowheads="1"/>
            </p:cNvSpPr>
            <p:nvPr/>
          </p:nvSpPr>
          <p:spPr bwMode="auto">
            <a:xfrm>
              <a:off x="2649" y="3161"/>
              <a:ext cx="2" cy="13"/>
            </a:xfrm>
            <a:prstGeom prst="rect">
              <a:avLst/>
            </a:prstGeom>
            <a:solidFill>
              <a:srgbClr val="1F1A17"/>
            </a:solidFill>
            <a:ln w="9525">
              <a:noFill/>
              <a:miter lim="800000"/>
              <a:headEnd/>
              <a:tailEnd/>
            </a:ln>
          </p:spPr>
          <p:txBody>
            <a:bodyPr/>
            <a:lstStyle/>
            <a:p>
              <a:endParaRPr lang="en-US"/>
            </a:p>
          </p:txBody>
        </p:sp>
        <p:sp>
          <p:nvSpPr>
            <p:cNvPr id="27703" name="Rectangle 77"/>
            <p:cNvSpPr>
              <a:spLocks noChangeArrowheads="1"/>
            </p:cNvSpPr>
            <p:nvPr/>
          </p:nvSpPr>
          <p:spPr bwMode="auto">
            <a:xfrm>
              <a:off x="2720" y="3161"/>
              <a:ext cx="67" cy="13"/>
            </a:xfrm>
            <a:prstGeom prst="rect">
              <a:avLst/>
            </a:prstGeom>
            <a:solidFill>
              <a:srgbClr val="1F1A17"/>
            </a:solidFill>
            <a:ln w="9525">
              <a:noFill/>
              <a:miter lim="800000"/>
              <a:headEnd/>
              <a:tailEnd/>
            </a:ln>
          </p:spPr>
          <p:txBody>
            <a:bodyPr/>
            <a:lstStyle/>
            <a:p>
              <a:endParaRPr lang="en-US"/>
            </a:p>
          </p:txBody>
        </p:sp>
        <p:sp>
          <p:nvSpPr>
            <p:cNvPr id="27704" name="Rectangle 78"/>
            <p:cNvSpPr>
              <a:spLocks noChangeArrowheads="1"/>
            </p:cNvSpPr>
            <p:nvPr/>
          </p:nvSpPr>
          <p:spPr bwMode="auto">
            <a:xfrm>
              <a:off x="2856" y="3161"/>
              <a:ext cx="68" cy="13"/>
            </a:xfrm>
            <a:prstGeom prst="rect">
              <a:avLst/>
            </a:prstGeom>
            <a:solidFill>
              <a:srgbClr val="1F1A17"/>
            </a:solidFill>
            <a:ln w="9525">
              <a:noFill/>
              <a:miter lim="800000"/>
              <a:headEnd/>
              <a:tailEnd/>
            </a:ln>
          </p:spPr>
          <p:txBody>
            <a:bodyPr/>
            <a:lstStyle/>
            <a:p>
              <a:endParaRPr lang="en-US"/>
            </a:p>
          </p:txBody>
        </p:sp>
        <p:sp>
          <p:nvSpPr>
            <p:cNvPr id="27705" name="Rectangle 79"/>
            <p:cNvSpPr>
              <a:spLocks noChangeArrowheads="1"/>
            </p:cNvSpPr>
            <p:nvPr/>
          </p:nvSpPr>
          <p:spPr bwMode="auto">
            <a:xfrm>
              <a:off x="2991" y="3161"/>
              <a:ext cx="69" cy="13"/>
            </a:xfrm>
            <a:prstGeom prst="rect">
              <a:avLst/>
            </a:prstGeom>
            <a:solidFill>
              <a:srgbClr val="1F1A17"/>
            </a:solidFill>
            <a:ln w="9525">
              <a:noFill/>
              <a:miter lim="800000"/>
              <a:headEnd/>
              <a:tailEnd/>
            </a:ln>
          </p:spPr>
          <p:txBody>
            <a:bodyPr/>
            <a:lstStyle/>
            <a:p>
              <a:endParaRPr lang="en-US"/>
            </a:p>
          </p:txBody>
        </p:sp>
        <p:sp>
          <p:nvSpPr>
            <p:cNvPr id="27706" name="Rectangle 80"/>
            <p:cNvSpPr>
              <a:spLocks noChangeArrowheads="1"/>
            </p:cNvSpPr>
            <p:nvPr/>
          </p:nvSpPr>
          <p:spPr bwMode="auto">
            <a:xfrm>
              <a:off x="3127" y="3161"/>
              <a:ext cx="69" cy="13"/>
            </a:xfrm>
            <a:prstGeom prst="rect">
              <a:avLst/>
            </a:prstGeom>
            <a:solidFill>
              <a:srgbClr val="1F1A17"/>
            </a:solidFill>
            <a:ln w="9525">
              <a:noFill/>
              <a:miter lim="800000"/>
              <a:headEnd/>
              <a:tailEnd/>
            </a:ln>
          </p:spPr>
          <p:txBody>
            <a:bodyPr/>
            <a:lstStyle/>
            <a:p>
              <a:endParaRPr lang="en-US"/>
            </a:p>
          </p:txBody>
        </p:sp>
        <p:sp>
          <p:nvSpPr>
            <p:cNvPr id="27707" name="Freeform 81"/>
            <p:cNvSpPr>
              <a:spLocks/>
            </p:cNvSpPr>
            <p:nvPr/>
          </p:nvSpPr>
          <p:spPr bwMode="auto">
            <a:xfrm>
              <a:off x="2243" y="1048"/>
              <a:ext cx="399" cy="297"/>
            </a:xfrm>
            <a:custGeom>
              <a:avLst/>
              <a:gdLst>
                <a:gd name="T0" fmla="*/ 395 w 399"/>
                <a:gd name="T1" fmla="*/ 0 h 297"/>
                <a:gd name="T2" fmla="*/ 391 w 399"/>
                <a:gd name="T3" fmla="*/ 2 h 297"/>
                <a:gd name="T4" fmla="*/ 0 w 399"/>
                <a:gd name="T5" fmla="*/ 286 h 297"/>
                <a:gd name="T6" fmla="*/ 7 w 399"/>
                <a:gd name="T7" fmla="*/ 297 h 297"/>
                <a:gd name="T8" fmla="*/ 399 w 399"/>
                <a:gd name="T9" fmla="*/ 13 h 297"/>
                <a:gd name="T10" fmla="*/ 395 w 399"/>
                <a:gd name="T11" fmla="*/ 0 h 297"/>
                <a:gd name="T12" fmla="*/ 0 60000 65536"/>
                <a:gd name="T13" fmla="*/ 0 60000 65536"/>
                <a:gd name="T14" fmla="*/ 0 60000 65536"/>
                <a:gd name="T15" fmla="*/ 0 60000 65536"/>
                <a:gd name="T16" fmla="*/ 0 60000 65536"/>
                <a:gd name="T17" fmla="*/ 0 60000 65536"/>
                <a:gd name="T18" fmla="*/ 0 w 399"/>
                <a:gd name="T19" fmla="*/ 0 h 297"/>
                <a:gd name="T20" fmla="*/ 399 w 399"/>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399" h="297">
                  <a:moveTo>
                    <a:pt x="395" y="0"/>
                  </a:moveTo>
                  <a:lnTo>
                    <a:pt x="391" y="2"/>
                  </a:lnTo>
                  <a:lnTo>
                    <a:pt x="0" y="286"/>
                  </a:lnTo>
                  <a:lnTo>
                    <a:pt x="7" y="297"/>
                  </a:lnTo>
                  <a:lnTo>
                    <a:pt x="399" y="13"/>
                  </a:lnTo>
                  <a:lnTo>
                    <a:pt x="395" y="0"/>
                  </a:lnTo>
                  <a:close/>
                </a:path>
              </a:pathLst>
            </a:custGeom>
            <a:solidFill>
              <a:srgbClr val="1F1A17"/>
            </a:solidFill>
            <a:ln w="9525">
              <a:noFill/>
              <a:round/>
              <a:headEnd/>
              <a:tailEnd/>
            </a:ln>
          </p:spPr>
          <p:txBody>
            <a:bodyPr/>
            <a:lstStyle/>
            <a:p>
              <a:endParaRPr lang="en-US"/>
            </a:p>
          </p:txBody>
        </p:sp>
        <p:sp>
          <p:nvSpPr>
            <p:cNvPr id="27708" name="Freeform 82"/>
            <p:cNvSpPr>
              <a:spLocks/>
            </p:cNvSpPr>
            <p:nvPr/>
          </p:nvSpPr>
          <p:spPr bwMode="auto">
            <a:xfrm>
              <a:off x="2638" y="1048"/>
              <a:ext cx="802" cy="13"/>
            </a:xfrm>
            <a:custGeom>
              <a:avLst/>
              <a:gdLst>
                <a:gd name="T0" fmla="*/ 802 w 802"/>
                <a:gd name="T1" fmla="*/ 6 h 13"/>
                <a:gd name="T2" fmla="*/ 794 w 802"/>
                <a:gd name="T3" fmla="*/ 0 h 13"/>
                <a:gd name="T4" fmla="*/ 0 w 802"/>
                <a:gd name="T5" fmla="*/ 0 h 13"/>
                <a:gd name="T6" fmla="*/ 0 w 802"/>
                <a:gd name="T7" fmla="*/ 13 h 13"/>
                <a:gd name="T8" fmla="*/ 794 w 802"/>
                <a:gd name="T9" fmla="*/ 13 h 13"/>
                <a:gd name="T10" fmla="*/ 802 w 802"/>
                <a:gd name="T11" fmla="*/ 6 h 13"/>
                <a:gd name="T12" fmla="*/ 802 w 802"/>
                <a:gd name="T13" fmla="*/ 6 h 13"/>
                <a:gd name="T14" fmla="*/ 802 w 802"/>
                <a:gd name="T15" fmla="*/ 0 h 13"/>
                <a:gd name="T16" fmla="*/ 794 w 802"/>
                <a:gd name="T17" fmla="*/ 0 h 13"/>
                <a:gd name="T18" fmla="*/ 802 w 802"/>
                <a:gd name="T19" fmla="*/ 6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2"/>
                <a:gd name="T31" fmla="*/ 0 h 13"/>
                <a:gd name="T32" fmla="*/ 802 w 802"/>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2" h="13">
                  <a:moveTo>
                    <a:pt x="802" y="6"/>
                  </a:moveTo>
                  <a:lnTo>
                    <a:pt x="794" y="0"/>
                  </a:lnTo>
                  <a:lnTo>
                    <a:pt x="0" y="0"/>
                  </a:lnTo>
                  <a:lnTo>
                    <a:pt x="0" y="13"/>
                  </a:lnTo>
                  <a:lnTo>
                    <a:pt x="794" y="13"/>
                  </a:lnTo>
                  <a:lnTo>
                    <a:pt x="802" y="6"/>
                  </a:lnTo>
                  <a:lnTo>
                    <a:pt x="802" y="0"/>
                  </a:lnTo>
                  <a:lnTo>
                    <a:pt x="794" y="0"/>
                  </a:lnTo>
                  <a:lnTo>
                    <a:pt x="802" y="6"/>
                  </a:lnTo>
                  <a:close/>
                </a:path>
              </a:pathLst>
            </a:custGeom>
            <a:solidFill>
              <a:srgbClr val="1F1A17"/>
            </a:solidFill>
            <a:ln w="9525">
              <a:noFill/>
              <a:round/>
              <a:headEnd/>
              <a:tailEnd/>
            </a:ln>
          </p:spPr>
          <p:txBody>
            <a:bodyPr/>
            <a:lstStyle/>
            <a:p>
              <a:endParaRPr lang="en-US"/>
            </a:p>
          </p:txBody>
        </p:sp>
        <p:sp>
          <p:nvSpPr>
            <p:cNvPr id="27709" name="Freeform 83"/>
            <p:cNvSpPr>
              <a:spLocks/>
            </p:cNvSpPr>
            <p:nvPr/>
          </p:nvSpPr>
          <p:spPr bwMode="auto">
            <a:xfrm>
              <a:off x="3426" y="1054"/>
              <a:ext cx="14" cy="821"/>
            </a:xfrm>
            <a:custGeom>
              <a:avLst/>
              <a:gdLst>
                <a:gd name="T0" fmla="*/ 10 w 14"/>
                <a:gd name="T1" fmla="*/ 821 h 821"/>
                <a:gd name="T2" fmla="*/ 14 w 14"/>
                <a:gd name="T3" fmla="*/ 815 h 821"/>
                <a:gd name="T4" fmla="*/ 14 w 14"/>
                <a:gd name="T5" fmla="*/ 0 h 821"/>
                <a:gd name="T6" fmla="*/ 0 w 14"/>
                <a:gd name="T7" fmla="*/ 0 h 821"/>
                <a:gd name="T8" fmla="*/ 0 w 14"/>
                <a:gd name="T9" fmla="*/ 815 h 821"/>
                <a:gd name="T10" fmla="*/ 10 w 14"/>
                <a:gd name="T11" fmla="*/ 821 h 821"/>
                <a:gd name="T12" fmla="*/ 10 w 14"/>
                <a:gd name="T13" fmla="*/ 821 h 821"/>
                <a:gd name="T14" fmla="*/ 14 w 14"/>
                <a:gd name="T15" fmla="*/ 819 h 821"/>
                <a:gd name="T16" fmla="*/ 14 w 14"/>
                <a:gd name="T17" fmla="*/ 815 h 821"/>
                <a:gd name="T18" fmla="*/ 10 w 14"/>
                <a:gd name="T19" fmla="*/ 821 h 8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21"/>
                <a:gd name="T32" fmla="*/ 14 w 14"/>
                <a:gd name="T33" fmla="*/ 821 h 8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21">
                  <a:moveTo>
                    <a:pt x="10" y="821"/>
                  </a:moveTo>
                  <a:lnTo>
                    <a:pt x="14" y="815"/>
                  </a:lnTo>
                  <a:lnTo>
                    <a:pt x="14" y="0"/>
                  </a:lnTo>
                  <a:lnTo>
                    <a:pt x="0" y="0"/>
                  </a:lnTo>
                  <a:lnTo>
                    <a:pt x="0" y="815"/>
                  </a:lnTo>
                  <a:lnTo>
                    <a:pt x="10" y="821"/>
                  </a:lnTo>
                  <a:lnTo>
                    <a:pt x="14" y="819"/>
                  </a:lnTo>
                  <a:lnTo>
                    <a:pt x="14" y="815"/>
                  </a:lnTo>
                  <a:lnTo>
                    <a:pt x="10" y="821"/>
                  </a:lnTo>
                  <a:close/>
                </a:path>
              </a:pathLst>
            </a:custGeom>
            <a:solidFill>
              <a:srgbClr val="1F1A17"/>
            </a:solidFill>
            <a:ln w="9525">
              <a:noFill/>
              <a:round/>
              <a:headEnd/>
              <a:tailEnd/>
            </a:ln>
          </p:spPr>
          <p:txBody>
            <a:bodyPr/>
            <a:lstStyle/>
            <a:p>
              <a:endParaRPr lang="en-US"/>
            </a:p>
          </p:txBody>
        </p:sp>
        <p:sp>
          <p:nvSpPr>
            <p:cNvPr id="27710" name="Freeform 84"/>
            <p:cNvSpPr>
              <a:spLocks/>
            </p:cNvSpPr>
            <p:nvPr/>
          </p:nvSpPr>
          <p:spPr bwMode="auto">
            <a:xfrm>
              <a:off x="2991" y="1864"/>
              <a:ext cx="445" cy="261"/>
            </a:xfrm>
            <a:custGeom>
              <a:avLst/>
              <a:gdLst>
                <a:gd name="T0" fmla="*/ 7 w 445"/>
                <a:gd name="T1" fmla="*/ 261 h 261"/>
                <a:gd name="T2" fmla="*/ 445 w 445"/>
                <a:gd name="T3" fmla="*/ 11 h 261"/>
                <a:gd name="T4" fmla="*/ 439 w 445"/>
                <a:gd name="T5" fmla="*/ 0 h 261"/>
                <a:gd name="T6" fmla="*/ 0 w 445"/>
                <a:gd name="T7" fmla="*/ 249 h 261"/>
                <a:gd name="T8" fmla="*/ 7 w 445"/>
                <a:gd name="T9" fmla="*/ 261 h 261"/>
                <a:gd name="T10" fmla="*/ 0 60000 65536"/>
                <a:gd name="T11" fmla="*/ 0 60000 65536"/>
                <a:gd name="T12" fmla="*/ 0 60000 65536"/>
                <a:gd name="T13" fmla="*/ 0 60000 65536"/>
                <a:gd name="T14" fmla="*/ 0 60000 65536"/>
                <a:gd name="T15" fmla="*/ 0 w 445"/>
                <a:gd name="T16" fmla="*/ 0 h 261"/>
                <a:gd name="T17" fmla="*/ 445 w 445"/>
                <a:gd name="T18" fmla="*/ 261 h 261"/>
              </a:gdLst>
              <a:ahLst/>
              <a:cxnLst>
                <a:cxn ang="T10">
                  <a:pos x="T0" y="T1"/>
                </a:cxn>
                <a:cxn ang="T11">
                  <a:pos x="T2" y="T3"/>
                </a:cxn>
                <a:cxn ang="T12">
                  <a:pos x="T4" y="T5"/>
                </a:cxn>
                <a:cxn ang="T13">
                  <a:pos x="T6" y="T7"/>
                </a:cxn>
                <a:cxn ang="T14">
                  <a:pos x="T8" y="T9"/>
                </a:cxn>
              </a:cxnLst>
              <a:rect l="T15" t="T16" r="T17" b="T18"/>
              <a:pathLst>
                <a:path w="445" h="261">
                  <a:moveTo>
                    <a:pt x="7" y="261"/>
                  </a:moveTo>
                  <a:lnTo>
                    <a:pt x="445" y="11"/>
                  </a:lnTo>
                  <a:lnTo>
                    <a:pt x="439" y="0"/>
                  </a:lnTo>
                  <a:lnTo>
                    <a:pt x="0" y="249"/>
                  </a:lnTo>
                  <a:lnTo>
                    <a:pt x="7" y="261"/>
                  </a:lnTo>
                  <a:close/>
                </a:path>
              </a:pathLst>
            </a:custGeom>
            <a:solidFill>
              <a:srgbClr val="1F1A17"/>
            </a:solidFill>
            <a:ln w="9525">
              <a:noFill/>
              <a:round/>
              <a:headEnd/>
              <a:tailEnd/>
            </a:ln>
          </p:spPr>
          <p:txBody>
            <a:bodyPr/>
            <a:lstStyle/>
            <a:p>
              <a:endParaRPr lang="en-US"/>
            </a:p>
          </p:txBody>
        </p:sp>
        <p:sp>
          <p:nvSpPr>
            <p:cNvPr id="27711" name="Freeform 85"/>
            <p:cNvSpPr>
              <a:spLocks/>
            </p:cNvSpPr>
            <p:nvPr/>
          </p:nvSpPr>
          <p:spPr bwMode="auto">
            <a:xfrm>
              <a:off x="2352" y="2545"/>
              <a:ext cx="303" cy="228"/>
            </a:xfrm>
            <a:custGeom>
              <a:avLst/>
              <a:gdLst>
                <a:gd name="T0" fmla="*/ 299 w 303"/>
                <a:gd name="T1" fmla="*/ 0 h 228"/>
                <a:gd name="T2" fmla="*/ 295 w 303"/>
                <a:gd name="T3" fmla="*/ 2 h 228"/>
                <a:gd name="T4" fmla="*/ 0 w 303"/>
                <a:gd name="T5" fmla="*/ 217 h 228"/>
                <a:gd name="T6" fmla="*/ 8 w 303"/>
                <a:gd name="T7" fmla="*/ 228 h 228"/>
                <a:gd name="T8" fmla="*/ 303 w 303"/>
                <a:gd name="T9" fmla="*/ 13 h 228"/>
                <a:gd name="T10" fmla="*/ 299 w 303"/>
                <a:gd name="T11" fmla="*/ 0 h 228"/>
                <a:gd name="T12" fmla="*/ 0 60000 65536"/>
                <a:gd name="T13" fmla="*/ 0 60000 65536"/>
                <a:gd name="T14" fmla="*/ 0 60000 65536"/>
                <a:gd name="T15" fmla="*/ 0 60000 65536"/>
                <a:gd name="T16" fmla="*/ 0 60000 65536"/>
                <a:gd name="T17" fmla="*/ 0 60000 65536"/>
                <a:gd name="T18" fmla="*/ 0 w 303"/>
                <a:gd name="T19" fmla="*/ 0 h 228"/>
                <a:gd name="T20" fmla="*/ 303 w 303"/>
                <a:gd name="T21" fmla="*/ 228 h 228"/>
              </a:gdLst>
              <a:ahLst/>
              <a:cxnLst>
                <a:cxn ang="T12">
                  <a:pos x="T0" y="T1"/>
                </a:cxn>
                <a:cxn ang="T13">
                  <a:pos x="T2" y="T3"/>
                </a:cxn>
                <a:cxn ang="T14">
                  <a:pos x="T4" y="T5"/>
                </a:cxn>
                <a:cxn ang="T15">
                  <a:pos x="T6" y="T7"/>
                </a:cxn>
                <a:cxn ang="T16">
                  <a:pos x="T8" y="T9"/>
                </a:cxn>
                <a:cxn ang="T17">
                  <a:pos x="T10" y="T11"/>
                </a:cxn>
              </a:cxnLst>
              <a:rect l="T18" t="T19" r="T20" b="T21"/>
              <a:pathLst>
                <a:path w="303" h="228">
                  <a:moveTo>
                    <a:pt x="299" y="0"/>
                  </a:moveTo>
                  <a:lnTo>
                    <a:pt x="295" y="2"/>
                  </a:lnTo>
                  <a:lnTo>
                    <a:pt x="0" y="217"/>
                  </a:lnTo>
                  <a:lnTo>
                    <a:pt x="8" y="228"/>
                  </a:lnTo>
                  <a:lnTo>
                    <a:pt x="303" y="13"/>
                  </a:lnTo>
                  <a:lnTo>
                    <a:pt x="299" y="0"/>
                  </a:lnTo>
                  <a:close/>
                </a:path>
              </a:pathLst>
            </a:custGeom>
            <a:solidFill>
              <a:srgbClr val="1F1A17"/>
            </a:solidFill>
            <a:ln w="9525">
              <a:noFill/>
              <a:round/>
              <a:headEnd/>
              <a:tailEnd/>
            </a:ln>
          </p:spPr>
          <p:txBody>
            <a:bodyPr/>
            <a:lstStyle/>
            <a:p>
              <a:endParaRPr lang="en-US"/>
            </a:p>
          </p:txBody>
        </p:sp>
        <p:sp>
          <p:nvSpPr>
            <p:cNvPr id="27712" name="Freeform 86"/>
            <p:cNvSpPr>
              <a:spLocks/>
            </p:cNvSpPr>
            <p:nvPr/>
          </p:nvSpPr>
          <p:spPr bwMode="auto">
            <a:xfrm>
              <a:off x="2651" y="2545"/>
              <a:ext cx="608" cy="13"/>
            </a:xfrm>
            <a:custGeom>
              <a:avLst/>
              <a:gdLst>
                <a:gd name="T0" fmla="*/ 608 w 608"/>
                <a:gd name="T1" fmla="*/ 6 h 13"/>
                <a:gd name="T2" fmla="*/ 601 w 608"/>
                <a:gd name="T3" fmla="*/ 0 h 13"/>
                <a:gd name="T4" fmla="*/ 0 w 608"/>
                <a:gd name="T5" fmla="*/ 0 h 13"/>
                <a:gd name="T6" fmla="*/ 0 w 608"/>
                <a:gd name="T7" fmla="*/ 13 h 13"/>
                <a:gd name="T8" fmla="*/ 601 w 608"/>
                <a:gd name="T9" fmla="*/ 13 h 13"/>
                <a:gd name="T10" fmla="*/ 608 w 608"/>
                <a:gd name="T11" fmla="*/ 6 h 13"/>
                <a:gd name="T12" fmla="*/ 608 w 608"/>
                <a:gd name="T13" fmla="*/ 6 h 13"/>
                <a:gd name="T14" fmla="*/ 608 w 608"/>
                <a:gd name="T15" fmla="*/ 0 h 13"/>
                <a:gd name="T16" fmla="*/ 601 w 608"/>
                <a:gd name="T17" fmla="*/ 0 h 13"/>
                <a:gd name="T18" fmla="*/ 608 w 608"/>
                <a:gd name="T19" fmla="*/ 6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8"/>
                <a:gd name="T31" fmla="*/ 0 h 13"/>
                <a:gd name="T32" fmla="*/ 608 w 60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8" h="13">
                  <a:moveTo>
                    <a:pt x="608" y="6"/>
                  </a:moveTo>
                  <a:lnTo>
                    <a:pt x="601" y="0"/>
                  </a:lnTo>
                  <a:lnTo>
                    <a:pt x="0" y="0"/>
                  </a:lnTo>
                  <a:lnTo>
                    <a:pt x="0" y="13"/>
                  </a:lnTo>
                  <a:lnTo>
                    <a:pt x="601" y="13"/>
                  </a:lnTo>
                  <a:lnTo>
                    <a:pt x="608" y="6"/>
                  </a:lnTo>
                  <a:lnTo>
                    <a:pt x="608" y="0"/>
                  </a:lnTo>
                  <a:lnTo>
                    <a:pt x="601" y="0"/>
                  </a:lnTo>
                  <a:lnTo>
                    <a:pt x="608" y="6"/>
                  </a:lnTo>
                  <a:close/>
                </a:path>
              </a:pathLst>
            </a:custGeom>
            <a:solidFill>
              <a:srgbClr val="1F1A17"/>
            </a:solidFill>
            <a:ln w="9525">
              <a:noFill/>
              <a:round/>
              <a:headEnd/>
              <a:tailEnd/>
            </a:ln>
          </p:spPr>
          <p:txBody>
            <a:bodyPr/>
            <a:lstStyle/>
            <a:p>
              <a:endParaRPr lang="en-US"/>
            </a:p>
          </p:txBody>
        </p:sp>
        <p:sp>
          <p:nvSpPr>
            <p:cNvPr id="27713" name="Freeform 87"/>
            <p:cNvSpPr>
              <a:spLocks/>
            </p:cNvSpPr>
            <p:nvPr/>
          </p:nvSpPr>
          <p:spPr bwMode="auto">
            <a:xfrm>
              <a:off x="3244" y="2551"/>
              <a:ext cx="15" cy="622"/>
            </a:xfrm>
            <a:custGeom>
              <a:avLst/>
              <a:gdLst>
                <a:gd name="T0" fmla="*/ 11 w 15"/>
                <a:gd name="T1" fmla="*/ 622 h 622"/>
                <a:gd name="T2" fmla="*/ 15 w 15"/>
                <a:gd name="T3" fmla="*/ 616 h 622"/>
                <a:gd name="T4" fmla="*/ 15 w 15"/>
                <a:gd name="T5" fmla="*/ 0 h 622"/>
                <a:gd name="T6" fmla="*/ 0 w 15"/>
                <a:gd name="T7" fmla="*/ 0 h 622"/>
                <a:gd name="T8" fmla="*/ 0 w 15"/>
                <a:gd name="T9" fmla="*/ 616 h 622"/>
                <a:gd name="T10" fmla="*/ 11 w 15"/>
                <a:gd name="T11" fmla="*/ 622 h 622"/>
                <a:gd name="T12" fmla="*/ 11 w 15"/>
                <a:gd name="T13" fmla="*/ 622 h 622"/>
                <a:gd name="T14" fmla="*/ 15 w 15"/>
                <a:gd name="T15" fmla="*/ 620 h 622"/>
                <a:gd name="T16" fmla="*/ 15 w 15"/>
                <a:gd name="T17" fmla="*/ 616 h 622"/>
                <a:gd name="T18" fmla="*/ 11 w 15"/>
                <a:gd name="T19" fmla="*/ 622 h 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22"/>
                <a:gd name="T32" fmla="*/ 15 w 15"/>
                <a:gd name="T33" fmla="*/ 622 h 6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22">
                  <a:moveTo>
                    <a:pt x="11" y="622"/>
                  </a:moveTo>
                  <a:lnTo>
                    <a:pt x="15" y="616"/>
                  </a:lnTo>
                  <a:lnTo>
                    <a:pt x="15" y="0"/>
                  </a:lnTo>
                  <a:lnTo>
                    <a:pt x="0" y="0"/>
                  </a:lnTo>
                  <a:lnTo>
                    <a:pt x="0" y="616"/>
                  </a:lnTo>
                  <a:lnTo>
                    <a:pt x="11" y="622"/>
                  </a:lnTo>
                  <a:lnTo>
                    <a:pt x="15" y="620"/>
                  </a:lnTo>
                  <a:lnTo>
                    <a:pt x="15" y="616"/>
                  </a:lnTo>
                  <a:lnTo>
                    <a:pt x="11" y="622"/>
                  </a:lnTo>
                  <a:close/>
                </a:path>
              </a:pathLst>
            </a:custGeom>
            <a:solidFill>
              <a:srgbClr val="1F1A17"/>
            </a:solidFill>
            <a:ln w="9525">
              <a:noFill/>
              <a:round/>
              <a:headEnd/>
              <a:tailEnd/>
            </a:ln>
          </p:spPr>
          <p:txBody>
            <a:bodyPr/>
            <a:lstStyle/>
            <a:p>
              <a:endParaRPr lang="en-US"/>
            </a:p>
          </p:txBody>
        </p:sp>
        <p:sp>
          <p:nvSpPr>
            <p:cNvPr id="27714" name="Freeform 88"/>
            <p:cNvSpPr>
              <a:spLocks/>
            </p:cNvSpPr>
            <p:nvPr/>
          </p:nvSpPr>
          <p:spPr bwMode="auto">
            <a:xfrm>
              <a:off x="2918" y="3161"/>
              <a:ext cx="337" cy="202"/>
            </a:xfrm>
            <a:custGeom>
              <a:avLst/>
              <a:gdLst>
                <a:gd name="T0" fmla="*/ 6 w 337"/>
                <a:gd name="T1" fmla="*/ 202 h 202"/>
                <a:gd name="T2" fmla="*/ 337 w 337"/>
                <a:gd name="T3" fmla="*/ 12 h 202"/>
                <a:gd name="T4" fmla="*/ 330 w 337"/>
                <a:gd name="T5" fmla="*/ 0 h 202"/>
                <a:gd name="T6" fmla="*/ 0 w 337"/>
                <a:gd name="T7" fmla="*/ 190 h 202"/>
                <a:gd name="T8" fmla="*/ 6 w 337"/>
                <a:gd name="T9" fmla="*/ 202 h 202"/>
                <a:gd name="T10" fmla="*/ 0 60000 65536"/>
                <a:gd name="T11" fmla="*/ 0 60000 65536"/>
                <a:gd name="T12" fmla="*/ 0 60000 65536"/>
                <a:gd name="T13" fmla="*/ 0 60000 65536"/>
                <a:gd name="T14" fmla="*/ 0 60000 65536"/>
                <a:gd name="T15" fmla="*/ 0 w 337"/>
                <a:gd name="T16" fmla="*/ 0 h 202"/>
                <a:gd name="T17" fmla="*/ 337 w 337"/>
                <a:gd name="T18" fmla="*/ 202 h 202"/>
              </a:gdLst>
              <a:ahLst/>
              <a:cxnLst>
                <a:cxn ang="T10">
                  <a:pos x="T0" y="T1"/>
                </a:cxn>
                <a:cxn ang="T11">
                  <a:pos x="T2" y="T3"/>
                </a:cxn>
                <a:cxn ang="T12">
                  <a:pos x="T4" y="T5"/>
                </a:cxn>
                <a:cxn ang="T13">
                  <a:pos x="T6" y="T7"/>
                </a:cxn>
                <a:cxn ang="T14">
                  <a:pos x="T8" y="T9"/>
                </a:cxn>
              </a:cxnLst>
              <a:rect l="T15" t="T16" r="T17" b="T18"/>
              <a:pathLst>
                <a:path w="337" h="202">
                  <a:moveTo>
                    <a:pt x="6" y="202"/>
                  </a:moveTo>
                  <a:lnTo>
                    <a:pt x="337" y="12"/>
                  </a:lnTo>
                  <a:lnTo>
                    <a:pt x="330" y="0"/>
                  </a:lnTo>
                  <a:lnTo>
                    <a:pt x="0" y="190"/>
                  </a:lnTo>
                  <a:lnTo>
                    <a:pt x="6" y="202"/>
                  </a:lnTo>
                  <a:close/>
                </a:path>
              </a:pathLst>
            </a:custGeom>
            <a:solidFill>
              <a:srgbClr val="1F1A17"/>
            </a:solidFill>
            <a:ln w="9525">
              <a:noFill/>
              <a:round/>
              <a:headEnd/>
              <a:tailEnd/>
            </a:ln>
          </p:spPr>
          <p:txBody>
            <a:bodyPr/>
            <a:lstStyle/>
            <a:p>
              <a:endParaRPr lang="en-US"/>
            </a:p>
          </p:txBody>
        </p:sp>
        <p:sp>
          <p:nvSpPr>
            <p:cNvPr id="27715" name="Freeform 89"/>
            <p:cNvSpPr>
              <a:spLocks/>
            </p:cNvSpPr>
            <p:nvPr/>
          </p:nvSpPr>
          <p:spPr bwMode="auto">
            <a:xfrm>
              <a:off x="2995" y="1048"/>
              <a:ext cx="445" cy="297"/>
            </a:xfrm>
            <a:custGeom>
              <a:avLst/>
              <a:gdLst>
                <a:gd name="T0" fmla="*/ 437 w 445"/>
                <a:gd name="T1" fmla="*/ 0 h 297"/>
                <a:gd name="T2" fmla="*/ 0 w 445"/>
                <a:gd name="T3" fmla="*/ 286 h 297"/>
                <a:gd name="T4" fmla="*/ 7 w 445"/>
                <a:gd name="T5" fmla="*/ 297 h 297"/>
                <a:gd name="T6" fmla="*/ 445 w 445"/>
                <a:gd name="T7" fmla="*/ 11 h 297"/>
                <a:gd name="T8" fmla="*/ 437 w 445"/>
                <a:gd name="T9" fmla="*/ 0 h 297"/>
                <a:gd name="T10" fmla="*/ 0 60000 65536"/>
                <a:gd name="T11" fmla="*/ 0 60000 65536"/>
                <a:gd name="T12" fmla="*/ 0 60000 65536"/>
                <a:gd name="T13" fmla="*/ 0 60000 65536"/>
                <a:gd name="T14" fmla="*/ 0 60000 65536"/>
                <a:gd name="T15" fmla="*/ 0 w 445"/>
                <a:gd name="T16" fmla="*/ 0 h 297"/>
                <a:gd name="T17" fmla="*/ 445 w 445"/>
                <a:gd name="T18" fmla="*/ 297 h 297"/>
              </a:gdLst>
              <a:ahLst/>
              <a:cxnLst>
                <a:cxn ang="T10">
                  <a:pos x="T0" y="T1"/>
                </a:cxn>
                <a:cxn ang="T11">
                  <a:pos x="T2" y="T3"/>
                </a:cxn>
                <a:cxn ang="T12">
                  <a:pos x="T4" y="T5"/>
                </a:cxn>
                <a:cxn ang="T13">
                  <a:pos x="T6" y="T7"/>
                </a:cxn>
                <a:cxn ang="T14">
                  <a:pos x="T8" y="T9"/>
                </a:cxn>
              </a:cxnLst>
              <a:rect l="T15" t="T16" r="T17" b="T18"/>
              <a:pathLst>
                <a:path w="445" h="297">
                  <a:moveTo>
                    <a:pt x="437" y="0"/>
                  </a:moveTo>
                  <a:lnTo>
                    <a:pt x="0" y="286"/>
                  </a:lnTo>
                  <a:lnTo>
                    <a:pt x="7" y="297"/>
                  </a:lnTo>
                  <a:lnTo>
                    <a:pt x="445" y="11"/>
                  </a:lnTo>
                  <a:lnTo>
                    <a:pt x="437" y="0"/>
                  </a:lnTo>
                  <a:close/>
                </a:path>
              </a:pathLst>
            </a:custGeom>
            <a:solidFill>
              <a:srgbClr val="1F1A17"/>
            </a:solidFill>
            <a:ln w="9525">
              <a:noFill/>
              <a:round/>
              <a:headEnd/>
              <a:tailEnd/>
            </a:ln>
          </p:spPr>
          <p:txBody>
            <a:bodyPr/>
            <a:lstStyle/>
            <a:p>
              <a:endParaRPr lang="en-US"/>
            </a:p>
          </p:txBody>
        </p:sp>
        <p:sp>
          <p:nvSpPr>
            <p:cNvPr id="27716" name="Freeform 90"/>
            <p:cNvSpPr>
              <a:spLocks/>
            </p:cNvSpPr>
            <p:nvPr/>
          </p:nvSpPr>
          <p:spPr bwMode="auto">
            <a:xfrm>
              <a:off x="2920" y="2545"/>
              <a:ext cx="337" cy="228"/>
            </a:xfrm>
            <a:custGeom>
              <a:avLst/>
              <a:gdLst>
                <a:gd name="T0" fmla="*/ 332 w 337"/>
                <a:gd name="T1" fmla="*/ 0 h 228"/>
                <a:gd name="T2" fmla="*/ 0 w 337"/>
                <a:gd name="T3" fmla="*/ 217 h 228"/>
                <a:gd name="T4" fmla="*/ 7 w 337"/>
                <a:gd name="T5" fmla="*/ 228 h 228"/>
                <a:gd name="T6" fmla="*/ 337 w 337"/>
                <a:gd name="T7" fmla="*/ 11 h 228"/>
                <a:gd name="T8" fmla="*/ 332 w 337"/>
                <a:gd name="T9" fmla="*/ 0 h 228"/>
                <a:gd name="T10" fmla="*/ 0 60000 65536"/>
                <a:gd name="T11" fmla="*/ 0 60000 65536"/>
                <a:gd name="T12" fmla="*/ 0 60000 65536"/>
                <a:gd name="T13" fmla="*/ 0 60000 65536"/>
                <a:gd name="T14" fmla="*/ 0 60000 65536"/>
                <a:gd name="T15" fmla="*/ 0 w 337"/>
                <a:gd name="T16" fmla="*/ 0 h 228"/>
                <a:gd name="T17" fmla="*/ 337 w 337"/>
                <a:gd name="T18" fmla="*/ 228 h 228"/>
              </a:gdLst>
              <a:ahLst/>
              <a:cxnLst>
                <a:cxn ang="T10">
                  <a:pos x="T0" y="T1"/>
                </a:cxn>
                <a:cxn ang="T11">
                  <a:pos x="T2" y="T3"/>
                </a:cxn>
                <a:cxn ang="T12">
                  <a:pos x="T4" y="T5"/>
                </a:cxn>
                <a:cxn ang="T13">
                  <a:pos x="T6" y="T7"/>
                </a:cxn>
                <a:cxn ang="T14">
                  <a:pos x="T8" y="T9"/>
                </a:cxn>
              </a:cxnLst>
              <a:rect l="T15" t="T16" r="T17" b="T18"/>
              <a:pathLst>
                <a:path w="337" h="228">
                  <a:moveTo>
                    <a:pt x="332" y="0"/>
                  </a:moveTo>
                  <a:lnTo>
                    <a:pt x="0" y="217"/>
                  </a:lnTo>
                  <a:lnTo>
                    <a:pt x="7" y="228"/>
                  </a:lnTo>
                  <a:lnTo>
                    <a:pt x="337" y="11"/>
                  </a:lnTo>
                  <a:lnTo>
                    <a:pt x="332" y="0"/>
                  </a:lnTo>
                  <a:close/>
                </a:path>
              </a:pathLst>
            </a:custGeom>
            <a:solidFill>
              <a:srgbClr val="1F1A17"/>
            </a:solidFill>
            <a:ln w="9525">
              <a:noFill/>
              <a:round/>
              <a:headEnd/>
              <a:tailEnd/>
            </a:ln>
          </p:spPr>
          <p:txBody>
            <a:bodyPr/>
            <a:lstStyle/>
            <a:p>
              <a:endParaRPr lang="en-US"/>
            </a:p>
          </p:txBody>
        </p:sp>
        <p:sp>
          <p:nvSpPr>
            <p:cNvPr id="27717" name="Freeform 91"/>
            <p:cNvSpPr>
              <a:spLocks/>
            </p:cNvSpPr>
            <p:nvPr/>
          </p:nvSpPr>
          <p:spPr bwMode="auto">
            <a:xfrm>
              <a:off x="2243" y="2084"/>
              <a:ext cx="65" cy="48"/>
            </a:xfrm>
            <a:custGeom>
              <a:avLst/>
              <a:gdLst>
                <a:gd name="T0" fmla="*/ 57 w 65"/>
                <a:gd name="T1" fmla="*/ 0 h 48"/>
                <a:gd name="T2" fmla="*/ 65 w 65"/>
                <a:gd name="T3" fmla="*/ 12 h 48"/>
                <a:gd name="T4" fmla="*/ 7 w 65"/>
                <a:gd name="T5" fmla="*/ 48 h 48"/>
                <a:gd name="T6" fmla="*/ 0 w 65"/>
                <a:gd name="T7" fmla="*/ 37 h 48"/>
                <a:gd name="T8" fmla="*/ 57 w 65"/>
                <a:gd name="T9" fmla="*/ 0 h 48"/>
                <a:gd name="T10" fmla="*/ 0 60000 65536"/>
                <a:gd name="T11" fmla="*/ 0 60000 65536"/>
                <a:gd name="T12" fmla="*/ 0 60000 65536"/>
                <a:gd name="T13" fmla="*/ 0 60000 65536"/>
                <a:gd name="T14" fmla="*/ 0 60000 65536"/>
                <a:gd name="T15" fmla="*/ 0 w 65"/>
                <a:gd name="T16" fmla="*/ 0 h 48"/>
                <a:gd name="T17" fmla="*/ 65 w 65"/>
                <a:gd name="T18" fmla="*/ 48 h 48"/>
              </a:gdLst>
              <a:ahLst/>
              <a:cxnLst>
                <a:cxn ang="T10">
                  <a:pos x="T0" y="T1"/>
                </a:cxn>
                <a:cxn ang="T11">
                  <a:pos x="T2" y="T3"/>
                </a:cxn>
                <a:cxn ang="T12">
                  <a:pos x="T4" y="T5"/>
                </a:cxn>
                <a:cxn ang="T13">
                  <a:pos x="T6" y="T7"/>
                </a:cxn>
                <a:cxn ang="T14">
                  <a:pos x="T8" y="T9"/>
                </a:cxn>
              </a:cxnLst>
              <a:rect l="T15" t="T16" r="T17" b="T18"/>
              <a:pathLst>
                <a:path w="65" h="48">
                  <a:moveTo>
                    <a:pt x="57" y="0"/>
                  </a:moveTo>
                  <a:lnTo>
                    <a:pt x="65" y="12"/>
                  </a:lnTo>
                  <a:lnTo>
                    <a:pt x="7" y="48"/>
                  </a:lnTo>
                  <a:lnTo>
                    <a:pt x="0" y="37"/>
                  </a:lnTo>
                  <a:lnTo>
                    <a:pt x="57" y="0"/>
                  </a:lnTo>
                  <a:close/>
                </a:path>
              </a:pathLst>
            </a:custGeom>
            <a:solidFill>
              <a:srgbClr val="1F1A17"/>
            </a:solidFill>
            <a:ln w="9525">
              <a:noFill/>
              <a:round/>
              <a:headEnd/>
              <a:tailEnd/>
            </a:ln>
          </p:spPr>
          <p:txBody>
            <a:bodyPr/>
            <a:lstStyle/>
            <a:p>
              <a:endParaRPr lang="en-US"/>
            </a:p>
          </p:txBody>
        </p:sp>
        <p:sp>
          <p:nvSpPr>
            <p:cNvPr id="27718" name="Freeform 92"/>
            <p:cNvSpPr>
              <a:spLocks/>
            </p:cNvSpPr>
            <p:nvPr/>
          </p:nvSpPr>
          <p:spPr bwMode="auto">
            <a:xfrm>
              <a:off x="2335" y="2025"/>
              <a:ext cx="65" cy="48"/>
            </a:xfrm>
            <a:custGeom>
              <a:avLst/>
              <a:gdLst>
                <a:gd name="T0" fmla="*/ 57 w 65"/>
                <a:gd name="T1" fmla="*/ 0 h 48"/>
                <a:gd name="T2" fmla="*/ 65 w 65"/>
                <a:gd name="T3" fmla="*/ 11 h 48"/>
                <a:gd name="T4" fmla="*/ 7 w 65"/>
                <a:gd name="T5" fmla="*/ 48 h 48"/>
                <a:gd name="T6" fmla="*/ 0 w 65"/>
                <a:gd name="T7" fmla="*/ 36 h 48"/>
                <a:gd name="T8" fmla="*/ 57 w 65"/>
                <a:gd name="T9" fmla="*/ 0 h 48"/>
                <a:gd name="T10" fmla="*/ 0 60000 65536"/>
                <a:gd name="T11" fmla="*/ 0 60000 65536"/>
                <a:gd name="T12" fmla="*/ 0 60000 65536"/>
                <a:gd name="T13" fmla="*/ 0 60000 65536"/>
                <a:gd name="T14" fmla="*/ 0 60000 65536"/>
                <a:gd name="T15" fmla="*/ 0 w 65"/>
                <a:gd name="T16" fmla="*/ 0 h 48"/>
                <a:gd name="T17" fmla="*/ 65 w 65"/>
                <a:gd name="T18" fmla="*/ 48 h 48"/>
              </a:gdLst>
              <a:ahLst/>
              <a:cxnLst>
                <a:cxn ang="T10">
                  <a:pos x="T0" y="T1"/>
                </a:cxn>
                <a:cxn ang="T11">
                  <a:pos x="T2" y="T3"/>
                </a:cxn>
                <a:cxn ang="T12">
                  <a:pos x="T4" y="T5"/>
                </a:cxn>
                <a:cxn ang="T13">
                  <a:pos x="T6" y="T7"/>
                </a:cxn>
                <a:cxn ang="T14">
                  <a:pos x="T8" y="T9"/>
                </a:cxn>
              </a:cxnLst>
              <a:rect l="T15" t="T16" r="T17" b="T18"/>
              <a:pathLst>
                <a:path w="65" h="48">
                  <a:moveTo>
                    <a:pt x="57" y="0"/>
                  </a:moveTo>
                  <a:lnTo>
                    <a:pt x="65" y="11"/>
                  </a:lnTo>
                  <a:lnTo>
                    <a:pt x="7" y="48"/>
                  </a:lnTo>
                  <a:lnTo>
                    <a:pt x="0" y="36"/>
                  </a:lnTo>
                  <a:lnTo>
                    <a:pt x="57" y="0"/>
                  </a:lnTo>
                  <a:close/>
                </a:path>
              </a:pathLst>
            </a:custGeom>
            <a:solidFill>
              <a:srgbClr val="1F1A17"/>
            </a:solidFill>
            <a:ln w="9525">
              <a:noFill/>
              <a:round/>
              <a:headEnd/>
              <a:tailEnd/>
            </a:ln>
          </p:spPr>
          <p:txBody>
            <a:bodyPr/>
            <a:lstStyle/>
            <a:p>
              <a:endParaRPr lang="en-US"/>
            </a:p>
          </p:txBody>
        </p:sp>
        <p:sp>
          <p:nvSpPr>
            <p:cNvPr id="27719" name="Freeform 93"/>
            <p:cNvSpPr>
              <a:spLocks/>
            </p:cNvSpPr>
            <p:nvPr/>
          </p:nvSpPr>
          <p:spPr bwMode="auto">
            <a:xfrm>
              <a:off x="2427" y="1965"/>
              <a:ext cx="63" cy="48"/>
            </a:xfrm>
            <a:custGeom>
              <a:avLst/>
              <a:gdLst>
                <a:gd name="T0" fmla="*/ 57 w 63"/>
                <a:gd name="T1" fmla="*/ 0 h 48"/>
                <a:gd name="T2" fmla="*/ 63 w 63"/>
                <a:gd name="T3" fmla="*/ 12 h 48"/>
                <a:gd name="T4" fmla="*/ 7 w 63"/>
                <a:gd name="T5" fmla="*/ 48 h 48"/>
                <a:gd name="T6" fmla="*/ 0 w 63"/>
                <a:gd name="T7" fmla="*/ 39 h 48"/>
                <a:gd name="T8" fmla="*/ 57 w 63"/>
                <a:gd name="T9" fmla="*/ 0 h 48"/>
                <a:gd name="T10" fmla="*/ 0 60000 65536"/>
                <a:gd name="T11" fmla="*/ 0 60000 65536"/>
                <a:gd name="T12" fmla="*/ 0 60000 65536"/>
                <a:gd name="T13" fmla="*/ 0 60000 65536"/>
                <a:gd name="T14" fmla="*/ 0 60000 65536"/>
                <a:gd name="T15" fmla="*/ 0 w 63"/>
                <a:gd name="T16" fmla="*/ 0 h 48"/>
                <a:gd name="T17" fmla="*/ 63 w 63"/>
                <a:gd name="T18" fmla="*/ 48 h 48"/>
              </a:gdLst>
              <a:ahLst/>
              <a:cxnLst>
                <a:cxn ang="T10">
                  <a:pos x="T0" y="T1"/>
                </a:cxn>
                <a:cxn ang="T11">
                  <a:pos x="T2" y="T3"/>
                </a:cxn>
                <a:cxn ang="T12">
                  <a:pos x="T4" y="T5"/>
                </a:cxn>
                <a:cxn ang="T13">
                  <a:pos x="T6" y="T7"/>
                </a:cxn>
                <a:cxn ang="T14">
                  <a:pos x="T8" y="T9"/>
                </a:cxn>
              </a:cxnLst>
              <a:rect l="T15" t="T16" r="T17" b="T18"/>
              <a:pathLst>
                <a:path w="63" h="48">
                  <a:moveTo>
                    <a:pt x="57" y="0"/>
                  </a:moveTo>
                  <a:lnTo>
                    <a:pt x="63" y="12"/>
                  </a:lnTo>
                  <a:lnTo>
                    <a:pt x="7" y="48"/>
                  </a:lnTo>
                  <a:lnTo>
                    <a:pt x="0" y="39"/>
                  </a:lnTo>
                  <a:lnTo>
                    <a:pt x="57" y="0"/>
                  </a:lnTo>
                  <a:close/>
                </a:path>
              </a:pathLst>
            </a:custGeom>
            <a:solidFill>
              <a:srgbClr val="1F1A17"/>
            </a:solidFill>
            <a:ln w="9525">
              <a:noFill/>
              <a:round/>
              <a:headEnd/>
              <a:tailEnd/>
            </a:ln>
          </p:spPr>
          <p:txBody>
            <a:bodyPr/>
            <a:lstStyle/>
            <a:p>
              <a:endParaRPr lang="en-US"/>
            </a:p>
          </p:txBody>
        </p:sp>
        <p:sp>
          <p:nvSpPr>
            <p:cNvPr id="27720" name="Freeform 94"/>
            <p:cNvSpPr>
              <a:spLocks/>
            </p:cNvSpPr>
            <p:nvPr/>
          </p:nvSpPr>
          <p:spPr bwMode="auto">
            <a:xfrm>
              <a:off x="2519" y="1908"/>
              <a:ext cx="63" cy="48"/>
            </a:xfrm>
            <a:custGeom>
              <a:avLst/>
              <a:gdLst>
                <a:gd name="T0" fmla="*/ 55 w 63"/>
                <a:gd name="T1" fmla="*/ 0 h 48"/>
                <a:gd name="T2" fmla="*/ 63 w 63"/>
                <a:gd name="T3" fmla="*/ 11 h 48"/>
                <a:gd name="T4" fmla="*/ 6 w 63"/>
                <a:gd name="T5" fmla="*/ 48 h 48"/>
                <a:gd name="T6" fmla="*/ 0 w 63"/>
                <a:gd name="T7" fmla="*/ 36 h 48"/>
                <a:gd name="T8" fmla="*/ 55 w 63"/>
                <a:gd name="T9" fmla="*/ 0 h 48"/>
                <a:gd name="T10" fmla="*/ 0 60000 65536"/>
                <a:gd name="T11" fmla="*/ 0 60000 65536"/>
                <a:gd name="T12" fmla="*/ 0 60000 65536"/>
                <a:gd name="T13" fmla="*/ 0 60000 65536"/>
                <a:gd name="T14" fmla="*/ 0 60000 65536"/>
                <a:gd name="T15" fmla="*/ 0 w 63"/>
                <a:gd name="T16" fmla="*/ 0 h 48"/>
                <a:gd name="T17" fmla="*/ 63 w 63"/>
                <a:gd name="T18" fmla="*/ 48 h 48"/>
              </a:gdLst>
              <a:ahLst/>
              <a:cxnLst>
                <a:cxn ang="T10">
                  <a:pos x="T0" y="T1"/>
                </a:cxn>
                <a:cxn ang="T11">
                  <a:pos x="T2" y="T3"/>
                </a:cxn>
                <a:cxn ang="T12">
                  <a:pos x="T4" y="T5"/>
                </a:cxn>
                <a:cxn ang="T13">
                  <a:pos x="T6" y="T7"/>
                </a:cxn>
                <a:cxn ang="T14">
                  <a:pos x="T8" y="T9"/>
                </a:cxn>
              </a:cxnLst>
              <a:rect l="T15" t="T16" r="T17" b="T18"/>
              <a:pathLst>
                <a:path w="63" h="48">
                  <a:moveTo>
                    <a:pt x="55" y="0"/>
                  </a:moveTo>
                  <a:lnTo>
                    <a:pt x="63" y="11"/>
                  </a:lnTo>
                  <a:lnTo>
                    <a:pt x="6" y="48"/>
                  </a:lnTo>
                  <a:lnTo>
                    <a:pt x="0" y="36"/>
                  </a:lnTo>
                  <a:lnTo>
                    <a:pt x="55" y="0"/>
                  </a:lnTo>
                  <a:close/>
                </a:path>
              </a:pathLst>
            </a:custGeom>
            <a:solidFill>
              <a:srgbClr val="1F1A17"/>
            </a:solidFill>
            <a:ln w="9525">
              <a:noFill/>
              <a:round/>
              <a:headEnd/>
              <a:tailEnd/>
            </a:ln>
          </p:spPr>
          <p:txBody>
            <a:bodyPr/>
            <a:lstStyle/>
            <a:p>
              <a:endParaRPr lang="en-US"/>
            </a:p>
          </p:txBody>
        </p:sp>
        <p:sp>
          <p:nvSpPr>
            <p:cNvPr id="27721" name="Freeform 95"/>
            <p:cNvSpPr>
              <a:spLocks/>
            </p:cNvSpPr>
            <p:nvPr/>
          </p:nvSpPr>
          <p:spPr bwMode="auto">
            <a:xfrm>
              <a:off x="2609" y="1864"/>
              <a:ext cx="40" cy="32"/>
            </a:xfrm>
            <a:custGeom>
              <a:avLst/>
              <a:gdLst>
                <a:gd name="T0" fmla="*/ 33 w 40"/>
                <a:gd name="T1" fmla="*/ 0 h 32"/>
                <a:gd name="T2" fmla="*/ 0 w 40"/>
                <a:gd name="T3" fmla="*/ 21 h 32"/>
                <a:gd name="T4" fmla="*/ 8 w 40"/>
                <a:gd name="T5" fmla="*/ 32 h 32"/>
                <a:gd name="T6" fmla="*/ 40 w 40"/>
                <a:gd name="T7" fmla="*/ 11 h 32"/>
                <a:gd name="T8" fmla="*/ 33 w 40"/>
                <a:gd name="T9" fmla="*/ 0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33" y="0"/>
                  </a:moveTo>
                  <a:lnTo>
                    <a:pt x="0" y="21"/>
                  </a:lnTo>
                  <a:lnTo>
                    <a:pt x="8" y="32"/>
                  </a:lnTo>
                  <a:lnTo>
                    <a:pt x="40" y="11"/>
                  </a:lnTo>
                  <a:lnTo>
                    <a:pt x="33" y="0"/>
                  </a:lnTo>
                  <a:close/>
                </a:path>
              </a:pathLst>
            </a:custGeom>
            <a:solidFill>
              <a:srgbClr val="1F1A17"/>
            </a:solidFill>
            <a:ln w="9525">
              <a:noFill/>
              <a:round/>
              <a:headEnd/>
              <a:tailEnd/>
            </a:ln>
          </p:spPr>
          <p:txBody>
            <a:bodyPr/>
            <a:lstStyle/>
            <a:p>
              <a:endParaRPr lang="en-US"/>
            </a:p>
          </p:txBody>
        </p:sp>
        <p:sp>
          <p:nvSpPr>
            <p:cNvPr id="27722" name="Freeform 96"/>
            <p:cNvSpPr>
              <a:spLocks/>
            </p:cNvSpPr>
            <p:nvPr/>
          </p:nvSpPr>
          <p:spPr bwMode="auto">
            <a:xfrm>
              <a:off x="2352" y="3318"/>
              <a:ext cx="65" cy="48"/>
            </a:xfrm>
            <a:custGeom>
              <a:avLst/>
              <a:gdLst>
                <a:gd name="T0" fmla="*/ 58 w 65"/>
                <a:gd name="T1" fmla="*/ 0 h 48"/>
                <a:gd name="T2" fmla="*/ 65 w 65"/>
                <a:gd name="T3" fmla="*/ 12 h 48"/>
                <a:gd name="T4" fmla="*/ 8 w 65"/>
                <a:gd name="T5" fmla="*/ 48 h 48"/>
                <a:gd name="T6" fmla="*/ 0 w 65"/>
                <a:gd name="T7" fmla="*/ 39 h 48"/>
                <a:gd name="T8" fmla="*/ 58 w 65"/>
                <a:gd name="T9" fmla="*/ 0 h 48"/>
                <a:gd name="T10" fmla="*/ 0 60000 65536"/>
                <a:gd name="T11" fmla="*/ 0 60000 65536"/>
                <a:gd name="T12" fmla="*/ 0 60000 65536"/>
                <a:gd name="T13" fmla="*/ 0 60000 65536"/>
                <a:gd name="T14" fmla="*/ 0 60000 65536"/>
                <a:gd name="T15" fmla="*/ 0 w 65"/>
                <a:gd name="T16" fmla="*/ 0 h 48"/>
                <a:gd name="T17" fmla="*/ 65 w 65"/>
                <a:gd name="T18" fmla="*/ 48 h 48"/>
              </a:gdLst>
              <a:ahLst/>
              <a:cxnLst>
                <a:cxn ang="T10">
                  <a:pos x="T0" y="T1"/>
                </a:cxn>
                <a:cxn ang="T11">
                  <a:pos x="T2" y="T3"/>
                </a:cxn>
                <a:cxn ang="T12">
                  <a:pos x="T4" y="T5"/>
                </a:cxn>
                <a:cxn ang="T13">
                  <a:pos x="T6" y="T7"/>
                </a:cxn>
                <a:cxn ang="T14">
                  <a:pos x="T8" y="T9"/>
                </a:cxn>
              </a:cxnLst>
              <a:rect l="T15" t="T16" r="T17" b="T18"/>
              <a:pathLst>
                <a:path w="65" h="48">
                  <a:moveTo>
                    <a:pt x="58" y="0"/>
                  </a:moveTo>
                  <a:lnTo>
                    <a:pt x="65" y="12"/>
                  </a:lnTo>
                  <a:lnTo>
                    <a:pt x="8" y="48"/>
                  </a:lnTo>
                  <a:lnTo>
                    <a:pt x="0" y="39"/>
                  </a:lnTo>
                  <a:lnTo>
                    <a:pt x="58" y="0"/>
                  </a:lnTo>
                  <a:close/>
                </a:path>
              </a:pathLst>
            </a:custGeom>
            <a:solidFill>
              <a:srgbClr val="1F1A17"/>
            </a:solidFill>
            <a:ln w="9525">
              <a:noFill/>
              <a:round/>
              <a:headEnd/>
              <a:tailEnd/>
            </a:ln>
          </p:spPr>
          <p:txBody>
            <a:bodyPr/>
            <a:lstStyle/>
            <a:p>
              <a:endParaRPr lang="en-US"/>
            </a:p>
          </p:txBody>
        </p:sp>
        <p:sp>
          <p:nvSpPr>
            <p:cNvPr id="27723" name="Freeform 97"/>
            <p:cNvSpPr>
              <a:spLocks/>
            </p:cNvSpPr>
            <p:nvPr/>
          </p:nvSpPr>
          <p:spPr bwMode="auto">
            <a:xfrm>
              <a:off x="2444" y="3261"/>
              <a:ext cx="65" cy="48"/>
            </a:xfrm>
            <a:custGeom>
              <a:avLst/>
              <a:gdLst>
                <a:gd name="T0" fmla="*/ 58 w 65"/>
                <a:gd name="T1" fmla="*/ 0 h 48"/>
                <a:gd name="T2" fmla="*/ 65 w 65"/>
                <a:gd name="T3" fmla="*/ 11 h 48"/>
                <a:gd name="T4" fmla="*/ 8 w 65"/>
                <a:gd name="T5" fmla="*/ 48 h 48"/>
                <a:gd name="T6" fmla="*/ 0 w 65"/>
                <a:gd name="T7" fmla="*/ 36 h 48"/>
                <a:gd name="T8" fmla="*/ 58 w 65"/>
                <a:gd name="T9" fmla="*/ 0 h 48"/>
                <a:gd name="T10" fmla="*/ 0 60000 65536"/>
                <a:gd name="T11" fmla="*/ 0 60000 65536"/>
                <a:gd name="T12" fmla="*/ 0 60000 65536"/>
                <a:gd name="T13" fmla="*/ 0 60000 65536"/>
                <a:gd name="T14" fmla="*/ 0 60000 65536"/>
                <a:gd name="T15" fmla="*/ 0 w 65"/>
                <a:gd name="T16" fmla="*/ 0 h 48"/>
                <a:gd name="T17" fmla="*/ 65 w 65"/>
                <a:gd name="T18" fmla="*/ 48 h 48"/>
              </a:gdLst>
              <a:ahLst/>
              <a:cxnLst>
                <a:cxn ang="T10">
                  <a:pos x="T0" y="T1"/>
                </a:cxn>
                <a:cxn ang="T11">
                  <a:pos x="T2" y="T3"/>
                </a:cxn>
                <a:cxn ang="T12">
                  <a:pos x="T4" y="T5"/>
                </a:cxn>
                <a:cxn ang="T13">
                  <a:pos x="T6" y="T7"/>
                </a:cxn>
                <a:cxn ang="T14">
                  <a:pos x="T8" y="T9"/>
                </a:cxn>
              </a:cxnLst>
              <a:rect l="T15" t="T16" r="T17" b="T18"/>
              <a:pathLst>
                <a:path w="65" h="48">
                  <a:moveTo>
                    <a:pt x="58" y="0"/>
                  </a:moveTo>
                  <a:lnTo>
                    <a:pt x="65" y="11"/>
                  </a:lnTo>
                  <a:lnTo>
                    <a:pt x="8" y="48"/>
                  </a:lnTo>
                  <a:lnTo>
                    <a:pt x="0" y="36"/>
                  </a:lnTo>
                  <a:lnTo>
                    <a:pt x="58" y="0"/>
                  </a:lnTo>
                  <a:close/>
                </a:path>
              </a:pathLst>
            </a:custGeom>
            <a:solidFill>
              <a:srgbClr val="1F1A17"/>
            </a:solidFill>
            <a:ln w="9525">
              <a:noFill/>
              <a:round/>
              <a:headEnd/>
              <a:tailEnd/>
            </a:ln>
          </p:spPr>
          <p:txBody>
            <a:bodyPr/>
            <a:lstStyle/>
            <a:p>
              <a:endParaRPr lang="en-US"/>
            </a:p>
          </p:txBody>
        </p:sp>
        <p:sp>
          <p:nvSpPr>
            <p:cNvPr id="27724" name="Freeform 98"/>
            <p:cNvSpPr>
              <a:spLocks/>
            </p:cNvSpPr>
            <p:nvPr/>
          </p:nvSpPr>
          <p:spPr bwMode="auto">
            <a:xfrm>
              <a:off x="2536" y="3201"/>
              <a:ext cx="63" cy="48"/>
            </a:xfrm>
            <a:custGeom>
              <a:avLst/>
              <a:gdLst>
                <a:gd name="T0" fmla="*/ 56 w 63"/>
                <a:gd name="T1" fmla="*/ 0 h 48"/>
                <a:gd name="T2" fmla="*/ 63 w 63"/>
                <a:gd name="T3" fmla="*/ 12 h 48"/>
                <a:gd name="T4" fmla="*/ 6 w 63"/>
                <a:gd name="T5" fmla="*/ 48 h 48"/>
                <a:gd name="T6" fmla="*/ 0 w 63"/>
                <a:gd name="T7" fmla="*/ 37 h 48"/>
                <a:gd name="T8" fmla="*/ 56 w 63"/>
                <a:gd name="T9" fmla="*/ 0 h 48"/>
                <a:gd name="T10" fmla="*/ 0 60000 65536"/>
                <a:gd name="T11" fmla="*/ 0 60000 65536"/>
                <a:gd name="T12" fmla="*/ 0 60000 65536"/>
                <a:gd name="T13" fmla="*/ 0 60000 65536"/>
                <a:gd name="T14" fmla="*/ 0 60000 65536"/>
                <a:gd name="T15" fmla="*/ 0 w 63"/>
                <a:gd name="T16" fmla="*/ 0 h 48"/>
                <a:gd name="T17" fmla="*/ 63 w 63"/>
                <a:gd name="T18" fmla="*/ 48 h 48"/>
              </a:gdLst>
              <a:ahLst/>
              <a:cxnLst>
                <a:cxn ang="T10">
                  <a:pos x="T0" y="T1"/>
                </a:cxn>
                <a:cxn ang="T11">
                  <a:pos x="T2" y="T3"/>
                </a:cxn>
                <a:cxn ang="T12">
                  <a:pos x="T4" y="T5"/>
                </a:cxn>
                <a:cxn ang="T13">
                  <a:pos x="T6" y="T7"/>
                </a:cxn>
                <a:cxn ang="T14">
                  <a:pos x="T8" y="T9"/>
                </a:cxn>
              </a:cxnLst>
              <a:rect l="T15" t="T16" r="T17" b="T18"/>
              <a:pathLst>
                <a:path w="63" h="48">
                  <a:moveTo>
                    <a:pt x="56" y="0"/>
                  </a:moveTo>
                  <a:lnTo>
                    <a:pt x="63" y="12"/>
                  </a:lnTo>
                  <a:lnTo>
                    <a:pt x="6" y="48"/>
                  </a:lnTo>
                  <a:lnTo>
                    <a:pt x="0" y="37"/>
                  </a:lnTo>
                  <a:lnTo>
                    <a:pt x="56" y="0"/>
                  </a:lnTo>
                  <a:close/>
                </a:path>
              </a:pathLst>
            </a:custGeom>
            <a:solidFill>
              <a:srgbClr val="1F1A17"/>
            </a:solidFill>
            <a:ln w="9525">
              <a:noFill/>
              <a:round/>
              <a:headEnd/>
              <a:tailEnd/>
            </a:ln>
          </p:spPr>
          <p:txBody>
            <a:bodyPr/>
            <a:lstStyle/>
            <a:p>
              <a:endParaRPr lang="en-US"/>
            </a:p>
          </p:txBody>
        </p:sp>
        <p:sp>
          <p:nvSpPr>
            <p:cNvPr id="27725" name="Freeform 99"/>
            <p:cNvSpPr>
              <a:spLocks/>
            </p:cNvSpPr>
            <p:nvPr/>
          </p:nvSpPr>
          <p:spPr bwMode="auto">
            <a:xfrm>
              <a:off x="2626" y="3161"/>
              <a:ext cx="35" cy="29"/>
            </a:xfrm>
            <a:custGeom>
              <a:avLst/>
              <a:gdLst>
                <a:gd name="T0" fmla="*/ 27 w 35"/>
                <a:gd name="T1" fmla="*/ 0 h 29"/>
                <a:gd name="T2" fmla="*/ 0 w 35"/>
                <a:gd name="T3" fmla="*/ 17 h 29"/>
                <a:gd name="T4" fmla="*/ 8 w 35"/>
                <a:gd name="T5" fmla="*/ 29 h 29"/>
                <a:gd name="T6" fmla="*/ 35 w 35"/>
                <a:gd name="T7" fmla="*/ 12 h 29"/>
                <a:gd name="T8" fmla="*/ 27 w 35"/>
                <a:gd name="T9" fmla="*/ 0 h 29"/>
                <a:gd name="T10" fmla="*/ 0 60000 65536"/>
                <a:gd name="T11" fmla="*/ 0 60000 65536"/>
                <a:gd name="T12" fmla="*/ 0 60000 65536"/>
                <a:gd name="T13" fmla="*/ 0 60000 65536"/>
                <a:gd name="T14" fmla="*/ 0 60000 65536"/>
                <a:gd name="T15" fmla="*/ 0 w 35"/>
                <a:gd name="T16" fmla="*/ 0 h 29"/>
                <a:gd name="T17" fmla="*/ 35 w 35"/>
                <a:gd name="T18" fmla="*/ 29 h 29"/>
              </a:gdLst>
              <a:ahLst/>
              <a:cxnLst>
                <a:cxn ang="T10">
                  <a:pos x="T0" y="T1"/>
                </a:cxn>
                <a:cxn ang="T11">
                  <a:pos x="T2" y="T3"/>
                </a:cxn>
                <a:cxn ang="T12">
                  <a:pos x="T4" y="T5"/>
                </a:cxn>
                <a:cxn ang="T13">
                  <a:pos x="T6" y="T7"/>
                </a:cxn>
                <a:cxn ang="T14">
                  <a:pos x="T8" y="T9"/>
                </a:cxn>
              </a:cxnLst>
              <a:rect l="T15" t="T16" r="T17" b="T18"/>
              <a:pathLst>
                <a:path w="35" h="29">
                  <a:moveTo>
                    <a:pt x="27" y="0"/>
                  </a:moveTo>
                  <a:lnTo>
                    <a:pt x="0" y="17"/>
                  </a:lnTo>
                  <a:lnTo>
                    <a:pt x="8" y="29"/>
                  </a:lnTo>
                  <a:lnTo>
                    <a:pt x="35" y="12"/>
                  </a:lnTo>
                  <a:lnTo>
                    <a:pt x="27" y="0"/>
                  </a:lnTo>
                  <a:close/>
                </a:path>
              </a:pathLst>
            </a:custGeom>
            <a:solidFill>
              <a:srgbClr val="1F1A17"/>
            </a:solidFill>
            <a:ln w="9525">
              <a:noFill/>
              <a:round/>
              <a:headEnd/>
              <a:tailEnd/>
            </a:ln>
          </p:spPr>
          <p:txBody>
            <a:bodyPr/>
            <a:lstStyle/>
            <a:p>
              <a:endParaRPr lang="en-US"/>
            </a:p>
          </p:txBody>
        </p:sp>
        <p:sp>
          <p:nvSpPr>
            <p:cNvPr id="27726" name="Freeform 100"/>
            <p:cNvSpPr>
              <a:spLocks/>
            </p:cNvSpPr>
            <p:nvPr/>
          </p:nvSpPr>
          <p:spPr bwMode="auto">
            <a:xfrm>
              <a:off x="3190" y="1562"/>
              <a:ext cx="94" cy="64"/>
            </a:xfrm>
            <a:custGeom>
              <a:avLst/>
              <a:gdLst>
                <a:gd name="T0" fmla="*/ 0 w 94"/>
                <a:gd name="T1" fmla="*/ 31 h 64"/>
                <a:gd name="T2" fmla="*/ 94 w 94"/>
                <a:gd name="T3" fmla="*/ 0 h 64"/>
                <a:gd name="T4" fmla="*/ 94 w 94"/>
                <a:gd name="T5" fmla="*/ 0 h 64"/>
                <a:gd name="T6" fmla="*/ 94 w 94"/>
                <a:gd name="T7" fmla="*/ 2 h 64"/>
                <a:gd name="T8" fmla="*/ 92 w 94"/>
                <a:gd name="T9" fmla="*/ 4 h 64"/>
                <a:gd name="T10" fmla="*/ 92 w 94"/>
                <a:gd name="T11" fmla="*/ 6 h 64"/>
                <a:gd name="T12" fmla="*/ 90 w 94"/>
                <a:gd name="T13" fmla="*/ 8 h 64"/>
                <a:gd name="T14" fmla="*/ 90 w 94"/>
                <a:gd name="T15" fmla="*/ 10 h 64"/>
                <a:gd name="T16" fmla="*/ 88 w 94"/>
                <a:gd name="T17" fmla="*/ 12 h 64"/>
                <a:gd name="T18" fmla="*/ 88 w 94"/>
                <a:gd name="T19" fmla="*/ 14 h 64"/>
                <a:gd name="T20" fmla="*/ 87 w 94"/>
                <a:gd name="T21" fmla="*/ 16 h 64"/>
                <a:gd name="T22" fmla="*/ 87 w 94"/>
                <a:gd name="T23" fmla="*/ 17 h 64"/>
                <a:gd name="T24" fmla="*/ 87 w 94"/>
                <a:gd name="T25" fmla="*/ 19 h 64"/>
                <a:gd name="T26" fmla="*/ 87 w 94"/>
                <a:gd name="T27" fmla="*/ 21 h 64"/>
                <a:gd name="T28" fmla="*/ 85 w 94"/>
                <a:gd name="T29" fmla="*/ 23 h 64"/>
                <a:gd name="T30" fmla="*/ 85 w 94"/>
                <a:gd name="T31" fmla="*/ 25 h 64"/>
                <a:gd name="T32" fmla="*/ 85 w 94"/>
                <a:gd name="T33" fmla="*/ 27 h 64"/>
                <a:gd name="T34" fmla="*/ 85 w 94"/>
                <a:gd name="T35" fmla="*/ 29 h 64"/>
                <a:gd name="T36" fmla="*/ 85 w 94"/>
                <a:gd name="T37" fmla="*/ 31 h 64"/>
                <a:gd name="T38" fmla="*/ 85 w 94"/>
                <a:gd name="T39" fmla="*/ 33 h 64"/>
                <a:gd name="T40" fmla="*/ 85 w 94"/>
                <a:gd name="T41" fmla="*/ 35 h 64"/>
                <a:gd name="T42" fmla="*/ 85 w 94"/>
                <a:gd name="T43" fmla="*/ 39 h 64"/>
                <a:gd name="T44" fmla="*/ 85 w 94"/>
                <a:gd name="T45" fmla="*/ 41 h 64"/>
                <a:gd name="T46" fmla="*/ 87 w 94"/>
                <a:gd name="T47" fmla="*/ 42 h 64"/>
                <a:gd name="T48" fmla="*/ 87 w 94"/>
                <a:gd name="T49" fmla="*/ 44 h 64"/>
                <a:gd name="T50" fmla="*/ 87 w 94"/>
                <a:gd name="T51" fmla="*/ 46 h 64"/>
                <a:gd name="T52" fmla="*/ 87 w 94"/>
                <a:gd name="T53" fmla="*/ 48 h 64"/>
                <a:gd name="T54" fmla="*/ 88 w 94"/>
                <a:gd name="T55" fmla="*/ 50 h 64"/>
                <a:gd name="T56" fmla="*/ 88 w 94"/>
                <a:gd name="T57" fmla="*/ 52 h 64"/>
                <a:gd name="T58" fmla="*/ 90 w 94"/>
                <a:gd name="T59" fmla="*/ 54 h 64"/>
                <a:gd name="T60" fmla="*/ 90 w 94"/>
                <a:gd name="T61" fmla="*/ 56 h 64"/>
                <a:gd name="T62" fmla="*/ 92 w 94"/>
                <a:gd name="T63" fmla="*/ 58 h 64"/>
                <a:gd name="T64" fmla="*/ 92 w 94"/>
                <a:gd name="T65" fmla="*/ 60 h 64"/>
                <a:gd name="T66" fmla="*/ 94 w 94"/>
                <a:gd name="T67" fmla="*/ 62 h 64"/>
                <a:gd name="T68" fmla="*/ 94 w 94"/>
                <a:gd name="T69" fmla="*/ 64 h 64"/>
                <a:gd name="T70" fmla="*/ 0 w 94"/>
                <a:gd name="T71" fmla="*/ 31 h 64"/>
                <a:gd name="T72" fmla="*/ 0 w 94"/>
                <a:gd name="T73" fmla="*/ 31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31"/>
                  </a:moveTo>
                  <a:lnTo>
                    <a:pt x="94" y="0"/>
                  </a:lnTo>
                  <a:lnTo>
                    <a:pt x="94" y="2"/>
                  </a:lnTo>
                  <a:lnTo>
                    <a:pt x="92" y="4"/>
                  </a:lnTo>
                  <a:lnTo>
                    <a:pt x="92" y="6"/>
                  </a:lnTo>
                  <a:lnTo>
                    <a:pt x="90" y="8"/>
                  </a:lnTo>
                  <a:lnTo>
                    <a:pt x="90" y="10"/>
                  </a:lnTo>
                  <a:lnTo>
                    <a:pt x="88" y="12"/>
                  </a:lnTo>
                  <a:lnTo>
                    <a:pt x="88" y="14"/>
                  </a:lnTo>
                  <a:lnTo>
                    <a:pt x="87" y="16"/>
                  </a:lnTo>
                  <a:lnTo>
                    <a:pt x="87" y="17"/>
                  </a:lnTo>
                  <a:lnTo>
                    <a:pt x="87" y="19"/>
                  </a:lnTo>
                  <a:lnTo>
                    <a:pt x="87" y="21"/>
                  </a:lnTo>
                  <a:lnTo>
                    <a:pt x="85" y="23"/>
                  </a:lnTo>
                  <a:lnTo>
                    <a:pt x="85" y="25"/>
                  </a:lnTo>
                  <a:lnTo>
                    <a:pt x="85" y="27"/>
                  </a:lnTo>
                  <a:lnTo>
                    <a:pt x="85" y="29"/>
                  </a:lnTo>
                  <a:lnTo>
                    <a:pt x="85" y="31"/>
                  </a:lnTo>
                  <a:lnTo>
                    <a:pt x="85" y="33"/>
                  </a:lnTo>
                  <a:lnTo>
                    <a:pt x="85" y="35"/>
                  </a:lnTo>
                  <a:lnTo>
                    <a:pt x="85" y="39"/>
                  </a:lnTo>
                  <a:lnTo>
                    <a:pt x="85" y="41"/>
                  </a:lnTo>
                  <a:lnTo>
                    <a:pt x="87" y="42"/>
                  </a:lnTo>
                  <a:lnTo>
                    <a:pt x="87" y="44"/>
                  </a:lnTo>
                  <a:lnTo>
                    <a:pt x="87" y="46"/>
                  </a:lnTo>
                  <a:lnTo>
                    <a:pt x="87" y="48"/>
                  </a:lnTo>
                  <a:lnTo>
                    <a:pt x="88" y="50"/>
                  </a:lnTo>
                  <a:lnTo>
                    <a:pt x="88" y="52"/>
                  </a:lnTo>
                  <a:lnTo>
                    <a:pt x="90" y="54"/>
                  </a:lnTo>
                  <a:lnTo>
                    <a:pt x="90" y="56"/>
                  </a:lnTo>
                  <a:lnTo>
                    <a:pt x="92" y="58"/>
                  </a:lnTo>
                  <a:lnTo>
                    <a:pt x="92" y="60"/>
                  </a:lnTo>
                  <a:lnTo>
                    <a:pt x="94" y="62"/>
                  </a:lnTo>
                  <a:lnTo>
                    <a:pt x="94" y="64"/>
                  </a:lnTo>
                  <a:lnTo>
                    <a:pt x="0" y="31"/>
                  </a:lnTo>
                  <a:close/>
                </a:path>
              </a:pathLst>
            </a:custGeom>
            <a:solidFill>
              <a:srgbClr val="1F1A17"/>
            </a:solidFill>
            <a:ln w="9525">
              <a:noFill/>
              <a:round/>
              <a:headEnd/>
              <a:tailEnd/>
            </a:ln>
          </p:spPr>
          <p:txBody>
            <a:bodyPr/>
            <a:lstStyle/>
            <a:p>
              <a:endParaRPr lang="en-US"/>
            </a:p>
          </p:txBody>
        </p:sp>
        <p:sp>
          <p:nvSpPr>
            <p:cNvPr id="27727" name="Rectangle 101"/>
            <p:cNvSpPr>
              <a:spLocks noChangeArrowheads="1"/>
            </p:cNvSpPr>
            <p:nvPr/>
          </p:nvSpPr>
          <p:spPr bwMode="auto">
            <a:xfrm>
              <a:off x="3238" y="1587"/>
              <a:ext cx="351" cy="14"/>
            </a:xfrm>
            <a:prstGeom prst="rect">
              <a:avLst/>
            </a:prstGeom>
            <a:solidFill>
              <a:srgbClr val="1F1A17"/>
            </a:solidFill>
            <a:ln w="9525">
              <a:noFill/>
              <a:miter lim="800000"/>
              <a:headEnd/>
              <a:tailEnd/>
            </a:ln>
          </p:spPr>
          <p:txBody>
            <a:bodyPr/>
            <a:lstStyle/>
            <a:p>
              <a:endParaRPr lang="en-US"/>
            </a:p>
          </p:txBody>
        </p:sp>
        <p:sp>
          <p:nvSpPr>
            <p:cNvPr id="27728" name="Freeform 102"/>
            <p:cNvSpPr>
              <a:spLocks/>
            </p:cNvSpPr>
            <p:nvPr/>
          </p:nvSpPr>
          <p:spPr bwMode="auto">
            <a:xfrm>
              <a:off x="3123" y="2960"/>
              <a:ext cx="96" cy="63"/>
            </a:xfrm>
            <a:custGeom>
              <a:avLst/>
              <a:gdLst>
                <a:gd name="T0" fmla="*/ 0 w 96"/>
                <a:gd name="T1" fmla="*/ 32 h 63"/>
                <a:gd name="T2" fmla="*/ 96 w 96"/>
                <a:gd name="T3" fmla="*/ 0 h 63"/>
                <a:gd name="T4" fmla="*/ 96 w 96"/>
                <a:gd name="T5" fmla="*/ 0 h 63"/>
                <a:gd name="T6" fmla="*/ 94 w 96"/>
                <a:gd name="T7" fmla="*/ 1 h 63"/>
                <a:gd name="T8" fmla="*/ 94 w 96"/>
                <a:gd name="T9" fmla="*/ 3 h 63"/>
                <a:gd name="T10" fmla="*/ 92 w 96"/>
                <a:gd name="T11" fmla="*/ 5 h 63"/>
                <a:gd name="T12" fmla="*/ 92 w 96"/>
                <a:gd name="T13" fmla="*/ 7 h 63"/>
                <a:gd name="T14" fmla="*/ 90 w 96"/>
                <a:gd name="T15" fmla="*/ 9 h 63"/>
                <a:gd name="T16" fmla="*/ 90 w 96"/>
                <a:gd name="T17" fmla="*/ 11 h 63"/>
                <a:gd name="T18" fmla="*/ 88 w 96"/>
                <a:gd name="T19" fmla="*/ 15 h 63"/>
                <a:gd name="T20" fmla="*/ 88 w 96"/>
                <a:gd name="T21" fmla="*/ 17 h 63"/>
                <a:gd name="T22" fmla="*/ 88 w 96"/>
                <a:gd name="T23" fmla="*/ 19 h 63"/>
                <a:gd name="T24" fmla="*/ 88 w 96"/>
                <a:gd name="T25" fmla="*/ 21 h 63"/>
                <a:gd name="T26" fmla="*/ 86 w 96"/>
                <a:gd name="T27" fmla="*/ 23 h 63"/>
                <a:gd name="T28" fmla="*/ 86 w 96"/>
                <a:gd name="T29" fmla="*/ 24 h 63"/>
                <a:gd name="T30" fmla="*/ 86 w 96"/>
                <a:gd name="T31" fmla="*/ 26 h 63"/>
                <a:gd name="T32" fmla="*/ 86 w 96"/>
                <a:gd name="T33" fmla="*/ 28 h 63"/>
                <a:gd name="T34" fmla="*/ 86 w 96"/>
                <a:gd name="T35" fmla="*/ 30 h 63"/>
                <a:gd name="T36" fmla="*/ 86 w 96"/>
                <a:gd name="T37" fmla="*/ 32 h 63"/>
                <a:gd name="T38" fmla="*/ 86 w 96"/>
                <a:gd name="T39" fmla="*/ 34 h 63"/>
                <a:gd name="T40" fmla="*/ 86 w 96"/>
                <a:gd name="T41" fmla="*/ 36 h 63"/>
                <a:gd name="T42" fmla="*/ 86 w 96"/>
                <a:gd name="T43" fmla="*/ 38 h 63"/>
                <a:gd name="T44" fmla="*/ 86 w 96"/>
                <a:gd name="T45" fmla="*/ 40 h 63"/>
                <a:gd name="T46" fmla="*/ 86 w 96"/>
                <a:gd name="T47" fmla="*/ 42 h 63"/>
                <a:gd name="T48" fmla="*/ 88 w 96"/>
                <a:gd name="T49" fmla="*/ 44 h 63"/>
                <a:gd name="T50" fmla="*/ 88 w 96"/>
                <a:gd name="T51" fmla="*/ 46 h 63"/>
                <a:gd name="T52" fmla="*/ 88 w 96"/>
                <a:gd name="T53" fmla="*/ 47 h 63"/>
                <a:gd name="T54" fmla="*/ 88 w 96"/>
                <a:gd name="T55" fmla="*/ 49 h 63"/>
                <a:gd name="T56" fmla="*/ 90 w 96"/>
                <a:gd name="T57" fmla="*/ 51 h 63"/>
                <a:gd name="T58" fmla="*/ 90 w 96"/>
                <a:gd name="T59" fmla="*/ 53 h 63"/>
                <a:gd name="T60" fmla="*/ 92 w 96"/>
                <a:gd name="T61" fmla="*/ 55 h 63"/>
                <a:gd name="T62" fmla="*/ 92 w 96"/>
                <a:gd name="T63" fmla="*/ 57 h 63"/>
                <a:gd name="T64" fmla="*/ 94 w 96"/>
                <a:gd name="T65" fmla="*/ 59 h 63"/>
                <a:gd name="T66" fmla="*/ 94 w 96"/>
                <a:gd name="T67" fmla="*/ 61 h 63"/>
                <a:gd name="T68" fmla="*/ 96 w 96"/>
                <a:gd name="T69" fmla="*/ 63 h 63"/>
                <a:gd name="T70" fmla="*/ 0 w 96"/>
                <a:gd name="T71" fmla="*/ 32 h 63"/>
                <a:gd name="T72" fmla="*/ 0 w 96"/>
                <a:gd name="T73" fmla="*/ 3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3"/>
                <a:gd name="T113" fmla="*/ 96 w 96"/>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3">
                  <a:moveTo>
                    <a:pt x="0" y="32"/>
                  </a:moveTo>
                  <a:lnTo>
                    <a:pt x="96" y="0"/>
                  </a:lnTo>
                  <a:lnTo>
                    <a:pt x="94" y="1"/>
                  </a:lnTo>
                  <a:lnTo>
                    <a:pt x="94" y="3"/>
                  </a:lnTo>
                  <a:lnTo>
                    <a:pt x="92" y="5"/>
                  </a:lnTo>
                  <a:lnTo>
                    <a:pt x="92" y="7"/>
                  </a:lnTo>
                  <a:lnTo>
                    <a:pt x="90" y="9"/>
                  </a:lnTo>
                  <a:lnTo>
                    <a:pt x="90" y="11"/>
                  </a:lnTo>
                  <a:lnTo>
                    <a:pt x="88" y="15"/>
                  </a:lnTo>
                  <a:lnTo>
                    <a:pt x="88" y="17"/>
                  </a:lnTo>
                  <a:lnTo>
                    <a:pt x="88" y="19"/>
                  </a:lnTo>
                  <a:lnTo>
                    <a:pt x="88" y="21"/>
                  </a:lnTo>
                  <a:lnTo>
                    <a:pt x="86" y="23"/>
                  </a:lnTo>
                  <a:lnTo>
                    <a:pt x="86" y="24"/>
                  </a:lnTo>
                  <a:lnTo>
                    <a:pt x="86" y="26"/>
                  </a:lnTo>
                  <a:lnTo>
                    <a:pt x="86" y="28"/>
                  </a:lnTo>
                  <a:lnTo>
                    <a:pt x="86" y="30"/>
                  </a:lnTo>
                  <a:lnTo>
                    <a:pt x="86" y="32"/>
                  </a:lnTo>
                  <a:lnTo>
                    <a:pt x="86" y="34"/>
                  </a:lnTo>
                  <a:lnTo>
                    <a:pt x="86" y="36"/>
                  </a:lnTo>
                  <a:lnTo>
                    <a:pt x="86" y="38"/>
                  </a:lnTo>
                  <a:lnTo>
                    <a:pt x="86" y="40"/>
                  </a:lnTo>
                  <a:lnTo>
                    <a:pt x="86" y="42"/>
                  </a:lnTo>
                  <a:lnTo>
                    <a:pt x="88" y="44"/>
                  </a:lnTo>
                  <a:lnTo>
                    <a:pt x="88" y="46"/>
                  </a:lnTo>
                  <a:lnTo>
                    <a:pt x="88" y="47"/>
                  </a:lnTo>
                  <a:lnTo>
                    <a:pt x="88" y="49"/>
                  </a:lnTo>
                  <a:lnTo>
                    <a:pt x="90" y="51"/>
                  </a:lnTo>
                  <a:lnTo>
                    <a:pt x="90" y="53"/>
                  </a:lnTo>
                  <a:lnTo>
                    <a:pt x="92" y="55"/>
                  </a:lnTo>
                  <a:lnTo>
                    <a:pt x="92" y="57"/>
                  </a:lnTo>
                  <a:lnTo>
                    <a:pt x="94" y="59"/>
                  </a:lnTo>
                  <a:lnTo>
                    <a:pt x="94" y="61"/>
                  </a:lnTo>
                  <a:lnTo>
                    <a:pt x="96" y="63"/>
                  </a:lnTo>
                  <a:lnTo>
                    <a:pt x="0" y="32"/>
                  </a:lnTo>
                  <a:close/>
                </a:path>
              </a:pathLst>
            </a:custGeom>
            <a:solidFill>
              <a:srgbClr val="1F1A17"/>
            </a:solidFill>
            <a:ln w="9525">
              <a:noFill/>
              <a:round/>
              <a:headEnd/>
              <a:tailEnd/>
            </a:ln>
          </p:spPr>
          <p:txBody>
            <a:bodyPr/>
            <a:lstStyle/>
            <a:p>
              <a:endParaRPr lang="en-US"/>
            </a:p>
          </p:txBody>
        </p:sp>
        <p:sp>
          <p:nvSpPr>
            <p:cNvPr id="27729" name="Rectangle 103"/>
            <p:cNvSpPr>
              <a:spLocks noChangeArrowheads="1"/>
            </p:cNvSpPr>
            <p:nvPr/>
          </p:nvSpPr>
          <p:spPr bwMode="auto">
            <a:xfrm>
              <a:off x="3171" y="2984"/>
              <a:ext cx="577" cy="14"/>
            </a:xfrm>
            <a:prstGeom prst="rect">
              <a:avLst/>
            </a:prstGeom>
            <a:solidFill>
              <a:srgbClr val="1F1A17"/>
            </a:solidFill>
            <a:ln w="9525">
              <a:noFill/>
              <a:miter lim="800000"/>
              <a:headEnd/>
              <a:tailEnd/>
            </a:ln>
          </p:spPr>
          <p:txBody>
            <a:bodyPr/>
            <a:lstStyle/>
            <a:p>
              <a:endParaRPr lang="en-US"/>
            </a:p>
          </p:txBody>
        </p:sp>
        <p:sp>
          <p:nvSpPr>
            <p:cNvPr id="27730" name="Freeform 104"/>
            <p:cNvSpPr>
              <a:spLocks/>
            </p:cNvSpPr>
            <p:nvPr/>
          </p:nvSpPr>
          <p:spPr bwMode="auto">
            <a:xfrm>
              <a:off x="2503" y="1746"/>
              <a:ext cx="96" cy="79"/>
            </a:xfrm>
            <a:custGeom>
              <a:avLst/>
              <a:gdLst>
                <a:gd name="T0" fmla="*/ 96 w 96"/>
                <a:gd name="T1" fmla="*/ 0 h 79"/>
                <a:gd name="T2" fmla="*/ 37 w 96"/>
                <a:gd name="T3" fmla="*/ 79 h 79"/>
                <a:gd name="T4" fmla="*/ 37 w 96"/>
                <a:gd name="T5" fmla="*/ 79 h 79"/>
                <a:gd name="T6" fmla="*/ 35 w 96"/>
                <a:gd name="T7" fmla="*/ 77 h 79"/>
                <a:gd name="T8" fmla="*/ 35 w 96"/>
                <a:gd name="T9" fmla="*/ 75 h 79"/>
                <a:gd name="T10" fmla="*/ 35 w 96"/>
                <a:gd name="T11" fmla="*/ 73 h 79"/>
                <a:gd name="T12" fmla="*/ 35 w 96"/>
                <a:gd name="T13" fmla="*/ 71 h 79"/>
                <a:gd name="T14" fmla="*/ 35 w 96"/>
                <a:gd name="T15" fmla="*/ 70 h 79"/>
                <a:gd name="T16" fmla="*/ 35 w 96"/>
                <a:gd name="T17" fmla="*/ 66 h 79"/>
                <a:gd name="T18" fmla="*/ 33 w 96"/>
                <a:gd name="T19" fmla="*/ 64 h 79"/>
                <a:gd name="T20" fmla="*/ 33 w 96"/>
                <a:gd name="T21" fmla="*/ 62 h 79"/>
                <a:gd name="T22" fmla="*/ 33 w 96"/>
                <a:gd name="T23" fmla="*/ 60 h 79"/>
                <a:gd name="T24" fmla="*/ 31 w 96"/>
                <a:gd name="T25" fmla="*/ 58 h 79"/>
                <a:gd name="T26" fmla="*/ 31 w 96"/>
                <a:gd name="T27" fmla="*/ 56 h 79"/>
                <a:gd name="T28" fmla="*/ 31 w 96"/>
                <a:gd name="T29" fmla="*/ 54 h 79"/>
                <a:gd name="T30" fmla="*/ 29 w 96"/>
                <a:gd name="T31" fmla="*/ 52 h 79"/>
                <a:gd name="T32" fmla="*/ 29 w 96"/>
                <a:gd name="T33" fmla="*/ 52 h 79"/>
                <a:gd name="T34" fmla="*/ 27 w 96"/>
                <a:gd name="T35" fmla="*/ 50 h 79"/>
                <a:gd name="T36" fmla="*/ 27 w 96"/>
                <a:gd name="T37" fmla="*/ 48 h 79"/>
                <a:gd name="T38" fmla="*/ 25 w 96"/>
                <a:gd name="T39" fmla="*/ 47 h 79"/>
                <a:gd name="T40" fmla="*/ 24 w 96"/>
                <a:gd name="T41" fmla="*/ 45 h 79"/>
                <a:gd name="T42" fmla="*/ 24 w 96"/>
                <a:gd name="T43" fmla="*/ 43 h 79"/>
                <a:gd name="T44" fmla="*/ 22 w 96"/>
                <a:gd name="T45" fmla="*/ 43 h 79"/>
                <a:gd name="T46" fmla="*/ 20 w 96"/>
                <a:gd name="T47" fmla="*/ 41 h 79"/>
                <a:gd name="T48" fmla="*/ 18 w 96"/>
                <a:gd name="T49" fmla="*/ 39 h 79"/>
                <a:gd name="T50" fmla="*/ 18 w 96"/>
                <a:gd name="T51" fmla="*/ 37 h 79"/>
                <a:gd name="T52" fmla="*/ 16 w 96"/>
                <a:gd name="T53" fmla="*/ 37 h 79"/>
                <a:gd name="T54" fmla="*/ 14 w 96"/>
                <a:gd name="T55" fmla="*/ 35 h 79"/>
                <a:gd name="T56" fmla="*/ 12 w 96"/>
                <a:gd name="T57" fmla="*/ 35 h 79"/>
                <a:gd name="T58" fmla="*/ 10 w 96"/>
                <a:gd name="T59" fmla="*/ 33 h 79"/>
                <a:gd name="T60" fmla="*/ 8 w 96"/>
                <a:gd name="T61" fmla="*/ 31 h 79"/>
                <a:gd name="T62" fmla="*/ 6 w 96"/>
                <a:gd name="T63" fmla="*/ 31 h 79"/>
                <a:gd name="T64" fmla="*/ 4 w 96"/>
                <a:gd name="T65" fmla="*/ 29 h 79"/>
                <a:gd name="T66" fmla="*/ 2 w 96"/>
                <a:gd name="T67" fmla="*/ 29 h 79"/>
                <a:gd name="T68" fmla="*/ 0 w 96"/>
                <a:gd name="T69" fmla="*/ 27 h 79"/>
                <a:gd name="T70" fmla="*/ 96 w 96"/>
                <a:gd name="T71" fmla="*/ 0 h 79"/>
                <a:gd name="T72" fmla="*/ 96 w 96"/>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79"/>
                <a:gd name="T113" fmla="*/ 96 w 96"/>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79">
                  <a:moveTo>
                    <a:pt x="96" y="0"/>
                  </a:moveTo>
                  <a:lnTo>
                    <a:pt x="37" y="79"/>
                  </a:lnTo>
                  <a:lnTo>
                    <a:pt x="35" y="77"/>
                  </a:lnTo>
                  <a:lnTo>
                    <a:pt x="35" y="75"/>
                  </a:lnTo>
                  <a:lnTo>
                    <a:pt x="35" y="73"/>
                  </a:lnTo>
                  <a:lnTo>
                    <a:pt x="35" y="71"/>
                  </a:lnTo>
                  <a:lnTo>
                    <a:pt x="35" y="70"/>
                  </a:lnTo>
                  <a:lnTo>
                    <a:pt x="35" y="66"/>
                  </a:lnTo>
                  <a:lnTo>
                    <a:pt x="33" y="64"/>
                  </a:lnTo>
                  <a:lnTo>
                    <a:pt x="33" y="62"/>
                  </a:lnTo>
                  <a:lnTo>
                    <a:pt x="33" y="60"/>
                  </a:lnTo>
                  <a:lnTo>
                    <a:pt x="31" y="58"/>
                  </a:lnTo>
                  <a:lnTo>
                    <a:pt x="31" y="56"/>
                  </a:lnTo>
                  <a:lnTo>
                    <a:pt x="31" y="54"/>
                  </a:lnTo>
                  <a:lnTo>
                    <a:pt x="29" y="52"/>
                  </a:lnTo>
                  <a:lnTo>
                    <a:pt x="27" y="50"/>
                  </a:lnTo>
                  <a:lnTo>
                    <a:pt x="27" y="48"/>
                  </a:lnTo>
                  <a:lnTo>
                    <a:pt x="25" y="47"/>
                  </a:lnTo>
                  <a:lnTo>
                    <a:pt x="24" y="45"/>
                  </a:lnTo>
                  <a:lnTo>
                    <a:pt x="24" y="43"/>
                  </a:lnTo>
                  <a:lnTo>
                    <a:pt x="22" y="43"/>
                  </a:lnTo>
                  <a:lnTo>
                    <a:pt x="20" y="41"/>
                  </a:lnTo>
                  <a:lnTo>
                    <a:pt x="18" y="39"/>
                  </a:lnTo>
                  <a:lnTo>
                    <a:pt x="18" y="37"/>
                  </a:lnTo>
                  <a:lnTo>
                    <a:pt x="16" y="37"/>
                  </a:lnTo>
                  <a:lnTo>
                    <a:pt x="14" y="35"/>
                  </a:lnTo>
                  <a:lnTo>
                    <a:pt x="12" y="35"/>
                  </a:lnTo>
                  <a:lnTo>
                    <a:pt x="10" y="33"/>
                  </a:lnTo>
                  <a:lnTo>
                    <a:pt x="8" y="31"/>
                  </a:lnTo>
                  <a:lnTo>
                    <a:pt x="6" y="31"/>
                  </a:lnTo>
                  <a:lnTo>
                    <a:pt x="4" y="29"/>
                  </a:lnTo>
                  <a:lnTo>
                    <a:pt x="2" y="29"/>
                  </a:lnTo>
                  <a:lnTo>
                    <a:pt x="0" y="27"/>
                  </a:lnTo>
                  <a:lnTo>
                    <a:pt x="96" y="0"/>
                  </a:lnTo>
                  <a:close/>
                </a:path>
              </a:pathLst>
            </a:custGeom>
            <a:solidFill>
              <a:srgbClr val="1F1A17"/>
            </a:solidFill>
            <a:ln w="9525">
              <a:noFill/>
              <a:round/>
              <a:headEnd/>
              <a:tailEnd/>
            </a:ln>
          </p:spPr>
          <p:txBody>
            <a:bodyPr/>
            <a:lstStyle/>
            <a:p>
              <a:endParaRPr lang="en-US"/>
            </a:p>
          </p:txBody>
        </p:sp>
        <p:sp>
          <p:nvSpPr>
            <p:cNvPr id="27731" name="Freeform 105"/>
            <p:cNvSpPr>
              <a:spLocks/>
            </p:cNvSpPr>
            <p:nvPr/>
          </p:nvSpPr>
          <p:spPr bwMode="auto">
            <a:xfrm>
              <a:off x="2348" y="1768"/>
              <a:ext cx="215" cy="153"/>
            </a:xfrm>
            <a:custGeom>
              <a:avLst/>
              <a:gdLst>
                <a:gd name="T0" fmla="*/ 8 w 215"/>
                <a:gd name="T1" fmla="*/ 153 h 153"/>
                <a:gd name="T2" fmla="*/ 215 w 215"/>
                <a:gd name="T3" fmla="*/ 11 h 153"/>
                <a:gd name="T4" fmla="*/ 207 w 215"/>
                <a:gd name="T5" fmla="*/ 0 h 153"/>
                <a:gd name="T6" fmla="*/ 0 w 215"/>
                <a:gd name="T7" fmla="*/ 144 h 153"/>
                <a:gd name="T8" fmla="*/ 8 w 215"/>
                <a:gd name="T9" fmla="*/ 153 h 153"/>
                <a:gd name="T10" fmla="*/ 0 60000 65536"/>
                <a:gd name="T11" fmla="*/ 0 60000 65536"/>
                <a:gd name="T12" fmla="*/ 0 60000 65536"/>
                <a:gd name="T13" fmla="*/ 0 60000 65536"/>
                <a:gd name="T14" fmla="*/ 0 60000 65536"/>
                <a:gd name="T15" fmla="*/ 0 w 215"/>
                <a:gd name="T16" fmla="*/ 0 h 153"/>
                <a:gd name="T17" fmla="*/ 215 w 215"/>
                <a:gd name="T18" fmla="*/ 153 h 153"/>
              </a:gdLst>
              <a:ahLst/>
              <a:cxnLst>
                <a:cxn ang="T10">
                  <a:pos x="T0" y="T1"/>
                </a:cxn>
                <a:cxn ang="T11">
                  <a:pos x="T2" y="T3"/>
                </a:cxn>
                <a:cxn ang="T12">
                  <a:pos x="T4" y="T5"/>
                </a:cxn>
                <a:cxn ang="T13">
                  <a:pos x="T6" y="T7"/>
                </a:cxn>
                <a:cxn ang="T14">
                  <a:pos x="T8" y="T9"/>
                </a:cxn>
              </a:cxnLst>
              <a:rect l="T15" t="T16" r="T17" b="T18"/>
              <a:pathLst>
                <a:path w="215" h="153">
                  <a:moveTo>
                    <a:pt x="8" y="153"/>
                  </a:moveTo>
                  <a:lnTo>
                    <a:pt x="215" y="11"/>
                  </a:lnTo>
                  <a:lnTo>
                    <a:pt x="207" y="0"/>
                  </a:lnTo>
                  <a:lnTo>
                    <a:pt x="0" y="144"/>
                  </a:lnTo>
                  <a:lnTo>
                    <a:pt x="8" y="153"/>
                  </a:lnTo>
                  <a:close/>
                </a:path>
              </a:pathLst>
            </a:custGeom>
            <a:solidFill>
              <a:srgbClr val="1F1A17"/>
            </a:solidFill>
            <a:ln w="9525">
              <a:noFill/>
              <a:round/>
              <a:headEnd/>
              <a:tailEnd/>
            </a:ln>
          </p:spPr>
          <p:txBody>
            <a:bodyPr/>
            <a:lstStyle/>
            <a:p>
              <a:endParaRPr lang="en-US"/>
            </a:p>
          </p:txBody>
        </p:sp>
        <p:sp>
          <p:nvSpPr>
            <p:cNvPr id="27732" name="Freeform 106"/>
            <p:cNvSpPr>
              <a:spLocks/>
            </p:cNvSpPr>
            <p:nvPr/>
          </p:nvSpPr>
          <p:spPr bwMode="auto">
            <a:xfrm>
              <a:off x="2498" y="3079"/>
              <a:ext cx="96" cy="78"/>
            </a:xfrm>
            <a:custGeom>
              <a:avLst/>
              <a:gdLst>
                <a:gd name="T0" fmla="*/ 96 w 96"/>
                <a:gd name="T1" fmla="*/ 0 h 78"/>
                <a:gd name="T2" fmla="*/ 34 w 96"/>
                <a:gd name="T3" fmla="*/ 78 h 78"/>
                <a:gd name="T4" fmla="*/ 34 w 96"/>
                <a:gd name="T5" fmla="*/ 78 h 78"/>
                <a:gd name="T6" fmla="*/ 34 w 96"/>
                <a:gd name="T7" fmla="*/ 76 h 78"/>
                <a:gd name="T8" fmla="*/ 34 w 96"/>
                <a:gd name="T9" fmla="*/ 74 h 78"/>
                <a:gd name="T10" fmla="*/ 34 w 96"/>
                <a:gd name="T11" fmla="*/ 72 h 78"/>
                <a:gd name="T12" fmla="*/ 34 w 96"/>
                <a:gd name="T13" fmla="*/ 71 h 78"/>
                <a:gd name="T14" fmla="*/ 34 w 96"/>
                <a:gd name="T15" fmla="*/ 69 h 78"/>
                <a:gd name="T16" fmla="*/ 34 w 96"/>
                <a:gd name="T17" fmla="*/ 65 h 78"/>
                <a:gd name="T18" fmla="*/ 32 w 96"/>
                <a:gd name="T19" fmla="*/ 63 h 78"/>
                <a:gd name="T20" fmla="*/ 32 w 96"/>
                <a:gd name="T21" fmla="*/ 61 h 78"/>
                <a:gd name="T22" fmla="*/ 32 w 96"/>
                <a:gd name="T23" fmla="*/ 59 h 78"/>
                <a:gd name="T24" fmla="*/ 30 w 96"/>
                <a:gd name="T25" fmla="*/ 57 h 78"/>
                <a:gd name="T26" fmla="*/ 30 w 96"/>
                <a:gd name="T27" fmla="*/ 55 h 78"/>
                <a:gd name="T28" fmla="*/ 29 w 96"/>
                <a:gd name="T29" fmla="*/ 53 h 78"/>
                <a:gd name="T30" fmla="*/ 29 w 96"/>
                <a:gd name="T31" fmla="*/ 51 h 78"/>
                <a:gd name="T32" fmla="*/ 27 w 96"/>
                <a:gd name="T33" fmla="*/ 51 h 78"/>
                <a:gd name="T34" fmla="*/ 27 w 96"/>
                <a:gd name="T35" fmla="*/ 49 h 78"/>
                <a:gd name="T36" fmla="*/ 25 w 96"/>
                <a:gd name="T37" fmla="*/ 47 h 78"/>
                <a:gd name="T38" fmla="*/ 25 w 96"/>
                <a:gd name="T39" fmla="*/ 46 h 78"/>
                <a:gd name="T40" fmla="*/ 23 w 96"/>
                <a:gd name="T41" fmla="*/ 44 h 78"/>
                <a:gd name="T42" fmla="*/ 21 w 96"/>
                <a:gd name="T43" fmla="*/ 42 h 78"/>
                <a:gd name="T44" fmla="*/ 21 w 96"/>
                <a:gd name="T45" fmla="*/ 42 h 78"/>
                <a:gd name="T46" fmla="*/ 19 w 96"/>
                <a:gd name="T47" fmla="*/ 40 h 78"/>
                <a:gd name="T48" fmla="*/ 17 w 96"/>
                <a:gd name="T49" fmla="*/ 38 h 78"/>
                <a:gd name="T50" fmla="*/ 15 w 96"/>
                <a:gd name="T51" fmla="*/ 36 h 78"/>
                <a:gd name="T52" fmla="*/ 15 w 96"/>
                <a:gd name="T53" fmla="*/ 36 h 78"/>
                <a:gd name="T54" fmla="*/ 13 w 96"/>
                <a:gd name="T55" fmla="*/ 34 h 78"/>
                <a:gd name="T56" fmla="*/ 11 w 96"/>
                <a:gd name="T57" fmla="*/ 34 h 78"/>
                <a:gd name="T58" fmla="*/ 9 w 96"/>
                <a:gd name="T59" fmla="*/ 32 h 78"/>
                <a:gd name="T60" fmla="*/ 7 w 96"/>
                <a:gd name="T61" fmla="*/ 30 h 78"/>
                <a:gd name="T62" fmla="*/ 5 w 96"/>
                <a:gd name="T63" fmla="*/ 30 h 78"/>
                <a:gd name="T64" fmla="*/ 4 w 96"/>
                <a:gd name="T65" fmla="*/ 28 h 78"/>
                <a:gd name="T66" fmla="*/ 2 w 96"/>
                <a:gd name="T67" fmla="*/ 28 h 78"/>
                <a:gd name="T68" fmla="*/ 0 w 96"/>
                <a:gd name="T69" fmla="*/ 26 h 78"/>
                <a:gd name="T70" fmla="*/ 96 w 96"/>
                <a:gd name="T71" fmla="*/ 0 h 78"/>
                <a:gd name="T72" fmla="*/ 96 w 96"/>
                <a:gd name="T73" fmla="*/ 0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78"/>
                <a:gd name="T113" fmla="*/ 96 w 96"/>
                <a:gd name="T114" fmla="*/ 78 h 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78">
                  <a:moveTo>
                    <a:pt x="96" y="0"/>
                  </a:moveTo>
                  <a:lnTo>
                    <a:pt x="34" y="78"/>
                  </a:lnTo>
                  <a:lnTo>
                    <a:pt x="34" y="76"/>
                  </a:lnTo>
                  <a:lnTo>
                    <a:pt x="34" y="74"/>
                  </a:lnTo>
                  <a:lnTo>
                    <a:pt x="34" y="72"/>
                  </a:lnTo>
                  <a:lnTo>
                    <a:pt x="34" y="71"/>
                  </a:lnTo>
                  <a:lnTo>
                    <a:pt x="34" y="69"/>
                  </a:lnTo>
                  <a:lnTo>
                    <a:pt x="34" y="65"/>
                  </a:lnTo>
                  <a:lnTo>
                    <a:pt x="32" y="63"/>
                  </a:lnTo>
                  <a:lnTo>
                    <a:pt x="32" y="61"/>
                  </a:lnTo>
                  <a:lnTo>
                    <a:pt x="32" y="59"/>
                  </a:lnTo>
                  <a:lnTo>
                    <a:pt x="30" y="57"/>
                  </a:lnTo>
                  <a:lnTo>
                    <a:pt x="30" y="55"/>
                  </a:lnTo>
                  <a:lnTo>
                    <a:pt x="29" y="53"/>
                  </a:lnTo>
                  <a:lnTo>
                    <a:pt x="29" y="51"/>
                  </a:lnTo>
                  <a:lnTo>
                    <a:pt x="27" y="51"/>
                  </a:lnTo>
                  <a:lnTo>
                    <a:pt x="27" y="49"/>
                  </a:lnTo>
                  <a:lnTo>
                    <a:pt x="25" y="47"/>
                  </a:lnTo>
                  <a:lnTo>
                    <a:pt x="25" y="46"/>
                  </a:lnTo>
                  <a:lnTo>
                    <a:pt x="23" y="44"/>
                  </a:lnTo>
                  <a:lnTo>
                    <a:pt x="21" y="42"/>
                  </a:lnTo>
                  <a:lnTo>
                    <a:pt x="19" y="40"/>
                  </a:lnTo>
                  <a:lnTo>
                    <a:pt x="17" y="38"/>
                  </a:lnTo>
                  <a:lnTo>
                    <a:pt x="15" y="36"/>
                  </a:lnTo>
                  <a:lnTo>
                    <a:pt x="13" y="34"/>
                  </a:lnTo>
                  <a:lnTo>
                    <a:pt x="11" y="34"/>
                  </a:lnTo>
                  <a:lnTo>
                    <a:pt x="9" y="32"/>
                  </a:lnTo>
                  <a:lnTo>
                    <a:pt x="7" y="30"/>
                  </a:lnTo>
                  <a:lnTo>
                    <a:pt x="5" y="30"/>
                  </a:lnTo>
                  <a:lnTo>
                    <a:pt x="4" y="28"/>
                  </a:lnTo>
                  <a:lnTo>
                    <a:pt x="2" y="28"/>
                  </a:lnTo>
                  <a:lnTo>
                    <a:pt x="0" y="26"/>
                  </a:lnTo>
                  <a:lnTo>
                    <a:pt x="96" y="0"/>
                  </a:lnTo>
                  <a:close/>
                </a:path>
              </a:pathLst>
            </a:custGeom>
            <a:solidFill>
              <a:srgbClr val="1F1A17"/>
            </a:solidFill>
            <a:ln w="9525">
              <a:noFill/>
              <a:round/>
              <a:headEnd/>
              <a:tailEnd/>
            </a:ln>
          </p:spPr>
          <p:txBody>
            <a:bodyPr/>
            <a:lstStyle/>
            <a:p>
              <a:endParaRPr lang="en-US"/>
            </a:p>
          </p:txBody>
        </p:sp>
        <p:sp>
          <p:nvSpPr>
            <p:cNvPr id="27733" name="Freeform 107"/>
            <p:cNvSpPr>
              <a:spLocks/>
            </p:cNvSpPr>
            <p:nvPr/>
          </p:nvSpPr>
          <p:spPr bwMode="auto">
            <a:xfrm>
              <a:off x="2181" y="3100"/>
              <a:ext cx="376" cy="264"/>
            </a:xfrm>
            <a:custGeom>
              <a:avLst/>
              <a:gdLst>
                <a:gd name="T0" fmla="*/ 8 w 376"/>
                <a:gd name="T1" fmla="*/ 264 h 264"/>
                <a:gd name="T2" fmla="*/ 376 w 376"/>
                <a:gd name="T3" fmla="*/ 11 h 264"/>
                <a:gd name="T4" fmla="*/ 369 w 376"/>
                <a:gd name="T5" fmla="*/ 0 h 264"/>
                <a:gd name="T6" fmla="*/ 0 w 376"/>
                <a:gd name="T7" fmla="*/ 255 h 264"/>
                <a:gd name="T8" fmla="*/ 8 w 376"/>
                <a:gd name="T9" fmla="*/ 264 h 264"/>
                <a:gd name="T10" fmla="*/ 0 60000 65536"/>
                <a:gd name="T11" fmla="*/ 0 60000 65536"/>
                <a:gd name="T12" fmla="*/ 0 60000 65536"/>
                <a:gd name="T13" fmla="*/ 0 60000 65536"/>
                <a:gd name="T14" fmla="*/ 0 60000 65536"/>
                <a:gd name="T15" fmla="*/ 0 w 376"/>
                <a:gd name="T16" fmla="*/ 0 h 264"/>
                <a:gd name="T17" fmla="*/ 376 w 376"/>
                <a:gd name="T18" fmla="*/ 264 h 264"/>
              </a:gdLst>
              <a:ahLst/>
              <a:cxnLst>
                <a:cxn ang="T10">
                  <a:pos x="T0" y="T1"/>
                </a:cxn>
                <a:cxn ang="T11">
                  <a:pos x="T2" y="T3"/>
                </a:cxn>
                <a:cxn ang="T12">
                  <a:pos x="T4" y="T5"/>
                </a:cxn>
                <a:cxn ang="T13">
                  <a:pos x="T6" y="T7"/>
                </a:cxn>
                <a:cxn ang="T14">
                  <a:pos x="T8" y="T9"/>
                </a:cxn>
              </a:cxnLst>
              <a:rect l="T15" t="T16" r="T17" b="T18"/>
              <a:pathLst>
                <a:path w="376" h="264">
                  <a:moveTo>
                    <a:pt x="8" y="264"/>
                  </a:moveTo>
                  <a:lnTo>
                    <a:pt x="376" y="11"/>
                  </a:lnTo>
                  <a:lnTo>
                    <a:pt x="369" y="0"/>
                  </a:lnTo>
                  <a:lnTo>
                    <a:pt x="0" y="255"/>
                  </a:lnTo>
                  <a:lnTo>
                    <a:pt x="8" y="264"/>
                  </a:lnTo>
                  <a:close/>
                </a:path>
              </a:pathLst>
            </a:custGeom>
            <a:solidFill>
              <a:srgbClr val="1F1A17"/>
            </a:solidFill>
            <a:ln w="9525">
              <a:noFill/>
              <a:round/>
              <a:headEnd/>
              <a:tailEnd/>
            </a:ln>
          </p:spPr>
          <p:txBody>
            <a:bodyPr/>
            <a:lstStyle/>
            <a:p>
              <a:endParaRPr lang="en-US"/>
            </a:p>
          </p:txBody>
        </p:sp>
        <p:sp>
          <p:nvSpPr>
            <p:cNvPr id="27734" name="Freeform 108"/>
            <p:cNvSpPr>
              <a:spLocks/>
            </p:cNvSpPr>
            <p:nvPr/>
          </p:nvSpPr>
          <p:spPr bwMode="auto">
            <a:xfrm>
              <a:off x="2782" y="1119"/>
              <a:ext cx="63" cy="94"/>
            </a:xfrm>
            <a:custGeom>
              <a:avLst/>
              <a:gdLst>
                <a:gd name="T0" fmla="*/ 30 w 63"/>
                <a:gd name="T1" fmla="*/ 94 h 94"/>
                <a:gd name="T2" fmla="*/ 0 w 63"/>
                <a:gd name="T3" fmla="*/ 0 h 94"/>
                <a:gd name="T4" fmla="*/ 0 w 63"/>
                <a:gd name="T5" fmla="*/ 0 h 94"/>
                <a:gd name="T6" fmla="*/ 2 w 63"/>
                <a:gd name="T7" fmla="*/ 0 h 94"/>
                <a:gd name="T8" fmla="*/ 3 w 63"/>
                <a:gd name="T9" fmla="*/ 2 h 94"/>
                <a:gd name="T10" fmla="*/ 5 w 63"/>
                <a:gd name="T11" fmla="*/ 2 h 94"/>
                <a:gd name="T12" fmla="*/ 7 w 63"/>
                <a:gd name="T13" fmla="*/ 4 h 94"/>
                <a:gd name="T14" fmla="*/ 9 w 63"/>
                <a:gd name="T15" fmla="*/ 4 h 94"/>
                <a:gd name="T16" fmla="*/ 11 w 63"/>
                <a:gd name="T17" fmla="*/ 6 h 94"/>
                <a:gd name="T18" fmla="*/ 13 w 63"/>
                <a:gd name="T19" fmla="*/ 6 h 94"/>
                <a:gd name="T20" fmla="*/ 15 w 63"/>
                <a:gd name="T21" fmla="*/ 8 h 94"/>
                <a:gd name="T22" fmla="*/ 17 w 63"/>
                <a:gd name="T23" fmla="*/ 8 h 94"/>
                <a:gd name="T24" fmla="*/ 19 w 63"/>
                <a:gd name="T25" fmla="*/ 8 h 94"/>
                <a:gd name="T26" fmla="*/ 21 w 63"/>
                <a:gd name="T27" fmla="*/ 8 h 94"/>
                <a:gd name="T28" fmla="*/ 23 w 63"/>
                <a:gd name="T29" fmla="*/ 9 h 94"/>
                <a:gd name="T30" fmla="*/ 25 w 63"/>
                <a:gd name="T31" fmla="*/ 9 h 94"/>
                <a:gd name="T32" fmla="*/ 26 w 63"/>
                <a:gd name="T33" fmla="*/ 9 h 94"/>
                <a:gd name="T34" fmla="*/ 28 w 63"/>
                <a:gd name="T35" fmla="*/ 9 h 94"/>
                <a:gd name="T36" fmla="*/ 30 w 63"/>
                <a:gd name="T37" fmla="*/ 9 h 94"/>
                <a:gd name="T38" fmla="*/ 32 w 63"/>
                <a:gd name="T39" fmla="*/ 9 h 94"/>
                <a:gd name="T40" fmla="*/ 34 w 63"/>
                <a:gd name="T41" fmla="*/ 9 h 94"/>
                <a:gd name="T42" fmla="*/ 36 w 63"/>
                <a:gd name="T43" fmla="*/ 9 h 94"/>
                <a:gd name="T44" fmla="*/ 38 w 63"/>
                <a:gd name="T45" fmla="*/ 9 h 94"/>
                <a:gd name="T46" fmla="*/ 40 w 63"/>
                <a:gd name="T47" fmla="*/ 8 h 94"/>
                <a:gd name="T48" fmla="*/ 42 w 63"/>
                <a:gd name="T49" fmla="*/ 8 h 94"/>
                <a:gd name="T50" fmla="*/ 44 w 63"/>
                <a:gd name="T51" fmla="*/ 8 h 94"/>
                <a:gd name="T52" fmla="*/ 48 w 63"/>
                <a:gd name="T53" fmla="*/ 8 h 94"/>
                <a:gd name="T54" fmla="*/ 50 w 63"/>
                <a:gd name="T55" fmla="*/ 6 h 94"/>
                <a:gd name="T56" fmla="*/ 51 w 63"/>
                <a:gd name="T57" fmla="*/ 6 h 94"/>
                <a:gd name="T58" fmla="*/ 53 w 63"/>
                <a:gd name="T59" fmla="*/ 4 h 94"/>
                <a:gd name="T60" fmla="*/ 55 w 63"/>
                <a:gd name="T61" fmla="*/ 4 h 94"/>
                <a:gd name="T62" fmla="*/ 57 w 63"/>
                <a:gd name="T63" fmla="*/ 2 h 94"/>
                <a:gd name="T64" fmla="*/ 59 w 63"/>
                <a:gd name="T65" fmla="*/ 2 h 94"/>
                <a:gd name="T66" fmla="*/ 61 w 63"/>
                <a:gd name="T67" fmla="*/ 0 h 94"/>
                <a:gd name="T68" fmla="*/ 63 w 63"/>
                <a:gd name="T69" fmla="*/ 0 h 94"/>
                <a:gd name="T70" fmla="*/ 30 w 63"/>
                <a:gd name="T71" fmla="*/ 94 h 94"/>
                <a:gd name="T72" fmla="*/ 30 w 63"/>
                <a:gd name="T73" fmla="*/ 94 h 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94"/>
                <a:gd name="T113" fmla="*/ 63 w 63"/>
                <a:gd name="T114" fmla="*/ 94 h 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94">
                  <a:moveTo>
                    <a:pt x="30" y="94"/>
                  </a:moveTo>
                  <a:lnTo>
                    <a:pt x="0" y="0"/>
                  </a:lnTo>
                  <a:lnTo>
                    <a:pt x="2" y="0"/>
                  </a:lnTo>
                  <a:lnTo>
                    <a:pt x="3" y="2"/>
                  </a:lnTo>
                  <a:lnTo>
                    <a:pt x="5" y="2"/>
                  </a:lnTo>
                  <a:lnTo>
                    <a:pt x="7" y="4"/>
                  </a:lnTo>
                  <a:lnTo>
                    <a:pt x="9" y="4"/>
                  </a:lnTo>
                  <a:lnTo>
                    <a:pt x="11" y="6"/>
                  </a:lnTo>
                  <a:lnTo>
                    <a:pt x="13" y="6"/>
                  </a:lnTo>
                  <a:lnTo>
                    <a:pt x="15" y="8"/>
                  </a:lnTo>
                  <a:lnTo>
                    <a:pt x="17" y="8"/>
                  </a:lnTo>
                  <a:lnTo>
                    <a:pt x="19" y="8"/>
                  </a:lnTo>
                  <a:lnTo>
                    <a:pt x="21" y="8"/>
                  </a:lnTo>
                  <a:lnTo>
                    <a:pt x="23" y="9"/>
                  </a:lnTo>
                  <a:lnTo>
                    <a:pt x="25" y="9"/>
                  </a:lnTo>
                  <a:lnTo>
                    <a:pt x="26" y="9"/>
                  </a:lnTo>
                  <a:lnTo>
                    <a:pt x="28" y="9"/>
                  </a:lnTo>
                  <a:lnTo>
                    <a:pt x="30" y="9"/>
                  </a:lnTo>
                  <a:lnTo>
                    <a:pt x="32" y="9"/>
                  </a:lnTo>
                  <a:lnTo>
                    <a:pt x="34" y="9"/>
                  </a:lnTo>
                  <a:lnTo>
                    <a:pt x="36" y="9"/>
                  </a:lnTo>
                  <a:lnTo>
                    <a:pt x="38" y="9"/>
                  </a:lnTo>
                  <a:lnTo>
                    <a:pt x="40" y="8"/>
                  </a:lnTo>
                  <a:lnTo>
                    <a:pt x="42" y="8"/>
                  </a:lnTo>
                  <a:lnTo>
                    <a:pt x="44" y="8"/>
                  </a:lnTo>
                  <a:lnTo>
                    <a:pt x="48" y="8"/>
                  </a:lnTo>
                  <a:lnTo>
                    <a:pt x="50" y="6"/>
                  </a:lnTo>
                  <a:lnTo>
                    <a:pt x="51" y="6"/>
                  </a:lnTo>
                  <a:lnTo>
                    <a:pt x="53" y="4"/>
                  </a:lnTo>
                  <a:lnTo>
                    <a:pt x="55" y="4"/>
                  </a:lnTo>
                  <a:lnTo>
                    <a:pt x="57" y="2"/>
                  </a:lnTo>
                  <a:lnTo>
                    <a:pt x="59" y="2"/>
                  </a:lnTo>
                  <a:lnTo>
                    <a:pt x="61" y="0"/>
                  </a:lnTo>
                  <a:lnTo>
                    <a:pt x="63" y="0"/>
                  </a:lnTo>
                  <a:lnTo>
                    <a:pt x="30" y="94"/>
                  </a:lnTo>
                  <a:close/>
                </a:path>
              </a:pathLst>
            </a:custGeom>
            <a:solidFill>
              <a:srgbClr val="1F1A17"/>
            </a:solidFill>
            <a:ln w="9525">
              <a:noFill/>
              <a:round/>
              <a:headEnd/>
              <a:tailEnd/>
            </a:ln>
          </p:spPr>
          <p:txBody>
            <a:bodyPr/>
            <a:lstStyle/>
            <a:p>
              <a:endParaRPr lang="en-US"/>
            </a:p>
          </p:txBody>
        </p:sp>
        <p:sp>
          <p:nvSpPr>
            <p:cNvPr id="27735" name="Rectangle 109"/>
            <p:cNvSpPr>
              <a:spLocks noChangeArrowheads="1"/>
            </p:cNvSpPr>
            <p:nvPr/>
          </p:nvSpPr>
          <p:spPr bwMode="auto">
            <a:xfrm>
              <a:off x="2807" y="816"/>
              <a:ext cx="13" cy="349"/>
            </a:xfrm>
            <a:prstGeom prst="rect">
              <a:avLst/>
            </a:prstGeom>
            <a:solidFill>
              <a:srgbClr val="1F1A17"/>
            </a:solidFill>
            <a:ln w="9525">
              <a:noFill/>
              <a:miter lim="800000"/>
              <a:headEnd/>
              <a:tailEnd/>
            </a:ln>
          </p:spPr>
          <p:txBody>
            <a:bodyPr/>
            <a:lstStyle/>
            <a:p>
              <a:endParaRPr lang="en-US"/>
            </a:p>
          </p:txBody>
        </p:sp>
        <p:sp>
          <p:nvSpPr>
            <p:cNvPr id="27736" name="Freeform 110"/>
            <p:cNvSpPr>
              <a:spLocks/>
            </p:cNvSpPr>
            <p:nvPr/>
          </p:nvSpPr>
          <p:spPr bwMode="auto">
            <a:xfrm>
              <a:off x="2762" y="2601"/>
              <a:ext cx="64" cy="94"/>
            </a:xfrm>
            <a:custGeom>
              <a:avLst/>
              <a:gdLst>
                <a:gd name="T0" fmla="*/ 33 w 64"/>
                <a:gd name="T1" fmla="*/ 94 h 94"/>
                <a:gd name="T2" fmla="*/ 0 w 64"/>
                <a:gd name="T3" fmla="*/ 0 h 94"/>
                <a:gd name="T4" fmla="*/ 0 w 64"/>
                <a:gd name="T5" fmla="*/ 0 h 94"/>
                <a:gd name="T6" fmla="*/ 2 w 64"/>
                <a:gd name="T7" fmla="*/ 0 h 94"/>
                <a:gd name="T8" fmla="*/ 4 w 64"/>
                <a:gd name="T9" fmla="*/ 2 h 94"/>
                <a:gd name="T10" fmla="*/ 6 w 64"/>
                <a:gd name="T11" fmla="*/ 3 h 94"/>
                <a:gd name="T12" fmla="*/ 8 w 64"/>
                <a:gd name="T13" fmla="*/ 3 h 94"/>
                <a:gd name="T14" fmla="*/ 12 w 64"/>
                <a:gd name="T15" fmla="*/ 5 h 94"/>
                <a:gd name="T16" fmla="*/ 14 w 64"/>
                <a:gd name="T17" fmla="*/ 5 h 94"/>
                <a:gd name="T18" fmla="*/ 16 w 64"/>
                <a:gd name="T19" fmla="*/ 5 h 94"/>
                <a:gd name="T20" fmla="*/ 18 w 64"/>
                <a:gd name="T21" fmla="*/ 7 h 94"/>
                <a:gd name="T22" fmla="*/ 20 w 64"/>
                <a:gd name="T23" fmla="*/ 7 h 94"/>
                <a:gd name="T24" fmla="*/ 22 w 64"/>
                <a:gd name="T25" fmla="*/ 7 h 94"/>
                <a:gd name="T26" fmla="*/ 23 w 64"/>
                <a:gd name="T27" fmla="*/ 9 h 94"/>
                <a:gd name="T28" fmla="*/ 25 w 64"/>
                <a:gd name="T29" fmla="*/ 9 h 94"/>
                <a:gd name="T30" fmla="*/ 27 w 64"/>
                <a:gd name="T31" fmla="*/ 9 h 94"/>
                <a:gd name="T32" fmla="*/ 29 w 64"/>
                <a:gd name="T33" fmla="*/ 9 h 94"/>
                <a:gd name="T34" fmla="*/ 31 w 64"/>
                <a:gd name="T35" fmla="*/ 9 h 94"/>
                <a:gd name="T36" fmla="*/ 33 w 64"/>
                <a:gd name="T37" fmla="*/ 9 h 94"/>
                <a:gd name="T38" fmla="*/ 35 w 64"/>
                <a:gd name="T39" fmla="*/ 9 h 94"/>
                <a:gd name="T40" fmla="*/ 37 w 64"/>
                <a:gd name="T41" fmla="*/ 9 h 94"/>
                <a:gd name="T42" fmla="*/ 39 w 64"/>
                <a:gd name="T43" fmla="*/ 9 h 94"/>
                <a:gd name="T44" fmla="*/ 41 w 64"/>
                <a:gd name="T45" fmla="*/ 9 h 94"/>
                <a:gd name="T46" fmla="*/ 43 w 64"/>
                <a:gd name="T47" fmla="*/ 9 h 94"/>
                <a:gd name="T48" fmla="*/ 45 w 64"/>
                <a:gd name="T49" fmla="*/ 7 h 94"/>
                <a:gd name="T50" fmla="*/ 46 w 64"/>
                <a:gd name="T51" fmla="*/ 7 h 94"/>
                <a:gd name="T52" fmla="*/ 48 w 64"/>
                <a:gd name="T53" fmla="*/ 7 h 94"/>
                <a:gd name="T54" fmla="*/ 50 w 64"/>
                <a:gd name="T55" fmla="*/ 5 h 94"/>
                <a:gd name="T56" fmla="*/ 52 w 64"/>
                <a:gd name="T57" fmla="*/ 5 h 94"/>
                <a:gd name="T58" fmla="*/ 54 w 64"/>
                <a:gd name="T59" fmla="*/ 5 h 94"/>
                <a:gd name="T60" fmla="*/ 56 w 64"/>
                <a:gd name="T61" fmla="*/ 3 h 94"/>
                <a:gd name="T62" fmla="*/ 58 w 64"/>
                <a:gd name="T63" fmla="*/ 3 h 94"/>
                <a:gd name="T64" fmla="*/ 60 w 64"/>
                <a:gd name="T65" fmla="*/ 2 h 94"/>
                <a:gd name="T66" fmla="*/ 62 w 64"/>
                <a:gd name="T67" fmla="*/ 0 h 94"/>
                <a:gd name="T68" fmla="*/ 64 w 64"/>
                <a:gd name="T69" fmla="*/ 0 h 94"/>
                <a:gd name="T70" fmla="*/ 33 w 64"/>
                <a:gd name="T71" fmla="*/ 94 h 94"/>
                <a:gd name="T72" fmla="*/ 33 w 64"/>
                <a:gd name="T73" fmla="*/ 94 h 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4"/>
                <a:gd name="T113" fmla="*/ 64 w 64"/>
                <a:gd name="T114" fmla="*/ 94 h 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4">
                  <a:moveTo>
                    <a:pt x="33" y="94"/>
                  </a:moveTo>
                  <a:lnTo>
                    <a:pt x="0" y="0"/>
                  </a:lnTo>
                  <a:lnTo>
                    <a:pt x="2" y="0"/>
                  </a:lnTo>
                  <a:lnTo>
                    <a:pt x="4" y="2"/>
                  </a:lnTo>
                  <a:lnTo>
                    <a:pt x="6" y="3"/>
                  </a:lnTo>
                  <a:lnTo>
                    <a:pt x="8" y="3"/>
                  </a:lnTo>
                  <a:lnTo>
                    <a:pt x="12" y="5"/>
                  </a:lnTo>
                  <a:lnTo>
                    <a:pt x="14" y="5"/>
                  </a:lnTo>
                  <a:lnTo>
                    <a:pt x="16" y="5"/>
                  </a:lnTo>
                  <a:lnTo>
                    <a:pt x="18" y="7"/>
                  </a:lnTo>
                  <a:lnTo>
                    <a:pt x="20" y="7"/>
                  </a:lnTo>
                  <a:lnTo>
                    <a:pt x="22" y="7"/>
                  </a:lnTo>
                  <a:lnTo>
                    <a:pt x="23" y="9"/>
                  </a:lnTo>
                  <a:lnTo>
                    <a:pt x="25" y="9"/>
                  </a:lnTo>
                  <a:lnTo>
                    <a:pt x="27" y="9"/>
                  </a:lnTo>
                  <a:lnTo>
                    <a:pt x="29" y="9"/>
                  </a:lnTo>
                  <a:lnTo>
                    <a:pt x="31" y="9"/>
                  </a:lnTo>
                  <a:lnTo>
                    <a:pt x="33" y="9"/>
                  </a:lnTo>
                  <a:lnTo>
                    <a:pt x="35" y="9"/>
                  </a:lnTo>
                  <a:lnTo>
                    <a:pt x="37" y="9"/>
                  </a:lnTo>
                  <a:lnTo>
                    <a:pt x="39" y="9"/>
                  </a:lnTo>
                  <a:lnTo>
                    <a:pt x="41" y="9"/>
                  </a:lnTo>
                  <a:lnTo>
                    <a:pt x="43" y="9"/>
                  </a:lnTo>
                  <a:lnTo>
                    <a:pt x="45" y="7"/>
                  </a:lnTo>
                  <a:lnTo>
                    <a:pt x="46" y="7"/>
                  </a:lnTo>
                  <a:lnTo>
                    <a:pt x="48" y="7"/>
                  </a:lnTo>
                  <a:lnTo>
                    <a:pt x="50" y="5"/>
                  </a:lnTo>
                  <a:lnTo>
                    <a:pt x="52" y="5"/>
                  </a:lnTo>
                  <a:lnTo>
                    <a:pt x="54" y="5"/>
                  </a:lnTo>
                  <a:lnTo>
                    <a:pt x="56" y="3"/>
                  </a:lnTo>
                  <a:lnTo>
                    <a:pt x="58" y="3"/>
                  </a:lnTo>
                  <a:lnTo>
                    <a:pt x="60" y="2"/>
                  </a:lnTo>
                  <a:lnTo>
                    <a:pt x="62" y="0"/>
                  </a:lnTo>
                  <a:lnTo>
                    <a:pt x="64" y="0"/>
                  </a:lnTo>
                  <a:lnTo>
                    <a:pt x="33" y="94"/>
                  </a:lnTo>
                  <a:close/>
                </a:path>
              </a:pathLst>
            </a:custGeom>
            <a:solidFill>
              <a:srgbClr val="1F1A17"/>
            </a:solidFill>
            <a:ln w="9525">
              <a:noFill/>
              <a:round/>
              <a:headEnd/>
              <a:tailEnd/>
            </a:ln>
          </p:spPr>
          <p:txBody>
            <a:bodyPr/>
            <a:lstStyle/>
            <a:p>
              <a:endParaRPr lang="en-US"/>
            </a:p>
          </p:txBody>
        </p:sp>
        <p:sp>
          <p:nvSpPr>
            <p:cNvPr id="27737" name="Rectangle 111"/>
            <p:cNvSpPr>
              <a:spLocks noChangeArrowheads="1"/>
            </p:cNvSpPr>
            <p:nvPr/>
          </p:nvSpPr>
          <p:spPr bwMode="auto">
            <a:xfrm>
              <a:off x="2787" y="2219"/>
              <a:ext cx="14" cy="428"/>
            </a:xfrm>
            <a:prstGeom prst="rect">
              <a:avLst/>
            </a:prstGeom>
            <a:solidFill>
              <a:srgbClr val="1F1A17"/>
            </a:solidFill>
            <a:ln w="9525">
              <a:noFill/>
              <a:miter lim="800000"/>
              <a:headEnd/>
              <a:tailEnd/>
            </a:ln>
          </p:spPr>
          <p:txBody>
            <a:bodyPr/>
            <a:lstStyle/>
            <a:p>
              <a:endParaRPr lang="en-US"/>
            </a:p>
          </p:txBody>
        </p:sp>
        <p:sp>
          <p:nvSpPr>
            <p:cNvPr id="27738" name="Rectangle 112"/>
            <p:cNvSpPr>
              <a:spLocks noChangeArrowheads="1"/>
            </p:cNvSpPr>
            <p:nvPr/>
          </p:nvSpPr>
          <p:spPr bwMode="auto">
            <a:xfrm>
              <a:off x="2350" y="932"/>
              <a:ext cx="97" cy="192"/>
            </a:xfrm>
            <a:prstGeom prst="rect">
              <a:avLst/>
            </a:prstGeom>
            <a:noFill/>
            <a:ln w="9525">
              <a:noFill/>
              <a:miter lim="800000"/>
              <a:headEnd/>
              <a:tailEnd/>
            </a:ln>
          </p:spPr>
          <p:txBody>
            <a:bodyPr wrap="none" lIns="0" tIns="0" rIns="0" bIns="0">
              <a:spAutoFit/>
            </a:bodyPr>
            <a:lstStyle/>
            <a:p>
              <a:r>
                <a:rPr lang="en-US" i="1">
                  <a:solidFill>
                    <a:srgbClr val="1F1A17"/>
                  </a:solidFill>
                  <a:latin typeface="Times New Roman" pitchFamily="18" charset="0"/>
                </a:rPr>
                <a:t>P</a:t>
              </a:r>
              <a:endParaRPr lang="en-US"/>
            </a:p>
          </p:txBody>
        </p:sp>
        <p:sp>
          <p:nvSpPr>
            <p:cNvPr id="27739" name="Rectangle 113"/>
            <p:cNvSpPr>
              <a:spLocks noChangeArrowheads="1"/>
            </p:cNvSpPr>
            <p:nvPr/>
          </p:nvSpPr>
          <p:spPr bwMode="auto">
            <a:xfrm>
              <a:off x="2438" y="1023"/>
              <a:ext cx="40" cy="95"/>
            </a:xfrm>
            <a:prstGeom prst="rect">
              <a:avLst/>
            </a:prstGeom>
            <a:noFill/>
            <a:ln w="9525">
              <a:noFill/>
              <a:miter lim="800000"/>
              <a:headEnd/>
              <a:tailEnd/>
            </a:ln>
          </p:spPr>
          <p:txBody>
            <a:bodyPr wrap="none" lIns="0" tIns="0" rIns="0" bIns="0">
              <a:spAutoFit/>
            </a:bodyPr>
            <a:lstStyle/>
            <a:p>
              <a:r>
                <a:rPr lang="en-US" sz="900" i="1">
                  <a:solidFill>
                    <a:srgbClr val="1F1A17"/>
                  </a:solidFill>
                  <a:latin typeface="Times New Roman" pitchFamily="18" charset="0"/>
                </a:rPr>
                <a:t>1</a:t>
              </a:r>
              <a:endParaRPr lang="en-US"/>
            </a:p>
          </p:txBody>
        </p:sp>
        <p:sp>
          <p:nvSpPr>
            <p:cNvPr id="27740" name="Rectangle 114"/>
            <p:cNvSpPr>
              <a:spLocks noChangeArrowheads="1"/>
            </p:cNvSpPr>
            <p:nvPr/>
          </p:nvSpPr>
          <p:spPr bwMode="auto">
            <a:xfrm>
              <a:off x="2105" y="2477"/>
              <a:ext cx="98" cy="193"/>
            </a:xfrm>
            <a:prstGeom prst="rect">
              <a:avLst/>
            </a:prstGeom>
            <a:noFill/>
            <a:ln w="9525">
              <a:noFill/>
              <a:miter lim="800000"/>
              <a:headEnd/>
              <a:tailEnd/>
            </a:ln>
          </p:spPr>
          <p:txBody>
            <a:bodyPr wrap="none" lIns="0" tIns="0" rIns="0" bIns="0">
              <a:spAutoFit/>
            </a:bodyPr>
            <a:lstStyle/>
            <a:p>
              <a:r>
                <a:rPr lang="en-US" i="1">
                  <a:solidFill>
                    <a:srgbClr val="1F1A17"/>
                  </a:solidFill>
                  <a:latin typeface="Times New Roman" pitchFamily="18" charset="0"/>
                </a:rPr>
                <a:t>P</a:t>
              </a:r>
              <a:endParaRPr lang="en-US"/>
            </a:p>
          </p:txBody>
        </p:sp>
        <p:sp>
          <p:nvSpPr>
            <p:cNvPr id="27741" name="Rectangle 115"/>
            <p:cNvSpPr>
              <a:spLocks noChangeArrowheads="1"/>
            </p:cNvSpPr>
            <p:nvPr/>
          </p:nvSpPr>
          <p:spPr bwMode="auto">
            <a:xfrm>
              <a:off x="2193" y="2567"/>
              <a:ext cx="40" cy="96"/>
            </a:xfrm>
            <a:prstGeom prst="rect">
              <a:avLst/>
            </a:prstGeom>
            <a:noFill/>
            <a:ln w="9525">
              <a:noFill/>
              <a:miter lim="800000"/>
              <a:headEnd/>
              <a:tailEnd/>
            </a:ln>
          </p:spPr>
          <p:txBody>
            <a:bodyPr wrap="none" lIns="0" tIns="0" rIns="0" bIns="0">
              <a:spAutoFit/>
            </a:bodyPr>
            <a:lstStyle/>
            <a:p>
              <a:r>
                <a:rPr lang="en-US" sz="900" i="1">
                  <a:solidFill>
                    <a:srgbClr val="1F1A17"/>
                  </a:solidFill>
                  <a:latin typeface="Times New Roman" pitchFamily="18" charset="0"/>
                </a:rPr>
                <a:t>2</a:t>
              </a:r>
              <a:endParaRPr lang="en-US"/>
            </a:p>
          </p:txBody>
        </p:sp>
        <p:sp>
          <p:nvSpPr>
            <p:cNvPr id="27742" name="Rectangle 116"/>
            <p:cNvSpPr>
              <a:spLocks noChangeArrowheads="1"/>
            </p:cNvSpPr>
            <p:nvPr/>
          </p:nvSpPr>
          <p:spPr bwMode="auto">
            <a:xfrm>
              <a:off x="2229" y="2477"/>
              <a:ext cx="205" cy="193"/>
            </a:xfrm>
            <a:prstGeom prst="rect">
              <a:avLst/>
            </a:prstGeom>
            <a:noFill/>
            <a:ln w="9525">
              <a:noFill/>
              <a:miter lim="800000"/>
              <a:headEnd/>
              <a:tailEnd/>
            </a:ln>
          </p:spPr>
          <p:txBody>
            <a:bodyPr wrap="none" lIns="0" tIns="0" rIns="0" bIns="0">
              <a:spAutoFit/>
            </a:bodyPr>
            <a:lstStyle/>
            <a:p>
              <a:r>
                <a:rPr lang="en-US" i="1">
                  <a:solidFill>
                    <a:srgbClr val="1F1A17"/>
                  </a:solidFill>
                  <a:latin typeface="Times New Roman" pitchFamily="18" charset="0"/>
                </a:rPr>
                <a:t>&gt;P</a:t>
              </a:r>
              <a:endParaRPr lang="en-US"/>
            </a:p>
          </p:txBody>
        </p:sp>
        <p:sp>
          <p:nvSpPr>
            <p:cNvPr id="27743" name="Rectangle 117"/>
            <p:cNvSpPr>
              <a:spLocks noChangeArrowheads="1"/>
            </p:cNvSpPr>
            <p:nvPr/>
          </p:nvSpPr>
          <p:spPr bwMode="auto">
            <a:xfrm>
              <a:off x="2413" y="2567"/>
              <a:ext cx="40" cy="96"/>
            </a:xfrm>
            <a:prstGeom prst="rect">
              <a:avLst/>
            </a:prstGeom>
            <a:noFill/>
            <a:ln w="9525">
              <a:noFill/>
              <a:miter lim="800000"/>
              <a:headEnd/>
              <a:tailEnd/>
            </a:ln>
          </p:spPr>
          <p:txBody>
            <a:bodyPr wrap="none" lIns="0" tIns="0" rIns="0" bIns="0">
              <a:spAutoFit/>
            </a:bodyPr>
            <a:lstStyle/>
            <a:p>
              <a:r>
                <a:rPr lang="en-US" sz="900" i="1">
                  <a:solidFill>
                    <a:srgbClr val="1F1A17"/>
                  </a:solidFill>
                  <a:latin typeface="Times New Roman" pitchFamily="18" charset="0"/>
                </a:rPr>
                <a:t>1</a:t>
              </a:r>
              <a:endParaRPr lang="en-US"/>
            </a:p>
          </p:txBody>
        </p:sp>
        <p:sp>
          <p:nvSpPr>
            <p:cNvPr id="27744" name="Freeform 118"/>
            <p:cNvSpPr>
              <a:spLocks/>
            </p:cNvSpPr>
            <p:nvPr/>
          </p:nvSpPr>
          <p:spPr bwMode="auto">
            <a:xfrm>
              <a:off x="2248" y="2117"/>
              <a:ext cx="752" cy="11"/>
            </a:xfrm>
            <a:custGeom>
              <a:avLst/>
              <a:gdLst>
                <a:gd name="T0" fmla="*/ 752 w 752"/>
                <a:gd name="T1" fmla="*/ 6 h 11"/>
                <a:gd name="T2" fmla="*/ 747 w 752"/>
                <a:gd name="T3" fmla="*/ 0 h 11"/>
                <a:gd name="T4" fmla="*/ 0 w 752"/>
                <a:gd name="T5" fmla="*/ 0 h 11"/>
                <a:gd name="T6" fmla="*/ 0 w 752"/>
                <a:gd name="T7" fmla="*/ 11 h 11"/>
                <a:gd name="T8" fmla="*/ 747 w 752"/>
                <a:gd name="T9" fmla="*/ 11 h 11"/>
                <a:gd name="T10" fmla="*/ 752 w 752"/>
                <a:gd name="T11" fmla="*/ 6 h 11"/>
                <a:gd name="T12" fmla="*/ 747 w 752"/>
                <a:gd name="T13" fmla="*/ 11 h 11"/>
                <a:gd name="T14" fmla="*/ 752 w 752"/>
                <a:gd name="T15" fmla="*/ 11 h 11"/>
                <a:gd name="T16" fmla="*/ 752 w 752"/>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2"/>
                <a:gd name="T28" fmla="*/ 0 h 11"/>
                <a:gd name="T29" fmla="*/ 752 w 75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2" h="11">
                  <a:moveTo>
                    <a:pt x="752" y="6"/>
                  </a:moveTo>
                  <a:lnTo>
                    <a:pt x="747" y="0"/>
                  </a:lnTo>
                  <a:lnTo>
                    <a:pt x="0" y="0"/>
                  </a:lnTo>
                  <a:lnTo>
                    <a:pt x="0" y="11"/>
                  </a:lnTo>
                  <a:lnTo>
                    <a:pt x="747" y="11"/>
                  </a:lnTo>
                  <a:lnTo>
                    <a:pt x="752" y="6"/>
                  </a:lnTo>
                  <a:lnTo>
                    <a:pt x="747" y="11"/>
                  </a:lnTo>
                  <a:lnTo>
                    <a:pt x="752" y="11"/>
                  </a:lnTo>
                  <a:lnTo>
                    <a:pt x="752" y="6"/>
                  </a:lnTo>
                  <a:close/>
                </a:path>
              </a:pathLst>
            </a:custGeom>
            <a:solidFill>
              <a:srgbClr val="1F1A17"/>
            </a:solidFill>
            <a:ln w="9525">
              <a:noFill/>
              <a:round/>
              <a:headEnd/>
              <a:tailEnd/>
            </a:ln>
          </p:spPr>
          <p:txBody>
            <a:bodyPr/>
            <a:lstStyle/>
            <a:p>
              <a:endParaRPr lang="en-US"/>
            </a:p>
          </p:txBody>
        </p:sp>
        <p:sp>
          <p:nvSpPr>
            <p:cNvPr id="27745" name="Freeform 119"/>
            <p:cNvSpPr>
              <a:spLocks/>
            </p:cNvSpPr>
            <p:nvPr/>
          </p:nvSpPr>
          <p:spPr bwMode="auto">
            <a:xfrm>
              <a:off x="2989" y="1334"/>
              <a:ext cx="11" cy="789"/>
            </a:xfrm>
            <a:custGeom>
              <a:avLst/>
              <a:gdLst>
                <a:gd name="T0" fmla="*/ 6 w 11"/>
                <a:gd name="T1" fmla="*/ 0 h 789"/>
                <a:gd name="T2" fmla="*/ 0 w 11"/>
                <a:gd name="T3" fmla="*/ 6 h 789"/>
                <a:gd name="T4" fmla="*/ 0 w 11"/>
                <a:gd name="T5" fmla="*/ 789 h 789"/>
                <a:gd name="T6" fmla="*/ 11 w 11"/>
                <a:gd name="T7" fmla="*/ 789 h 789"/>
                <a:gd name="T8" fmla="*/ 11 w 11"/>
                <a:gd name="T9" fmla="*/ 6 h 789"/>
                <a:gd name="T10" fmla="*/ 6 w 11"/>
                <a:gd name="T11" fmla="*/ 0 h 789"/>
                <a:gd name="T12" fmla="*/ 11 w 11"/>
                <a:gd name="T13" fmla="*/ 6 h 789"/>
                <a:gd name="T14" fmla="*/ 11 w 11"/>
                <a:gd name="T15" fmla="*/ 0 h 789"/>
                <a:gd name="T16" fmla="*/ 6 w 11"/>
                <a:gd name="T17" fmla="*/ 0 h 7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89"/>
                <a:gd name="T29" fmla="*/ 11 w 11"/>
                <a:gd name="T30" fmla="*/ 789 h 7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89">
                  <a:moveTo>
                    <a:pt x="6" y="0"/>
                  </a:moveTo>
                  <a:lnTo>
                    <a:pt x="0" y="6"/>
                  </a:lnTo>
                  <a:lnTo>
                    <a:pt x="0" y="789"/>
                  </a:lnTo>
                  <a:lnTo>
                    <a:pt x="11" y="789"/>
                  </a:lnTo>
                  <a:lnTo>
                    <a:pt x="11" y="6"/>
                  </a:lnTo>
                  <a:lnTo>
                    <a:pt x="6" y="0"/>
                  </a:lnTo>
                  <a:lnTo>
                    <a:pt x="11" y="6"/>
                  </a:lnTo>
                  <a:lnTo>
                    <a:pt x="11" y="0"/>
                  </a:lnTo>
                  <a:lnTo>
                    <a:pt x="6" y="0"/>
                  </a:lnTo>
                  <a:close/>
                </a:path>
              </a:pathLst>
            </a:custGeom>
            <a:solidFill>
              <a:srgbClr val="1F1A17"/>
            </a:solidFill>
            <a:ln w="9525">
              <a:noFill/>
              <a:round/>
              <a:headEnd/>
              <a:tailEnd/>
            </a:ln>
          </p:spPr>
          <p:txBody>
            <a:bodyPr/>
            <a:lstStyle/>
            <a:p>
              <a:endParaRPr lang="en-US"/>
            </a:p>
          </p:txBody>
        </p:sp>
        <p:sp>
          <p:nvSpPr>
            <p:cNvPr id="27746" name="Freeform 120"/>
            <p:cNvSpPr>
              <a:spLocks/>
            </p:cNvSpPr>
            <p:nvPr/>
          </p:nvSpPr>
          <p:spPr bwMode="auto">
            <a:xfrm>
              <a:off x="2243" y="1334"/>
              <a:ext cx="752" cy="11"/>
            </a:xfrm>
            <a:custGeom>
              <a:avLst/>
              <a:gdLst>
                <a:gd name="T0" fmla="*/ 0 w 752"/>
                <a:gd name="T1" fmla="*/ 6 h 11"/>
                <a:gd name="T2" fmla="*/ 5 w 752"/>
                <a:gd name="T3" fmla="*/ 11 h 11"/>
                <a:gd name="T4" fmla="*/ 752 w 752"/>
                <a:gd name="T5" fmla="*/ 11 h 11"/>
                <a:gd name="T6" fmla="*/ 752 w 752"/>
                <a:gd name="T7" fmla="*/ 0 h 11"/>
                <a:gd name="T8" fmla="*/ 5 w 752"/>
                <a:gd name="T9" fmla="*/ 0 h 11"/>
                <a:gd name="T10" fmla="*/ 0 w 752"/>
                <a:gd name="T11" fmla="*/ 6 h 11"/>
                <a:gd name="T12" fmla="*/ 5 w 752"/>
                <a:gd name="T13" fmla="*/ 0 h 11"/>
                <a:gd name="T14" fmla="*/ 0 w 752"/>
                <a:gd name="T15" fmla="*/ 0 h 11"/>
                <a:gd name="T16" fmla="*/ 0 w 752"/>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2"/>
                <a:gd name="T28" fmla="*/ 0 h 11"/>
                <a:gd name="T29" fmla="*/ 752 w 75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2" h="11">
                  <a:moveTo>
                    <a:pt x="0" y="6"/>
                  </a:moveTo>
                  <a:lnTo>
                    <a:pt x="5" y="11"/>
                  </a:lnTo>
                  <a:lnTo>
                    <a:pt x="752" y="11"/>
                  </a:lnTo>
                  <a:lnTo>
                    <a:pt x="752" y="0"/>
                  </a:lnTo>
                  <a:lnTo>
                    <a:pt x="5" y="0"/>
                  </a:lnTo>
                  <a:lnTo>
                    <a:pt x="0" y="6"/>
                  </a:lnTo>
                  <a:lnTo>
                    <a:pt x="5" y="0"/>
                  </a:lnTo>
                  <a:lnTo>
                    <a:pt x="0" y="0"/>
                  </a:lnTo>
                  <a:lnTo>
                    <a:pt x="0" y="6"/>
                  </a:lnTo>
                  <a:close/>
                </a:path>
              </a:pathLst>
            </a:custGeom>
            <a:solidFill>
              <a:srgbClr val="1F1A17"/>
            </a:solidFill>
            <a:ln w="9525">
              <a:noFill/>
              <a:round/>
              <a:headEnd/>
              <a:tailEnd/>
            </a:ln>
          </p:spPr>
          <p:txBody>
            <a:bodyPr/>
            <a:lstStyle/>
            <a:p>
              <a:endParaRPr lang="en-US"/>
            </a:p>
          </p:txBody>
        </p:sp>
        <p:sp>
          <p:nvSpPr>
            <p:cNvPr id="27747" name="Freeform 121"/>
            <p:cNvSpPr>
              <a:spLocks/>
            </p:cNvSpPr>
            <p:nvPr/>
          </p:nvSpPr>
          <p:spPr bwMode="auto">
            <a:xfrm>
              <a:off x="2243" y="1340"/>
              <a:ext cx="11" cy="788"/>
            </a:xfrm>
            <a:custGeom>
              <a:avLst/>
              <a:gdLst>
                <a:gd name="T0" fmla="*/ 5 w 11"/>
                <a:gd name="T1" fmla="*/ 788 h 788"/>
                <a:gd name="T2" fmla="*/ 11 w 11"/>
                <a:gd name="T3" fmla="*/ 783 h 788"/>
                <a:gd name="T4" fmla="*/ 11 w 11"/>
                <a:gd name="T5" fmla="*/ 0 h 788"/>
                <a:gd name="T6" fmla="*/ 0 w 11"/>
                <a:gd name="T7" fmla="*/ 0 h 788"/>
                <a:gd name="T8" fmla="*/ 0 w 11"/>
                <a:gd name="T9" fmla="*/ 783 h 788"/>
                <a:gd name="T10" fmla="*/ 5 w 11"/>
                <a:gd name="T11" fmla="*/ 788 h 788"/>
                <a:gd name="T12" fmla="*/ 0 w 11"/>
                <a:gd name="T13" fmla="*/ 783 h 788"/>
                <a:gd name="T14" fmla="*/ 0 w 11"/>
                <a:gd name="T15" fmla="*/ 788 h 788"/>
                <a:gd name="T16" fmla="*/ 5 w 11"/>
                <a:gd name="T17" fmla="*/ 788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88"/>
                <a:gd name="T29" fmla="*/ 11 w 11"/>
                <a:gd name="T30" fmla="*/ 788 h 7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88">
                  <a:moveTo>
                    <a:pt x="5" y="788"/>
                  </a:moveTo>
                  <a:lnTo>
                    <a:pt x="11" y="783"/>
                  </a:lnTo>
                  <a:lnTo>
                    <a:pt x="11" y="0"/>
                  </a:lnTo>
                  <a:lnTo>
                    <a:pt x="0" y="0"/>
                  </a:lnTo>
                  <a:lnTo>
                    <a:pt x="0" y="783"/>
                  </a:lnTo>
                  <a:lnTo>
                    <a:pt x="5" y="788"/>
                  </a:lnTo>
                  <a:lnTo>
                    <a:pt x="0" y="783"/>
                  </a:lnTo>
                  <a:lnTo>
                    <a:pt x="0" y="788"/>
                  </a:lnTo>
                  <a:lnTo>
                    <a:pt x="5" y="788"/>
                  </a:lnTo>
                  <a:close/>
                </a:path>
              </a:pathLst>
            </a:custGeom>
            <a:solidFill>
              <a:srgbClr val="1F1A17"/>
            </a:solidFill>
            <a:ln w="9525">
              <a:noFill/>
              <a:round/>
              <a:headEnd/>
              <a:tailEnd/>
            </a:ln>
          </p:spPr>
          <p:txBody>
            <a:bodyPr/>
            <a:lstStyle/>
            <a:p>
              <a:endParaRPr lang="en-US"/>
            </a:p>
          </p:txBody>
        </p:sp>
        <p:sp>
          <p:nvSpPr>
            <p:cNvPr id="27748" name="Freeform 122"/>
            <p:cNvSpPr>
              <a:spLocks/>
            </p:cNvSpPr>
            <p:nvPr/>
          </p:nvSpPr>
          <p:spPr bwMode="auto">
            <a:xfrm>
              <a:off x="2358" y="3353"/>
              <a:ext cx="569" cy="11"/>
            </a:xfrm>
            <a:custGeom>
              <a:avLst/>
              <a:gdLst>
                <a:gd name="T0" fmla="*/ 569 w 569"/>
                <a:gd name="T1" fmla="*/ 6 h 11"/>
                <a:gd name="T2" fmla="*/ 564 w 569"/>
                <a:gd name="T3" fmla="*/ 0 h 11"/>
                <a:gd name="T4" fmla="*/ 0 w 569"/>
                <a:gd name="T5" fmla="*/ 0 h 11"/>
                <a:gd name="T6" fmla="*/ 0 w 569"/>
                <a:gd name="T7" fmla="*/ 11 h 11"/>
                <a:gd name="T8" fmla="*/ 564 w 569"/>
                <a:gd name="T9" fmla="*/ 11 h 11"/>
                <a:gd name="T10" fmla="*/ 569 w 569"/>
                <a:gd name="T11" fmla="*/ 6 h 11"/>
                <a:gd name="T12" fmla="*/ 564 w 569"/>
                <a:gd name="T13" fmla="*/ 11 h 11"/>
                <a:gd name="T14" fmla="*/ 569 w 569"/>
                <a:gd name="T15" fmla="*/ 11 h 11"/>
                <a:gd name="T16" fmla="*/ 569 w 569"/>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9"/>
                <a:gd name="T28" fmla="*/ 0 h 11"/>
                <a:gd name="T29" fmla="*/ 569 w 56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9" h="11">
                  <a:moveTo>
                    <a:pt x="569" y="6"/>
                  </a:moveTo>
                  <a:lnTo>
                    <a:pt x="564" y="0"/>
                  </a:lnTo>
                  <a:lnTo>
                    <a:pt x="0" y="0"/>
                  </a:lnTo>
                  <a:lnTo>
                    <a:pt x="0" y="11"/>
                  </a:lnTo>
                  <a:lnTo>
                    <a:pt x="564" y="11"/>
                  </a:lnTo>
                  <a:lnTo>
                    <a:pt x="569" y="6"/>
                  </a:lnTo>
                  <a:lnTo>
                    <a:pt x="564" y="11"/>
                  </a:lnTo>
                  <a:lnTo>
                    <a:pt x="569" y="11"/>
                  </a:lnTo>
                  <a:lnTo>
                    <a:pt x="569" y="6"/>
                  </a:lnTo>
                  <a:close/>
                </a:path>
              </a:pathLst>
            </a:custGeom>
            <a:solidFill>
              <a:srgbClr val="1F1A17"/>
            </a:solidFill>
            <a:ln w="9525">
              <a:noFill/>
              <a:round/>
              <a:headEnd/>
              <a:tailEnd/>
            </a:ln>
          </p:spPr>
          <p:txBody>
            <a:bodyPr/>
            <a:lstStyle/>
            <a:p>
              <a:endParaRPr lang="en-US"/>
            </a:p>
          </p:txBody>
        </p:sp>
        <p:sp>
          <p:nvSpPr>
            <p:cNvPr id="27749" name="Freeform 123"/>
            <p:cNvSpPr>
              <a:spLocks/>
            </p:cNvSpPr>
            <p:nvPr/>
          </p:nvSpPr>
          <p:spPr bwMode="auto">
            <a:xfrm>
              <a:off x="2916" y="2762"/>
              <a:ext cx="11" cy="597"/>
            </a:xfrm>
            <a:custGeom>
              <a:avLst/>
              <a:gdLst>
                <a:gd name="T0" fmla="*/ 6 w 11"/>
                <a:gd name="T1" fmla="*/ 0 h 597"/>
                <a:gd name="T2" fmla="*/ 0 w 11"/>
                <a:gd name="T3" fmla="*/ 6 h 597"/>
                <a:gd name="T4" fmla="*/ 0 w 11"/>
                <a:gd name="T5" fmla="*/ 597 h 597"/>
                <a:gd name="T6" fmla="*/ 11 w 11"/>
                <a:gd name="T7" fmla="*/ 597 h 597"/>
                <a:gd name="T8" fmla="*/ 11 w 11"/>
                <a:gd name="T9" fmla="*/ 6 h 597"/>
                <a:gd name="T10" fmla="*/ 6 w 11"/>
                <a:gd name="T11" fmla="*/ 0 h 597"/>
                <a:gd name="T12" fmla="*/ 11 w 11"/>
                <a:gd name="T13" fmla="*/ 6 h 597"/>
                <a:gd name="T14" fmla="*/ 11 w 11"/>
                <a:gd name="T15" fmla="*/ 0 h 597"/>
                <a:gd name="T16" fmla="*/ 6 w 11"/>
                <a:gd name="T17" fmla="*/ 0 h 5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97"/>
                <a:gd name="T29" fmla="*/ 11 w 11"/>
                <a:gd name="T30" fmla="*/ 597 h 5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97">
                  <a:moveTo>
                    <a:pt x="6" y="0"/>
                  </a:moveTo>
                  <a:lnTo>
                    <a:pt x="0" y="6"/>
                  </a:lnTo>
                  <a:lnTo>
                    <a:pt x="0" y="597"/>
                  </a:lnTo>
                  <a:lnTo>
                    <a:pt x="11" y="597"/>
                  </a:lnTo>
                  <a:lnTo>
                    <a:pt x="11" y="6"/>
                  </a:lnTo>
                  <a:lnTo>
                    <a:pt x="6" y="0"/>
                  </a:lnTo>
                  <a:lnTo>
                    <a:pt x="11" y="6"/>
                  </a:lnTo>
                  <a:lnTo>
                    <a:pt x="11" y="0"/>
                  </a:lnTo>
                  <a:lnTo>
                    <a:pt x="6" y="0"/>
                  </a:lnTo>
                  <a:close/>
                </a:path>
              </a:pathLst>
            </a:custGeom>
            <a:solidFill>
              <a:srgbClr val="1F1A17"/>
            </a:solidFill>
            <a:ln w="9525">
              <a:noFill/>
              <a:round/>
              <a:headEnd/>
              <a:tailEnd/>
            </a:ln>
          </p:spPr>
          <p:txBody>
            <a:bodyPr/>
            <a:lstStyle/>
            <a:p>
              <a:endParaRPr lang="en-US"/>
            </a:p>
          </p:txBody>
        </p:sp>
        <p:sp>
          <p:nvSpPr>
            <p:cNvPr id="27750" name="Freeform 124"/>
            <p:cNvSpPr>
              <a:spLocks/>
            </p:cNvSpPr>
            <p:nvPr/>
          </p:nvSpPr>
          <p:spPr bwMode="auto">
            <a:xfrm>
              <a:off x="2352" y="2762"/>
              <a:ext cx="570" cy="11"/>
            </a:xfrm>
            <a:custGeom>
              <a:avLst/>
              <a:gdLst>
                <a:gd name="T0" fmla="*/ 0 w 570"/>
                <a:gd name="T1" fmla="*/ 6 h 11"/>
                <a:gd name="T2" fmla="*/ 6 w 570"/>
                <a:gd name="T3" fmla="*/ 11 h 11"/>
                <a:gd name="T4" fmla="*/ 570 w 570"/>
                <a:gd name="T5" fmla="*/ 11 h 11"/>
                <a:gd name="T6" fmla="*/ 570 w 570"/>
                <a:gd name="T7" fmla="*/ 0 h 11"/>
                <a:gd name="T8" fmla="*/ 6 w 570"/>
                <a:gd name="T9" fmla="*/ 0 h 11"/>
                <a:gd name="T10" fmla="*/ 0 w 570"/>
                <a:gd name="T11" fmla="*/ 6 h 11"/>
                <a:gd name="T12" fmla="*/ 6 w 570"/>
                <a:gd name="T13" fmla="*/ 0 h 11"/>
                <a:gd name="T14" fmla="*/ 0 w 570"/>
                <a:gd name="T15" fmla="*/ 0 h 11"/>
                <a:gd name="T16" fmla="*/ 0 w 570"/>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0"/>
                <a:gd name="T28" fmla="*/ 0 h 11"/>
                <a:gd name="T29" fmla="*/ 570 w 57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0" h="11">
                  <a:moveTo>
                    <a:pt x="0" y="6"/>
                  </a:moveTo>
                  <a:lnTo>
                    <a:pt x="6" y="11"/>
                  </a:lnTo>
                  <a:lnTo>
                    <a:pt x="570" y="11"/>
                  </a:lnTo>
                  <a:lnTo>
                    <a:pt x="570" y="0"/>
                  </a:lnTo>
                  <a:lnTo>
                    <a:pt x="6" y="0"/>
                  </a:lnTo>
                  <a:lnTo>
                    <a:pt x="0" y="6"/>
                  </a:lnTo>
                  <a:lnTo>
                    <a:pt x="6" y="0"/>
                  </a:lnTo>
                  <a:lnTo>
                    <a:pt x="0" y="0"/>
                  </a:lnTo>
                  <a:lnTo>
                    <a:pt x="0" y="6"/>
                  </a:lnTo>
                  <a:close/>
                </a:path>
              </a:pathLst>
            </a:custGeom>
            <a:solidFill>
              <a:srgbClr val="1F1A17"/>
            </a:solidFill>
            <a:ln w="9525">
              <a:noFill/>
              <a:round/>
              <a:headEnd/>
              <a:tailEnd/>
            </a:ln>
          </p:spPr>
          <p:txBody>
            <a:bodyPr/>
            <a:lstStyle/>
            <a:p>
              <a:endParaRPr lang="en-US"/>
            </a:p>
          </p:txBody>
        </p:sp>
        <p:sp>
          <p:nvSpPr>
            <p:cNvPr id="27751" name="Freeform 125"/>
            <p:cNvSpPr>
              <a:spLocks/>
            </p:cNvSpPr>
            <p:nvPr/>
          </p:nvSpPr>
          <p:spPr bwMode="auto">
            <a:xfrm>
              <a:off x="2352" y="2768"/>
              <a:ext cx="11" cy="596"/>
            </a:xfrm>
            <a:custGeom>
              <a:avLst/>
              <a:gdLst>
                <a:gd name="T0" fmla="*/ 6 w 11"/>
                <a:gd name="T1" fmla="*/ 596 h 596"/>
                <a:gd name="T2" fmla="*/ 11 w 11"/>
                <a:gd name="T3" fmla="*/ 591 h 596"/>
                <a:gd name="T4" fmla="*/ 11 w 11"/>
                <a:gd name="T5" fmla="*/ 0 h 596"/>
                <a:gd name="T6" fmla="*/ 0 w 11"/>
                <a:gd name="T7" fmla="*/ 0 h 596"/>
                <a:gd name="T8" fmla="*/ 0 w 11"/>
                <a:gd name="T9" fmla="*/ 591 h 596"/>
                <a:gd name="T10" fmla="*/ 6 w 11"/>
                <a:gd name="T11" fmla="*/ 596 h 596"/>
                <a:gd name="T12" fmla="*/ 0 w 11"/>
                <a:gd name="T13" fmla="*/ 591 h 596"/>
                <a:gd name="T14" fmla="*/ 0 w 11"/>
                <a:gd name="T15" fmla="*/ 596 h 596"/>
                <a:gd name="T16" fmla="*/ 6 w 11"/>
                <a:gd name="T17" fmla="*/ 596 h 5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96"/>
                <a:gd name="T29" fmla="*/ 11 w 11"/>
                <a:gd name="T30" fmla="*/ 596 h 5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96">
                  <a:moveTo>
                    <a:pt x="6" y="596"/>
                  </a:moveTo>
                  <a:lnTo>
                    <a:pt x="11" y="591"/>
                  </a:lnTo>
                  <a:lnTo>
                    <a:pt x="11" y="0"/>
                  </a:lnTo>
                  <a:lnTo>
                    <a:pt x="0" y="0"/>
                  </a:lnTo>
                  <a:lnTo>
                    <a:pt x="0" y="591"/>
                  </a:lnTo>
                  <a:lnTo>
                    <a:pt x="6" y="596"/>
                  </a:lnTo>
                  <a:lnTo>
                    <a:pt x="0" y="591"/>
                  </a:lnTo>
                  <a:lnTo>
                    <a:pt x="0" y="596"/>
                  </a:lnTo>
                  <a:lnTo>
                    <a:pt x="6" y="596"/>
                  </a:lnTo>
                  <a:close/>
                </a:path>
              </a:pathLst>
            </a:custGeom>
            <a:solidFill>
              <a:srgbClr val="1F1A17"/>
            </a:solidFill>
            <a:ln w="9525">
              <a:noFill/>
              <a:round/>
              <a:headEnd/>
              <a:tailEnd/>
            </a:ln>
          </p:spPr>
          <p:txBody>
            <a:bodyPr/>
            <a:lstStyle/>
            <a:p>
              <a:endParaRPr lang="en-US"/>
            </a:p>
          </p:txBody>
        </p:sp>
      </p:grpSp>
      <p:pic>
        <p:nvPicPr>
          <p:cNvPr id="220286" name="Picture 126" descr="BD14794_"/>
          <p:cNvPicPr>
            <a:picLocks noChangeAspect="1" noChangeArrowheads="1"/>
          </p:cNvPicPr>
          <p:nvPr/>
        </p:nvPicPr>
        <p:blipFill>
          <a:blip r:embed="rId4" cstate="print"/>
          <a:srcRect/>
          <a:stretch>
            <a:fillRect/>
          </a:stretch>
        </p:blipFill>
        <p:spPr bwMode="auto">
          <a:xfrm>
            <a:off x="3384550" y="2349500"/>
            <a:ext cx="161925" cy="142875"/>
          </a:xfrm>
          <a:prstGeom prst="rect">
            <a:avLst/>
          </a:prstGeom>
          <a:noFill/>
          <a:ln w="9525">
            <a:noFill/>
            <a:miter lim="800000"/>
            <a:headEnd/>
            <a:tailEnd/>
          </a:ln>
        </p:spPr>
      </p:pic>
      <p:sp>
        <p:nvSpPr>
          <p:cNvPr id="220287" name="Text Box 127"/>
          <p:cNvSpPr txBox="1">
            <a:spLocks noChangeArrowheads="1"/>
          </p:cNvSpPr>
          <p:nvPr/>
        </p:nvSpPr>
        <p:spPr bwMode="auto">
          <a:xfrm>
            <a:off x="3563938" y="2241550"/>
            <a:ext cx="5184775" cy="915988"/>
          </a:xfrm>
          <a:prstGeom prst="rect">
            <a:avLst/>
          </a:prstGeom>
          <a:noFill/>
          <a:ln w="9525">
            <a:noFill/>
            <a:miter lim="800000"/>
            <a:headEnd/>
            <a:tailEnd/>
          </a:ln>
        </p:spPr>
        <p:txBody>
          <a:bodyPr>
            <a:spAutoFit/>
          </a:bodyPr>
          <a:lstStyle/>
          <a:p>
            <a:pPr algn="just" eaLnBrk="0" hangingPunct="0">
              <a:spcBef>
                <a:spcPct val="50000"/>
              </a:spcBef>
            </a:pPr>
            <a:r>
              <a:rPr lang="sr-Latn-CS" b="1"/>
              <a:t>Koeficijent zapreminske stišljivosti - relativna promena zapremine fluida nastala pod dejstvom jedinične promene pritiska:</a:t>
            </a:r>
            <a:endParaRPr lang="en-US" b="1"/>
          </a:p>
        </p:txBody>
      </p:sp>
      <p:sp>
        <p:nvSpPr>
          <p:cNvPr id="220288" name="Text Box 128"/>
          <p:cNvSpPr txBox="1">
            <a:spLocks noChangeArrowheads="1"/>
          </p:cNvSpPr>
          <p:nvPr/>
        </p:nvSpPr>
        <p:spPr bwMode="auto">
          <a:xfrm>
            <a:off x="3657600" y="4743450"/>
            <a:ext cx="32385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Times New Roman" pitchFamily="18" charset="0"/>
                <a:sym typeface="Wingdings 2" pitchFamily="18" charset="2"/>
              </a:rPr>
              <a:t></a:t>
            </a:r>
          </a:p>
        </p:txBody>
      </p:sp>
      <p:sp>
        <p:nvSpPr>
          <p:cNvPr id="220289" name="Text Box 129"/>
          <p:cNvSpPr txBox="1">
            <a:spLocks noChangeArrowheads="1"/>
          </p:cNvSpPr>
          <p:nvPr/>
        </p:nvSpPr>
        <p:spPr bwMode="auto">
          <a:xfrm>
            <a:off x="3922713" y="4718050"/>
            <a:ext cx="1751012" cy="396875"/>
          </a:xfrm>
          <a:prstGeom prst="rect">
            <a:avLst/>
          </a:prstGeom>
          <a:noFill/>
          <a:ln w="9525">
            <a:noFill/>
            <a:miter lim="800000"/>
            <a:headEnd/>
            <a:tailEnd/>
          </a:ln>
        </p:spPr>
        <p:txBody>
          <a:bodyPr>
            <a:spAutoFit/>
          </a:bodyPr>
          <a:lstStyle/>
          <a:p>
            <a:pPr eaLnBrk="0" hangingPunct="0">
              <a:spcBef>
                <a:spcPct val="50000"/>
              </a:spcBef>
            </a:pPr>
            <a:r>
              <a:rPr lang="sr-Latn-CS" sz="2000" b="1"/>
              <a:t>Dimenzija:</a:t>
            </a:r>
            <a:endParaRPr lang="en-US" sz="2000" b="1"/>
          </a:p>
        </p:txBody>
      </p:sp>
      <p:graphicFrame>
        <p:nvGraphicFramePr>
          <p:cNvPr id="220290" name="Object 130"/>
          <p:cNvGraphicFramePr>
            <a:graphicFrameLocks noChangeAspect="1"/>
          </p:cNvGraphicFramePr>
          <p:nvPr/>
        </p:nvGraphicFramePr>
        <p:xfrm>
          <a:off x="4587875" y="5418138"/>
          <a:ext cx="1676400" cy="381000"/>
        </p:xfrm>
        <a:graphic>
          <a:graphicData uri="http://schemas.openxmlformats.org/presentationml/2006/ole">
            <p:oleObj spid="_x0000_s4098" name="Equation" r:id="rId5" imgW="1385280" imgH="243720" progId="">
              <p:embed/>
            </p:oleObj>
          </a:graphicData>
        </a:graphic>
      </p:graphicFrame>
      <p:sp>
        <p:nvSpPr>
          <p:cNvPr id="220291" name="Text Box 131"/>
          <p:cNvSpPr txBox="1">
            <a:spLocks noChangeArrowheads="1"/>
          </p:cNvSpPr>
          <p:nvPr/>
        </p:nvSpPr>
        <p:spPr bwMode="auto">
          <a:xfrm>
            <a:off x="6588125" y="4749800"/>
            <a:ext cx="32385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Times New Roman" pitchFamily="18" charset="0"/>
                <a:sym typeface="Wingdings 2" pitchFamily="18" charset="2"/>
              </a:rPr>
              <a:t></a:t>
            </a:r>
          </a:p>
        </p:txBody>
      </p:sp>
      <p:sp>
        <p:nvSpPr>
          <p:cNvPr id="220292" name="Text Box 132"/>
          <p:cNvSpPr txBox="1">
            <a:spLocks noChangeArrowheads="1"/>
          </p:cNvSpPr>
          <p:nvPr/>
        </p:nvSpPr>
        <p:spPr bwMode="auto">
          <a:xfrm>
            <a:off x="6853238" y="4724400"/>
            <a:ext cx="1643062" cy="396875"/>
          </a:xfrm>
          <a:prstGeom prst="rect">
            <a:avLst/>
          </a:prstGeom>
          <a:noFill/>
          <a:ln w="9525">
            <a:noFill/>
            <a:miter lim="800000"/>
            <a:headEnd/>
            <a:tailEnd/>
          </a:ln>
        </p:spPr>
        <p:txBody>
          <a:bodyPr>
            <a:spAutoFit/>
          </a:bodyPr>
          <a:lstStyle/>
          <a:p>
            <a:pPr eaLnBrk="0" hangingPunct="0">
              <a:spcBef>
                <a:spcPct val="50000"/>
              </a:spcBef>
            </a:pPr>
            <a:r>
              <a:rPr lang="sr-Latn-CS" sz="2000" b="1"/>
              <a:t>Jedinica:</a:t>
            </a:r>
            <a:endParaRPr lang="en-US" sz="2000" b="1"/>
          </a:p>
        </p:txBody>
      </p:sp>
      <p:graphicFrame>
        <p:nvGraphicFramePr>
          <p:cNvPr id="220293" name="Object 133"/>
          <p:cNvGraphicFramePr>
            <a:graphicFrameLocks noChangeAspect="1"/>
          </p:cNvGraphicFramePr>
          <p:nvPr/>
        </p:nvGraphicFramePr>
        <p:xfrm>
          <a:off x="7780338" y="5195888"/>
          <a:ext cx="711200" cy="825500"/>
        </p:xfrm>
        <a:graphic>
          <a:graphicData uri="http://schemas.openxmlformats.org/presentationml/2006/ole">
            <p:oleObj spid="_x0000_s4099" name="Equation" r:id="rId6" imgW="537480" imgH="638280" progId="">
              <p:embed/>
            </p:oleObj>
          </a:graphicData>
        </a:graphic>
      </p:graphicFrame>
      <p:grpSp>
        <p:nvGrpSpPr>
          <p:cNvPr id="3" name="Group 134"/>
          <p:cNvGrpSpPr>
            <a:grpSpLocks noChangeAspect="1"/>
          </p:cNvGrpSpPr>
          <p:nvPr/>
        </p:nvGrpSpPr>
        <p:grpSpPr bwMode="auto">
          <a:xfrm>
            <a:off x="5003800" y="3273425"/>
            <a:ext cx="1906588" cy="984250"/>
            <a:chOff x="2065" y="1948"/>
            <a:chExt cx="1201" cy="620"/>
          </a:xfrm>
        </p:grpSpPr>
        <p:sp>
          <p:nvSpPr>
            <p:cNvPr id="27669" name="AutoShape 135"/>
            <p:cNvSpPr>
              <a:spLocks noChangeAspect="1" noChangeArrowheads="1" noTextEdit="1"/>
            </p:cNvSpPr>
            <p:nvPr/>
          </p:nvSpPr>
          <p:spPr bwMode="auto">
            <a:xfrm>
              <a:off x="2065" y="1953"/>
              <a:ext cx="1201" cy="615"/>
            </a:xfrm>
            <a:prstGeom prst="rect">
              <a:avLst/>
            </a:prstGeom>
            <a:noFill/>
            <a:ln w="9525">
              <a:noFill/>
              <a:miter lim="800000"/>
              <a:headEnd/>
              <a:tailEnd/>
            </a:ln>
          </p:spPr>
          <p:txBody>
            <a:bodyPr/>
            <a:lstStyle/>
            <a:p>
              <a:endParaRPr lang="en-US"/>
            </a:p>
          </p:txBody>
        </p:sp>
        <p:sp>
          <p:nvSpPr>
            <p:cNvPr id="27670" name="Line 136"/>
            <p:cNvSpPr>
              <a:spLocks noChangeShapeType="1"/>
            </p:cNvSpPr>
            <p:nvPr/>
          </p:nvSpPr>
          <p:spPr bwMode="auto">
            <a:xfrm>
              <a:off x="2606" y="2247"/>
              <a:ext cx="176" cy="1"/>
            </a:xfrm>
            <a:prstGeom prst="line">
              <a:avLst/>
            </a:prstGeom>
            <a:noFill/>
            <a:ln w="7938">
              <a:solidFill>
                <a:srgbClr val="000000"/>
              </a:solidFill>
              <a:round/>
              <a:headEnd/>
              <a:tailEnd/>
            </a:ln>
          </p:spPr>
          <p:txBody>
            <a:bodyPr/>
            <a:lstStyle/>
            <a:p>
              <a:endParaRPr lang="en-US"/>
            </a:p>
          </p:txBody>
        </p:sp>
        <p:sp>
          <p:nvSpPr>
            <p:cNvPr id="27671" name="Line 137"/>
            <p:cNvSpPr>
              <a:spLocks noChangeShapeType="1"/>
            </p:cNvSpPr>
            <p:nvPr/>
          </p:nvSpPr>
          <p:spPr bwMode="auto">
            <a:xfrm>
              <a:off x="2920" y="2247"/>
              <a:ext cx="317" cy="1"/>
            </a:xfrm>
            <a:prstGeom prst="line">
              <a:avLst/>
            </a:prstGeom>
            <a:noFill/>
            <a:ln w="7938">
              <a:solidFill>
                <a:srgbClr val="000000"/>
              </a:solidFill>
              <a:round/>
              <a:headEnd/>
              <a:tailEnd/>
            </a:ln>
          </p:spPr>
          <p:txBody>
            <a:bodyPr/>
            <a:lstStyle/>
            <a:p>
              <a:endParaRPr lang="en-US"/>
            </a:p>
          </p:txBody>
        </p:sp>
        <p:sp>
          <p:nvSpPr>
            <p:cNvPr id="27672" name="Rectangle 138"/>
            <p:cNvSpPr>
              <a:spLocks noChangeArrowheads="1"/>
            </p:cNvSpPr>
            <p:nvPr/>
          </p:nvSpPr>
          <p:spPr bwMode="auto">
            <a:xfrm>
              <a:off x="2960" y="2277"/>
              <a:ext cx="240" cy="288"/>
            </a:xfrm>
            <a:prstGeom prst="rect">
              <a:avLst/>
            </a:prstGeom>
            <a:noFill/>
            <a:ln w="9525">
              <a:noFill/>
              <a:miter lim="800000"/>
              <a:headEnd/>
              <a:tailEnd/>
            </a:ln>
          </p:spPr>
          <p:txBody>
            <a:bodyPr wrap="none" lIns="0" tIns="0" rIns="0" bIns="0">
              <a:spAutoFit/>
            </a:bodyPr>
            <a:lstStyle/>
            <a:p>
              <a:r>
                <a:rPr lang="en-US" sz="3000" b="1" i="1">
                  <a:solidFill>
                    <a:srgbClr val="000000"/>
                  </a:solidFill>
                  <a:latin typeface="Times New Roman" pitchFamily="18" charset="0"/>
                </a:rPr>
                <a:t>dp</a:t>
              </a:r>
              <a:endParaRPr lang="en-US"/>
            </a:p>
          </p:txBody>
        </p:sp>
        <p:sp>
          <p:nvSpPr>
            <p:cNvPr id="27673" name="Rectangle 139"/>
            <p:cNvSpPr>
              <a:spLocks noChangeArrowheads="1"/>
            </p:cNvSpPr>
            <p:nvPr/>
          </p:nvSpPr>
          <p:spPr bwMode="auto">
            <a:xfrm>
              <a:off x="2922" y="1948"/>
              <a:ext cx="280" cy="288"/>
            </a:xfrm>
            <a:prstGeom prst="rect">
              <a:avLst/>
            </a:prstGeom>
            <a:noFill/>
            <a:ln w="9525">
              <a:noFill/>
              <a:miter lim="800000"/>
              <a:headEnd/>
              <a:tailEnd/>
            </a:ln>
          </p:spPr>
          <p:txBody>
            <a:bodyPr wrap="none" lIns="0" tIns="0" rIns="0" bIns="0">
              <a:spAutoFit/>
            </a:bodyPr>
            <a:lstStyle/>
            <a:p>
              <a:r>
                <a:rPr lang="en-US" sz="3000" b="1" i="1">
                  <a:solidFill>
                    <a:srgbClr val="000000"/>
                  </a:solidFill>
                  <a:latin typeface="Times New Roman" pitchFamily="18" charset="0"/>
                </a:rPr>
                <a:t>dV</a:t>
              </a:r>
              <a:endParaRPr lang="en-US"/>
            </a:p>
          </p:txBody>
        </p:sp>
        <p:sp>
          <p:nvSpPr>
            <p:cNvPr id="27674" name="Rectangle 140"/>
            <p:cNvSpPr>
              <a:spLocks noChangeArrowheads="1"/>
            </p:cNvSpPr>
            <p:nvPr/>
          </p:nvSpPr>
          <p:spPr bwMode="auto">
            <a:xfrm>
              <a:off x="2586" y="2277"/>
              <a:ext cx="160" cy="288"/>
            </a:xfrm>
            <a:prstGeom prst="rect">
              <a:avLst/>
            </a:prstGeom>
            <a:noFill/>
            <a:ln w="9525">
              <a:noFill/>
              <a:miter lim="800000"/>
              <a:headEnd/>
              <a:tailEnd/>
            </a:ln>
          </p:spPr>
          <p:txBody>
            <a:bodyPr wrap="none" lIns="0" tIns="0" rIns="0" bIns="0">
              <a:spAutoFit/>
            </a:bodyPr>
            <a:lstStyle/>
            <a:p>
              <a:r>
                <a:rPr lang="en-US" sz="3000" b="1" i="1">
                  <a:solidFill>
                    <a:srgbClr val="000000"/>
                  </a:solidFill>
                  <a:latin typeface="Times New Roman" pitchFamily="18" charset="0"/>
                </a:rPr>
                <a:t>V</a:t>
              </a:r>
              <a:endParaRPr lang="en-US"/>
            </a:p>
          </p:txBody>
        </p:sp>
        <p:sp>
          <p:nvSpPr>
            <p:cNvPr id="27675" name="Rectangle 141"/>
            <p:cNvSpPr>
              <a:spLocks noChangeArrowheads="1"/>
            </p:cNvSpPr>
            <p:nvPr/>
          </p:nvSpPr>
          <p:spPr bwMode="auto">
            <a:xfrm>
              <a:off x="2089" y="2098"/>
              <a:ext cx="93" cy="288"/>
            </a:xfrm>
            <a:prstGeom prst="rect">
              <a:avLst/>
            </a:prstGeom>
            <a:noFill/>
            <a:ln w="9525">
              <a:noFill/>
              <a:miter lim="800000"/>
              <a:headEnd/>
              <a:tailEnd/>
            </a:ln>
          </p:spPr>
          <p:txBody>
            <a:bodyPr wrap="none" lIns="0" tIns="0" rIns="0" bIns="0">
              <a:spAutoFit/>
            </a:bodyPr>
            <a:lstStyle/>
            <a:p>
              <a:r>
                <a:rPr lang="en-US" sz="3000" b="1" i="1">
                  <a:solidFill>
                    <a:srgbClr val="000000"/>
                  </a:solidFill>
                  <a:latin typeface="Times New Roman" pitchFamily="18" charset="0"/>
                </a:rPr>
                <a:t>s</a:t>
              </a:r>
              <a:endParaRPr lang="en-US"/>
            </a:p>
          </p:txBody>
        </p:sp>
        <p:sp>
          <p:nvSpPr>
            <p:cNvPr id="27676" name="Rectangle 142"/>
            <p:cNvSpPr>
              <a:spLocks noChangeArrowheads="1"/>
            </p:cNvSpPr>
            <p:nvPr/>
          </p:nvSpPr>
          <p:spPr bwMode="auto">
            <a:xfrm>
              <a:off x="2819" y="2071"/>
              <a:ext cx="60" cy="288"/>
            </a:xfrm>
            <a:prstGeom prst="rect">
              <a:avLst/>
            </a:prstGeom>
            <a:noFill/>
            <a:ln w="9525">
              <a:noFill/>
              <a:miter lim="800000"/>
              <a:headEnd/>
              <a:tailEnd/>
            </a:ln>
          </p:spPr>
          <p:txBody>
            <a:bodyPr wrap="none" lIns="0" tIns="0" rIns="0" bIns="0">
              <a:spAutoFit/>
            </a:bodyPr>
            <a:lstStyle/>
            <a:p>
              <a:r>
                <a:rPr lang="en-US" sz="3000" b="1">
                  <a:solidFill>
                    <a:srgbClr val="000000"/>
                  </a:solidFill>
                  <a:latin typeface="Symbol" pitchFamily="18" charset="2"/>
                </a:rPr>
                <a:t>×</a:t>
              </a:r>
              <a:endParaRPr lang="en-US"/>
            </a:p>
          </p:txBody>
        </p:sp>
        <p:sp>
          <p:nvSpPr>
            <p:cNvPr id="27677" name="Rectangle 143"/>
            <p:cNvSpPr>
              <a:spLocks noChangeArrowheads="1"/>
            </p:cNvSpPr>
            <p:nvPr/>
          </p:nvSpPr>
          <p:spPr bwMode="auto">
            <a:xfrm>
              <a:off x="2435" y="2071"/>
              <a:ext cx="132" cy="288"/>
            </a:xfrm>
            <a:prstGeom prst="rect">
              <a:avLst/>
            </a:prstGeom>
            <a:noFill/>
            <a:ln w="9525">
              <a:noFill/>
              <a:miter lim="800000"/>
              <a:headEnd/>
              <a:tailEnd/>
            </a:ln>
          </p:spPr>
          <p:txBody>
            <a:bodyPr wrap="none" lIns="0" tIns="0" rIns="0" bIns="0">
              <a:spAutoFit/>
            </a:bodyPr>
            <a:lstStyle/>
            <a:p>
              <a:r>
                <a:rPr lang="en-US" sz="3000" b="1">
                  <a:solidFill>
                    <a:srgbClr val="000000"/>
                  </a:solidFill>
                  <a:latin typeface="Symbol" pitchFamily="18" charset="2"/>
                </a:rPr>
                <a:t>-</a:t>
              </a:r>
              <a:endParaRPr lang="en-US"/>
            </a:p>
          </p:txBody>
        </p:sp>
        <p:sp>
          <p:nvSpPr>
            <p:cNvPr id="27678" name="Rectangle 144"/>
            <p:cNvSpPr>
              <a:spLocks noChangeArrowheads="1"/>
            </p:cNvSpPr>
            <p:nvPr/>
          </p:nvSpPr>
          <p:spPr bwMode="auto">
            <a:xfrm>
              <a:off x="2241" y="2071"/>
              <a:ext cx="132" cy="288"/>
            </a:xfrm>
            <a:prstGeom prst="rect">
              <a:avLst/>
            </a:prstGeom>
            <a:noFill/>
            <a:ln w="9525">
              <a:noFill/>
              <a:miter lim="800000"/>
              <a:headEnd/>
              <a:tailEnd/>
            </a:ln>
          </p:spPr>
          <p:txBody>
            <a:bodyPr wrap="none" lIns="0" tIns="0" rIns="0" bIns="0">
              <a:spAutoFit/>
            </a:bodyPr>
            <a:lstStyle/>
            <a:p>
              <a:r>
                <a:rPr lang="en-US" sz="3000" b="1">
                  <a:solidFill>
                    <a:srgbClr val="000000"/>
                  </a:solidFill>
                  <a:latin typeface="Symbol" pitchFamily="18" charset="2"/>
                </a:rPr>
                <a:t>=</a:t>
              </a:r>
              <a:endParaRPr lang="en-US"/>
            </a:p>
          </p:txBody>
        </p:sp>
        <p:sp>
          <p:nvSpPr>
            <p:cNvPr id="27679" name="Rectangle 145"/>
            <p:cNvSpPr>
              <a:spLocks noChangeArrowheads="1"/>
            </p:cNvSpPr>
            <p:nvPr/>
          </p:nvSpPr>
          <p:spPr bwMode="auto">
            <a:xfrm>
              <a:off x="2634" y="1948"/>
              <a:ext cx="120" cy="288"/>
            </a:xfrm>
            <a:prstGeom prst="rect">
              <a:avLst/>
            </a:prstGeom>
            <a:noFill/>
            <a:ln w="9525">
              <a:noFill/>
              <a:miter lim="800000"/>
              <a:headEnd/>
              <a:tailEnd/>
            </a:ln>
          </p:spPr>
          <p:txBody>
            <a:bodyPr wrap="none" lIns="0" tIns="0" rIns="0" bIns="0">
              <a:spAutoFit/>
            </a:bodyPr>
            <a:lstStyle/>
            <a:p>
              <a:r>
                <a:rPr lang="en-US" sz="3000">
                  <a:solidFill>
                    <a:srgbClr val="000000"/>
                  </a:solidFill>
                  <a:latin typeface="Times New Roman" pitchFamily="18" charset="0"/>
                </a:rPr>
                <a:t>1</a:t>
              </a:r>
              <a:endParaRPr lang="en-US"/>
            </a:p>
          </p:txBody>
        </p:sp>
      </p:grpSp>
      <p:sp>
        <p:nvSpPr>
          <p:cNvPr id="27668" name="Text Box 16"/>
          <p:cNvSpPr txBox="1">
            <a:spLocks noChangeArrowheads="1"/>
          </p:cNvSpPr>
          <p:nvPr/>
        </p:nvSpPr>
        <p:spPr bwMode="auto">
          <a:xfrm>
            <a:off x="3375025" y="6443663"/>
            <a:ext cx="2393950" cy="366712"/>
          </a:xfrm>
          <a:prstGeom prst="rect">
            <a:avLst/>
          </a:prstGeom>
          <a:noFill/>
          <a:ln w="9525">
            <a:noFill/>
            <a:miter lim="800000"/>
            <a:headEnd/>
            <a:tailEnd/>
          </a:ln>
        </p:spPr>
        <p:txBody>
          <a:bodyPr wrap="none">
            <a:spAutoFit/>
          </a:bodyPr>
          <a:lstStyle/>
          <a:p>
            <a:pPr algn="ct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20165"/>
                                        </p:tgtEl>
                                        <p:attrNameLst>
                                          <p:attrName>style.visibility</p:attrName>
                                        </p:attrNameLst>
                                      </p:cBhvr>
                                      <p:to>
                                        <p:strVal val="visible"/>
                                      </p:to>
                                    </p:set>
                                    <p:animEffect transition="in" filter="blinds(vertical)">
                                      <p:cBhvr>
                                        <p:cTn id="7" dur="1000"/>
                                        <p:tgtEl>
                                          <p:spTgt spid="220165"/>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20164"/>
                                        </p:tgtEl>
                                        <p:attrNameLst>
                                          <p:attrName>style.visibility</p:attrName>
                                        </p:attrNameLst>
                                      </p:cBhvr>
                                      <p:to>
                                        <p:strVal val="visible"/>
                                      </p:to>
                                    </p:set>
                                    <p:anim calcmode="discrete" valueType="clr">
                                      <p:cBhvr override="childStyle">
                                        <p:cTn id="11" dur="80"/>
                                        <p:tgtEl>
                                          <p:spTgt spid="22016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20164"/>
                                        </p:tgtEl>
                                        <p:attrNameLst>
                                          <p:attrName>fillcolor</p:attrName>
                                        </p:attrNameLst>
                                      </p:cBhvr>
                                      <p:tavLst>
                                        <p:tav tm="0">
                                          <p:val>
                                            <p:clrVal>
                                              <a:schemeClr val="accent2"/>
                                            </p:clrVal>
                                          </p:val>
                                        </p:tav>
                                        <p:tav tm="50000">
                                          <p:val>
                                            <p:clrVal>
                                              <a:schemeClr val="hlink"/>
                                            </p:clrVal>
                                          </p:val>
                                        </p:tav>
                                      </p:tavLst>
                                    </p:anim>
                                    <p:set>
                                      <p:cBhvr>
                                        <p:cTn id="13" dur="80"/>
                                        <p:tgtEl>
                                          <p:spTgt spid="220164"/>
                                        </p:tgtEl>
                                        <p:attrNameLst>
                                          <p:attrName>fill.type</p:attrName>
                                        </p:attrNameLst>
                                      </p:cBhvr>
                                      <p:to>
                                        <p:strVal val="solid"/>
                                      </p:to>
                                    </p:set>
                                  </p:childTnLst>
                                </p:cTn>
                              </p:par>
                            </p:childTnLst>
                          </p:cTn>
                        </p:par>
                        <p:par>
                          <p:cTn id="14" fill="hold" nodeType="afterGroup">
                            <p:stCondLst>
                              <p:cond delay="5400"/>
                            </p:stCondLst>
                            <p:childTnLst>
                              <p:par>
                                <p:cTn id="15" presetID="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220286"/>
                                        </p:tgtEl>
                                        <p:attrNameLst>
                                          <p:attrName>style.visibility</p:attrName>
                                        </p:attrNameLst>
                                      </p:cBhvr>
                                      <p:to>
                                        <p:strVal val="visible"/>
                                      </p:to>
                                    </p:set>
                                    <p:animEffect transition="in" filter="fade">
                                      <p:cBhvr>
                                        <p:cTn id="22" dur="1000"/>
                                        <p:tgtEl>
                                          <p:spTgt spid="220286"/>
                                        </p:tgtEl>
                                      </p:cBhvr>
                                    </p:animEffect>
                                    <p:anim calcmode="lin" valueType="num">
                                      <p:cBhvr>
                                        <p:cTn id="23" dur="1000" fill="hold"/>
                                        <p:tgtEl>
                                          <p:spTgt spid="220286"/>
                                        </p:tgtEl>
                                        <p:attrNameLst>
                                          <p:attrName>style.rotation</p:attrName>
                                        </p:attrNameLst>
                                      </p:cBhvr>
                                      <p:tavLst>
                                        <p:tav tm="0">
                                          <p:val>
                                            <p:fltVal val="720"/>
                                          </p:val>
                                        </p:tav>
                                        <p:tav tm="100000">
                                          <p:val>
                                            <p:fltVal val="0"/>
                                          </p:val>
                                        </p:tav>
                                      </p:tavLst>
                                    </p:anim>
                                    <p:anim calcmode="lin" valueType="num">
                                      <p:cBhvr>
                                        <p:cTn id="24" dur="1000" fill="hold"/>
                                        <p:tgtEl>
                                          <p:spTgt spid="220286"/>
                                        </p:tgtEl>
                                        <p:attrNameLst>
                                          <p:attrName>ppt_h</p:attrName>
                                        </p:attrNameLst>
                                      </p:cBhvr>
                                      <p:tavLst>
                                        <p:tav tm="0">
                                          <p:val>
                                            <p:fltVal val="0"/>
                                          </p:val>
                                        </p:tav>
                                        <p:tav tm="100000">
                                          <p:val>
                                            <p:strVal val="#ppt_h"/>
                                          </p:val>
                                        </p:tav>
                                      </p:tavLst>
                                    </p:anim>
                                    <p:anim calcmode="lin" valueType="num">
                                      <p:cBhvr>
                                        <p:cTn id="25" dur="1000" fill="hold"/>
                                        <p:tgtEl>
                                          <p:spTgt spid="220286"/>
                                        </p:tgtEl>
                                        <p:attrNameLst>
                                          <p:attrName>ppt_w</p:attrName>
                                        </p:attrNameLst>
                                      </p:cBhvr>
                                      <p:tavLst>
                                        <p:tav tm="0">
                                          <p:val>
                                            <p:fltVal val="0"/>
                                          </p:val>
                                        </p:tav>
                                        <p:tav tm="100000">
                                          <p:val>
                                            <p:strVal val="#ppt_w"/>
                                          </p:val>
                                        </p:tav>
                                      </p:tavLst>
                                    </p:anim>
                                  </p:childTnLst>
                                </p:cTn>
                              </p:par>
                            </p:childTnLst>
                          </p:cTn>
                        </p:par>
                        <p:par>
                          <p:cTn id="26" fill="hold" nodeType="afterGroup">
                            <p:stCondLst>
                              <p:cond delay="10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220287"/>
                                        </p:tgtEl>
                                        <p:attrNameLst>
                                          <p:attrName>style.visibility</p:attrName>
                                        </p:attrNameLst>
                                      </p:cBhvr>
                                      <p:to>
                                        <p:strVal val="visible"/>
                                      </p:to>
                                    </p:set>
                                    <p:anim calcmode="discrete" valueType="clr">
                                      <p:cBhvr override="childStyle">
                                        <p:cTn id="29" dur="80"/>
                                        <p:tgtEl>
                                          <p:spTgt spid="22028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20287"/>
                                        </p:tgtEl>
                                        <p:attrNameLst>
                                          <p:attrName>fillcolor</p:attrName>
                                        </p:attrNameLst>
                                      </p:cBhvr>
                                      <p:tavLst>
                                        <p:tav tm="0">
                                          <p:val>
                                            <p:clrVal>
                                              <a:schemeClr val="accent2"/>
                                            </p:clrVal>
                                          </p:val>
                                        </p:tav>
                                        <p:tav tm="50000">
                                          <p:val>
                                            <p:clrVal>
                                              <a:schemeClr val="hlink"/>
                                            </p:clrVal>
                                          </p:val>
                                        </p:tav>
                                      </p:tavLst>
                                    </p:anim>
                                    <p:set>
                                      <p:cBhvr>
                                        <p:cTn id="31" dur="80"/>
                                        <p:tgtEl>
                                          <p:spTgt spid="220287"/>
                                        </p:tgtEl>
                                        <p:attrNameLst>
                                          <p:attrName>fill.type</p:attrName>
                                        </p:attrNameLst>
                                      </p:cBhvr>
                                      <p:to>
                                        <p:strVal val="solid"/>
                                      </p:to>
                                    </p:set>
                                  </p:childTnLst>
                                </p:cTn>
                              </p:par>
                            </p:childTnLst>
                          </p:cTn>
                        </p:par>
                        <p:par>
                          <p:cTn id="32" fill="hold" nodeType="afterGroup">
                            <p:stCondLst>
                              <p:cond delay="54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nodeType="afterGroup">
                            <p:stCondLst>
                              <p:cond delay="5900"/>
                            </p:stCondLst>
                            <p:childTnLst>
                              <p:par>
                                <p:cTn id="37" presetID="49" presetClass="entr" presetSubtype="0" decel="100000" fill="hold" grpId="0" nodeType="afterEffect">
                                  <p:stCondLst>
                                    <p:cond delay="0"/>
                                  </p:stCondLst>
                                  <p:iterate type="lt">
                                    <p:tmPct val="0"/>
                                  </p:iterate>
                                  <p:childTnLst>
                                    <p:set>
                                      <p:cBhvr>
                                        <p:cTn id="38" dur="1" fill="hold">
                                          <p:stCondLst>
                                            <p:cond delay="0"/>
                                          </p:stCondLst>
                                        </p:cTn>
                                        <p:tgtEl>
                                          <p:spTgt spid="220288"/>
                                        </p:tgtEl>
                                        <p:attrNameLst>
                                          <p:attrName>style.visibility</p:attrName>
                                        </p:attrNameLst>
                                      </p:cBhvr>
                                      <p:to>
                                        <p:strVal val="visible"/>
                                      </p:to>
                                    </p:set>
                                    <p:anim calcmode="lin" valueType="num">
                                      <p:cBhvr>
                                        <p:cTn id="39" dur="500" fill="hold"/>
                                        <p:tgtEl>
                                          <p:spTgt spid="220288"/>
                                        </p:tgtEl>
                                        <p:attrNameLst>
                                          <p:attrName>ppt_w</p:attrName>
                                        </p:attrNameLst>
                                      </p:cBhvr>
                                      <p:tavLst>
                                        <p:tav tm="0">
                                          <p:val>
                                            <p:fltVal val="0"/>
                                          </p:val>
                                        </p:tav>
                                        <p:tav tm="100000">
                                          <p:val>
                                            <p:strVal val="#ppt_w"/>
                                          </p:val>
                                        </p:tav>
                                      </p:tavLst>
                                    </p:anim>
                                    <p:anim calcmode="lin" valueType="num">
                                      <p:cBhvr>
                                        <p:cTn id="40" dur="500" fill="hold"/>
                                        <p:tgtEl>
                                          <p:spTgt spid="220288"/>
                                        </p:tgtEl>
                                        <p:attrNameLst>
                                          <p:attrName>ppt_h</p:attrName>
                                        </p:attrNameLst>
                                      </p:cBhvr>
                                      <p:tavLst>
                                        <p:tav tm="0">
                                          <p:val>
                                            <p:fltVal val="0"/>
                                          </p:val>
                                        </p:tav>
                                        <p:tav tm="100000">
                                          <p:val>
                                            <p:strVal val="#ppt_h"/>
                                          </p:val>
                                        </p:tav>
                                      </p:tavLst>
                                    </p:anim>
                                    <p:anim calcmode="lin" valueType="num">
                                      <p:cBhvr>
                                        <p:cTn id="41" dur="500" fill="hold"/>
                                        <p:tgtEl>
                                          <p:spTgt spid="220288"/>
                                        </p:tgtEl>
                                        <p:attrNameLst>
                                          <p:attrName>style.rotation</p:attrName>
                                        </p:attrNameLst>
                                      </p:cBhvr>
                                      <p:tavLst>
                                        <p:tav tm="0">
                                          <p:val>
                                            <p:fltVal val="360"/>
                                          </p:val>
                                        </p:tav>
                                        <p:tav tm="100000">
                                          <p:val>
                                            <p:fltVal val="0"/>
                                          </p:val>
                                        </p:tav>
                                      </p:tavLst>
                                    </p:anim>
                                    <p:animEffect transition="in" filter="fade">
                                      <p:cBhvr>
                                        <p:cTn id="42" dur="500"/>
                                        <p:tgtEl>
                                          <p:spTgt spid="220288"/>
                                        </p:tgtEl>
                                      </p:cBhvr>
                                    </p:animEffect>
                                  </p:childTnLst>
                                </p:cTn>
                              </p:par>
                            </p:childTnLst>
                          </p:cTn>
                        </p:par>
                        <p:par>
                          <p:cTn id="43" fill="hold" nodeType="afterGroup">
                            <p:stCondLst>
                              <p:cond delay="640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220289"/>
                                        </p:tgtEl>
                                        <p:attrNameLst>
                                          <p:attrName>style.visibility</p:attrName>
                                        </p:attrNameLst>
                                      </p:cBhvr>
                                      <p:to>
                                        <p:strVal val="visible"/>
                                      </p:to>
                                    </p:set>
                                    <p:anim calcmode="discrete" valueType="clr">
                                      <p:cBhvr override="childStyle">
                                        <p:cTn id="46" dur="80"/>
                                        <p:tgtEl>
                                          <p:spTgt spid="22028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20289"/>
                                        </p:tgtEl>
                                        <p:attrNameLst>
                                          <p:attrName>fillcolor</p:attrName>
                                        </p:attrNameLst>
                                      </p:cBhvr>
                                      <p:tavLst>
                                        <p:tav tm="0">
                                          <p:val>
                                            <p:clrVal>
                                              <a:schemeClr val="accent2"/>
                                            </p:clrVal>
                                          </p:val>
                                        </p:tav>
                                        <p:tav tm="50000">
                                          <p:val>
                                            <p:clrVal>
                                              <a:schemeClr val="hlink"/>
                                            </p:clrVal>
                                          </p:val>
                                        </p:tav>
                                      </p:tavLst>
                                    </p:anim>
                                    <p:set>
                                      <p:cBhvr>
                                        <p:cTn id="48" dur="80"/>
                                        <p:tgtEl>
                                          <p:spTgt spid="220289"/>
                                        </p:tgtEl>
                                        <p:attrNameLst>
                                          <p:attrName>fill.type</p:attrName>
                                        </p:attrNameLst>
                                      </p:cBhvr>
                                      <p:to>
                                        <p:strVal val="solid"/>
                                      </p:to>
                                    </p:set>
                                  </p:childTnLst>
                                </p:cTn>
                              </p:par>
                            </p:childTnLst>
                          </p:cTn>
                        </p:par>
                        <p:par>
                          <p:cTn id="49" fill="hold" nodeType="afterGroup">
                            <p:stCondLst>
                              <p:cond delay="6840"/>
                            </p:stCondLst>
                            <p:childTnLst>
                              <p:par>
                                <p:cTn id="50" presetID="22" presetClass="entr" presetSubtype="8" fill="hold" nodeType="afterEffect">
                                  <p:stCondLst>
                                    <p:cond delay="0"/>
                                  </p:stCondLst>
                                  <p:childTnLst>
                                    <p:set>
                                      <p:cBhvr>
                                        <p:cTn id="51" dur="1" fill="hold">
                                          <p:stCondLst>
                                            <p:cond delay="0"/>
                                          </p:stCondLst>
                                        </p:cTn>
                                        <p:tgtEl>
                                          <p:spTgt spid="220290"/>
                                        </p:tgtEl>
                                        <p:attrNameLst>
                                          <p:attrName>style.visibility</p:attrName>
                                        </p:attrNameLst>
                                      </p:cBhvr>
                                      <p:to>
                                        <p:strVal val="visible"/>
                                      </p:to>
                                    </p:set>
                                    <p:animEffect transition="in" filter="wipe(left)">
                                      <p:cBhvr>
                                        <p:cTn id="52" dur="500"/>
                                        <p:tgtEl>
                                          <p:spTgt spid="220290"/>
                                        </p:tgtEl>
                                      </p:cBhvr>
                                    </p:animEffect>
                                  </p:childTnLst>
                                </p:cTn>
                              </p:par>
                            </p:childTnLst>
                          </p:cTn>
                        </p:par>
                        <p:par>
                          <p:cTn id="53" fill="hold" nodeType="afterGroup">
                            <p:stCondLst>
                              <p:cond delay="7340"/>
                            </p:stCondLst>
                            <p:childTnLst>
                              <p:par>
                                <p:cTn id="54" presetID="49" presetClass="entr" presetSubtype="0" decel="100000" fill="hold" grpId="0" nodeType="afterEffect">
                                  <p:stCondLst>
                                    <p:cond delay="0"/>
                                  </p:stCondLst>
                                  <p:iterate type="lt">
                                    <p:tmPct val="0"/>
                                  </p:iterate>
                                  <p:childTnLst>
                                    <p:set>
                                      <p:cBhvr>
                                        <p:cTn id="55" dur="1" fill="hold">
                                          <p:stCondLst>
                                            <p:cond delay="0"/>
                                          </p:stCondLst>
                                        </p:cTn>
                                        <p:tgtEl>
                                          <p:spTgt spid="220291"/>
                                        </p:tgtEl>
                                        <p:attrNameLst>
                                          <p:attrName>style.visibility</p:attrName>
                                        </p:attrNameLst>
                                      </p:cBhvr>
                                      <p:to>
                                        <p:strVal val="visible"/>
                                      </p:to>
                                    </p:set>
                                    <p:anim calcmode="lin" valueType="num">
                                      <p:cBhvr>
                                        <p:cTn id="56" dur="500" fill="hold"/>
                                        <p:tgtEl>
                                          <p:spTgt spid="220291"/>
                                        </p:tgtEl>
                                        <p:attrNameLst>
                                          <p:attrName>ppt_w</p:attrName>
                                        </p:attrNameLst>
                                      </p:cBhvr>
                                      <p:tavLst>
                                        <p:tav tm="0">
                                          <p:val>
                                            <p:fltVal val="0"/>
                                          </p:val>
                                        </p:tav>
                                        <p:tav tm="100000">
                                          <p:val>
                                            <p:strVal val="#ppt_w"/>
                                          </p:val>
                                        </p:tav>
                                      </p:tavLst>
                                    </p:anim>
                                    <p:anim calcmode="lin" valueType="num">
                                      <p:cBhvr>
                                        <p:cTn id="57" dur="500" fill="hold"/>
                                        <p:tgtEl>
                                          <p:spTgt spid="220291"/>
                                        </p:tgtEl>
                                        <p:attrNameLst>
                                          <p:attrName>ppt_h</p:attrName>
                                        </p:attrNameLst>
                                      </p:cBhvr>
                                      <p:tavLst>
                                        <p:tav tm="0">
                                          <p:val>
                                            <p:fltVal val="0"/>
                                          </p:val>
                                        </p:tav>
                                        <p:tav tm="100000">
                                          <p:val>
                                            <p:strVal val="#ppt_h"/>
                                          </p:val>
                                        </p:tav>
                                      </p:tavLst>
                                    </p:anim>
                                    <p:anim calcmode="lin" valueType="num">
                                      <p:cBhvr>
                                        <p:cTn id="58" dur="500" fill="hold"/>
                                        <p:tgtEl>
                                          <p:spTgt spid="220291"/>
                                        </p:tgtEl>
                                        <p:attrNameLst>
                                          <p:attrName>style.rotation</p:attrName>
                                        </p:attrNameLst>
                                      </p:cBhvr>
                                      <p:tavLst>
                                        <p:tav tm="0">
                                          <p:val>
                                            <p:fltVal val="360"/>
                                          </p:val>
                                        </p:tav>
                                        <p:tav tm="100000">
                                          <p:val>
                                            <p:fltVal val="0"/>
                                          </p:val>
                                        </p:tav>
                                      </p:tavLst>
                                    </p:anim>
                                    <p:animEffect transition="in" filter="fade">
                                      <p:cBhvr>
                                        <p:cTn id="59" dur="500"/>
                                        <p:tgtEl>
                                          <p:spTgt spid="220291"/>
                                        </p:tgtEl>
                                      </p:cBhvr>
                                    </p:animEffect>
                                  </p:childTnLst>
                                </p:cTn>
                              </p:par>
                            </p:childTnLst>
                          </p:cTn>
                        </p:par>
                        <p:par>
                          <p:cTn id="60" fill="hold" nodeType="afterGroup">
                            <p:stCondLst>
                              <p:cond delay="7840"/>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220292"/>
                                        </p:tgtEl>
                                        <p:attrNameLst>
                                          <p:attrName>style.visibility</p:attrName>
                                        </p:attrNameLst>
                                      </p:cBhvr>
                                      <p:to>
                                        <p:strVal val="visible"/>
                                      </p:to>
                                    </p:set>
                                    <p:anim calcmode="discrete" valueType="clr">
                                      <p:cBhvr override="childStyle">
                                        <p:cTn id="63" dur="80"/>
                                        <p:tgtEl>
                                          <p:spTgt spid="220292"/>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20292"/>
                                        </p:tgtEl>
                                        <p:attrNameLst>
                                          <p:attrName>fillcolor</p:attrName>
                                        </p:attrNameLst>
                                      </p:cBhvr>
                                      <p:tavLst>
                                        <p:tav tm="0">
                                          <p:val>
                                            <p:clrVal>
                                              <a:schemeClr val="accent2"/>
                                            </p:clrVal>
                                          </p:val>
                                        </p:tav>
                                        <p:tav tm="50000">
                                          <p:val>
                                            <p:clrVal>
                                              <a:schemeClr val="hlink"/>
                                            </p:clrVal>
                                          </p:val>
                                        </p:tav>
                                      </p:tavLst>
                                    </p:anim>
                                    <p:set>
                                      <p:cBhvr>
                                        <p:cTn id="65" dur="80"/>
                                        <p:tgtEl>
                                          <p:spTgt spid="220292"/>
                                        </p:tgtEl>
                                        <p:attrNameLst>
                                          <p:attrName>fill.type</p:attrName>
                                        </p:attrNameLst>
                                      </p:cBhvr>
                                      <p:to>
                                        <p:strVal val="solid"/>
                                      </p:to>
                                    </p:set>
                                  </p:childTnLst>
                                </p:cTn>
                              </p:par>
                            </p:childTnLst>
                          </p:cTn>
                        </p:par>
                        <p:par>
                          <p:cTn id="66" fill="hold" nodeType="afterGroup">
                            <p:stCondLst>
                              <p:cond delay="8240"/>
                            </p:stCondLst>
                            <p:childTnLst>
                              <p:par>
                                <p:cTn id="67" presetID="22" presetClass="entr" presetSubtype="8" fill="hold" nodeType="afterEffect">
                                  <p:stCondLst>
                                    <p:cond delay="0"/>
                                  </p:stCondLst>
                                  <p:childTnLst>
                                    <p:set>
                                      <p:cBhvr>
                                        <p:cTn id="68" dur="1" fill="hold">
                                          <p:stCondLst>
                                            <p:cond delay="0"/>
                                          </p:stCondLst>
                                        </p:cTn>
                                        <p:tgtEl>
                                          <p:spTgt spid="220293"/>
                                        </p:tgtEl>
                                        <p:attrNameLst>
                                          <p:attrName>style.visibility</p:attrName>
                                        </p:attrNameLst>
                                      </p:cBhvr>
                                      <p:to>
                                        <p:strVal val="visible"/>
                                      </p:to>
                                    </p:set>
                                    <p:animEffect transition="in" filter="wipe(left)">
                                      <p:cBhvr>
                                        <p:cTn id="69" dur="500"/>
                                        <p:tgtEl>
                                          <p:spTgt spid="22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p:bldP spid="220287" grpId="0"/>
      <p:bldP spid="220288" grpId="0"/>
      <p:bldP spid="220289" grpId="0"/>
      <p:bldP spid="220291" grpId="0"/>
      <p:bldP spid="2202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F4EB104B-4420-4256-86ED-FD6AE75EE149}" type="datetime10">
              <a:rPr lang="en-US" smtClean="0">
                <a:solidFill>
                  <a:schemeClr val="tx1"/>
                </a:solidFill>
                <a:latin typeface="Arial" pitchFamily="34" charset="0"/>
              </a:rPr>
              <a:pPr/>
              <a:t>09:57</a:t>
            </a:fld>
            <a:endParaRPr lang="en-US" smtClean="0">
              <a:solidFill>
                <a:schemeClr val="tx1"/>
              </a:solidFill>
              <a:latin typeface="Arial" pitchFamily="34" charset="0"/>
            </a:endParaRPr>
          </a:p>
        </p:txBody>
      </p:sp>
      <p:sp>
        <p:nvSpPr>
          <p:cNvPr id="2867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197BA8D-875E-44E2-BCE8-4C8810ED80B0}" type="slidenum">
              <a:rPr lang="en-US" smtClean="0">
                <a:solidFill>
                  <a:schemeClr val="tx1"/>
                </a:solidFill>
                <a:latin typeface="Arial" pitchFamily="34" charset="0"/>
              </a:rPr>
              <a:pPr/>
              <a:t>24</a:t>
            </a:fld>
            <a:endParaRPr lang="en-US" smtClean="0">
              <a:solidFill>
                <a:schemeClr val="tx1"/>
              </a:solidFill>
              <a:latin typeface="Arial" pitchFamily="34" charset="0"/>
            </a:endParaRPr>
          </a:p>
        </p:txBody>
      </p:sp>
      <p:pic>
        <p:nvPicPr>
          <p:cNvPr id="221189" name="Picture 5" descr="BD14794_"/>
          <p:cNvPicPr>
            <a:picLocks noChangeAspect="1" noChangeArrowheads="1"/>
          </p:cNvPicPr>
          <p:nvPr/>
        </p:nvPicPr>
        <p:blipFill>
          <a:blip r:embed="rId4" cstate="print"/>
          <a:srcRect/>
          <a:stretch>
            <a:fillRect/>
          </a:stretch>
        </p:blipFill>
        <p:spPr bwMode="auto">
          <a:xfrm>
            <a:off x="395288" y="2425700"/>
            <a:ext cx="161925" cy="142875"/>
          </a:xfrm>
          <a:prstGeom prst="rect">
            <a:avLst/>
          </a:prstGeom>
          <a:noFill/>
          <a:ln w="9525">
            <a:noFill/>
            <a:miter lim="800000"/>
            <a:headEnd/>
            <a:tailEnd/>
          </a:ln>
        </p:spPr>
      </p:pic>
      <p:sp>
        <p:nvSpPr>
          <p:cNvPr id="221190" name="Text Box 6"/>
          <p:cNvSpPr txBox="1">
            <a:spLocks noChangeArrowheads="1"/>
          </p:cNvSpPr>
          <p:nvPr/>
        </p:nvSpPr>
        <p:spPr bwMode="auto">
          <a:xfrm>
            <a:off x="539750" y="2282825"/>
            <a:ext cx="8243888" cy="641350"/>
          </a:xfrm>
          <a:prstGeom prst="rect">
            <a:avLst/>
          </a:prstGeom>
          <a:noFill/>
          <a:ln w="9525">
            <a:noFill/>
            <a:miter lim="800000"/>
            <a:headEnd/>
            <a:tailEnd/>
          </a:ln>
        </p:spPr>
        <p:txBody>
          <a:bodyPr>
            <a:spAutoFit/>
          </a:bodyPr>
          <a:lstStyle/>
          <a:p>
            <a:pPr algn="just" eaLnBrk="0" hangingPunct="0">
              <a:spcBef>
                <a:spcPct val="50000"/>
              </a:spcBef>
            </a:pPr>
            <a:r>
              <a:rPr lang="sr-Latn-CS" b="1"/>
              <a:t>Modul stišljivosti – recipročna vrednost koeficijenta zapreminske stišljivosti:</a:t>
            </a:r>
            <a:endParaRPr lang="en-US" b="1"/>
          </a:p>
        </p:txBody>
      </p:sp>
      <p:graphicFrame>
        <p:nvGraphicFramePr>
          <p:cNvPr id="221191" name="Object 7"/>
          <p:cNvGraphicFramePr>
            <a:graphicFrameLocks noChangeAspect="1"/>
          </p:cNvGraphicFramePr>
          <p:nvPr/>
        </p:nvGraphicFramePr>
        <p:xfrm>
          <a:off x="3805238" y="2714625"/>
          <a:ext cx="850900" cy="896938"/>
        </p:xfrm>
        <a:graphic>
          <a:graphicData uri="http://schemas.openxmlformats.org/presentationml/2006/ole">
            <p:oleObj spid="_x0000_s5122" name="Equation" r:id="rId5" imgW="512280" imgH="546120" progId="">
              <p:embed/>
            </p:oleObj>
          </a:graphicData>
        </a:graphic>
      </p:graphicFrame>
      <p:sp>
        <p:nvSpPr>
          <p:cNvPr id="28679" name="Line 15"/>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28680" name="Text Box 17"/>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28681" name="Line 18"/>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28682" name="WordArt 19"/>
          <p:cNvSpPr>
            <a:spLocks noChangeArrowheads="1" noChangeShapeType="1" noTextEdit="1"/>
          </p:cNvSpPr>
          <p:nvPr/>
        </p:nvSpPr>
        <p:spPr bwMode="auto">
          <a:xfrm>
            <a:off x="1066800" y="620713"/>
            <a:ext cx="7010400" cy="6477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FIZIČKA SVOJSTVA FLUIDA</a:t>
            </a:r>
          </a:p>
        </p:txBody>
      </p:sp>
      <p:sp>
        <p:nvSpPr>
          <p:cNvPr id="221204" name="Text Box 20"/>
          <p:cNvSpPr txBox="1">
            <a:spLocks noChangeArrowheads="1"/>
          </p:cNvSpPr>
          <p:nvPr/>
        </p:nvSpPr>
        <p:spPr bwMode="auto">
          <a:xfrm>
            <a:off x="565150" y="3614738"/>
            <a:ext cx="8299450" cy="915987"/>
          </a:xfrm>
          <a:prstGeom prst="rect">
            <a:avLst/>
          </a:prstGeom>
          <a:noFill/>
          <a:ln w="9525">
            <a:noFill/>
            <a:miter lim="800000"/>
            <a:headEnd/>
            <a:tailEnd/>
          </a:ln>
        </p:spPr>
        <p:txBody>
          <a:bodyPr>
            <a:spAutoFit/>
          </a:bodyPr>
          <a:lstStyle/>
          <a:p>
            <a:pPr algn="just" eaLnBrk="0" hangingPunct="0">
              <a:spcBef>
                <a:spcPct val="50000"/>
              </a:spcBef>
            </a:pPr>
            <a:r>
              <a:rPr lang="sr-Latn-CS" b="1"/>
              <a:t>Tečnost teško menja zapreminu po</a:t>
            </a:r>
            <a:r>
              <a:rPr lang="en-US" b="1"/>
              <a:t>d</a:t>
            </a:r>
            <a:r>
              <a:rPr lang="sr-Latn-CS" b="1"/>
              <a:t> dejtvom površinskih sila – nestišljiv fluid. Pritisak koji je 210 puta veći od atmosferskog</a:t>
            </a:r>
            <a:r>
              <a:rPr lang="sr-Latn-CS" b="1" i="1"/>
              <a:t> </a:t>
            </a:r>
            <a:r>
              <a:rPr lang="sr-Latn-CS" b="1"/>
              <a:t>uzrokuje promenu gustine vode na atmosferskom pritisku od samo 1%.</a:t>
            </a:r>
            <a:endParaRPr lang="en-US" b="1" i="1"/>
          </a:p>
        </p:txBody>
      </p:sp>
      <p:sp>
        <p:nvSpPr>
          <p:cNvPr id="221205" name="Text Box 21"/>
          <p:cNvSpPr txBox="1">
            <a:spLocks noChangeArrowheads="1"/>
          </p:cNvSpPr>
          <p:nvPr/>
        </p:nvSpPr>
        <p:spPr bwMode="auto">
          <a:xfrm>
            <a:off x="576263" y="4600575"/>
            <a:ext cx="8243887" cy="915988"/>
          </a:xfrm>
          <a:prstGeom prst="rect">
            <a:avLst/>
          </a:prstGeom>
          <a:noFill/>
          <a:ln w="9525">
            <a:noFill/>
            <a:miter lim="800000"/>
            <a:headEnd/>
            <a:tailEnd/>
          </a:ln>
        </p:spPr>
        <p:txBody>
          <a:bodyPr>
            <a:spAutoFit/>
          </a:bodyPr>
          <a:lstStyle/>
          <a:p>
            <a:pPr algn="just" eaLnBrk="0" hangingPunct="0">
              <a:spcBef>
                <a:spcPct val="50000"/>
              </a:spcBef>
            </a:pPr>
            <a:r>
              <a:rPr lang="sr-Latn-CS" b="1"/>
              <a:t>Gas veoma lako menja svoju zapreminu pod dejstvom površinskih sila-stišljiv fluid. Pritisak koji je sto puta manji od atmosferskog uzrokuje promenu gustine vazduha na atmosferskom pritisku od 1%.</a:t>
            </a:r>
            <a:endParaRPr lang="en-US" b="1"/>
          </a:p>
        </p:txBody>
      </p:sp>
      <p:sp>
        <p:nvSpPr>
          <p:cNvPr id="28685" name="Text Box 16"/>
          <p:cNvSpPr txBox="1">
            <a:spLocks noChangeArrowheads="1"/>
          </p:cNvSpPr>
          <p:nvPr/>
        </p:nvSpPr>
        <p:spPr bwMode="auto">
          <a:xfrm>
            <a:off x="3375025" y="6443663"/>
            <a:ext cx="2393950" cy="366712"/>
          </a:xfrm>
          <a:prstGeom prst="rect">
            <a:avLst/>
          </a:prstGeom>
          <a:noFill/>
          <a:ln w="9525">
            <a:noFill/>
            <a:miter lim="800000"/>
            <a:headEnd/>
            <a:tailEnd/>
          </a:ln>
        </p:spPr>
        <p:txBody>
          <a:bodyPr wrap="none">
            <a:spAutoFit/>
          </a:bodyPr>
          <a:lstStyle/>
          <a:p>
            <a:pPr algn="ct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21189"/>
                                        </p:tgtEl>
                                        <p:attrNameLst>
                                          <p:attrName>style.visibility</p:attrName>
                                        </p:attrNameLst>
                                      </p:cBhvr>
                                      <p:to>
                                        <p:strVal val="visible"/>
                                      </p:to>
                                    </p:set>
                                    <p:animEffect transition="in" filter="fade">
                                      <p:cBhvr>
                                        <p:cTn id="7" dur="1000"/>
                                        <p:tgtEl>
                                          <p:spTgt spid="221189"/>
                                        </p:tgtEl>
                                      </p:cBhvr>
                                    </p:animEffect>
                                    <p:anim calcmode="lin" valueType="num">
                                      <p:cBhvr>
                                        <p:cTn id="8" dur="1000" fill="hold"/>
                                        <p:tgtEl>
                                          <p:spTgt spid="221189"/>
                                        </p:tgtEl>
                                        <p:attrNameLst>
                                          <p:attrName>style.rotation</p:attrName>
                                        </p:attrNameLst>
                                      </p:cBhvr>
                                      <p:tavLst>
                                        <p:tav tm="0">
                                          <p:val>
                                            <p:fltVal val="720"/>
                                          </p:val>
                                        </p:tav>
                                        <p:tav tm="100000">
                                          <p:val>
                                            <p:fltVal val="0"/>
                                          </p:val>
                                        </p:tav>
                                      </p:tavLst>
                                    </p:anim>
                                    <p:anim calcmode="lin" valueType="num">
                                      <p:cBhvr>
                                        <p:cTn id="9" dur="1000" fill="hold"/>
                                        <p:tgtEl>
                                          <p:spTgt spid="221189"/>
                                        </p:tgtEl>
                                        <p:attrNameLst>
                                          <p:attrName>ppt_h</p:attrName>
                                        </p:attrNameLst>
                                      </p:cBhvr>
                                      <p:tavLst>
                                        <p:tav tm="0">
                                          <p:val>
                                            <p:fltVal val="0"/>
                                          </p:val>
                                        </p:tav>
                                        <p:tav tm="100000">
                                          <p:val>
                                            <p:strVal val="#ppt_h"/>
                                          </p:val>
                                        </p:tav>
                                      </p:tavLst>
                                    </p:anim>
                                    <p:anim calcmode="lin" valueType="num">
                                      <p:cBhvr>
                                        <p:cTn id="10" dur="1000" fill="hold"/>
                                        <p:tgtEl>
                                          <p:spTgt spid="221189"/>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21190"/>
                                        </p:tgtEl>
                                        <p:attrNameLst>
                                          <p:attrName>style.visibility</p:attrName>
                                        </p:attrNameLst>
                                      </p:cBhvr>
                                      <p:to>
                                        <p:strVal val="visible"/>
                                      </p:to>
                                    </p:set>
                                    <p:anim calcmode="discrete" valueType="clr">
                                      <p:cBhvr override="childStyle">
                                        <p:cTn id="14" dur="80"/>
                                        <p:tgtEl>
                                          <p:spTgt spid="22119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1190"/>
                                        </p:tgtEl>
                                        <p:attrNameLst>
                                          <p:attrName>fillcolor</p:attrName>
                                        </p:attrNameLst>
                                      </p:cBhvr>
                                      <p:tavLst>
                                        <p:tav tm="0">
                                          <p:val>
                                            <p:clrVal>
                                              <a:schemeClr val="accent2"/>
                                            </p:clrVal>
                                          </p:val>
                                        </p:tav>
                                        <p:tav tm="50000">
                                          <p:val>
                                            <p:clrVal>
                                              <a:schemeClr val="hlink"/>
                                            </p:clrVal>
                                          </p:val>
                                        </p:tav>
                                      </p:tavLst>
                                    </p:anim>
                                    <p:set>
                                      <p:cBhvr>
                                        <p:cTn id="16" dur="80"/>
                                        <p:tgtEl>
                                          <p:spTgt spid="221190"/>
                                        </p:tgtEl>
                                        <p:attrNameLst>
                                          <p:attrName>fill.type</p:attrName>
                                        </p:attrNameLst>
                                      </p:cBhvr>
                                      <p:to>
                                        <p:strVal val="solid"/>
                                      </p:to>
                                    </p:set>
                                  </p:childTnLst>
                                </p:cTn>
                              </p:par>
                            </p:childTnLst>
                          </p:cTn>
                        </p:par>
                        <p:par>
                          <p:cTn id="17" fill="hold" nodeType="afterGroup">
                            <p:stCondLst>
                              <p:cond delay="3920"/>
                            </p:stCondLst>
                            <p:childTnLst>
                              <p:par>
                                <p:cTn id="18" presetID="22" presetClass="entr" presetSubtype="8" fill="hold" nodeType="afterEffect">
                                  <p:stCondLst>
                                    <p:cond delay="0"/>
                                  </p:stCondLst>
                                  <p:childTnLst>
                                    <p:set>
                                      <p:cBhvr>
                                        <p:cTn id="19" dur="1" fill="hold">
                                          <p:stCondLst>
                                            <p:cond delay="0"/>
                                          </p:stCondLst>
                                        </p:cTn>
                                        <p:tgtEl>
                                          <p:spTgt spid="221191"/>
                                        </p:tgtEl>
                                        <p:attrNameLst>
                                          <p:attrName>style.visibility</p:attrName>
                                        </p:attrNameLst>
                                      </p:cBhvr>
                                      <p:to>
                                        <p:strVal val="visible"/>
                                      </p:to>
                                    </p:set>
                                    <p:animEffect transition="in" filter="wipe(left)">
                                      <p:cBhvr>
                                        <p:cTn id="20" dur="500"/>
                                        <p:tgtEl>
                                          <p:spTgt spid="221191"/>
                                        </p:tgtEl>
                                      </p:cBhvr>
                                    </p:animEffect>
                                  </p:childTnLst>
                                </p:cTn>
                              </p:par>
                            </p:childTnLst>
                          </p:cTn>
                        </p:par>
                        <p:par>
                          <p:cTn id="21" fill="hold" nodeType="afterGroup">
                            <p:stCondLst>
                              <p:cond delay="442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221204"/>
                                        </p:tgtEl>
                                        <p:attrNameLst>
                                          <p:attrName>style.visibility</p:attrName>
                                        </p:attrNameLst>
                                      </p:cBhvr>
                                      <p:to>
                                        <p:strVal val="visible"/>
                                      </p:to>
                                    </p:set>
                                    <p:anim calcmode="discrete" valueType="clr">
                                      <p:cBhvr override="childStyle">
                                        <p:cTn id="24" dur="80"/>
                                        <p:tgtEl>
                                          <p:spTgt spid="22120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21204"/>
                                        </p:tgtEl>
                                        <p:attrNameLst>
                                          <p:attrName>fillcolor</p:attrName>
                                        </p:attrNameLst>
                                      </p:cBhvr>
                                      <p:tavLst>
                                        <p:tav tm="0">
                                          <p:val>
                                            <p:clrVal>
                                              <a:schemeClr val="accent2"/>
                                            </p:clrVal>
                                          </p:val>
                                        </p:tav>
                                        <p:tav tm="50000">
                                          <p:val>
                                            <p:clrVal>
                                              <a:schemeClr val="hlink"/>
                                            </p:clrVal>
                                          </p:val>
                                        </p:tav>
                                      </p:tavLst>
                                    </p:anim>
                                    <p:set>
                                      <p:cBhvr>
                                        <p:cTn id="26" dur="80"/>
                                        <p:tgtEl>
                                          <p:spTgt spid="221204"/>
                                        </p:tgtEl>
                                        <p:attrNameLst>
                                          <p:attrName>fill.type</p:attrName>
                                        </p:attrNameLst>
                                      </p:cBhvr>
                                      <p:to>
                                        <p:strVal val="solid"/>
                                      </p:to>
                                    </p:set>
                                  </p:childTnLst>
                                </p:cTn>
                              </p:par>
                            </p:childTnLst>
                          </p:cTn>
                        </p:par>
                        <p:par>
                          <p:cTn id="27" fill="hold" nodeType="afterGroup">
                            <p:stCondLst>
                              <p:cond delay="110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221205"/>
                                        </p:tgtEl>
                                        <p:attrNameLst>
                                          <p:attrName>style.visibility</p:attrName>
                                        </p:attrNameLst>
                                      </p:cBhvr>
                                      <p:to>
                                        <p:strVal val="visible"/>
                                      </p:to>
                                    </p:set>
                                    <p:anim calcmode="discrete" valueType="clr">
                                      <p:cBhvr override="childStyle">
                                        <p:cTn id="30" dur="80"/>
                                        <p:tgtEl>
                                          <p:spTgt spid="221205"/>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21205"/>
                                        </p:tgtEl>
                                        <p:attrNameLst>
                                          <p:attrName>fillcolor</p:attrName>
                                        </p:attrNameLst>
                                      </p:cBhvr>
                                      <p:tavLst>
                                        <p:tav tm="0">
                                          <p:val>
                                            <p:clrVal>
                                              <a:schemeClr val="accent2"/>
                                            </p:clrVal>
                                          </p:val>
                                        </p:tav>
                                        <p:tav tm="50000">
                                          <p:val>
                                            <p:clrVal>
                                              <a:schemeClr val="hlink"/>
                                            </p:clrVal>
                                          </p:val>
                                        </p:tav>
                                      </p:tavLst>
                                    </p:anim>
                                    <p:set>
                                      <p:cBhvr>
                                        <p:cTn id="32" dur="80"/>
                                        <p:tgtEl>
                                          <p:spTgt spid="2212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p:bldP spid="221204" grpId="0"/>
      <p:bldP spid="22120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 xmlns:a16="http://schemas.microsoft.com/office/drawing/2014/main" id="{6984FE0A-0124-4284-9A30-96A2C1841D38}"/>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7FE7D9-EB81-4924-8512-3B3BB7C0E658}" type="slidenum">
              <a:rPr lang="en-US" altLang="en-US"/>
              <a:pPr eaLnBrk="1" hangingPunct="1"/>
              <a:t>25</a:t>
            </a:fld>
            <a:endParaRPr lang="en-US" altLang="en-US"/>
          </a:p>
        </p:txBody>
      </p:sp>
      <p:sp>
        <p:nvSpPr>
          <p:cNvPr id="30723" name="Line 17">
            <a:extLst>
              <a:ext uri="{FF2B5EF4-FFF2-40B4-BE49-F238E27FC236}">
                <a16:creationId xmlns="" xmlns:a16="http://schemas.microsoft.com/office/drawing/2014/main" id="{01E5420E-BFFC-4D08-9B0C-81C7BE5890BD}"/>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24" name="Text Box 19">
            <a:extLst>
              <a:ext uri="{FF2B5EF4-FFF2-40B4-BE49-F238E27FC236}">
                <a16:creationId xmlns="" xmlns:a16="http://schemas.microsoft.com/office/drawing/2014/main" id="{FBF20135-DE5C-4CE3-BB68-4C04CDA72E34}"/>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30725" name="Line 20">
            <a:extLst>
              <a:ext uri="{FF2B5EF4-FFF2-40B4-BE49-F238E27FC236}">
                <a16:creationId xmlns="" xmlns:a16="http://schemas.microsoft.com/office/drawing/2014/main" id="{01688460-D5F0-4C22-9EC8-84CAF77FF16B}"/>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26" name="WordArt 21">
            <a:extLst>
              <a:ext uri="{FF2B5EF4-FFF2-40B4-BE49-F238E27FC236}">
                <a16:creationId xmlns="" xmlns:a16="http://schemas.microsoft.com/office/drawing/2014/main" id="{4A29A243-2DB5-405C-B635-988A9724CB1C}"/>
              </a:ext>
            </a:extLst>
          </p:cNvPr>
          <p:cNvSpPr>
            <a:spLocks noChangeArrowheads="1" noChangeShapeType="1" noTextEdit="1"/>
          </p:cNvSpPr>
          <p:nvPr/>
        </p:nvSpPr>
        <p:spPr bwMode="auto">
          <a:xfrm>
            <a:off x="1066800" y="620713"/>
            <a:ext cx="7010400" cy="6477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FIZIČKA SVOJSTVA FLUIDA</a:t>
            </a:r>
          </a:p>
        </p:txBody>
      </p:sp>
      <p:sp>
        <p:nvSpPr>
          <p:cNvPr id="223254" name="Text Box 22">
            <a:extLst>
              <a:ext uri="{FF2B5EF4-FFF2-40B4-BE49-F238E27FC236}">
                <a16:creationId xmlns="" xmlns:a16="http://schemas.microsoft.com/office/drawing/2014/main" id="{285614AE-ADE6-49F1-A1E6-9D94886F9A8B}"/>
              </a:ext>
            </a:extLst>
          </p:cNvPr>
          <p:cNvSpPr txBox="1">
            <a:spLocks noChangeArrowheads="1"/>
          </p:cNvSpPr>
          <p:nvPr/>
        </p:nvSpPr>
        <p:spPr bwMode="auto">
          <a:xfrm>
            <a:off x="611188" y="4768850"/>
            <a:ext cx="82819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b="1"/>
              <a:t>Kretanje stišljivog i nestišljivog fluida se opisuju različitim jednačinama.</a:t>
            </a:r>
            <a:endParaRPr lang="en-US" altLang="en-US" b="1"/>
          </a:p>
        </p:txBody>
      </p:sp>
      <p:sp>
        <p:nvSpPr>
          <p:cNvPr id="223255" name="Text Box 23">
            <a:extLst>
              <a:ext uri="{FF2B5EF4-FFF2-40B4-BE49-F238E27FC236}">
                <a16:creationId xmlns="" xmlns:a16="http://schemas.microsoft.com/office/drawing/2014/main" id="{B18B553A-6392-44DF-96E4-343FB957AC5E}"/>
              </a:ext>
            </a:extLst>
          </p:cNvPr>
          <p:cNvSpPr txBox="1">
            <a:spLocks noChangeArrowheads="1"/>
          </p:cNvSpPr>
          <p:nvPr/>
        </p:nvSpPr>
        <p:spPr bwMode="auto">
          <a:xfrm>
            <a:off x="576263" y="3176588"/>
            <a:ext cx="824388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b="1"/>
              <a:t>Međutim, postoje pojave kada se tečnosti ne mogu smatrati nestišljivim (hidraulički udar).</a:t>
            </a:r>
          </a:p>
        </p:txBody>
      </p:sp>
      <p:sp>
        <p:nvSpPr>
          <p:cNvPr id="223256" name="Text Box 24">
            <a:extLst>
              <a:ext uri="{FF2B5EF4-FFF2-40B4-BE49-F238E27FC236}">
                <a16:creationId xmlns="" xmlns:a16="http://schemas.microsoft.com/office/drawing/2014/main" id="{5B1D9E4A-B1CF-44BC-AA71-DF9D68D98A29}"/>
              </a:ext>
            </a:extLst>
          </p:cNvPr>
          <p:cNvSpPr txBox="1">
            <a:spLocks noChangeArrowheads="1"/>
          </p:cNvSpPr>
          <p:nvPr/>
        </p:nvSpPr>
        <p:spPr bwMode="auto">
          <a:xfrm>
            <a:off x="590550" y="4076700"/>
            <a:ext cx="824388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b="1"/>
              <a:t>Isto tako u nekim slučajevima se gasovi mogu smatrati nestišljivim.</a:t>
            </a:r>
            <a:endParaRPr lang="en-US" altLang="en-US" b="1"/>
          </a:p>
        </p:txBody>
      </p:sp>
      <p:sp>
        <p:nvSpPr>
          <p:cNvPr id="223257" name="Text Box 25">
            <a:extLst>
              <a:ext uri="{FF2B5EF4-FFF2-40B4-BE49-F238E27FC236}">
                <a16:creationId xmlns="" xmlns:a16="http://schemas.microsoft.com/office/drawing/2014/main" id="{9257FE4A-78D1-4B36-820A-759D36298338}"/>
              </a:ext>
            </a:extLst>
          </p:cNvPr>
          <p:cNvSpPr txBox="1">
            <a:spLocks noChangeArrowheads="1"/>
          </p:cNvSpPr>
          <p:nvPr/>
        </p:nvSpPr>
        <p:spPr bwMode="auto">
          <a:xfrm>
            <a:off x="568325" y="1881188"/>
            <a:ext cx="82438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2000" b="1"/>
              <a:t>Kada se fluid može smatrati nestišljivim?</a:t>
            </a:r>
            <a:endParaRPr lang="en-US" altLang="en-US" sz="2000" b="1"/>
          </a:p>
        </p:txBody>
      </p:sp>
      <p:sp>
        <p:nvSpPr>
          <p:cNvPr id="223258" name="Text Box 26">
            <a:extLst>
              <a:ext uri="{FF2B5EF4-FFF2-40B4-BE49-F238E27FC236}">
                <a16:creationId xmlns="" xmlns:a16="http://schemas.microsoft.com/office/drawing/2014/main" id="{76D619DD-7FFA-400C-AD40-644BDE4D22A9}"/>
              </a:ext>
            </a:extLst>
          </p:cNvPr>
          <p:cNvSpPr txBox="1">
            <a:spLocks noChangeArrowheads="1"/>
          </p:cNvSpPr>
          <p:nvPr/>
        </p:nvSpPr>
        <p:spPr bwMode="auto">
          <a:xfrm>
            <a:off x="593725" y="2355850"/>
            <a:ext cx="82438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b="1"/>
              <a:t>Kada je koeficijent stišljivosti 0 (promena zapremine je 0), a modul stišljivosti beskonačan.</a:t>
            </a:r>
            <a:endParaRPr lang="en-US" altLang="en-US" b="1"/>
          </a:p>
        </p:txBody>
      </p:sp>
      <p:sp>
        <p:nvSpPr>
          <p:cNvPr id="30732" name="Text Box 16">
            <a:extLst>
              <a:ext uri="{FF2B5EF4-FFF2-40B4-BE49-F238E27FC236}">
                <a16:creationId xmlns="" xmlns:a16="http://schemas.microsoft.com/office/drawing/2014/main" id="{8918CA77-1EF0-48E1-95ED-C07DD9A60467}"/>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3257"/>
                                        </p:tgtEl>
                                        <p:attrNameLst>
                                          <p:attrName>style.visibility</p:attrName>
                                        </p:attrNameLst>
                                      </p:cBhvr>
                                      <p:to>
                                        <p:strVal val="visible"/>
                                      </p:to>
                                    </p:set>
                                    <p:anim calcmode="discrete" valueType="clr">
                                      <p:cBhvr override="childStyle">
                                        <p:cTn id="7" dur="80"/>
                                        <p:tgtEl>
                                          <p:spTgt spid="2232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3257"/>
                                        </p:tgtEl>
                                        <p:attrNameLst>
                                          <p:attrName>fillcolor</p:attrName>
                                        </p:attrNameLst>
                                      </p:cBhvr>
                                      <p:tavLst>
                                        <p:tav tm="0">
                                          <p:val>
                                            <p:clrVal>
                                              <a:schemeClr val="accent2"/>
                                            </p:clrVal>
                                          </p:val>
                                        </p:tav>
                                        <p:tav tm="50000">
                                          <p:val>
                                            <p:clrVal>
                                              <a:schemeClr val="hlink"/>
                                            </p:clrVal>
                                          </p:val>
                                        </p:tav>
                                      </p:tavLst>
                                    </p:anim>
                                    <p:set>
                                      <p:cBhvr>
                                        <p:cTn id="9" dur="80"/>
                                        <p:tgtEl>
                                          <p:spTgt spid="223257"/>
                                        </p:tgtEl>
                                        <p:attrNameLst>
                                          <p:attrName>fill.type</p:attrName>
                                        </p:attrNameLst>
                                      </p:cBhvr>
                                      <p:to>
                                        <p:strVal val="solid"/>
                                      </p:to>
                                    </p:set>
                                  </p:childTnLst>
                                </p:cTn>
                              </p:par>
                            </p:childTnLst>
                          </p:cTn>
                        </p:par>
                        <p:par>
                          <p:cTn id="10" fill="hold" nodeType="afterGroup">
                            <p:stCondLst>
                              <p:cond delay="1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23258"/>
                                        </p:tgtEl>
                                        <p:attrNameLst>
                                          <p:attrName>style.visibility</p:attrName>
                                        </p:attrNameLst>
                                      </p:cBhvr>
                                      <p:to>
                                        <p:strVal val="visible"/>
                                      </p:to>
                                    </p:set>
                                    <p:anim calcmode="discrete" valueType="clr">
                                      <p:cBhvr override="childStyle">
                                        <p:cTn id="13" dur="80"/>
                                        <p:tgtEl>
                                          <p:spTgt spid="22325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23258"/>
                                        </p:tgtEl>
                                        <p:attrNameLst>
                                          <p:attrName>fillcolor</p:attrName>
                                        </p:attrNameLst>
                                      </p:cBhvr>
                                      <p:tavLst>
                                        <p:tav tm="0">
                                          <p:val>
                                            <p:clrVal>
                                              <a:schemeClr val="accent2"/>
                                            </p:clrVal>
                                          </p:val>
                                        </p:tav>
                                        <p:tav tm="50000">
                                          <p:val>
                                            <p:clrVal>
                                              <a:schemeClr val="hlink"/>
                                            </p:clrVal>
                                          </p:val>
                                        </p:tav>
                                      </p:tavLst>
                                    </p:anim>
                                    <p:set>
                                      <p:cBhvr>
                                        <p:cTn id="15" dur="80"/>
                                        <p:tgtEl>
                                          <p:spTgt spid="223258"/>
                                        </p:tgtEl>
                                        <p:attrNameLst>
                                          <p:attrName>fill.type</p:attrName>
                                        </p:attrNameLst>
                                      </p:cBhvr>
                                      <p:to>
                                        <p:strVal val="solid"/>
                                      </p:to>
                                    </p:set>
                                  </p:childTnLst>
                                </p:cTn>
                              </p:par>
                            </p:childTnLst>
                          </p:cTn>
                        </p:par>
                        <p:par>
                          <p:cTn id="16" fill="hold" nodeType="afterGroup">
                            <p:stCondLst>
                              <p:cond delay="4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23255"/>
                                        </p:tgtEl>
                                        <p:attrNameLst>
                                          <p:attrName>style.visibility</p:attrName>
                                        </p:attrNameLst>
                                      </p:cBhvr>
                                      <p:to>
                                        <p:strVal val="visible"/>
                                      </p:to>
                                    </p:set>
                                    <p:anim calcmode="discrete" valueType="clr">
                                      <p:cBhvr override="childStyle">
                                        <p:cTn id="19" dur="80"/>
                                        <p:tgtEl>
                                          <p:spTgt spid="22325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23255"/>
                                        </p:tgtEl>
                                        <p:attrNameLst>
                                          <p:attrName>fillcolor</p:attrName>
                                        </p:attrNameLst>
                                      </p:cBhvr>
                                      <p:tavLst>
                                        <p:tav tm="0">
                                          <p:val>
                                            <p:clrVal>
                                              <a:schemeClr val="accent2"/>
                                            </p:clrVal>
                                          </p:val>
                                        </p:tav>
                                        <p:tav tm="50000">
                                          <p:val>
                                            <p:clrVal>
                                              <a:schemeClr val="hlink"/>
                                            </p:clrVal>
                                          </p:val>
                                        </p:tav>
                                      </p:tavLst>
                                    </p:anim>
                                    <p:set>
                                      <p:cBhvr>
                                        <p:cTn id="21" dur="80"/>
                                        <p:tgtEl>
                                          <p:spTgt spid="223255"/>
                                        </p:tgtEl>
                                        <p:attrNameLst>
                                          <p:attrName>fill.type</p:attrName>
                                        </p:attrNameLst>
                                      </p:cBhvr>
                                      <p:to>
                                        <p:strVal val="solid"/>
                                      </p:to>
                                    </p:set>
                                  </p:childTnLst>
                                </p:cTn>
                              </p:par>
                            </p:childTnLst>
                          </p:cTn>
                        </p:par>
                        <p:par>
                          <p:cTn id="22" fill="hold" nodeType="afterGroup">
                            <p:stCondLst>
                              <p:cond delay="79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23256"/>
                                        </p:tgtEl>
                                        <p:attrNameLst>
                                          <p:attrName>style.visibility</p:attrName>
                                        </p:attrNameLst>
                                      </p:cBhvr>
                                      <p:to>
                                        <p:strVal val="visible"/>
                                      </p:to>
                                    </p:set>
                                    <p:anim calcmode="discrete" valueType="clr">
                                      <p:cBhvr override="childStyle">
                                        <p:cTn id="25" dur="80"/>
                                        <p:tgtEl>
                                          <p:spTgt spid="22325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23256"/>
                                        </p:tgtEl>
                                        <p:attrNameLst>
                                          <p:attrName>fillcolor</p:attrName>
                                        </p:attrNameLst>
                                      </p:cBhvr>
                                      <p:tavLst>
                                        <p:tav tm="0">
                                          <p:val>
                                            <p:clrVal>
                                              <a:schemeClr val="accent2"/>
                                            </p:clrVal>
                                          </p:val>
                                        </p:tav>
                                        <p:tav tm="50000">
                                          <p:val>
                                            <p:clrVal>
                                              <a:schemeClr val="hlink"/>
                                            </p:clrVal>
                                          </p:val>
                                        </p:tav>
                                      </p:tavLst>
                                    </p:anim>
                                    <p:set>
                                      <p:cBhvr>
                                        <p:cTn id="27" dur="80"/>
                                        <p:tgtEl>
                                          <p:spTgt spid="223256"/>
                                        </p:tgtEl>
                                        <p:attrNameLst>
                                          <p:attrName>fill.type</p:attrName>
                                        </p:attrNameLst>
                                      </p:cBhvr>
                                      <p:to>
                                        <p:strVal val="solid"/>
                                      </p:to>
                                    </p:set>
                                  </p:childTnLst>
                                </p:cTn>
                              </p:par>
                            </p:childTnLst>
                          </p:cTn>
                        </p:par>
                        <p:par>
                          <p:cTn id="28" fill="hold" nodeType="afterGroup">
                            <p:stCondLst>
                              <p:cond delay="103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23254"/>
                                        </p:tgtEl>
                                        <p:attrNameLst>
                                          <p:attrName>style.visibility</p:attrName>
                                        </p:attrNameLst>
                                      </p:cBhvr>
                                      <p:to>
                                        <p:strVal val="visible"/>
                                      </p:to>
                                    </p:set>
                                    <p:anim calcmode="discrete" valueType="clr">
                                      <p:cBhvr override="childStyle">
                                        <p:cTn id="31" dur="80"/>
                                        <p:tgtEl>
                                          <p:spTgt spid="22325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23254"/>
                                        </p:tgtEl>
                                        <p:attrNameLst>
                                          <p:attrName>fillcolor</p:attrName>
                                        </p:attrNameLst>
                                      </p:cBhvr>
                                      <p:tavLst>
                                        <p:tav tm="0">
                                          <p:val>
                                            <p:clrVal>
                                              <a:schemeClr val="accent2"/>
                                            </p:clrVal>
                                          </p:val>
                                        </p:tav>
                                        <p:tav tm="50000">
                                          <p:val>
                                            <p:clrVal>
                                              <a:schemeClr val="hlink"/>
                                            </p:clrVal>
                                          </p:val>
                                        </p:tav>
                                      </p:tavLst>
                                    </p:anim>
                                    <p:set>
                                      <p:cBhvr>
                                        <p:cTn id="33" dur="80"/>
                                        <p:tgtEl>
                                          <p:spTgt spid="2232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4" grpId="0"/>
      <p:bldP spid="223255" grpId="0"/>
      <p:bldP spid="223256" grpId="0"/>
      <p:bldP spid="223257" grpId="0"/>
      <p:bldP spid="2232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27E4A58B-1A81-4672-BEFB-F7ECD9369CA1}" type="datetime10">
              <a:rPr lang="en-US" smtClean="0">
                <a:solidFill>
                  <a:schemeClr val="tx1"/>
                </a:solidFill>
                <a:latin typeface="Arial" pitchFamily="34" charset="0"/>
              </a:rPr>
              <a:pPr/>
              <a:t>09:57</a:t>
            </a:fld>
            <a:endParaRPr lang="en-US" smtClean="0">
              <a:solidFill>
                <a:schemeClr val="tx1"/>
              </a:solidFill>
              <a:latin typeface="Arial" pitchFamily="34" charset="0"/>
            </a:endParaRPr>
          </a:p>
        </p:txBody>
      </p:sp>
      <p:sp>
        <p:nvSpPr>
          <p:cNvPr id="30723"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5DBC98B-9A2C-4335-A714-6E745B72CD80}" type="slidenum">
              <a:rPr lang="en-US" smtClean="0">
                <a:solidFill>
                  <a:schemeClr val="tx1"/>
                </a:solidFill>
                <a:latin typeface="Arial" pitchFamily="34" charset="0"/>
              </a:rPr>
              <a:pPr/>
              <a:t>26</a:t>
            </a:fld>
            <a:endParaRPr lang="en-US" smtClean="0">
              <a:solidFill>
                <a:schemeClr val="tx1"/>
              </a:solidFill>
              <a:latin typeface="Arial" pitchFamily="34" charset="0"/>
            </a:endParaRPr>
          </a:p>
        </p:txBody>
      </p:sp>
      <p:sp>
        <p:nvSpPr>
          <p:cNvPr id="222216" name="Text Box 8"/>
          <p:cNvSpPr txBox="1">
            <a:spLocks noChangeArrowheads="1"/>
          </p:cNvSpPr>
          <p:nvPr/>
        </p:nvSpPr>
        <p:spPr bwMode="auto">
          <a:xfrm>
            <a:off x="539750" y="1773238"/>
            <a:ext cx="8280400" cy="641350"/>
          </a:xfrm>
          <a:prstGeom prst="rect">
            <a:avLst/>
          </a:prstGeom>
          <a:noFill/>
          <a:ln w="9525">
            <a:noFill/>
            <a:miter lim="800000"/>
            <a:headEnd/>
            <a:tailEnd/>
          </a:ln>
        </p:spPr>
        <p:txBody>
          <a:bodyPr>
            <a:spAutoFit/>
          </a:bodyPr>
          <a:lstStyle/>
          <a:p>
            <a:pPr algn="just" eaLnBrk="0" hangingPunct="0">
              <a:spcBef>
                <a:spcPct val="50000"/>
              </a:spcBef>
            </a:pPr>
            <a:r>
              <a:rPr lang="sr-Latn-CS" b="1"/>
              <a:t>Da li će fluid pri strujanju biti razmatran kao stišljiv ili nestišljiv, zavisi od Mahovog broja:</a:t>
            </a:r>
            <a:endParaRPr lang="en-US" b="1"/>
          </a:p>
        </p:txBody>
      </p:sp>
      <p:sp>
        <p:nvSpPr>
          <p:cNvPr id="30725" name="Line 20"/>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30726" name="Text Box 22"/>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30727" name="Line 23"/>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30728" name="WordArt 24"/>
          <p:cNvSpPr>
            <a:spLocks noChangeArrowheads="1" noChangeShapeType="1" noTextEdit="1"/>
          </p:cNvSpPr>
          <p:nvPr/>
        </p:nvSpPr>
        <p:spPr bwMode="auto">
          <a:xfrm>
            <a:off x="1066800" y="620713"/>
            <a:ext cx="7010400" cy="6477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FIZIČKA SVOJSTVA FLUIDA</a:t>
            </a:r>
          </a:p>
        </p:txBody>
      </p:sp>
      <p:sp>
        <p:nvSpPr>
          <p:cNvPr id="222340" name="Text Box 132"/>
          <p:cNvSpPr txBox="1">
            <a:spLocks noChangeArrowheads="1"/>
          </p:cNvSpPr>
          <p:nvPr/>
        </p:nvSpPr>
        <p:spPr bwMode="auto">
          <a:xfrm>
            <a:off x="539750" y="3141663"/>
            <a:ext cx="8243888" cy="915987"/>
          </a:xfrm>
          <a:prstGeom prst="rect">
            <a:avLst/>
          </a:prstGeom>
          <a:noFill/>
          <a:ln w="9525">
            <a:noFill/>
            <a:miter lim="800000"/>
            <a:headEnd/>
            <a:tailEnd/>
          </a:ln>
        </p:spPr>
        <p:txBody>
          <a:bodyPr>
            <a:spAutoFit/>
          </a:bodyPr>
          <a:lstStyle/>
          <a:p>
            <a:pPr algn="just" eaLnBrk="0" hangingPunct="0">
              <a:spcBef>
                <a:spcPct val="50000"/>
              </a:spcBef>
            </a:pPr>
            <a:r>
              <a:rPr lang="sr-Latn-CS" b="1"/>
              <a:t>Tečnosti pri strujanju se mogu smatrati nestišljivim gotovo uvek, dok se gasovi pri strujanju mogu smatrati nestišljivim samo ako im se gustina menja manje od 5%, a to je obično slučaj kada je </a:t>
            </a:r>
            <a:endParaRPr lang="en-US" b="1"/>
          </a:p>
        </p:txBody>
      </p:sp>
      <p:sp>
        <p:nvSpPr>
          <p:cNvPr id="222380" name="Text Box 172"/>
          <p:cNvSpPr txBox="1">
            <a:spLocks noChangeArrowheads="1"/>
          </p:cNvSpPr>
          <p:nvPr/>
        </p:nvSpPr>
        <p:spPr bwMode="auto">
          <a:xfrm>
            <a:off x="593725" y="5524500"/>
            <a:ext cx="8243888" cy="641350"/>
          </a:xfrm>
          <a:prstGeom prst="rect">
            <a:avLst/>
          </a:prstGeom>
          <a:noFill/>
          <a:ln w="9525">
            <a:noFill/>
            <a:miter lim="800000"/>
            <a:headEnd/>
            <a:tailEnd/>
          </a:ln>
        </p:spPr>
        <p:txBody>
          <a:bodyPr>
            <a:spAutoFit/>
          </a:bodyPr>
          <a:lstStyle/>
          <a:p>
            <a:pPr algn="just" eaLnBrk="0" hangingPunct="0">
              <a:spcBef>
                <a:spcPct val="50000"/>
              </a:spcBef>
            </a:pPr>
            <a:r>
              <a:rPr lang="sr-Latn-CS" b="1"/>
              <a:t>Dakle, kako je brzina zvuka u vazduhu oko 340 m/s, gas se može smatrati nestišljivim ako mu je brzina strujanja do 100m/s.</a:t>
            </a:r>
            <a:endParaRPr lang="en-US" b="1"/>
          </a:p>
        </p:txBody>
      </p:sp>
      <p:grpSp>
        <p:nvGrpSpPr>
          <p:cNvPr id="2" name="Group 178"/>
          <p:cNvGrpSpPr>
            <a:grpSpLocks noChangeAspect="1"/>
          </p:cNvGrpSpPr>
          <p:nvPr/>
        </p:nvGrpSpPr>
        <p:grpSpPr bwMode="auto">
          <a:xfrm>
            <a:off x="2392363" y="2432050"/>
            <a:ext cx="3619500" cy="673100"/>
            <a:chOff x="748" y="1517"/>
            <a:chExt cx="2280" cy="424"/>
          </a:xfrm>
        </p:grpSpPr>
        <p:sp>
          <p:nvSpPr>
            <p:cNvPr id="30738" name="AutoShape 177"/>
            <p:cNvSpPr>
              <a:spLocks noChangeAspect="1" noChangeArrowheads="1" noTextEdit="1"/>
            </p:cNvSpPr>
            <p:nvPr/>
          </p:nvSpPr>
          <p:spPr bwMode="auto">
            <a:xfrm>
              <a:off x="748" y="1517"/>
              <a:ext cx="2280" cy="424"/>
            </a:xfrm>
            <a:prstGeom prst="rect">
              <a:avLst/>
            </a:prstGeom>
            <a:noFill/>
            <a:ln w="9525">
              <a:noFill/>
              <a:miter lim="800000"/>
              <a:headEnd/>
              <a:tailEnd/>
            </a:ln>
          </p:spPr>
          <p:txBody>
            <a:bodyPr/>
            <a:lstStyle/>
            <a:p>
              <a:endParaRPr lang="en-US"/>
            </a:p>
          </p:txBody>
        </p:sp>
        <p:sp>
          <p:nvSpPr>
            <p:cNvPr id="30739" name="Line 179"/>
            <p:cNvSpPr>
              <a:spLocks noChangeShapeType="1"/>
            </p:cNvSpPr>
            <p:nvPr/>
          </p:nvSpPr>
          <p:spPr bwMode="auto">
            <a:xfrm>
              <a:off x="1140" y="1722"/>
              <a:ext cx="121" cy="1"/>
            </a:xfrm>
            <a:prstGeom prst="line">
              <a:avLst/>
            </a:prstGeom>
            <a:noFill/>
            <a:ln w="6350">
              <a:solidFill>
                <a:srgbClr val="000000"/>
              </a:solidFill>
              <a:round/>
              <a:headEnd/>
              <a:tailEnd/>
            </a:ln>
          </p:spPr>
          <p:txBody>
            <a:bodyPr/>
            <a:lstStyle/>
            <a:p>
              <a:endParaRPr lang="en-US"/>
            </a:p>
          </p:txBody>
        </p:sp>
        <p:sp>
          <p:nvSpPr>
            <p:cNvPr id="30740" name="Line 180"/>
            <p:cNvSpPr>
              <a:spLocks noChangeShapeType="1"/>
            </p:cNvSpPr>
            <p:nvPr/>
          </p:nvSpPr>
          <p:spPr bwMode="auto">
            <a:xfrm>
              <a:off x="1477" y="1722"/>
              <a:ext cx="1534" cy="1"/>
            </a:xfrm>
            <a:prstGeom prst="line">
              <a:avLst/>
            </a:prstGeom>
            <a:noFill/>
            <a:ln w="6350">
              <a:solidFill>
                <a:srgbClr val="000000"/>
              </a:solidFill>
              <a:round/>
              <a:headEnd/>
              <a:tailEnd/>
            </a:ln>
          </p:spPr>
          <p:txBody>
            <a:bodyPr/>
            <a:lstStyle/>
            <a:p>
              <a:endParaRPr lang="en-US"/>
            </a:p>
          </p:txBody>
        </p:sp>
        <p:sp>
          <p:nvSpPr>
            <p:cNvPr id="30741" name="Rectangle 181"/>
            <p:cNvSpPr>
              <a:spLocks noChangeArrowheads="1"/>
            </p:cNvSpPr>
            <p:nvPr/>
          </p:nvSpPr>
          <p:spPr bwMode="auto">
            <a:xfrm>
              <a:off x="2303" y="1740"/>
              <a:ext cx="382" cy="192"/>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Times New Roman" pitchFamily="18" charset="0"/>
                </a:rPr>
                <a:t>zvuka</a:t>
              </a:r>
              <a:endParaRPr lang="en-US"/>
            </a:p>
          </p:txBody>
        </p:sp>
        <p:sp>
          <p:nvSpPr>
            <p:cNvPr id="30742" name="Rectangle 182"/>
            <p:cNvSpPr>
              <a:spLocks noChangeArrowheads="1"/>
            </p:cNvSpPr>
            <p:nvPr/>
          </p:nvSpPr>
          <p:spPr bwMode="auto">
            <a:xfrm>
              <a:off x="1798" y="1740"/>
              <a:ext cx="417" cy="192"/>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Times New Roman" pitchFamily="18" charset="0"/>
                </a:rPr>
                <a:t>brzina</a:t>
              </a:r>
              <a:endParaRPr lang="en-US"/>
            </a:p>
          </p:txBody>
        </p:sp>
        <p:sp>
          <p:nvSpPr>
            <p:cNvPr id="30743" name="Rectangle 183"/>
            <p:cNvSpPr>
              <a:spLocks noChangeArrowheads="1"/>
            </p:cNvSpPr>
            <p:nvPr/>
          </p:nvSpPr>
          <p:spPr bwMode="auto">
            <a:xfrm>
              <a:off x="2611" y="1519"/>
              <a:ext cx="390" cy="192"/>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Times New Roman" pitchFamily="18" charset="0"/>
                </a:rPr>
                <a:t>fluida</a:t>
              </a:r>
              <a:endParaRPr lang="en-US"/>
            </a:p>
          </p:txBody>
        </p:sp>
        <p:sp>
          <p:nvSpPr>
            <p:cNvPr id="30744" name="Rectangle 184"/>
            <p:cNvSpPr>
              <a:spLocks noChangeArrowheads="1"/>
            </p:cNvSpPr>
            <p:nvPr/>
          </p:nvSpPr>
          <p:spPr bwMode="auto">
            <a:xfrm>
              <a:off x="1942" y="1519"/>
              <a:ext cx="634" cy="192"/>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Times New Roman" pitchFamily="18" charset="0"/>
                </a:rPr>
                <a:t>strujanja </a:t>
              </a:r>
              <a:endParaRPr lang="en-US"/>
            </a:p>
          </p:txBody>
        </p:sp>
        <p:sp>
          <p:nvSpPr>
            <p:cNvPr id="30745" name="Rectangle 185"/>
            <p:cNvSpPr>
              <a:spLocks noChangeArrowheads="1"/>
            </p:cNvSpPr>
            <p:nvPr/>
          </p:nvSpPr>
          <p:spPr bwMode="auto">
            <a:xfrm>
              <a:off x="1480" y="1519"/>
              <a:ext cx="457" cy="192"/>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Times New Roman" pitchFamily="18" charset="0"/>
                </a:rPr>
                <a:t>brzina </a:t>
              </a:r>
              <a:endParaRPr lang="en-US"/>
            </a:p>
          </p:txBody>
        </p:sp>
        <p:sp>
          <p:nvSpPr>
            <p:cNvPr id="30746" name="Rectangle 186"/>
            <p:cNvSpPr>
              <a:spLocks noChangeArrowheads="1"/>
            </p:cNvSpPr>
            <p:nvPr/>
          </p:nvSpPr>
          <p:spPr bwMode="auto">
            <a:xfrm>
              <a:off x="1163" y="1740"/>
              <a:ext cx="71" cy="192"/>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Times New Roman" pitchFamily="18" charset="0"/>
                </a:rPr>
                <a:t>c</a:t>
              </a:r>
              <a:endParaRPr lang="en-US"/>
            </a:p>
          </p:txBody>
        </p:sp>
        <p:sp>
          <p:nvSpPr>
            <p:cNvPr id="30747" name="Rectangle 187"/>
            <p:cNvSpPr>
              <a:spLocks noChangeArrowheads="1"/>
            </p:cNvSpPr>
            <p:nvPr/>
          </p:nvSpPr>
          <p:spPr bwMode="auto">
            <a:xfrm>
              <a:off x="1128" y="1519"/>
              <a:ext cx="107" cy="192"/>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Times New Roman" pitchFamily="18" charset="0"/>
                </a:rPr>
                <a:t>V</a:t>
              </a:r>
              <a:endParaRPr lang="en-US"/>
            </a:p>
          </p:txBody>
        </p:sp>
        <p:sp>
          <p:nvSpPr>
            <p:cNvPr id="30748" name="Rectangle 188"/>
            <p:cNvSpPr>
              <a:spLocks noChangeArrowheads="1"/>
            </p:cNvSpPr>
            <p:nvPr/>
          </p:nvSpPr>
          <p:spPr bwMode="auto">
            <a:xfrm>
              <a:off x="769" y="1620"/>
              <a:ext cx="142" cy="192"/>
            </a:xfrm>
            <a:prstGeom prst="rect">
              <a:avLst/>
            </a:prstGeom>
            <a:noFill/>
            <a:ln w="9525">
              <a:noFill/>
              <a:miter lim="800000"/>
              <a:headEnd/>
              <a:tailEnd/>
            </a:ln>
          </p:spPr>
          <p:txBody>
            <a:bodyPr wrap="none" lIns="0" tIns="0" rIns="0" bIns="0">
              <a:spAutoFit/>
            </a:bodyPr>
            <a:lstStyle/>
            <a:p>
              <a:r>
                <a:rPr lang="en-US" sz="2000" b="1" i="1">
                  <a:solidFill>
                    <a:srgbClr val="000000"/>
                  </a:solidFill>
                  <a:latin typeface="Times New Roman" pitchFamily="18" charset="0"/>
                </a:rPr>
                <a:t>M</a:t>
              </a:r>
              <a:endParaRPr lang="en-US"/>
            </a:p>
          </p:txBody>
        </p:sp>
        <p:sp>
          <p:nvSpPr>
            <p:cNvPr id="30749" name="Rectangle 189"/>
            <p:cNvSpPr>
              <a:spLocks noChangeArrowheads="1"/>
            </p:cNvSpPr>
            <p:nvPr/>
          </p:nvSpPr>
          <p:spPr bwMode="auto">
            <a:xfrm>
              <a:off x="1324" y="1604"/>
              <a:ext cx="88" cy="192"/>
            </a:xfrm>
            <a:prstGeom prst="rect">
              <a:avLst/>
            </a:prstGeom>
            <a:noFill/>
            <a:ln w="9525">
              <a:noFill/>
              <a:miter lim="800000"/>
              <a:headEnd/>
              <a:tailEnd/>
            </a:ln>
          </p:spPr>
          <p:txBody>
            <a:bodyPr wrap="none" lIns="0" tIns="0" rIns="0" bIns="0">
              <a:spAutoFit/>
            </a:bodyPr>
            <a:lstStyle/>
            <a:p>
              <a:r>
                <a:rPr lang="en-US" sz="2000" b="1">
                  <a:solidFill>
                    <a:srgbClr val="000000"/>
                  </a:solidFill>
                  <a:latin typeface="Symbol" pitchFamily="18" charset="2"/>
                </a:rPr>
                <a:t>=</a:t>
              </a:r>
              <a:endParaRPr lang="en-US"/>
            </a:p>
          </p:txBody>
        </p:sp>
        <p:sp>
          <p:nvSpPr>
            <p:cNvPr id="30750" name="Rectangle 190"/>
            <p:cNvSpPr>
              <a:spLocks noChangeArrowheads="1"/>
            </p:cNvSpPr>
            <p:nvPr/>
          </p:nvSpPr>
          <p:spPr bwMode="auto">
            <a:xfrm>
              <a:off x="987" y="1604"/>
              <a:ext cx="88" cy="192"/>
            </a:xfrm>
            <a:prstGeom prst="rect">
              <a:avLst/>
            </a:prstGeom>
            <a:noFill/>
            <a:ln w="9525">
              <a:noFill/>
              <a:miter lim="800000"/>
              <a:headEnd/>
              <a:tailEnd/>
            </a:ln>
          </p:spPr>
          <p:txBody>
            <a:bodyPr wrap="none" lIns="0" tIns="0" rIns="0" bIns="0">
              <a:spAutoFit/>
            </a:bodyPr>
            <a:lstStyle/>
            <a:p>
              <a:r>
                <a:rPr lang="en-US" sz="2000" b="1">
                  <a:solidFill>
                    <a:srgbClr val="000000"/>
                  </a:solidFill>
                  <a:latin typeface="Symbol" pitchFamily="18" charset="2"/>
                </a:rPr>
                <a:t>=</a:t>
              </a:r>
              <a:endParaRPr lang="en-US"/>
            </a:p>
          </p:txBody>
        </p:sp>
      </p:grpSp>
      <p:graphicFrame>
        <p:nvGraphicFramePr>
          <p:cNvPr id="222400" name="Object 192"/>
          <p:cNvGraphicFramePr>
            <a:graphicFrameLocks noChangeAspect="1"/>
          </p:cNvGraphicFramePr>
          <p:nvPr/>
        </p:nvGraphicFramePr>
        <p:xfrm>
          <a:off x="1765300" y="4221163"/>
          <a:ext cx="1293813" cy="344487"/>
        </p:xfrm>
        <a:graphic>
          <a:graphicData uri="http://schemas.openxmlformats.org/presentationml/2006/ole">
            <p:oleObj spid="_x0000_s6146" name="Equation" r:id="rId3" imgW="822600" imgH="151200" progId="">
              <p:embed/>
            </p:oleObj>
          </a:graphicData>
        </a:graphic>
      </p:graphicFrame>
      <p:sp>
        <p:nvSpPr>
          <p:cNvPr id="222401" name="Text Box 193"/>
          <p:cNvSpPr txBox="1">
            <a:spLocks noChangeArrowheads="1"/>
          </p:cNvSpPr>
          <p:nvPr/>
        </p:nvSpPr>
        <p:spPr bwMode="auto">
          <a:xfrm>
            <a:off x="3495675" y="4227513"/>
            <a:ext cx="4676775" cy="396875"/>
          </a:xfrm>
          <a:prstGeom prst="rect">
            <a:avLst/>
          </a:prstGeom>
          <a:noFill/>
          <a:ln w="9525">
            <a:noFill/>
            <a:miter lim="800000"/>
            <a:headEnd/>
            <a:tailEnd/>
          </a:ln>
        </p:spPr>
        <p:txBody>
          <a:bodyPr>
            <a:spAutoFit/>
          </a:bodyPr>
          <a:lstStyle/>
          <a:p>
            <a:pPr algn="just" eaLnBrk="0" hangingPunct="0">
              <a:spcBef>
                <a:spcPct val="50000"/>
              </a:spcBef>
            </a:pPr>
            <a:r>
              <a:rPr lang="sr-Latn-CS" sz="2000" b="1">
                <a:solidFill>
                  <a:srgbClr val="CC0000"/>
                </a:solidFill>
              </a:rPr>
              <a:t>NESTIŠLJIV FLUID </a:t>
            </a:r>
            <a:r>
              <a:rPr lang="sr-Latn-CS" sz="2000" b="1"/>
              <a:t>(gas)</a:t>
            </a:r>
            <a:endParaRPr lang="en-US" sz="2000" b="1"/>
          </a:p>
        </p:txBody>
      </p:sp>
      <p:sp>
        <p:nvSpPr>
          <p:cNvPr id="222402" name="AutoShape 194"/>
          <p:cNvSpPr>
            <a:spLocks noChangeArrowheads="1"/>
          </p:cNvSpPr>
          <p:nvPr/>
        </p:nvSpPr>
        <p:spPr bwMode="auto">
          <a:xfrm>
            <a:off x="1223963" y="4868863"/>
            <a:ext cx="2663825" cy="431800"/>
          </a:xfrm>
          <a:prstGeom prst="roundRect">
            <a:avLst>
              <a:gd name="adj" fmla="val 16667"/>
            </a:avLst>
          </a:prstGeom>
          <a:solidFill>
            <a:srgbClr val="FFCC00"/>
          </a:solidFill>
          <a:ln w="28575">
            <a:solidFill>
              <a:srgbClr val="FF6600"/>
            </a:solidFill>
            <a:round/>
            <a:headEnd/>
            <a:tailEnd/>
          </a:ln>
        </p:spPr>
        <p:txBody>
          <a:bodyPr wrap="none" anchor="ctr"/>
          <a:lstStyle/>
          <a:p>
            <a:endParaRPr lang="en-US"/>
          </a:p>
        </p:txBody>
      </p:sp>
      <p:sp>
        <p:nvSpPr>
          <p:cNvPr id="222403" name="Text Box 195"/>
          <p:cNvSpPr txBox="1">
            <a:spLocks noChangeArrowheads="1"/>
          </p:cNvSpPr>
          <p:nvPr/>
        </p:nvSpPr>
        <p:spPr bwMode="auto">
          <a:xfrm>
            <a:off x="1331913" y="4926013"/>
            <a:ext cx="3529012" cy="366712"/>
          </a:xfrm>
          <a:prstGeom prst="rect">
            <a:avLst/>
          </a:prstGeom>
          <a:noFill/>
          <a:ln w="9525">
            <a:noFill/>
            <a:miter lim="800000"/>
            <a:headEnd/>
            <a:tailEnd/>
          </a:ln>
        </p:spPr>
        <p:txBody>
          <a:bodyPr>
            <a:spAutoFit/>
          </a:bodyPr>
          <a:lstStyle/>
          <a:p>
            <a:pPr algn="just">
              <a:spcBef>
                <a:spcPct val="50000"/>
              </a:spcBef>
            </a:pPr>
            <a:r>
              <a:rPr lang="sr-Latn-CS" b="1" i="1"/>
              <a:t>PRAG STIŠLJIVOSTI</a:t>
            </a:r>
          </a:p>
        </p:txBody>
      </p:sp>
      <p:sp>
        <p:nvSpPr>
          <p:cNvPr id="222404" name="AutoShape 196"/>
          <p:cNvSpPr>
            <a:spLocks/>
          </p:cNvSpPr>
          <p:nvPr/>
        </p:nvSpPr>
        <p:spPr bwMode="auto">
          <a:xfrm rot="5400000" flipH="1">
            <a:off x="2177256" y="3915570"/>
            <a:ext cx="396875" cy="1439862"/>
          </a:xfrm>
          <a:prstGeom prst="leftBrace">
            <a:avLst>
              <a:gd name="adj1" fmla="val 30233"/>
              <a:gd name="adj2" fmla="val 49949"/>
            </a:avLst>
          </a:prstGeom>
          <a:noFill/>
          <a:ln w="9525">
            <a:solidFill>
              <a:schemeClr val="tx1"/>
            </a:solidFill>
            <a:round/>
            <a:headEnd/>
            <a:tailEnd/>
          </a:ln>
        </p:spPr>
        <p:txBody>
          <a:bodyPr wrap="none" anchor="ctr"/>
          <a:lstStyle/>
          <a:p>
            <a:endParaRPr lang="en-US"/>
          </a:p>
        </p:txBody>
      </p:sp>
      <p:sp>
        <p:nvSpPr>
          <p:cNvPr id="30737" name="Text Box 16"/>
          <p:cNvSpPr txBox="1">
            <a:spLocks noChangeArrowheads="1"/>
          </p:cNvSpPr>
          <p:nvPr/>
        </p:nvSpPr>
        <p:spPr bwMode="auto">
          <a:xfrm>
            <a:off x="3375025" y="6443663"/>
            <a:ext cx="2393950" cy="366712"/>
          </a:xfrm>
          <a:prstGeom prst="rect">
            <a:avLst/>
          </a:prstGeom>
          <a:noFill/>
          <a:ln w="9525">
            <a:noFill/>
            <a:miter lim="800000"/>
            <a:headEnd/>
            <a:tailEnd/>
          </a:ln>
        </p:spPr>
        <p:txBody>
          <a:bodyPr wrap="none">
            <a:spAutoFit/>
          </a:bodyPr>
          <a:lstStyle/>
          <a:p>
            <a:pPr algn="ct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2216"/>
                                        </p:tgtEl>
                                        <p:attrNameLst>
                                          <p:attrName>style.visibility</p:attrName>
                                        </p:attrNameLst>
                                      </p:cBhvr>
                                      <p:to>
                                        <p:strVal val="visible"/>
                                      </p:to>
                                    </p:set>
                                    <p:anim calcmode="discrete" valueType="clr">
                                      <p:cBhvr override="childStyle">
                                        <p:cTn id="7" dur="80"/>
                                        <p:tgtEl>
                                          <p:spTgt spid="2222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2216"/>
                                        </p:tgtEl>
                                        <p:attrNameLst>
                                          <p:attrName>fillcolor</p:attrName>
                                        </p:attrNameLst>
                                      </p:cBhvr>
                                      <p:tavLst>
                                        <p:tav tm="0">
                                          <p:val>
                                            <p:clrVal>
                                              <a:schemeClr val="accent2"/>
                                            </p:clrVal>
                                          </p:val>
                                        </p:tav>
                                        <p:tav tm="50000">
                                          <p:val>
                                            <p:clrVal>
                                              <a:schemeClr val="hlink"/>
                                            </p:clrVal>
                                          </p:val>
                                        </p:tav>
                                      </p:tavLst>
                                    </p:anim>
                                    <p:set>
                                      <p:cBhvr>
                                        <p:cTn id="9" dur="80"/>
                                        <p:tgtEl>
                                          <p:spTgt spid="222216"/>
                                        </p:tgtEl>
                                        <p:attrNameLst>
                                          <p:attrName>fill.type</p:attrName>
                                        </p:attrNameLst>
                                      </p:cBhvr>
                                      <p:to>
                                        <p:strVal val="solid"/>
                                      </p:to>
                                    </p:set>
                                  </p:childTnLst>
                                </p:cTn>
                              </p:par>
                            </p:childTnLst>
                          </p:cTn>
                        </p:par>
                        <p:par>
                          <p:cTn id="10" fill="hold" nodeType="afterGroup">
                            <p:stCondLst>
                              <p:cond delay="332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nodeType="afterGroup">
                            <p:stCondLst>
                              <p:cond delay="532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222340"/>
                                        </p:tgtEl>
                                        <p:attrNameLst>
                                          <p:attrName>style.visibility</p:attrName>
                                        </p:attrNameLst>
                                      </p:cBhvr>
                                      <p:to>
                                        <p:strVal val="visible"/>
                                      </p:to>
                                    </p:set>
                                    <p:anim calcmode="discrete" valueType="clr">
                                      <p:cBhvr override="childStyle">
                                        <p:cTn id="17" dur="80"/>
                                        <p:tgtEl>
                                          <p:spTgt spid="22234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22340"/>
                                        </p:tgtEl>
                                        <p:attrNameLst>
                                          <p:attrName>fillcolor</p:attrName>
                                        </p:attrNameLst>
                                      </p:cBhvr>
                                      <p:tavLst>
                                        <p:tav tm="0">
                                          <p:val>
                                            <p:clrVal>
                                              <a:schemeClr val="accent2"/>
                                            </p:clrVal>
                                          </p:val>
                                        </p:tav>
                                        <p:tav tm="50000">
                                          <p:val>
                                            <p:clrVal>
                                              <a:schemeClr val="hlink"/>
                                            </p:clrVal>
                                          </p:val>
                                        </p:tav>
                                      </p:tavLst>
                                    </p:anim>
                                    <p:set>
                                      <p:cBhvr>
                                        <p:cTn id="19" dur="80"/>
                                        <p:tgtEl>
                                          <p:spTgt spid="222340"/>
                                        </p:tgtEl>
                                        <p:attrNameLst>
                                          <p:attrName>fill.type</p:attrName>
                                        </p:attrNameLst>
                                      </p:cBhvr>
                                      <p:to>
                                        <p:strVal val="solid"/>
                                      </p:to>
                                    </p:set>
                                  </p:childTnLst>
                                </p:cTn>
                              </p:par>
                            </p:childTnLst>
                          </p:cTn>
                        </p:par>
                        <p:par>
                          <p:cTn id="20" fill="hold" nodeType="afterGroup">
                            <p:stCondLst>
                              <p:cond delay="11760"/>
                            </p:stCondLst>
                            <p:childTnLst>
                              <p:par>
                                <p:cTn id="21" presetID="22" presetClass="entr" presetSubtype="8" fill="hold" nodeType="afterEffect">
                                  <p:stCondLst>
                                    <p:cond delay="1000"/>
                                  </p:stCondLst>
                                  <p:childTnLst>
                                    <p:set>
                                      <p:cBhvr>
                                        <p:cTn id="22" dur="1" fill="hold">
                                          <p:stCondLst>
                                            <p:cond delay="0"/>
                                          </p:stCondLst>
                                        </p:cTn>
                                        <p:tgtEl>
                                          <p:spTgt spid="222400"/>
                                        </p:tgtEl>
                                        <p:attrNameLst>
                                          <p:attrName>style.visibility</p:attrName>
                                        </p:attrNameLst>
                                      </p:cBhvr>
                                      <p:to>
                                        <p:strVal val="visible"/>
                                      </p:to>
                                    </p:set>
                                    <p:animEffect transition="in" filter="wipe(left)">
                                      <p:cBhvr>
                                        <p:cTn id="23" dur="500"/>
                                        <p:tgtEl>
                                          <p:spTgt spid="222400"/>
                                        </p:tgtEl>
                                      </p:cBhvr>
                                    </p:animEffect>
                                  </p:childTnLst>
                                </p:cTn>
                              </p:par>
                            </p:childTnLst>
                          </p:cTn>
                        </p:par>
                        <p:par>
                          <p:cTn id="24" fill="hold" nodeType="afterGroup">
                            <p:stCondLst>
                              <p:cond delay="1326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222401"/>
                                        </p:tgtEl>
                                        <p:attrNameLst>
                                          <p:attrName>style.visibility</p:attrName>
                                        </p:attrNameLst>
                                      </p:cBhvr>
                                      <p:to>
                                        <p:strVal val="visible"/>
                                      </p:to>
                                    </p:set>
                                    <p:anim calcmode="discrete" valueType="clr">
                                      <p:cBhvr override="childStyle">
                                        <p:cTn id="27" dur="80"/>
                                        <p:tgtEl>
                                          <p:spTgt spid="22240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22401"/>
                                        </p:tgtEl>
                                        <p:attrNameLst>
                                          <p:attrName>fillcolor</p:attrName>
                                        </p:attrNameLst>
                                      </p:cBhvr>
                                      <p:tavLst>
                                        <p:tav tm="0">
                                          <p:val>
                                            <p:clrVal>
                                              <a:schemeClr val="accent2"/>
                                            </p:clrVal>
                                          </p:val>
                                        </p:tav>
                                        <p:tav tm="50000">
                                          <p:val>
                                            <p:clrVal>
                                              <a:schemeClr val="hlink"/>
                                            </p:clrVal>
                                          </p:val>
                                        </p:tav>
                                      </p:tavLst>
                                    </p:anim>
                                    <p:set>
                                      <p:cBhvr>
                                        <p:cTn id="29" dur="80"/>
                                        <p:tgtEl>
                                          <p:spTgt spid="222401"/>
                                        </p:tgtEl>
                                        <p:attrNameLst>
                                          <p:attrName>fill.type</p:attrName>
                                        </p:attrNameLst>
                                      </p:cBhvr>
                                      <p:to>
                                        <p:strVal val="solid"/>
                                      </p:to>
                                    </p:set>
                                  </p:childTnLst>
                                </p:cTn>
                              </p:par>
                            </p:childTnLst>
                          </p:cTn>
                        </p:par>
                        <p:par>
                          <p:cTn id="30" fill="hold" nodeType="afterGroup">
                            <p:stCondLst>
                              <p:cond delay="14100"/>
                            </p:stCondLst>
                            <p:childTnLst>
                              <p:par>
                                <p:cTn id="31" presetID="22" presetClass="entr" presetSubtype="8" fill="hold" grpId="0" nodeType="afterEffect">
                                  <p:stCondLst>
                                    <p:cond delay="0"/>
                                  </p:stCondLst>
                                  <p:childTnLst>
                                    <p:set>
                                      <p:cBhvr>
                                        <p:cTn id="32" dur="1" fill="hold">
                                          <p:stCondLst>
                                            <p:cond delay="0"/>
                                          </p:stCondLst>
                                        </p:cTn>
                                        <p:tgtEl>
                                          <p:spTgt spid="222404"/>
                                        </p:tgtEl>
                                        <p:attrNameLst>
                                          <p:attrName>style.visibility</p:attrName>
                                        </p:attrNameLst>
                                      </p:cBhvr>
                                      <p:to>
                                        <p:strVal val="visible"/>
                                      </p:to>
                                    </p:set>
                                    <p:animEffect transition="in" filter="wipe(left)">
                                      <p:cBhvr>
                                        <p:cTn id="33" dur="500"/>
                                        <p:tgtEl>
                                          <p:spTgt spid="222404"/>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22403"/>
                                        </p:tgtEl>
                                        <p:attrNameLst>
                                          <p:attrName>style.visibility</p:attrName>
                                        </p:attrNameLst>
                                      </p:cBhvr>
                                      <p:to>
                                        <p:strVal val="visible"/>
                                      </p:to>
                                    </p:set>
                                    <p:anim calcmode="lin" valueType="num">
                                      <p:cBhvr>
                                        <p:cTn id="36" dur="1000" fill="hold"/>
                                        <p:tgtEl>
                                          <p:spTgt spid="222403"/>
                                        </p:tgtEl>
                                        <p:attrNameLst>
                                          <p:attrName>ppt_w</p:attrName>
                                        </p:attrNameLst>
                                      </p:cBhvr>
                                      <p:tavLst>
                                        <p:tav tm="0">
                                          <p:val>
                                            <p:strVal val="#ppt_w*0.70"/>
                                          </p:val>
                                        </p:tav>
                                        <p:tav tm="100000">
                                          <p:val>
                                            <p:strVal val="#ppt_w"/>
                                          </p:val>
                                        </p:tav>
                                      </p:tavLst>
                                    </p:anim>
                                    <p:anim calcmode="lin" valueType="num">
                                      <p:cBhvr>
                                        <p:cTn id="37" dur="1000" fill="hold"/>
                                        <p:tgtEl>
                                          <p:spTgt spid="222403"/>
                                        </p:tgtEl>
                                        <p:attrNameLst>
                                          <p:attrName>ppt_h</p:attrName>
                                        </p:attrNameLst>
                                      </p:cBhvr>
                                      <p:tavLst>
                                        <p:tav tm="0">
                                          <p:val>
                                            <p:strVal val="#ppt_h"/>
                                          </p:val>
                                        </p:tav>
                                        <p:tav tm="100000">
                                          <p:val>
                                            <p:strVal val="#ppt_h"/>
                                          </p:val>
                                        </p:tav>
                                      </p:tavLst>
                                    </p:anim>
                                    <p:animEffect transition="in" filter="fade">
                                      <p:cBhvr>
                                        <p:cTn id="38" dur="1000"/>
                                        <p:tgtEl>
                                          <p:spTgt spid="222403"/>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22402"/>
                                        </p:tgtEl>
                                        <p:attrNameLst>
                                          <p:attrName>style.visibility</p:attrName>
                                        </p:attrNameLst>
                                      </p:cBhvr>
                                      <p:to>
                                        <p:strVal val="visible"/>
                                      </p:to>
                                    </p:set>
                                    <p:anim calcmode="lin" valueType="num">
                                      <p:cBhvr>
                                        <p:cTn id="41" dur="1000" fill="hold"/>
                                        <p:tgtEl>
                                          <p:spTgt spid="222402"/>
                                        </p:tgtEl>
                                        <p:attrNameLst>
                                          <p:attrName>ppt_w</p:attrName>
                                        </p:attrNameLst>
                                      </p:cBhvr>
                                      <p:tavLst>
                                        <p:tav tm="0">
                                          <p:val>
                                            <p:strVal val="#ppt_w*0.70"/>
                                          </p:val>
                                        </p:tav>
                                        <p:tav tm="100000">
                                          <p:val>
                                            <p:strVal val="#ppt_w"/>
                                          </p:val>
                                        </p:tav>
                                      </p:tavLst>
                                    </p:anim>
                                    <p:anim calcmode="lin" valueType="num">
                                      <p:cBhvr>
                                        <p:cTn id="42" dur="1000" fill="hold"/>
                                        <p:tgtEl>
                                          <p:spTgt spid="222402"/>
                                        </p:tgtEl>
                                        <p:attrNameLst>
                                          <p:attrName>ppt_h</p:attrName>
                                        </p:attrNameLst>
                                      </p:cBhvr>
                                      <p:tavLst>
                                        <p:tav tm="0">
                                          <p:val>
                                            <p:strVal val="#ppt_h"/>
                                          </p:val>
                                        </p:tav>
                                        <p:tav tm="100000">
                                          <p:val>
                                            <p:strVal val="#ppt_h"/>
                                          </p:val>
                                        </p:tav>
                                      </p:tavLst>
                                    </p:anim>
                                    <p:animEffect transition="in" filter="fade">
                                      <p:cBhvr>
                                        <p:cTn id="43" dur="1000"/>
                                        <p:tgtEl>
                                          <p:spTgt spid="222402"/>
                                        </p:tgtEl>
                                      </p:cBhvr>
                                    </p:animEffect>
                                  </p:childTnLst>
                                </p:cTn>
                              </p:par>
                            </p:childTnLst>
                          </p:cTn>
                        </p:par>
                        <p:par>
                          <p:cTn id="44" fill="hold" nodeType="afterGroup">
                            <p:stCondLst>
                              <p:cond delay="1510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222380"/>
                                        </p:tgtEl>
                                        <p:attrNameLst>
                                          <p:attrName>style.visibility</p:attrName>
                                        </p:attrNameLst>
                                      </p:cBhvr>
                                      <p:to>
                                        <p:strVal val="visible"/>
                                      </p:to>
                                    </p:set>
                                    <p:anim calcmode="discrete" valueType="clr">
                                      <p:cBhvr override="childStyle">
                                        <p:cTn id="47" dur="80"/>
                                        <p:tgtEl>
                                          <p:spTgt spid="222380"/>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22380"/>
                                        </p:tgtEl>
                                        <p:attrNameLst>
                                          <p:attrName>fillcolor</p:attrName>
                                        </p:attrNameLst>
                                      </p:cBhvr>
                                      <p:tavLst>
                                        <p:tav tm="0">
                                          <p:val>
                                            <p:clrVal>
                                              <a:schemeClr val="accent2"/>
                                            </p:clrVal>
                                          </p:val>
                                        </p:tav>
                                        <p:tav tm="50000">
                                          <p:val>
                                            <p:clrVal>
                                              <a:schemeClr val="hlink"/>
                                            </p:clrVal>
                                          </p:val>
                                        </p:tav>
                                      </p:tavLst>
                                    </p:anim>
                                    <p:set>
                                      <p:cBhvr>
                                        <p:cTn id="49" dur="80"/>
                                        <p:tgtEl>
                                          <p:spTgt spid="2223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6" grpId="0"/>
      <p:bldP spid="222340" grpId="0"/>
      <p:bldP spid="222380" grpId="0"/>
      <p:bldP spid="222401" grpId="0"/>
      <p:bldP spid="222402" grpId="0" animBg="1"/>
      <p:bldP spid="222403" grpId="0"/>
      <p:bldP spid="22240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093D2E21-7774-4736-B894-45C78DFA7DC0}" type="datetime10">
              <a:rPr lang="en-US" smtClean="0">
                <a:solidFill>
                  <a:schemeClr val="tx1"/>
                </a:solidFill>
                <a:latin typeface="Arial" pitchFamily="34" charset="0"/>
              </a:rPr>
              <a:pPr/>
              <a:t>09:57</a:t>
            </a:fld>
            <a:endParaRPr lang="en-US" smtClean="0">
              <a:solidFill>
                <a:schemeClr val="tx1"/>
              </a:solidFill>
              <a:latin typeface="Arial" pitchFamily="34" charset="0"/>
            </a:endParaRPr>
          </a:p>
        </p:txBody>
      </p:sp>
      <p:sp>
        <p:nvSpPr>
          <p:cNvPr id="3174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255CF68-ACF1-45F4-BC25-CF73BD31F079}" type="slidenum">
              <a:rPr lang="en-US" smtClean="0">
                <a:solidFill>
                  <a:schemeClr val="tx1"/>
                </a:solidFill>
                <a:latin typeface="Arial" pitchFamily="34" charset="0"/>
              </a:rPr>
              <a:pPr/>
              <a:t>27</a:t>
            </a:fld>
            <a:endParaRPr lang="en-US" smtClean="0">
              <a:solidFill>
                <a:schemeClr val="tx1"/>
              </a:solidFill>
              <a:latin typeface="Arial" pitchFamily="34" charset="0"/>
            </a:endParaRPr>
          </a:p>
        </p:txBody>
      </p:sp>
      <p:sp>
        <p:nvSpPr>
          <p:cNvPr id="224260" name="Text Box 4"/>
          <p:cNvSpPr txBox="1">
            <a:spLocks noChangeArrowheads="1"/>
          </p:cNvSpPr>
          <p:nvPr/>
        </p:nvSpPr>
        <p:spPr bwMode="auto">
          <a:xfrm>
            <a:off x="534988" y="1671638"/>
            <a:ext cx="8213725" cy="641350"/>
          </a:xfrm>
          <a:prstGeom prst="rect">
            <a:avLst/>
          </a:prstGeom>
          <a:noFill/>
          <a:ln w="9525">
            <a:noFill/>
            <a:miter lim="800000"/>
            <a:headEnd/>
            <a:tailEnd/>
          </a:ln>
        </p:spPr>
        <p:txBody>
          <a:bodyPr>
            <a:spAutoFit/>
          </a:bodyPr>
          <a:lstStyle/>
          <a:p>
            <a:pPr algn="just" eaLnBrk="0" hangingPunct="0">
              <a:spcBef>
                <a:spcPct val="50000"/>
              </a:spcBef>
            </a:pPr>
            <a:r>
              <a:rPr lang="sr-Latn-CS" b="1"/>
              <a:t>TEMPERATURNO ŠIRENJE: promena zapremine usled promene temperature.</a:t>
            </a:r>
            <a:endParaRPr lang="en-US" b="1"/>
          </a:p>
        </p:txBody>
      </p:sp>
      <p:pic>
        <p:nvPicPr>
          <p:cNvPr id="224261" name="Picture 5" descr="BD10263_"/>
          <p:cNvPicPr>
            <a:picLocks noChangeAspect="1" noChangeArrowheads="1"/>
          </p:cNvPicPr>
          <p:nvPr/>
        </p:nvPicPr>
        <p:blipFill>
          <a:blip r:embed="rId3" cstate="print"/>
          <a:srcRect/>
          <a:stretch>
            <a:fillRect/>
          </a:stretch>
        </p:blipFill>
        <p:spPr bwMode="auto">
          <a:xfrm>
            <a:off x="323850" y="1774825"/>
            <a:ext cx="179388" cy="179388"/>
          </a:xfrm>
          <a:prstGeom prst="rect">
            <a:avLst/>
          </a:prstGeom>
          <a:noFill/>
          <a:ln w="9525">
            <a:noFill/>
            <a:miter lim="800000"/>
            <a:headEnd/>
            <a:tailEnd/>
          </a:ln>
        </p:spPr>
      </p:pic>
      <p:pic>
        <p:nvPicPr>
          <p:cNvPr id="224263" name="Picture 7" descr="BD14794_"/>
          <p:cNvPicPr>
            <a:picLocks noChangeAspect="1" noChangeArrowheads="1"/>
          </p:cNvPicPr>
          <p:nvPr/>
        </p:nvPicPr>
        <p:blipFill>
          <a:blip r:embed="rId4" cstate="print"/>
          <a:srcRect/>
          <a:stretch>
            <a:fillRect/>
          </a:stretch>
        </p:blipFill>
        <p:spPr bwMode="auto">
          <a:xfrm>
            <a:off x="395288" y="2455863"/>
            <a:ext cx="161925" cy="142875"/>
          </a:xfrm>
          <a:prstGeom prst="rect">
            <a:avLst/>
          </a:prstGeom>
          <a:noFill/>
          <a:ln w="9525">
            <a:noFill/>
            <a:miter lim="800000"/>
            <a:headEnd/>
            <a:tailEnd/>
          </a:ln>
        </p:spPr>
      </p:pic>
      <p:sp>
        <p:nvSpPr>
          <p:cNvPr id="224264" name="Text Box 8"/>
          <p:cNvSpPr txBox="1">
            <a:spLocks noChangeArrowheads="1"/>
          </p:cNvSpPr>
          <p:nvPr/>
        </p:nvSpPr>
        <p:spPr bwMode="auto">
          <a:xfrm>
            <a:off x="539750" y="2312988"/>
            <a:ext cx="8243888" cy="641350"/>
          </a:xfrm>
          <a:prstGeom prst="rect">
            <a:avLst/>
          </a:prstGeom>
          <a:noFill/>
          <a:ln w="9525">
            <a:noFill/>
            <a:miter lim="800000"/>
            <a:headEnd/>
            <a:tailEnd/>
          </a:ln>
        </p:spPr>
        <p:txBody>
          <a:bodyPr>
            <a:spAutoFit/>
          </a:bodyPr>
          <a:lstStyle/>
          <a:p>
            <a:pPr algn="just" eaLnBrk="0" hangingPunct="0">
              <a:spcBef>
                <a:spcPct val="50000"/>
              </a:spcBef>
            </a:pPr>
            <a:r>
              <a:rPr lang="sr-Latn-CS" b="1"/>
              <a:t>Koeficijent temperatu</a:t>
            </a:r>
            <a:r>
              <a:rPr lang="en-US" b="1"/>
              <a:t>r</a:t>
            </a:r>
            <a:r>
              <a:rPr lang="sr-Latn-CS" b="1"/>
              <a:t>nog širenja - relativna promena zapremine fluida nastala usled porasta temperature za 1</a:t>
            </a:r>
            <a:r>
              <a:rPr lang="en-US" b="1">
                <a:cs typeface="Arial" pitchFamily="34" charset="0"/>
              </a:rPr>
              <a:t>°</a:t>
            </a:r>
            <a:r>
              <a:rPr lang="sr-Latn-CS" b="1">
                <a:cs typeface="Arial" pitchFamily="34" charset="0"/>
              </a:rPr>
              <a:t>C</a:t>
            </a:r>
            <a:r>
              <a:rPr lang="sr-Latn-CS" b="1"/>
              <a:t>:</a:t>
            </a:r>
            <a:endParaRPr lang="en-US" b="1"/>
          </a:p>
        </p:txBody>
      </p:sp>
      <p:graphicFrame>
        <p:nvGraphicFramePr>
          <p:cNvPr id="224265" name="Object 9"/>
          <p:cNvGraphicFramePr>
            <a:graphicFrameLocks noChangeAspect="1"/>
          </p:cNvGraphicFramePr>
          <p:nvPr/>
        </p:nvGraphicFramePr>
        <p:xfrm>
          <a:off x="3294063" y="2960688"/>
          <a:ext cx="1874837" cy="896937"/>
        </p:xfrm>
        <a:graphic>
          <a:graphicData uri="http://schemas.openxmlformats.org/presentationml/2006/ole">
            <p:oleObj spid="_x0000_s7170" name="Equation" r:id="rId5" imgW="1242360" imgH="546120" progId="">
              <p:embed/>
            </p:oleObj>
          </a:graphicData>
        </a:graphic>
      </p:graphicFrame>
      <p:sp>
        <p:nvSpPr>
          <p:cNvPr id="224269" name="Text Box 13"/>
          <p:cNvSpPr txBox="1">
            <a:spLocks noChangeArrowheads="1"/>
          </p:cNvSpPr>
          <p:nvPr/>
        </p:nvSpPr>
        <p:spPr bwMode="auto">
          <a:xfrm>
            <a:off x="1000125" y="3778250"/>
            <a:ext cx="32385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Times New Roman" pitchFamily="18" charset="0"/>
                <a:sym typeface="Wingdings 2" pitchFamily="18" charset="2"/>
              </a:rPr>
              <a:t></a:t>
            </a:r>
          </a:p>
        </p:txBody>
      </p:sp>
      <p:sp>
        <p:nvSpPr>
          <p:cNvPr id="224270" name="Text Box 14"/>
          <p:cNvSpPr txBox="1">
            <a:spLocks noChangeArrowheads="1"/>
          </p:cNvSpPr>
          <p:nvPr/>
        </p:nvSpPr>
        <p:spPr bwMode="auto">
          <a:xfrm>
            <a:off x="1265238" y="3752850"/>
            <a:ext cx="2579687" cy="396875"/>
          </a:xfrm>
          <a:prstGeom prst="rect">
            <a:avLst/>
          </a:prstGeom>
          <a:noFill/>
          <a:ln w="9525">
            <a:noFill/>
            <a:miter lim="800000"/>
            <a:headEnd/>
            <a:tailEnd/>
          </a:ln>
        </p:spPr>
        <p:txBody>
          <a:bodyPr>
            <a:spAutoFit/>
          </a:bodyPr>
          <a:lstStyle/>
          <a:p>
            <a:pPr eaLnBrk="0" hangingPunct="0">
              <a:spcBef>
                <a:spcPct val="50000"/>
              </a:spcBef>
            </a:pPr>
            <a:r>
              <a:rPr lang="sr-Latn-CS" sz="2000" b="1"/>
              <a:t>Jedinica:</a:t>
            </a:r>
            <a:endParaRPr lang="en-US" sz="2000" b="1"/>
          </a:p>
        </p:txBody>
      </p:sp>
      <p:graphicFrame>
        <p:nvGraphicFramePr>
          <p:cNvPr id="224271" name="Object 15"/>
          <p:cNvGraphicFramePr>
            <a:graphicFrameLocks noChangeAspect="1"/>
          </p:cNvGraphicFramePr>
          <p:nvPr/>
        </p:nvGraphicFramePr>
        <p:xfrm>
          <a:off x="2841625" y="3933825"/>
          <a:ext cx="685800" cy="787400"/>
        </p:xfrm>
        <a:graphic>
          <a:graphicData uri="http://schemas.openxmlformats.org/presentationml/2006/ole">
            <p:oleObj spid="_x0000_s7171" name="Equation" r:id="rId6" imgW="512280" imgH="604800" progId="">
              <p:embed/>
            </p:oleObj>
          </a:graphicData>
        </a:graphic>
      </p:graphicFrame>
      <p:pic>
        <p:nvPicPr>
          <p:cNvPr id="224272" name="Picture 16" descr="BD14794_"/>
          <p:cNvPicPr>
            <a:picLocks noChangeAspect="1" noChangeArrowheads="1"/>
          </p:cNvPicPr>
          <p:nvPr/>
        </p:nvPicPr>
        <p:blipFill>
          <a:blip r:embed="rId4" cstate="print"/>
          <a:srcRect/>
          <a:stretch>
            <a:fillRect/>
          </a:stretch>
        </p:blipFill>
        <p:spPr bwMode="auto">
          <a:xfrm>
            <a:off x="395288" y="5554663"/>
            <a:ext cx="161925" cy="142875"/>
          </a:xfrm>
          <a:prstGeom prst="rect">
            <a:avLst/>
          </a:prstGeom>
          <a:noFill/>
          <a:ln w="9525">
            <a:noFill/>
            <a:miter lim="800000"/>
            <a:headEnd/>
            <a:tailEnd/>
          </a:ln>
        </p:spPr>
      </p:pic>
      <p:sp>
        <p:nvSpPr>
          <p:cNvPr id="224273" name="Text Box 17"/>
          <p:cNvSpPr txBox="1">
            <a:spLocks noChangeArrowheads="1"/>
          </p:cNvSpPr>
          <p:nvPr/>
        </p:nvSpPr>
        <p:spPr bwMode="auto">
          <a:xfrm>
            <a:off x="539750" y="5475288"/>
            <a:ext cx="8243888" cy="366712"/>
          </a:xfrm>
          <a:prstGeom prst="rect">
            <a:avLst/>
          </a:prstGeom>
          <a:noFill/>
          <a:ln w="9525">
            <a:noFill/>
            <a:miter lim="800000"/>
            <a:headEnd/>
            <a:tailEnd/>
          </a:ln>
        </p:spPr>
        <p:txBody>
          <a:bodyPr>
            <a:spAutoFit/>
          </a:bodyPr>
          <a:lstStyle/>
          <a:p>
            <a:pPr algn="just" eaLnBrk="0" hangingPunct="0">
              <a:spcBef>
                <a:spcPct val="50000"/>
              </a:spcBef>
            </a:pPr>
            <a:r>
              <a:rPr lang="sr-Latn-CS" b="1"/>
              <a:t>U slučaju stišljivih fluida koristi se opšta jednačina stanja za idealni gas:</a:t>
            </a:r>
            <a:endParaRPr lang="en-US" b="1"/>
          </a:p>
        </p:txBody>
      </p:sp>
      <p:graphicFrame>
        <p:nvGraphicFramePr>
          <p:cNvPr id="224274" name="Object 18"/>
          <p:cNvGraphicFramePr>
            <a:graphicFrameLocks noChangeAspect="1"/>
          </p:cNvGraphicFramePr>
          <p:nvPr/>
        </p:nvGraphicFramePr>
        <p:xfrm>
          <a:off x="3635375" y="5813425"/>
          <a:ext cx="1433513" cy="423863"/>
        </p:xfrm>
        <a:graphic>
          <a:graphicData uri="http://schemas.openxmlformats.org/presentationml/2006/ole">
            <p:oleObj spid="_x0000_s7172" name="Equation" r:id="rId7" imgW="923400" imgH="209880" progId="">
              <p:embed/>
            </p:oleObj>
          </a:graphicData>
        </a:graphic>
      </p:graphicFrame>
      <p:sp>
        <p:nvSpPr>
          <p:cNvPr id="31759" name="Line 19"/>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31760" name="Text Box 21"/>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31761" name="Line 22"/>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31762" name="WordArt 23"/>
          <p:cNvSpPr>
            <a:spLocks noChangeArrowheads="1" noChangeShapeType="1" noTextEdit="1"/>
          </p:cNvSpPr>
          <p:nvPr/>
        </p:nvSpPr>
        <p:spPr bwMode="auto">
          <a:xfrm>
            <a:off x="1066800" y="620713"/>
            <a:ext cx="7010400" cy="6477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FIZIČKA SVOJSTVA FLUIDA</a:t>
            </a:r>
          </a:p>
        </p:txBody>
      </p:sp>
      <p:pic>
        <p:nvPicPr>
          <p:cNvPr id="224280" name="Picture 24" descr="BD14794_"/>
          <p:cNvPicPr>
            <a:picLocks noChangeAspect="1" noChangeArrowheads="1"/>
          </p:cNvPicPr>
          <p:nvPr/>
        </p:nvPicPr>
        <p:blipFill>
          <a:blip r:embed="rId4" cstate="print"/>
          <a:srcRect/>
          <a:stretch>
            <a:fillRect/>
          </a:stretch>
        </p:blipFill>
        <p:spPr bwMode="auto">
          <a:xfrm>
            <a:off x="395288" y="4891088"/>
            <a:ext cx="161925" cy="142875"/>
          </a:xfrm>
          <a:prstGeom prst="rect">
            <a:avLst/>
          </a:prstGeom>
          <a:noFill/>
          <a:ln w="9525">
            <a:noFill/>
            <a:miter lim="800000"/>
            <a:headEnd/>
            <a:tailEnd/>
          </a:ln>
        </p:spPr>
      </p:pic>
      <p:sp>
        <p:nvSpPr>
          <p:cNvPr id="224281" name="Text Box 25"/>
          <p:cNvSpPr txBox="1">
            <a:spLocks noChangeArrowheads="1"/>
          </p:cNvSpPr>
          <p:nvPr/>
        </p:nvSpPr>
        <p:spPr bwMode="auto">
          <a:xfrm>
            <a:off x="539750" y="4803775"/>
            <a:ext cx="8243888" cy="641350"/>
          </a:xfrm>
          <a:prstGeom prst="rect">
            <a:avLst/>
          </a:prstGeom>
          <a:noFill/>
          <a:ln w="9525">
            <a:noFill/>
            <a:miter lim="800000"/>
            <a:headEnd/>
            <a:tailEnd/>
          </a:ln>
        </p:spPr>
        <p:txBody>
          <a:bodyPr>
            <a:spAutoFit/>
          </a:bodyPr>
          <a:lstStyle/>
          <a:p>
            <a:pPr algn="just" eaLnBrk="0" hangingPunct="0">
              <a:spcBef>
                <a:spcPct val="50000"/>
              </a:spcBef>
            </a:pPr>
            <a:r>
              <a:rPr lang="sr-Latn-CS" b="1"/>
              <a:t>U slučaju nestišljivih fluida ovaj koeficijent je jako mali (za vodu na normalnoj temperaturi i pritsku iznosi 0.00015):</a:t>
            </a:r>
            <a:endParaRPr lang="en-US" b="1"/>
          </a:p>
        </p:txBody>
      </p:sp>
      <p:sp>
        <p:nvSpPr>
          <p:cNvPr id="31765" name="Text Box 16"/>
          <p:cNvSpPr txBox="1">
            <a:spLocks noChangeArrowheads="1"/>
          </p:cNvSpPr>
          <p:nvPr/>
        </p:nvSpPr>
        <p:spPr bwMode="auto">
          <a:xfrm>
            <a:off x="3375025" y="6443663"/>
            <a:ext cx="2393950" cy="366712"/>
          </a:xfrm>
          <a:prstGeom prst="rect">
            <a:avLst/>
          </a:prstGeom>
          <a:noFill/>
          <a:ln w="9525">
            <a:noFill/>
            <a:miter lim="800000"/>
            <a:headEnd/>
            <a:tailEnd/>
          </a:ln>
        </p:spPr>
        <p:txBody>
          <a:bodyPr wrap="none">
            <a:spAutoFit/>
          </a:bodyPr>
          <a:lstStyle/>
          <a:p>
            <a:pPr algn="ct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24261"/>
                                        </p:tgtEl>
                                        <p:attrNameLst>
                                          <p:attrName>style.visibility</p:attrName>
                                        </p:attrNameLst>
                                      </p:cBhvr>
                                      <p:to>
                                        <p:strVal val="visible"/>
                                      </p:to>
                                    </p:set>
                                    <p:animEffect transition="in" filter="blinds(vertical)">
                                      <p:cBhvr>
                                        <p:cTn id="7" dur="1000"/>
                                        <p:tgtEl>
                                          <p:spTgt spid="224261"/>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24260"/>
                                        </p:tgtEl>
                                        <p:attrNameLst>
                                          <p:attrName>style.visibility</p:attrName>
                                        </p:attrNameLst>
                                      </p:cBhvr>
                                      <p:to>
                                        <p:strVal val="visible"/>
                                      </p:to>
                                    </p:set>
                                    <p:anim calcmode="discrete" valueType="clr">
                                      <p:cBhvr override="childStyle">
                                        <p:cTn id="11" dur="80"/>
                                        <p:tgtEl>
                                          <p:spTgt spid="22426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24260"/>
                                        </p:tgtEl>
                                        <p:attrNameLst>
                                          <p:attrName>fillcolor</p:attrName>
                                        </p:attrNameLst>
                                      </p:cBhvr>
                                      <p:tavLst>
                                        <p:tav tm="0">
                                          <p:val>
                                            <p:clrVal>
                                              <a:schemeClr val="accent2"/>
                                            </p:clrVal>
                                          </p:val>
                                        </p:tav>
                                        <p:tav tm="50000">
                                          <p:val>
                                            <p:clrVal>
                                              <a:schemeClr val="hlink"/>
                                            </p:clrVal>
                                          </p:val>
                                        </p:tav>
                                      </p:tavLst>
                                    </p:anim>
                                    <p:set>
                                      <p:cBhvr>
                                        <p:cTn id="13" dur="80"/>
                                        <p:tgtEl>
                                          <p:spTgt spid="224260"/>
                                        </p:tgtEl>
                                        <p:attrNameLst>
                                          <p:attrName>fill.type</p:attrName>
                                        </p:attrNameLst>
                                      </p:cBhvr>
                                      <p:to>
                                        <p:strVal val="solid"/>
                                      </p:to>
                                    </p:set>
                                  </p:childTnLst>
                                </p:cTn>
                              </p:par>
                            </p:childTnLst>
                          </p:cTn>
                        </p:par>
                        <p:par>
                          <p:cTn id="14" fill="hold" nodeType="afterGroup">
                            <p:stCondLst>
                              <p:cond delay="4440"/>
                            </p:stCondLst>
                            <p:childTnLst>
                              <p:par>
                                <p:cTn id="15" presetID="35" presetClass="entr" presetSubtype="0" fill="hold" nodeType="afterEffect">
                                  <p:stCondLst>
                                    <p:cond delay="0"/>
                                  </p:stCondLst>
                                  <p:childTnLst>
                                    <p:set>
                                      <p:cBhvr>
                                        <p:cTn id="16" dur="1" fill="hold">
                                          <p:stCondLst>
                                            <p:cond delay="0"/>
                                          </p:stCondLst>
                                        </p:cTn>
                                        <p:tgtEl>
                                          <p:spTgt spid="224263"/>
                                        </p:tgtEl>
                                        <p:attrNameLst>
                                          <p:attrName>style.visibility</p:attrName>
                                        </p:attrNameLst>
                                      </p:cBhvr>
                                      <p:to>
                                        <p:strVal val="visible"/>
                                      </p:to>
                                    </p:set>
                                    <p:animEffect transition="in" filter="fade">
                                      <p:cBhvr>
                                        <p:cTn id="17" dur="1000"/>
                                        <p:tgtEl>
                                          <p:spTgt spid="224263"/>
                                        </p:tgtEl>
                                      </p:cBhvr>
                                    </p:animEffect>
                                    <p:anim calcmode="lin" valueType="num">
                                      <p:cBhvr>
                                        <p:cTn id="18" dur="1000" fill="hold"/>
                                        <p:tgtEl>
                                          <p:spTgt spid="224263"/>
                                        </p:tgtEl>
                                        <p:attrNameLst>
                                          <p:attrName>style.rotation</p:attrName>
                                        </p:attrNameLst>
                                      </p:cBhvr>
                                      <p:tavLst>
                                        <p:tav tm="0">
                                          <p:val>
                                            <p:fltVal val="720"/>
                                          </p:val>
                                        </p:tav>
                                        <p:tav tm="100000">
                                          <p:val>
                                            <p:fltVal val="0"/>
                                          </p:val>
                                        </p:tav>
                                      </p:tavLst>
                                    </p:anim>
                                    <p:anim calcmode="lin" valueType="num">
                                      <p:cBhvr>
                                        <p:cTn id="19" dur="1000" fill="hold"/>
                                        <p:tgtEl>
                                          <p:spTgt spid="224263"/>
                                        </p:tgtEl>
                                        <p:attrNameLst>
                                          <p:attrName>ppt_h</p:attrName>
                                        </p:attrNameLst>
                                      </p:cBhvr>
                                      <p:tavLst>
                                        <p:tav tm="0">
                                          <p:val>
                                            <p:fltVal val="0"/>
                                          </p:val>
                                        </p:tav>
                                        <p:tav tm="100000">
                                          <p:val>
                                            <p:strVal val="#ppt_h"/>
                                          </p:val>
                                        </p:tav>
                                      </p:tavLst>
                                    </p:anim>
                                    <p:anim calcmode="lin" valueType="num">
                                      <p:cBhvr>
                                        <p:cTn id="20" dur="1000" fill="hold"/>
                                        <p:tgtEl>
                                          <p:spTgt spid="224263"/>
                                        </p:tgtEl>
                                        <p:attrNameLst>
                                          <p:attrName>ppt_w</p:attrName>
                                        </p:attrNameLst>
                                      </p:cBhvr>
                                      <p:tavLst>
                                        <p:tav tm="0">
                                          <p:val>
                                            <p:fltVal val="0"/>
                                          </p:val>
                                        </p:tav>
                                        <p:tav tm="100000">
                                          <p:val>
                                            <p:strVal val="#ppt_w"/>
                                          </p:val>
                                        </p:tav>
                                      </p:tavLst>
                                    </p:anim>
                                  </p:childTnLst>
                                </p:cTn>
                              </p:par>
                            </p:childTnLst>
                          </p:cTn>
                        </p:par>
                        <p:par>
                          <p:cTn id="21" fill="hold" nodeType="afterGroup">
                            <p:stCondLst>
                              <p:cond delay="544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224264"/>
                                        </p:tgtEl>
                                        <p:attrNameLst>
                                          <p:attrName>style.visibility</p:attrName>
                                        </p:attrNameLst>
                                      </p:cBhvr>
                                      <p:to>
                                        <p:strVal val="visible"/>
                                      </p:to>
                                    </p:set>
                                    <p:anim calcmode="discrete" valueType="clr">
                                      <p:cBhvr override="childStyle">
                                        <p:cTn id="24" dur="80"/>
                                        <p:tgtEl>
                                          <p:spTgt spid="22426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24264"/>
                                        </p:tgtEl>
                                        <p:attrNameLst>
                                          <p:attrName>fillcolor</p:attrName>
                                        </p:attrNameLst>
                                      </p:cBhvr>
                                      <p:tavLst>
                                        <p:tav tm="0">
                                          <p:val>
                                            <p:clrVal>
                                              <a:schemeClr val="accent2"/>
                                            </p:clrVal>
                                          </p:val>
                                        </p:tav>
                                        <p:tav tm="50000">
                                          <p:val>
                                            <p:clrVal>
                                              <a:schemeClr val="hlink"/>
                                            </p:clrVal>
                                          </p:val>
                                        </p:tav>
                                      </p:tavLst>
                                    </p:anim>
                                    <p:set>
                                      <p:cBhvr>
                                        <p:cTn id="26" dur="80"/>
                                        <p:tgtEl>
                                          <p:spTgt spid="224264"/>
                                        </p:tgtEl>
                                        <p:attrNameLst>
                                          <p:attrName>fill.type</p:attrName>
                                        </p:attrNameLst>
                                      </p:cBhvr>
                                      <p:to>
                                        <p:strVal val="solid"/>
                                      </p:to>
                                    </p:set>
                                  </p:childTnLst>
                                </p:cTn>
                              </p:par>
                            </p:childTnLst>
                          </p:cTn>
                        </p:par>
                        <p:par>
                          <p:cTn id="27" fill="hold" nodeType="afterGroup">
                            <p:stCondLst>
                              <p:cond delay="9440"/>
                            </p:stCondLst>
                            <p:childTnLst>
                              <p:par>
                                <p:cTn id="28" presetID="22" presetClass="entr" presetSubtype="8" fill="hold" nodeType="afterEffect">
                                  <p:stCondLst>
                                    <p:cond delay="0"/>
                                  </p:stCondLst>
                                  <p:childTnLst>
                                    <p:set>
                                      <p:cBhvr>
                                        <p:cTn id="29" dur="1" fill="hold">
                                          <p:stCondLst>
                                            <p:cond delay="0"/>
                                          </p:stCondLst>
                                        </p:cTn>
                                        <p:tgtEl>
                                          <p:spTgt spid="224265"/>
                                        </p:tgtEl>
                                        <p:attrNameLst>
                                          <p:attrName>style.visibility</p:attrName>
                                        </p:attrNameLst>
                                      </p:cBhvr>
                                      <p:to>
                                        <p:strVal val="visible"/>
                                      </p:to>
                                    </p:set>
                                    <p:animEffect transition="in" filter="wipe(left)">
                                      <p:cBhvr>
                                        <p:cTn id="30" dur="500"/>
                                        <p:tgtEl>
                                          <p:spTgt spid="224265"/>
                                        </p:tgtEl>
                                      </p:cBhvr>
                                    </p:animEffect>
                                  </p:childTnLst>
                                </p:cTn>
                              </p:par>
                            </p:childTnLst>
                          </p:cTn>
                        </p:par>
                        <p:par>
                          <p:cTn id="31" fill="hold" nodeType="afterGroup">
                            <p:stCondLst>
                              <p:cond delay="9940"/>
                            </p:stCondLst>
                            <p:childTnLst>
                              <p:par>
                                <p:cTn id="32" presetID="49" presetClass="entr" presetSubtype="0" decel="100000" fill="hold" grpId="0" nodeType="afterEffect">
                                  <p:stCondLst>
                                    <p:cond delay="0"/>
                                  </p:stCondLst>
                                  <p:iterate type="lt">
                                    <p:tmPct val="0"/>
                                  </p:iterate>
                                  <p:childTnLst>
                                    <p:set>
                                      <p:cBhvr>
                                        <p:cTn id="33" dur="1" fill="hold">
                                          <p:stCondLst>
                                            <p:cond delay="0"/>
                                          </p:stCondLst>
                                        </p:cTn>
                                        <p:tgtEl>
                                          <p:spTgt spid="224269"/>
                                        </p:tgtEl>
                                        <p:attrNameLst>
                                          <p:attrName>style.visibility</p:attrName>
                                        </p:attrNameLst>
                                      </p:cBhvr>
                                      <p:to>
                                        <p:strVal val="visible"/>
                                      </p:to>
                                    </p:set>
                                    <p:anim calcmode="lin" valueType="num">
                                      <p:cBhvr>
                                        <p:cTn id="34" dur="500" fill="hold"/>
                                        <p:tgtEl>
                                          <p:spTgt spid="224269"/>
                                        </p:tgtEl>
                                        <p:attrNameLst>
                                          <p:attrName>ppt_w</p:attrName>
                                        </p:attrNameLst>
                                      </p:cBhvr>
                                      <p:tavLst>
                                        <p:tav tm="0">
                                          <p:val>
                                            <p:fltVal val="0"/>
                                          </p:val>
                                        </p:tav>
                                        <p:tav tm="100000">
                                          <p:val>
                                            <p:strVal val="#ppt_w"/>
                                          </p:val>
                                        </p:tav>
                                      </p:tavLst>
                                    </p:anim>
                                    <p:anim calcmode="lin" valueType="num">
                                      <p:cBhvr>
                                        <p:cTn id="35" dur="500" fill="hold"/>
                                        <p:tgtEl>
                                          <p:spTgt spid="224269"/>
                                        </p:tgtEl>
                                        <p:attrNameLst>
                                          <p:attrName>ppt_h</p:attrName>
                                        </p:attrNameLst>
                                      </p:cBhvr>
                                      <p:tavLst>
                                        <p:tav tm="0">
                                          <p:val>
                                            <p:fltVal val="0"/>
                                          </p:val>
                                        </p:tav>
                                        <p:tav tm="100000">
                                          <p:val>
                                            <p:strVal val="#ppt_h"/>
                                          </p:val>
                                        </p:tav>
                                      </p:tavLst>
                                    </p:anim>
                                    <p:anim calcmode="lin" valueType="num">
                                      <p:cBhvr>
                                        <p:cTn id="36" dur="500" fill="hold"/>
                                        <p:tgtEl>
                                          <p:spTgt spid="224269"/>
                                        </p:tgtEl>
                                        <p:attrNameLst>
                                          <p:attrName>style.rotation</p:attrName>
                                        </p:attrNameLst>
                                      </p:cBhvr>
                                      <p:tavLst>
                                        <p:tav tm="0">
                                          <p:val>
                                            <p:fltVal val="360"/>
                                          </p:val>
                                        </p:tav>
                                        <p:tav tm="100000">
                                          <p:val>
                                            <p:fltVal val="0"/>
                                          </p:val>
                                        </p:tav>
                                      </p:tavLst>
                                    </p:anim>
                                    <p:animEffect transition="in" filter="fade">
                                      <p:cBhvr>
                                        <p:cTn id="37" dur="500"/>
                                        <p:tgtEl>
                                          <p:spTgt spid="224269"/>
                                        </p:tgtEl>
                                      </p:cBhvr>
                                    </p:animEffect>
                                  </p:childTnLst>
                                </p:cTn>
                              </p:par>
                            </p:childTnLst>
                          </p:cTn>
                        </p:par>
                        <p:par>
                          <p:cTn id="38" fill="hold" nodeType="afterGroup">
                            <p:stCondLst>
                              <p:cond delay="1044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24270"/>
                                        </p:tgtEl>
                                        <p:attrNameLst>
                                          <p:attrName>style.visibility</p:attrName>
                                        </p:attrNameLst>
                                      </p:cBhvr>
                                      <p:to>
                                        <p:strVal val="visible"/>
                                      </p:to>
                                    </p:set>
                                    <p:anim calcmode="discrete" valueType="clr">
                                      <p:cBhvr override="childStyle">
                                        <p:cTn id="41" dur="80"/>
                                        <p:tgtEl>
                                          <p:spTgt spid="224270"/>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24270"/>
                                        </p:tgtEl>
                                        <p:attrNameLst>
                                          <p:attrName>fillcolor</p:attrName>
                                        </p:attrNameLst>
                                      </p:cBhvr>
                                      <p:tavLst>
                                        <p:tav tm="0">
                                          <p:val>
                                            <p:clrVal>
                                              <a:schemeClr val="accent2"/>
                                            </p:clrVal>
                                          </p:val>
                                        </p:tav>
                                        <p:tav tm="50000">
                                          <p:val>
                                            <p:clrVal>
                                              <a:schemeClr val="hlink"/>
                                            </p:clrVal>
                                          </p:val>
                                        </p:tav>
                                      </p:tavLst>
                                    </p:anim>
                                    <p:set>
                                      <p:cBhvr>
                                        <p:cTn id="43" dur="80"/>
                                        <p:tgtEl>
                                          <p:spTgt spid="224270"/>
                                        </p:tgtEl>
                                        <p:attrNameLst>
                                          <p:attrName>fill.type</p:attrName>
                                        </p:attrNameLst>
                                      </p:cBhvr>
                                      <p:to>
                                        <p:strVal val="solid"/>
                                      </p:to>
                                    </p:set>
                                  </p:childTnLst>
                                </p:cTn>
                              </p:par>
                            </p:childTnLst>
                          </p:cTn>
                        </p:par>
                        <p:par>
                          <p:cTn id="44" fill="hold" nodeType="afterGroup">
                            <p:stCondLst>
                              <p:cond delay="10840"/>
                            </p:stCondLst>
                            <p:childTnLst>
                              <p:par>
                                <p:cTn id="45" presetID="22" presetClass="entr" presetSubtype="8" fill="hold" nodeType="afterEffect">
                                  <p:stCondLst>
                                    <p:cond delay="0"/>
                                  </p:stCondLst>
                                  <p:childTnLst>
                                    <p:set>
                                      <p:cBhvr>
                                        <p:cTn id="46" dur="1" fill="hold">
                                          <p:stCondLst>
                                            <p:cond delay="0"/>
                                          </p:stCondLst>
                                        </p:cTn>
                                        <p:tgtEl>
                                          <p:spTgt spid="224271"/>
                                        </p:tgtEl>
                                        <p:attrNameLst>
                                          <p:attrName>style.visibility</p:attrName>
                                        </p:attrNameLst>
                                      </p:cBhvr>
                                      <p:to>
                                        <p:strVal val="visible"/>
                                      </p:to>
                                    </p:set>
                                    <p:animEffect transition="in" filter="wipe(left)">
                                      <p:cBhvr>
                                        <p:cTn id="47" dur="500"/>
                                        <p:tgtEl>
                                          <p:spTgt spid="224271"/>
                                        </p:tgtEl>
                                      </p:cBhvr>
                                    </p:animEffect>
                                  </p:childTnLst>
                                </p:cTn>
                              </p:par>
                            </p:childTnLst>
                          </p:cTn>
                        </p:par>
                        <p:par>
                          <p:cTn id="48" fill="hold" nodeType="afterGroup">
                            <p:stCondLst>
                              <p:cond delay="11340"/>
                            </p:stCondLst>
                            <p:childTnLst>
                              <p:par>
                                <p:cTn id="49" presetID="35" presetClass="entr" presetSubtype="0" fill="hold" nodeType="afterEffect">
                                  <p:stCondLst>
                                    <p:cond delay="0"/>
                                  </p:stCondLst>
                                  <p:childTnLst>
                                    <p:set>
                                      <p:cBhvr>
                                        <p:cTn id="50" dur="1" fill="hold">
                                          <p:stCondLst>
                                            <p:cond delay="0"/>
                                          </p:stCondLst>
                                        </p:cTn>
                                        <p:tgtEl>
                                          <p:spTgt spid="224280"/>
                                        </p:tgtEl>
                                        <p:attrNameLst>
                                          <p:attrName>style.visibility</p:attrName>
                                        </p:attrNameLst>
                                      </p:cBhvr>
                                      <p:to>
                                        <p:strVal val="visible"/>
                                      </p:to>
                                    </p:set>
                                    <p:animEffect transition="in" filter="fade">
                                      <p:cBhvr>
                                        <p:cTn id="51" dur="1000"/>
                                        <p:tgtEl>
                                          <p:spTgt spid="224280"/>
                                        </p:tgtEl>
                                      </p:cBhvr>
                                    </p:animEffect>
                                    <p:anim calcmode="lin" valueType="num">
                                      <p:cBhvr>
                                        <p:cTn id="52" dur="1000" fill="hold"/>
                                        <p:tgtEl>
                                          <p:spTgt spid="224280"/>
                                        </p:tgtEl>
                                        <p:attrNameLst>
                                          <p:attrName>style.rotation</p:attrName>
                                        </p:attrNameLst>
                                      </p:cBhvr>
                                      <p:tavLst>
                                        <p:tav tm="0">
                                          <p:val>
                                            <p:fltVal val="720"/>
                                          </p:val>
                                        </p:tav>
                                        <p:tav tm="100000">
                                          <p:val>
                                            <p:fltVal val="0"/>
                                          </p:val>
                                        </p:tav>
                                      </p:tavLst>
                                    </p:anim>
                                    <p:anim calcmode="lin" valueType="num">
                                      <p:cBhvr>
                                        <p:cTn id="53" dur="1000" fill="hold"/>
                                        <p:tgtEl>
                                          <p:spTgt spid="224280"/>
                                        </p:tgtEl>
                                        <p:attrNameLst>
                                          <p:attrName>ppt_h</p:attrName>
                                        </p:attrNameLst>
                                      </p:cBhvr>
                                      <p:tavLst>
                                        <p:tav tm="0">
                                          <p:val>
                                            <p:fltVal val="0"/>
                                          </p:val>
                                        </p:tav>
                                        <p:tav tm="100000">
                                          <p:val>
                                            <p:strVal val="#ppt_h"/>
                                          </p:val>
                                        </p:tav>
                                      </p:tavLst>
                                    </p:anim>
                                    <p:anim calcmode="lin" valueType="num">
                                      <p:cBhvr>
                                        <p:cTn id="54" dur="1000" fill="hold"/>
                                        <p:tgtEl>
                                          <p:spTgt spid="224280"/>
                                        </p:tgtEl>
                                        <p:attrNameLst>
                                          <p:attrName>ppt_w</p:attrName>
                                        </p:attrNameLst>
                                      </p:cBhvr>
                                      <p:tavLst>
                                        <p:tav tm="0">
                                          <p:val>
                                            <p:fltVal val="0"/>
                                          </p:val>
                                        </p:tav>
                                        <p:tav tm="100000">
                                          <p:val>
                                            <p:strVal val="#ppt_w"/>
                                          </p:val>
                                        </p:tav>
                                      </p:tavLst>
                                    </p:anim>
                                  </p:childTnLst>
                                </p:cTn>
                              </p:par>
                            </p:childTnLst>
                          </p:cTn>
                        </p:par>
                        <p:par>
                          <p:cTn id="55" fill="hold" nodeType="afterGroup">
                            <p:stCondLst>
                              <p:cond delay="1234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224281"/>
                                        </p:tgtEl>
                                        <p:attrNameLst>
                                          <p:attrName>style.visibility</p:attrName>
                                        </p:attrNameLst>
                                      </p:cBhvr>
                                      <p:to>
                                        <p:strVal val="visible"/>
                                      </p:to>
                                    </p:set>
                                    <p:anim calcmode="discrete" valueType="clr">
                                      <p:cBhvr override="childStyle">
                                        <p:cTn id="58" dur="80"/>
                                        <p:tgtEl>
                                          <p:spTgt spid="224281"/>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24281"/>
                                        </p:tgtEl>
                                        <p:attrNameLst>
                                          <p:attrName>fillcolor</p:attrName>
                                        </p:attrNameLst>
                                      </p:cBhvr>
                                      <p:tavLst>
                                        <p:tav tm="0">
                                          <p:val>
                                            <p:clrVal>
                                              <a:schemeClr val="accent2"/>
                                            </p:clrVal>
                                          </p:val>
                                        </p:tav>
                                        <p:tav tm="50000">
                                          <p:val>
                                            <p:clrVal>
                                              <a:schemeClr val="hlink"/>
                                            </p:clrVal>
                                          </p:val>
                                        </p:tav>
                                      </p:tavLst>
                                    </p:anim>
                                    <p:set>
                                      <p:cBhvr>
                                        <p:cTn id="60" dur="80"/>
                                        <p:tgtEl>
                                          <p:spTgt spid="224281"/>
                                        </p:tgtEl>
                                        <p:attrNameLst>
                                          <p:attrName>fill.type</p:attrName>
                                        </p:attrNameLst>
                                      </p:cBhvr>
                                      <p:to>
                                        <p:strVal val="solid"/>
                                      </p:to>
                                    </p:set>
                                  </p:childTnLst>
                                </p:cTn>
                              </p:par>
                            </p:childTnLst>
                          </p:cTn>
                        </p:par>
                        <p:par>
                          <p:cTn id="61" fill="hold" nodeType="afterGroup">
                            <p:stCondLst>
                              <p:cond delay="16500"/>
                            </p:stCondLst>
                            <p:childTnLst>
                              <p:par>
                                <p:cTn id="62" presetID="35" presetClass="entr" presetSubtype="0" fill="hold" nodeType="afterEffect">
                                  <p:stCondLst>
                                    <p:cond delay="0"/>
                                  </p:stCondLst>
                                  <p:childTnLst>
                                    <p:set>
                                      <p:cBhvr>
                                        <p:cTn id="63" dur="1" fill="hold">
                                          <p:stCondLst>
                                            <p:cond delay="0"/>
                                          </p:stCondLst>
                                        </p:cTn>
                                        <p:tgtEl>
                                          <p:spTgt spid="224272"/>
                                        </p:tgtEl>
                                        <p:attrNameLst>
                                          <p:attrName>style.visibility</p:attrName>
                                        </p:attrNameLst>
                                      </p:cBhvr>
                                      <p:to>
                                        <p:strVal val="visible"/>
                                      </p:to>
                                    </p:set>
                                    <p:animEffect transition="in" filter="fade">
                                      <p:cBhvr>
                                        <p:cTn id="64" dur="1000"/>
                                        <p:tgtEl>
                                          <p:spTgt spid="224272"/>
                                        </p:tgtEl>
                                      </p:cBhvr>
                                    </p:animEffect>
                                    <p:anim calcmode="lin" valueType="num">
                                      <p:cBhvr>
                                        <p:cTn id="65" dur="1000" fill="hold"/>
                                        <p:tgtEl>
                                          <p:spTgt spid="224272"/>
                                        </p:tgtEl>
                                        <p:attrNameLst>
                                          <p:attrName>style.rotation</p:attrName>
                                        </p:attrNameLst>
                                      </p:cBhvr>
                                      <p:tavLst>
                                        <p:tav tm="0">
                                          <p:val>
                                            <p:fltVal val="720"/>
                                          </p:val>
                                        </p:tav>
                                        <p:tav tm="100000">
                                          <p:val>
                                            <p:fltVal val="0"/>
                                          </p:val>
                                        </p:tav>
                                      </p:tavLst>
                                    </p:anim>
                                    <p:anim calcmode="lin" valueType="num">
                                      <p:cBhvr>
                                        <p:cTn id="66" dur="1000" fill="hold"/>
                                        <p:tgtEl>
                                          <p:spTgt spid="224272"/>
                                        </p:tgtEl>
                                        <p:attrNameLst>
                                          <p:attrName>ppt_h</p:attrName>
                                        </p:attrNameLst>
                                      </p:cBhvr>
                                      <p:tavLst>
                                        <p:tav tm="0">
                                          <p:val>
                                            <p:fltVal val="0"/>
                                          </p:val>
                                        </p:tav>
                                        <p:tav tm="100000">
                                          <p:val>
                                            <p:strVal val="#ppt_h"/>
                                          </p:val>
                                        </p:tav>
                                      </p:tavLst>
                                    </p:anim>
                                    <p:anim calcmode="lin" valueType="num">
                                      <p:cBhvr>
                                        <p:cTn id="67" dur="1000" fill="hold"/>
                                        <p:tgtEl>
                                          <p:spTgt spid="224272"/>
                                        </p:tgtEl>
                                        <p:attrNameLst>
                                          <p:attrName>ppt_w</p:attrName>
                                        </p:attrNameLst>
                                      </p:cBhvr>
                                      <p:tavLst>
                                        <p:tav tm="0">
                                          <p:val>
                                            <p:fltVal val="0"/>
                                          </p:val>
                                        </p:tav>
                                        <p:tav tm="100000">
                                          <p:val>
                                            <p:strVal val="#ppt_w"/>
                                          </p:val>
                                        </p:tav>
                                      </p:tavLst>
                                    </p:anim>
                                  </p:childTnLst>
                                </p:cTn>
                              </p:par>
                            </p:childTnLst>
                          </p:cTn>
                        </p:par>
                        <p:par>
                          <p:cTn id="68" fill="hold" nodeType="afterGroup">
                            <p:stCondLst>
                              <p:cond delay="17500"/>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224273"/>
                                        </p:tgtEl>
                                        <p:attrNameLst>
                                          <p:attrName>style.visibility</p:attrName>
                                        </p:attrNameLst>
                                      </p:cBhvr>
                                      <p:to>
                                        <p:strVal val="visible"/>
                                      </p:to>
                                    </p:set>
                                    <p:anim calcmode="discrete" valueType="clr">
                                      <p:cBhvr override="childStyle">
                                        <p:cTn id="71" dur="80"/>
                                        <p:tgtEl>
                                          <p:spTgt spid="224273"/>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24273"/>
                                        </p:tgtEl>
                                        <p:attrNameLst>
                                          <p:attrName>fillcolor</p:attrName>
                                        </p:attrNameLst>
                                      </p:cBhvr>
                                      <p:tavLst>
                                        <p:tav tm="0">
                                          <p:val>
                                            <p:clrVal>
                                              <a:schemeClr val="accent2"/>
                                            </p:clrVal>
                                          </p:val>
                                        </p:tav>
                                        <p:tav tm="50000">
                                          <p:val>
                                            <p:clrVal>
                                              <a:schemeClr val="hlink"/>
                                            </p:clrVal>
                                          </p:val>
                                        </p:tav>
                                      </p:tavLst>
                                    </p:anim>
                                    <p:set>
                                      <p:cBhvr>
                                        <p:cTn id="73" dur="80"/>
                                        <p:tgtEl>
                                          <p:spTgt spid="224273"/>
                                        </p:tgtEl>
                                        <p:attrNameLst>
                                          <p:attrName>fill.type</p:attrName>
                                        </p:attrNameLst>
                                      </p:cBhvr>
                                      <p:to>
                                        <p:strVal val="solid"/>
                                      </p:to>
                                    </p:set>
                                  </p:childTnLst>
                                </p:cTn>
                              </p:par>
                            </p:childTnLst>
                          </p:cTn>
                        </p:par>
                        <p:par>
                          <p:cTn id="74" fill="hold" nodeType="afterGroup">
                            <p:stCondLst>
                              <p:cond delay="20180"/>
                            </p:stCondLst>
                            <p:childTnLst>
                              <p:par>
                                <p:cTn id="75" presetID="22" presetClass="entr" presetSubtype="8" fill="hold" nodeType="afterEffect">
                                  <p:stCondLst>
                                    <p:cond delay="0"/>
                                  </p:stCondLst>
                                  <p:childTnLst>
                                    <p:set>
                                      <p:cBhvr>
                                        <p:cTn id="76" dur="1" fill="hold">
                                          <p:stCondLst>
                                            <p:cond delay="0"/>
                                          </p:stCondLst>
                                        </p:cTn>
                                        <p:tgtEl>
                                          <p:spTgt spid="224274"/>
                                        </p:tgtEl>
                                        <p:attrNameLst>
                                          <p:attrName>style.visibility</p:attrName>
                                        </p:attrNameLst>
                                      </p:cBhvr>
                                      <p:to>
                                        <p:strVal val="visible"/>
                                      </p:to>
                                    </p:set>
                                    <p:animEffect transition="in" filter="wipe(left)">
                                      <p:cBhvr>
                                        <p:cTn id="77" dur="500"/>
                                        <p:tgtEl>
                                          <p:spTgt spid="22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p:bldP spid="224264" grpId="0"/>
      <p:bldP spid="224269" grpId="0"/>
      <p:bldP spid="224270" grpId="0"/>
      <p:bldP spid="224273" grpId="0"/>
      <p:bldP spid="2242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7F1B03CC-EB3E-4E1E-9833-A29803B0EC11}" type="datetime10">
              <a:rPr lang="en-US" smtClean="0">
                <a:solidFill>
                  <a:schemeClr val="tx1"/>
                </a:solidFill>
                <a:latin typeface="Arial" pitchFamily="34" charset="0"/>
              </a:rPr>
              <a:pPr/>
              <a:t>09:57</a:t>
            </a:fld>
            <a:endParaRPr lang="en-US" smtClean="0">
              <a:solidFill>
                <a:schemeClr val="tx1"/>
              </a:solidFill>
              <a:latin typeface="Arial" pitchFamily="34" charset="0"/>
            </a:endParaRPr>
          </a:p>
        </p:txBody>
      </p:sp>
      <p:sp>
        <p:nvSpPr>
          <p:cNvPr id="3277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5EFEB51-AE84-487A-A6AA-622926C296BA}" type="slidenum">
              <a:rPr lang="en-US" smtClean="0">
                <a:solidFill>
                  <a:schemeClr val="tx1"/>
                </a:solidFill>
                <a:latin typeface="Arial" pitchFamily="34" charset="0"/>
              </a:rPr>
              <a:pPr/>
              <a:t>28</a:t>
            </a:fld>
            <a:endParaRPr lang="en-US" smtClean="0">
              <a:solidFill>
                <a:schemeClr val="tx1"/>
              </a:solidFill>
              <a:latin typeface="Arial" pitchFamily="34" charset="0"/>
            </a:endParaRPr>
          </a:p>
        </p:txBody>
      </p:sp>
      <p:graphicFrame>
        <p:nvGraphicFramePr>
          <p:cNvPr id="226105" name="Object 825"/>
          <p:cNvGraphicFramePr>
            <a:graphicFrameLocks noGrp="1" noChangeAspect="1"/>
          </p:cNvGraphicFramePr>
          <p:nvPr>
            <p:ph sz="half" idx="4294967295"/>
          </p:nvPr>
        </p:nvGraphicFramePr>
        <p:xfrm>
          <a:off x="5938838" y="2879725"/>
          <a:ext cx="1206500" cy="787400"/>
        </p:xfrm>
        <a:graphic>
          <a:graphicData uri="http://schemas.openxmlformats.org/presentationml/2006/ole">
            <p:oleObj spid="_x0000_s8194" name="Equation" r:id="rId3" imgW="973800" imgH="604800" progId="">
              <p:embed/>
            </p:oleObj>
          </a:graphicData>
        </a:graphic>
      </p:graphicFrame>
      <p:graphicFrame>
        <p:nvGraphicFramePr>
          <p:cNvPr id="226144" name="Object 864"/>
          <p:cNvGraphicFramePr>
            <a:graphicFrameLocks noGrp="1" noChangeAspect="1"/>
          </p:cNvGraphicFramePr>
          <p:nvPr>
            <p:ph sz="half" idx="4294967295"/>
          </p:nvPr>
        </p:nvGraphicFramePr>
        <p:xfrm>
          <a:off x="7429500" y="4778375"/>
          <a:ext cx="711200" cy="787400"/>
        </p:xfrm>
        <a:graphic>
          <a:graphicData uri="http://schemas.openxmlformats.org/presentationml/2006/ole">
            <p:oleObj spid="_x0000_s8195" name="Equation" r:id="rId4" imgW="537480" imgH="604800" progId="">
              <p:embed/>
            </p:oleObj>
          </a:graphicData>
        </a:graphic>
      </p:graphicFrame>
      <p:sp>
        <p:nvSpPr>
          <p:cNvPr id="225284" name="Text Box 4"/>
          <p:cNvSpPr txBox="1">
            <a:spLocks noChangeArrowheads="1"/>
          </p:cNvSpPr>
          <p:nvPr/>
        </p:nvSpPr>
        <p:spPr bwMode="auto">
          <a:xfrm>
            <a:off x="534988" y="1649413"/>
            <a:ext cx="8285162" cy="915987"/>
          </a:xfrm>
          <a:prstGeom prst="rect">
            <a:avLst/>
          </a:prstGeom>
          <a:noFill/>
          <a:ln w="9525">
            <a:noFill/>
            <a:miter lim="800000"/>
            <a:headEnd/>
            <a:tailEnd/>
          </a:ln>
        </p:spPr>
        <p:txBody>
          <a:bodyPr>
            <a:spAutoFit/>
          </a:bodyPr>
          <a:lstStyle/>
          <a:p>
            <a:pPr algn="just" eaLnBrk="0" hangingPunct="0">
              <a:spcBef>
                <a:spcPct val="50000"/>
              </a:spcBef>
            </a:pPr>
            <a:r>
              <a:rPr lang="sr-Latn-CS" b="1"/>
              <a:t>VISKOZNOST: osobina fluida da poseduje unutrašnje trenje, koje nastaje kao posledica otpora tangencijalnim silama smicanja koje se javljaju pri kretanju fluida. </a:t>
            </a:r>
            <a:endParaRPr lang="en-US" b="1"/>
          </a:p>
        </p:txBody>
      </p:sp>
      <p:pic>
        <p:nvPicPr>
          <p:cNvPr id="225285" name="Picture 5" descr="BD10263_"/>
          <p:cNvPicPr>
            <a:picLocks noChangeAspect="1" noChangeArrowheads="1"/>
          </p:cNvPicPr>
          <p:nvPr/>
        </p:nvPicPr>
        <p:blipFill>
          <a:blip r:embed="rId5" cstate="print"/>
          <a:srcRect/>
          <a:stretch>
            <a:fillRect/>
          </a:stretch>
        </p:blipFill>
        <p:spPr bwMode="auto">
          <a:xfrm>
            <a:off x="323850" y="1751013"/>
            <a:ext cx="179388" cy="179387"/>
          </a:xfrm>
          <a:prstGeom prst="rect">
            <a:avLst/>
          </a:prstGeom>
          <a:noFill/>
          <a:ln w="9525">
            <a:noFill/>
            <a:miter lim="800000"/>
            <a:headEnd/>
            <a:tailEnd/>
          </a:ln>
        </p:spPr>
      </p:pic>
      <p:grpSp>
        <p:nvGrpSpPr>
          <p:cNvPr id="2" name="Group 844"/>
          <p:cNvGrpSpPr>
            <a:grpSpLocks/>
          </p:cNvGrpSpPr>
          <p:nvPr/>
        </p:nvGrpSpPr>
        <p:grpSpPr bwMode="auto">
          <a:xfrm>
            <a:off x="423863" y="2549525"/>
            <a:ext cx="3930650" cy="3367088"/>
            <a:chOff x="226" y="1706"/>
            <a:chExt cx="2427" cy="1973"/>
          </a:xfrm>
        </p:grpSpPr>
        <p:sp>
          <p:nvSpPr>
            <p:cNvPr id="32801" name="Document"/>
            <p:cNvSpPr>
              <a:spLocks noEditPoints="1" noChangeArrowheads="1"/>
            </p:cNvSpPr>
            <p:nvPr/>
          </p:nvSpPr>
          <p:spPr bwMode="auto">
            <a:xfrm>
              <a:off x="226" y="1706"/>
              <a:ext cx="2427" cy="19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79 w 21600"/>
                <a:gd name="T25" fmla="*/ 821 h 21600"/>
                <a:gd name="T26" fmla="*/ 20621 w 21600"/>
                <a:gd name="T27" fmla="*/ 16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grpSp>
          <p:nvGrpSpPr>
            <p:cNvPr id="3" name="Group 697"/>
            <p:cNvGrpSpPr>
              <a:grpSpLocks noChangeAspect="1"/>
            </p:cNvGrpSpPr>
            <p:nvPr/>
          </p:nvGrpSpPr>
          <p:grpSpPr bwMode="auto">
            <a:xfrm>
              <a:off x="403" y="2015"/>
              <a:ext cx="2182" cy="1279"/>
              <a:chOff x="431" y="2330"/>
              <a:chExt cx="2182" cy="1279"/>
            </a:xfrm>
          </p:grpSpPr>
          <p:sp>
            <p:nvSpPr>
              <p:cNvPr id="32803" name="AutoShape 696"/>
              <p:cNvSpPr>
                <a:spLocks noChangeAspect="1" noChangeArrowheads="1" noTextEdit="1"/>
              </p:cNvSpPr>
              <p:nvPr/>
            </p:nvSpPr>
            <p:spPr bwMode="auto">
              <a:xfrm>
                <a:off x="431" y="2341"/>
                <a:ext cx="2182" cy="1239"/>
              </a:xfrm>
              <a:prstGeom prst="rect">
                <a:avLst/>
              </a:prstGeom>
              <a:noFill/>
              <a:ln w="9525">
                <a:noFill/>
                <a:miter lim="800000"/>
                <a:headEnd/>
                <a:tailEnd/>
              </a:ln>
            </p:spPr>
            <p:txBody>
              <a:bodyPr/>
              <a:lstStyle/>
              <a:p>
                <a:endParaRPr lang="en-US"/>
              </a:p>
            </p:txBody>
          </p:sp>
          <p:sp>
            <p:nvSpPr>
              <p:cNvPr id="32804" name="Rectangle 698"/>
              <p:cNvSpPr>
                <a:spLocks noChangeArrowheads="1"/>
              </p:cNvSpPr>
              <p:nvPr/>
            </p:nvSpPr>
            <p:spPr bwMode="auto">
              <a:xfrm>
                <a:off x="1022" y="2377"/>
                <a:ext cx="8" cy="1069"/>
              </a:xfrm>
              <a:prstGeom prst="rect">
                <a:avLst/>
              </a:prstGeom>
              <a:solidFill>
                <a:srgbClr val="1F1A17"/>
              </a:solidFill>
              <a:ln w="9525">
                <a:noFill/>
                <a:miter lim="800000"/>
                <a:headEnd/>
                <a:tailEnd/>
              </a:ln>
            </p:spPr>
            <p:txBody>
              <a:bodyPr/>
              <a:lstStyle/>
              <a:p>
                <a:endParaRPr lang="en-US"/>
              </a:p>
            </p:txBody>
          </p:sp>
          <p:sp>
            <p:nvSpPr>
              <p:cNvPr id="32805" name="Freeform 699"/>
              <p:cNvSpPr>
                <a:spLocks/>
              </p:cNvSpPr>
              <p:nvPr/>
            </p:nvSpPr>
            <p:spPr bwMode="auto">
              <a:xfrm>
                <a:off x="1012" y="2349"/>
                <a:ext cx="27" cy="50"/>
              </a:xfrm>
              <a:custGeom>
                <a:avLst/>
                <a:gdLst>
                  <a:gd name="T0" fmla="*/ 14 w 27"/>
                  <a:gd name="T1" fmla="*/ 0 h 50"/>
                  <a:gd name="T2" fmla="*/ 0 w 27"/>
                  <a:gd name="T3" fmla="*/ 50 h 50"/>
                  <a:gd name="T4" fmla="*/ 0 w 27"/>
                  <a:gd name="T5" fmla="*/ 50 h 50"/>
                  <a:gd name="T6" fmla="*/ 0 w 27"/>
                  <a:gd name="T7" fmla="*/ 50 h 50"/>
                  <a:gd name="T8" fmla="*/ 2 w 27"/>
                  <a:gd name="T9" fmla="*/ 48 h 50"/>
                  <a:gd name="T10" fmla="*/ 2 w 27"/>
                  <a:gd name="T11" fmla="*/ 48 h 50"/>
                  <a:gd name="T12" fmla="*/ 4 w 27"/>
                  <a:gd name="T13" fmla="*/ 48 h 50"/>
                  <a:gd name="T14" fmla="*/ 4 w 27"/>
                  <a:gd name="T15" fmla="*/ 48 h 50"/>
                  <a:gd name="T16" fmla="*/ 6 w 27"/>
                  <a:gd name="T17" fmla="*/ 46 h 50"/>
                  <a:gd name="T18" fmla="*/ 6 w 27"/>
                  <a:gd name="T19" fmla="*/ 46 h 50"/>
                  <a:gd name="T20" fmla="*/ 6 w 27"/>
                  <a:gd name="T21" fmla="*/ 46 h 50"/>
                  <a:gd name="T22" fmla="*/ 8 w 27"/>
                  <a:gd name="T23" fmla="*/ 46 h 50"/>
                  <a:gd name="T24" fmla="*/ 8 w 27"/>
                  <a:gd name="T25" fmla="*/ 46 h 50"/>
                  <a:gd name="T26" fmla="*/ 10 w 27"/>
                  <a:gd name="T27" fmla="*/ 46 h 50"/>
                  <a:gd name="T28" fmla="*/ 10 w 27"/>
                  <a:gd name="T29" fmla="*/ 46 h 50"/>
                  <a:gd name="T30" fmla="*/ 12 w 27"/>
                  <a:gd name="T31" fmla="*/ 44 h 50"/>
                  <a:gd name="T32" fmla="*/ 12 w 27"/>
                  <a:gd name="T33" fmla="*/ 44 h 50"/>
                  <a:gd name="T34" fmla="*/ 12 w 27"/>
                  <a:gd name="T35" fmla="*/ 44 h 50"/>
                  <a:gd name="T36" fmla="*/ 14 w 27"/>
                  <a:gd name="T37" fmla="*/ 44 h 50"/>
                  <a:gd name="T38" fmla="*/ 14 w 27"/>
                  <a:gd name="T39" fmla="*/ 44 h 50"/>
                  <a:gd name="T40" fmla="*/ 16 w 27"/>
                  <a:gd name="T41" fmla="*/ 44 h 50"/>
                  <a:gd name="T42" fmla="*/ 16 w 27"/>
                  <a:gd name="T43" fmla="*/ 44 h 50"/>
                  <a:gd name="T44" fmla="*/ 18 w 27"/>
                  <a:gd name="T45" fmla="*/ 46 h 50"/>
                  <a:gd name="T46" fmla="*/ 18 w 27"/>
                  <a:gd name="T47" fmla="*/ 46 h 50"/>
                  <a:gd name="T48" fmla="*/ 18 w 27"/>
                  <a:gd name="T49" fmla="*/ 46 h 50"/>
                  <a:gd name="T50" fmla="*/ 20 w 27"/>
                  <a:gd name="T51" fmla="*/ 46 h 50"/>
                  <a:gd name="T52" fmla="*/ 20 w 27"/>
                  <a:gd name="T53" fmla="*/ 46 h 50"/>
                  <a:gd name="T54" fmla="*/ 22 w 27"/>
                  <a:gd name="T55" fmla="*/ 46 h 50"/>
                  <a:gd name="T56" fmla="*/ 22 w 27"/>
                  <a:gd name="T57" fmla="*/ 46 h 50"/>
                  <a:gd name="T58" fmla="*/ 24 w 27"/>
                  <a:gd name="T59" fmla="*/ 48 h 50"/>
                  <a:gd name="T60" fmla="*/ 24 w 27"/>
                  <a:gd name="T61" fmla="*/ 48 h 50"/>
                  <a:gd name="T62" fmla="*/ 24 w 27"/>
                  <a:gd name="T63" fmla="*/ 48 h 50"/>
                  <a:gd name="T64" fmla="*/ 25 w 27"/>
                  <a:gd name="T65" fmla="*/ 48 h 50"/>
                  <a:gd name="T66" fmla="*/ 25 w 27"/>
                  <a:gd name="T67" fmla="*/ 50 h 50"/>
                  <a:gd name="T68" fmla="*/ 27 w 27"/>
                  <a:gd name="T69" fmla="*/ 50 h 50"/>
                  <a:gd name="T70" fmla="*/ 14 w 27"/>
                  <a:gd name="T71" fmla="*/ 0 h 50"/>
                  <a:gd name="T72" fmla="*/ 14 w 27"/>
                  <a:gd name="T73" fmla="*/ 0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0"/>
                  <a:gd name="T113" fmla="*/ 27 w 27"/>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0">
                    <a:moveTo>
                      <a:pt x="14" y="0"/>
                    </a:moveTo>
                    <a:lnTo>
                      <a:pt x="0" y="50"/>
                    </a:lnTo>
                    <a:lnTo>
                      <a:pt x="2" y="48"/>
                    </a:lnTo>
                    <a:lnTo>
                      <a:pt x="4" y="48"/>
                    </a:lnTo>
                    <a:lnTo>
                      <a:pt x="6" y="46"/>
                    </a:lnTo>
                    <a:lnTo>
                      <a:pt x="8" y="46"/>
                    </a:lnTo>
                    <a:lnTo>
                      <a:pt x="10" y="46"/>
                    </a:lnTo>
                    <a:lnTo>
                      <a:pt x="12" y="44"/>
                    </a:lnTo>
                    <a:lnTo>
                      <a:pt x="14" y="44"/>
                    </a:lnTo>
                    <a:lnTo>
                      <a:pt x="16" y="44"/>
                    </a:lnTo>
                    <a:lnTo>
                      <a:pt x="18" y="46"/>
                    </a:lnTo>
                    <a:lnTo>
                      <a:pt x="20" y="46"/>
                    </a:lnTo>
                    <a:lnTo>
                      <a:pt x="22" y="46"/>
                    </a:lnTo>
                    <a:lnTo>
                      <a:pt x="24" y="48"/>
                    </a:lnTo>
                    <a:lnTo>
                      <a:pt x="25" y="48"/>
                    </a:lnTo>
                    <a:lnTo>
                      <a:pt x="25" y="50"/>
                    </a:lnTo>
                    <a:lnTo>
                      <a:pt x="27" y="50"/>
                    </a:lnTo>
                    <a:lnTo>
                      <a:pt x="14" y="0"/>
                    </a:lnTo>
                    <a:close/>
                  </a:path>
                </a:pathLst>
              </a:custGeom>
              <a:solidFill>
                <a:srgbClr val="1F1A17"/>
              </a:solidFill>
              <a:ln w="9525">
                <a:noFill/>
                <a:round/>
                <a:headEnd/>
                <a:tailEnd/>
              </a:ln>
            </p:spPr>
            <p:txBody>
              <a:bodyPr/>
              <a:lstStyle/>
              <a:p>
                <a:endParaRPr lang="en-US"/>
              </a:p>
            </p:txBody>
          </p:sp>
          <p:sp>
            <p:nvSpPr>
              <p:cNvPr id="32806" name="Rectangle 700"/>
              <p:cNvSpPr>
                <a:spLocks noChangeArrowheads="1"/>
              </p:cNvSpPr>
              <p:nvPr/>
            </p:nvSpPr>
            <p:spPr bwMode="auto">
              <a:xfrm>
                <a:off x="441" y="3442"/>
                <a:ext cx="2051" cy="7"/>
              </a:xfrm>
              <a:prstGeom prst="rect">
                <a:avLst/>
              </a:prstGeom>
              <a:solidFill>
                <a:srgbClr val="1F1A17"/>
              </a:solidFill>
              <a:ln w="9525">
                <a:noFill/>
                <a:miter lim="800000"/>
                <a:headEnd/>
                <a:tailEnd/>
              </a:ln>
            </p:spPr>
            <p:txBody>
              <a:bodyPr/>
              <a:lstStyle/>
              <a:p>
                <a:endParaRPr lang="en-US"/>
              </a:p>
            </p:txBody>
          </p:sp>
          <p:sp>
            <p:nvSpPr>
              <p:cNvPr id="32807" name="Freeform 701"/>
              <p:cNvSpPr>
                <a:spLocks/>
              </p:cNvSpPr>
              <p:nvPr/>
            </p:nvSpPr>
            <p:spPr bwMode="auto">
              <a:xfrm>
                <a:off x="2471" y="3432"/>
                <a:ext cx="50" cy="27"/>
              </a:xfrm>
              <a:custGeom>
                <a:avLst/>
                <a:gdLst>
                  <a:gd name="T0" fmla="*/ 50 w 50"/>
                  <a:gd name="T1" fmla="*/ 14 h 27"/>
                  <a:gd name="T2" fmla="*/ 0 w 50"/>
                  <a:gd name="T3" fmla="*/ 0 h 27"/>
                  <a:gd name="T4" fmla="*/ 0 w 50"/>
                  <a:gd name="T5" fmla="*/ 0 h 27"/>
                  <a:gd name="T6" fmla="*/ 2 w 50"/>
                  <a:gd name="T7" fmla="*/ 0 h 27"/>
                  <a:gd name="T8" fmla="*/ 2 w 50"/>
                  <a:gd name="T9" fmla="*/ 2 h 27"/>
                  <a:gd name="T10" fmla="*/ 2 w 50"/>
                  <a:gd name="T11" fmla="*/ 2 h 27"/>
                  <a:gd name="T12" fmla="*/ 4 w 50"/>
                  <a:gd name="T13" fmla="*/ 4 h 27"/>
                  <a:gd name="T14" fmla="*/ 4 w 50"/>
                  <a:gd name="T15" fmla="*/ 4 h 27"/>
                  <a:gd name="T16" fmla="*/ 4 w 50"/>
                  <a:gd name="T17" fmla="*/ 6 h 27"/>
                  <a:gd name="T18" fmla="*/ 4 w 50"/>
                  <a:gd name="T19" fmla="*/ 6 h 27"/>
                  <a:gd name="T20" fmla="*/ 6 w 50"/>
                  <a:gd name="T21" fmla="*/ 6 h 27"/>
                  <a:gd name="T22" fmla="*/ 6 w 50"/>
                  <a:gd name="T23" fmla="*/ 8 h 27"/>
                  <a:gd name="T24" fmla="*/ 6 w 50"/>
                  <a:gd name="T25" fmla="*/ 8 h 27"/>
                  <a:gd name="T26" fmla="*/ 6 w 50"/>
                  <a:gd name="T27" fmla="*/ 10 h 27"/>
                  <a:gd name="T28" fmla="*/ 6 w 50"/>
                  <a:gd name="T29" fmla="*/ 10 h 27"/>
                  <a:gd name="T30" fmla="*/ 6 w 50"/>
                  <a:gd name="T31" fmla="*/ 12 h 27"/>
                  <a:gd name="T32" fmla="*/ 6 w 50"/>
                  <a:gd name="T33" fmla="*/ 12 h 27"/>
                  <a:gd name="T34" fmla="*/ 6 w 50"/>
                  <a:gd name="T35" fmla="*/ 12 h 27"/>
                  <a:gd name="T36" fmla="*/ 6 w 50"/>
                  <a:gd name="T37" fmla="*/ 14 h 27"/>
                  <a:gd name="T38" fmla="*/ 6 w 50"/>
                  <a:gd name="T39" fmla="*/ 14 h 27"/>
                  <a:gd name="T40" fmla="*/ 6 w 50"/>
                  <a:gd name="T41" fmla="*/ 15 h 27"/>
                  <a:gd name="T42" fmla="*/ 6 w 50"/>
                  <a:gd name="T43" fmla="*/ 15 h 27"/>
                  <a:gd name="T44" fmla="*/ 6 w 50"/>
                  <a:gd name="T45" fmla="*/ 17 h 27"/>
                  <a:gd name="T46" fmla="*/ 6 w 50"/>
                  <a:gd name="T47" fmla="*/ 17 h 27"/>
                  <a:gd name="T48" fmla="*/ 6 w 50"/>
                  <a:gd name="T49" fmla="*/ 17 h 27"/>
                  <a:gd name="T50" fmla="*/ 6 w 50"/>
                  <a:gd name="T51" fmla="*/ 19 h 27"/>
                  <a:gd name="T52" fmla="*/ 6 w 50"/>
                  <a:gd name="T53" fmla="*/ 19 h 27"/>
                  <a:gd name="T54" fmla="*/ 4 w 50"/>
                  <a:gd name="T55" fmla="*/ 21 h 27"/>
                  <a:gd name="T56" fmla="*/ 4 w 50"/>
                  <a:gd name="T57" fmla="*/ 21 h 27"/>
                  <a:gd name="T58" fmla="*/ 4 w 50"/>
                  <a:gd name="T59" fmla="*/ 23 h 27"/>
                  <a:gd name="T60" fmla="*/ 4 w 50"/>
                  <a:gd name="T61" fmla="*/ 23 h 27"/>
                  <a:gd name="T62" fmla="*/ 2 w 50"/>
                  <a:gd name="T63" fmla="*/ 23 h 27"/>
                  <a:gd name="T64" fmla="*/ 2 w 50"/>
                  <a:gd name="T65" fmla="*/ 25 h 27"/>
                  <a:gd name="T66" fmla="*/ 2 w 50"/>
                  <a:gd name="T67" fmla="*/ 25 h 27"/>
                  <a:gd name="T68" fmla="*/ 0 w 50"/>
                  <a:gd name="T69" fmla="*/ 27 h 27"/>
                  <a:gd name="T70" fmla="*/ 50 w 50"/>
                  <a:gd name="T71" fmla="*/ 14 h 27"/>
                  <a:gd name="T72" fmla="*/ 50 w 50"/>
                  <a:gd name="T73" fmla="*/ 14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27"/>
                  <a:gd name="T113" fmla="*/ 50 w 50"/>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27">
                    <a:moveTo>
                      <a:pt x="50" y="14"/>
                    </a:moveTo>
                    <a:lnTo>
                      <a:pt x="0" y="0"/>
                    </a:lnTo>
                    <a:lnTo>
                      <a:pt x="2" y="0"/>
                    </a:lnTo>
                    <a:lnTo>
                      <a:pt x="2" y="2"/>
                    </a:lnTo>
                    <a:lnTo>
                      <a:pt x="4" y="4"/>
                    </a:lnTo>
                    <a:lnTo>
                      <a:pt x="4" y="6"/>
                    </a:lnTo>
                    <a:lnTo>
                      <a:pt x="6" y="6"/>
                    </a:lnTo>
                    <a:lnTo>
                      <a:pt x="6" y="8"/>
                    </a:lnTo>
                    <a:lnTo>
                      <a:pt x="6" y="10"/>
                    </a:lnTo>
                    <a:lnTo>
                      <a:pt x="6" y="12"/>
                    </a:lnTo>
                    <a:lnTo>
                      <a:pt x="6" y="14"/>
                    </a:lnTo>
                    <a:lnTo>
                      <a:pt x="6" y="15"/>
                    </a:lnTo>
                    <a:lnTo>
                      <a:pt x="6" y="17"/>
                    </a:lnTo>
                    <a:lnTo>
                      <a:pt x="6" y="19"/>
                    </a:lnTo>
                    <a:lnTo>
                      <a:pt x="4" y="21"/>
                    </a:lnTo>
                    <a:lnTo>
                      <a:pt x="4" y="23"/>
                    </a:lnTo>
                    <a:lnTo>
                      <a:pt x="2" y="23"/>
                    </a:lnTo>
                    <a:lnTo>
                      <a:pt x="2" y="25"/>
                    </a:lnTo>
                    <a:lnTo>
                      <a:pt x="0" y="27"/>
                    </a:lnTo>
                    <a:lnTo>
                      <a:pt x="50" y="14"/>
                    </a:lnTo>
                    <a:close/>
                  </a:path>
                </a:pathLst>
              </a:custGeom>
              <a:solidFill>
                <a:srgbClr val="1F1A17"/>
              </a:solidFill>
              <a:ln w="9525">
                <a:noFill/>
                <a:round/>
                <a:headEnd/>
                <a:tailEnd/>
              </a:ln>
            </p:spPr>
            <p:txBody>
              <a:bodyPr/>
              <a:lstStyle/>
              <a:p>
                <a:endParaRPr lang="en-US"/>
              </a:p>
            </p:txBody>
          </p:sp>
          <p:sp>
            <p:nvSpPr>
              <p:cNvPr id="32808" name="Line 702"/>
              <p:cNvSpPr>
                <a:spLocks noChangeShapeType="1"/>
              </p:cNvSpPr>
              <p:nvPr/>
            </p:nvSpPr>
            <p:spPr bwMode="auto">
              <a:xfrm>
                <a:off x="1439" y="3353"/>
                <a:ext cx="1045" cy="1"/>
              </a:xfrm>
              <a:prstGeom prst="line">
                <a:avLst/>
              </a:prstGeom>
              <a:noFill/>
              <a:ln w="9525">
                <a:solidFill>
                  <a:srgbClr val="1F1A17"/>
                </a:solidFill>
                <a:round/>
                <a:headEnd/>
                <a:tailEnd/>
              </a:ln>
            </p:spPr>
            <p:txBody>
              <a:bodyPr/>
              <a:lstStyle/>
              <a:p>
                <a:endParaRPr lang="en-US"/>
              </a:p>
            </p:txBody>
          </p:sp>
          <p:sp>
            <p:nvSpPr>
              <p:cNvPr id="32809" name="Line 703"/>
              <p:cNvSpPr>
                <a:spLocks noChangeShapeType="1"/>
              </p:cNvSpPr>
              <p:nvPr/>
            </p:nvSpPr>
            <p:spPr bwMode="auto">
              <a:xfrm>
                <a:off x="1644" y="3240"/>
                <a:ext cx="837" cy="1"/>
              </a:xfrm>
              <a:prstGeom prst="line">
                <a:avLst/>
              </a:prstGeom>
              <a:noFill/>
              <a:ln w="9525">
                <a:solidFill>
                  <a:srgbClr val="1F1A17"/>
                </a:solidFill>
                <a:round/>
                <a:headEnd/>
                <a:tailEnd/>
              </a:ln>
            </p:spPr>
            <p:txBody>
              <a:bodyPr/>
              <a:lstStyle/>
              <a:p>
                <a:endParaRPr lang="en-US"/>
              </a:p>
            </p:txBody>
          </p:sp>
          <p:sp>
            <p:nvSpPr>
              <p:cNvPr id="32810" name="Line 704"/>
              <p:cNvSpPr>
                <a:spLocks noChangeShapeType="1"/>
              </p:cNvSpPr>
              <p:nvPr/>
            </p:nvSpPr>
            <p:spPr bwMode="auto">
              <a:xfrm>
                <a:off x="1784" y="3119"/>
                <a:ext cx="700" cy="1"/>
              </a:xfrm>
              <a:prstGeom prst="line">
                <a:avLst/>
              </a:prstGeom>
              <a:noFill/>
              <a:ln w="9525">
                <a:solidFill>
                  <a:srgbClr val="1F1A17"/>
                </a:solidFill>
                <a:round/>
                <a:headEnd/>
                <a:tailEnd/>
              </a:ln>
            </p:spPr>
            <p:txBody>
              <a:bodyPr/>
              <a:lstStyle/>
              <a:p>
                <a:endParaRPr lang="en-US"/>
              </a:p>
            </p:txBody>
          </p:sp>
          <p:sp>
            <p:nvSpPr>
              <p:cNvPr id="32811" name="Line 705"/>
              <p:cNvSpPr>
                <a:spLocks noChangeShapeType="1"/>
              </p:cNvSpPr>
              <p:nvPr/>
            </p:nvSpPr>
            <p:spPr bwMode="auto">
              <a:xfrm>
                <a:off x="1882" y="3004"/>
                <a:ext cx="602" cy="1"/>
              </a:xfrm>
              <a:prstGeom prst="line">
                <a:avLst/>
              </a:prstGeom>
              <a:noFill/>
              <a:ln w="9525">
                <a:solidFill>
                  <a:srgbClr val="1F1A17"/>
                </a:solidFill>
                <a:round/>
                <a:headEnd/>
                <a:tailEnd/>
              </a:ln>
            </p:spPr>
            <p:txBody>
              <a:bodyPr/>
              <a:lstStyle/>
              <a:p>
                <a:endParaRPr lang="en-US"/>
              </a:p>
            </p:txBody>
          </p:sp>
          <p:sp>
            <p:nvSpPr>
              <p:cNvPr id="32812" name="Line 706"/>
              <p:cNvSpPr>
                <a:spLocks noChangeShapeType="1"/>
              </p:cNvSpPr>
              <p:nvPr/>
            </p:nvSpPr>
            <p:spPr bwMode="auto">
              <a:xfrm>
                <a:off x="1955" y="2887"/>
                <a:ext cx="529" cy="1"/>
              </a:xfrm>
              <a:prstGeom prst="line">
                <a:avLst/>
              </a:prstGeom>
              <a:noFill/>
              <a:ln w="9525">
                <a:solidFill>
                  <a:srgbClr val="1F1A17"/>
                </a:solidFill>
                <a:round/>
                <a:headEnd/>
                <a:tailEnd/>
              </a:ln>
            </p:spPr>
            <p:txBody>
              <a:bodyPr/>
              <a:lstStyle/>
              <a:p>
                <a:endParaRPr lang="en-US"/>
              </a:p>
            </p:txBody>
          </p:sp>
          <p:sp>
            <p:nvSpPr>
              <p:cNvPr id="32813" name="Line 707"/>
              <p:cNvSpPr>
                <a:spLocks noChangeShapeType="1"/>
              </p:cNvSpPr>
              <p:nvPr/>
            </p:nvSpPr>
            <p:spPr bwMode="auto">
              <a:xfrm>
                <a:off x="2001" y="2771"/>
                <a:ext cx="483" cy="1"/>
              </a:xfrm>
              <a:prstGeom prst="line">
                <a:avLst/>
              </a:prstGeom>
              <a:noFill/>
              <a:ln w="9525">
                <a:solidFill>
                  <a:srgbClr val="1F1A17"/>
                </a:solidFill>
                <a:round/>
                <a:headEnd/>
                <a:tailEnd/>
              </a:ln>
            </p:spPr>
            <p:txBody>
              <a:bodyPr/>
              <a:lstStyle/>
              <a:p>
                <a:endParaRPr lang="en-US"/>
              </a:p>
            </p:txBody>
          </p:sp>
          <p:sp>
            <p:nvSpPr>
              <p:cNvPr id="32814" name="Line 708"/>
              <p:cNvSpPr>
                <a:spLocks noChangeShapeType="1"/>
              </p:cNvSpPr>
              <p:nvPr/>
            </p:nvSpPr>
            <p:spPr bwMode="auto">
              <a:xfrm>
                <a:off x="2037" y="2654"/>
                <a:ext cx="447" cy="1"/>
              </a:xfrm>
              <a:prstGeom prst="line">
                <a:avLst/>
              </a:prstGeom>
              <a:noFill/>
              <a:ln w="9525">
                <a:solidFill>
                  <a:srgbClr val="1F1A17"/>
                </a:solidFill>
                <a:round/>
                <a:headEnd/>
                <a:tailEnd/>
              </a:ln>
            </p:spPr>
            <p:txBody>
              <a:bodyPr/>
              <a:lstStyle/>
              <a:p>
                <a:endParaRPr lang="en-US"/>
              </a:p>
            </p:txBody>
          </p:sp>
          <p:sp>
            <p:nvSpPr>
              <p:cNvPr id="32815" name="Line 709"/>
              <p:cNvSpPr>
                <a:spLocks noChangeShapeType="1"/>
              </p:cNvSpPr>
              <p:nvPr/>
            </p:nvSpPr>
            <p:spPr bwMode="auto">
              <a:xfrm>
                <a:off x="2060" y="2539"/>
                <a:ext cx="424" cy="1"/>
              </a:xfrm>
              <a:prstGeom prst="line">
                <a:avLst/>
              </a:prstGeom>
              <a:noFill/>
              <a:ln w="9525">
                <a:solidFill>
                  <a:srgbClr val="1F1A17"/>
                </a:solidFill>
                <a:round/>
                <a:headEnd/>
                <a:tailEnd/>
              </a:ln>
            </p:spPr>
            <p:txBody>
              <a:bodyPr/>
              <a:lstStyle/>
              <a:p>
                <a:endParaRPr lang="en-US"/>
              </a:p>
            </p:txBody>
          </p:sp>
          <p:sp>
            <p:nvSpPr>
              <p:cNvPr id="32816" name="Freeform 710"/>
              <p:cNvSpPr>
                <a:spLocks/>
              </p:cNvSpPr>
              <p:nvPr/>
            </p:nvSpPr>
            <p:spPr bwMode="auto">
              <a:xfrm>
                <a:off x="1362" y="3330"/>
                <a:ext cx="55" cy="48"/>
              </a:xfrm>
              <a:custGeom>
                <a:avLst/>
                <a:gdLst>
                  <a:gd name="T0" fmla="*/ 55 w 55"/>
                  <a:gd name="T1" fmla="*/ 25 h 48"/>
                  <a:gd name="T2" fmla="*/ 0 w 55"/>
                  <a:gd name="T3" fmla="*/ 48 h 48"/>
                  <a:gd name="T4" fmla="*/ 0 w 55"/>
                  <a:gd name="T5" fmla="*/ 48 h 48"/>
                  <a:gd name="T6" fmla="*/ 0 w 55"/>
                  <a:gd name="T7" fmla="*/ 46 h 48"/>
                  <a:gd name="T8" fmla="*/ 2 w 55"/>
                  <a:gd name="T9" fmla="*/ 46 h 48"/>
                  <a:gd name="T10" fmla="*/ 2 w 55"/>
                  <a:gd name="T11" fmla="*/ 44 h 48"/>
                  <a:gd name="T12" fmla="*/ 2 w 55"/>
                  <a:gd name="T13" fmla="*/ 43 h 48"/>
                  <a:gd name="T14" fmla="*/ 4 w 55"/>
                  <a:gd name="T15" fmla="*/ 41 h 48"/>
                  <a:gd name="T16" fmla="*/ 4 w 55"/>
                  <a:gd name="T17" fmla="*/ 39 h 48"/>
                  <a:gd name="T18" fmla="*/ 4 w 55"/>
                  <a:gd name="T19" fmla="*/ 39 h 48"/>
                  <a:gd name="T20" fmla="*/ 4 w 55"/>
                  <a:gd name="T21" fmla="*/ 37 h 48"/>
                  <a:gd name="T22" fmla="*/ 4 w 55"/>
                  <a:gd name="T23" fmla="*/ 35 h 48"/>
                  <a:gd name="T24" fmla="*/ 6 w 55"/>
                  <a:gd name="T25" fmla="*/ 33 h 48"/>
                  <a:gd name="T26" fmla="*/ 6 w 55"/>
                  <a:gd name="T27" fmla="*/ 31 h 48"/>
                  <a:gd name="T28" fmla="*/ 6 w 55"/>
                  <a:gd name="T29" fmla="*/ 31 h 48"/>
                  <a:gd name="T30" fmla="*/ 6 w 55"/>
                  <a:gd name="T31" fmla="*/ 29 h 48"/>
                  <a:gd name="T32" fmla="*/ 6 w 55"/>
                  <a:gd name="T33" fmla="*/ 27 h 48"/>
                  <a:gd name="T34" fmla="*/ 6 w 55"/>
                  <a:gd name="T35" fmla="*/ 25 h 48"/>
                  <a:gd name="T36" fmla="*/ 6 w 55"/>
                  <a:gd name="T37" fmla="*/ 25 h 48"/>
                  <a:gd name="T38" fmla="*/ 6 w 55"/>
                  <a:gd name="T39" fmla="*/ 23 h 48"/>
                  <a:gd name="T40" fmla="*/ 6 w 55"/>
                  <a:gd name="T41" fmla="*/ 21 h 48"/>
                  <a:gd name="T42" fmla="*/ 6 w 55"/>
                  <a:gd name="T43" fmla="*/ 19 h 48"/>
                  <a:gd name="T44" fmla="*/ 6 w 55"/>
                  <a:gd name="T45" fmla="*/ 18 h 48"/>
                  <a:gd name="T46" fmla="*/ 6 w 55"/>
                  <a:gd name="T47" fmla="*/ 18 h 48"/>
                  <a:gd name="T48" fmla="*/ 6 w 55"/>
                  <a:gd name="T49" fmla="*/ 16 h 48"/>
                  <a:gd name="T50" fmla="*/ 4 w 55"/>
                  <a:gd name="T51" fmla="*/ 14 h 48"/>
                  <a:gd name="T52" fmla="*/ 4 w 55"/>
                  <a:gd name="T53" fmla="*/ 12 h 48"/>
                  <a:gd name="T54" fmla="*/ 4 w 55"/>
                  <a:gd name="T55" fmla="*/ 10 h 48"/>
                  <a:gd name="T56" fmla="*/ 4 w 55"/>
                  <a:gd name="T57" fmla="*/ 10 h 48"/>
                  <a:gd name="T58" fmla="*/ 4 w 55"/>
                  <a:gd name="T59" fmla="*/ 8 h 48"/>
                  <a:gd name="T60" fmla="*/ 2 w 55"/>
                  <a:gd name="T61" fmla="*/ 6 h 48"/>
                  <a:gd name="T62" fmla="*/ 2 w 55"/>
                  <a:gd name="T63" fmla="*/ 4 h 48"/>
                  <a:gd name="T64" fmla="*/ 2 w 55"/>
                  <a:gd name="T65" fmla="*/ 4 h 48"/>
                  <a:gd name="T66" fmla="*/ 0 w 55"/>
                  <a:gd name="T67" fmla="*/ 2 h 48"/>
                  <a:gd name="T68" fmla="*/ 0 w 55"/>
                  <a:gd name="T69" fmla="*/ 0 h 48"/>
                  <a:gd name="T70" fmla="*/ 55 w 55"/>
                  <a:gd name="T71" fmla="*/ 25 h 48"/>
                  <a:gd name="T72" fmla="*/ 55 w 55"/>
                  <a:gd name="T73" fmla="*/ 25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48"/>
                  <a:gd name="T113" fmla="*/ 55 w 55"/>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48">
                    <a:moveTo>
                      <a:pt x="55" y="25"/>
                    </a:moveTo>
                    <a:lnTo>
                      <a:pt x="0" y="48"/>
                    </a:lnTo>
                    <a:lnTo>
                      <a:pt x="0" y="46"/>
                    </a:lnTo>
                    <a:lnTo>
                      <a:pt x="2" y="46"/>
                    </a:lnTo>
                    <a:lnTo>
                      <a:pt x="2" y="44"/>
                    </a:lnTo>
                    <a:lnTo>
                      <a:pt x="2" y="43"/>
                    </a:lnTo>
                    <a:lnTo>
                      <a:pt x="4" y="41"/>
                    </a:lnTo>
                    <a:lnTo>
                      <a:pt x="4" y="39"/>
                    </a:lnTo>
                    <a:lnTo>
                      <a:pt x="4" y="37"/>
                    </a:lnTo>
                    <a:lnTo>
                      <a:pt x="4" y="35"/>
                    </a:lnTo>
                    <a:lnTo>
                      <a:pt x="6" y="33"/>
                    </a:lnTo>
                    <a:lnTo>
                      <a:pt x="6" y="31"/>
                    </a:lnTo>
                    <a:lnTo>
                      <a:pt x="6" y="29"/>
                    </a:lnTo>
                    <a:lnTo>
                      <a:pt x="6" y="27"/>
                    </a:lnTo>
                    <a:lnTo>
                      <a:pt x="6" y="25"/>
                    </a:lnTo>
                    <a:lnTo>
                      <a:pt x="6" y="23"/>
                    </a:lnTo>
                    <a:lnTo>
                      <a:pt x="6" y="21"/>
                    </a:lnTo>
                    <a:lnTo>
                      <a:pt x="6" y="19"/>
                    </a:lnTo>
                    <a:lnTo>
                      <a:pt x="6" y="18"/>
                    </a:lnTo>
                    <a:lnTo>
                      <a:pt x="6" y="16"/>
                    </a:lnTo>
                    <a:lnTo>
                      <a:pt x="4" y="14"/>
                    </a:lnTo>
                    <a:lnTo>
                      <a:pt x="4" y="12"/>
                    </a:lnTo>
                    <a:lnTo>
                      <a:pt x="4" y="10"/>
                    </a:lnTo>
                    <a:lnTo>
                      <a:pt x="4" y="8"/>
                    </a:lnTo>
                    <a:lnTo>
                      <a:pt x="2" y="6"/>
                    </a:lnTo>
                    <a:lnTo>
                      <a:pt x="2" y="4"/>
                    </a:lnTo>
                    <a:lnTo>
                      <a:pt x="0" y="2"/>
                    </a:lnTo>
                    <a:lnTo>
                      <a:pt x="0" y="0"/>
                    </a:lnTo>
                    <a:lnTo>
                      <a:pt x="55" y="25"/>
                    </a:lnTo>
                    <a:close/>
                  </a:path>
                </a:pathLst>
              </a:custGeom>
              <a:solidFill>
                <a:srgbClr val="1F1A17"/>
              </a:solidFill>
              <a:ln w="9525">
                <a:noFill/>
                <a:round/>
                <a:headEnd/>
                <a:tailEnd/>
              </a:ln>
            </p:spPr>
            <p:txBody>
              <a:bodyPr/>
              <a:lstStyle/>
              <a:p>
                <a:endParaRPr lang="en-US"/>
              </a:p>
            </p:txBody>
          </p:sp>
          <p:sp>
            <p:nvSpPr>
              <p:cNvPr id="32817" name="Rectangle 711"/>
              <p:cNvSpPr>
                <a:spLocks noChangeArrowheads="1"/>
              </p:cNvSpPr>
              <p:nvPr/>
            </p:nvSpPr>
            <p:spPr bwMode="auto">
              <a:xfrm>
                <a:off x="517" y="3351"/>
                <a:ext cx="872" cy="6"/>
              </a:xfrm>
              <a:prstGeom prst="rect">
                <a:avLst/>
              </a:prstGeom>
              <a:solidFill>
                <a:srgbClr val="1F1A17"/>
              </a:solidFill>
              <a:ln w="9525">
                <a:noFill/>
                <a:miter lim="800000"/>
                <a:headEnd/>
                <a:tailEnd/>
              </a:ln>
            </p:spPr>
            <p:txBody>
              <a:bodyPr/>
              <a:lstStyle/>
              <a:p>
                <a:endParaRPr lang="en-US"/>
              </a:p>
            </p:txBody>
          </p:sp>
          <p:sp>
            <p:nvSpPr>
              <p:cNvPr id="32818" name="Freeform 712"/>
              <p:cNvSpPr>
                <a:spLocks/>
              </p:cNvSpPr>
              <p:nvPr/>
            </p:nvSpPr>
            <p:spPr bwMode="auto">
              <a:xfrm>
                <a:off x="1584" y="3213"/>
                <a:ext cx="56" cy="50"/>
              </a:xfrm>
              <a:custGeom>
                <a:avLst/>
                <a:gdLst>
                  <a:gd name="T0" fmla="*/ 56 w 56"/>
                  <a:gd name="T1" fmla="*/ 25 h 50"/>
                  <a:gd name="T2" fmla="*/ 0 w 56"/>
                  <a:gd name="T3" fmla="*/ 50 h 50"/>
                  <a:gd name="T4" fmla="*/ 0 w 56"/>
                  <a:gd name="T5" fmla="*/ 50 h 50"/>
                  <a:gd name="T6" fmla="*/ 0 w 56"/>
                  <a:gd name="T7" fmla="*/ 48 h 50"/>
                  <a:gd name="T8" fmla="*/ 2 w 56"/>
                  <a:gd name="T9" fmla="*/ 46 h 50"/>
                  <a:gd name="T10" fmla="*/ 2 w 56"/>
                  <a:gd name="T11" fmla="*/ 44 h 50"/>
                  <a:gd name="T12" fmla="*/ 2 w 56"/>
                  <a:gd name="T13" fmla="*/ 42 h 50"/>
                  <a:gd name="T14" fmla="*/ 4 w 56"/>
                  <a:gd name="T15" fmla="*/ 42 h 50"/>
                  <a:gd name="T16" fmla="*/ 4 w 56"/>
                  <a:gd name="T17" fmla="*/ 40 h 50"/>
                  <a:gd name="T18" fmla="*/ 4 w 56"/>
                  <a:gd name="T19" fmla="*/ 39 h 50"/>
                  <a:gd name="T20" fmla="*/ 4 w 56"/>
                  <a:gd name="T21" fmla="*/ 37 h 50"/>
                  <a:gd name="T22" fmla="*/ 4 w 56"/>
                  <a:gd name="T23" fmla="*/ 37 h 50"/>
                  <a:gd name="T24" fmla="*/ 6 w 56"/>
                  <a:gd name="T25" fmla="*/ 35 h 50"/>
                  <a:gd name="T26" fmla="*/ 6 w 56"/>
                  <a:gd name="T27" fmla="*/ 33 h 50"/>
                  <a:gd name="T28" fmla="*/ 6 w 56"/>
                  <a:gd name="T29" fmla="*/ 31 h 50"/>
                  <a:gd name="T30" fmla="*/ 6 w 56"/>
                  <a:gd name="T31" fmla="*/ 29 h 50"/>
                  <a:gd name="T32" fmla="*/ 6 w 56"/>
                  <a:gd name="T33" fmla="*/ 29 h 50"/>
                  <a:gd name="T34" fmla="*/ 6 w 56"/>
                  <a:gd name="T35" fmla="*/ 27 h 50"/>
                  <a:gd name="T36" fmla="*/ 6 w 56"/>
                  <a:gd name="T37" fmla="*/ 25 h 50"/>
                  <a:gd name="T38" fmla="*/ 6 w 56"/>
                  <a:gd name="T39" fmla="*/ 23 h 50"/>
                  <a:gd name="T40" fmla="*/ 6 w 56"/>
                  <a:gd name="T41" fmla="*/ 21 h 50"/>
                  <a:gd name="T42" fmla="*/ 6 w 56"/>
                  <a:gd name="T43" fmla="*/ 21 h 50"/>
                  <a:gd name="T44" fmla="*/ 6 w 56"/>
                  <a:gd name="T45" fmla="*/ 19 h 50"/>
                  <a:gd name="T46" fmla="*/ 6 w 56"/>
                  <a:gd name="T47" fmla="*/ 17 h 50"/>
                  <a:gd name="T48" fmla="*/ 6 w 56"/>
                  <a:gd name="T49" fmla="*/ 15 h 50"/>
                  <a:gd name="T50" fmla="*/ 4 w 56"/>
                  <a:gd name="T51" fmla="*/ 14 h 50"/>
                  <a:gd name="T52" fmla="*/ 4 w 56"/>
                  <a:gd name="T53" fmla="*/ 14 h 50"/>
                  <a:gd name="T54" fmla="*/ 4 w 56"/>
                  <a:gd name="T55" fmla="*/ 12 h 50"/>
                  <a:gd name="T56" fmla="*/ 4 w 56"/>
                  <a:gd name="T57" fmla="*/ 10 h 50"/>
                  <a:gd name="T58" fmla="*/ 4 w 56"/>
                  <a:gd name="T59" fmla="*/ 8 h 50"/>
                  <a:gd name="T60" fmla="*/ 2 w 56"/>
                  <a:gd name="T61" fmla="*/ 8 h 50"/>
                  <a:gd name="T62" fmla="*/ 2 w 56"/>
                  <a:gd name="T63" fmla="*/ 6 h 50"/>
                  <a:gd name="T64" fmla="*/ 2 w 56"/>
                  <a:gd name="T65" fmla="*/ 4 h 50"/>
                  <a:gd name="T66" fmla="*/ 0 w 56"/>
                  <a:gd name="T67" fmla="*/ 2 h 50"/>
                  <a:gd name="T68" fmla="*/ 0 w 56"/>
                  <a:gd name="T69" fmla="*/ 0 h 50"/>
                  <a:gd name="T70" fmla="*/ 56 w 56"/>
                  <a:gd name="T71" fmla="*/ 25 h 50"/>
                  <a:gd name="T72" fmla="*/ 56 w 56"/>
                  <a:gd name="T73" fmla="*/ 25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50"/>
                  <a:gd name="T113" fmla="*/ 56 w 56"/>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50">
                    <a:moveTo>
                      <a:pt x="56" y="25"/>
                    </a:moveTo>
                    <a:lnTo>
                      <a:pt x="0" y="50"/>
                    </a:lnTo>
                    <a:lnTo>
                      <a:pt x="0" y="48"/>
                    </a:lnTo>
                    <a:lnTo>
                      <a:pt x="2" y="46"/>
                    </a:lnTo>
                    <a:lnTo>
                      <a:pt x="2" y="44"/>
                    </a:lnTo>
                    <a:lnTo>
                      <a:pt x="2" y="42"/>
                    </a:lnTo>
                    <a:lnTo>
                      <a:pt x="4" y="42"/>
                    </a:lnTo>
                    <a:lnTo>
                      <a:pt x="4" y="40"/>
                    </a:lnTo>
                    <a:lnTo>
                      <a:pt x="4" y="39"/>
                    </a:lnTo>
                    <a:lnTo>
                      <a:pt x="4" y="37"/>
                    </a:lnTo>
                    <a:lnTo>
                      <a:pt x="6" y="35"/>
                    </a:lnTo>
                    <a:lnTo>
                      <a:pt x="6" y="33"/>
                    </a:lnTo>
                    <a:lnTo>
                      <a:pt x="6" y="31"/>
                    </a:lnTo>
                    <a:lnTo>
                      <a:pt x="6" y="29"/>
                    </a:lnTo>
                    <a:lnTo>
                      <a:pt x="6" y="27"/>
                    </a:lnTo>
                    <a:lnTo>
                      <a:pt x="6" y="25"/>
                    </a:lnTo>
                    <a:lnTo>
                      <a:pt x="6" y="23"/>
                    </a:lnTo>
                    <a:lnTo>
                      <a:pt x="6" y="21"/>
                    </a:lnTo>
                    <a:lnTo>
                      <a:pt x="6" y="19"/>
                    </a:lnTo>
                    <a:lnTo>
                      <a:pt x="6" y="17"/>
                    </a:lnTo>
                    <a:lnTo>
                      <a:pt x="6" y="15"/>
                    </a:lnTo>
                    <a:lnTo>
                      <a:pt x="4" y="14"/>
                    </a:lnTo>
                    <a:lnTo>
                      <a:pt x="4" y="12"/>
                    </a:lnTo>
                    <a:lnTo>
                      <a:pt x="4" y="10"/>
                    </a:lnTo>
                    <a:lnTo>
                      <a:pt x="4" y="8"/>
                    </a:lnTo>
                    <a:lnTo>
                      <a:pt x="2" y="8"/>
                    </a:lnTo>
                    <a:lnTo>
                      <a:pt x="2" y="6"/>
                    </a:lnTo>
                    <a:lnTo>
                      <a:pt x="2" y="4"/>
                    </a:lnTo>
                    <a:lnTo>
                      <a:pt x="0" y="2"/>
                    </a:lnTo>
                    <a:lnTo>
                      <a:pt x="0" y="0"/>
                    </a:lnTo>
                    <a:lnTo>
                      <a:pt x="56" y="25"/>
                    </a:lnTo>
                    <a:close/>
                  </a:path>
                </a:pathLst>
              </a:custGeom>
              <a:solidFill>
                <a:srgbClr val="1F1A17"/>
              </a:solidFill>
              <a:ln w="9525">
                <a:noFill/>
                <a:round/>
                <a:headEnd/>
                <a:tailEnd/>
              </a:ln>
            </p:spPr>
            <p:txBody>
              <a:bodyPr/>
              <a:lstStyle/>
              <a:p>
                <a:endParaRPr lang="en-US"/>
              </a:p>
            </p:txBody>
          </p:sp>
          <p:sp>
            <p:nvSpPr>
              <p:cNvPr id="32819" name="Rectangle 713"/>
              <p:cNvSpPr>
                <a:spLocks noChangeArrowheads="1"/>
              </p:cNvSpPr>
              <p:nvPr/>
            </p:nvSpPr>
            <p:spPr bwMode="auto">
              <a:xfrm>
                <a:off x="517" y="3234"/>
                <a:ext cx="1096" cy="8"/>
              </a:xfrm>
              <a:prstGeom prst="rect">
                <a:avLst/>
              </a:prstGeom>
              <a:solidFill>
                <a:srgbClr val="1F1A17"/>
              </a:solidFill>
              <a:ln w="9525">
                <a:noFill/>
                <a:miter lim="800000"/>
                <a:headEnd/>
                <a:tailEnd/>
              </a:ln>
            </p:spPr>
            <p:txBody>
              <a:bodyPr/>
              <a:lstStyle/>
              <a:p>
                <a:endParaRPr lang="en-US"/>
              </a:p>
            </p:txBody>
          </p:sp>
          <p:sp>
            <p:nvSpPr>
              <p:cNvPr id="32820" name="Freeform 714"/>
              <p:cNvSpPr>
                <a:spLocks/>
              </p:cNvSpPr>
              <p:nvPr/>
            </p:nvSpPr>
            <p:spPr bwMode="auto">
              <a:xfrm>
                <a:off x="1726" y="3098"/>
                <a:ext cx="56" cy="48"/>
              </a:xfrm>
              <a:custGeom>
                <a:avLst/>
                <a:gdLst>
                  <a:gd name="T0" fmla="*/ 56 w 56"/>
                  <a:gd name="T1" fmla="*/ 23 h 48"/>
                  <a:gd name="T2" fmla="*/ 0 w 56"/>
                  <a:gd name="T3" fmla="*/ 48 h 48"/>
                  <a:gd name="T4" fmla="*/ 0 w 56"/>
                  <a:gd name="T5" fmla="*/ 48 h 48"/>
                  <a:gd name="T6" fmla="*/ 0 w 56"/>
                  <a:gd name="T7" fmla="*/ 46 h 48"/>
                  <a:gd name="T8" fmla="*/ 2 w 56"/>
                  <a:gd name="T9" fmla="*/ 44 h 48"/>
                  <a:gd name="T10" fmla="*/ 2 w 56"/>
                  <a:gd name="T11" fmla="*/ 44 h 48"/>
                  <a:gd name="T12" fmla="*/ 2 w 56"/>
                  <a:gd name="T13" fmla="*/ 42 h 48"/>
                  <a:gd name="T14" fmla="*/ 4 w 56"/>
                  <a:gd name="T15" fmla="*/ 40 h 48"/>
                  <a:gd name="T16" fmla="*/ 4 w 56"/>
                  <a:gd name="T17" fmla="*/ 38 h 48"/>
                  <a:gd name="T18" fmla="*/ 4 w 56"/>
                  <a:gd name="T19" fmla="*/ 38 h 48"/>
                  <a:gd name="T20" fmla="*/ 4 w 56"/>
                  <a:gd name="T21" fmla="*/ 36 h 48"/>
                  <a:gd name="T22" fmla="*/ 4 w 56"/>
                  <a:gd name="T23" fmla="*/ 34 h 48"/>
                  <a:gd name="T24" fmla="*/ 6 w 56"/>
                  <a:gd name="T25" fmla="*/ 33 h 48"/>
                  <a:gd name="T26" fmla="*/ 6 w 56"/>
                  <a:gd name="T27" fmla="*/ 31 h 48"/>
                  <a:gd name="T28" fmla="*/ 6 w 56"/>
                  <a:gd name="T29" fmla="*/ 31 h 48"/>
                  <a:gd name="T30" fmla="*/ 6 w 56"/>
                  <a:gd name="T31" fmla="*/ 29 h 48"/>
                  <a:gd name="T32" fmla="*/ 6 w 56"/>
                  <a:gd name="T33" fmla="*/ 27 h 48"/>
                  <a:gd name="T34" fmla="*/ 6 w 56"/>
                  <a:gd name="T35" fmla="*/ 25 h 48"/>
                  <a:gd name="T36" fmla="*/ 6 w 56"/>
                  <a:gd name="T37" fmla="*/ 23 h 48"/>
                  <a:gd name="T38" fmla="*/ 6 w 56"/>
                  <a:gd name="T39" fmla="*/ 23 h 48"/>
                  <a:gd name="T40" fmla="*/ 6 w 56"/>
                  <a:gd name="T41" fmla="*/ 21 h 48"/>
                  <a:gd name="T42" fmla="*/ 6 w 56"/>
                  <a:gd name="T43" fmla="*/ 19 h 48"/>
                  <a:gd name="T44" fmla="*/ 6 w 56"/>
                  <a:gd name="T45" fmla="*/ 17 h 48"/>
                  <a:gd name="T46" fmla="*/ 6 w 56"/>
                  <a:gd name="T47" fmla="*/ 17 h 48"/>
                  <a:gd name="T48" fmla="*/ 6 w 56"/>
                  <a:gd name="T49" fmla="*/ 15 h 48"/>
                  <a:gd name="T50" fmla="*/ 4 w 56"/>
                  <a:gd name="T51" fmla="*/ 13 h 48"/>
                  <a:gd name="T52" fmla="*/ 4 w 56"/>
                  <a:gd name="T53" fmla="*/ 11 h 48"/>
                  <a:gd name="T54" fmla="*/ 4 w 56"/>
                  <a:gd name="T55" fmla="*/ 9 h 48"/>
                  <a:gd name="T56" fmla="*/ 4 w 56"/>
                  <a:gd name="T57" fmla="*/ 9 h 48"/>
                  <a:gd name="T58" fmla="*/ 4 w 56"/>
                  <a:gd name="T59" fmla="*/ 8 h 48"/>
                  <a:gd name="T60" fmla="*/ 2 w 56"/>
                  <a:gd name="T61" fmla="*/ 6 h 48"/>
                  <a:gd name="T62" fmla="*/ 2 w 56"/>
                  <a:gd name="T63" fmla="*/ 4 h 48"/>
                  <a:gd name="T64" fmla="*/ 2 w 56"/>
                  <a:gd name="T65" fmla="*/ 2 h 48"/>
                  <a:gd name="T66" fmla="*/ 0 w 56"/>
                  <a:gd name="T67" fmla="*/ 2 h 48"/>
                  <a:gd name="T68" fmla="*/ 0 w 56"/>
                  <a:gd name="T69" fmla="*/ 0 h 48"/>
                  <a:gd name="T70" fmla="*/ 56 w 56"/>
                  <a:gd name="T71" fmla="*/ 23 h 48"/>
                  <a:gd name="T72" fmla="*/ 56 w 56"/>
                  <a:gd name="T73" fmla="*/ 23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48"/>
                  <a:gd name="T113" fmla="*/ 56 w 56"/>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48">
                    <a:moveTo>
                      <a:pt x="56" y="23"/>
                    </a:moveTo>
                    <a:lnTo>
                      <a:pt x="0" y="48"/>
                    </a:lnTo>
                    <a:lnTo>
                      <a:pt x="0" y="46"/>
                    </a:lnTo>
                    <a:lnTo>
                      <a:pt x="2" y="44"/>
                    </a:lnTo>
                    <a:lnTo>
                      <a:pt x="2" y="42"/>
                    </a:lnTo>
                    <a:lnTo>
                      <a:pt x="4" y="40"/>
                    </a:lnTo>
                    <a:lnTo>
                      <a:pt x="4" y="38"/>
                    </a:lnTo>
                    <a:lnTo>
                      <a:pt x="4" y="36"/>
                    </a:lnTo>
                    <a:lnTo>
                      <a:pt x="4" y="34"/>
                    </a:lnTo>
                    <a:lnTo>
                      <a:pt x="6" y="33"/>
                    </a:lnTo>
                    <a:lnTo>
                      <a:pt x="6" y="31"/>
                    </a:lnTo>
                    <a:lnTo>
                      <a:pt x="6" y="29"/>
                    </a:lnTo>
                    <a:lnTo>
                      <a:pt x="6" y="27"/>
                    </a:lnTo>
                    <a:lnTo>
                      <a:pt x="6" y="25"/>
                    </a:lnTo>
                    <a:lnTo>
                      <a:pt x="6" y="23"/>
                    </a:lnTo>
                    <a:lnTo>
                      <a:pt x="6" y="21"/>
                    </a:lnTo>
                    <a:lnTo>
                      <a:pt x="6" y="19"/>
                    </a:lnTo>
                    <a:lnTo>
                      <a:pt x="6" y="17"/>
                    </a:lnTo>
                    <a:lnTo>
                      <a:pt x="6" y="15"/>
                    </a:lnTo>
                    <a:lnTo>
                      <a:pt x="4" y="13"/>
                    </a:lnTo>
                    <a:lnTo>
                      <a:pt x="4" y="11"/>
                    </a:lnTo>
                    <a:lnTo>
                      <a:pt x="4" y="9"/>
                    </a:lnTo>
                    <a:lnTo>
                      <a:pt x="4" y="8"/>
                    </a:lnTo>
                    <a:lnTo>
                      <a:pt x="2" y="6"/>
                    </a:lnTo>
                    <a:lnTo>
                      <a:pt x="2" y="4"/>
                    </a:lnTo>
                    <a:lnTo>
                      <a:pt x="2" y="2"/>
                    </a:lnTo>
                    <a:lnTo>
                      <a:pt x="0" y="2"/>
                    </a:lnTo>
                    <a:lnTo>
                      <a:pt x="0" y="0"/>
                    </a:lnTo>
                    <a:lnTo>
                      <a:pt x="56" y="23"/>
                    </a:lnTo>
                    <a:close/>
                  </a:path>
                </a:pathLst>
              </a:custGeom>
              <a:solidFill>
                <a:srgbClr val="1F1A17"/>
              </a:solidFill>
              <a:ln w="9525">
                <a:noFill/>
                <a:round/>
                <a:headEnd/>
                <a:tailEnd/>
              </a:ln>
            </p:spPr>
            <p:txBody>
              <a:bodyPr/>
              <a:lstStyle/>
              <a:p>
                <a:endParaRPr lang="en-US"/>
              </a:p>
            </p:txBody>
          </p:sp>
          <p:sp>
            <p:nvSpPr>
              <p:cNvPr id="32821" name="Rectangle 715"/>
              <p:cNvSpPr>
                <a:spLocks noChangeArrowheads="1"/>
              </p:cNvSpPr>
              <p:nvPr/>
            </p:nvSpPr>
            <p:spPr bwMode="auto">
              <a:xfrm>
                <a:off x="517" y="3119"/>
                <a:ext cx="1238" cy="6"/>
              </a:xfrm>
              <a:prstGeom prst="rect">
                <a:avLst/>
              </a:prstGeom>
              <a:solidFill>
                <a:srgbClr val="1F1A17"/>
              </a:solidFill>
              <a:ln w="9525">
                <a:noFill/>
                <a:miter lim="800000"/>
                <a:headEnd/>
                <a:tailEnd/>
              </a:ln>
            </p:spPr>
            <p:txBody>
              <a:bodyPr/>
              <a:lstStyle/>
              <a:p>
                <a:endParaRPr lang="en-US"/>
              </a:p>
            </p:txBody>
          </p:sp>
          <p:sp>
            <p:nvSpPr>
              <p:cNvPr id="32822" name="Freeform 716"/>
              <p:cNvSpPr>
                <a:spLocks/>
              </p:cNvSpPr>
              <p:nvPr/>
            </p:nvSpPr>
            <p:spPr bwMode="auto">
              <a:xfrm>
                <a:off x="1820" y="2981"/>
                <a:ext cx="58" cy="50"/>
              </a:xfrm>
              <a:custGeom>
                <a:avLst/>
                <a:gdLst>
                  <a:gd name="T0" fmla="*/ 58 w 58"/>
                  <a:gd name="T1" fmla="*/ 25 h 50"/>
                  <a:gd name="T2" fmla="*/ 0 w 58"/>
                  <a:gd name="T3" fmla="*/ 50 h 50"/>
                  <a:gd name="T4" fmla="*/ 0 w 58"/>
                  <a:gd name="T5" fmla="*/ 50 h 50"/>
                  <a:gd name="T6" fmla="*/ 2 w 58"/>
                  <a:gd name="T7" fmla="*/ 48 h 50"/>
                  <a:gd name="T8" fmla="*/ 2 w 58"/>
                  <a:gd name="T9" fmla="*/ 46 h 50"/>
                  <a:gd name="T10" fmla="*/ 2 w 58"/>
                  <a:gd name="T11" fmla="*/ 44 h 50"/>
                  <a:gd name="T12" fmla="*/ 4 w 58"/>
                  <a:gd name="T13" fmla="*/ 42 h 50"/>
                  <a:gd name="T14" fmla="*/ 4 w 58"/>
                  <a:gd name="T15" fmla="*/ 42 h 50"/>
                  <a:gd name="T16" fmla="*/ 4 w 58"/>
                  <a:gd name="T17" fmla="*/ 40 h 50"/>
                  <a:gd name="T18" fmla="*/ 4 w 58"/>
                  <a:gd name="T19" fmla="*/ 38 h 50"/>
                  <a:gd name="T20" fmla="*/ 6 w 58"/>
                  <a:gd name="T21" fmla="*/ 36 h 50"/>
                  <a:gd name="T22" fmla="*/ 6 w 58"/>
                  <a:gd name="T23" fmla="*/ 34 h 50"/>
                  <a:gd name="T24" fmla="*/ 6 w 58"/>
                  <a:gd name="T25" fmla="*/ 34 h 50"/>
                  <a:gd name="T26" fmla="*/ 6 w 58"/>
                  <a:gd name="T27" fmla="*/ 32 h 50"/>
                  <a:gd name="T28" fmla="*/ 6 w 58"/>
                  <a:gd name="T29" fmla="*/ 30 h 50"/>
                  <a:gd name="T30" fmla="*/ 6 w 58"/>
                  <a:gd name="T31" fmla="*/ 28 h 50"/>
                  <a:gd name="T32" fmla="*/ 6 w 58"/>
                  <a:gd name="T33" fmla="*/ 27 h 50"/>
                  <a:gd name="T34" fmla="*/ 6 w 58"/>
                  <a:gd name="T35" fmla="*/ 27 h 50"/>
                  <a:gd name="T36" fmla="*/ 6 w 58"/>
                  <a:gd name="T37" fmla="*/ 25 h 50"/>
                  <a:gd name="T38" fmla="*/ 6 w 58"/>
                  <a:gd name="T39" fmla="*/ 23 h 50"/>
                  <a:gd name="T40" fmla="*/ 6 w 58"/>
                  <a:gd name="T41" fmla="*/ 21 h 50"/>
                  <a:gd name="T42" fmla="*/ 6 w 58"/>
                  <a:gd name="T43" fmla="*/ 21 h 50"/>
                  <a:gd name="T44" fmla="*/ 6 w 58"/>
                  <a:gd name="T45" fmla="*/ 19 h 50"/>
                  <a:gd name="T46" fmla="*/ 6 w 58"/>
                  <a:gd name="T47" fmla="*/ 17 h 50"/>
                  <a:gd name="T48" fmla="*/ 6 w 58"/>
                  <a:gd name="T49" fmla="*/ 15 h 50"/>
                  <a:gd name="T50" fmla="*/ 6 w 58"/>
                  <a:gd name="T51" fmla="*/ 13 h 50"/>
                  <a:gd name="T52" fmla="*/ 6 w 58"/>
                  <a:gd name="T53" fmla="*/ 13 h 50"/>
                  <a:gd name="T54" fmla="*/ 4 w 58"/>
                  <a:gd name="T55" fmla="*/ 11 h 50"/>
                  <a:gd name="T56" fmla="*/ 4 w 58"/>
                  <a:gd name="T57" fmla="*/ 9 h 50"/>
                  <a:gd name="T58" fmla="*/ 4 w 58"/>
                  <a:gd name="T59" fmla="*/ 7 h 50"/>
                  <a:gd name="T60" fmla="*/ 4 w 58"/>
                  <a:gd name="T61" fmla="*/ 5 h 50"/>
                  <a:gd name="T62" fmla="*/ 2 w 58"/>
                  <a:gd name="T63" fmla="*/ 5 h 50"/>
                  <a:gd name="T64" fmla="*/ 2 w 58"/>
                  <a:gd name="T65" fmla="*/ 4 h 50"/>
                  <a:gd name="T66" fmla="*/ 2 w 58"/>
                  <a:gd name="T67" fmla="*/ 2 h 50"/>
                  <a:gd name="T68" fmla="*/ 0 w 58"/>
                  <a:gd name="T69" fmla="*/ 0 h 50"/>
                  <a:gd name="T70" fmla="*/ 58 w 58"/>
                  <a:gd name="T71" fmla="*/ 25 h 50"/>
                  <a:gd name="T72" fmla="*/ 58 w 58"/>
                  <a:gd name="T73" fmla="*/ 25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50"/>
                  <a:gd name="T113" fmla="*/ 58 w 58"/>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50">
                    <a:moveTo>
                      <a:pt x="58" y="25"/>
                    </a:moveTo>
                    <a:lnTo>
                      <a:pt x="0" y="50"/>
                    </a:lnTo>
                    <a:lnTo>
                      <a:pt x="2" y="48"/>
                    </a:lnTo>
                    <a:lnTo>
                      <a:pt x="2" y="46"/>
                    </a:lnTo>
                    <a:lnTo>
                      <a:pt x="2" y="44"/>
                    </a:lnTo>
                    <a:lnTo>
                      <a:pt x="4" y="42"/>
                    </a:lnTo>
                    <a:lnTo>
                      <a:pt x="4" y="40"/>
                    </a:lnTo>
                    <a:lnTo>
                      <a:pt x="4" y="38"/>
                    </a:lnTo>
                    <a:lnTo>
                      <a:pt x="6" y="36"/>
                    </a:lnTo>
                    <a:lnTo>
                      <a:pt x="6" y="34"/>
                    </a:lnTo>
                    <a:lnTo>
                      <a:pt x="6" y="32"/>
                    </a:lnTo>
                    <a:lnTo>
                      <a:pt x="6" y="30"/>
                    </a:lnTo>
                    <a:lnTo>
                      <a:pt x="6" y="28"/>
                    </a:lnTo>
                    <a:lnTo>
                      <a:pt x="6" y="27"/>
                    </a:lnTo>
                    <a:lnTo>
                      <a:pt x="6" y="25"/>
                    </a:lnTo>
                    <a:lnTo>
                      <a:pt x="6" y="23"/>
                    </a:lnTo>
                    <a:lnTo>
                      <a:pt x="6" y="21"/>
                    </a:lnTo>
                    <a:lnTo>
                      <a:pt x="6" y="19"/>
                    </a:lnTo>
                    <a:lnTo>
                      <a:pt x="6" y="17"/>
                    </a:lnTo>
                    <a:lnTo>
                      <a:pt x="6" y="15"/>
                    </a:lnTo>
                    <a:lnTo>
                      <a:pt x="6" y="13"/>
                    </a:lnTo>
                    <a:lnTo>
                      <a:pt x="4" y="11"/>
                    </a:lnTo>
                    <a:lnTo>
                      <a:pt x="4" y="9"/>
                    </a:lnTo>
                    <a:lnTo>
                      <a:pt x="4" y="7"/>
                    </a:lnTo>
                    <a:lnTo>
                      <a:pt x="4" y="5"/>
                    </a:lnTo>
                    <a:lnTo>
                      <a:pt x="2" y="5"/>
                    </a:lnTo>
                    <a:lnTo>
                      <a:pt x="2" y="4"/>
                    </a:lnTo>
                    <a:lnTo>
                      <a:pt x="2" y="2"/>
                    </a:lnTo>
                    <a:lnTo>
                      <a:pt x="0" y="0"/>
                    </a:lnTo>
                    <a:lnTo>
                      <a:pt x="58" y="25"/>
                    </a:lnTo>
                    <a:close/>
                  </a:path>
                </a:pathLst>
              </a:custGeom>
              <a:solidFill>
                <a:srgbClr val="1F1A17"/>
              </a:solidFill>
              <a:ln w="9525">
                <a:noFill/>
                <a:round/>
                <a:headEnd/>
                <a:tailEnd/>
              </a:ln>
            </p:spPr>
            <p:txBody>
              <a:bodyPr/>
              <a:lstStyle/>
              <a:p>
                <a:endParaRPr lang="en-US"/>
              </a:p>
            </p:txBody>
          </p:sp>
          <p:sp>
            <p:nvSpPr>
              <p:cNvPr id="32823" name="Rectangle 717"/>
              <p:cNvSpPr>
                <a:spLocks noChangeArrowheads="1"/>
              </p:cNvSpPr>
              <p:nvPr/>
            </p:nvSpPr>
            <p:spPr bwMode="auto">
              <a:xfrm>
                <a:off x="517" y="3002"/>
                <a:ext cx="1332" cy="7"/>
              </a:xfrm>
              <a:prstGeom prst="rect">
                <a:avLst/>
              </a:prstGeom>
              <a:solidFill>
                <a:srgbClr val="1F1A17"/>
              </a:solidFill>
              <a:ln w="9525">
                <a:noFill/>
                <a:miter lim="800000"/>
                <a:headEnd/>
                <a:tailEnd/>
              </a:ln>
            </p:spPr>
            <p:txBody>
              <a:bodyPr/>
              <a:lstStyle/>
              <a:p>
                <a:endParaRPr lang="en-US"/>
              </a:p>
            </p:txBody>
          </p:sp>
          <p:sp>
            <p:nvSpPr>
              <p:cNvPr id="32824" name="Freeform 718"/>
              <p:cNvSpPr>
                <a:spLocks/>
              </p:cNvSpPr>
              <p:nvPr/>
            </p:nvSpPr>
            <p:spPr bwMode="auto">
              <a:xfrm>
                <a:off x="1890" y="2865"/>
                <a:ext cx="55" cy="48"/>
              </a:xfrm>
              <a:custGeom>
                <a:avLst/>
                <a:gdLst>
                  <a:gd name="T0" fmla="*/ 55 w 55"/>
                  <a:gd name="T1" fmla="*/ 23 h 48"/>
                  <a:gd name="T2" fmla="*/ 0 w 55"/>
                  <a:gd name="T3" fmla="*/ 48 h 48"/>
                  <a:gd name="T4" fmla="*/ 0 w 55"/>
                  <a:gd name="T5" fmla="*/ 48 h 48"/>
                  <a:gd name="T6" fmla="*/ 0 w 55"/>
                  <a:gd name="T7" fmla="*/ 47 h 48"/>
                  <a:gd name="T8" fmla="*/ 1 w 55"/>
                  <a:gd name="T9" fmla="*/ 45 h 48"/>
                  <a:gd name="T10" fmla="*/ 1 w 55"/>
                  <a:gd name="T11" fmla="*/ 45 h 48"/>
                  <a:gd name="T12" fmla="*/ 1 w 55"/>
                  <a:gd name="T13" fmla="*/ 43 h 48"/>
                  <a:gd name="T14" fmla="*/ 3 w 55"/>
                  <a:gd name="T15" fmla="*/ 41 h 48"/>
                  <a:gd name="T16" fmla="*/ 3 w 55"/>
                  <a:gd name="T17" fmla="*/ 39 h 48"/>
                  <a:gd name="T18" fmla="*/ 3 w 55"/>
                  <a:gd name="T19" fmla="*/ 37 h 48"/>
                  <a:gd name="T20" fmla="*/ 3 w 55"/>
                  <a:gd name="T21" fmla="*/ 37 h 48"/>
                  <a:gd name="T22" fmla="*/ 3 w 55"/>
                  <a:gd name="T23" fmla="*/ 35 h 48"/>
                  <a:gd name="T24" fmla="*/ 5 w 55"/>
                  <a:gd name="T25" fmla="*/ 33 h 48"/>
                  <a:gd name="T26" fmla="*/ 5 w 55"/>
                  <a:gd name="T27" fmla="*/ 31 h 48"/>
                  <a:gd name="T28" fmla="*/ 5 w 55"/>
                  <a:gd name="T29" fmla="*/ 31 h 48"/>
                  <a:gd name="T30" fmla="*/ 5 w 55"/>
                  <a:gd name="T31" fmla="*/ 29 h 48"/>
                  <a:gd name="T32" fmla="*/ 5 w 55"/>
                  <a:gd name="T33" fmla="*/ 27 h 48"/>
                  <a:gd name="T34" fmla="*/ 5 w 55"/>
                  <a:gd name="T35" fmla="*/ 25 h 48"/>
                  <a:gd name="T36" fmla="*/ 5 w 55"/>
                  <a:gd name="T37" fmla="*/ 23 h 48"/>
                  <a:gd name="T38" fmla="*/ 5 w 55"/>
                  <a:gd name="T39" fmla="*/ 23 h 48"/>
                  <a:gd name="T40" fmla="*/ 5 w 55"/>
                  <a:gd name="T41" fmla="*/ 22 h 48"/>
                  <a:gd name="T42" fmla="*/ 5 w 55"/>
                  <a:gd name="T43" fmla="*/ 20 h 48"/>
                  <a:gd name="T44" fmla="*/ 5 w 55"/>
                  <a:gd name="T45" fmla="*/ 18 h 48"/>
                  <a:gd name="T46" fmla="*/ 5 w 55"/>
                  <a:gd name="T47" fmla="*/ 16 h 48"/>
                  <a:gd name="T48" fmla="*/ 5 w 55"/>
                  <a:gd name="T49" fmla="*/ 16 h 48"/>
                  <a:gd name="T50" fmla="*/ 3 w 55"/>
                  <a:gd name="T51" fmla="*/ 14 h 48"/>
                  <a:gd name="T52" fmla="*/ 3 w 55"/>
                  <a:gd name="T53" fmla="*/ 12 h 48"/>
                  <a:gd name="T54" fmla="*/ 3 w 55"/>
                  <a:gd name="T55" fmla="*/ 10 h 48"/>
                  <a:gd name="T56" fmla="*/ 3 w 55"/>
                  <a:gd name="T57" fmla="*/ 8 h 48"/>
                  <a:gd name="T58" fmla="*/ 3 w 55"/>
                  <a:gd name="T59" fmla="*/ 8 h 48"/>
                  <a:gd name="T60" fmla="*/ 1 w 55"/>
                  <a:gd name="T61" fmla="*/ 6 h 48"/>
                  <a:gd name="T62" fmla="*/ 1 w 55"/>
                  <a:gd name="T63" fmla="*/ 4 h 48"/>
                  <a:gd name="T64" fmla="*/ 1 w 55"/>
                  <a:gd name="T65" fmla="*/ 2 h 48"/>
                  <a:gd name="T66" fmla="*/ 0 w 55"/>
                  <a:gd name="T67" fmla="*/ 2 h 48"/>
                  <a:gd name="T68" fmla="*/ 0 w 55"/>
                  <a:gd name="T69" fmla="*/ 0 h 48"/>
                  <a:gd name="T70" fmla="*/ 55 w 55"/>
                  <a:gd name="T71" fmla="*/ 23 h 48"/>
                  <a:gd name="T72" fmla="*/ 55 w 55"/>
                  <a:gd name="T73" fmla="*/ 23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48"/>
                  <a:gd name="T113" fmla="*/ 55 w 55"/>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48">
                    <a:moveTo>
                      <a:pt x="55" y="23"/>
                    </a:moveTo>
                    <a:lnTo>
                      <a:pt x="0" y="48"/>
                    </a:lnTo>
                    <a:lnTo>
                      <a:pt x="0" y="47"/>
                    </a:lnTo>
                    <a:lnTo>
                      <a:pt x="1" y="45"/>
                    </a:lnTo>
                    <a:lnTo>
                      <a:pt x="1" y="43"/>
                    </a:lnTo>
                    <a:lnTo>
                      <a:pt x="3" y="41"/>
                    </a:lnTo>
                    <a:lnTo>
                      <a:pt x="3" y="39"/>
                    </a:lnTo>
                    <a:lnTo>
                      <a:pt x="3" y="37"/>
                    </a:lnTo>
                    <a:lnTo>
                      <a:pt x="3" y="35"/>
                    </a:lnTo>
                    <a:lnTo>
                      <a:pt x="5" y="33"/>
                    </a:lnTo>
                    <a:lnTo>
                      <a:pt x="5" y="31"/>
                    </a:lnTo>
                    <a:lnTo>
                      <a:pt x="5" y="29"/>
                    </a:lnTo>
                    <a:lnTo>
                      <a:pt x="5" y="27"/>
                    </a:lnTo>
                    <a:lnTo>
                      <a:pt x="5" y="25"/>
                    </a:lnTo>
                    <a:lnTo>
                      <a:pt x="5" y="23"/>
                    </a:lnTo>
                    <a:lnTo>
                      <a:pt x="5" y="22"/>
                    </a:lnTo>
                    <a:lnTo>
                      <a:pt x="5" y="20"/>
                    </a:lnTo>
                    <a:lnTo>
                      <a:pt x="5" y="18"/>
                    </a:lnTo>
                    <a:lnTo>
                      <a:pt x="5" y="16"/>
                    </a:lnTo>
                    <a:lnTo>
                      <a:pt x="3" y="14"/>
                    </a:lnTo>
                    <a:lnTo>
                      <a:pt x="3" y="12"/>
                    </a:lnTo>
                    <a:lnTo>
                      <a:pt x="3" y="10"/>
                    </a:lnTo>
                    <a:lnTo>
                      <a:pt x="3" y="8"/>
                    </a:lnTo>
                    <a:lnTo>
                      <a:pt x="1" y="6"/>
                    </a:lnTo>
                    <a:lnTo>
                      <a:pt x="1" y="4"/>
                    </a:lnTo>
                    <a:lnTo>
                      <a:pt x="1" y="2"/>
                    </a:lnTo>
                    <a:lnTo>
                      <a:pt x="0" y="2"/>
                    </a:lnTo>
                    <a:lnTo>
                      <a:pt x="0" y="0"/>
                    </a:lnTo>
                    <a:lnTo>
                      <a:pt x="55" y="23"/>
                    </a:lnTo>
                    <a:close/>
                  </a:path>
                </a:pathLst>
              </a:custGeom>
              <a:solidFill>
                <a:srgbClr val="1F1A17"/>
              </a:solidFill>
              <a:ln w="9525">
                <a:noFill/>
                <a:round/>
                <a:headEnd/>
                <a:tailEnd/>
              </a:ln>
            </p:spPr>
            <p:txBody>
              <a:bodyPr/>
              <a:lstStyle/>
              <a:p>
                <a:endParaRPr lang="en-US"/>
              </a:p>
            </p:txBody>
          </p:sp>
          <p:sp>
            <p:nvSpPr>
              <p:cNvPr id="32825" name="Rectangle 719"/>
              <p:cNvSpPr>
                <a:spLocks noChangeArrowheads="1"/>
              </p:cNvSpPr>
              <p:nvPr/>
            </p:nvSpPr>
            <p:spPr bwMode="auto">
              <a:xfrm>
                <a:off x="517" y="2887"/>
                <a:ext cx="1399" cy="5"/>
              </a:xfrm>
              <a:prstGeom prst="rect">
                <a:avLst/>
              </a:prstGeom>
              <a:solidFill>
                <a:srgbClr val="1F1A17"/>
              </a:solidFill>
              <a:ln w="9525">
                <a:noFill/>
                <a:miter lim="800000"/>
                <a:headEnd/>
                <a:tailEnd/>
              </a:ln>
            </p:spPr>
            <p:txBody>
              <a:bodyPr/>
              <a:lstStyle/>
              <a:p>
                <a:endParaRPr lang="en-US"/>
              </a:p>
            </p:txBody>
          </p:sp>
          <p:sp>
            <p:nvSpPr>
              <p:cNvPr id="32826" name="Freeform 720"/>
              <p:cNvSpPr>
                <a:spLocks/>
              </p:cNvSpPr>
              <p:nvPr/>
            </p:nvSpPr>
            <p:spPr bwMode="auto">
              <a:xfrm>
                <a:off x="1939" y="2748"/>
                <a:ext cx="58" cy="48"/>
              </a:xfrm>
              <a:custGeom>
                <a:avLst/>
                <a:gdLst>
                  <a:gd name="T0" fmla="*/ 58 w 58"/>
                  <a:gd name="T1" fmla="*/ 25 h 48"/>
                  <a:gd name="T2" fmla="*/ 0 w 58"/>
                  <a:gd name="T3" fmla="*/ 48 h 48"/>
                  <a:gd name="T4" fmla="*/ 0 w 58"/>
                  <a:gd name="T5" fmla="*/ 48 h 48"/>
                  <a:gd name="T6" fmla="*/ 2 w 58"/>
                  <a:gd name="T7" fmla="*/ 48 h 48"/>
                  <a:gd name="T8" fmla="*/ 2 w 58"/>
                  <a:gd name="T9" fmla="*/ 46 h 48"/>
                  <a:gd name="T10" fmla="*/ 2 w 58"/>
                  <a:gd name="T11" fmla="*/ 44 h 48"/>
                  <a:gd name="T12" fmla="*/ 4 w 58"/>
                  <a:gd name="T13" fmla="*/ 42 h 48"/>
                  <a:gd name="T14" fmla="*/ 4 w 58"/>
                  <a:gd name="T15" fmla="*/ 41 h 48"/>
                  <a:gd name="T16" fmla="*/ 4 w 58"/>
                  <a:gd name="T17" fmla="*/ 41 h 48"/>
                  <a:gd name="T18" fmla="*/ 6 w 58"/>
                  <a:gd name="T19" fmla="*/ 39 h 48"/>
                  <a:gd name="T20" fmla="*/ 6 w 58"/>
                  <a:gd name="T21" fmla="*/ 37 h 48"/>
                  <a:gd name="T22" fmla="*/ 6 w 58"/>
                  <a:gd name="T23" fmla="*/ 35 h 48"/>
                  <a:gd name="T24" fmla="*/ 6 w 58"/>
                  <a:gd name="T25" fmla="*/ 35 h 48"/>
                  <a:gd name="T26" fmla="*/ 6 w 58"/>
                  <a:gd name="T27" fmla="*/ 33 h 48"/>
                  <a:gd name="T28" fmla="*/ 6 w 58"/>
                  <a:gd name="T29" fmla="*/ 31 h 48"/>
                  <a:gd name="T30" fmla="*/ 6 w 58"/>
                  <a:gd name="T31" fmla="*/ 29 h 48"/>
                  <a:gd name="T32" fmla="*/ 6 w 58"/>
                  <a:gd name="T33" fmla="*/ 27 h 48"/>
                  <a:gd name="T34" fmla="*/ 6 w 58"/>
                  <a:gd name="T35" fmla="*/ 27 h 48"/>
                  <a:gd name="T36" fmla="*/ 6 w 58"/>
                  <a:gd name="T37" fmla="*/ 25 h 48"/>
                  <a:gd name="T38" fmla="*/ 6 w 58"/>
                  <a:gd name="T39" fmla="*/ 23 h 48"/>
                  <a:gd name="T40" fmla="*/ 6 w 58"/>
                  <a:gd name="T41" fmla="*/ 21 h 48"/>
                  <a:gd name="T42" fmla="*/ 6 w 58"/>
                  <a:gd name="T43" fmla="*/ 19 h 48"/>
                  <a:gd name="T44" fmla="*/ 6 w 58"/>
                  <a:gd name="T45" fmla="*/ 19 h 48"/>
                  <a:gd name="T46" fmla="*/ 6 w 58"/>
                  <a:gd name="T47" fmla="*/ 18 h 48"/>
                  <a:gd name="T48" fmla="*/ 6 w 58"/>
                  <a:gd name="T49" fmla="*/ 16 h 48"/>
                  <a:gd name="T50" fmla="*/ 6 w 58"/>
                  <a:gd name="T51" fmla="*/ 14 h 48"/>
                  <a:gd name="T52" fmla="*/ 6 w 58"/>
                  <a:gd name="T53" fmla="*/ 14 h 48"/>
                  <a:gd name="T54" fmla="*/ 6 w 58"/>
                  <a:gd name="T55" fmla="*/ 12 h 48"/>
                  <a:gd name="T56" fmla="*/ 4 w 58"/>
                  <a:gd name="T57" fmla="*/ 10 h 48"/>
                  <a:gd name="T58" fmla="*/ 4 w 58"/>
                  <a:gd name="T59" fmla="*/ 8 h 48"/>
                  <a:gd name="T60" fmla="*/ 4 w 58"/>
                  <a:gd name="T61" fmla="*/ 6 h 48"/>
                  <a:gd name="T62" fmla="*/ 2 w 58"/>
                  <a:gd name="T63" fmla="*/ 6 h 48"/>
                  <a:gd name="T64" fmla="*/ 2 w 58"/>
                  <a:gd name="T65" fmla="*/ 4 h 48"/>
                  <a:gd name="T66" fmla="*/ 2 w 58"/>
                  <a:gd name="T67" fmla="*/ 2 h 48"/>
                  <a:gd name="T68" fmla="*/ 0 w 58"/>
                  <a:gd name="T69" fmla="*/ 0 h 48"/>
                  <a:gd name="T70" fmla="*/ 58 w 58"/>
                  <a:gd name="T71" fmla="*/ 25 h 48"/>
                  <a:gd name="T72" fmla="*/ 58 w 58"/>
                  <a:gd name="T73" fmla="*/ 25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48"/>
                  <a:gd name="T113" fmla="*/ 58 w 5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48">
                    <a:moveTo>
                      <a:pt x="58" y="25"/>
                    </a:moveTo>
                    <a:lnTo>
                      <a:pt x="0" y="48"/>
                    </a:lnTo>
                    <a:lnTo>
                      <a:pt x="2" y="48"/>
                    </a:lnTo>
                    <a:lnTo>
                      <a:pt x="2" y="46"/>
                    </a:lnTo>
                    <a:lnTo>
                      <a:pt x="2" y="44"/>
                    </a:lnTo>
                    <a:lnTo>
                      <a:pt x="4" y="42"/>
                    </a:lnTo>
                    <a:lnTo>
                      <a:pt x="4" y="41"/>
                    </a:lnTo>
                    <a:lnTo>
                      <a:pt x="6" y="39"/>
                    </a:lnTo>
                    <a:lnTo>
                      <a:pt x="6" y="37"/>
                    </a:lnTo>
                    <a:lnTo>
                      <a:pt x="6" y="35"/>
                    </a:lnTo>
                    <a:lnTo>
                      <a:pt x="6" y="33"/>
                    </a:lnTo>
                    <a:lnTo>
                      <a:pt x="6" y="31"/>
                    </a:lnTo>
                    <a:lnTo>
                      <a:pt x="6" y="29"/>
                    </a:lnTo>
                    <a:lnTo>
                      <a:pt x="6" y="27"/>
                    </a:lnTo>
                    <a:lnTo>
                      <a:pt x="6" y="25"/>
                    </a:lnTo>
                    <a:lnTo>
                      <a:pt x="6" y="23"/>
                    </a:lnTo>
                    <a:lnTo>
                      <a:pt x="6" y="21"/>
                    </a:lnTo>
                    <a:lnTo>
                      <a:pt x="6" y="19"/>
                    </a:lnTo>
                    <a:lnTo>
                      <a:pt x="6" y="18"/>
                    </a:lnTo>
                    <a:lnTo>
                      <a:pt x="6" y="16"/>
                    </a:lnTo>
                    <a:lnTo>
                      <a:pt x="6" y="14"/>
                    </a:lnTo>
                    <a:lnTo>
                      <a:pt x="6" y="12"/>
                    </a:lnTo>
                    <a:lnTo>
                      <a:pt x="4" y="10"/>
                    </a:lnTo>
                    <a:lnTo>
                      <a:pt x="4" y="8"/>
                    </a:lnTo>
                    <a:lnTo>
                      <a:pt x="4" y="6"/>
                    </a:lnTo>
                    <a:lnTo>
                      <a:pt x="2" y="6"/>
                    </a:lnTo>
                    <a:lnTo>
                      <a:pt x="2" y="4"/>
                    </a:lnTo>
                    <a:lnTo>
                      <a:pt x="2" y="2"/>
                    </a:lnTo>
                    <a:lnTo>
                      <a:pt x="0" y="0"/>
                    </a:lnTo>
                    <a:lnTo>
                      <a:pt x="58" y="25"/>
                    </a:lnTo>
                    <a:close/>
                  </a:path>
                </a:pathLst>
              </a:custGeom>
              <a:solidFill>
                <a:srgbClr val="1F1A17"/>
              </a:solidFill>
              <a:ln w="9525">
                <a:noFill/>
                <a:round/>
                <a:headEnd/>
                <a:tailEnd/>
              </a:ln>
            </p:spPr>
            <p:txBody>
              <a:bodyPr/>
              <a:lstStyle/>
              <a:p>
                <a:endParaRPr lang="en-US"/>
              </a:p>
            </p:txBody>
          </p:sp>
          <p:sp>
            <p:nvSpPr>
              <p:cNvPr id="32827" name="Rectangle 721"/>
              <p:cNvSpPr>
                <a:spLocks noChangeArrowheads="1"/>
              </p:cNvSpPr>
              <p:nvPr/>
            </p:nvSpPr>
            <p:spPr bwMode="auto">
              <a:xfrm>
                <a:off x="517" y="2769"/>
                <a:ext cx="1451" cy="6"/>
              </a:xfrm>
              <a:prstGeom prst="rect">
                <a:avLst/>
              </a:prstGeom>
              <a:solidFill>
                <a:srgbClr val="1F1A17"/>
              </a:solidFill>
              <a:ln w="9525">
                <a:noFill/>
                <a:miter lim="800000"/>
                <a:headEnd/>
                <a:tailEnd/>
              </a:ln>
            </p:spPr>
            <p:txBody>
              <a:bodyPr/>
              <a:lstStyle/>
              <a:p>
                <a:endParaRPr lang="en-US"/>
              </a:p>
            </p:txBody>
          </p:sp>
          <p:sp>
            <p:nvSpPr>
              <p:cNvPr id="32828" name="Freeform 722"/>
              <p:cNvSpPr>
                <a:spLocks/>
              </p:cNvSpPr>
              <p:nvPr/>
            </p:nvSpPr>
            <p:spPr bwMode="auto">
              <a:xfrm>
                <a:off x="1978" y="2633"/>
                <a:ext cx="57" cy="48"/>
              </a:xfrm>
              <a:custGeom>
                <a:avLst/>
                <a:gdLst>
                  <a:gd name="T0" fmla="*/ 57 w 57"/>
                  <a:gd name="T1" fmla="*/ 23 h 48"/>
                  <a:gd name="T2" fmla="*/ 0 w 57"/>
                  <a:gd name="T3" fmla="*/ 48 h 48"/>
                  <a:gd name="T4" fmla="*/ 0 w 57"/>
                  <a:gd name="T5" fmla="*/ 48 h 48"/>
                  <a:gd name="T6" fmla="*/ 2 w 57"/>
                  <a:gd name="T7" fmla="*/ 46 h 48"/>
                  <a:gd name="T8" fmla="*/ 2 w 57"/>
                  <a:gd name="T9" fmla="*/ 44 h 48"/>
                  <a:gd name="T10" fmla="*/ 4 w 57"/>
                  <a:gd name="T11" fmla="*/ 42 h 48"/>
                  <a:gd name="T12" fmla="*/ 4 w 57"/>
                  <a:gd name="T13" fmla="*/ 42 h 48"/>
                  <a:gd name="T14" fmla="*/ 4 w 57"/>
                  <a:gd name="T15" fmla="*/ 40 h 48"/>
                  <a:gd name="T16" fmla="*/ 4 w 57"/>
                  <a:gd name="T17" fmla="*/ 38 h 48"/>
                  <a:gd name="T18" fmla="*/ 6 w 57"/>
                  <a:gd name="T19" fmla="*/ 36 h 48"/>
                  <a:gd name="T20" fmla="*/ 6 w 57"/>
                  <a:gd name="T21" fmla="*/ 36 h 48"/>
                  <a:gd name="T22" fmla="*/ 6 w 57"/>
                  <a:gd name="T23" fmla="*/ 35 h 48"/>
                  <a:gd name="T24" fmla="*/ 6 w 57"/>
                  <a:gd name="T25" fmla="*/ 33 h 48"/>
                  <a:gd name="T26" fmla="*/ 6 w 57"/>
                  <a:gd name="T27" fmla="*/ 31 h 48"/>
                  <a:gd name="T28" fmla="*/ 6 w 57"/>
                  <a:gd name="T29" fmla="*/ 29 h 48"/>
                  <a:gd name="T30" fmla="*/ 6 w 57"/>
                  <a:gd name="T31" fmla="*/ 29 h 48"/>
                  <a:gd name="T32" fmla="*/ 7 w 57"/>
                  <a:gd name="T33" fmla="*/ 27 h 48"/>
                  <a:gd name="T34" fmla="*/ 7 w 57"/>
                  <a:gd name="T35" fmla="*/ 25 h 48"/>
                  <a:gd name="T36" fmla="*/ 7 w 57"/>
                  <a:gd name="T37" fmla="*/ 23 h 48"/>
                  <a:gd name="T38" fmla="*/ 7 w 57"/>
                  <a:gd name="T39" fmla="*/ 21 h 48"/>
                  <a:gd name="T40" fmla="*/ 7 w 57"/>
                  <a:gd name="T41" fmla="*/ 21 h 48"/>
                  <a:gd name="T42" fmla="*/ 6 w 57"/>
                  <a:gd name="T43" fmla="*/ 19 h 48"/>
                  <a:gd name="T44" fmla="*/ 6 w 57"/>
                  <a:gd name="T45" fmla="*/ 17 h 48"/>
                  <a:gd name="T46" fmla="*/ 6 w 57"/>
                  <a:gd name="T47" fmla="*/ 15 h 48"/>
                  <a:gd name="T48" fmla="*/ 6 w 57"/>
                  <a:gd name="T49" fmla="*/ 15 h 48"/>
                  <a:gd name="T50" fmla="*/ 6 w 57"/>
                  <a:gd name="T51" fmla="*/ 13 h 48"/>
                  <a:gd name="T52" fmla="*/ 6 w 57"/>
                  <a:gd name="T53" fmla="*/ 12 h 48"/>
                  <a:gd name="T54" fmla="*/ 6 w 57"/>
                  <a:gd name="T55" fmla="*/ 10 h 48"/>
                  <a:gd name="T56" fmla="*/ 4 w 57"/>
                  <a:gd name="T57" fmla="*/ 8 h 48"/>
                  <a:gd name="T58" fmla="*/ 4 w 57"/>
                  <a:gd name="T59" fmla="*/ 8 h 48"/>
                  <a:gd name="T60" fmla="*/ 4 w 57"/>
                  <a:gd name="T61" fmla="*/ 6 h 48"/>
                  <a:gd name="T62" fmla="*/ 4 w 57"/>
                  <a:gd name="T63" fmla="*/ 4 h 48"/>
                  <a:gd name="T64" fmla="*/ 2 w 57"/>
                  <a:gd name="T65" fmla="*/ 2 h 48"/>
                  <a:gd name="T66" fmla="*/ 2 w 57"/>
                  <a:gd name="T67" fmla="*/ 0 h 48"/>
                  <a:gd name="T68" fmla="*/ 0 w 57"/>
                  <a:gd name="T69" fmla="*/ 0 h 48"/>
                  <a:gd name="T70" fmla="*/ 57 w 57"/>
                  <a:gd name="T71" fmla="*/ 23 h 48"/>
                  <a:gd name="T72" fmla="*/ 57 w 57"/>
                  <a:gd name="T73" fmla="*/ 23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48"/>
                  <a:gd name="T113" fmla="*/ 57 w 5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48">
                    <a:moveTo>
                      <a:pt x="57" y="23"/>
                    </a:moveTo>
                    <a:lnTo>
                      <a:pt x="0" y="48"/>
                    </a:lnTo>
                    <a:lnTo>
                      <a:pt x="2" y="46"/>
                    </a:lnTo>
                    <a:lnTo>
                      <a:pt x="2" y="44"/>
                    </a:lnTo>
                    <a:lnTo>
                      <a:pt x="4" y="42"/>
                    </a:lnTo>
                    <a:lnTo>
                      <a:pt x="4" y="40"/>
                    </a:lnTo>
                    <a:lnTo>
                      <a:pt x="4" y="38"/>
                    </a:lnTo>
                    <a:lnTo>
                      <a:pt x="6" y="36"/>
                    </a:lnTo>
                    <a:lnTo>
                      <a:pt x="6" y="35"/>
                    </a:lnTo>
                    <a:lnTo>
                      <a:pt x="6" y="33"/>
                    </a:lnTo>
                    <a:lnTo>
                      <a:pt x="6" y="31"/>
                    </a:lnTo>
                    <a:lnTo>
                      <a:pt x="6" y="29"/>
                    </a:lnTo>
                    <a:lnTo>
                      <a:pt x="7" y="27"/>
                    </a:lnTo>
                    <a:lnTo>
                      <a:pt x="7" y="25"/>
                    </a:lnTo>
                    <a:lnTo>
                      <a:pt x="7" y="23"/>
                    </a:lnTo>
                    <a:lnTo>
                      <a:pt x="7" y="21"/>
                    </a:lnTo>
                    <a:lnTo>
                      <a:pt x="6" y="19"/>
                    </a:lnTo>
                    <a:lnTo>
                      <a:pt x="6" y="17"/>
                    </a:lnTo>
                    <a:lnTo>
                      <a:pt x="6" y="15"/>
                    </a:lnTo>
                    <a:lnTo>
                      <a:pt x="6" y="13"/>
                    </a:lnTo>
                    <a:lnTo>
                      <a:pt x="6" y="12"/>
                    </a:lnTo>
                    <a:lnTo>
                      <a:pt x="6" y="10"/>
                    </a:lnTo>
                    <a:lnTo>
                      <a:pt x="4" y="8"/>
                    </a:lnTo>
                    <a:lnTo>
                      <a:pt x="4" y="6"/>
                    </a:lnTo>
                    <a:lnTo>
                      <a:pt x="4" y="4"/>
                    </a:lnTo>
                    <a:lnTo>
                      <a:pt x="2" y="2"/>
                    </a:lnTo>
                    <a:lnTo>
                      <a:pt x="2" y="0"/>
                    </a:lnTo>
                    <a:lnTo>
                      <a:pt x="0" y="0"/>
                    </a:lnTo>
                    <a:lnTo>
                      <a:pt x="57" y="23"/>
                    </a:lnTo>
                    <a:close/>
                  </a:path>
                </a:pathLst>
              </a:custGeom>
              <a:solidFill>
                <a:srgbClr val="1F1A17"/>
              </a:solidFill>
              <a:ln w="9525">
                <a:noFill/>
                <a:round/>
                <a:headEnd/>
                <a:tailEnd/>
              </a:ln>
            </p:spPr>
            <p:txBody>
              <a:bodyPr/>
              <a:lstStyle/>
              <a:p>
                <a:endParaRPr lang="en-US"/>
              </a:p>
            </p:txBody>
          </p:sp>
          <p:sp>
            <p:nvSpPr>
              <p:cNvPr id="32829" name="Rectangle 723"/>
              <p:cNvSpPr>
                <a:spLocks noChangeArrowheads="1"/>
              </p:cNvSpPr>
              <p:nvPr/>
            </p:nvSpPr>
            <p:spPr bwMode="auto">
              <a:xfrm>
                <a:off x="517" y="2654"/>
                <a:ext cx="1490" cy="6"/>
              </a:xfrm>
              <a:prstGeom prst="rect">
                <a:avLst/>
              </a:prstGeom>
              <a:solidFill>
                <a:srgbClr val="1F1A17"/>
              </a:solidFill>
              <a:ln w="9525">
                <a:noFill/>
                <a:miter lim="800000"/>
                <a:headEnd/>
                <a:tailEnd/>
              </a:ln>
            </p:spPr>
            <p:txBody>
              <a:bodyPr/>
              <a:lstStyle/>
              <a:p>
                <a:endParaRPr lang="en-US"/>
              </a:p>
            </p:txBody>
          </p:sp>
          <p:sp>
            <p:nvSpPr>
              <p:cNvPr id="32830" name="Freeform 724"/>
              <p:cNvSpPr>
                <a:spLocks/>
              </p:cNvSpPr>
              <p:nvPr/>
            </p:nvSpPr>
            <p:spPr bwMode="auto">
              <a:xfrm>
                <a:off x="1997" y="2516"/>
                <a:ext cx="56" cy="48"/>
              </a:xfrm>
              <a:custGeom>
                <a:avLst/>
                <a:gdLst>
                  <a:gd name="T0" fmla="*/ 56 w 56"/>
                  <a:gd name="T1" fmla="*/ 25 h 48"/>
                  <a:gd name="T2" fmla="*/ 0 w 56"/>
                  <a:gd name="T3" fmla="*/ 48 h 48"/>
                  <a:gd name="T4" fmla="*/ 0 w 56"/>
                  <a:gd name="T5" fmla="*/ 48 h 48"/>
                  <a:gd name="T6" fmla="*/ 0 w 56"/>
                  <a:gd name="T7" fmla="*/ 48 h 48"/>
                  <a:gd name="T8" fmla="*/ 2 w 56"/>
                  <a:gd name="T9" fmla="*/ 46 h 48"/>
                  <a:gd name="T10" fmla="*/ 2 w 56"/>
                  <a:gd name="T11" fmla="*/ 44 h 48"/>
                  <a:gd name="T12" fmla="*/ 2 w 56"/>
                  <a:gd name="T13" fmla="*/ 42 h 48"/>
                  <a:gd name="T14" fmla="*/ 2 w 56"/>
                  <a:gd name="T15" fmla="*/ 40 h 48"/>
                  <a:gd name="T16" fmla="*/ 4 w 56"/>
                  <a:gd name="T17" fmla="*/ 40 h 48"/>
                  <a:gd name="T18" fmla="*/ 4 w 56"/>
                  <a:gd name="T19" fmla="*/ 38 h 48"/>
                  <a:gd name="T20" fmla="*/ 4 w 56"/>
                  <a:gd name="T21" fmla="*/ 36 h 48"/>
                  <a:gd name="T22" fmla="*/ 4 w 56"/>
                  <a:gd name="T23" fmla="*/ 34 h 48"/>
                  <a:gd name="T24" fmla="*/ 6 w 56"/>
                  <a:gd name="T25" fmla="*/ 32 h 48"/>
                  <a:gd name="T26" fmla="*/ 6 w 56"/>
                  <a:gd name="T27" fmla="*/ 32 h 48"/>
                  <a:gd name="T28" fmla="*/ 6 w 56"/>
                  <a:gd name="T29" fmla="*/ 31 h 48"/>
                  <a:gd name="T30" fmla="*/ 6 w 56"/>
                  <a:gd name="T31" fmla="*/ 29 h 48"/>
                  <a:gd name="T32" fmla="*/ 6 w 56"/>
                  <a:gd name="T33" fmla="*/ 27 h 48"/>
                  <a:gd name="T34" fmla="*/ 6 w 56"/>
                  <a:gd name="T35" fmla="*/ 27 h 48"/>
                  <a:gd name="T36" fmla="*/ 6 w 56"/>
                  <a:gd name="T37" fmla="*/ 25 h 48"/>
                  <a:gd name="T38" fmla="*/ 6 w 56"/>
                  <a:gd name="T39" fmla="*/ 23 h 48"/>
                  <a:gd name="T40" fmla="*/ 6 w 56"/>
                  <a:gd name="T41" fmla="*/ 21 h 48"/>
                  <a:gd name="T42" fmla="*/ 6 w 56"/>
                  <a:gd name="T43" fmla="*/ 19 h 48"/>
                  <a:gd name="T44" fmla="*/ 6 w 56"/>
                  <a:gd name="T45" fmla="*/ 19 h 48"/>
                  <a:gd name="T46" fmla="*/ 6 w 56"/>
                  <a:gd name="T47" fmla="*/ 17 h 48"/>
                  <a:gd name="T48" fmla="*/ 6 w 56"/>
                  <a:gd name="T49" fmla="*/ 15 h 48"/>
                  <a:gd name="T50" fmla="*/ 4 w 56"/>
                  <a:gd name="T51" fmla="*/ 13 h 48"/>
                  <a:gd name="T52" fmla="*/ 4 w 56"/>
                  <a:gd name="T53" fmla="*/ 11 h 48"/>
                  <a:gd name="T54" fmla="*/ 4 w 56"/>
                  <a:gd name="T55" fmla="*/ 11 h 48"/>
                  <a:gd name="T56" fmla="*/ 4 w 56"/>
                  <a:gd name="T57" fmla="*/ 9 h 48"/>
                  <a:gd name="T58" fmla="*/ 2 w 56"/>
                  <a:gd name="T59" fmla="*/ 7 h 48"/>
                  <a:gd name="T60" fmla="*/ 2 w 56"/>
                  <a:gd name="T61" fmla="*/ 6 h 48"/>
                  <a:gd name="T62" fmla="*/ 2 w 56"/>
                  <a:gd name="T63" fmla="*/ 4 h 48"/>
                  <a:gd name="T64" fmla="*/ 2 w 56"/>
                  <a:gd name="T65" fmla="*/ 4 h 48"/>
                  <a:gd name="T66" fmla="*/ 0 w 56"/>
                  <a:gd name="T67" fmla="*/ 2 h 48"/>
                  <a:gd name="T68" fmla="*/ 0 w 56"/>
                  <a:gd name="T69" fmla="*/ 0 h 48"/>
                  <a:gd name="T70" fmla="*/ 56 w 56"/>
                  <a:gd name="T71" fmla="*/ 25 h 48"/>
                  <a:gd name="T72" fmla="*/ 56 w 56"/>
                  <a:gd name="T73" fmla="*/ 25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48"/>
                  <a:gd name="T113" fmla="*/ 56 w 56"/>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48">
                    <a:moveTo>
                      <a:pt x="56" y="25"/>
                    </a:moveTo>
                    <a:lnTo>
                      <a:pt x="0" y="48"/>
                    </a:lnTo>
                    <a:lnTo>
                      <a:pt x="2" y="46"/>
                    </a:lnTo>
                    <a:lnTo>
                      <a:pt x="2" y="44"/>
                    </a:lnTo>
                    <a:lnTo>
                      <a:pt x="2" y="42"/>
                    </a:lnTo>
                    <a:lnTo>
                      <a:pt x="2" y="40"/>
                    </a:lnTo>
                    <a:lnTo>
                      <a:pt x="4" y="40"/>
                    </a:lnTo>
                    <a:lnTo>
                      <a:pt x="4" y="38"/>
                    </a:lnTo>
                    <a:lnTo>
                      <a:pt x="4" y="36"/>
                    </a:lnTo>
                    <a:lnTo>
                      <a:pt x="4" y="34"/>
                    </a:lnTo>
                    <a:lnTo>
                      <a:pt x="6" y="32"/>
                    </a:lnTo>
                    <a:lnTo>
                      <a:pt x="6" y="31"/>
                    </a:lnTo>
                    <a:lnTo>
                      <a:pt x="6" y="29"/>
                    </a:lnTo>
                    <a:lnTo>
                      <a:pt x="6" y="27"/>
                    </a:lnTo>
                    <a:lnTo>
                      <a:pt x="6" y="25"/>
                    </a:lnTo>
                    <a:lnTo>
                      <a:pt x="6" y="23"/>
                    </a:lnTo>
                    <a:lnTo>
                      <a:pt x="6" y="21"/>
                    </a:lnTo>
                    <a:lnTo>
                      <a:pt x="6" y="19"/>
                    </a:lnTo>
                    <a:lnTo>
                      <a:pt x="6" y="17"/>
                    </a:lnTo>
                    <a:lnTo>
                      <a:pt x="6" y="15"/>
                    </a:lnTo>
                    <a:lnTo>
                      <a:pt x="4" y="13"/>
                    </a:lnTo>
                    <a:lnTo>
                      <a:pt x="4" y="11"/>
                    </a:lnTo>
                    <a:lnTo>
                      <a:pt x="4" y="9"/>
                    </a:lnTo>
                    <a:lnTo>
                      <a:pt x="2" y="7"/>
                    </a:lnTo>
                    <a:lnTo>
                      <a:pt x="2" y="6"/>
                    </a:lnTo>
                    <a:lnTo>
                      <a:pt x="2" y="4"/>
                    </a:lnTo>
                    <a:lnTo>
                      <a:pt x="0" y="2"/>
                    </a:lnTo>
                    <a:lnTo>
                      <a:pt x="0" y="0"/>
                    </a:lnTo>
                    <a:lnTo>
                      <a:pt x="56" y="25"/>
                    </a:lnTo>
                    <a:close/>
                  </a:path>
                </a:pathLst>
              </a:custGeom>
              <a:solidFill>
                <a:srgbClr val="1F1A17"/>
              </a:solidFill>
              <a:ln w="9525">
                <a:noFill/>
                <a:round/>
                <a:headEnd/>
                <a:tailEnd/>
              </a:ln>
            </p:spPr>
            <p:txBody>
              <a:bodyPr/>
              <a:lstStyle/>
              <a:p>
                <a:endParaRPr lang="en-US"/>
              </a:p>
            </p:txBody>
          </p:sp>
          <p:sp>
            <p:nvSpPr>
              <p:cNvPr id="32831" name="Rectangle 725"/>
              <p:cNvSpPr>
                <a:spLocks noChangeArrowheads="1"/>
              </p:cNvSpPr>
              <p:nvPr/>
            </p:nvSpPr>
            <p:spPr bwMode="auto">
              <a:xfrm>
                <a:off x="517" y="2537"/>
                <a:ext cx="1507" cy="6"/>
              </a:xfrm>
              <a:prstGeom prst="rect">
                <a:avLst/>
              </a:prstGeom>
              <a:solidFill>
                <a:srgbClr val="1F1A17"/>
              </a:solidFill>
              <a:ln w="9525">
                <a:noFill/>
                <a:miter lim="800000"/>
                <a:headEnd/>
                <a:tailEnd/>
              </a:ln>
            </p:spPr>
            <p:txBody>
              <a:bodyPr/>
              <a:lstStyle/>
              <a:p>
                <a:endParaRPr lang="en-US"/>
              </a:p>
            </p:txBody>
          </p:sp>
          <p:sp>
            <p:nvSpPr>
              <p:cNvPr id="32832" name="Line 726"/>
              <p:cNvSpPr>
                <a:spLocks noChangeShapeType="1"/>
              </p:cNvSpPr>
              <p:nvPr/>
            </p:nvSpPr>
            <p:spPr bwMode="auto">
              <a:xfrm flipV="1">
                <a:off x="1657" y="3447"/>
                <a:ext cx="37" cy="27"/>
              </a:xfrm>
              <a:prstGeom prst="line">
                <a:avLst/>
              </a:prstGeom>
              <a:noFill/>
              <a:ln w="6350">
                <a:solidFill>
                  <a:srgbClr val="1F1A17"/>
                </a:solidFill>
                <a:round/>
                <a:headEnd/>
                <a:tailEnd/>
              </a:ln>
            </p:spPr>
            <p:txBody>
              <a:bodyPr/>
              <a:lstStyle/>
              <a:p>
                <a:endParaRPr lang="en-US"/>
              </a:p>
            </p:txBody>
          </p:sp>
          <p:sp>
            <p:nvSpPr>
              <p:cNvPr id="32833" name="Line 727"/>
              <p:cNvSpPr>
                <a:spLocks noChangeShapeType="1"/>
              </p:cNvSpPr>
              <p:nvPr/>
            </p:nvSpPr>
            <p:spPr bwMode="auto">
              <a:xfrm flipV="1">
                <a:off x="1688" y="3447"/>
                <a:ext cx="36" cy="27"/>
              </a:xfrm>
              <a:prstGeom prst="line">
                <a:avLst/>
              </a:prstGeom>
              <a:noFill/>
              <a:ln w="6350">
                <a:solidFill>
                  <a:srgbClr val="1F1A17"/>
                </a:solidFill>
                <a:round/>
                <a:headEnd/>
                <a:tailEnd/>
              </a:ln>
            </p:spPr>
            <p:txBody>
              <a:bodyPr/>
              <a:lstStyle/>
              <a:p>
                <a:endParaRPr lang="en-US"/>
              </a:p>
            </p:txBody>
          </p:sp>
          <p:sp>
            <p:nvSpPr>
              <p:cNvPr id="32834" name="Line 728"/>
              <p:cNvSpPr>
                <a:spLocks noChangeShapeType="1"/>
              </p:cNvSpPr>
              <p:nvPr/>
            </p:nvSpPr>
            <p:spPr bwMode="auto">
              <a:xfrm flipV="1">
                <a:off x="1719" y="3447"/>
                <a:ext cx="36" cy="27"/>
              </a:xfrm>
              <a:prstGeom prst="line">
                <a:avLst/>
              </a:prstGeom>
              <a:noFill/>
              <a:ln w="6350">
                <a:solidFill>
                  <a:srgbClr val="1F1A17"/>
                </a:solidFill>
                <a:round/>
                <a:headEnd/>
                <a:tailEnd/>
              </a:ln>
            </p:spPr>
            <p:txBody>
              <a:bodyPr/>
              <a:lstStyle/>
              <a:p>
                <a:endParaRPr lang="en-US"/>
              </a:p>
            </p:txBody>
          </p:sp>
          <p:sp>
            <p:nvSpPr>
              <p:cNvPr id="32835" name="Line 729"/>
              <p:cNvSpPr>
                <a:spLocks noChangeShapeType="1"/>
              </p:cNvSpPr>
              <p:nvPr/>
            </p:nvSpPr>
            <p:spPr bwMode="auto">
              <a:xfrm flipV="1">
                <a:off x="1749" y="3447"/>
                <a:ext cx="37" cy="27"/>
              </a:xfrm>
              <a:prstGeom prst="line">
                <a:avLst/>
              </a:prstGeom>
              <a:noFill/>
              <a:ln w="6350">
                <a:solidFill>
                  <a:srgbClr val="1F1A17"/>
                </a:solidFill>
                <a:round/>
                <a:headEnd/>
                <a:tailEnd/>
              </a:ln>
            </p:spPr>
            <p:txBody>
              <a:bodyPr/>
              <a:lstStyle/>
              <a:p>
                <a:endParaRPr lang="en-US"/>
              </a:p>
            </p:txBody>
          </p:sp>
          <p:sp>
            <p:nvSpPr>
              <p:cNvPr id="32836" name="Line 730"/>
              <p:cNvSpPr>
                <a:spLocks noChangeShapeType="1"/>
              </p:cNvSpPr>
              <p:nvPr/>
            </p:nvSpPr>
            <p:spPr bwMode="auto">
              <a:xfrm flipV="1">
                <a:off x="1780" y="3447"/>
                <a:ext cx="37" cy="27"/>
              </a:xfrm>
              <a:prstGeom prst="line">
                <a:avLst/>
              </a:prstGeom>
              <a:noFill/>
              <a:ln w="6350">
                <a:solidFill>
                  <a:srgbClr val="1F1A17"/>
                </a:solidFill>
                <a:round/>
                <a:headEnd/>
                <a:tailEnd/>
              </a:ln>
            </p:spPr>
            <p:txBody>
              <a:bodyPr/>
              <a:lstStyle/>
              <a:p>
                <a:endParaRPr lang="en-US"/>
              </a:p>
            </p:txBody>
          </p:sp>
          <p:sp>
            <p:nvSpPr>
              <p:cNvPr id="32837" name="Line 731"/>
              <p:cNvSpPr>
                <a:spLocks noChangeShapeType="1"/>
              </p:cNvSpPr>
              <p:nvPr/>
            </p:nvSpPr>
            <p:spPr bwMode="auto">
              <a:xfrm flipV="1">
                <a:off x="1811" y="3447"/>
                <a:ext cx="36" cy="27"/>
              </a:xfrm>
              <a:prstGeom prst="line">
                <a:avLst/>
              </a:prstGeom>
              <a:noFill/>
              <a:ln w="6350">
                <a:solidFill>
                  <a:srgbClr val="1F1A17"/>
                </a:solidFill>
                <a:round/>
                <a:headEnd/>
                <a:tailEnd/>
              </a:ln>
            </p:spPr>
            <p:txBody>
              <a:bodyPr/>
              <a:lstStyle/>
              <a:p>
                <a:endParaRPr lang="en-US"/>
              </a:p>
            </p:txBody>
          </p:sp>
          <p:sp>
            <p:nvSpPr>
              <p:cNvPr id="32838" name="Line 732"/>
              <p:cNvSpPr>
                <a:spLocks noChangeShapeType="1"/>
              </p:cNvSpPr>
              <p:nvPr/>
            </p:nvSpPr>
            <p:spPr bwMode="auto">
              <a:xfrm flipV="1">
                <a:off x="1842" y="3447"/>
                <a:ext cx="36" cy="27"/>
              </a:xfrm>
              <a:prstGeom prst="line">
                <a:avLst/>
              </a:prstGeom>
              <a:noFill/>
              <a:ln w="6350">
                <a:solidFill>
                  <a:srgbClr val="1F1A17"/>
                </a:solidFill>
                <a:round/>
                <a:headEnd/>
                <a:tailEnd/>
              </a:ln>
            </p:spPr>
            <p:txBody>
              <a:bodyPr/>
              <a:lstStyle/>
              <a:p>
                <a:endParaRPr lang="en-US"/>
              </a:p>
            </p:txBody>
          </p:sp>
          <p:sp>
            <p:nvSpPr>
              <p:cNvPr id="32839" name="Line 733"/>
              <p:cNvSpPr>
                <a:spLocks noChangeShapeType="1"/>
              </p:cNvSpPr>
              <p:nvPr/>
            </p:nvSpPr>
            <p:spPr bwMode="auto">
              <a:xfrm flipV="1">
                <a:off x="1872" y="3447"/>
                <a:ext cx="37" cy="27"/>
              </a:xfrm>
              <a:prstGeom prst="line">
                <a:avLst/>
              </a:prstGeom>
              <a:noFill/>
              <a:ln w="6350">
                <a:solidFill>
                  <a:srgbClr val="1F1A17"/>
                </a:solidFill>
                <a:round/>
                <a:headEnd/>
                <a:tailEnd/>
              </a:ln>
            </p:spPr>
            <p:txBody>
              <a:bodyPr/>
              <a:lstStyle/>
              <a:p>
                <a:endParaRPr lang="en-US"/>
              </a:p>
            </p:txBody>
          </p:sp>
          <p:sp>
            <p:nvSpPr>
              <p:cNvPr id="32840" name="Line 734"/>
              <p:cNvSpPr>
                <a:spLocks noChangeShapeType="1"/>
              </p:cNvSpPr>
              <p:nvPr/>
            </p:nvSpPr>
            <p:spPr bwMode="auto">
              <a:xfrm flipV="1">
                <a:off x="1903" y="3447"/>
                <a:ext cx="36" cy="27"/>
              </a:xfrm>
              <a:prstGeom prst="line">
                <a:avLst/>
              </a:prstGeom>
              <a:noFill/>
              <a:ln w="6350">
                <a:solidFill>
                  <a:srgbClr val="1F1A17"/>
                </a:solidFill>
                <a:round/>
                <a:headEnd/>
                <a:tailEnd/>
              </a:ln>
            </p:spPr>
            <p:txBody>
              <a:bodyPr/>
              <a:lstStyle/>
              <a:p>
                <a:endParaRPr lang="en-US"/>
              </a:p>
            </p:txBody>
          </p:sp>
          <p:sp>
            <p:nvSpPr>
              <p:cNvPr id="32841" name="Line 735"/>
              <p:cNvSpPr>
                <a:spLocks noChangeShapeType="1"/>
              </p:cNvSpPr>
              <p:nvPr/>
            </p:nvSpPr>
            <p:spPr bwMode="auto">
              <a:xfrm flipV="1">
                <a:off x="1934" y="3447"/>
                <a:ext cx="36" cy="27"/>
              </a:xfrm>
              <a:prstGeom prst="line">
                <a:avLst/>
              </a:prstGeom>
              <a:noFill/>
              <a:ln w="6350">
                <a:solidFill>
                  <a:srgbClr val="1F1A17"/>
                </a:solidFill>
                <a:round/>
                <a:headEnd/>
                <a:tailEnd/>
              </a:ln>
            </p:spPr>
            <p:txBody>
              <a:bodyPr/>
              <a:lstStyle/>
              <a:p>
                <a:endParaRPr lang="en-US"/>
              </a:p>
            </p:txBody>
          </p:sp>
          <p:sp>
            <p:nvSpPr>
              <p:cNvPr id="32842" name="Line 736"/>
              <p:cNvSpPr>
                <a:spLocks noChangeShapeType="1"/>
              </p:cNvSpPr>
              <p:nvPr/>
            </p:nvSpPr>
            <p:spPr bwMode="auto">
              <a:xfrm flipV="1">
                <a:off x="1964" y="3447"/>
                <a:ext cx="37" cy="27"/>
              </a:xfrm>
              <a:prstGeom prst="line">
                <a:avLst/>
              </a:prstGeom>
              <a:noFill/>
              <a:ln w="6350">
                <a:solidFill>
                  <a:srgbClr val="1F1A17"/>
                </a:solidFill>
                <a:round/>
                <a:headEnd/>
                <a:tailEnd/>
              </a:ln>
            </p:spPr>
            <p:txBody>
              <a:bodyPr/>
              <a:lstStyle/>
              <a:p>
                <a:endParaRPr lang="en-US"/>
              </a:p>
            </p:txBody>
          </p:sp>
          <p:sp>
            <p:nvSpPr>
              <p:cNvPr id="32843" name="Line 737"/>
              <p:cNvSpPr>
                <a:spLocks noChangeShapeType="1"/>
              </p:cNvSpPr>
              <p:nvPr/>
            </p:nvSpPr>
            <p:spPr bwMode="auto">
              <a:xfrm flipV="1">
                <a:off x="1995" y="3447"/>
                <a:ext cx="37" cy="27"/>
              </a:xfrm>
              <a:prstGeom prst="line">
                <a:avLst/>
              </a:prstGeom>
              <a:noFill/>
              <a:ln w="6350">
                <a:solidFill>
                  <a:srgbClr val="1F1A17"/>
                </a:solidFill>
                <a:round/>
                <a:headEnd/>
                <a:tailEnd/>
              </a:ln>
            </p:spPr>
            <p:txBody>
              <a:bodyPr/>
              <a:lstStyle/>
              <a:p>
                <a:endParaRPr lang="en-US"/>
              </a:p>
            </p:txBody>
          </p:sp>
          <p:sp>
            <p:nvSpPr>
              <p:cNvPr id="32844" name="Line 738"/>
              <p:cNvSpPr>
                <a:spLocks noChangeShapeType="1"/>
              </p:cNvSpPr>
              <p:nvPr/>
            </p:nvSpPr>
            <p:spPr bwMode="auto">
              <a:xfrm flipV="1">
                <a:off x="2026" y="3447"/>
                <a:ext cx="36" cy="27"/>
              </a:xfrm>
              <a:prstGeom prst="line">
                <a:avLst/>
              </a:prstGeom>
              <a:noFill/>
              <a:ln w="6350">
                <a:solidFill>
                  <a:srgbClr val="1F1A17"/>
                </a:solidFill>
                <a:round/>
                <a:headEnd/>
                <a:tailEnd/>
              </a:ln>
            </p:spPr>
            <p:txBody>
              <a:bodyPr/>
              <a:lstStyle/>
              <a:p>
                <a:endParaRPr lang="en-US"/>
              </a:p>
            </p:txBody>
          </p:sp>
          <p:sp>
            <p:nvSpPr>
              <p:cNvPr id="32845" name="Line 739"/>
              <p:cNvSpPr>
                <a:spLocks noChangeShapeType="1"/>
              </p:cNvSpPr>
              <p:nvPr/>
            </p:nvSpPr>
            <p:spPr bwMode="auto">
              <a:xfrm flipV="1">
                <a:off x="2056" y="3447"/>
                <a:ext cx="37" cy="27"/>
              </a:xfrm>
              <a:prstGeom prst="line">
                <a:avLst/>
              </a:prstGeom>
              <a:noFill/>
              <a:ln w="6350">
                <a:solidFill>
                  <a:srgbClr val="1F1A17"/>
                </a:solidFill>
                <a:round/>
                <a:headEnd/>
                <a:tailEnd/>
              </a:ln>
            </p:spPr>
            <p:txBody>
              <a:bodyPr/>
              <a:lstStyle/>
              <a:p>
                <a:endParaRPr lang="en-US"/>
              </a:p>
            </p:txBody>
          </p:sp>
          <p:sp>
            <p:nvSpPr>
              <p:cNvPr id="32846" name="Line 740"/>
              <p:cNvSpPr>
                <a:spLocks noChangeShapeType="1"/>
              </p:cNvSpPr>
              <p:nvPr/>
            </p:nvSpPr>
            <p:spPr bwMode="auto">
              <a:xfrm flipV="1">
                <a:off x="2087" y="3447"/>
                <a:ext cx="37" cy="27"/>
              </a:xfrm>
              <a:prstGeom prst="line">
                <a:avLst/>
              </a:prstGeom>
              <a:noFill/>
              <a:ln w="6350">
                <a:solidFill>
                  <a:srgbClr val="1F1A17"/>
                </a:solidFill>
                <a:round/>
                <a:headEnd/>
                <a:tailEnd/>
              </a:ln>
            </p:spPr>
            <p:txBody>
              <a:bodyPr/>
              <a:lstStyle/>
              <a:p>
                <a:endParaRPr lang="en-US"/>
              </a:p>
            </p:txBody>
          </p:sp>
          <p:sp>
            <p:nvSpPr>
              <p:cNvPr id="32847" name="Line 741"/>
              <p:cNvSpPr>
                <a:spLocks noChangeShapeType="1"/>
              </p:cNvSpPr>
              <p:nvPr/>
            </p:nvSpPr>
            <p:spPr bwMode="auto">
              <a:xfrm flipV="1">
                <a:off x="2118" y="3447"/>
                <a:ext cx="36" cy="27"/>
              </a:xfrm>
              <a:prstGeom prst="line">
                <a:avLst/>
              </a:prstGeom>
              <a:noFill/>
              <a:ln w="6350">
                <a:solidFill>
                  <a:srgbClr val="1F1A17"/>
                </a:solidFill>
                <a:round/>
                <a:headEnd/>
                <a:tailEnd/>
              </a:ln>
            </p:spPr>
            <p:txBody>
              <a:bodyPr/>
              <a:lstStyle/>
              <a:p>
                <a:endParaRPr lang="en-US"/>
              </a:p>
            </p:txBody>
          </p:sp>
          <p:sp>
            <p:nvSpPr>
              <p:cNvPr id="32848" name="Line 742"/>
              <p:cNvSpPr>
                <a:spLocks noChangeShapeType="1"/>
              </p:cNvSpPr>
              <p:nvPr/>
            </p:nvSpPr>
            <p:spPr bwMode="auto">
              <a:xfrm flipV="1">
                <a:off x="2149" y="3447"/>
                <a:ext cx="36" cy="27"/>
              </a:xfrm>
              <a:prstGeom prst="line">
                <a:avLst/>
              </a:prstGeom>
              <a:noFill/>
              <a:ln w="6350">
                <a:solidFill>
                  <a:srgbClr val="1F1A17"/>
                </a:solidFill>
                <a:round/>
                <a:headEnd/>
                <a:tailEnd/>
              </a:ln>
            </p:spPr>
            <p:txBody>
              <a:bodyPr/>
              <a:lstStyle/>
              <a:p>
                <a:endParaRPr lang="en-US"/>
              </a:p>
            </p:txBody>
          </p:sp>
          <p:sp>
            <p:nvSpPr>
              <p:cNvPr id="32849" name="Line 743"/>
              <p:cNvSpPr>
                <a:spLocks noChangeShapeType="1"/>
              </p:cNvSpPr>
              <p:nvPr/>
            </p:nvSpPr>
            <p:spPr bwMode="auto">
              <a:xfrm flipV="1">
                <a:off x="2179" y="3447"/>
                <a:ext cx="37" cy="27"/>
              </a:xfrm>
              <a:prstGeom prst="line">
                <a:avLst/>
              </a:prstGeom>
              <a:noFill/>
              <a:ln w="6350">
                <a:solidFill>
                  <a:srgbClr val="1F1A17"/>
                </a:solidFill>
                <a:round/>
                <a:headEnd/>
                <a:tailEnd/>
              </a:ln>
            </p:spPr>
            <p:txBody>
              <a:bodyPr/>
              <a:lstStyle/>
              <a:p>
                <a:endParaRPr lang="en-US"/>
              </a:p>
            </p:txBody>
          </p:sp>
          <p:sp>
            <p:nvSpPr>
              <p:cNvPr id="32850" name="Line 744"/>
              <p:cNvSpPr>
                <a:spLocks noChangeShapeType="1"/>
              </p:cNvSpPr>
              <p:nvPr/>
            </p:nvSpPr>
            <p:spPr bwMode="auto">
              <a:xfrm flipV="1">
                <a:off x="2210" y="3447"/>
                <a:ext cx="36" cy="27"/>
              </a:xfrm>
              <a:prstGeom prst="line">
                <a:avLst/>
              </a:prstGeom>
              <a:noFill/>
              <a:ln w="6350">
                <a:solidFill>
                  <a:srgbClr val="1F1A17"/>
                </a:solidFill>
                <a:round/>
                <a:headEnd/>
                <a:tailEnd/>
              </a:ln>
            </p:spPr>
            <p:txBody>
              <a:bodyPr/>
              <a:lstStyle/>
              <a:p>
                <a:endParaRPr lang="en-US"/>
              </a:p>
            </p:txBody>
          </p:sp>
          <p:sp>
            <p:nvSpPr>
              <p:cNvPr id="32851" name="Line 745"/>
              <p:cNvSpPr>
                <a:spLocks noChangeShapeType="1"/>
              </p:cNvSpPr>
              <p:nvPr/>
            </p:nvSpPr>
            <p:spPr bwMode="auto">
              <a:xfrm flipV="1">
                <a:off x="2241" y="3447"/>
                <a:ext cx="36" cy="27"/>
              </a:xfrm>
              <a:prstGeom prst="line">
                <a:avLst/>
              </a:prstGeom>
              <a:noFill/>
              <a:ln w="6350">
                <a:solidFill>
                  <a:srgbClr val="1F1A17"/>
                </a:solidFill>
                <a:round/>
                <a:headEnd/>
                <a:tailEnd/>
              </a:ln>
            </p:spPr>
            <p:txBody>
              <a:bodyPr/>
              <a:lstStyle/>
              <a:p>
                <a:endParaRPr lang="en-US"/>
              </a:p>
            </p:txBody>
          </p:sp>
          <p:sp>
            <p:nvSpPr>
              <p:cNvPr id="32852" name="Line 746"/>
              <p:cNvSpPr>
                <a:spLocks noChangeShapeType="1"/>
              </p:cNvSpPr>
              <p:nvPr/>
            </p:nvSpPr>
            <p:spPr bwMode="auto">
              <a:xfrm flipV="1">
                <a:off x="2271" y="3447"/>
                <a:ext cx="37" cy="27"/>
              </a:xfrm>
              <a:prstGeom prst="line">
                <a:avLst/>
              </a:prstGeom>
              <a:noFill/>
              <a:ln w="6350">
                <a:solidFill>
                  <a:srgbClr val="1F1A17"/>
                </a:solidFill>
                <a:round/>
                <a:headEnd/>
                <a:tailEnd/>
              </a:ln>
            </p:spPr>
            <p:txBody>
              <a:bodyPr/>
              <a:lstStyle/>
              <a:p>
                <a:endParaRPr lang="en-US"/>
              </a:p>
            </p:txBody>
          </p:sp>
          <p:sp>
            <p:nvSpPr>
              <p:cNvPr id="32853" name="Line 747"/>
              <p:cNvSpPr>
                <a:spLocks noChangeShapeType="1"/>
              </p:cNvSpPr>
              <p:nvPr/>
            </p:nvSpPr>
            <p:spPr bwMode="auto">
              <a:xfrm flipV="1">
                <a:off x="2302" y="3447"/>
                <a:ext cx="37" cy="27"/>
              </a:xfrm>
              <a:prstGeom prst="line">
                <a:avLst/>
              </a:prstGeom>
              <a:noFill/>
              <a:ln w="6350">
                <a:solidFill>
                  <a:srgbClr val="1F1A17"/>
                </a:solidFill>
                <a:round/>
                <a:headEnd/>
                <a:tailEnd/>
              </a:ln>
            </p:spPr>
            <p:txBody>
              <a:bodyPr/>
              <a:lstStyle/>
              <a:p>
                <a:endParaRPr lang="en-US"/>
              </a:p>
            </p:txBody>
          </p:sp>
          <p:sp>
            <p:nvSpPr>
              <p:cNvPr id="32854" name="Line 748"/>
              <p:cNvSpPr>
                <a:spLocks noChangeShapeType="1"/>
              </p:cNvSpPr>
              <p:nvPr/>
            </p:nvSpPr>
            <p:spPr bwMode="auto">
              <a:xfrm flipV="1">
                <a:off x="2335" y="3447"/>
                <a:ext cx="34" cy="27"/>
              </a:xfrm>
              <a:prstGeom prst="line">
                <a:avLst/>
              </a:prstGeom>
              <a:noFill/>
              <a:ln w="6350">
                <a:solidFill>
                  <a:srgbClr val="1F1A17"/>
                </a:solidFill>
                <a:round/>
                <a:headEnd/>
                <a:tailEnd/>
              </a:ln>
            </p:spPr>
            <p:txBody>
              <a:bodyPr/>
              <a:lstStyle/>
              <a:p>
                <a:endParaRPr lang="en-US"/>
              </a:p>
            </p:txBody>
          </p:sp>
          <p:sp>
            <p:nvSpPr>
              <p:cNvPr id="32855" name="Line 749"/>
              <p:cNvSpPr>
                <a:spLocks noChangeShapeType="1"/>
              </p:cNvSpPr>
              <p:nvPr/>
            </p:nvSpPr>
            <p:spPr bwMode="auto">
              <a:xfrm flipV="1">
                <a:off x="2365" y="3447"/>
                <a:ext cx="35" cy="27"/>
              </a:xfrm>
              <a:prstGeom prst="line">
                <a:avLst/>
              </a:prstGeom>
              <a:noFill/>
              <a:ln w="6350">
                <a:solidFill>
                  <a:srgbClr val="1F1A17"/>
                </a:solidFill>
                <a:round/>
                <a:headEnd/>
                <a:tailEnd/>
              </a:ln>
            </p:spPr>
            <p:txBody>
              <a:bodyPr/>
              <a:lstStyle/>
              <a:p>
                <a:endParaRPr lang="en-US"/>
              </a:p>
            </p:txBody>
          </p:sp>
          <p:sp>
            <p:nvSpPr>
              <p:cNvPr id="32856" name="Line 750"/>
              <p:cNvSpPr>
                <a:spLocks noChangeShapeType="1"/>
              </p:cNvSpPr>
              <p:nvPr/>
            </p:nvSpPr>
            <p:spPr bwMode="auto">
              <a:xfrm flipV="1">
                <a:off x="2396" y="3447"/>
                <a:ext cx="35" cy="27"/>
              </a:xfrm>
              <a:prstGeom prst="line">
                <a:avLst/>
              </a:prstGeom>
              <a:noFill/>
              <a:ln w="6350">
                <a:solidFill>
                  <a:srgbClr val="1F1A17"/>
                </a:solidFill>
                <a:round/>
                <a:headEnd/>
                <a:tailEnd/>
              </a:ln>
            </p:spPr>
            <p:txBody>
              <a:bodyPr/>
              <a:lstStyle/>
              <a:p>
                <a:endParaRPr lang="en-US"/>
              </a:p>
            </p:txBody>
          </p:sp>
          <p:sp>
            <p:nvSpPr>
              <p:cNvPr id="32857" name="Line 751"/>
              <p:cNvSpPr>
                <a:spLocks noChangeShapeType="1"/>
              </p:cNvSpPr>
              <p:nvPr/>
            </p:nvSpPr>
            <p:spPr bwMode="auto">
              <a:xfrm flipV="1">
                <a:off x="1627" y="3447"/>
                <a:ext cx="36" cy="27"/>
              </a:xfrm>
              <a:prstGeom prst="line">
                <a:avLst/>
              </a:prstGeom>
              <a:noFill/>
              <a:ln w="6350">
                <a:solidFill>
                  <a:srgbClr val="1F1A17"/>
                </a:solidFill>
                <a:round/>
                <a:headEnd/>
                <a:tailEnd/>
              </a:ln>
            </p:spPr>
            <p:txBody>
              <a:bodyPr/>
              <a:lstStyle/>
              <a:p>
                <a:endParaRPr lang="en-US"/>
              </a:p>
            </p:txBody>
          </p:sp>
          <p:sp>
            <p:nvSpPr>
              <p:cNvPr id="32858" name="Line 752"/>
              <p:cNvSpPr>
                <a:spLocks noChangeShapeType="1"/>
              </p:cNvSpPr>
              <p:nvPr/>
            </p:nvSpPr>
            <p:spPr bwMode="auto">
              <a:xfrm flipV="1">
                <a:off x="1596" y="3447"/>
                <a:ext cx="36" cy="27"/>
              </a:xfrm>
              <a:prstGeom prst="line">
                <a:avLst/>
              </a:prstGeom>
              <a:noFill/>
              <a:ln w="6350">
                <a:solidFill>
                  <a:srgbClr val="1F1A17"/>
                </a:solidFill>
                <a:round/>
                <a:headEnd/>
                <a:tailEnd/>
              </a:ln>
            </p:spPr>
            <p:txBody>
              <a:bodyPr/>
              <a:lstStyle/>
              <a:p>
                <a:endParaRPr lang="en-US"/>
              </a:p>
            </p:txBody>
          </p:sp>
          <p:sp>
            <p:nvSpPr>
              <p:cNvPr id="32859" name="Line 753"/>
              <p:cNvSpPr>
                <a:spLocks noChangeShapeType="1"/>
              </p:cNvSpPr>
              <p:nvPr/>
            </p:nvSpPr>
            <p:spPr bwMode="auto">
              <a:xfrm flipV="1">
                <a:off x="1565" y="3447"/>
                <a:ext cx="37" cy="27"/>
              </a:xfrm>
              <a:prstGeom prst="line">
                <a:avLst/>
              </a:prstGeom>
              <a:noFill/>
              <a:ln w="6350">
                <a:solidFill>
                  <a:srgbClr val="1F1A17"/>
                </a:solidFill>
                <a:round/>
                <a:headEnd/>
                <a:tailEnd/>
              </a:ln>
            </p:spPr>
            <p:txBody>
              <a:bodyPr/>
              <a:lstStyle/>
              <a:p>
                <a:endParaRPr lang="en-US"/>
              </a:p>
            </p:txBody>
          </p:sp>
          <p:sp>
            <p:nvSpPr>
              <p:cNvPr id="32860" name="Line 754"/>
              <p:cNvSpPr>
                <a:spLocks noChangeShapeType="1"/>
              </p:cNvSpPr>
              <p:nvPr/>
            </p:nvSpPr>
            <p:spPr bwMode="auto">
              <a:xfrm flipV="1">
                <a:off x="1534" y="3447"/>
                <a:ext cx="37" cy="27"/>
              </a:xfrm>
              <a:prstGeom prst="line">
                <a:avLst/>
              </a:prstGeom>
              <a:noFill/>
              <a:ln w="6350">
                <a:solidFill>
                  <a:srgbClr val="1F1A17"/>
                </a:solidFill>
                <a:round/>
                <a:headEnd/>
                <a:tailEnd/>
              </a:ln>
            </p:spPr>
            <p:txBody>
              <a:bodyPr/>
              <a:lstStyle/>
              <a:p>
                <a:endParaRPr lang="en-US"/>
              </a:p>
            </p:txBody>
          </p:sp>
          <p:sp>
            <p:nvSpPr>
              <p:cNvPr id="32861" name="Line 755"/>
              <p:cNvSpPr>
                <a:spLocks noChangeShapeType="1"/>
              </p:cNvSpPr>
              <p:nvPr/>
            </p:nvSpPr>
            <p:spPr bwMode="auto">
              <a:xfrm flipV="1">
                <a:off x="1504" y="3447"/>
                <a:ext cx="36" cy="27"/>
              </a:xfrm>
              <a:prstGeom prst="line">
                <a:avLst/>
              </a:prstGeom>
              <a:noFill/>
              <a:ln w="6350">
                <a:solidFill>
                  <a:srgbClr val="1F1A17"/>
                </a:solidFill>
                <a:round/>
                <a:headEnd/>
                <a:tailEnd/>
              </a:ln>
            </p:spPr>
            <p:txBody>
              <a:bodyPr/>
              <a:lstStyle/>
              <a:p>
                <a:endParaRPr lang="en-US"/>
              </a:p>
            </p:txBody>
          </p:sp>
          <p:sp>
            <p:nvSpPr>
              <p:cNvPr id="32862" name="Line 756"/>
              <p:cNvSpPr>
                <a:spLocks noChangeShapeType="1"/>
              </p:cNvSpPr>
              <p:nvPr/>
            </p:nvSpPr>
            <p:spPr bwMode="auto">
              <a:xfrm flipV="1">
                <a:off x="1473" y="3447"/>
                <a:ext cx="37" cy="27"/>
              </a:xfrm>
              <a:prstGeom prst="line">
                <a:avLst/>
              </a:prstGeom>
              <a:noFill/>
              <a:ln w="6350">
                <a:solidFill>
                  <a:srgbClr val="1F1A17"/>
                </a:solidFill>
                <a:round/>
                <a:headEnd/>
                <a:tailEnd/>
              </a:ln>
            </p:spPr>
            <p:txBody>
              <a:bodyPr/>
              <a:lstStyle/>
              <a:p>
                <a:endParaRPr lang="en-US"/>
              </a:p>
            </p:txBody>
          </p:sp>
          <p:sp>
            <p:nvSpPr>
              <p:cNvPr id="32863" name="Line 757"/>
              <p:cNvSpPr>
                <a:spLocks noChangeShapeType="1"/>
              </p:cNvSpPr>
              <p:nvPr/>
            </p:nvSpPr>
            <p:spPr bwMode="auto">
              <a:xfrm flipV="1">
                <a:off x="1442" y="3447"/>
                <a:ext cx="37" cy="27"/>
              </a:xfrm>
              <a:prstGeom prst="line">
                <a:avLst/>
              </a:prstGeom>
              <a:noFill/>
              <a:ln w="6350">
                <a:solidFill>
                  <a:srgbClr val="1F1A17"/>
                </a:solidFill>
                <a:round/>
                <a:headEnd/>
                <a:tailEnd/>
              </a:ln>
            </p:spPr>
            <p:txBody>
              <a:bodyPr/>
              <a:lstStyle/>
              <a:p>
                <a:endParaRPr lang="en-US"/>
              </a:p>
            </p:txBody>
          </p:sp>
          <p:sp>
            <p:nvSpPr>
              <p:cNvPr id="32864" name="Line 758"/>
              <p:cNvSpPr>
                <a:spLocks noChangeShapeType="1"/>
              </p:cNvSpPr>
              <p:nvPr/>
            </p:nvSpPr>
            <p:spPr bwMode="auto">
              <a:xfrm flipV="1">
                <a:off x="1412" y="3447"/>
                <a:ext cx="36" cy="27"/>
              </a:xfrm>
              <a:prstGeom prst="line">
                <a:avLst/>
              </a:prstGeom>
              <a:noFill/>
              <a:ln w="6350">
                <a:solidFill>
                  <a:srgbClr val="1F1A17"/>
                </a:solidFill>
                <a:round/>
                <a:headEnd/>
                <a:tailEnd/>
              </a:ln>
            </p:spPr>
            <p:txBody>
              <a:bodyPr/>
              <a:lstStyle/>
              <a:p>
                <a:endParaRPr lang="en-US"/>
              </a:p>
            </p:txBody>
          </p:sp>
          <p:sp>
            <p:nvSpPr>
              <p:cNvPr id="32865" name="Line 759"/>
              <p:cNvSpPr>
                <a:spLocks noChangeShapeType="1"/>
              </p:cNvSpPr>
              <p:nvPr/>
            </p:nvSpPr>
            <p:spPr bwMode="auto">
              <a:xfrm flipV="1">
                <a:off x="1381" y="3447"/>
                <a:ext cx="36" cy="27"/>
              </a:xfrm>
              <a:prstGeom prst="line">
                <a:avLst/>
              </a:prstGeom>
              <a:noFill/>
              <a:ln w="6350">
                <a:solidFill>
                  <a:srgbClr val="1F1A17"/>
                </a:solidFill>
                <a:round/>
                <a:headEnd/>
                <a:tailEnd/>
              </a:ln>
            </p:spPr>
            <p:txBody>
              <a:bodyPr/>
              <a:lstStyle/>
              <a:p>
                <a:endParaRPr lang="en-US"/>
              </a:p>
            </p:txBody>
          </p:sp>
          <p:sp>
            <p:nvSpPr>
              <p:cNvPr id="32866" name="Line 760"/>
              <p:cNvSpPr>
                <a:spLocks noChangeShapeType="1"/>
              </p:cNvSpPr>
              <p:nvPr/>
            </p:nvSpPr>
            <p:spPr bwMode="auto">
              <a:xfrm flipV="1">
                <a:off x="1350" y="3447"/>
                <a:ext cx="37" cy="27"/>
              </a:xfrm>
              <a:prstGeom prst="line">
                <a:avLst/>
              </a:prstGeom>
              <a:noFill/>
              <a:ln w="6350">
                <a:solidFill>
                  <a:srgbClr val="1F1A17"/>
                </a:solidFill>
                <a:round/>
                <a:headEnd/>
                <a:tailEnd/>
              </a:ln>
            </p:spPr>
            <p:txBody>
              <a:bodyPr/>
              <a:lstStyle/>
              <a:p>
                <a:endParaRPr lang="en-US"/>
              </a:p>
            </p:txBody>
          </p:sp>
          <p:sp>
            <p:nvSpPr>
              <p:cNvPr id="32867" name="Line 761"/>
              <p:cNvSpPr>
                <a:spLocks noChangeShapeType="1"/>
              </p:cNvSpPr>
              <p:nvPr/>
            </p:nvSpPr>
            <p:spPr bwMode="auto">
              <a:xfrm flipV="1">
                <a:off x="1320" y="3447"/>
                <a:ext cx="34" cy="27"/>
              </a:xfrm>
              <a:prstGeom prst="line">
                <a:avLst/>
              </a:prstGeom>
              <a:noFill/>
              <a:ln w="6350">
                <a:solidFill>
                  <a:srgbClr val="1F1A17"/>
                </a:solidFill>
                <a:round/>
                <a:headEnd/>
                <a:tailEnd/>
              </a:ln>
            </p:spPr>
            <p:txBody>
              <a:bodyPr/>
              <a:lstStyle/>
              <a:p>
                <a:endParaRPr lang="en-US"/>
              </a:p>
            </p:txBody>
          </p:sp>
          <p:sp>
            <p:nvSpPr>
              <p:cNvPr id="32868" name="Line 762"/>
              <p:cNvSpPr>
                <a:spLocks noChangeShapeType="1"/>
              </p:cNvSpPr>
              <p:nvPr/>
            </p:nvSpPr>
            <p:spPr bwMode="auto">
              <a:xfrm flipV="1">
                <a:off x="1289" y="3447"/>
                <a:ext cx="34" cy="27"/>
              </a:xfrm>
              <a:prstGeom prst="line">
                <a:avLst/>
              </a:prstGeom>
              <a:noFill/>
              <a:ln w="6350">
                <a:solidFill>
                  <a:srgbClr val="1F1A17"/>
                </a:solidFill>
                <a:round/>
                <a:headEnd/>
                <a:tailEnd/>
              </a:ln>
            </p:spPr>
            <p:txBody>
              <a:bodyPr/>
              <a:lstStyle/>
              <a:p>
                <a:endParaRPr lang="en-US"/>
              </a:p>
            </p:txBody>
          </p:sp>
          <p:sp>
            <p:nvSpPr>
              <p:cNvPr id="32869" name="Line 763"/>
              <p:cNvSpPr>
                <a:spLocks noChangeShapeType="1"/>
              </p:cNvSpPr>
              <p:nvPr/>
            </p:nvSpPr>
            <p:spPr bwMode="auto">
              <a:xfrm flipV="1">
                <a:off x="1258" y="3447"/>
                <a:ext cx="35" cy="27"/>
              </a:xfrm>
              <a:prstGeom prst="line">
                <a:avLst/>
              </a:prstGeom>
              <a:noFill/>
              <a:ln w="6350">
                <a:solidFill>
                  <a:srgbClr val="1F1A17"/>
                </a:solidFill>
                <a:round/>
                <a:headEnd/>
                <a:tailEnd/>
              </a:ln>
            </p:spPr>
            <p:txBody>
              <a:bodyPr/>
              <a:lstStyle/>
              <a:p>
                <a:endParaRPr lang="en-US"/>
              </a:p>
            </p:txBody>
          </p:sp>
          <p:sp>
            <p:nvSpPr>
              <p:cNvPr id="32870" name="Line 764"/>
              <p:cNvSpPr>
                <a:spLocks noChangeShapeType="1"/>
              </p:cNvSpPr>
              <p:nvPr/>
            </p:nvSpPr>
            <p:spPr bwMode="auto">
              <a:xfrm flipV="1">
                <a:off x="1227" y="3447"/>
                <a:ext cx="35" cy="27"/>
              </a:xfrm>
              <a:prstGeom prst="line">
                <a:avLst/>
              </a:prstGeom>
              <a:noFill/>
              <a:ln w="6350">
                <a:solidFill>
                  <a:srgbClr val="1F1A17"/>
                </a:solidFill>
                <a:round/>
                <a:headEnd/>
                <a:tailEnd/>
              </a:ln>
            </p:spPr>
            <p:txBody>
              <a:bodyPr/>
              <a:lstStyle/>
              <a:p>
                <a:endParaRPr lang="en-US"/>
              </a:p>
            </p:txBody>
          </p:sp>
          <p:sp>
            <p:nvSpPr>
              <p:cNvPr id="32871" name="Line 765"/>
              <p:cNvSpPr>
                <a:spLocks noChangeShapeType="1"/>
              </p:cNvSpPr>
              <p:nvPr/>
            </p:nvSpPr>
            <p:spPr bwMode="auto">
              <a:xfrm flipV="1">
                <a:off x="1195" y="3447"/>
                <a:ext cx="36" cy="27"/>
              </a:xfrm>
              <a:prstGeom prst="line">
                <a:avLst/>
              </a:prstGeom>
              <a:noFill/>
              <a:ln w="6350">
                <a:solidFill>
                  <a:srgbClr val="1F1A17"/>
                </a:solidFill>
                <a:round/>
                <a:headEnd/>
                <a:tailEnd/>
              </a:ln>
            </p:spPr>
            <p:txBody>
              <a:bodyPr/>
              <a:lstStyle/>
              <a:p>
                <a:endParaRPr lang="en-US"/>
              </a:p>
            </p:txBody>
          </p:sp>
          <p:sp>
            <p:nvSpPr>
              <p:cNvPr id="32872" name="Line 766"/>
              <p:cNvSpPr>
                <a:spLocks noChangeShapeType="1"/>
              </p:cNvSpPr>
              <p:nvPr/>
            </p:nvSpPr>
            <p:spPr bwMode="auto">
              <a:xfrm flipV="1">
                <a:off x="1164" y="3447"/>
                <a:ext cx="37" cy="27"/>
              </a:xfrm>
              <a:prstGeom prst="line">
                <a:avLst/>
              </a:prstGeom>
              <a:noFill/>
              <a:ln w="6350">
                <a:solidFill>
                  <a:srgbClr val="1F1A17"/>
                </a:solidFill>
                <a:round/>
                <a:headEnd/>
                <a:tailEnd/>
              </a:ln>
            </p:spPr>
            <p:txBody>
              <a:bodyPr/>
              <a:lstStyle/>
              <a:p>
                <a:endParaRPr lang="en-US"/>
              </a:p>
            </p:txBody>
          </p:sp>
          <p:sp>
            <p:nvSpPr>
              <p:cNvPr id="32873" name="Line 767"/>
              <p:cNvSpPr>
                <a:spLocks noChangeShapeType="1"/>
              </p:cNvSpPr>
              <p:nvPr/>
            </p:nvSpPr>
            <p:spPr bwMode="auto">
              <a:xfrm flipV="1">
                <a:off x="1133" y="3447"/>
                <a:ext cx="37" cy="27"/>
              </a:xfrm>
              <a:prstGeom prst="line">
                <a:avLst/>
              </a:prstGeom>
              <a:noFill/>
              <a:ln w="6350">
                <a:solidFill>
                  <a:srgbClr val="1F1A17"/>
                </a:solidFill>
                <a:round/>
                <a:headEnd/>
                <a:tailEnd/>
              </a:ln>
            </p:spPr>
            <p:txBody>
              <a:bodyPr/>
              <a:lstStyle/>
              <a:p>
                <a:endParaRPr lang="en-US"/>
              </a:p>
            </p:txBody>
          </p:sp>
          <p:sp>
            <p:nvSpPr>
              <p:cNvPr id="32874" name="Line 768"/>
              <p:cNvSpPr>
                <a:spLocks noChangeShapeType="1"/>
              </p:cNvSpPr>
              <p:nvPr/>
            </p:nvSpPr>
            <p:spPr bwMode="auto">
              <a:xfrm flipV="1">
                <a:off x="1103" y="3447"/>
                <a:ext cx="36" cy="27"/>
              </a:xfrm>
              <a:prstGeom prst="line">
                <a:avLst/>
              </a:prstGeom>
              <a:noFill/>
              <a:ln w="6350">
                <a:solidFill>
                  <a:srgbClr val="1F1A17"/>
                </a:solidFill>
                <a:round/>
                <a:headEnd/>
                <a:tailEnd/>
              </a:ln>
            </p:spPr>
            <p:txBody>
              <a:bodyPr/>
              <a:lstStyle/>
              <a:p>
                <a:endParaRPr lang="en-US"/>
              </a:p>
            </p:txBody>
          </p:sp>
          <p:sp>
            <p:nvSpPr>
              <p:cNvPr id="32875" name="Line 769"/>
              <p:cNvSpPr>
                <a:spLocks noChangeShapeType="1"/>
              </p:cNvSpPr>
              <p:nvPr/>
            </p:nvSpPr>
            <p:spPr bwMode="auto">
              <a:xfrm flipV="1">
                <a:off x="1072" y="3447"/>
                <a:ext cx="36" cy="27"/>
              </a:xfrm>
              <a:prstGeom prst="line">
                <a:avLst/>
              </a:prstGeom>
              <a:noFill/>
              <a:ln w="6350">
                <a:solidFill>
                  <a:srgbClr val="1F1A17"/>
                </a:solidFill>
                <a:round/>
                <a:headEnd/>
                <a:tailEnd/>
              </a:ln>
            </p:spPr>
            <p:txBody>
              <a:bodyPr/>
              <a:lstStyle/>
              <a:p>
                <a:endParaRPr lang="en-US"/>
              </a:p>
            </p:txBody>
          </p:sp>
          <p:sp>
            <p:nvSpPr>
              <p:cNvPr id="32876" name="Line 770"/>
              <p:cNvSpPr>
                <a:spLocks noChangeShapeType="1"/>
              </p:cNvSpPr>
              <p:nvPr/>
            </p:nvSpPr>
            <p:spPr bwMode="auto">
              <a:xfrm flipV="1">
                <a:off x="1041" y="3447"/>
                <a:ext cx="37" cy="27"/>
              </a:xfrm>
              <a:prstGeom prst="line">
                <a:avLst/>
              </a:prstGeom>
              <a:noFill/>
              <a:ln w="6350">
                <a:solidFill>
                  <a:srgbClr val="1F1A17"/>
                </a:solidFill>
                <a:round/>
                <a:headEnd/>
                <a:tailEnd/>
              </a:ln>
            </p:spPr>
            <p:txBody>
              <a:bodyPr/>
              <a:lstStyle/>
              <a:p>
                <a:endParaRPr lang="en-US"/>
              </a:p>
            </p:txBody>
          </p:sp>
          <p:sp>
            <p:nvSpPr>
              <p:cNvPr id="32877" name="Line 771"/>
              <p:cNvSpPr>
                <a:spLocks noChangeShapeType="1"/>
              </p:cNvSpPr>
              <p:nvPr/>
            </p:nvSpPr>
            <p:spPr bwMode="auto">
              <a:xfrm flipV="1">
                <a:off x="1011" y="3447"/>
                <a:ext cx="36" cy="27"/>
              </a:xfrm>
              <a:prstGeom prst="line">
                <a:avLst/>
              </a:prstGeom>
              <a:noFill/>
              <a:ln w="6350">
                <a:solidFill>
                  <a:srgbClr val="1F1A17"/>
                </a:solidFill>
                <a:round/>
                <a:headEnd/>
                <a:tailEnd/>
              </a:ln>
            </p:spPr>
            <p:txBody>
              <a:bodyPr/>
              <a:lstStyle/>
              <a:p>
                <a:endParaRPr lang="en-US"/>
              </a:p>
            </p:txBody>
          </p:sp>
          <p:sp>
            <p:nvSpPr>
              <p:cNvPr id="32878" name="Line 772"/>
              <p:cNvSpPr>
                <a:spLocks noChangeShapeType="1"/>
              </p:cNvSpPr>
              <p:nvPr/>
            </p:nvSpPr>
            <p:spPr bwMode="auto">
              <a:xfrm flipV="1">
                <a:off x="980" y="3447"/>
                <a:ext cx="36" cy="27"/>
              </a:xfrm>
              <a:prstGeom prst="line">
                <a:avLst/>
              </a:prstGeom>
              <a:noFill/>
              <a:ln w="6350">
                <a:solidFill>
                  <a:srgbClr val="1F1A17"/>
                </a:solidFill>
                <a:round/>
                <a:headEnd/>
                <a:tailEnd/>
              </a:ln>
            </p:spPr>
            <p:txBody>
              <a:bodyPr/>
              <a:lstStyle/>
              <a:p>
                <a:endParaRPr lang="en-US"/>
              </a:p>
            </p:txBody>
          </p:sp>
          <p:sp>
            <p:nvSpPr>
              <p:cNvPr id="32879" name="Line 773"/>
              <p:cNvSpPr>
                <a:spLocks noChangeShapeType="1"/>
              </p:cNvSpPr>
              <p:nvPr/>
            </p:nvSpPr>
            <p:spPr bwMode="auto">
              <a:xfrm flipV="1">
                <a:off x="949" y="3447"/>
                <a:ext cx="37" cy="27"/>
              </a:xfrm>
              <a:prstGeom prst="line">
                <a:avLst/>
              </a:prstGeom>
              <a:noFill/>
              <a:ln w="6350">
                <a:solidFill>
                  <a:srgbClr val="1F1A17"/>
                </a:solidFill>
                <a:round/>
                <a:headEnd/>
                <a:tailEnd/>
              </a:ln>
            </p:spPr>
            <p:txBody>
              <a:bodyPr/>
              <a:lstStyle/>
              <a:p>
                <a:endParaRPr lang="en-US"/>
              </a:p>
            </p:txBody>
          </p:sp>
          <p:sp>
            <p:nvSpPr>
              <p:cNvPr id="32880" name="Line 774"/>
              <p:cNvSpPr>
                <a:spLocks noChangeShapeType="1"/>
              </p:cNvSpPr>
              <p:nvPr/>
            </p:nvSpPr>
            <p:spPr bwMode="auto">
              <a:xfrm flipV="1">
                <a:off x="918" y="3447"/>
                <a:ext cx="37" cy="27"/>
              </a:xfrm>
              <a:prstGeom prst="line">
                <a:avLst/>
              </a:prstGeom>
              <a:noFill/>
              <a:ln w="6350">
                <a:solidFill>
                  <a:srgbClr val="1F1A17"/>
                </a:solidFill>
                <a:round/>
                <a:headEnd/>
                <a:tailEnd/>
              </a:ln>
            </p:spPr>
            <p:txBody>
              <a:bodyPr/>
              <a:lstStyle/>
              <a:p>
                <a:endParaRPr lang="en-US"/>
              </a:p>
            </p:txBody>
          </p:sp>
          <p:sp>
            <p:nvSpPr>
              <p:cNvPr id="32881" name="Line 775"/>
              <p:cNvSpPr>
                <a:spLocks noChangeShapeType="1"/>
              </p:cNvSpPr>
              <p:nvPr/>
            </p:nvSpPr>
            <p:spPr bwMode="auto">
              <a:xfrm flipV="1">
                <a:off x="888" y="3447"/>
                <a:ext cx="36" cy="27"/>
              </a:xfrm>
              <a:prstGeom prst="line">
                <a:avLst/>
              </a:prstGeom>
              <a:noFill/>
              <a:ln w="6350">
                <a:solidFill>
                  <a:srgbClr val="1F1A17"/>
                </a:solidFill>
                <a:round/>
                <a:headEnd/>
                <a:tailEnd/>
              </a:ln>
            </p:spPr>
            <p:txBody>
              <a:bodyPr/>
              <a:lstStyle/>
              <a:p>
                <a:endParaRPr lang="en-US"/>
              </a:p>
            </p:txBody>
          </p:sp>
          <p:sp>
            <p:nvSpPr>
              <p:cNvPr id="32882" name="Line 776"/>
              <p:cNvSpPr>
                <a:spLocks noChangeShapeType="1"/>
              </p:cNvSpPr>
              <p:nvPr/>
            </p:nvSpPr>
            <p:spPr bwMode="auto">
              <a:xfrm flipV="1">
                <a:off x="857" y="3447"/>
                <a:ext cx="36" cy="27"/>
              </a:xfrm>
              <a:prstGeom prst="line">
                <a:avLst/>
              </a:prstGeom>
              <a:noFill/>
              <a:ln w="6350">
                <a:solidFill>
                  <a:srgbClr val="1F1A17"/>
                </a:solidFill>
                <a:round/>
                <a:headEnd/>
                <a:tailEnd/>
              </a:ln>
            </p:spPr>
            <p:txBody>
              <a:bodyPr/>
              <a:lstStyle/>
              <a:p>
                <a:endParaRPr lang="en-US"/>
              </a:p>
            </p:txBody>
          </p:sp>
          <p:sp>
            <p:nvSpPr>
              <p:cNvPr id="32883" name="Line 777"/>
              <p:cNvSpPr>
                <a:spLocks noChangeShapeType="1"/>
              </p:cNvSpPr>
              <p:nvPr/>
            </p:nvSpPr>
            <p:spPr bwMode="auto">
              <a:xfrm flipV="1">
                <a:off x="826" y="3447"/>
                <a:ext cx="37" cy="27"/>
              </a:xfrm>
              <a:prstGeom prst="line">
                <a:avLst/>
              </a:prstGeom>
              <a:noFill/>
              <a:ln w="6350">
                <a:solidFill>
                  <a:srgbClr val="1F1A17"/>
                </a:solidFill>
                <a:round/>
                <a:headEnd/>
                <a:tailEnd/>
              </a:ln>
            </p:spPr>
            <p:txBody>
              <a:bodyPr/>
              <a:lstStyle/>
              <a:p>
                <a:endParaRPr lang="en-US"/>
              </a:p>
            </p:txBody>
          </p:sp>
          <p:sp>
            <p:nvSpPr>
              <p:cNvPr id="32884" name="Line 778"/>
              <p:cNvSpPr>
                <a:spLocks noChangeShapeType="1"/>
              </p:cNvSpPr>
              <p:nvPr/>
            </p:nvSpPr>
            <p:spPr bwMode="auto">
              <a:xfrm flipV="1">
                <a:off x="796" y="3447"/>
                <a:ext cx="36" cy="27"/>
              </a:xfrm>
              <a:prstGeom prst="line">
                <a:avLst/>
              </a:prstGeom>
              <a:noFill/>
              <a:ln w="6350">
                <a:solidFill>
                  <a:srgbClr val="1F1A17"/>
                </a:solidFill>
                <a:round/>
                <a:headEnd/>
                <a:tailEnd/>
              </a:ln>
            </p:spPr>
            <p:txBody>
              <a:bodyPr/>
              <a:lstStyle/>
              <a:p>
                <a:endParaRPr lang="en-US"/>
              </a:p>
            </p:txBody>
          </p:sp>
          <p:sp>
            <p:nvSpPr>
              <p:cNvPr id="32885" name="Line 779"/>
              <p:cNvSpPr>
                <a:spLocks noChangeShapeType="1"/>
              </p:cNvSpPr>
              <p:nvPr/>
            </p:nvSpPr>
            <p:spPr bwMode="auto">
              <a:xfrm flipV="1">
                <a:off x="765" y="3447"/>
                <a:ext cx="36" cy="27"/>
              </a:xfrm>
              <a:prstGeom prst="line">
                <a:avLst/>
              </a:prstGeom>
              <a:noFill/>
              <a:ln w="6350">
                <a:solidFill>
                  <a:srgbClr val="1F1A17"/>
                </a:solidFill>
                <a:round/>
                <a:headEnd/>
                <a:tailEnd/>
              </a:ln>
            </p:spPr>
            <p:txBody>
              <a:bodyPr/>
              <a:lstStyle/>
              <a:p>
                <a:endParaRPr lang="en-US"/>
              </a:p>
            </p:txBody>
          </p:sp>
          <p:sp>
            <p:nvSpPr>
              <p:cNvPr id="32886" name="Line 780"/>
              <p:cNvSpPr>
                <a:spLocks noChangeShapeType="1"/>
              </p:cNvSpPr>
              <p:nvPr/>
            </p:nvSpPr>
            <p:spPr bwMode="auto">
              <a:xfrm flipV="1">
                <a:off x="734" y="3447"/>
                <a:ext cx="37" cy="27"/>
              </a:xfrm>
              <a:prstGeom prst="line">
                <a:avLst/>
              </a:prstGeom>
              <a:noFill/>
              <a:ln w="6350">
                <a:solidFill>
                  <a:srgbClr val="1F1A17"/>
                </a:solidFill>
                <a:round/>
                <a:headEnd/>
                <a:tailEnd/>
              </a:ln>
            </p:spPr>
            <p:txBody>
              <a:bodyPr/>
              <a:lstStyle/>
              <a:p>
                <a:endParaRPr lang="en-US"/>
              </a:p>
            </p:txBody>
          </p:sp>
          <p:sp>
            <p:nvSpPr>
              <p:cNvPr id="32887" name="Line 781"/>
              <p:cNvSpPr>
                <a:spLocks noChangeShapeType="1"/>
              </p:cNvSpPr>
              <p:nvPr/>
            </p:nvSpPr>
            <p:spPr bwMode="auto">
              <a:xfrm flipV="1">
                <a:off x="704" y="3447"/>
                <a:ext cx="36" cy="27"/>
              </a:xfrm>
              <a:prstGeom prst="line">
                <a:avLst/>
              </a:prstGeom>
              <a:noFill/>
              <a:ln w="6350">
                <a:solidFill>
                  <a:srgbClr val="1F1A17"/>
                </a:solidFill>
                <a:round/>
                <a:headEnd/>
                <a:tailEnd/>
              </a:ln>
            </p:spPr>
            <p:txBody>
              <a:bodyPr/>
              <a:lstStyle/>
              <a:p>
                <a:endParaRPr lang="en-US"/>
              </a:p>
            </p:txBody>
          </p:sp>
          <p:sp>
            <p:nvSpPr>
              <p:cNvPr id="32888" name="Line 782"/>
              <p:cNvSpPr>
                <a:spLocks noChangeShapeType="1"/>
              </p:cNvSpPr>
              <p:nvPr/>
            </p:nvSpPr>
            <p:spPr bwMode="auto">
              <a:xfrm flipV="1">
                <a:off x="673" y="3447"/>
                <a:ext cx="36" cy="27"/>
              </a:xfrm>
              <a:prstGeom prst="line">
                <a:avLst/>
              </a:prstGeom>
              <a:noFill/>
              <a:ln w="6350">
                <a:solidFill>
                  <a:srgbClr val="1F1A17"/>
                </a:solidFill>
                <a:round/>
                <a:headEnd/>
                <a:tailEnd/>
              </a:ln>
            </p:spPr>
            <p:txBody>
              <a:bodyPr/>
              <a:lstStyle/>
              <a:p>
                <a:endParaRPr lang="en-US"/>
              </a:p>
            </p:txBody>
          </p:sp>
          <p:sp>
            <p:nvSpPr>
              <p:cNvPr id="32889" name="Line 783"/>
              <p:cNvSpPr>
                <a:spLocks noChangeShapeType="1"/>
              </p:cNvSpPr>
              <p:nvPr/>
            </p:nvSpPr>
            <p:spPr bwMode="auto">
              <a:xfrm flipV="1">
                <a:off x="642" y="3447"/>
                <a:ext cx="37" cy="27"/>
              </a:xfrm>
              <a:prstGeom prst="line">
                <a:avLst/>
              </a:prstGeom>
              <a:noFill/>
              <a:ln w="6350">
                <a:solidFill>
                  <a:srgbClr val="1F1A17"/>
                </a:solidFill>
                <a:round/>
                <a:headEnd/>
                <a:tailEnd/>
              </a:ln>
            </p:spPr>
            <p:txBody>
              <a:bodyPr/>
              <a:lstStyle/>
              <a:p>
                <a:endParaRPr lang="en-US"/>
              </a:p>
            </p:txBody>
          </p:sp>
          <p:sp>
            <p:nvSpPr>
              <p:cNvPr id="32890" name="Line 784"/>
              <p:cNvSpPr>
                <a:spLocks noChangeShapeType="1"/>
              </p:cNvSpPr>
              <p:nvPr/>
            </p:nvSpPr>
            <p:spPr bwMode="auto">
              <a:xfrm flipV="1">
                <a:off x="611" y="3447"/>
                <a:ext cx="37" cy="27"/>
              </a:xfrm>
              <a:prstGeom prst="line">
                <a:avLst/>
              </a:prstGeom>
              <a:noFill/>
              <a:ln w="6350">
                <a:solidFill>
                  <a:srgbClr val="1F1A17"/>
                </a:solidFill>
                <a:round/>
                <a:headEnd/>
                <a:tailEnd/>
              </a:ln>
            </p:spPr>
            <p:txBody>
              <a:bodyPr/>
              <a:lstStyle/>
              <a:p>
                <a:endParaRPr lang="en-US"/>
              </a:p>
            </p:txBody>
          </p:sp>
          <p:sp>
            <p:nvSpPr>
              <p:cNvPr id="32891" name="Line 785"/>
              <p:cNvSpPr>
                <a:spLocks noChangeShapeType="1"/>
              </p:cNvSpPr>
              <p:nvPr/>
            </p:nvSpPr>
            <p:spPr bwMode="auto">
              <a:xfrm flipV="1">
                <a:off x="581" y="3447"/>
                <a:ext cx="36" cy="27"/>
              </a:xfrm>
              <a:prstGeom prst="line">
                <a:avLst/>
              </a:prstGeom>
              <a:noFill/>
              <a:ln w="6350">
                <a:solidFill>
                  <a:srgbClr val="1F1A17"/>
                </a:solidFill>
                <a:round/>
                <a:headEnd/>
                <a:tailEnd/>
              </a:ln>
            </p:spPr>
            <p:txBody>
              <a:bodyPr/>
              <a:lstStyle/>
              <a:p>
                <a:endParaRPr lang="en-US"/>
              </a:p>
            </p:txBody>
          </p:sp>
          <p:sp>
            <p:nvSpPr>
              <p:cNvPr id="32892" name="Line 786"/>
              <p:cNvSpPr>
                <a:spLocks noChangeShapeType="1"/>
              </p:cNvSpPr>
              <p:nvPr/>
            </p:nvSpPr>
            <p:spPr bwMode="auto">
              <a:xfrm flipV="1">
                <a:off x="550" y="3447"/>
                <a:ext cx="36" cy="27"/>
              </a:xfrm>
              <a:prstGeom prst="line">
                <a:avLst/>
              </a:prstGeom>
              <a:noFill/>
              <a:ln w="6350">
                <a:solidFill>
                  <a:srgbClr val="1F1A17"/>
                </a:solidFill>
                <a:round/>
                <a:headEnd/>
                <a:tailEnd/>
              </a:ln>
            </p:spPr>
            <p:txBody>
              <a:bodyPr/>
              <a:lstStyle/>
              <a:p>
                <a:endParaRPr lang="en-US"/>
              </a:p>
            </p:txBody>
          </p:sp>
          <p:sp>
            <p:nvSpPr>
              <p:cNvPr id="32893" name="Line 787"/>
              <p:cNvSpPr>
                <a:spLocks noChangeShapeType="1"/>
              </p:cNvSpPr>
              <p:nvPr/>
            </p:nvSpPr>
            <p:spPr bwMode="auto">
              <a:xfrm flipV="1">
                <a:off x="519" y="3447"/>
                <a:ext cx="37" cy="27"/>
              </a:xfrm>
              <a:prstGeom prst="line">
                <a:avLst/>
              </a:prstGeom>
              <a:noFill/>
              <a:ln w="6350">
                <a:solidFill>
                  <a:srgbClr val="1F1A17"/>
                </a:solidFill>
                <a:round/>
                <a:headEnd/>
                <a:tailEnd/>
              </a:ln>
            </p:spPr>
            <p:txBody>
              <a:bodyPr/>
              <a:lstStyle/>
              <a:p>
                <a:endParaRPr lang="en-US"/>
              </a:p>
            </p:txBody>
          </p:sp>
          <p:sp>
            <p:nvSpPr>
              <p:cNvPr id="32894" name="Rectangle 788"/>
              <p:cNvSpPr>
                <a:spLocks noChangeArrowheads="1"/>
              </p:cNvSpPr>
              <p:nvPr/>
            </p:nvSpPr>
            <p:spPr bwMode="auto">
              <a:xfrm>
                <a:off x="930" y="2330"/>
                <a:ext cx="64" cy="154"/>
              </a:xfrm>
              <a:prstGeom prst="rect">
                <a:avLst/>
              </a:prstGeom>
              <a:noFill/>
              <a:ln w="9525">
                <a:noFill/>
                <a:miter lim="800000"/>
                <a:headEnd/>
                <a:tailEnd/>
              </a:ln>
            </p:spPr>
            <p:txBody>
              <a:bodyPr wrap="none" lIns="0" tIns="0" rIns="0" bIns="0">
                <a:spAutoFit/>
              </a:bodyPr>
              <a:lstStyle/>
              <a:p>
                <a:pPr eaLnBrk="0" hangingPunct="0"/>
                <a:r>
                  <a:rPr lang="en-US" sz="1600">
                    <a:solidFill>
                      <a:srgbClr val="1F1A17"/>
                    </a:solidFill>
                  </a:rPr>
                  <a:t>y</a:t>
                </a:r>
                <a:endParaRPr lang="en-US"/>
              </a:p>
            </p:txBody>
          </p:sp>
          <p:sp>
            <p:nvSpPr>
              <p:cNvPr id="32895" name="Rectangle 789"/>
              <p:cNvSpPr>
                <a:spLocks noChangeArrowheads="1"/>
              </p:cNvSpPr>
              <p:nvPr/>
            </p:nvSpPr>
            <p:spPr bwMode="auto">
              <a:xfrm>
                <a:off x="692" y="2737"/>
                <a:ext cx="64" cy="154"/>
              </a:xfrm>
              <a:prstGeom prst="rect">
                <a:avLst/>
              </a:prstGeom>
              <a:noFill/>
              <a:ln w="9525">
                <a:noFill/>
                <a:miter lim="800000"/>
                <a:headEnd/>
                <a:tailEnd/>
              </a:ln>
            </p:spPr>
            <p:txBody>
              <a:bodyPr wrap="none" lIns="0" tIns="0" rIns="0" bIns="0">
                <a:spAutoFit/>
              </a:bodyPr>
              <a:lstStyle/>
              <a:p>
                <a:pPr eaLnBrk="0" hangingPunct="0"/>
                <a:r>
                  <a:rPr lang="en-US" sz="1600">
                    <a:solidFill>
                      <a:srgbClr val="1F1A17"/>
                    </a:solidFill>
                  </a:rPr>
                  <a:t>y</a:t>
                </a:r>
                <a:endParaRPr lang="en-US"/>
              </a:p>
            </p:txBody>
          </p:sp>
          <p:sp>
            <p:nvSpPr>
              <p:cNvPr id="32896" name="Rectangle 790"/>
              <p:cNvSpPr>
                <a:spLocks noChangeArrowheads="1"/>
              </p:cNvSpPr>
              <p:nvPr/>
            </p:nvSpPr>
            <p:spPr bwMode="auto">
              <a:xfrm>
                <a:off x="692" y="3090"/>
                <a:ext cx="64" cy="154"/>
              </a:xfrm>
              <a:prstGeom prst="rect">
                <a:avLst/>
              </a:prstGeom>
              <a:noFill/>
              <a:ln w="9525">
                <a:noFill/>
                <a:miter lim="800000"/>
                <a:headEnd/>
                <a:tailEnd/>
              </a:ln>
            </p:spPr>
            <p:txBody>
              <a:bodyPr wrap="none" lIns="0" tIns="0" rIns="0" bIns="0">
                <a:spAutoFit/>
              </a:bodyPr>
              <a:lstStyle/>
              <a:p>
                <a:pPr eaLnBrk="0" hangingPunct="0"/>
                <a:r>
                  <a:rPr lang="en-US" sz="1600">
                    <a:solidFill>
                      <a:srgbClr val="1F1A17"/>
                    </a:solidFill>
                  </a:rPr>
                  <a:t>y</a:t>
                </a:r>
                <a:endParaRPr lang="en-US"/>
              </a:p>
            </p:txBody>
          </p:sp>
          <p:sp>
            <p:nvSpPr>
              <p:cNvPr id="32897" name="Rectangle 791"/>
              <p:cNvSpPr>
                <a:spLocks noChangeArrowheads="1"/>
              </p:cNvSpPr>
              <p:nvPr/>
            </p:nvSpPr>
            <p:spPr bwMode="auto">
              <a:xfrm>
                <a:off x="2536" y="3313"/>
                <a:ext cx="64" cy="154"/>
              </a:xfrm>
              <a:prstGeom prst="rect">
                <a:avLst/>
              </a:prstGeom>
              <a:noFill/>
              <a:ln w="9525">
                <a:noFill/>
                <a:miter lim="800000"/>
                <a:headEnd/>
                <a:tailEnd/>
              </a:ln>
            </p:spPr>
            <p:txBody>
              <a:bodyPr wrap="none" lIns="0" tIns="0" rIns="0" bIns="0">
                <a:spAutoFit/>
              </a:bodyPr>
              <a:lstStyle/>
              <a:p>
                <a:pPr eaLnBrk="0" hangingPunct="0"/>
                <a:r>
                  <a:rPr lang="en-US" sz="1600">
                    <a:solidFill>
                      <a:srgbClr val="1F1A17"/>
                    </a:solidFill>
                  </a:rPr>
                  <a:t>x</a:t>
                </a:r>
                <a:endParaRPr lang="en-US"/>
              </a:p>
            </p:txBody>
          </p:sp>
          <p:sp>
            <p:nvSpPr>
              <p:cNvPr id="32898" name="Rectangle 792"/>
              <p:cNvSpPr>
                <a:spLocks noChangeArrowheads="1"/>
              </p:cNvSpPr>
              <p:nvPr/>
            </p:nvSpPr>
            <p:spPr bwMode="auto">
              <a:xfrm>
                <a:off x="2525" y="2677"/>
                <a:ext cx="66" cy="154"/>
              </a:xfrm>
              <a:prstGeom prst="rect">
                <a:avLst/>
              </a:prstGeom>
              <a:noFill/>
              <a:ln w="9525">
                <a:noFill/>
                <a:miter lim="800000"/>
                <a:headEnd/>
                <a:tailEnd/>
              </a:ln>
            </p:spPr>
            <p:txBody>
              <a:bodyPr wrap="none" lIns="0" tIns="0" rIns="0" bIns="0">
                <a:spAutoFit/>
              </a:bodyPr>
              <a:lstStyle/>
              <a:p>
                <a:pPr eaLnBrk="0" hangingPunct="0"/>
                <a:r>
                  <a:rPr lang="en-US" sz="1600">
                    <a:solidFill>
                      <a:srgbClr val="1F1A17"/>
                    </a:solidFill>
                    <a:latin typeface="AvantGarde Md BT" pitchFamily="34" charset="0"/>
                  </a:rPr>
                  <a:t>B</a:t>
                </a:r>
                <a:endParaRPr lang="en-US"/>
              </a:p>
            </p:txBody>
          </p:sp>
          <p:sp>
            <p:nvSpPr>
              <p:cNvPr id="32899" name="Rectangle 793"/>
              <p:cNvSpPr>
                <a:spLocks noChangeArrowheads="1"/>
              </p:cNvSpPr>
              <p:nvPr/>
            </p:nvSpPr>
            <p:spPr bwMode="auto">
              <a:xfrm>
                <a:off x="2525" y="2794"/>
                <a:ext cx="77" cy="154"/>
              </a:xfrm>
              <a:prstGeom prst="rect">
                <a:avLst/>
              </a:prstGeom>
              <a:noFill/>
              <a:ln w="9525">
                <a:noFill/>
                <a:miter lim="800000"/>
                <a:headEnd/>
                <a:tailEnd/>
              </a:ln>
            </p:spPr>
            <p:txBody>
              <a:bodyPr wrap="none" lIns="0" tIns="0" rIns="0" bIns="0">
                <a:spAutoFit/>
              </a:bodyPr>
              <a:lstStyle/>
              <a:p>
                <a:pPr eaLnBrk="0" hangingPunct="0"/>
                <a:r>
                  <a:rPr lang="en-US" sz="1600">
                    <a:solidFill>
                      <a:srgbClr val="1F1A17"/>
                    </a:solidFill>
                    <a:latin typeface="AvantGarde Md BT" pitchFamily="34" charset="0"/>
                  </a:rPr>
                  <a:t>A</a:t>
                </a:r>
                <a:endParaRPr lang="en-US"/>
              </a:p>
            </p:txBody>
          </p:sp>
          <p:sp>
            <p:nvSpPr>
              <p:cNvPr id="32900" name="Rectangle 794"/>
              <p:cNvSpPr>
                <a:spLocks noChangeArrowheads="1"/>
              </p:cNvSpPr>
              <p:nvPr/>
            </p:nvSpPr>
            <p:spPr bwMode="auto">
              <a:xfrm>
                <a:off x="974" y="3455"/>
                <a:ext cx="71" cy="154"/>
              </a:xfrm>
              <a:prstGeom prst="rect">
                <a:avLst/>
              </a:prstGeom>
              <a:noFill/>
              <a:ln w="9525">
                <a:noFill/>
                <a:miter lim="800000"/>
                <a:headEnd/>
                <a:tailEnd/>
              </a:ln>
            </p:spPr>
            <p:txBody>
              <a:bodyPr wrap="none" lIns="0" tIns="0" rIns="0" bIns="0">
                <a:spAutoFit/>
              </a:bodyPr>
              <a:lstStyle/>
              <a:p>
                <a:pPr eaLnBrk="0" hangingPunct="0"/>
                <a:r>
                  <a:rPr lang="en-US" sz="1600">
                    <a:solidFill>
                      <a:srgbClr val="1F1A17"/>
                    </a:solidFill>
                  </a:rPr>
                  <a:t>0</a:t>
                </a:r>
                <a:endParaRPr lang="en-US"/>
              </a:p>
            </p:txBody>
          </p:sp>
          <p:sp>
            <p:nvSpPr>
              <p:cNvPr id="32901" name="Rectangle 795"/>
              <p:cNvSpPr>
                <a:spLocks noChangeArrowheads="1"/>
              </p:cNvSpPr>
              <p:nvPr/>
            </p:nvSpPr>
            <p:spPr bwMode="auto">
              <a:xfrm>
                <a:off x="1062" y="2869"/>
                <a:ext cx="108" cy="154"/>
              </a:xfrm>
              <a:prstGeom prst="rect">
                <a:avLst/>
              </a:prstGeom>
              <a:noFill/>
              <a:ln w="9525">
                <a:noFill/>
                <a:miter lim="800000"/>
                <a:headEnd/>
                <a:tailEnd/>
              </a:ln>
            </p:spPr>
            <p:txBody>
              <a:bodyPr wrap="none" lIns="0" tIns="0" rIns="0" bIns="0">
                <a:spAutoFit/>
              </a:bodyPr>
              <a:lstStyle/>
              <a:p>
                <a:pPr eaLnBrk="0" hangingPunct="0"/>
                <a:r>
                  <a:rPr lang="en-US" sz="1600">
                    <a:solidFill>
                      <a:srgbClr val="1F1A17"/>
                    </a:solidFill>
                    <a:latin typeface="AvantGarde Md BT" pitchFamily="34" charset="0"/>
                  </a:rPr>
                  <a:t>M</a:t>
                </a:r>
                <a:endParaRPr lang="en-US"/>
              </a:p>
            </p:txBody>
          </p:sp>
          <p:sp>
            <p:nvSpPr>
              <p:cNvPr id="32902" name="Rectangle 796"/>
              <p:cNvSpPr>
                <a:spLocks noChangeArrowheads="1"/>
              </p:cNvSpPr>
              <p:nvPr/>
            </p:nvSpPr>
            <p:spPr bwMode="auto">
              <a:xfrm>
                <a:off x="1062" y="2631"/>
                <a:ext cx="108" cy="154"/>
              </a:xfrm>
              <a:prstGeom prst="rect">
                <a:avLst/>
              </a:prstGeom>
              <a:noFill/>
              <a:ln w="9525">
                <a:noFill/>
                <a:miter lim="800000"/>
                <a:headEnd/>
                <a:tailEnd/>
              </a:ln>
            </p:spPr>
            <p:txBody>
              <a:bodyPr wrap="none" lIns="0" tIns="0" rIns="0" bIns="0">
                <a:spAutoFit/>
              </a:bodyPr>
              <a:lstStyle/>
              <a:p>
                <a:pPr eaLnBrk="0" hangingPunct="0"/>
                <a:r>
                  <a:rPr lang="en-US" sz="1600">
                    <a:solidFill>
                      <a:srgbClr val="1F1A17"/>
                    </a:solidFill>
                    <a:latin typeface="AvantGarde Md BT" pitchFamily="34" charset="0"/>
                  </a:rPr>
                  <a:t>M</a:t>
                </a:r>
                <a:endParaRPr lang="en-US"/>
              </a:p>
            </p:txBody>
          </p:sp>
          <p:sp>
            <p:nvSpPr>
              <p:cNvPr id="32903" name="Rectangle 797"/>
              <p:cNvSpPr>
                <a:spLocks noChangeArrowheads="1"/>
              </p:cNvSpPr>
              <p:nvPr/>
            </p:nvSpPr>
            <p:spPr bwMode="auto">
              <a:xfrm>
                <a:off x="1172" y="2721"/>
                <a:ext cx="36" cy="77"/>
              </a:xfrm>
              <a:prstGeom prst="rect">
                <a:avLst/>
              </a:prstGeom>
              <a:noFill/>
              <a:ln w="9525">
                <a:noFill/>
                <a:miter lim="800000"/>
                <a:headEnd/>
                <a:tailEnd/>
              </a:ln>
            </p:spPr>
            <p:txBody>
              <a:bodyPr wrap="none" lIns="0" tIns="0" rIns="0" bIns="0">
                <a:spAutoFit/>
              </a:bodyPr>
              <a:lstStyle/>
              <a:p>
                <a:pPr eaLnBrk="0" hangingPunct="0"/>
                <a:r>
                  <a:rPr lang="en-US" sz="800">
                    <a:solidFill>
                      <a:srgbClr val="1F1A17"/>
                    </a:solidFill>
                  </a:rPr>
                  <a:t>1</a:t>
                </a:r>
                <a:endParaRPr lang="en-US"/>
              </a:p>
            </p:txBody>
          </p:sp>
          <p:sp>
            <p:nvSpPr>
              <p:cNvPr id="32904" name="Freeform 798"/>
              <p:cNvSpPr>
                <a:spLocks/>
              </p:cNvSpPr>
              <p:nvPr/>
            </p:nvSpPr>
            <p:spPr bwMode="auto">
              <a:xfrm>
                <a:off x="1022" y="2537"/>
                <a:ext cx="1040" cy="910"/>
              </a:xfrm>
              <a:custGeom>
                <a:avLst/>
                <a:gdLst>
                  <a:gd name="T0" fmla="*/ 48 w 1040"/>
                  <a:gd name="T1" fmla="*/ 907 h 910"/>
                  <a:gd name="T2" fmla="*/ 142 w 1040"/>
                  <a:gd name="T3" fmla="*/ 895 h 910"/>
                  <a:gd name="T4" fmla="*/ 232 w 1040"/>
                  <a:gd name="T5" fmla="*/ 876 h 910"/>
                  <a:gd name="T6" fmla="*/ 322 w 1040"/>
                  <a:gd name="T7" fmla="*/ 853 h 910"/>
                  <a:gd name="T8" fmla="*/ 409 w 1040"/>
                  <a:gd name="T9" fmla="*/ 822 h 910"/>
                  <a:gd name="T10" fmla="*/ 491 w 1040"/>
                  <a:gd name="T11" fmla="*/ 784 h 910"/>
                  <a:gd name="T12" fmla="*/ 572 w 1040"/>
                  <a:gd name="T13" fmla="*/ 741 h 910"/>
                  <a:gd name="T14" fmla="*/ 647 w 1040"/>
                  <a:gd name="T15" fmla="*/ 691 h 910"/>
                  <a:gd name="T16" fmla="*/ 716 w 1040"/>
                  <a:gd name="T17" fmla="*/ 636 h 910"/>
                  <a:gd name="T18" fmla="*/ 781 w 1040"/>
                  <a:gd name="T19" fmla="*/ 572 h 910"/>
                  <a:gd name="T20" fmla="*/ 841 w 1040"/>
                  <a:gd name="T21" fmla="*/ 503 h 910"/>
                  <a:gd name="T22" fmla="*/ 894 w 1040"/>
                  <a:gd name="T23" fmla="*/ 426 h 910"/>
                  <a:gd name="T24" fmla="*/ 939 w 1040"/>
                  <a:gd name="T25" fmla="*/ 344 h 910"/>
                  <a:gd name="T26" fmla="*/ 979 w 1040"/>
                  <a:gd name="T27" fmla="*/ 255 h 910"/>
                  <a:gd name="T28" fmla="*/ 1010 w 1040"/>
                  <a:gd name="T29" fmla="*/ 159 h 910"/>
                  <a:gd name="T30" fmla="*/ 1031 w 1040"/>
                  <a:gd name="T31" fmla="*/ 56 h 910"/>
                  <a:gd name="T32" fmla="*/ 1031 w 1040"/>
                  <a:gd name="T33" fmla="*/ 0 h 910"/>
                  <a:gd name="T34" fmla="*/ 1011 w 1040"/>
                  <a:gd name="T35" fmla="*/ 106 h 910"/>
                  <a:gd name="T36" fmla="*/ 986 w 1040"/>
                  <a:gd name="T37" fmla="*/ 205 h 910"/>
                  <a:gd name="T38" fmla="*/ 952 w 1040"/>
                  <a:gd name="T39" fmla="*/ 296 h 910"/>
                  <a:gd name="T40" fmla="*/ 910 w 1040"/>
                  <a:gd name="T41" fmla="*/ 382 h 910"/>
                  <a:gd name="T42" fmla="*/ 860 w 1040"/>
                  <a:gd name="T43" fmla="*/ 461 h 910"/>
                  <a:gd name="T44" fmla="*/ 804 w 1040"/>
                  <a:gd name="T45" fmla="*/ 532 h 910"/>
                  <a:gd name="T46" fmla="*/ 743 w 1040"/>
                  <a:gd name="T47" fmla="*/ 597 h 910"/>
                  <a:gd name="T48" fmla="*/ 676 w 1040"/>
                  <a:gd name="T49" fmla="*/ 657 h 910"/>
                  <a:gd name="T50" fmla="*/ 605 w 1040"/>
                  <a:gd name="T51" fmla="*/ 709 h 910"/>
                  <a:gd name="T52" fmla="*/ 528 w 1040"/>
                  <a:gd name="T53" fmla="*/ 755 h 910"/>
                  <a:gd name="T54" fmla="*/ 447 w 1040"/>
                  <a:gd name="T55" fmla="*/ 795 h 910"/>
                  <a:gd name="T56" fmla="*/ 363 w 1040"/>
                  <a:gd name="T57" fmla="*/ 830 h 910"/>
                  <a:gd name="T58" fmla="*/ 276 w 1040"/>
                  <a:gd name="T59" fmla="*/ 857 h 910"/>
                  <a:gd name="T60" fmla="*/ 186 w 1040"/>
                  <a:gd name="T61" fmla="*/ 878 h 910"/>
                  <a:gd name="T62" fmla="*/ 94 w 1040"/>
                  <a:gd name="T63" fmla="*/ 891 h 910"/>
                  <a:gd name="T64" fmla="*/ 0 w 1040"/>
                  <a:gd name="T65" fmla="*/ 901 h 9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0"/>
                  <a:gd name="T100" fmla="*/ 0 h 910"/>
                  <a:gd name="T101" fmla="*/ 1040 w 1040"/>
                  <a:gd name="T102" fmla="*/ 910 h 9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0" h="910">
                    <a:moveTo>
                      <a:pt x="0" y="910"/>
                    </a:moveTo>
                    <a:lnTo>
                      <a:pt x="48" y="907"/>
                    </a:lnTo>
                    <a:lnTo>
                      <a:pt x="94" y="901"/>
                    </a:lnTo>
                    <a:lnTo>
                      <a:pt x="142" y="895"/>
                    </a:lnTo>
                    <a:lnTo>
                      <a:pt x="188" y="885"/>
                    </a:lnTo>
                    <a:lnTo>
                      <a:pt x="232" y="876"/>
                    </a:lnTo>
                    <a:lnTo>
                      <a:pt x="278" y="864"/>
                    </a:lnTo>
                    <a:lnTo>
                      <a:pt x="322" y="853"/>
                    </a:lnTo>
                    <a:lnTo>
                      <a:pt x="367" y="837"/>
                    </a:lnTo>
                    <a:lnTo>
                      <a:pt x="409" y="822"/>
                    </a:lnTo>
                    <a:lnTo>
                      <a:pt x="451" y="803"/>
                    </a:lnTo>
                    <a:lnTo>
                      <a:pt x="491" y="784"/>
                    </a:lnTo>
                    <a:lnTo>
                      <a:pt x="532" y="764"/>
                    </a:lnTo>
                    <a:lnTo>
                      <a:pt x="572" y="741"/>
                    </a:lnTo>
                    <a:lnTo>
                      <a:pt x="610" y="716"/>
                    </a:lnTo>
                    <a:lnTo>
                      <a:pt x="647" y="691"/>
                    </a:lnTo>
                    <a:lnTo>
                      <a:pt x="681" y="665"/>
                    </a:lnTo>
                    <a:lnTo>
                      <a:pt x="716" y="636"/>
                    </a:lnTo>
                    <a:lnTo>
                      <a:pt x="750" y="605"/>
                    </a:lnTo>
                    <a:lnTo>
                      <a:pt x="781" y="572"/>
                    </a:lnTo>
                    <a:lnTo>
                      <a:pt x="812" y="538"/>
                    </a:lnTo>
                    <a:lnTo>
                      <a:pt x="841" y="503"/>
                    </a:lnTo>
                    <a:lnTo>
                      <a:pt x="868" y="465"/>
                    </a:lnTo>
                    <a:lnTo>
                      <a:pt x="894" y="426"/>
                    </a:lnTo>
                    <a:lnTo>
                      <a:pt x="917" y="386"/>
                    </a:lnTo>
                    <a:lnTo>
                      <a:pt x="939" y="344"/>
                    </a:lnTo>
                    <a:lnTo>
                      <a:pt x="960" y="300"/>
                    </a:lnTo>
                    <a:lnTo>
                      <a:pt x="979" y="255"/>
                    </a:lnTo>
                    <a:lnTo>
                      <a:pt x="994" y="207"/>
                    </a:lnTo>
                    <a:lnTo>
                      <a:pt x="1010" y="159"/>
                    </a:lnTo>
                    <a:lnTo>
                      <a:pt x="1021" y="108"/>
                    </a:lnTo>
                    <a:lnTo>
                      <a:pt x="1031" y="56"/>
                    </a:lnTo>
                    <a:lnTo>
                      <a:pt x="1040" y="2"/>
                    </a:lnTo>
                    <a:lnTo>
                      <a:pt x="1031" y="0"/>
                    </a:lnTo>
                    <a:lnTo>
                      <a:pt x="1023" y="54"/>
                    </a:lnTo>
                    <a:lnTo>
                      <a:pt x="1011" y="106"/>
                    </a:lnTo>
                    <a:lnTo>
                      <a:pt x="1000" y="156"/>
                    </a:lnTo>
                    <a:lnTo>
                      <a:pt x="986" y="205"/>
                    </a:lnTo>
                    <a:lnTo>
                      <a:pt x="969" y="252"/>
                    </a:lnTo>
                    <a:lnTo>
                      <a:pt x="952" y="296"/>
                    </a:lnTo>
                    <a:lnTo>
                      <a:pt x="931" y="340"/>
                    </a:lnTo>
                    <a:lnTo>
                      <a:pt x="910" y="382"/>
                    </a:lnTo>
                    <a:lnTo>
                      <a:pt x="887" y="423"/>
                    </a:lnTo>
                    <a:lnTo>
                      <a:pt x="860" y="461"/>
                    </a:lnTo>
                    <a:lnTo>
                      <a:pt x="833" y="497"/>
                    </a:lnTo>
                    <a:lnTo>
                      <a:pt x="804" y="532"/>
                    </a:lnTo>
                    <a:lnTo>
                      <a:pt x="775" y="567"/>
                    </a:lnTo>
                    <a:lnTo>
                      <a:pt x="743" y="597"/>
                    </a:lnTo>
                    <a:lnTo>
                      <a:pt x="710" y="628"/>
                    </a:lnTo>
                    <a:lnTo>
                      <a:pt x="676" y="657"/>
                    </a:lnTo>
                    <a:lnTo>
                      <a:pt x="641" y="684"/>
                    </a:lnTo>
                    <a:lnTo>
                      <a:pt x="605" y="709"/>
                    </a:lnTo>
                    <a:lnTo>
                      <a:pt x="566" y="734"/>
                    </a:lnTo>
                    <a:lnTo>
                      <a:pt x="528" y="755"/>
                    </a:lnTo>
                    <a:lnTo>
                      <a:pt x="488" y="776"/>
                    </a:lnTo>
                    <a:lnTo>
                      <a:pt x="447" y="795"/>
                    </a:lnTo>
                    <a:lnTo>
                      <a:pt x="405" y="812"/>
                    </a:lnTo>
                    <a:lnTo>
                      <a:pt x="363" y="830"/>
                    </a:lnTo>
                    <a:lnTo>
                      <a:pt x="319" y="843"/>
                    </a:lnTo>
                    <a:lnTo>
                      <a:pt x="276" y="857"/>
                    </a:lnTo>
                    <a:lnTo>
                      <a:pt x="230" y="868"/>
                    </a:lnTo>
                    <a:lnTo>
                      <a:pt x="186" y="878"/>
                    </a:lnTo>
                    <a:lnTo>
                      <a:pt x="140" y="885"/>
                    </a:lnTo>
                    <a:lnTo>
                      <a:pt x="94" y="891"/>
                    </a:lnTo>
                    <a:lnTo>
                      <a:pt x="46" y="897"/>
                    </a:lnTo>
                    <a:lnTo>
                      <a:pt x="0" y="901"/>
                    </a:lnTo>
                    <a:lnTo>
                      <a:pt x="0" y="910"/>
                    </a:lnTo>
                    <a:close/>
                  </a:path>
                </a:pathLst>
              </a:custGeom>
              <a:solidFill>
                <a:srgbClr val="1F1A17"/>
              </a:solidFill>
              <a:ln w="9525">
                <a:noFill/>
                <a:round/>
                <a:headEnd/>
                <a:tailEnd/>
              </a:ln>
            </p:spPr>
            <p:txBody>
              <a:bodyPr/>
              <a:lstStyle/>
              <a:p>
                <a:endParaRPr lang="en-US"/>
              </a:p>
            </p:txBody>
          </p:sp>
          <p:sp>
            <p:nvSpPr>
              <p:cNvPr id="32905" name="Freeform 799"/>
              <p:cNvSpPr>
                <a:spLocks/>
              </p:cNvSpPr>
              <p:nvPr/>
            </p:nvSpPr>
            <p:spPr bwMode="auto">
              <a:xfrm>
                <a:off x="1018" y="2879"/>
                <a:ext cx="16" cy="19"/>
              </a:xfrm>
              <a:custGeom>
                <a:avLst/>
                <a:gdLst>
                  <a:gd name="T0" fmla="*/ 8 w 16"/>
                  <a:gd name="T1" fmla="*/ 0 h 19"/>
                  <a:gd name="T2" fmla="*/ 12 w 16"/>
                  <a:gd name="T3" fmla="*/ 2 h 19"/>
                  <a:gd name="T4" fmla="*/ 14 w 16"/>
                  <a:gd name="T5" fmla="*/ 4 h 19"/>
                  <a:gd name="T6" fmla="*/ 16 w 16"/>
                  <a:gd name="T7" fmla="*/ 6 h 19"/>
                  <a:gd name="T8" fmla="*/ 16 w 16"/>
                  <a:gd name="T9" fmla="*/ 9 h 19"/>
                  <a:gd name="T10" fmla="*/ 16 w 16"/>
                  <a:gd name="T11" fmla="*/ 13 h 19"/>
                  <a:gd name="T12" fmla="*/ 14 w 16"/>
                  <a:gd name="T13" fmla="*/ 17 h 19"/>
                  <a:gd name="T14" fmla="*/ 12 w 16"/>
                  <a:gd name="T15" fmla="*/ 19 h 19"/>
                  <a:gd name="T16" fmla="*/ 8 w 16"/>
                  <a:gd name="T17" fmla="*/ 19 h 19"/>
                  <a:gd name="T18" fmla="*/ 4 w 16"/>
                  <a:gd name="T19" fmla="*/ 19 h 19"/>
                  <a:gd name="T20" fmla="*/ 2 w 16"/>
                  <a:gd name="T21" fmla="*/ 17 h 19"/>
                  <a:gd name="T22" fmla="*/ 0 w 16"/>
                  <a:gd name="T23" fmla="*/ 13 h 19"/>
                  <a:gd name="T24" fmla="*/ 0 w 16"/>
                  <a:gd name="T25" fmla="*/ 9 h 19"/>
                  <a:gd name="T26" fmla="*/ 0 w 16"/>
                  <a:gd name="T27" fmla="*/ 6 h 19"/>
                  <a:gd name="T28" fmla="*/ 2 w 16"/>
                  <a:gd name="T29" fmla="*/ 4 h 19"/>
                  <a:gd name="T30" fmla="*/ 4 w 16"/>
                  <a:gd name="T31" fmla="*/ 2 h 19"/>
                  <a:gd name="T32" fmla="*/ 8 w 1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9"/>
                  <a:gd name="T53" fmla="*/ 16 w 1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9">
                    <a:moveTo>
                      <a:pt x="8" y="0"/>
                    </a:moveTo>
                    <a:lnTo>
                      <a:pt x="12" y="2"/>
                    </a:lnTo>
                    <a:lnTo>
                      <a:pt x="14" y="4"/>
                    </a:lnTo>
                    <a:lnTo>
                      <a:pt x="16" y="6"/>
                    </a:lnTo>
                    <a:lnTo>
                      <a:pt x="16" y="9"/>
                    </a:lnTo>
                    <a:lnTo>
                      <a:pt x="16" y="13"/>
                    </a:lnTo>
                    <a:lnTo>
                      <a:pt x="14" y="17"/>
                    </a:lnTo>
                    <a:lnTo>
                      <a:pt x="12" y="19"/>
                    </a:lnTo>
                    <a:lnTo>
                      <a:pt x="8" y="19"/>
                    </a:lnTo>
                    <a:lnTo>
                      <a:pt x="4" y="19"/>
                    </a:lnTo>
                    <a:lnTo>
                      <a:pt x="2" y="17"/>
                    </a:lnTo>
                    <a:lnTo>
                      <a:pt x="0" y="13"/>
                    </a:lnTo>
                    <a:lnTo>
                      <a:pt x="0" y="9"/>
                    </a:lnTo>
                    <a:lnTo>
                      <a:pt x="0" y="6"/>
                    </a:lnTo>
                    <a:lnTo>
                      <a:pt x="2" y="4"/>
                    </a:lnTo>
                    <a:lnTo>
                      <a:pt x="4" y="2"/>
                    </a:lnTo>
                    <a:lnTo>
                      <a:pt x="8" y="0"/>
                    </a:lnTo>
                    <a:close/>
                  </a:path>
                </a:pathLst>
              </a:custGeom>
              <a:solidFill>
                <a:srgbClr val="1F1A17"/>
              </a:solidFill>
              <a:ln w="9525">
                <a:noFill/>
                <a:round/>
                <a:headEnd/>
                <a:tailEnd/>
              </a:ln>
            </p:spPr>
            <p:txBody>
              <a:bodyPr/>
              <a:lstStyle/>
              <a:p>
                <a:endParaRPr lang="en-US"/>
              </a:p>
            </p:txBody>
          </p:sp>
          <p:sp>
            <p:nvSpPr>
              <p:cNvPr id="32906" name="Freeform 800"/>
              <p:cNvSpPr>
                <a:spLocks/>
              </p:cNvSpPr>
              <p:nvPr/>
            </p:nvSpPr>
            <p:spPr bwMode="auto">
              <a:xfrm>
                <a:off x="1026" y="2875"/>
                <a:ext cx="11" cy="13"/>
              </a:xfrm>
              <a:custGeom>
                <a:avLst/>
                <a:gdLst>
                  <a:gd name="T0" fmla="*/ 11 w 11"/>
                  <a:gd name="T1" fmla="*/ 13 h 13"/>
                  <a:gd name="T2" fmla="*/ 11 w 11"/>
                  <a:gd name="T3" fmla="*/ 13 h 13"/>
                  <a:gd name="T4" fmla="*/ 11 w 11"/>
                  <a:gd name="T5" fmla="*/ 10 h 13"/>
                  <a:gd name="T6" fmla="*/ 10 w 11"/>
                  <a:gd name="T7" fmla="*/ 4 h 13"/>
                  <a:gd name="T8" fmla="*/ 6 w 11"/>
                  <a:gd name="T9" fmla="*/ 2 h 13"/>
                  <a:gd name="T10" fmla="*/ 0 w 11"/>
                  <a:gd name="T11" fmla="*/ 0 h 13"/>
                  <a:gd name="T12" fmla="*/ 0 w 11"/>
                  <a:gd name="T13" fmla="*/ 10 h 13"/>
                  <a:gd name="T14" fmla="*/ 0 w 11"/>
                  <a:gd name="T15" fmla="*/ 10 h 13"/>
                  <a:gd name="T16" fmla="*/ 2 w 11"/>
                  <a:gd name="T17" fmla="*/ 10 h 13"/>
                  <a:gd name="T18" fmla="*/ 2 w 11"/>
                  <a:gd name="T19" fmla="*/ 12 h 13"/>
                  <a:gd name="T20" fmla="*/ 4 w 11"/>
                  <a:gd name="T21" fmla="*/ 13 h 13"/>
                  <a:gd name="T22" fmla="*/ 4 w 11"/>
                  <a:gd name="T23" fmla="*/ 13 h 13"/>
                  <a:gd name="T24" fmla="*/ 11 w 11"/>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3"/>
                  <a:gd name="T41" fmla="*/ 11 w 1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3">
                    <a:moveTo>
                      <a:pt x="11" y="13"/>
                    </a:moveTo>
                    <a:lnTo>
                      <a:pt x="11" y="13"/>
                    </a:lnTo>
                    <a:lnTo>
                      <a:pt x="11" y="10"/>
                    </a:lnTo>
                    <a:lnTo>
                      <a:pt x="10" y="4"/>
                    </a:lnTo>
                    <a:lnTo>
                      <a:pt x="6" y="2"/>
                    </a:lnTo>
                    <a:lnTo>
                      <a:pt x="0" y="0"/>
                    </a:lnTo>
                    <a:lnTo>
                      <a:pt x="0" y="10"/>
                    </a:lnTo>
                    <a:lnTo>
                      <a:pt x="2" y="10"/>
                    </a:lnTo>
                    <a:lnTo>
                      <a:pt x="2" y="12"/>
                    </a:lnTo>
                    <a:lnTo>
                      <a:pt x="4" y="13"/>
                    </a:lnTo>
                    <a:lnTo>
                      <a:pt x="11" y="13"/>
                    </a:lnTo>
                    <a:close/>
                  </a:path>
                </a:pathLst>
              </a:custGeom>
              <a:solidFill>
                <a:srgbClr val="1F1A17"/>
              </a:solidFill>
              <a:ln w="9525">
                <a:noFill/>
                <a:round/>
                <a:headEnd/>
                <a:tailEnd/>
              </a:ln>
            </p:spPr>
            <p:txBody>
              <a:bodyPr/>
              <a:lstStyle/>
              <a:p>
                <a:endParaRPr lang="en-US"/>
              </a:p>
            </p:txBody>
          </p:sp>
          <p:sp>
            <p:nvSpPr>
              <p:cNvPr id="32907" name="Freeform 801"/>
              <p:cNvSpPr>
                <a:spLocks/>
              </p:cNvSpPr>
              <p:nvPr/>
            </p:nvSpPr>
            <p:spPr bwMode="auto">
              <a:xfrm>
                <a:off x="1026" y="2888"/>
                <a:ext cx="11" cy="16"/>
              </a:xfrm>
              <a:custGeom>
                <a:avLst/>
                <a:gdLst>
                  <a:gd name="T0" fmla="*/ 0 w 11"/>
                  <a:gd name="T1" fmla="*/ 16 h 16"/>
                  <a:gd name="T2" fmla="*/ 0 w 11"/>
                  <a:gd name="T3" fmla="*/ 16 h 16"/>
                  <a:gd name="T4" fmla="*/ 6 w 11"/>
                  <a:gd name="T5" fmla="*/ 14 h 16"/>
                  <a:gd name="T6" fmla="*/ 10 w 11"/>
                  <a:gd name="T7" fmla="*/ 10 h 16"/>
                  <a:gd name="T8" fmla="*/ 11 w 11"/>
                  <a:gd name="T9" fmla="*/ 6 h 16"/>
                  <a:gd name="T10" fmla="*/ 11 w 11"/>
                  <a:gd name="T11" fmla="*/ 0 h 16"/>
                  <a:gd name="T12" fmla="*/ 4 w 11"/>
                  <a:gd name="T13" fmla="*/ 0 h 16"/>
                  <a:gd name="T14" fmla="*/ 2 w 11"/>
                  <a:gd name="T15" fmla="*/ 4 h 16"/>
                  <a:gd name="T16" fmla="*/ 2 w 11"/>
                  <a:gd name="T17" fmla="*/ 6 h 16"/>
                  <a:gd name="T18" fmla="*/ 0 w 11"/>
                  <a:gd name="T19" fmla="*/ 6 h 16"/>
                  <a:gd name="T20" fmla="*/ 0 w 11"/>
                  <a:gd name="T21" fmla="*/ 6 h 16"/>
                  <a:gd name="T22" fmla="*/ 0 w 11"/>
                  <a:gd name="T23" fmla="*/ 6 h 16"/>
                  <a:gd name="T24" fmla="*/ 0 w 11"/>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0" y="16"/>
                    </a:moveTo>
                    <a:lnTo>
                      <a:pt x="0" y="16"/>
                    </a:lnTo>
                    <a:lnTo>
                      <a:pt x="6" y="14"/>
                    </a:lnTo>
                    <a:lnTo>
                      <a:pt x="10" y="10"/>
                    </a:lnTo>
                    <a:lnTo>
                      <a:pt x="11" y="6"/>
                    </a:lnTo>
                    <a:lnTo>
                      <a:pt x="11" y="0"/>
                    </a:lnTo>
                    <a:lnTo>
                      <a:pt x="4" y="0"/>
                    </a:lnTo>
                    <a:lnTo>
                      <a:pt x="2" y="4"/>
                    </a:lnTo>
                    <a:lnTo>
                      <a:pt x="2" y="6"/>
                    </a:lnTo>
                    <a:lnTo>
                      <a:pt x="0" y="6"/>
                    </a:lnTo>
                    <a:lnTo>
                      <a:pt x="0" y="16"/>
                    </a:lnTo>
                    <a:close/>
                  </a:path>
                </a:pathLst>
              </a:custGeom>
              <a:solidFill>
                <a:srgbClr val="1F1A17"/>
              </a:solidFill>
              <a:ln w="9525">
                <a:noFill/>
                <a:round/>
                <a:headEnd/>
                <a:tailEnd/>
              </a:ln>
            </p:spPr>
            <p:txBody>
              <a:bodyPr/>
              <a:lstStyle/>
              <a:p>
                <a:endParaRPr lang="en-US"/>
              </a:p>
            </p:txBody>
          </p:sp>
          <p:sp>
            <p:nvSpPr>
              <p:cNvPr id="32908" name="Freeform 802"/>
              <p:cNvSpPr>
                <a:spLocks/>
              </p:cNvSpPr>
              <p:nvPr/>
            </p:nvSpPr>
            <p:spPr bwMode="auto">
              <a:xfrm>
                <a:off x="1014" y="2888"/>
                <a:ext cx="12" cy="16"/>
              </a:xfrm>
              <a:custGeom>
                <a:avLst/>
                <a:gdLst>
                  <a:gd name="T0" fmla="*/ 0 w 12"/>
                  <a:gd name="T1" fmla="*/ 0 h 16"/>
                  <a:gd name="T2" fmla="*/ 0 w 12"/>
                  <a:gd name="T3" fmla="*/ 0 h 16"/>
                  <a:gd name="T4" fmla="*/ 0 w 12"/>
                  <a:gd name="T5" fmla="*/ 6 h 16"/>
                  <a:gd name="T6" fmla="*/ 2 w 12"/>
                  <a:gd name="T7" fmla="*/ 10 h 16"/>
                  <a:gd name="T8" fmla="*/ 6 w 12"/>
                  <a:gd name="T9" fmla="*/ 14 h 16"/>
                  <a:gd name="T10" fmla="*/ 12 w 12"/>
                  <a:gd name="T11" fmla="*/ 16 h 16"/>
                  <a:gd name="T12" fmla="*/ 12 w 12"/>
                  <a:gd name="T13" fmla="*/ 6 h 16"/>
                  <a:gd name="T14" fmla="*/ 10 w 12"/>
                  <a:gd name="T15" fmla="*/ 6 h 16"/>
                  <a:gd name="T16" fmla="*/ 10 w 12"/>
                  <a:gd name="T17" fmla="*/ 6 h 16"/>
                  <a:gd name="T18" fmla="*/ 10 w 12"/>
                  <a:gd name="T19" fmla="*/ 4 h 16"/>
                  <a:gd name="T20" fmla="*/ 8 w 12"/>
                  <a:gd name="T21" fmla="*/ 0 h 16"/>
                  <a:gd name="T22" fmla="*/ 8 w 12"/>
                  <a:gd name="T23" fmla="*/ 0 h 16"/>
                  <a:gd name="T24" fmla="*/ 0 w 12"/>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0" y="0"/>
                    </a:moveTo>
                    <a:lnTo>
                      <a:pt x="0" y="0"/>
                    </a:lnTo>
                    <a:lnTo>
                      <a:pt x="0" y="6"/>
                    </a:lnTo>
                    <a:lnTo>
                      <a:pt x="2" y="10"/>
                    </a:lnTo>
                    <a:lnTo>
                      <a:pt x="6" y="14"/>
                    </a:lnTo>
                    <a:lnTo>
                      <a:pt x="12" y="16"/>
                    </a:lnTo>
                    <a:lnTo>
                      <a:pt x="12" y="6"/>
                    </a:lnTo>
                    <a:lnTo>
                      <a:pt x="10" y="6"/>
                    </a:lnTo>
                    <a:lnTo>
                      <a:pt x="10" y="4"/>
                    </a:lnTo>
                    <a:lnTo>
                      <a:pt x="8" y="0"/>
                    </a:lnTo>
                    <a:lnTo>
                      <a:pt x="0" y="0"/>
                    </a:lnTo>
                    <a:close/>
                  </a:path>
                </a:pathLst>
              </a:custGeom>
              <a:solidFill>
                <a:srgbClr val="1F1A17"/>
              </a:solidFill>
              <a:ln w="9525">
                <a:noFill/>
                <a:round/>
                <a:headEnd/>
                <a:tailEnd/>
              </a:ln>
            </p:spPr>
            <p:txBody>
              <a:bodyPr/>
              <a:lstStyle/>
              <a:p>
                <a:endParaRPr lang="en-US"/>
              </a:p>
            </p:txBody>
          </p:sp>
          <p:sp>
            <p:nvSpPr>
              <p:cNvPr id="32909" name="Freeform 803"/>
              <p:cNvSpPr>
                <a:spLocks/>
              </p:cNvSpPr>
              <p:nvPr/>
            </p:nvSpPr>
            <p:spPr bwMode="auto">
              <a:xfrm>
                <a:off x="1014" y="2875"/>
                <a:ext cx="12" cy="13"/>
              </a:xfrm>
              <a:custGeom>
                <a:avLst/>
                <a:gdLst>
                  <a:gd name="T0" fmla="*/ 12 w 12"/>
                  <a:gd name="T1" fmla="*/ 0 h 13"/>
                  <a:gd name="T2" fmla="*/ 12 w 12"/>
                  <a:gd name="T3" fmla="*/ 0 h 13"/>
                  <a:gd name="T4" fmla="*/ 6 w 12"/>
                  <a:gd name="T5" fmla="*/ 2 h 13"/>
                  <a:gd name="T6" fmla="*/ 2 w 12"/>
                  <a:gd name="T7" fmla="*/ 4 h 13"/>
                  <a:gd name="T8" fmla="*/ 0 w 12"/>
                  <a:gd name="T9" fmla="*/ 10 h 13"/>
                  <a:gd name="T10" fmla="*/ 0 w 12"/>
                  <a:gd name="T11" fmla="*/ 13 h 13"/>
                  <a:gd name="T12" fmla="*/ 8 w 12"/>
                  <a:gd name="T13" fmla="*/ 13 h 13"/>
                  <a:gd name="T14" fmla="*/ 10 w 12"/>
                  <a:gd name="T15" fmla="*/ 12 h 13"/>
                  <a:gd name="T16" fmla="*/ 10 w 12"/>
                  <a:gd name="T17" fmla="*/ 10 h 13"/>
                  <a:gd name="T18" fmla="*/ 10 w 12"/>
                  <a:gd name="T19" fmla="*/ 10 h 13"/>
                  <a:gd name="T20" fmla="*/ 12 w 12"/>
                  <a:gd name="T21" fmla="*/ 10 h 13"/>
                  <a:gd name="T22" fmla="*/ 12 w 12"/>
                  <a:gd name="T23" fmla="*/ 10 h 13"/>
                  <a:gd name="T24" fmla="*/ 12 w 1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3"/>
                  <a:gd name="T41" fmla="*/ 12 w 1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3">
                    <a:moveTo>
                      <a:pt x="12" y="0"/>
                    </a:moveTo>
                    <a:lnTo>
                      <a:pt x="12" y="0"/>
                    </a:lnTo>
                    <a:lnTo>
                      <a:pt x="6" y="2"/>
                    </a:lnTo>
                    <a:lnTo>
                      <a:pt x="2" y="4"/>
                    </a:lnTo>
                    <a:lnTo>
                      <a:pt x="0" y="10"/>
                    </a:lnTo>
                    <a:lnTo>
                      <a:pt x="0" y="13"/>
                    </a:lnTo>
                    <a:lnTo>
                      <a:pt x="8" y="13"/>
                    </a:lnTo>
                    <a:lnTo>
                      <a:pt x="10" y="12"/>
                    </a:lnTo>
                    <a:lnTo>
                      <a:pt x="10" y="10"/>
                    </a:lnTo>
                    <a:lnTo>
                      <a:pt x="12" y="10"/>
                    </a:lnTo>
                    <a:lnTo>
                      <a:pt x="12" y="0"/>
                    </a:lnTo>
                    <a:close/>
                  </a:path>
                </a:pathLst>
              </a:custGeom>
              <a:solidFill>
                <a:srgbClr val="1F1A17"/>
              </a:solidFill>
              <a:ln w="9525">
                <a:noFill/>
                <a:round/>
                <a:headEnd/>
                <a:tailEnd/>
              </a:ln>
            </p:spPr>
            <p:txBody>
              <a:bodyPr/>
              <a:lstStyle/>
              <a:p>
                <a:endParaRPr lang="en-US"/>
              </a:p>
            </p:txBody>
          </p:sp>
          <p:sp>
            <p:nvSpPr>
              <p:cNvPr id="32910" name="Freeform 804"/>
              <p:cNvSpPr>
                <a:spLocks/>
              </p:cNvSpPr>
              <p:nvPr/>
            </p:nvSpPr>
            <p:spPr bwMode="auto">
              <a:xfrm>
                <a:off x="1018" y="2764"/>
                <a:ext cx="16" cy="19"/>
              </a:xfrm>
              <a:custGeom>
                <a:avLst/>
                <a:gdLst>
                  <a:gd name="T0" fmla="*/ 8 w 16"/>
                  <a:gd name="T1" fmla="*/ 0 h 19"/>
                  <a:gd name="T2" fmla="*/ 12 w 16"/>
                  <a:gd name="T3" fmla="*/ 0 h 19"/>
                  <a:gd name="T4" fmla="*/ 14 w 16"/>
                  <a:gd name="T5" fmla="*/ 2 h 19"/>
                  <a:gd name="T6" fmla="*/ 16 w 16"/>
                  <a:gd name="T7" fmla="*/ 5 h 19"/>
                  <a:gd name="T8" fmla="*/ 16 w 16"/>
                  <a:gd name="T9" fmla="*/ 9 h 19"/>
                  <a:gd name="T10" fmla="*/ 16 w 16"/>
                  <a:gd name="T11" fmla="*/ 13 h 19"/>
                  <a:gd name="T12" fmla="*/ 14 w 16"/>
                  <a:gd name="T13" fmla="*/ 15 h 19"/>
                  <a:gd name="T14" fmla="*/ 12 w 16"/>
                  <a:gd name="T15" fmla="*/ 19 h 19"/>
                  <a:gd name="T16" fmla="*/ 8 w 16"/>
                  <a:gd name="T17" fmla="*/ 19 h 19"/>
                  <a:gd name="T18" fmla="*/ 4 w 16"/>
                  <a:gd name="T19" fmla="*/ 19 h 19"/>
                  <a:gd name="T20" fmla="*/ 2 w 16"/>
                  <a:gd name="T21" fmla="*/ 15 h 19"/>
                  <a:gd name="T22" fmla="*/ 0 w 16"/>
                  <a:gd name="T23" fmla="*/ 13 h 19"/>
                  <a:gd name="T24" fmla="*/ 0 w 16"/>
                  <a:gd name="T25" fmla="*/ 9 h 19"/>
                  <a:gd name="T26" fmla="*/ 0 w 16"/>
                  <a:gd name="T27" fmla="*/ 5 h 19"/>
                  <a:gd name="T28" fmla="*/ 2 w 16"/>
                  <a:gd name="T29" fmla="*/ 2 h 19"/>
                  <a:gd name="T30" fmla="*/ 4 w 16"/>
                  <a:gd name="T31" fmla="*/ 0 h 19"/>
                  <a:gd name="T32" fmla="*/ 8 w 1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9"/>
                  <a:gd name="T53" fmla="*/ 16 w 1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9">
                    <a:moveTo>
                      <a:pt x="8" y="0"/>
                    </a:moveTo>
                    <a:lnTo>
                      <a:pt x="12" y="0"/>
                    </a:lnTo>
                    <a:lnTo>
                      <a:pt x="14" y="2"/>
                    </a:lnTo>
                    <a:lnTo>
                      <a:pt x="16" y="5"/>
                    </a:lnTo>
                    <a:lnTo>
                      <a:pt x="16" y="9"/>
                    </a:lnTo>
                    <a:lnTo>
                      <a:pt x="16" y="13"/>
                    </a:lnTo>
                    <a:lnTo>
                      <a:pt x="14" y="15"/>
                    </a:lnTo>
                    <a:lnTo>
                      <a:pt x="12" y="19"/>
                    </a:lnTo>
                    <a:lnTo>
                      <a:pt x="8" y="19"/>
                    </a:lnTo>
                    <a:lnTo>
                      <a:pt x="4" y="19"/>
                    </a:lnTo>
                    <a:lnTo>
                      <a:pt x="2" y="15"/>
                    </a:lnTo>
                    <a:lnTo>
                      <a:pt x="0" y="13"/>
                    </a:lnTo>
                    <a:lnTo>
                      <a:pt x="0" y="9"/>
                    </a:lnTo>
                    <a:lnTo>
                      <a:pt x="0" y="5"/>
                    </a:lnTo>
                    <a:lnTo>
                      <a:pt x="2" y="2"/>
                    </a:lnTo>
                    <a:lnTo>
                      <a:pt x="4" y="0"/>
                    </a:lnTo>
                    <a:lnTo>
                      <a:pt x="8" y="0"/>
                    </a:lnTo>
                    <a:close/>
                  </a:path>
                </a:pathLst>
              </a:custGeom>
              <a:solidFill>
                <a:srgbClr val="1F1A17"/>
              </a:solidFill>
              <a:ln w="9525">
                <a:noFill/>
                <a:round/>
                <a:headEnd/>
                <a:tailEnd/>
              </a:ln>
            </p:spPr>
            <p:txBody>
              <a:bodyPr/>
              <a:lstStyle/>
              <a:p>
                <a:endParaRPr lang="en-US"/>
              </a:p>
            </p:txBody>
          </p:sp>
          <p:sp>
            <p:nvSpPr>
              <p:cNvPr id="32911" name="Freeform 805"/>
              <p:cNvSpPr>
                <a:spLocks/>
              </p:cNvSpPr>
              <p:nvPr/>
            </p:nvSpPr>
            <p:spPr bwMode="auto">
              <a:xfrm>
                <a:off x="1026" y="2758"/>
                <a:ext cx="11" cy="15"/>
              </a:xfrm>
              <a:custGeom>
                <a:avLst/>
                <a:gdLst>
                  <a:gd name="T0" fmla="*/ 11 w 11"/>
                  <a:gd name="T1" fmla="*/ 15 h 15"/>
                  <a:gd name="T2" fmla="*/ 11 w 11"/>
                  <a:gd name="T3" fmla="*/ 15 h 15"/>
                  <a:gd name="T4" fmla="*/ 11 w 11"/>
                  <a:gd name="T5" fmla="*/ 9 h 15"/>
                  <a:gd name="T6" fmla="*/ 10 w 11"/>
                  <a:gd name="T7" fmla="*/ 6 h 15"/>
                  <a:gd name="T8" fmla="*/ 6 w 11"/>
                  <a:gd name="T9" fmla="*/ 2 h 15"/>
                  <a:gd name="T10" fmla="*/ 0 w 11"/>
                  <a:gd name="T11" fmla="*/ 0 h 15"/>
                  <a:gd name="T12" fmla="*/ 0 w 11"/>
                  <a:gd name="T13" fmla="*/ 9 h 15"/>
                  <a:gd name="T14" fmla="*/ 0 w 11"/>
                  <a:gd name="T15" fmla="*/ 9 h 15"/>
                  <a:gd name="T16" fmla="*/ 2 w 11"/>
                  <a:gd name="T17" fmla="*/ 11 h 15"/>
                  <a:gd name="T18" fmla="*/ 2 w 11"/>
                  <a:gd name="T19" fmla="*/ 13 h 15"/>
                  <a:gd name="T20" fmla="*/ 4 w 11"/>
                  <a:gd name="T21" fmla="*/ 15 h 15"/>
                  <a:gd name="T22" fmla="*/ 4 w 11"/>
                  <a:gd name="T23" fmla="*/ 15 h 15"/>
                  <a:gd name="T24" fmla="*/ 11 w 11"/>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5"/>
                  <a:gd name="T41" fmla="*/ 11 w 1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5">
                    <a:moveTo>
                      <a:pt x="11" y="15"/>
                    </a:moveTo>
                    <a:lnTo>
                      <a:pt x="11" y="15"/>
                    </a:lnTo>
                    <a:lnTo>
                      <a:pt x="11" y="9"/>
                    </a:lnTo>
                    <a:lnTo>
                      <a:pt x="10" y="6"/>
                    </a:lnTo>
                    <a:lnTo>
                      <a:pt x="6" y="2"/>
                    </a:lnTo>
                    <a:lnTo>
                      <a:pt x="0" y="0"/>
                    </a:lnTo>
                    <a:lnTo>
                      <a:pt x="0" y="9"/>
                    </a:lnTo>
                    <a:lnTo>
                      <a:pt x="2" y="11"/>
                    </a:lnTo>
                    <a:lnTo>
                      <a:pt x="2" y="13"/>
                    </a:lnTo>
                    <a:lnTo>
                      <a:pt x="4" y="15"/>
                    </a:lnTo>
                    <a:lnTo>
                      <a:pt x="11" y="15"/>
                    </a:lnTo>
                    <a:close/>
                  </a:path>
                </a:pathLst>
              </a:custGeom>
              <a:solidFill>
                <a:srgbClr val="1F1A17"/>
              </a:solidFill>
              <a:ln w="9525">
                <a:noFill/>
                <a:round/>
                <a:headEnd/>
                <a:tailEnd/>
              </a:ln>
            </p:spPr>
            <p:txBody>
              <a:bodyPr/>
              <a:lstStyle/>
              <a:p>
                <a:endParaRPr lang="en-US"/>
              </a:p>
            </p:txBody>
          </p:sp>
          <p:sp>
            <p:nvSpPr>
              <p:cNvPr id="32912" name="Freeform 806"/>
              <p:cNvSpPr>
                <a:spLocks/>
              </p:cNvSpPr>
              <p:nvPr/>
            </p:nvSpPr>
            <p:spPr bwMode="auto">
              <a:xfrm>
                <a:off x="1026" y="2773"/>
                <a:ext cx="11" cy="14"/>
              </a:xfrm>
              <a:custGeom>
                <a:avLst/>
                <a:gdLst>
                  <a:gd name="T0" fmla="*/ 0 w 11"/>
                  <a:gd name="T1" fmla="*/ 14 h 14"/>
                  <a:gd name="T2" fmla="*/ 0 w 11"/>
                  <a:gd name="T3" fmla="*/ 14 h 14"/>
                  <a:gd name="T4" fmla="*/ 6 w 11"/>
                  <a:gd name="T5" fmla="*/ 14 h 14"/>
                  <a:gd name="T6" fmla="*/ 10 w 11"/>
                  <a:gd name="T7" fmla="*/ 10 h 14"/>
                  <a:gd name="T8" fmla="*/ 11 w 11"/>
                  <a:gd name="T9" fmla="*/ 6 h 14"/>
                  <a:gd name="T10" fmla="*/ 11 w 11"/>
                  <a:gd name="T11" fmla="*/ 0 h 14"/>
                  <a:gd name="T12" fmla="*/ 4 w 11"/>
                  <a:gd name="T13" fmla="*/ 0 h 14"/>
                  <a:gd name="T14" fmla="*/ 2 w 11"/>
                  <a:gd name="T15" fmla="*/ 2 h 14"/>
                  <a:gd name="T16" fmla="*/ 2 w 11"/>
                  <a:gd name="T17" fmla="*/ 4 h 14"/>
                  <a:gd name="T18" fmla="*/ 0 w 11"/>
                  <a:gd name="T19" fmla="*/ 4 h 14"/>
                  <a:gd name="T20" fmla="*/ 0 w 11"/>
                  <a:gd name="T21" fmla="*/ 6 h 14"/>
                  <a:gd name="T22" fmla="*/ 0 w 11"/>
                  <a:gd name="T23" fmla="*/ 6 h 14"/>
                  <a:gd name="T24" fmla="*/ 0 w 11"/>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4"/>
                  <a:gd name="T41" fmla="*/ 11 w 11"/>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4">
                    <a:moveTo>
                      <a:pt x="0" y="14"/>
                    </a:moveTo>
                    <a:lnTo>
                      <a:pt x="0" y="14"/>
                    </a:lnTo>
                    <a:lnTo>
                      <a:pt x="6" y="14"/>
                    </a:lnTo>
                    <a:lnTo>
                      <a:pt x="10" y="10"/>
                    </a:lnTo>
                    <a:lnTo>
                      <a:pt x="11" y="6"/>
                    </a:lnTo>
                    <a:lnTo>
                      <a:pt x="11" y="0"/>
                    </a:lnTo>
                    <a:lnTo>
                      <a:pt x="4" y="0"/>
                    </a:lnTo>
                    <a:lnTo>
                      <a:pt x="2" y="2"/>
                    </a:lnTo>
                    <a:lnTo>
                      <a:pt x="2" y="4"/>
                    </a:lnTo>
                    <a:lnTo>
                      <a:pt x="0" y="4"/>
                    </a:lnTo>
                    <a:lnTo>
                      <a:pt x="0" y="6"/>
                    </a:lnTo>
                    <a:lnTo>
                      <a:pt x="0" y="14"/>
                    </a:lnTo>
                    <a:close/>
                  </a:path>
                </a:pathLst>
              </a:custGeom>
              <a:solidFill>
                <a:srgbClr val="1F1A17"/>
              </a:solidFill>
              <a:ln w="9525">
                <a:noFill/>
                <a:round/>
                <a:headEnd/>
                <a:tailEnd/>
              </a:ln>
            </p:spPr>
            <p:txBody>
              <a:bodyPr/>
              <a:lstStyle/>
              <a:p>
                <a:endParaRPr lang="en-US"/>
              </a:p>
            </p:txBody>
          </p:sp>
          <p:sp>
            <p:nvSpPr>
              <p:cNvPr id="32913" name="Freeform 807"/>
              <p:cNvSpPr>
                <a:spLocks/>
              </p:cNvSpPr>
              <p:nvPr/>
            </p:nvSpPr>
            <p:spPr bwMode="auto">
              <a:xfrm>
                <a:off x="1014" y="2773"/>
                <a:ext cx="12" cy="14"/>
              </a:xfrm>
              <a:custGeom>
                <a:avLst/>
                <a:gdLst>
                  <a:gd name="T0" fmla="*/ 0 w 12"/>
                  <a:gd name="T1" fmla="*/ 0 h 14"/>
                  <a:gd name="T2" fmla="*/ 0 w 12"/>
                  <a:gd name="T3" fmla="*/ 0 h 14"/>
                  <a:gd name="T4" fmla="*/ 0 w 12"/>
                  <a:gd name="T5" fmla="*/ 6 h 14"/>
                  <a:gd name="T6" fmla="*/ 2 w 12"/>
                  <a:gd name="T7" fmla="*/ 10 h 14"/>
                  <a:gd name="T8" fmla="*/ 6 w 12"/>
                  <a:gd name="T9" fmla="*/ 14 h 14"/>
                  <a:gd name="T10" fmla="*/ 12 w 12"/>
                  <a:gd name="T11" fmla="*/ 14 h 14"/>
                  <a:gd name="T12" fmla="*/ 12 w 12"/>
                  <a:gd name="T13" fmla="*/ 6 h 14"/>
                  <a:gd name="T14" fmla="*/ 10 w 12"/>
                  <a:gd name="T15" fmla="*/ 4 h 14"/>
                  <a:gd name="T16" fmla="*/ 10 w 12"/>
                  <a:gd name="T17" fmla="*/ 4 h 14"/>
                  <a:gd name="T18" fmla="*/ 10 w 12"/>
                  <a:gd name="T19" fmla="*/ 2 h 14"/>
                  <a:gd name="T20" fmla="*/ 8 w 12"/>
                  <a:gd name="T21" fmla="*/ 0 h 14"/>
                  <a:gd name="T22" fmla="*/ 8 w 12"/>
                  <a:gd name="T23" fmla="*/ 0 h 14"/>
                  <a:gd name="T24" fmla="*/ 0 w 12"/>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4"/>
                  <a:gd name="T41" fmla="*/ 12 w 12"/>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4">
                    <a:moveTo>
                      <a:pt x="0" y="0"/>
                    </a:moveTo>
                    <a:lnTo>
                      <a:pt x="0" y="0"/>
                    </a:lnTo>
                    <a:lnTo>
                      <a:pt x="0" y="6"/>
                    </a:lnTo>
                    <a:lnTo>
                      <a:pt x="2" y="10"/>
                    </a:lnTo>
                    <a:lnTo>
                      <a:pt x="6" y="14"/>
                    </a:lnTo>
                    <a:lnTo>
                      <a:pt x="12" y="14"/>
                    </a:lnTo>
                    <a:lnTo>
                      <a:pt x="12" y="6"/>
                    </a:lnTo>
                    <a:lnTo>
                      <a:pt x="10" y="4"/>
                    </a:lnTo>
                    <a:lnTo>
                      <a:pt x="10" y="2"/>
                    </a:lnTo>
                    <a:lnTo>
                      <a:pt x="8" y="0"/>
                    </a:lnTo>
                    <a:lnTo>
                      <a:pt x="0" y="0"/>
                    </a:lnTo>
                    <a:close/>
                  </a:path>
                </a:pathLst>
              </a:custGeom>
              <a:solidFill>
                <a:srgbClr val="1F1A17"/>
              </a:solidFill>
              <a:ln w="9525">
                <a:noFill/>
                <a:round/>
                <a:headEnd/>
                <a:tailEnd/>
              </a:ln>
            </p:spPr>
            <p:txBody>
              <a:bodyPr/>
              <a:lstStyle/>
              <a:p>
                <a:endParaRPr lang="en-US"/>
              </a:p>
            </p:txBody>
          </p:sp>
          <p:sp>
            <p:nvSpPr>
              <p:cNvPr id="32914" name="Freeform 808"/>
              <p:cNvSpPr>
                <a:spLocks/>
              </p:cNvSpPr>
              <p:nvPr/>
            </p:nvSpPr>
            <p:spPr bwMode="auto">
              <a:xfrm>
                <a:off x="1014" y="2758"/>
                <a:ext cx="12" cy="15"/>
              </a:xfrm>
              <a:custGeom>
                <a:avLst/>
                <a:gdLst>
                  <a:gd name="T0" fmla="*/ 12 w 12"/>
                  <a:gd name="T1" fmla="*/ 0 h 15"/>
                  <a:gd name="T2" fmla="*/ 12 w 12"/>
                  <a:gd name="T3" fmla="*/ 0 h 15"/>
                  <a:gd name="T4" fmla="*/ 6 w 12"/>
                  <a:gd name="T5" fmla="*/ 2 h 15"/>
                  <a:gd name="T6" fmla="*/ 2 w 12"/>
                  <a:gd name="T7" fmla="*/ 6 h 15"/>
                  <a:gd name="T8" fmla="*/ 0 w 12"/>
                  <a:gd name="T9" fmla="*/ 9 h 15"/>
                  <a:gd name="T10" fmla="*/ 0 w 12"/>
                  <a:gd name="T11" fmla="*/ 15 h 15"/>
                  <a:gd name="T12" fmla="*/ 8 w 12"/>
                  <a:gd name="T13" fmla="*/ 15 h 15"/>
                  <a:gd name="T14" fmla="*/ 10 w 12"/>
                  <a:gd name="T15" fmla="*/ 13 h 15"/>
                  <a:gd name="T16" fmla="*/ 10 w 12"/>
                  <a:gd name="T17" fmla="*/ 11 h 15"/>
                  <a:gd name="T18" fmla="*/ 10 w 12"/>
                  <a:gd name="T19" fmla="*/ 9 h 15"/>
                  <a:gd name="T20" fmla="*/ 12 w 12"/>
                  <a:gd name="T21" fmla="*/ 9 h 15"/>
                  <a:gd name="T22" fmla="*/ 12 w 12"/>
                  <a:gd name="T23" fmla="*/ 9 h 15"/>
                  <a:gd name="T24" fmla="*/ 12 w 12"/>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12" y="0"/>
                    </a:moveTo>
                    <a:lnTo>
                      <a:pt x="12" y="0"/>
                    </a:lnTo>
                    <a:lnTo>
                      <a:pt x="6" y="2"/>
                    </a:lnTo>
                    <a:lnTo>
                      <a:pt x="2" y="6"/>
                    </a:lnTo>
                    <a:lnTo>
                      <a:pt x="0" y="9"/>
                    </a:lnTo>
                    <a:lnTo>
                      <a:pt x="0" y="15"/>
                    </a:lnTo>
                    <a:lnTo>
                      <a:pt x="8" y="15"/>
                    </a:lnTo>
                    <a:lnTo>
                      <a:pt x="10" y="13"/>
                    </a:lnTo>
                    <a:lnTo>
                      <a:pt x="10" y="11"/>
                    </a:lnTo>
                    <a:lnTo>
                      <a:pt x="10" y="9"/>
                    </a:lnTo>
                    <a:lnTo>
                      <a:pt x="12" y="9"/>
                    </a:lnTo>
                    <a:lnTo>
                      <a:pt x="12" y="0"/>
                    </a:lnTo>
                    <a:close/>
                  </a:path>
                </a:pathLst>
              </a:custGeom>
              <a:solidFill>
                <a:srgbClr val="1F1A17"/>
              </a:solidFill>
              <a:ln w="9525">
                <a:noFill/>
                <a:round/>
                <a:headEnd/>
                <a:tailEnd/>
              </a:ln>
            </p:spPr>
            <p:txBody>
              <a:bodyPr/>
              <a:lstStyle/>
              <a:p>
                <a:endParaRPr lang="en-US"/>
              </a:p>
            </p:txBody>
          </p:sp>
          <p:sp>
            <p:nvSpPr>
              <p:cNvPr id="32915" name="Freeform 809"/>
              <p:cNvSpPr>
                <a:spLocks/>
              </p:cNvSpPr>
              <p:nvPr/>
            </p:nvSpPr>
            <p:spPr bwMode="auto">
              <a:xfrm>
                <a:off x="753" y="2885"/>
                <a:ext cx="50" cy="57"/>
              </a:xfrm>
              <a:custGeom>
                <a:avLst/>
                <a:gdLst>
                  <a:gd name="T0" fmla="*/ 25 w 50"/>
                  <a:gd name="T1" fmla="*/ 0 h 57"/>
                  <a:gd name="T2" fmla="*/ 50 w 50"/>
                  <a:gd name="T3" fmla="*/ 57 h 57"/>
                  <a:gd name="T4" fmla="*/ 50 w 50"/>
                  <a:gd name="T5" fmla="*/ 57 h 57"/>
                  <a:gd name="T6" fmla="*/ 48 w 50"/>
                  <a:gd name="T7" fmla="*/ 55 h 57"/>
                  <a:gd name="T8" fmla="*/ 46 w 50"/>
                  <a:gd name="T9" fmla="*/ 55 h 57"/>
                  <a:gd name="T10" fmla="*/ 45 w 50"/>
                  <a:gd name="T11" fmla="*/ 55 h 57"/>
                  <a:gd name="T12" fmla="*/ 43 w 50"/>
                  <a:gd name="T13" fmla="*/ 53 h 57"/>
                  <a:gd name="T14" fmla="*/ 43 w 50"/>
                  <a:gd name="T15" fmla="*/ 53 h 57"/>
                  <a:gd name="T16" fmla="*/ 41 w 50"/>
                  <a:gd name="T17" fmla="*/ 53 h 57"/>
                  <a:gd name="T18" fmla="*/ 39 w 50"/>
                  <a:gd name="T19" fmla="*/ 51 h 57"/>
                  <a:gd name="T20" fmla="*/ 37 w 50"/>
                  <a:gd name="T21" fmla="*/ 51 h 57"/>
                  <a:gd name="T22" fmla="*/ 35 w 50"/>
                  <a:gd name="T23" fmla="*/ 51 h 57"/>
                  <a:gd name="T24" fmla="*/ 35 w 50"/>
                  <a:gd name="T25" fmla="*/ 51 h 57"/>
                  <a:gd name="T26" fmla="*/ 33 w 50"/>
                  <a:gd name="T27" fmla="*/ 51 h 57"/>
                  <a:gd name="T28" fmla="*/ 31 w 50"/>
                  <a:gd name="T29" fmla="*/ 51 h 57"/>
                  <a:gd name="T30" fmla="*/ 29 w 50"/>
                  <a:gd name="T31" fmla="*/ 51 h 57"/>
                  <a:gd name="T32" fmla="*/ 29 w 50"/>
                  <a:gd name="T33" fmla="*/ 51 h 57"/>
                  <a:gd name="T34" fmla="*/ 27 w 50"/>
                  <a:gd name="T35" fmla="*/ 50 h 57"/>
                  <a:gd name="T36" fmla="*/ 25 w 50"/>
                  <a:gd name="T37" fmla="*/ 50 h 57"/>
                  <a:gd name="T38" fmla="*/ 23 w 50"/>
                  <a:gd name="T39" fmla="*/ 50 h 57"/>
                  <a:gd name="T40" fmla="*/ 22 w 50"/>
                  <a:gd name="T41" fmla="*/ 51 h 57"/>
                  <a:gd name="T42" fmla="*/ 22 w 50"/>
                  <a:gd name="T43" fmla="*/ 51 h 57"/>
                  <a:gd name="T44" fmla="*/ 20 w 50"/>
                  <a:gd name="T45" fmla="*/ 51 h 57"/>
                  <a:gd name="T46" fmla="*/ 18 w 50"/>
                  <a:gd name="T47" fmla="*/ 51 h 57"/>
                  <a:gd name="T48" fmla="*/ 16 w 50"/>
                  <a:gd name="T49" fmla="*/ 51 h 57"/>
                  <a:gd name="T50" fmla="*/ 14 w 50"/>
                  <a:gd name="T51" fmla="*/ 51 h 57"/>
                  <a:gd name="T52" fmla="*/ 14 w 50"/>
                  <a:gd name="T53" fmla="*/ 51 h 57"/>
                  <a:gd name="T54" fmla="*/ 12 w 50"/>
                  <a:gd name="T55" fmla="*/ 51 h 57"/>
                  <a:gd name="T56" fmla="*/ 10 w 50"/>
                  <a:gd name="T57" fmla="*/ 53 h 57"/>
                  <a:gd name="T58" fmla="*/ 8 w 50"/>
                  <a:gd name="T59" fmla="*/ 53 h 57"/>
                  <a:gd name="T60" fmla="*/ 8 w 50"/>
                  <a:gd name="T61" fmla="*/ 53 h 57"/>
                  <a:gd name="T62" fmla="*/ 6 w 50"/>
                  <a:gd name="T63" fmla="*/ 55 h 57"/>
                  <a:gd name="T64" fmla="*/ 4 w 50"/>
                  <a:gd name="T65" fmla="*/ 55 h 57"/>
                  <a:gd name="T66" fmla="*/ 2 w 50"/>
                  <a:gd name="T67" fmla="*/ 55 h 57"/>
                  <a:gd name="T68" fmla="*/ 0 w 50"/>
                  <a:gd name="T69" fmla="*/ 57 h 57"/>
                  <a:gd name="T70" fmla="*/ 25 w 50"/>
                  <a:gd name="T71" fmla="*/ 0 h 57"/>
                  <a:gd name="T72" fmla="*/ 25 w 50"/>
                  <a:gd name="T73" fmla="*/ 0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7"/>
                  <a:gd name="T113" fmla="*/ 50 w 50"/>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7">
                    <a:moveTo>
                      <a:pt x="25" y="0"/>
                    </a:moveTo>
                    <a:lnTo>
                      <a:pt x="50" y="57"/>
                    </a:lnTo>
                    <a:lnTo>
                      <a:pt x="48" y="55"/>
                    </a:lnTo>
                    <a:lnTo>
                      <a:pt x="46" y="55"/>
                    </a:lnTo>
                    <a:lnTo>
                      <a:pt x="45" y="55"/>
                    </a:lnTo>
                    <a:lnTo>
                      <a:pt x="43" y="53"/>
                    </a:lnTo>
                    <a:lnTo>
                      <a:pt x="41" y="53"/>
                    </a:lnTo>
                    <a:lnTo>
                      <a:pt x="39" y="51"/>
                    </a:lnTo>
                    <a:lnTo>
                      <a:pt x="37" y="51"/>
                    </a:lnTo>
                    <a:lnTo>
                      <a:pt x="35" y="51"/>
                    </a:lnTo>
                    <a:lnTo>
                      <a:pt x="33" y="51"/>
                    </a:lnTo>
                    <a:lnTo>
                      <a:pt x="31" y="51"/>
                    </a:lnTo>
                    <a:lnTo>
                      <a:pt x="29" y="51"/>
                    </a:lnTo>
                    <a:lnTo>
                      <a:pt x="27" y="50"/>
                    </a:lnTo>
                    <a:lnTo>
                      <a:pt x="25" y="50"/>
                    </a:lnTo>
                    <a:lnTo>
                      <a:pt x="23" y="50"/>
                    </a:lnTo>
                    <a:lnTo>
                      <a:pt x="22" y="51"/>
                    </a:lnTo>
                    <a:lnTo>
                      <a:pt x="20" y="51"/>
                    </a:lnTo>
                    <a:lnTo>
                      <a:pt x="18" y="51"/>
                    </a:lnTo>
                    <a:lnTo>
                      <a:pt x="16" y="51"/>
                    </a:lnTo>
                    <a:lnTo>
                      <a:pt x="14" y="51"/>
                    </a:lnTo>
                    <a:lnTo>
                      <a:pt x="12" y="51"/>
                    </a:lnTo>
                    <a:lnTo>
                      <a:pt x="10" y="53"/>
                    </a:lnTo>
                    <a:lnTo>
                      <a:pt x="8" y="53"/>
                    </a:lnTo>
                    <a:lnTo>
                      <a:pt x="6" y="55"/>
                    </a:lnTo>
                    <a:lnTo>
                      <a:pt x="4" y="55"/>
                    </a:lnTo>
                    <a:lnTo>
                      <a:pt x="2" y="55"/>
                    </a:lnTo>
                    <a:lnTo>
                      <a:pt x="0" y="57"/>
                    </a:lnTo>
                    <a:lnTo>
                      <a:pt x="25" y="0"/>
                    </a:lnTo>
                    <a:close/>
                  </a:path>
                </a:pathLst>
              </a:custGeom>
              <a:solidFill>
                <a:srgbClr val="1F1A17"/>
              </a:solidFill>
              <a:ln w="9525">
                <a:noFill/>
                <a:round/>
                <a:headEnd/>
                <a:tailEnd/>
              </a:ln>
            </p:spPr>
            <p:txBody>
              <a:bodyPr/>
              <a:lstStyle/>
              <a:p>
                <a:endParaRPr lang="en-US"/>
              </a:p>
            </p:txBody>
          </p:sp>
          <p:sp>
            <p:nvSpPr>
              <p:cNvPr id="32916" name="Rectangle 810"/>
              <p:cNvSpPr>
                <a:spLocks noChangeArrowheads="1"/>
              </p:cNvSpPr>
              <p:nvPr/>
            </p:nvSpPr>
            <p:spPr bwMode="auto">
              <a:xfrm>
                <a:off x="775" y="2913"/>
                <a:ext cx="7" cy="502"/>
              </a:xfrm>
              <a:prstGeom prst="rect">
                <a:avLst/>
              </a:prstGeom>
              <a:solidFill>
                <a:srgbClr val="1F1A17"/>
              </a:solidFill>
              <a:ln w="9525">
                <a:noFill/>
                <a:miter lim="800000"/>
                <a:headEnd/>
                <a:tailEnd/>
              </a:ln>
            </p:spPr>
            <p:txBody>
              <a:bodyPr/>
              <a:lstStyle/>
              <a:p>
                <a:endParaRPr lang="en-US"/>
              </a:p>
            </p:txBody>
          </p:sp>
          <p:sp>
            <p:nvSpPr>
              <p:cNvPr id="32917" name="Freeform 811"/>
              <p:cNvSpPr>
                <a:spLocks/>
              </p:cNvSpPr>
              <p:nvPr/>
            </p:nvSpPr>
            <p:spPr bwMode="auto">
              <a:xfrm>
                <a:off x="753" y="3386"/>
                <a:ext cx="50" cy="56"/>
              </a:xfrm>
              <a:custGeom>
                <a:avLst/>
                <a:gdLst>
                  <a:gd name="T0" fmla="*/ 25 w 50"/>
                  <a:gd name="T1" fmla="*/ 56 h 56"/>
                  <a:gd name="T2" fmla="*/ 50 w 50"/>
                  <a:gd name="T3" fmla="*/ 0 h 56"/>
                  <a:gd name="T4" fmla="*/ 50 w 50"/>
                  <a:gd name="T5" fmla="*/ 0 h 56"/>
                  <a:gd name="T6" fmla="*/ 48 w 50"/>
                  <a:gd name="T7" fmla="*/ 0 h 56"/>
                  <a:gd name="T8" fmla="*/ 46 w 50"/>
                  <a:gd name="T9" fmla="*/ 2 h 56"/>
                  <a:gd name="T10" fmla="*/ 45 w 50"/>
                  <a:gd name="T11" fmla="*/ 2 h 56"/>
                  <a:gd name="T12" fmla="*/ 43 w 50"/>
                  <a:gd name="T13" fmla="*/ 2 h 56"/>
                  <a:gd name="T14" fmla="*/ 43 w 50"/>
                  <a:gd name="T15" fmla="*/ 4 h 56"/>
                  <a:gd name="T16" fmla="*/ 41 w 50"/>
                  <a:gd name="T17" fmla="*/ 4 h 56"/>
                  <a:gd name="T18" fmla="*/ 39 w 50"/>
                  <a:gd name="T19" fmla="*/ 4 h 56"/>
                  <a:gd name="T20" fmla="*/ 37 w 50"/>
                  <a:gd name="T21" fmla="*/ 4 h 56"/>
                  <a:gd name="T22" fmla="*/ 35 w 50"/>
                  <a:gd name="T23" fmla="*/ 4 h 56"/>
                  <a:gd name="T24" fmla="*/ 35 w 50"/>
                  <a:gd name="T25" fmla="*/ 6 h 56"/>
                  <a:gd name="T26" fmla="*/ 33 w 50"/>
                  <a:gd name="T27" fmla="*/ 6 h 56"/>
                  <a:gd name="T28" fmla="*/ 31 w 50"/>
                  <a:gd name="T29" fmla="*/ 6 h 56"/>
                  <a:gd name="T30" fmla="*/ 29 w 50"/>
                  <a:gd name="T31" fmla="*/ 6 h 56"/>
                  <a:gd name="T32" fmla="*/ 29 w 50"/>
                  <a:gd name="T33" fmla="*/ 6 h 56"/>
                  <a:gd name="T34" fmla="*/ 27 w 50"/>
                  <a:gd name="T35" fmla="*/ 6 h 56"/>
                  <a:gd name="T36" fmla="*/ 25 w 50"/>
                  <a:gd name="T37" fmla="*/ 6 h 56"/>
                  <a:gd name="T38" fmla="*/ 23 w 50"/>
                  <a:gd name="T39" fmla="*/ 6 h 56"/>
                  <a:gd name="T40" fmla="*/ 22 w 50"/>
                  <a:gd name="T41" fmla="*/ 6 h 56"/>
                  <a:gd name="T42" fmla="*/ 22 w 50"/>
                  <a:gd name="T43" fmla="*/ 6 h 56"/>
                  <a:gd name="T44" fmla="*/ 20 w 50"/>
                  <a:gd name="T45" fmla="*/ 6 h 56"/>
                  <a:gd name="T46" fmla="*/ 18 w 50"/>
                  <a:gd name="T47" fmla="*/ 6 h 56"/>
                  <a:gd name="T48" fmla="*/ 16 w 50"/>
                  <a:gd name="T49" fmla="*/ 6 h 56"/>
                  <a:gd name="T50" fmla="*/ 14 w 50"/>
                  <a:gd name="T51" fmla="*/ 4 h 56"/>
                  <a:gd name="T52" fmla="*/ 14 w 50"/>
                  <a:gd name="T53" fmla="*/ 4 h 56"/>
                  <a:gd name="T54" fmla="*/ 12 w 50"/>
                  <a:gd name="T55" fmla="*/ 4 h 56"/>
                  <a:gd name="T56" fmla="*/ 10 w 50"/>
                  <a:gd name="T57" fmla="*/ 4 h 56"/>
                  <a:gd name="T58" fmla="*/ 8 w 50"/>
                  <a:gd name="T59" fmla="*/ 4 h 56"/>
                  <a:gd name="T60" fmla="*/ 8 w 50"/>
                  <a:gd name="T61" fmla="*/ 2 h 56"/>
                  <a:gd name="T62" fmla="*/ 6 w 50"/>
                  <a:gd name="T63" fmla="*/ 2 h 56"/>
                  <a:gd name="T64" fmla="*/ 4 w 50"/>
                  <a:gd name="T65" fmla="*/ 2 h 56"/>
                  <a:gd name="T66" fmla="*/ 2 w 50"/>
                  <a:gd name="T67" fmla="*/ 0 h 56"/>
                  <a:gd name="T68" fmla="*/ 0 w 50"/>
                  <a:gd name="T69" fmla="*/ 0 h 56"/>
                  <a:gd name="T70" fmla="*/ 25 w 50"/>
                  <a:gd name="T71" fmla="*/ 56 h 56"/>
                  <a:gd name="T72" fmla="*/ 25 w 50"/>
                  <a:gd name="T73" fmla="*/ 56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6"/>
                  <a:gd name="T113" fmla="*/ 50 w 5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6">
                    <a:moveTo>
                      <a:pt x="25" y="56"/>
                    </a:moveTo>
                    <a:lnTo>
                      <a:pt x="50" y="0"/>
                    </a:lnTo>
                    <a:lnTo>
                      <a:pt x="48" y="0"/>
                    </a:lnTo>
                    <a:lnTo>
                      <a:pt x="46" y="2"/>
                    </a:lnTo>
                    <a:lnTo>
                      <a:pt x="45" y="2"/>
                    </a:lnTo>
                    <a:lnTo>
                      <a:pt x="43" y="2"/>
                    </a:lnTo>
                    <a:lnTo>
                      <a:pt x="43" y="4"/>
                    </a:lnTo>
                    <a:lnTo>
                      <a:pt x="41" y="4"/>
                    </a:lnTo>
                    <a:lnTo>
                      <a:pt x="39" y="4"/>
                    </a:lnTo>
                    <a:lnTo>
                      <a:pt x="37" y="4"/>
                    </a:lnTo>
                    <a:lnTo>
                      <a:pt x="35" y="4"/>
                    </a:lnTo>
                    <a:lnTo>
                      <a:pt x="35" y="6"/>
                    </a:lnTo>
                    <a:lnTo>
                      <a:pt x="33" y="6"/>
                    </a:lnTo>
                    <a:lnTo>
                      <a:pt x="31" y="6"/>
                    </a:lnTo>
                    <a:lnTo>
                      <a:pt x="29" y="6"/>
                    </a:lnTo>
                    <a:lnTo>
                      <a:pt x="27" y="6"/>
                    </a:lnTo>
                    <a:lnTo>
                      <a:pt x="25" y="6"/>
                    </a:lnTo>
                    <a:lnTo>
                      <a:pt x="23" y="6"/>
                    </a:lnTo>
                    <a:lnTo>
                      <a:pt x="22" y="6"/>
                    </a:lnTo>
                    <a:lnTo>
                      <a:pt x="20" y="6"/>
                    </a:lnTo>
                    <a:lnTo>
                      <a:pt x="18" y="6"/>
                    </a:lnTo>
                    <a:lnTo>
                      <a:pt x="16" y="6"/>
                    </a:lnTo>
                    <a:lnTo>
                      <a:pt x="14" y="4"/>
                    </a:lnTo>
                    <a:lnTo>
                      <a:pt x="12" y="4"/>
                    </a:lnTo>
                    <a:lnTo>
                      <a:pt x="10" y="4"/>
                    </a:lnTo>
                    <a:lnTo>
                      <a:pt x="8" y="4"/>
                    </a:lnTo>
                    <a:lnTo>
                      <a:pt x="8" y="2"/>
                    </a:lnTo>
                    <a:lnTo>
                      <a:pt x="6" y="2"/>
                    </a:lnTo>
                    <a:lnTo>
                      <a:pt x="4" y="2"/>
                    </a:lnTo>
                    <a:lnTo>
                      <a:pt x="2" y="0"/>
                    </a:lnTo>
                    <a:lnTo>
                      <a:pt x="0" y="0"/>
                    </a:lnTo>
                    <a:lnTo>
                      <a:pt x="25" y="56"/>
                    </a:lnTo>
                    <a:close/>
                  </a:path>
                </a:pathLst>
              </a:custGeom>
              <a:solidFill>
                <a:srgbClr val="1F1A17"/>
              </a:solidFill>
              <a:ln w="9525">
                <a:noFill/>
                <a:round/>
                <a:headEnd/>
                <a:tailEnd/>
              </a:ln>
            </p:spPr>
            <p:txBody>
              <a:bodyPr/>
              <a:lstStyle/>
              <a:p>
                <a:endParaRPr lang="en-US"/>
              </a:p>
            </p:txBody>
          </p:sp>
          <p:sp>
            <p:nvSpPr>
              <p:cNvPr id="32918" name="Line 812"/>
              <p:cNvSpPr>
                <a:spLocks noChangeShapeType="1"/>
              </p:cNvSpPr>
              <p:nvPr/>
            </p:nvSpPr>
            <p:spPr bwMode="auto">
              <a:xfrm>
                <a:off x="778" y="2752"/>
                <a:ext cx="1" cy="167"/>
              </a:xfrm>
              <a:prstGeom prst="line">
                <a:avLst/>
              </a:prstGeom>
              <a:noFill/>
              <a:ln w="9525">
                <a:solidFill>
                  <a:srgbClr val="1F1A17"/>
                </a:solidFill>
                <a:round/>
                <a:headEnd/>
                <a:tailEnd/>
              </a:ln>
            </p:spPr>
            <p:txBody>
              <a:bodyPr/>
              <a:lstStyle/>
              <a:p>
                <a:endParaRPr lang="en-US"/>
              </a:p>
            </p:txBody>
          </p:sp>
          <p:sp>
            <p:nvSpPr>
              <p:cNvPr id="32919" name="Rectangle 813"/>
              <p:cNvSpPr>
                <a:spLocks noChangeArrowheads="1"/>
              </p:cNvSpPr>
              <p:nvPr/>
            </p:nvSpPr>
            <p:spPr bwMode="auto">
              <a:xfrm>
                <a:off x="775" y="2629"/>
                <a:ext cx="5" cy="123"/>
              </a:xfrm>
              <a:prstGeom prst="rect">
                <a:avLst/>
              </a:prstGeom>
              <a:solidFill>
                <a:srgbClr val="1F1A17"/>
              </a:solidFill>
              <a:ln w="9525">
                <a:noFill/>
                <a:miter lim="800000"/>
                <a:headEnd/>
                <a:tailEnd/>
              </a:ln>
            </p:spPr>
            <p:txBody>
              <a:bodyPr/>
              <a:lstStyle/>
              <a:p>
                <a:endParaRPr lang="en-US"/>
              </a:p>
            </p:txBody>
          </p:sp>
          <p:sp>
            <p:nvSpPr>
              <p:cNvPr id="32920" name="Freeform 814"/>
              <p:cNvSpPr>
                <a:spLocks/>
              </p:cNvSpPr>
              <p:nvPr/>
            </p:nvSpPr>
            <p:spPr bwMode="auto">
              <a:xfrm>
                <a:off x="753" y="2725"/>
                <a:ext cx="48" cy="56"/>
              </a:xfrm>
              <a:custGeom>
                <a:avLst/>
                <a:gdLst>
                  <a:gd name="T0" fmla="*/ 25 w 48"/>
                  <a:gd name="T1" fmla="*/ 56 h 56"/>
                  <a:gd name="T2" fmla="*/ 48 w 48"/>
                  <a:gd name="T3" fmla="*/ 0 h 56"/>
                  <a:gd name="T4" fmla="*/ 48 w 48"/>
                  <a:gd name="T5" fmla="*/ 0 h 56"/>
                  <a:gd name="T6" fmla="*/ 48 w 48"/>
                  <a:gd name="T7" fmla="*/ 0 h 56"/>
                  <a:gd name="T8" fmla="*/ 46 w 48"/>
                  <a:gd name="T9" fmla="*/ 0 h 56"/>
                  <a:gd name="T10" fmla="*/ 45 w 48"/>
                  <a:gd name="T11" fmla="*/ 2 h 56"/>
                  <a:gd name="T12" fmla="*/ 43 w 48"/>
                  <a:gd name="T13" fmla="*/ 2 h 56"/>
                  <a:gd name="T14" fmla="*/ 41 w 48"/>
                  <a:gd name="T15" fmla="*/ 2 h 56"/>
                  <a:gd name="T16" fmla="*/ 41 w 48"/>
                  <a:gd name="T17" fmla="*/ 4 h 56"/>
                  <a:gd name="T18" fmla="*/ 39 w 48"/>
                  <a:gd name="T19" fmla="*/ 4 h 56"/>
                  <a:gd name="T20" fmla="*/ 37 w 48"/>
                  <a:gd name="T21" fmla="*/ 4 h 56"/>
                  <a:gd name="T22" fmla="*/ 35 w 48"/>
                  <a:gd name="T23" fmla="*/ 4 h 56"/>
                  <a:gd name="T24" fmla="*/ 33 w 48"/>
                  <a:gd name="T25" fmla="*/ 4 h 56"/>
                  <a:gd name="T26" fmla="*/ 33 w 48"/>
                  <a:gd name="T27" fmla="*/ 6 h 56"/>
                  <a:gd name="T28" fmla="*/ 31 w 48"/>
                  <a:gd name="T29" fmla="*/ 6 h 56"/>
                  <a:gd name="T30" fmla="*/ 29 w 48"/>
                  <a:gd name="T31" fmla="*/ 6 h 56"/>
                  <a:gd name="T32" fmla="*/ 27 w 48"/>
                  <a:gd name="T33" fmla="*/ 6 h 56"/>
                  <a:gd name="T34" fmla="*/ 27 w 48"/>
                  <a:gd name="T35" fmla="*/ 6 h 56"/>
                  <a:gd name="T36" fmla="*/ 25 w 48"/>
                  <a:gd name="T37" fmla="*/ 6 h 56"/>
                  <a:gd name="T38" fmla="*/ 23 w 48"/>
                  <a:gd name="T39" fmla="*/ 6 h 56"/>
                  <a:gd name="T40" fmla="*/ 22 w 48"/>
                  <a:gd name="T41" fmla="*/ 6 h 56"/>
                  <a:gd name="T42" fmla="*/ 20 w 48"/>
                  <a:gd name="T43" fmla="*/ 6 h 56"/>
                  <a:gd name="T44" fmla="*/ 20 w 48"/>
                  <a:gd name="T45" fmla="*/ 6 h 56"/>
                  <a:gd name="T46" fmla="*/ 18 w 48"/>
                  <a:gd name="T47" fmla="*/ 6 h 56"/>
                  <a:gd name="T48" fmla="*/ 16 w 48"/>
                  <a:gd name="T49" fmla="*/ 4 h 56"/>
                  <a:gd name="T50" fmla="*/ 14 w 48"/>
                  <a:gd name="T51" fmla="*/ 4 h 56"/>
                  <a:gd name="T52" fmla="*/ 12 w 48"/>
                  <a:gd name="T53" fmla="*/ 4 h 56"/>
                  <a:gd name="T54" fmla="*/ 12 w 48"/>
                  <a:gd name="T55" fmla="*/ 4 h 56"/>
                  <a:gd name="T56" fmla="*/ 10 w 48"/>
                  <a:gd name="T57" fmla="*/ 4 h 56"/>
                  <a:gd name="T58" fmla="*/ 8 w 48"/>
                  <a:gd name="T59" fmla="*/ 2 h 56"/>
                  <a:gd name="T60" fmla="*/ 6 w 48"/>
                  <a:gd name="T61" fmla="*/ 2 h 56"/>
                  <a:gd name="T62" fmla="*/ 6 w 48"/>
                  <a:gd name="T63" fmla="*/ 2 h 56"/>
                  <a:gd name="T64" fmla="*/ 4 w 48"/>
                  <a:gd name="T65" fmla="*/ 0 h 56"/>
                  <a:gd name="T66" fmla="*/ 2 w 48"/>
                  <a:gd name="T67" fmla="*/ 0 h 56"/>
                  <a:gd name="T68" fmla="*/ 0 w 48"/>
                  <a:gd name="T69" fmla="*/ 0 h 56"/>
                  <a:gd name="T70" fmla="*/ 25 w 48"/>
                  <a:gd name="T71" fmla="*/ 56 h 56"/>
                  <a:gd name="T72" fmla="*/ 25 w 48"/>
                  <a:gd name="T73" fmla="*/ 56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56"/>
                  <a:gd name="T113" fmla="*/ 48 w 48"/>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56">
                    <a:moveTo>
                      <a:pt x="25" y="56"/>
                    </a:moveTo>
                    <a:lnTo>
                      <a:pt x="48" y="0"/>
                    </a:lnTo>
                    <a:lnTo>
                      <a:pt x="46" y="0"/>
                    </a:lnTo>
                    <a:lnTo>
                      <a:pt x="45" y="2"/>
                    </a:lnTo>
                    <a:lnTo>
                      <a:pt x="43" y="2"/>
                    </a:lnTo>
                    <a:lnTo>
                      <a:pt x="41" y="2"/>
                    </a:lnTo>
                    <a:lnTo>
                      <a:pt x="41" y="4"/>
                    </a:lnTo>
                    <a:lnTo>
                      <a:pt x="39" y="4"/>
                    </a:lnTo>
                    <a:lnTo>
                      <a:pt x="37" y="4"/>
                    </a:lnTo>
                    <a:lnTo>
                      <a:pt x="35" y="4"/>
                    </a:lnTo>
                    <a:lnTo>
                      <a:pt x="33" y="4"/>
                    </a:lnTo>
                    <a:lnTo>
                      <a:pt x="33" y="6"/>
                    </a:lnTo>
                    <a:lnTo>
                      <a:pt x="31" y="6"/>
                    </a:lnTo>
                    <a:lnTo>
                      <a:pt x="29" y="6"/>
                    </a:lnTo>
                    <a:lnTo>
                      <a:pt x="27" y="6"/>
                    </a:lnTo>
                    <a:lnTo>
                      <a:pt x="25" y="6"/>
                    </a:lnTo>
                    <a:lnTo>
                      <a:pt x="23" y="6"/>
                    </a:lnTo>
                    <a:lnTo>
                      <a:pt x="22" y="6"/>
                    </a:lnTo>
                    <a:lnTo>
                      <a:pt x="20" y="6"/>
                    </a:lnTo>
                    <a:lnTo>
                      <a:pt x="18" y="6"/>
                    </a:lnTo>
                    <a:lnTo>
                      <a:pt x="16" y="4"/>
                    </a:lnTo>
                    <a:lnTo>
                      <a:pt x="14" y="4"/>
                    </a:lnTo>
                    <a:lnTo>
                      <a:pt x="12" y="4"/>
                    </a:lnTo>
                    <a:lnTo>
                      <a:pt x="10" y="4"/>
                    </a:lnTo>
                    <a:lnTo>
                      <a:pt x="8" y="2"/>
                    </a:lnTo>
                    <a:lnTo>
                      <a:pt x="6" y="2"/>
                    </a:lnTo>
                    <a:lnTo>
                      <a:pt x="4" y="0"/>
                    </a:lnTo>
                    <a:lnTo>
                      <a:pt x="2" y="0"/>
                    </a:lnTo>
                    <a:lnTo>
                      <a:pt x="0" y="0"/>
                    </a:lnTo>
                    <a:lnTo>
                      <a:pt x="25" y="56"/>
                    </a:lnTo>
                    <a:close/>
                  </a:path>
                </a:pathLst>
              </a:custGeom>
              <a:solidFill>
                <a:srgbClr val="1F1A17"/>
              </a:solidFill>
              <a:ln w="9525">
                <a:noFill/>
                <a:round/>
                <a:headEnd/>
                <a:tailEnd/>
              </a:ln>
            </p:spPr>
            <p:txBody>
              <a:bodyPr/>
              <a:lstStyle/>
              <a:p>
                <a:endParaRPr lang="en-US"/>
              </a:p>
            </p:txBody>
          </p:sp>
          <p:sp>
            <p:nvSpPr>
              <p:cNvPr id="32921" name="Freeform 815"/>
              <p:cNvSpPr>
                <a:spLocks/>
              </p:cNvSpPr>
              <p:nvPr/>
            </p:nvSpPr>
            <p:spPr bwMode="auto">
              <a:xfrm>
                <a:off x="644" y="2823"/>
                <a:ext cx="38" cy="37"/>
              </a:xfrm>
              <a:custGeom>
                <a:avLst/>
                <a:gdLst>
                  <a:gd name="T0" fmla="*/ 19 w 38"/>
                  <a:gd name="T1" fmla="*/ 0 h 37"/>
                  <a:gd name="T2" fmla="*/ 29 w 38"/>
                  <a:gd name="T3" fmla="*/ 17 h 37"/>
                  <a:gd name="T4" fmla="*/ 38 w 38"/>
                  <a:gd name="T5" fmla="*/ 37 h 37"/>
                  <a:gd name="T6" fmla="*/ 19 w 38"/>
                  <a:gd name="T7" fmla="*/ 37 h 37"/>
                  <a:gd name="T8" fmla="*/ 0 w 38"/>
                  <a:gd name="T9" fmla="*/ 37 h 37"/>
                  <a:gd name="T10" fmla="*/ 10 w 38"/>
                  <a:gd name="T11" fmla="*/ 17 h 37"/>
                  <a:gd name="T12" fmla="*/ 19 w 38"/>
                  <a:gd name="T13" fmla="*/ 0 h 37"/>
                  <a:gd name="T14" fmla="*/ 0 60000 65536"/>
                  <a:gd name="T15" fmla="*/ 0 60000 65536"/>
                  <a:gd name="T16" fmla="*/ 0 60000 65536"/>
                  <a:gd name="T17" fmla="*/ 0 60000 65536"/>
                  <a:gd name="T18" fmla="*/ 0 60000 65536"/>
                  <a:gd name="T19" fmla="*/ 0 60000 65536"/>
                  <a:gd name="T20" fmla="*/ 0 60000 65536"/>
                  <a:gd name="T21" fmla="*/ 0 w 38"/>
                  <a:gd name="T22" fmla="*/ 0 h 37"/>
                  <a:gd name="T23" fmla="*/ 38 w 38"/>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7">
                    <a:moveTo>
                      <a:pt x="19" y="0"/>
                    </a:moveTo>
                    <a:lnTo>
                      <a:pt x="29" y="17"/>
                    </a:lnTo>
                    <a:lnTo>
                      <a:pt x="38" y="37"/>
                    </a:lnTo>
                    <a:lnTo>
                      <a:pt x="19" y="37"/>
                    </a:lnTo>
                    <a:lnTo>
                      <a:pt x="0" y="37"/>
                    </a:lnTo>
                    <a:lnTo>
                      <a:pt x="10" y="17"/>
                    </a:lnTo>
                    <a:lnTo>
                      <a:pt x="19" y="0"/>
                    </a:lnTo>
                    <a:close/>
                  </a:path>
                </a:pathLst>
              </a:custGeom>
              <a:noFill/>
              <a:ln w="9525">
                <a:solidFill>
                  <a:srgbClr val="1F1A17"/>
                </a:solidFill>
                <a:round/>
                <a:headEnd/>
                <a:tailEnd/>
              </a:ln>
            </p:spPr>
            <p:txBody>
              <a:bodyPr/>
              <a:lstStyle/>
              <a:p>
                <a:endParaRPr lang="en-US"/>
              </a:p>
            </p:txBody>
          </p:sp>
          <p:sp>
            <p:nvSpPr>
              <p:cNvPr id="32922" name="Rectangle 816"/>
              <p:cNvSpPr>
                <a:spLocks noChangeArrowheads="1"/>
              </p:cNvSpPr>
              <p:nvPr/>
            </p:nvSpPr>
            <p:spPr bwMode="auto">
              <a:xfrm>
                <a:off x="1421" y="2779"/>
                <a:ext cx="62" cy="134"/>
              </a:xfrm>
              <a:prstGeom prst="rect">
                <a:avLst/>
              </a:prstGeom>
              <a:noFill/>
              <a:ln w="9525">
                <a:noFill/>
                <a:miter lim="800000"/>
                <a:headEnd/>
                <a:tailEnd/>
              </a:ln>
            </p:spPr>
            <p:txBody>
              <a:bodyPr wrap="none" lIns="0" tIns="0" rIns="0" bIns="0">
                <a:spAutoFit/>
              </a:bodyPr>
              <a:lstStyle/>
              <a:p>
                <a:pPr eaLnBrk="0" hangingPunct="0"/>
                <a:r>
                  <a:rPr lang="en-US" sz="1400" b="1" i="1">
                    <a:solidFill>
                      <a:srgbClr val="1F1A17"/>
                    </a:solidFill>
                  </a:rPr>
                  <a:t>v</a:t>
                </a:r>
                <a:endParaRPr lang="en-US"/>
              </a:p>
            </p:txBody>
          </p:sp>
          <p:sp>
            <p:nvSpPr>
              <p:cNvPr id="32923" name="Rectangle 817"/>
              <p:cNvSpPr>
                <a:spLocks noChangeArrowheads="1"/>
              </p:cNvSpPr>
              <p:nvPr/>
            </p:nvSpPr>
            <p:spPr bwMode="auto">
              <a:xfrm>
                <a:off x="1492" y="2648"/>
                <a:ext cx="62" cy="134"/>
              </a:xfrm>
              <a:prstGeom prst="rect">
                <a:avLst/>
              </a:prstGeom>
              <a:noFill/>
              <a:ln w="9525">
                <a:noFill/>
                <a:miter lim="800000"/>
                <a:headEnd/>
                <a:tailEnd/>
              </a:ln>
            </p:spPr>
            <p:txBody>
              <a:bodyPr wrap="none" lIns="0" tIns="0" rIns="0" bIns="0">
                <a:spAutoFit/>
              </a:bodyPr>
              <a:lstStyle/>
              <a:p>
                <a:pPr eaLnBrk="0" hangingPunct="0"/>
                <a:r>
                  <a:rPr lang="en-US" sz="1400" b="1" i="1">
                    <a:solidFill>
                      <a:srgbClr val="1F1A17"/>
                    </a:solidFill>
                  </a:rPr>
                  <a:t>v</a:t>
                </a:r>
                <a:endParaRPr lang="en-US"/>
              </a:p>
            </p:txBody>
          </p:sp>
          <p:sp>
            <p:nvSpPr>
              <p:cNvPr id="32924" name="Rectangle 818"/>
              <p:cNvSpPr>
                <a:spLocks noChangeArrowheads="1"/>
              </p:cNvSpPr>
              <p:nvPr/>
            </p:nvSpPr>
            <p:spPr bwMode="auto">
              <a:xfrm>
                <a:off x="1554" y="2721"/>
                <a:ext cx="31" cy="67"/>
              </a:xfrm>
              <a:prstGeom prst="rect">
                <a:avLst/>
              </a:prstGeom>
              <a:noFill/>
              <a:ln w="9525">
                <a:noFill/>
                <a:miter lim="800000"/>
                <a:headEnd/>
                <a:tailEnd/>
              </a:ln>
            </p:spPr>
            <p:txBody>
              <a:bodyPr wrap="none" lIns="0" tIns="0" rIns="0" bIns="0">
                <a:spAutoFit/>
              </a:bodyPr>
              <a:lstStyle/>
              <a:p>
                <a:pPr eaLnBrk="0" hangingPunct="0"/>
                <a:r>
                  <a:rPr lang="en-US" sz="700" b="1" i="1">
                    <a:solidFill>
                      <a:srgbClr val="1F1A17"/>
                    </a:solidFill>
                  </a:rPr>
                  <a:t>1</a:t>
                </a:r>
                <a:endParaRPr lang="en-US"/>
              </a:p>
            </p:txBody>
          </p:sp>
          <p:sp>
            <p:nvSpPr>
              <p:cNvPr id="32925" name="Rectangle 819"/>
              <p:cNvSpPr>
                <a:spLocks noChangeArrowheads="1"/>
              </p:cNvSpPr>
              <p:nvPr/>
            </p:nvSpPr>
            <p:spPr bwMode="auto">
              <a:xfrm>
                <a:off x="1435" y="2789"/>
                <a:ext cx="50" cy="5"/>
              </a:xfrm>
              <a:prstGeom prst="rect">
                <a:avLst/>
              </a:prstGeom>
              <a:solidFill>
                <a:srgbClr val="1F1A17"/>
              </a:solidFill>
              <a:ln w="9525">
                <a:noFill/>
                <a:miter lim="800000"/>
                <a:headEnd/>
                <a:tailEnd/>
              </a:ln>
            </p:spPr>
            <p:txBody>
              <a:bodyPr/>
              <a:lstStyle/>
              <a:p>
                <a:endParaRPr lang="en-US"/>
              </a:p>
            </p:txBody>
          </p:sp>
          <p:sp>
            <p:nvSpPr>
              <p:cNvPr id="32926" name="Freeform 820"/>
              <p:cNvSpPr>
                <a:spLocks/>
              </p:cNvSpPr>
              <p:nvPr/>
            </p:nvSpPr>
            <p:spPr bwMode="auto">
              <a:xfrm>
                <a:off x="1477" y="2785"/>
                <a:ext cx="25" cy="13"/>
              </a:xfrm>
              <a:custGeom>
                <a:avLst/>
                <a:gdLst>
                  <a:gd name="T0" fmla="*/ 25 w 25"/>
                  <a:gd name="T1" fmla="*/ 7 h 13"/>
                  <a:gd name="T2" fmla="*/ 0 w 25"/>
                  <a:gd name="T3" fmla="*/ 0 h 13"/>
                  <a:gd name="T4" fmla="*/ 0 w 25"/>
                  <a:gd name="T5" fmla="*/ 0 h 13"/>
                  <a:gd name="T6" fmla="*/ 0 w 25"/>
                  <a:gd name="T7" fmla="*/ 0 h 13"/>
                  <a:gd name="T8" fmla="*/ 2 w 25"/>
                  <a:gd name="T9" fmla="*/ 2 h 13"/>
                  <a:gd name="T10" fmla="*/ 2 w 25"/>
                  <a:gd name="T11" fmla="*/ 2 h 13"/>
                  <a:gd name="T12" fmla="*/ 2 w 25"/>
                  <a:gd name="T13" fmla="*/ 4 h 13"/>
                  <a:gd name="T14" fmla="*/ 2 w 25"/>
                  <a:gd name="T15" fmla="*/ 4 h 13"/>
                  <a:gd name="T16" fmla="*/ 2 w 25"/>
                  <a:gd name="T17" fmla="*/ 5 h 13"/>
                  <a:gd name="T18" fmla="*/ 4 w 25"/>
                  <a:gd name="T19" fmla="*/ 5 h 13"/>
                  <a:gd name="T20" fmla="*/ 4 w 25"/>
                  <a:gd name="T21" fmla="*/ 7 h 13"/>
                  <a:gd name="T22" fmla="*/ 4 w 25"/>
                  <a:gd name="T23" fmla="*/ 7 h 13"/>
                  <a:gd name="T24" fmla="*/ 2 w 25"/>
                  <a:gd name="T25" fmla="*/ 7 h 13"/>
                  <a:gd name="T26" fmla="*/ 2 w 25"/>
                  <a:gd name="T27" fmla="*/ 9 h 13"/>
                  <a:gd name="T28" fmla="*/ 2 w 25"/>
                  <a:gd name="T29" fmla="*/ 9 h 13"/>
                  <a:gd name="T30" fmla="*/ 2 w 25"/>
                  <a:gd name="T31" fmla="*/ 11 h 13"/>
                  <a:gd name="T32" fmla="*/ 2 w 25"/>
                  <a:gd name="T33" fmla="*/ 11 h 13"/>
                  <a:gd name="T34" fmla="*/ 0 w 25"/>
                  <a:gd name="T35" fmla="*/ 13 h 13"/>
                  <a:gd name="T36" fmla="*/ 0 w 25"/>
                  <a:gd name="T37" fmla="*/ 13 h 13"/>
                  <a:gd name="T38" fmla="*/ 25 w 25"/>
                  <a:gd name="T39" fmla="*/ 7 h 13"/>
                  <a:gd name="T40" fmla="*/ 25 w 25"/>
                  <a:gd name="T41" fmla="*/ 7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13"/>
                  <a:gd name="T65" fmla="*/ 25 w 25"/>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13">
                    <a:moveTo>
                      <a:pt x="25" y="7"/>
                    </a:moveTo>
                    <a:lnTo>
                      <a:pt x="0" y="0"/>
                    </a:lnTo>
                    <a:lnTo>
                      <a:pt x="2" y="2"/>
                    </a:lnTo>
                    <a:lnTo>
                      <a:pt x="2" y="4"/>
                    </a:lnTo>
                    <a:lnTo>
                      <a:pt x="2" y="5"/>
                    </a:lnTo>
                    <a:lnTo>
                      <a:pt x="4" y="5"/>
                    </a:lnTo>
                    <a:lnTo>
                      <a:pt x="4" y="7"/>
                    </a:lnTo>
                    <a:lnTo>
                      <a:pt x="2" y="7"/>
                    </a:lnTo>
                    <a:lnTo>
                      <a:pt x="2" y="9"/>
                    </a:lnTo>
                    <a:lnTo>
                      <a:pt x="2" y="11"/>
                    </a:lnTo>
                    <a:lnTo>
                      <a:pt x="0" y="13"/>
                    </a:lnTo>
                    <a:lnTo>
                      <a:pt x="25" y="7"/>
                    </a:lnTo>
                    <a:close/>
                  </a:path>
                </a:pathLst>
              </a:custGeom>
              <a:solidFill>
                <a:srgbClr val="1F1A17"/>
              </a:solidFill>
              <a:ln w="9525">
                <a:noFill/>
                <a:round/>
                <a:headEnd/>
                <a:tailEnd/>
              </a:ln>
            </p:spPr>
            <p:txBody>
              <a:bodyPr/>
              <a:lstStyle/>
              <a:p>
                <a:endParaRPr lang="en-US"/>
              </a:p>
            </p:txBody>
          </p:sp>
          <p:sp>
            <p:nvSpPr>
              <p:cNvPr id="32927" name="Rectangle 821"/>
              <p:cNvSpPr>
                <a:spLocks noChangeArrowheads="1"/>
              </p:cNvSpPr>
              <p:nvPr/>
            </p:nvSpPr>
            <p:spPr bwMode="auto">
              <a:xfrm>
                <a:off x="1500" y="2666"/>
                <a:ext cx="48" cy="3"/>
              </a:xfrm>
              <a:prstGeom prst="rect">
                <a:avLst/>
              </a:prstGeom>
              <a:solidFill>
                <a:srgbClr val="1F1A17"/>
              </a:solidFill>
              <a:ln w="9525">
                <a:noFill/>
                <a:miter lim="800000"/>
                <a:headEnd/>
                <a:tailEnd/>
              </a:ln>
            </p:spPr>
            <p:txBody>
              <a:bodyPr/>
              <a:lstStyle/>
              <a:p>
                <a:endParaRPr lang="en-US"/>
              </a:p>
            </p:txBody>
          </p:sp>
          <p:sp>
            <p:nvSpPr>
              <p:cNvPr id="32928" name="Freeform 822"/>
              <p:cNvSpPr>
                <a:spLocks/>
              </p:cNvSpPr>
              <p:nvPr/>
            </p:nvSpPr>
            <p:spPr bwMode="auto">
              <a:xfrm>
                <a:off x="1542" y="2662"/>
                <a:ext cx="25" cy="13"/>
              </a:xfrm>
              <a:custGeom>
                <a:avLst/>
                <a:gdLst>
                  <a:gd name="T0" fmla="*/ 25 w 25"/>
                  <a:gd name="T1" fmla="*/ 6 h 13"/>
                  <a:gd name="T2" fmla="*/ 0 w 25"/>
                  <a:gd name="T3" fmla="*/ 0 h 13"/>
                  <a:gd name="T4" fmla="*/ 0 w 25"/>
                  <a:gd name="T5" fmla="*/ 0 h 13"/>
                  <a:gd name="T6" fmla="*/ 0 w 25"/>
                  <a:gd name="T7" fmla="*/ 0 h 13"/>
                  <a:gd name="T8" fmla="*/ 0 w 25"/>
                  <a:gd name="T9" fmla="*/ 2 h 13"/>
                  <a:gd name="T10" fmla="*/ 2 w 25"/>
                  <a:gd name="T11" fmla="*/ 2 h 13"/>
                  <a:gd name="T12" fmla="*/ 2 w 25"/>
                  <a:gd name="T13" fmla="*/ 4 h 13"/>
                  <a:gd name="T14" fmla="*/ 2 w 25"/>
                  <a:gd name="T15" fmla="*/ 4 h 13"/>
                  <a:gd name="T16" fmla="*/ 2 w 25"/>
                  <a:gd name="T17" fmla="*/ 4 h 13"/>
                  <a:gd name="T18" fmla="*/ 2 w 25"/>
                  <a:gd name="T19" fmla="*/ 6 h 13"/>
                  <a:gd name="T20" fmla="*/ 2 w 25"/>
                  <a:gd name="T21" fmla="*/ 6 h 13"/>
                  <a:gd name="T22" fmla="*/ 2 w 25"/>
                  <a:gd name="T23" fmla="*/ 7 h 13"/>
                  <a:gd name="T24" fmla="*/ 2 w 25"/>
                  <a:gd name="T25" fmla="*/ 7 h 13"/>
                  <a:gd name="T26" fmla="*/ 2 w 25"/>
                  <a:gd name="T27" fmla="*/ 9 h 13"/>
                  <a:gd name="T28" fmla="*/ 2 w 25"/>
                  <a:gd name="T29" fmla="*/ 9 h 13"/>
                  <a:gd name="T30" fmla="*/ 2 w 25"/>
                  <a:gd name="T31" fmla="*/ 11 h 13"/>
                  <a:gd name="T32" fmla="*/ 0 w 25"/>
                  <a:gd name="T33" fmla="*/ 11 h 13"/>
                  <a:gd name="T34" fmla="*/ 0 w 25"/>
                  <a:gd name="T35" fmla="*/ 13 h 13"/>
                  <a:gd name="T36" fmla="*/ 0 w 25"/>
                  <a:gd name="T37" fmla="*/ 13 h 13"/>
                  <a:gd name="T38" fmla="*/ 25 w 25"/>
                  <a:gd name="T39" fmla="*/ 6 h 13"/>
                  <a:gd name="T40" fmla="*/ 25 w 25"/>
                  <a:gd name="T41" fmla="*/ 6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13"/>
                  <a:gd name="T65" fmla="*/ 25 w 25"/>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13">
                    <a:moveTo>
                      <a:pt x="25" y="6"/>
                    </a:moveTo>
                    <a:lnTo>
                      <a:pt x="0" y="0"/>
                    </a:lnTo>
                    <a:lnTo>
                      <a:pt x="0" y="2"/>
                    </a:lnTo>
                    <a:lnTo>
                      <a:pt x="2" y="2"/>
                    </a:lnTo>
                    <a:lnTo>
                      <a:pt x="2" y="4"/>
                    </a:lnTo>
                    <a:lnTo>
                      <a:pt x="2" y="6"/>
                    </a:lnTo>
                    <a:lnTo>
                      <a:pt x="2" y="7"/>
                    </a:lnTo>
                    <a:lnTo>
                      <a:pt x="2" y="9"/>
                    </a:lnTo>
                    <a:lnTo>
                      <a:pt x="2" y="11"/>
                    </a:lnTo>
                    <a:lnTo>
                      <a:pt x="0" y="11"/>
                    </a:lnTo>
                    <a:lnTo>
                      <a:pt x="0" y="13"/>
                    </a:lnTo>
                    <a:lnTo>
                      <a:pt x="25" y="6"/>
                    </a:lnTo>
                    <a:close/>
                  </a:path>
                </a:pathLst>
              </a:custGeom>
              <a:solidFill>
                <a:srgbClr val="1F1A17"/>
              </a:solidFill>
              <a:ln w="9525">
                <a:noFill/>
                <a:round/>
                <a:headEnd/>
                <a:tailEnd/>
              </a:ln>
            </p:spPr>
            <p:txBody>
              <a:bodyPr/>
              <a:lstStyle/>
              <a:p>
                <a:endParaRPr lang="en-US"/>
              </a:p>
            </p:txBody>
          </p:sp>
        </p:grpSp>
      </p:grpSp>
      <p:sp>
        <p:nvSpPr>
          <p:cNvPr id="226104" name="Text Box 824"/>
          <p:cNvSpPr txBox="1">
            <a:spLocks noChangeArrowheads="1"/>
          </p:cNvSpPr>
          <p:nvPr/>
        </p:nvSpPr>
        <p:spPr bwMode="auto">
          <a:xfrm>
            <a:off x="4572000" y="2376488"/>
            <a:ext cx="4067175" cy="641350"/>
          </a:xfrm>
          <a:prstGeom prst="rect">
            <a:avLst/>
          </a:prstGeom>
          <a:noFill/>
          <a:ln w="9525">
            <a:noFill/>
            <a:miter lim="800000"/>
            <a:headEnd/>
            <a:tailEnd/>
          </a:ln>
        </p:spPr>
        <p:txBody>
          <a:bodyPr>
            <a:spAutoFit/>
          </a:bodyPr>
          <a:lstStyle/>
          <a:p>
            <a:pPr algn="just" eaLnBrk="0" hangingPunct="0">
              <a:spcBef>
                <a:spcPct val="50000"/>
              </a:spcBef>
            </a:pPr>
            <a:r>
              <a:rPr lang="sr-Latn-CS" b="1"/>
              <a:t>Sila trenja po površini (smicući napon):</a:t>
            </a:r>
            <a:endParaRPr lang="en-US" b="1"/>
          </a:p>
        </p:txBody>
      </p:sp>
      <p:sp>
        <p:nvSpPr>
          <p:cNvPr id="226107" name="Text Box 827"/>
          <p:cNvSpPr txBox="1">
            <a:spLocks noChangeArrowheads="1"/>
          </p:cNvSpPr>
          <p:nvPr/>
        </p:nvSpPr>
        <p:spPr bwMode="auto">
          <a:xfrm>
            <a:off x="4572000" y="4338638"/>
            <a:ext cx="4356100" cy="366712"/>
          </a:xfrm>
          <a:prstGeom prst="rect">
            <a:avLst/>
          </a:prstGeom>
          <a:noFill/>
          <a:ln w="9525">
            <a:noFill/>
            <a:miter lim="800000"/>
            <a:headEnd/>
            <a:tailEnd/>
          </a:ln>
        </p:spPr>
        <p:txBody>
          <a:bodyPr>
            <a:spAutoFit/>
          </a:bodyPr>
          <a:lstStyle/>
          <a:p>
            <a:pPr algn="just" eaLnBrk="0" hangingPunct="0">
              <a:spcBef>
                <a:spcPct val="50000"/>
              </a:spcBef>
            </a:pPr>
            <a:r>
              <a:rPr lang="sr-Latn-CS" b="1"/>
              <a:t>U slučaju beskonačno bliskih slojeva:</a:t>
            </a:r>
            <a:endParaRPr lang="en-US" b="1"/>
          </a:p>
        </p:txBody>
      </p:sp>
      <p:graphicFrame>
        <p:nvGraphicFramePr>
          <p:cNvPr id="226108" name="Object 828"/>
          <p:cNvGraphicFramePr>
            <a:graphicFrameLocks noChangeAspect="1"/>
          </p:cNvGraphicFramePr>
          <p:nvPr/>
        </p:nvGraphicFramePr>
        <p:xfrm>
          <a:off x="5838825" y="4795838"/>
          <a:ext cx="1074738" cy="723900"/>
        </p:xfrm>
        <a:graphic>
          <a:graphicData uri="http://schemas.openxmlformats.org/presentationml/2006/ole">
            <p:oleObj spid="_x0000_s8196" name="Equation" r:id="rId6" imgW="940320" imgH="604800" progId="">
              <p:embed/>
            </p:oleObj>
          </a:graphicData>
        </a:graphic>
      </p:graphicFrame>
      <p:sp>
        <p:nvSpPr>
          <p:cNvPr id="32780" name="Line 839"/>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32781" name="Text Box 841"/>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32782" name="Line 842"/>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32783" name="WordArt 843"/>
          <p:cNvSpPr>
            <a:spLocks noChangeArrowheads="1" noChangeShapeType="1" noTextEdit="1"/>
          </p:cNvSpPr>
          <p:nvPr/>
        </p:nvSpPr>
        <p:spPr bwMode="auto">
          <a:xfrm>
            <a:off x="1066800" y="620713"/>
            <a:ext cx="7010400" cy="6477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FIZIČKA SVOJSTVA FLUIDA</a:t>
            </a:r>
          </a:p>
        </p:txBody>
      </p:sp>
      <p:sp>
        <p:nvSpPr>
          <p:cNvPr id="226125" name="Text Box 845"/>
          <p:cNvSpPr txBox="1">
            <a:spLocks noChangeArrowheads="1"/>
          </p:cNvSpPr>
          <p:nvPr/>
        </p:nvSpPr>
        <p:spPr bwMode="auto">
          <a:xfrm>
            <a:off x="4594225" y="5589588"/>
            <a:ext cx="4068763" cy="336550"/>
          </a:xfrm>
          <a:prstGeom prst="rect">
            <a:avLst/>
          </a:prstGeom>
          <a:noFill/>
          <a:ln w="9525">
            <a:noFill/>
            <a:miter lim="800000"/>
            <a:headEnd/>
            <a:tailEnd/>
          </a:ln>
        </p:spPr>
        <p:txBody>
          <a:bodyPr>
            <a:spAutoFit/>
          </a:bodyPr>
          <a:lstStyle/>
          <a:p>
            <a:pPr eaLnBrk="0" hangingPunct="0">
              <a:spcBef>
                <a:spcPct val="50000"/>
              </a:spcBef>
            </a:pPr>
            <a:r>
              <a:rPr lang="sr-Latn-CS" sz="1600" b="1"/>
              <a:t>Koeficijent dinamičke viskoznosti</a:t>
            </a:r>
            <a:endParaRPr lang="en-US" sz="1600" b="1"/>
          </a:p>
        </p:txBody>
      </p:sp>
      <p:sp>
        <p:nvSpPr>
          <p:cNvPr id="226126" name="Line 846"/>
          <p:cNvSpPr>
            <a:spLocks noChangeShapeType="1"/>
          </p:cNvSpPr>
          <p:nvPr/>
        </p:nvSpPr>
        <p:spPr bwMode="auto">
          <a:xfrm flipV="1">
            <a:off x="5938838" y="5340350"/>
            <a:ext cx="288925" cy="246063"/>
          </a:xfrm>
          <a:prstGeom prst="line">
            <a:avLst/>
          </a:prstGeom>
          <a:noFill/>
          <a:ln w="19050">
            <a:solidFill>
              <a:srgbClr val="0033CC"/>
            </a:solidFill>
            <a:round/>
            <a:headEnd/>
            <a:tailEnd type="triangle" w="lg" len="lg"/>
          </a:ln>
        </p:spPr>
        <p:txBody>
          <a:bodyPr/>
          <a:lstStyle/>
          <a:p>
            <a:endParaRPr lang="en-US"/>
          </a:p>
        </p:txBody>
      </p:sp>
      <p:grpSp>
        <p:nvGrpSpPr>
          <p:cNvPr id="4" name="Group 858"/>
          <p:cNvGrpSpPr>
            <a:grpSpLocks/>
          </p:cNvGrpSpPr>
          <p:nvPr/>
        </p:nvGrpSpPr>
        <p:grpSpPr bwMode="auto">
          <a:xfrm rot="248351">
            <a:off x="6149975" y="4889500"/>
            <a:ext cx="431800" cy="482600"/>
            <a:chOff x="1958" y="1463"/>
            <a:chExt cx="1322" cy="396"/>
          </a:xfrm>
        </p:grpSpPr>
        <p:sp>
          <p:nvSpPr>
            <p:cNvPr id="32797" name="Freeform 859"/>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FF3300"/>
            </a:solidFill>
            <a:ln w="28575">
              <a:solidFill>
                <a:srgbClr val="FF3300"/>
              </a:solidFill>
              <a:round/>
              <a:headEnd/>
              <a:tailEnd/>
            </a:ln>
          </p:spPr>
          <p:txBody>
            <a:bodyPr/>
            <a:lstStyle/>
            <a:p>
              <a:endParaRPr lang="en-US"/>
            </a:p>
          </p:txBody>
        </p:sp>
        <p:sp>
          <p:nvSpPr>
            <p:cNvPr id="32798" name="Freeform 860"/>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FF3300"/>
            </a:solidFill>
            <a:ln w="28575">
              <a:solidFill>
                <a:srgbClr val="FF3300"/>
              </a:solidFill>
              <a:round/>
              <a:headEnd/>
              <a:tailEnd/>
            </a:ln>
          </p:spPr>
          <p:txBody>
            <a:bodyPr/>
            <a:lstStyle/>
            <a:p>
              <a:endParaRPr lang="en-US"/>
            </a:p>
          </p:txBody>
        </p:sp>
        <p:sp>
          <p:nvSpPr>
            <p:cNvPr id="32799" name="Freeform 861"/>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FF3300"/>
            </a:solidFill>
            <a:ln w="28575">
              <a:solidFill>
                <a:srgbClr val="FF3300"/>
              </a:solidFill>
              <a:round/>
              <a:headEnd/>
              <a:tailEnd/>
            </a:ln>
          </p:spPr>
          <p:txBody>
            <a:bodyPr/>
            <a:lstStyle/>
            <a:p>
              <a:endParaRPr lang="en-US"/>
            </a:p>
          </p:txBody>
        </p:sp>
        <p:sp>
          <p:nvSpPr>
            <p:cNvPr id="32800" name="Freeform 862"/>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FF3300"/>
            </a:solidFill>
            <a:ln w="28575">
              <a:solidFill>
                <a:srgbClr val="FF3300"/>
              </a:solidFill>
              <a:round/>
              <a:headEnd/>
              <a:tailEnd/>
            </a:ln>
          </p:spPr>
          <p:txBody>
            <a:bodyPr/>
            <a:lstStyle/>
            <a:p>
              <a:endParaRPr lang="en-US"/>
            </a:p>
          </p:txBody>
        </p:sp>
      </p:grpSp>
      <p:grpSp>
        <p:nvGrpSpPr>
          <p:cNvPr id="5" name="Group 867"/>
          <p:cNvGrpSpPr>
            <a:grpSpLocks/>
          </p:cNvGrpSpPr>
          <p:nvPr/>
        </p:nvGrpSpPr>
        <p:grpSpPr bwMode="auto">
          <a:xfrm>
            <a:off x="6653213" y="2744788"/>
            <a:ext cx="560387" cy="974725"/>
            <a:chOff x="1958" y="1463"/>
            <a:chExt cx="1322" cy="396"/>
          </a:xfrm>
        </p:grpSpPr>
        <p:sp>
          <p:nvSpPr>
            <p:cNvPr id="32793" name="Freeform 868"/>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FF3300"/>
            </a:solidFill>
            <a:ln w="28575">
              <a:solidFill>
                <a:srgbClr val="FF3300"/>
              </a:solidFill>
              <a:round/>
              <a:headEnd/>
              <a:tailEnd/>
            </a:ln>
          </p:spPr>
          <p:txBody>
            <a:bodyPr/>
            <a:lstStyle/>
            <a:p>
              <a:endParaRPr lang="en-US"/>
            </a:p>
          </p:txBody>
        </p:sp>
        <p:sp>
          <p:nvSpPr>
            <p:cNvPr id="32794" name="Freeform 869"/>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FF3300"/>
            </a:solidFill>
            <a:ln w="28575">
              <a:solidFill>
                <a:srgbClr val="FF3300"/>
              </a:solidFill>
              <a:round/>
              <a:headEnd/>
              <a:tailEnd/>
            </a:ln>
          </p:spPr>
          <p:txBody>
            <a:bodyPr/>
            <a:lstStyle/>
            <a:p>
              <a:endParaRPr lang="en-US"/>
            </a:p>
          </p:txBody>
        </p:sp>
        <p:sp>
          <p:nvSpPr>
            <p:cNvPr id="32795" name="Freeform 870"/>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FF3300"/>
            </a:solidFill>
            <a:ln w="28575">
              <a:solidFill>
                <a:srgbClr val="FF3300"/>
              </a:solidFill>
              <a:round/>
              <a:headEnd/>
              <a:tailEnd/>
            </a:ln>
          </p:spPr>
          <p:txBody>
            <a:bodyPr/>
            <a:lstStyle/>
            <a:p>
              <a:endParaRPr lang="en-US"/>
            </a:p>
          </p:txBody>
        </p:sp>
        <p:sp>
          <p:nvSpPr>
            <p:cNvPr id="32796" name="Freeform 871"/>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FF3300"/>
            </a:solidFill>
            <a:ln w="28575">
              <a:solidFill>
                <a:srgbClr val="FF3300"/>
              </a:solidFill>
              <a:round/>
              <a:headEnd/>
              <a:tailEnd/>
            </a:ln>
          </p:spPr>
          <p:txBody>
            <a:bodyPr/>
            <a:lstStyle/>
            <a:p>
              <a:endParaRPr lang="en-US"/>
            </a:p>
          </p:txBody>
        </p:sp>
      </p:grpSp>
      <p:sp>
        <p:nvSpPr>
          <p:cNvPr id="226152" name="Text Box 872"/>
          <p:cNvSpPr txBox="1">
            <a:spLocks noChangeArrowheads="1"/>
          </p:cNvSpPr>
          <p:nvPr/>
        </p:nvSpPr>
        <p:spPr bwMode="auto">
          <a:xfrm>
            <a:off x="4572000" y="3684588"/>
            <a:ext cx="4356100" cy="611187"/>
          </a:xfrm>
          <a:prstGeom prst="rect">
            <a:avLst/>
          </a:prstGeom>
          <a:noFill/>
          <a:ln w="9525">
            <a:noFill/>
            <a:miter lim="800000"/>
            <a:headEnd/>
            <a:tailEnd/>
          </a:ln>
        </p:spPr>
        <p:txBody>
          <a:bodyPr>
            <a:spAutoFit/>
          </a:bodyPr>
          <a:lstStyle/>
          <a:p>
            <a:pPr algn="just" eaLnBrk="0" hangingPunct="0">
              <a:spcBef>
                <a:spcPct val="50000"/>
              </a:spcBef>
            </a:pPr>
            <a:r>
              <a:rPr lang="sr-Latn-CS" sz="1600" b="1"/>
              <a:t>Priraštaj brzine na jedinici debljine sloja, ili </a:t>
            </a:r>
            <a:r>
              <a:rPr lang="sr-Latn-CS" b="1" i="1"/>
              <a:t>GRADIJENT BRZINE</a:t>
            </a:r>
            <a:endParaRPr lang="en-US" b="1" i="1"/>
          </a:p>
        </p:txBody>
      </p:sp>
      <p:sp>
        <p:nvSpPr>
          <p:cNvPr id="226153" name="Line 873"/>
          <p:cNvSpPr>
            <a:spLocks noChangeShapeType="1"/>
          </p:cNvSpPr>
          <p:nvPr/>
        </p:nvSpPr>
        <p:spPr bwMode="auto">
          <a:xfrm flipV="1">
            <a:off x="5219700" y="3503613"/>
            <a:ext cx="1439863" cy="250825"/>
          </a:xfrm>
          <a:prstGeom prst="line">
            <a:avLst/>
          </a:prstGeom>
          <a:noFill/>
          <a:ln w="19050">
            <a:solidFill>
              <a:srgbClr val="0033CC"/>
            </a:solidFill>
            <a:round/>
            <a:headEnd/>
            <a:tailEnd type="triangle" w="lg" len="lg"/>
          </a:ln>
        </p:spPr>
        <p:txBody>
          <a:bodyPr/>
          <a:lstStyle/>
          <a:p>
            <a:endParaRPr lang="en-US"/>
          </a:p>
        </p:txBody>
      </p:sp>
      <p:sp>
        <p:nvSpPr>
          <p:cNvPr id="159" name="Line 846"/>
          <p:cNvSpPr>
            <a:spLocks noChangeShapeType="1"/>
          </p:cNvSpPr>
          <p:nvPr/>
        </p:nvSpPr>
        <p:spPr bwMode="auto">
          <a:xfrm flipV="1">
            <a:off x="7073900" y="5330825"/>
            <a:ext cx="301625" cy="255588"/>
          </a:xfrm>
          <a:prstGeom prst="line">
            <a:avLst/>
          </a:prstGeom>
          <a:noFill/>
          <a:ln w="19050">
            <a:solidFill>
              <a:srgbClr val="0033CC"/>
            </a:solidFill>
            <a:round/>
            <a:headEnd/>
            <a:tailEnd type="triangle" w="lg" len="lg"/>
          </a:ln>
        </p:spPr>
        <p:txBody>
          <a:bodyPr/>
          <a:lstStyle/>
          <a:p>
            <a:endParaRPr lang="en-US"/>
          </a:p>
        </p:txBody>
      </p:sp>
      <p:sp>
        <p:nvSpPr>
          <p:cNvPr id="32791" name="Text Box 16"/>
          <p:cNvSpPr txBox="1">
            <a:spLocks noChangeArrowheads="1"/>
          </p:cNvSpPr>
          <p:nvPr/>
        </p:nvSpPr>
        <p:spPr bwMode="auto">
          <a:xfrm>
            <a:off x="3375025" y="6443663"/>
            <a:ext cx="2393950" cy="366712"/>
          </a:xfrm>
          <a:prstGeom prst="rect">
            <a:avLst/>
          </a:prstGeom>
          <a:noFill/>
          <a:ln w="9525">
            <a:noFill/>
            <a:miter lim="800000"/>
            <a:headEnd/>
            <a:tailEnd/>
          </a:ln>
        </p:spPr>
        <p:txBody>
          <a:bodyPr wrap="none">
            <a:spAutoFit/>
          </a:bodyPr>
          <a:lstStyle/>
          <a:p>
            <a:pPr algn="ct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
        <p:nvSpPr>
          <p:cNvPr id="160" name="Text Box 164"/>
          <p:cNvSpPr txBox="1">
            <a:spLocks noChangeArrowheads="1"/>
          </p:cNvSpPr>
          <p:nvPr/>
        </p:nvSpPr>
        <p:spPr bwMode="auto">
          <a:xfrm>
            <a:off x="466725" y="5988050"/>
            <a:ext cx="8243888" cy="338138"/>
          </a:xfrm>
          <a:prstGeom prst="rect">
            <a:avLst/>
          </a:prstGeom>
          <a:noFill/>
          <a:ln w="9525">
            <a:noFill/>
            <a:miter lim="800000"/>
            <a:headEnd/>
            <a:tailEnd/>
          </a:ln>
        </p:spPr>
        <p:txBody>
          <a:bodyPr>
            <a:spAutoFit/>
          </a:bodyPr>
          <a:lstStyle/>
          <a:p>
            <a:pPr algn="just" eaLnBrk="0" hangingPunct="0">
              <a:spcBef>
                <a:spcPct val="50000"/>
              </a:spcBef>
            </a:pPr>
            <a:r>
              <a:rPr lang="en-US" sz="1600" b="1"/>
              <a:t>Uobičajena jedinica je i poaz [p],  pri čemu je 1 [p]= 0,1 [Pa</a:t>
            </a:r>
            <a:r>
              <a:rPr lang="en-US" sz="1600" b="1" baseline="12000"/>
              <a:t>.</a:t>
            </a:r>
            <a:r>
              <a:rPr lang="en-US" sz="1600" b="1"/>
              <a:t>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25285"/>
                                        </p:tgtEl>
                                        <p:attrNameLst>
                                          <p:attrName>style.visibility</p:attrName>
                                        </p:attrNameLst>
                                      </p:cBhvr>
                                      <p:to>
                                        <p:strVal val="visible"/>
                                      </p:to>
                                    </p:set>
                                    <p:animEffect transition="in" filter="blinds(vertical)">
                                      <p:cBhvr>
                                        <p:cTn id="7" dur="1000"/>
                                        <p:tgtEl>
                                          <p:spTgt spid="225285"/>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25284"/>
                                        </p:tgtEl>
                                        <p:attrNameLst>
                                          <p:attrName>style.visibility</p:attrName>
                                        </p:attrNameLst>
                                      </p:cBhvr>
                                      <p:to>
                                        <p:strVal val="visible"/>
                                      </p:to>
                                    </p:set>
                                    <p:anim calcmode="discrete" valueType="clr">
                                      <p:cBhvr override="childStyle">
                                        <p:cTn id="11" dur="80"/>
                                        <p:tgtEl>
                                          <p:spTgt spid="22528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25284"/>
                                        </p:tgtEl>
                                        <p:attrNameLst>
                                          <p:attrName>fillcolor</p:attrName>
                                        </p:attrNameLst>
                                      </p:cBhvr>
                                      <p:tavLst>
                                        <p:tav tm="0">
                                          <p:val>
                                            <p:clrVal>
                                              <a:schemeClr val="accent2"/>
                                            </p:clrVal>
                                          </p:val>
                                        </p:tav>
                                        <p:tav tm="50000">
                                          <p:val>
                                            <p:clrVal>
                                              <a:schemeClr val="hlink"/>
                                            </p:clrVal>
                                          </p:val>
                                        </p:tav>
                                      </p:tavLst>
                                    </p:anim>
                                    <p:set>
                                      <p:cBhvr>
                                        <p:cTn id="13" dur="80"/>
                                        <p:tgtEl>
                                          <p:spTgt spid="225284"/>
                                        </p:tgtEl>
                                        <p:attrNameLst>
                                          <p:attrName>fill.type</p:attrName>
                                        </p:attrNameLst>
                                      </p:cBhvr>
                                      <p:to>
                                        <p:strVal val="solid"/>
                                      </p:to>
                                    </p:set>
                                  </p:childTnLst>
                                </p:cTn>
                              </p:par>
                            </p:childTnLst>
                          </p:cTn>
                        </p:par>
                        <p:par>
                          <p:cTn id="14" fill="hold" nodeType="afterGroup">
                            <p:stCondLst>
                              <p:cond delay="7640"/>
                            </p:stCondLst>
                            <p:childTnLst>
                              <p:par>
                                <p:cTn id="15" presetID="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nodeType="afterGroup">
                            <p:stCondLst>
                              <p:cond delay="814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226104"/>
                                        </p:tgtEl>
                                        <p:attrNameLst>
                                          <p:attrName>style.visibility</p:attrName>
                                        </p:attrNameLst>
                                      </p:cBhvr>
                                      <p:to>
                                        <p:strVal val="visible"/>
                                      </p:to>
                                    </p:set>
                                    <p:anim calcmode="discrete" valueType="clr">
                                      <p:cBhvr override="childStyle">
                                        <p:cTn id="21" dur="80"/>
                                        <p:tgtEl>
                                          <p:spTgt spid="22610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6104"/>
                                        </p:tgtEl>
                                        <p:attrNameLst>
                                          <p:attrName>fillcolor</p:attrName>
                                        </p:attrNameLst>
                                      </p:cBhvr>
                                      <p:tavLst>
                                        <p:tav tm="0">
                                          <p:val>
                                            <p:clrVal>
                                              <a:schemeClr val="accent2"/>
                                            </p:clrVal>
                                          </p:val>
                                        </p:tav>
                                        <p:tav tm="50000">
                                          <p:val>
                                            <p:clrVal>
                                              <a:schemeClr val="hlink"/>
                                            </p:clrVal>
                                          </p:val>
                                        </p:tav>
                                      </p:tavLst>
                                    </p:anim>
                                    <p:set>
                                      <p:cBhvr>
                                        <p:cTn id="23" dur="80"/>
                                        <p:tgtEl>
                                          <p:spTgt spid="226104"/>
                                        </p:tgtEl>
                                        <p:attrNameLst>
                                          <p:attrName>fill.type</p:attrName>
                                        </p:attrNameLst>
                                      </p:cBhvr>
                                      <p:to>
                                        <p:strVal val="solid"/>
                                      </p:to>
                                    </p:set>
                                  </p:childTnLst>
                                </p:cTn>
                              </p:par>
                            </p:childTnLst>
                          </p:cTn>
                        </p:par>
                        <p:par>
                          <p:cTn id="24" fill="hold" nodeType="afterGroup">
                            <p:stCondLst>
                              <p:cond delay="9580"/>
                            </p:stCondLst>
                            <p:childTnLst>
                              <p:par>
                                <p:cTn id="25" presetID="22" presetClass="entr" presetSubtype="8" fill="hold" nodeType="afterEffect">
                                  <p:stCondLst>
                                    <p:cond delay="0"/>
                                  </p:stCondLst>
                                  <p:childTnLst>
                                    <p:set>
                                      <p:cBhvr>
                                        <p:cTn id="26" dur="1" fill="hold">
                                          <p:stCondLst>
                                            <p:cond delay="0"/>
                                          </p:stCondLst>
                                        </p:cTn>
                                        <p:tgtEl>
                                          <p:spTgt spid="226105"/>
                                        </p:tgtEl>
                                        <p:attrNameLst>
                                          <p:attrName>style.visibility</p:attrName>
                                        </p:attrNameLst>
                                      </p:cBhvr>
                                      <p:to>
                                        <p:strVal val="visible"/>
                                      </p:to>
                                    </p:set>
                                    <p:animEffect transition="in" filter="wipe(left)">
                                      <p:cBhvr>
                                        <p:cTn id="27" dur="500"/>
                                        <p:tgtEl>
                                          <p:spTgt spid="226105"/>
                                        </p:tgtEl>
                                      </p:cBhvr>
                                    </p:animEffect>
                                  </p:childTnLst>
                                </p:cTn>
                              </p:par>
                            </p:childTnLst>
                          </p:cTn>
                        </p:par>
                        <p:par>
                          <p:cTn id="28" fill="hold" nodeType="afterGroup">
                            <p:stCondLst>
                              <p:cond delay="10080"/>
                            </p:stCondLst>
                            <p:childTnLst>
                              <p:par>
                                <p:cTn id="29" presetID="21"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1000"/>
                                        <p:tgtEl>
                                          <p:spTgt spid="5"/>
                                        </p:tgtEl>
                                      </p:cBhvr>
                                    </p:animEffect>
                                  </p:childTnLst>
                                </p:cTn>
                              </p:par>
                            </p:childTnLst>
                          </p:cTn>
                        </p:par>
                        <p:par>
                          <p:cTn id="32" fill="hold" nodeType="afterGroup">
                            <p:stCondLst>
                              <p:cond delay="11080"/>
                            </p:stCondLst>
                            <p:childTnLst>
                              <p:par>
                                <p:cTn id="33" presetID="22" presetClass="entr" presetSubtype="8" fill="hold" grpId="0" nodeType="afterEffect">
                                  <p:stCondLst>
                                    <p:cond delay="0"/>
                                  </p:stCondLst>
                                  <p:childTnLst>
                                    <p:set>
                                      <p:cBhvr>
                                        <p:cTn id="34" dur="1" fill="hold">
                                          <p:stCondLst>
                                            <p:cond delay="0"/>
                                          </p:stCondLst>
                                        </p:cTn>
                                        <p:tgtEl>
                                          <p:spTgt spid="226153"/>
                                        </p:tgtEl>
                                        <p:attrNameLst>
                                          <p:attrName>style.visibility</p:attrName>
                                        </p:attrNameLst>
                                      </p:cBhvr>
                                      <p:to>
                                        <p:strVal val="visible"/>
                                      </p:to>
                                    </p:set>
                                    <p:animEffect transition="in" filter="wipe(left)">
                                      <p:cBhvr>
                                        <p:cTn id="35" dur="500"/>
                                        <p:tgtEl>
                                          <p:spTgt spid="226153"/>
                                        </p:tgtEl>
                                      </p:cBhvr>
                                    </p:animEffect>
                                  </p:childTnLst>
                                </p:cTn>
                              </p:par>
                            </p:childTnLst>
                          </p:cTn>
                        </p:par>
                        <p:par>
                          <p:cTn id="36" fill="hold" nodeType="afterGroup">
                            <p:stCondLst>
                              <p:cond delay="1158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226152"/>
                                        </p:tgtEl>
                                        <p:attrNameLst>
                                          <p:attrName>style.visibility</p:attrName>
                                        </p:attrNameLst>
                                      </p:cBhvr>
                                      <p:to>
                                        <p:strVal val="visible"/>
                                      </p:to>
                                    </p:set>
                                    <p:anim calcmode="discrete" valueType="clr">
                                      <p:cBhvr override="childStyle">
                                        <p:cTn id="39" dur="80"/>
                                        <p:tgtEl>
                                          <p:spTgt spid="226152"/>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26152"/>
                                        </p:tgtEl>
                                        <p:attrNameLst>
                                          <p:attrName>fillcolor</p:attrName>
                                        </p:attrNameLst>
                                      </p:cBhvr>
                                      <p:tavLst>
                                        <p:tav tm="0">
                                          <p:val>
                                            <p:clrVal>
                                              <a:schemeClr val="accent2"/>
                                            </p:clrVal>
                                          </p:val>
                                        </p:tav>
                                        <p:tav tm="50000">
                                          <p:val>
                                            <p:clrVal>
                                              <a:schemeClr val="hlink"/>
                                            </p:clrVal>
                                          </p:val>
                                        </p:tav>
                                      </p:tavLst>
                                    </p:anim>
                                    <p:set>
                                      <p:cBhvr>
                                        <p:cTn id="41" dur="80"/>
                                        <p:tgtEl>
                                          <p:spTgt spid="226152"/>
                                        </p:tgtEl>
                                        <p:attrNameLst>
                                          <p:attrName>fill.type</p:attrName>
                                        </p:attrNameLst>
                                      </p:cBhvr>
                                      <p:to>
                                        <p:strVal val="solid"/>
                                      </p:to>
                                    </p:set>
                                  </p:childTnLst>
                                </p:cTn>
                              </p:par>
                            </p:childTnLst>
                          </p:cTn>
                        </p:par>
                        <p:par>
                          <p:cTn id="42" fill="hold" nodeType="afterGroup">
                            <p:stCondLst>
                              <p:cond delay="139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226107"/>
                                        </p:tgtEl>
                                        <p:attrNameLst>
                                          <p:attrName>style.visibility</p:attrName>
                                        </p:attrNameLst>
                                      </p:cBhvr>
                                      <p:to>
                                        <p:strVal val="visible"/>
                                      </p:to>
                                    </p:set>
                                    <p:anim calcmode="discrete" valueType="clr">
                                      <p:cBhvr override="childStyle">
                                        <p:cTn id="45" dur="80"/>
                                        <p:tgtEl>
                                          <p:spTgt spid="226107"/>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226107"/>
                                        </p:tgtEl>
                                        <p:attrNameLst>
                                          <p:attrName>fillcolor</p:attrName>
                                        </p:attrNameLst>
                                      </p:cBhvr>
                                      <p:tavLst>
                                        <p:tav tm="0">
                                          <p:val>
                                            <p:clrVal>
                                              <a:schemeClr val="accent2"/>
                                            </p:clrVal>
                                          </p:val>
                                        </p:tav>
                                        <p:tav tm="50000">
                                          <p:val>
                                            <p:clrVal>
                                              <a:schemeClr val="hlink"/>
                                            </p:clrVal>
                                          </p:val>
                                        </p:tav>
                                      </p:tavLst>
                                    </p:anim>
                                    <p:set>
                                      <p:cBhvr>
                                        <p:cTn id="47" dur="80"/>
                                        <p:tgtEl>
                                          <p:spTgt spid="226107"/>
                                        </p:tgtEl>
                                        <p:attrNameLst>
                                          <p:attrName>fill.type</p:attrName>
                                        </p:attrNameLst>
                                      </p:cBhvr>
                                      <p:to>
                                        <p:strVal val="solid"/>
                                      </p:to>
                                    </p:set>
                                  </p:childTnLst>
                                </p:cTn>
                              </p:par>
                            </p:childTnLst>
                          </p:cTn>
                        </p:par>
                        <p:par>
                          <p:cTn id="48" fill="hold" nodeType="afterGroup">
                            <p:stCondLst>
                              <p:cond delay="15260"/>
                            </p:stCondLst>
                            <p:childTnLst>
                              <p:par>
                                <p:cTn id="49" presetID="22" presetClass="entr" presetSubtype="8" fill="hold" nodeType="afterEffect">
                                  <p:stCondLst>
                                    <p:cond delay="0"/>
                                  </p:stCondLst>
                                  <p:childTnLst>
                                    <p:set>
                                      <p:cBhvr>
                                        <p:cTn id="50" dur="1" fill="hold">
                                          <p:stCondLst>
                                            <p:cond delay="0"/>
                                          </p:stCondLst>
                                        </p:cTn>
                                        <p:tgtEl>
                                          <p:spTgt spid="226108"/>
                                        </p:tgtEl>
                                        <p:attrNameLst>
                                          <p:attrName>style.visibility</p:attrName>
                                        </p:attrNameLst>
                                      </p:cBhvr>
                                      <p:to>
                                        <p:strVal val="visible"/>
                                      </p:to>
                                    </p:set>
                                    <p:animEffect transition="in" filter="wipe(left)">
                                      <p:cBhvr>
                                        <p:cTn id="51" dur="500"/>
                                        <p:tgtEl>
                                          <p:spTgt spid="226108"/>
                                        </p:tgtEl>
                                      </p:cBhvr>
                                    </p:animEffect>
                                  </p:childTnLst>
                                </p:cTn>
                              </p:par>
                            </p:childTnLst>
                          </p:cTn>
                        </p:par>
                        <p:par>
                          <p:cTn id="52" fill="hold" nodeType="afterGroup">
                            <p:stCondLst>
                              <p:cond delay="15760"/>
                            </p:stCondLst>
                            <p:childTnLst>
                              <p:par>
                                <p:cTn id="53" presetID="21" presetClass="entr" presetSubtype="1"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1000"/>
                                        <p:tgtEl>
                                          <p:spTgt spid="4"/>
                                        </p:tgtEl>
                                      </p:cBhvr>
                                    </p:animEffect>
                                  </p:childTnLst>
                                </p:cTn>
                              </p:par>
                            </p:childTnLst>
                          </p:cTn>
                        </p:par>
                        <p:par>
                          <p:cTn id="56" fill="hold" nodeType="afterGroup">
                            <p:stCondLst>
                              <p:cond delay="1676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26125"/>
                                        </p:tgtEl>
                                        <p:attrNameLst>
                                          <p:attrName>style.visibility</p:attrName>
                                        </p:attrNameLst>
                                      </p:cBhvr>
                                      <p:to>
                                        <p:strVal val="visible"/>
                                      </p:to>
                                    </p:set>
                                    <p:anim calcmode="discrete" valueType="clr">
                                      <p:cBhvr override="childStyle">
                                        <p:cTn id="59" dur="80"/>
                                        <p:tgtEl>
                                          <p:spTgt spid="226125"/>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26125"/>
                                        </p:tgtEl>
                                        <p:attrNameLst>
                                          <p:attrName>fillcolor</p:attrName>
                                        </p:attrNameLst>
                                      </p:cBhvr>
                                      <p:tavLst>
                                        <p:tav tm="0">
                                          <p:val>
                                            <p:clrVal>
                                              <a:schemeClr val="accent2"/>
                                            </p:clrVal>
                                          </p:val>
                                        </p:tav>
                                        <p:tav tm="50000">
                                          <p:val>
                                            <p:clrVal>
                                              <a:schemeClr val="hlink"/>
                                            </p:clrVal>
                                          </p:val>
                                        </p:tav>
                                      </p:tavLst>
                                    </p:anim>
                                    <p:set>
                                      <p:cBhvr>
                                        <p:cTn id="61" dur="80"/>
                                        <p:tgtEl>
                                          <p:spTgt spid="226125"/>
                                        </p:tgtEl>
                                        <p:attrNameLst>
                                          <p:attrName>fill.type</p:attrName>
                                        </p:attrNameLst>
                                      </p:cBhvr>
                                      <p:to>
                                        <p:strVal val="solid"/>
                                      </p:to>
                                    </p:set>
                                  </p:childTnLst>
                                </p:cTn>
                              </p:par>
                            </p:childTnLst>
                          </p:cTn>
                        </p:par>
                        <p:par>
                          <p:cTn id="62" fill="hold" nodeType="afterGroup">
                            <p:stCondLst>
                              <p:cond delay="18040"/>
                            </p:stCondLst>
                            <p:childTnLst>
                              <p:par>
                                <p:cTn id="63" presetID="22" presetClass="entr" presetSubtype="8" fill="hold" grpId="0" nodeType="afterEffect">
                                  <p:stCondLst>
                                    <p:cond delay="0"/>
                                  </p:stCondLst>
                                  <p:childTnLst>
                                    <p:set>
                                      <p:cBhvr>
                                        <p:cTn id="64" dur="1" fill="hold">
                                          <p:stCondLst>
                                            <p:cond delay="0"/>
                                          </p:stCondLst>
                                        </p:cTn>
                                        <p:tgtEl>
                                          <p:spTgt spid="226126"/>
                                        </p:tgtEl>
                                        <p:attrNameLst>
                                          <p:attrName>style.visibility</p:attrName>
                                        </p:attrNameLst>
                                      </p:cBhvr>
                                      <p:to>
                                        <p:strVal val="visible"/>
                                      </p:to>
                                    </p:set>
                                    <p:animEffect transition="in" filter="wipe(left)">
                                      <p:cBhvr>
                                        <p:cTn id="65" dur="500"/>
                                        <p:tgtEl>
                                          <p:spTgt spid="226126"/>
                                        </p:tgtEl>
                                      </p:cBhvr>
                                    </p:animEffect>
                                  </p:childTnLst>
                                </p:cTn>
                              </p:par>
                            </p:childTnLst>
                          </p:cTn>
                        </p:par>
                        <p:par>
                          <p:cTn id="66" fill="hold" nodeType="afterGroup">
                            <p:stCondLst>
                              <p:cond delay="18540"/>
                            </p:stCondLst>
                            <p:childTnLst>
                              <p:par>
                                <p:cTn id="67" presetID="22" presetClass="entr" presetSubtype="8" fill="hold" nodeType="afterEffect">
                                  <p:stCondLst>
                                    <p:cond delay="0"/>
                                  </p:stCondLst>
                                  <p:childTnLst>
                                    <p:set>
                                      <p:cBhvr>
                                        <p:cTn id="68" dur="1" fill="hold">
                                          <p:stCondLst>
                                            <p:cond delay="0"/>
                                          </p:stCondLst>
                                        </p:cTn>
                                        <p:tgtEl>
                                          <p:spTgt spid="226144"/>
                                        </p:tgtEl>
                                        <p:attrNameLst>
                                          <p:attrName>style.visibility</p:attrName>
                                        </p:attrNameLst>
                                      </p:cBhvr>
                                      <p:to>
                                        <p:strVal val="visible"/>
                                      </p:to>
                                    </p:set>
                                    <p:animEffect transition="in" filter="wipe(left)">
                                      <p:cBhvr>
                                        <p:cTn id="69" dur="500"/>
                                        <p:tgtEl>
                                          <p:spTgt spid="226144"/>
                                        </p:tgtEl>
                                      </p:cBhvr>
                                    </p:animEffect>
                                  </p:childTnLst>
                                </p:cTn>
                              </p:par>
                            </p:childTnLst>
                          </p:cTn>
                        </p:par>
                        <p:par>
                          <p:cTn id="70" fill="hold" nodeType="afterGroup">
                            <p:stCondLst>
                              <p:cond delay="19040"/>
                            </p:stCondLst>
                            <p:childTnLst>
                              <p:par>
                                <p:cTn id="71" presetID="22" presetClass="entr" presetSubtype="8" fill="hold" grpId="0" nodeType="afterEffect">
                                  <p:stCondLst>
                                    <p:cond delay="0"/>
                                  </p:stCondLst>
                                  <p:childTnLst>
                                    <p:set>
                                      <p:cBhvr>
                                        <p:cTn id="72" dur="1" fill="hold">
                                          <p:stCondLst>
                                            <p:cond delay="0"/>
                                          </p:stCondLst>
                                        </p:cTn>
                                        <p:tgtEl>
                                          <p:spTgt spid="159"/>
                                        </p:tgtEl>
                                        <p:attrNameLst>
                                          <p:attrName>style.visibility</p:attrName>
                                        </p:attrNameLst>
                                      </p:cBhvr>
                                      <p:to>
                                        <p:strVal val="visible"/>
                                      </p:to>
                                    </p:set>
                                    <p:animEffect transition="in" filter="wipe(left)">
                                      <p:cBhvr>
                                        <p:cTn id="73" dur="500"/>
                                        <p:tgtEl>
                                          <p:spTgt spid="159"/>
                                        </p:tgtEl>
                                      </p:cBhvr>
                                    </p:animEffect>
                                  </p:childTnLst>
                                </p:cTn>
                              </p:par>
                            </p:childTnLst>
                          </p:cTn>
                        </p:par>
                        <p:par>
                          <p:cTn id="74" fill="hold" nodeType="afterGroup">
                            <p:stCondLst>
                              <p:cond delay="1954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160"/>
                                        </p:tgtEl>
                                        <p:attrNameLst>
                                          <p:attrName>style.visibility</p:attrName>
                                        </p:attrNameLst>
                                      </p:cBhvr>
                                      <p:to>
                                        <p:strVal val="visible"/>
                                      </p:to>
                                    </p:set>
                                    <p:anim calcmode="discrete" valueType="clr">
                                      <p:cBhvr override="childStyle">
                                        <p:cTn id="77" dur="80"/>
                                        <p:tgtEl>
                                          <p:spTgt spid="160"/>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60"/>
                                        </p:tgtEl>
                                        <p:attrNameLst>
                                          <p:attrName>fillcolor</p:attrName>
                                        </p:attrNameLst>
                                      </p:cBhvr>
                                      <p:tavLst>
                                        <p:tav tm="0">
                                          <p:val>
                                            <p:clrVal>
                                              <a:schemeClr val="accent2"/>
                                            </p:clrVal>
                                          </p:val>
                                        </p:tav>
                                        <p:tav tm="50000">
                                          <p:val>
                                            <p:clrVal>
                                              <a:schemeClr val="hlink"/>
                                            </p:clrVal>
                                          </p:val>
                                        </p:tav>
                                      </p:tavLst>
                                    </p:anim>
                                    <p:set>
                                      <p:cBhvr>
                                        <p:cTn id="79" dur="80"/>
                                        <p:tgtEl>
                                          <p:spTgt spid="1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6104" grpId="0"/>
      <p:bldP spid="226107" grpId="0"/>
      <p:bldP spid="226125" grpId="0"/>
      <p:bldP spid="226126" grpId="0" animBg="1"/>
      <p:bldP spid="226152" grpId="0"/>
      <p:bldP spid="226153" grpId="0" animBg="1"/>
      <p:bldP spid="159" grpId="0" animBg="1"/>
      <p:bldP spid="1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 xmlns:a16="http://schemas.microsoft.com/office/drawing/2014/main" id="{D3915919-8020-447F-AC99-806880158EA6}"/>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FCDF88-CB5D-43D0-BA44-56CB4117C8E0}" type="slidenum">
              <a:rPr lang="en-US" altLang="en-US"/>
              <a:pPr eaLnBrk="1" hangingPunct="1"/>
              <a:t>29</a:t>
            </a:fld>
            <a:endParaRPr lang="en-US" altLang="en-US"/>
          </a:p>
        </p:txBody>
      </p:sp>
      <p:sp>
        <p:nvSpPr>
          <p:cNvPr id="34819" name="Line 137">
            <a:extLst>
              <a:ext uri="{FF2B5EF4-FFF2-40B4-BE49-F238E27FC236}">
                <a16:creationId xmlns="" xmlns:a16="http://schemas.microsoft.com/office/drawing/2014/main" id="{85C88865-671C-46D3-8640-B19EEE2FB807}"/>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820" name="Text Box 139">
            <a:extLst>
              <a:ext uri="{FF2B5EF4-FFF2-40B4-BE49-F238E27FC236}">
                <a16:creationId xmlns="" xmlns:a16="http://schemas.microsoft.com/office/drawing/2014/main" id="{99B52C32-650E-48B8-B261-3497B759C5FD}"/>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34821" name="Line 140">
            <a:extLst>
              <a:ext uri="{FF2B5EF4-FFF2-40B4-BE49-F238E27FC236}">
                <a16:creationId xmlns="" xmlns:a16="http://schemas.microsoft.com/office/drawing/2014/main" id="{695BBAA7-B501-4D10-A72D-DE671211A331}"/>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822" name="WordArt 154">
            <a:extLst>
              <a:ext uri="{FF2B5EF4-FFF2-40B4-BE49-F238E27FC236}">
                <a16:creationId xmlns="" xmlns:a16="http://schemas.microsoft.com/office/drawing/2014/main" id="{CED9DCC5-A0CC-4395-BD35-E961755A9059}"/>
              </a:ext>
            </a:extLst>
          </p:cNvPr>
          <p:cNvSpPr>
            <a:spLocks noChangeArrowheads="1" noChangeShapeType="1" noTextEdit="1"/>
          </p:cNvSpPr>
          <p:nvPr/>
        </p:nvSpPr>
        <p:spPr bwMode="auto">
          <a:xfrm>
            <a:off x="1066800" y="620713"/>
            <a:ext cx="7010400" cy="6477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FIZIČKA SVOJSTVA FLUIDA</a:t>
            </a:r>
          </a:p>
        </p:txBody>
      </p:sp>
      <p:sp>
        <p:nvSpPr>
          <p:cNvPr id="278710" name="Text Box 182">
            <a:extLst>
              <a:ext uri="{FF2B5EF4-FFF2-40B4-BE49-F238E27FC236}">
                <a16:creationId xmlns="" xmlns:a16="http://schemas.microsoft.com/office/drawing/2014/main" id="{0591C8AA-65BA-43A9-9214-C08035FE9E1E}"/>
              </a:ext>
            </a:extLst>
          </p:cNvPr>
          <p:cNvSpPr txBox="1">
            <a:spLocks noChangeArrowheads="1"/>
          </p:cNvSpPr>
          <p:nvPr/>
        </p:nvSpPr>
        <p:spPr bwMode="auto">
          <a:xfrm>
            <a:off x="401638" y="1665288"/>
            <a:ext cx="838835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1600" b="1"/>
              <a:t>Fluidi kod kojih je napon smicanja proporcionalan gradijentu brzine nazivaju se njutnovski fluidi. Većina fluida, kao što su razna ulja, voda, vazduh, benzin su Njutnovski fluidi. Kod njutnovskih fluida, dijagram zavisnosti napona smicanja od gradijenta brzine je prava, čiji nagib predstavlja koeficijent dinamičke viskoznosti. Međutim, kod ne-njutnovskih fluida dijagram zavisnosti napona smicanja od gradijenta brzine nije prava, a nagib krive predstavlja odgovarajući koeficijent viskoznosti, koji nije konstantan.</a:t>
            </a:r>
            <a:endParaRPr lang="en-US" altLang="en-US" sz="1600"/>
          </a:p>
        </p:txBody>
      </p:sp>
      <p:sp>
        <p:nvSpPr>
          <p:cNvPr id="34824" name="Text Box 16">
            <a:extLst>
              <a:ext uri="{FF2B5EF4-FFF2-40B4-BE49-F238E27FC236}">
                <a16:creationId xmlns="" xmlns:a16="http://schemas.microsoft.com/office/drawing/2014/main" id="{E3D00EB8-76F9-4751-B164-517A72B5594A}"/>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pic>
        <p:nvPicPr>
          <p:cNvPr id="34825" name="Picture 21">
            <a:extLst>
              <a:ext uri="{FF2B5EF4-FFF2-40B4-BE49-F238E27FC236}">
                <a16:creationId xmlns="" xmlns:a16="http://schemas.microsoft.com/office/drawing/2014/main" id="{32789253-04D6-4E69-9633-273DDAB47D96}"/>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350" y="3644900"/>
            <a:ext cx="2217738" cy="194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6" name="Picture 22">
            <a:extLst>
              <a:ext uri="{FF2B5EF4-FFF2-40B4-BE49-F238E27FC236}">
                <a16:creationId xmlns="" xmlns:a16="http://schemas.microsoft.com/office/drawing/2014/main" id="{1E8599EC-B7F2-4CE4-ADA1-0EDEAF1F42F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95813" y="3382963"/>
            <a:ext cx="2824162" cy="224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Box 17">
            <a:extLst>
              <a:ext uri="{FF2B5EF4-FFF2-40B4-BE49-F238E27FC236}">
                <a16:creationId xmlns="" xmlns:a16="http://schemas.microsoft.com/office/drawing/2014/main" id="{9A408556-AC9E-4529-931E-EE84A27D1624}"/>
              </a:ext>
            </a:extLst>
          </p:cNvPr>
          <p:cNvSpPr txBox="1">
            <a:spLocks noChangeArrowheads="1"/>
          </p:cNvSpPr>
          <p:nvPr/>
        </p:nvSpPr>
        <p:spPr bwMode="auto">
          <a:xfrm>
            <a:off x="1485900" y="5681663"/>
            <a:ext cx="205263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1600" b="1"/>
              <a:t>Njutnovski fluidi</a:t>
            </a:r>
          </a:p>
        </p:txBody>
      </p:sp>
      <p:sp>
        <p:nvSpPr>
          <p:cNvPr id="22" name="Text Box 17">
            <a:extLst>
              <a:ext uri="{FF2B5EF4-FFF2-40B4-BE49-F238E27FC236}">
                <a16:creationId xmlns="" xmlns:a16="http://schemas.microsoft.com/office/drawing/2014/main" id="{DFAFF4A8-27D9-4FE0-BB52-50A6EF92A577}"/>
              </a:ext>
            </a:extLst>
          </p:cNvPr>
          <p:cNvSpPr txBox="1">
            <a:spLocks noChangeArrowheads="1"/>
          </p:cNvSpPr>
          <p:nvPr/>
        </p:nvSpPr>
        <p:spPr bwMode="auto">
          <a:xfrm>
            <a:off x="4859338" y="5681663"/>
            <a:ext cx="230505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1600" b="1"/>
              <a:t>Ne-Njutnovski fluidi</a:t>
            </a: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8710"/>
                                        </p:tgtEl>
                                        <p:attrNameLst>
                                          <p:attrName>style.visibility</p:attrName>
                                        </p:attrNameLst>
                                      </p:cBhvr>
                                      <p:to>
                                        <p:strVal val="visible"/>
                                      </p:to>
                                    </p:set>
                                    <p:anim calcmode="discrete" valueType="clr">
                                      <p:cBhvr override="childStyle">
                                        <p:cTn id="7" dur="80"/>
                                        <p:tgtEl>
                                          <p:spTgt spid="2787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8710"/>
                                        </p:tgtEl>
                                        <p:attrNameLst>
                                          <p:attrName>fillcolor</p:attrName>
                                        </p:attrNameLst>
                                      </p:cBhvr>
                                      <p:tavLst>
                                        <p:tav tm="0">
                                          <p:val>
                                            <p:clrVal>
                                              <a:schemeClr val="accent2"/>
                                            </p:clrVal>
                                          </p:val>
                                        </p:tav>
                                        <p:tav tm="50000">
                                          <p:val>
                                            <p:clrVal>
                                              <a:schemeClr val="hlink"/>
                                            </p:clrVal>
                                          </p:val>
                                        </p:tav>
                                      </p:tavLst>
                                    </p:anim>
                                    <p:set>
                                      <p:cBhvr>
                                        <p:cTn id="9" dur="80"/>
                                        <p:tgtEl>
                                          <p:spTgt spid="278710"/>
                                        </p:tgtEl>
                                        <p:attrNameLst>
                                          <p:attrName>fill.type</p:attrName>
                                        </p:attrNameLst>
                                      </p:cBhvr>
                                      <p:to>
                                        <p:strVal val="solid"/>
                                      </p:to>
                                    </p:set>
                                  </p:childTnLst>
                                </p:cTn>
                              </p:par>
                            </p:childTnLst>
                          </p:cTn>
                        </p:par>
                        <p:par>
                          <p:cTn id="10" fill="hold" nodeType="afterGroup">
                            <p:stCondLst>
                              <p:cond delay="181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1"/>
                                        </p:tgtEl>
                                        <p:attrNameLst>
                                          <p:attrName>style.visibility</p:attrName>
                                        </p:attrNameLst>
                                      </p:cBhvr>
                                      <p:to>
                                        <p:strVal val="visible"/>
                                      </p:to>
                                    </p:set>
                                    <p:anim calcmode="discrete" valueType="clr">
                                      <p:cBhvr override="childStyle">
                                        <p:cTn id="1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
                                        </p:tgtEl>
                                        <p:attrNameLst>
                                          <p:attrName>fillcolor</p:attrName>
                                        </p:attrNameLst>
                                      </p:cBhvr>
                                      <p:tavLst>
                                        <p:tav tm="0">
                                          <p:val>
                                            <p:clrVal>
                                              <a:schemeClr val="accent2"/>
                                            </p:clrVal>
                                          </p:val>
                                        </p:tav>
                                        <p:tav tm="50000">
                                          <p:val>
                                            <p:clrVal>
                                              <a:schemeClr val="hlink"/>
                                            </p:clrVal>
                                          </p:val>
                                        </p:tav>
                                      </p:tavLst>
                                    </p:anim>
                                    <p:set>
                                      <p:cBhvr>
                                        <p:cTn id="15" dur="80"/>
                                        <p:tgtEl>
                                          <p:spTgt spid="21"/>
                                        </p:tgtEl>
                                        <p:attrNameLst>
                                          <p:attrName>fill.type</p:attrName>
                                        </p:attrNameLst>
                                      </p:cBhvr>
                                      <p:to>
                                        <p:strVal val="solid"/>
                                      </p:to>
                                    </p:set>
                                  </p:childTnLst>
                                </p:cTn>
                              </p:par>
                            </p:childTnLst>
                          </p:cTn>
                        </p:par>
                        <p:par>
                          <p:cTn id="16" fill="hold" nodeType="afterGroup">
                            <p:stCondLst>
                              <p:cond delay="188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2"/>
                                        </p:tgtEl>
                                        <p:attrNameLst>
                                          <p:attrName>style.visibility</p:attrName>
                                        </p:attrNameLst>
                                      </p:cBhvr>
                                      <p:to>
                                        <p:strVal val="visible"/>
                                      </p:to>
                                    </p:set>
                                    <p:anim calcmode="discrete" valueType="clr">
                                      <p:cBhvr override="childStyle">
                                        <p:cTn id="19"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2"/>
                                        </p:tgtEl>
                                        <p:attrNameLst>
                                          <p:attrName>fillcolor</p:attrName>
                                        </p:attrNameLst>
                                      </p:cBhvr>
                                      <p:tavLst>
                                        <p:tav tm="0">
                                          <p:val>
                                            <p:clrVal>
                                              <a:schemeClr val="accent2"/>
                                            </p:clrVal>
                                          </p:val>
                                        </p:tav>
                                        <p:tav tm="50000">
                                          <p:val>
                                            <p:clrVal>
                                              <a:schemeClr val="hlink"/>
                                            </p:clrVal>
                                          </p:val>
                                        </p:tav>
                                      </p:tavLst>
                                    </p:anim>
                                    <p:set>
                                      <p:cBhvr>
                                        <p:cTn id="21"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71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 xmlns:a16="http://schemas.microsoft.com/office/drawing/2014/main" id="{F1475226-F9CC-42E2-A07C-2235F3DF21F3}"/>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20E432-5208-4A53-9ABE-5961530FF3D5}" type="slidenum">
              <a:rPr lang="en-US" altLang="en-US"/>
              <a:pPr eaLnBrk="1" hangingPunct="1"/>
              <a:t>3</a:t>
            </a:fld>
            <a:endParaRPr lang="en-US" altLang="en-US"/>
          </a:p>
        </p:txBody>
      </p:sp>
      <p:sp>
        <p:nvSpPr>
          <p:cNvPr id="8195" name="WordArt 15">
            <a:extLst>
              <a:ext uri="{FF2B5EF4-FFF2-40B4-BE49-F238E27FC236}">
                <a16:creationId xmlns="" xmlns:a16="http://schemas.microsoft.com/office/drawing/2014/main" id="{9358F286-A9A5-4E75-B7AC-CE0205BD69E4}"/>
              </a:ext>
            </a:extLst>
          </p:cNvPr>
          <p:cNvSpPr>
            <a:spLocks noChangeArrowheads="1" noChangeShapeType="1" noTextEdit="1"/>
          </p:cNvSpPr>
          <p:nvPr/>
        </p:nvSpPr>
        <p:spPr bwMode="auto">
          <a:xfrm>
            <a:off x="2214563" y="728663"/>
            <a:ext cx="4714875" cy="5397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PROVERA ZNANJA</a:t>
            </a:r>
          </a:p>
        </p:txBody>
      </p:sp>
      <p:sp>
        <p:nvSpPr>
          <p:cNvPr id="8196" name="Line 33">
            <a:extLst>
              <a:ext uri="{FF2B5EF4-FFF2-40B4-BE49-F238E27FC236}">
                <a16:creationId xmlns="" xmlns:a16="http://schemas.microsoft.com/office/drawing/2014/main" id="{5B92E80F-AB06-4DBE-BA73-827197844C53}"/>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197" name="Text Box 35">
            <a:extLst>
              <a:ext uri="{FF2B5EF4-FFF2-40B4-BE49-F238E27FC236}">
                <a16:creationId xmlns="" xmlns:a16="http://schemas.microsoft.com/office/drawing/2014/main" id="{0D6DF418-F2A9-4FAC-B6D8-198FBBEF3AF4}"/>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8198" name="Line 36">
            <a:extLst>
              <a:ext uri="{FF2B5EF4-FFF2-40B4-BE49-F238E27FC236}">
                <a16:creationId xmlns="" xmlns:a16="http://schemas.microsoft.com/office/drawing/2014/main" id="{E90C6DB1-1BB4-4518-A4C3-7B95C3A656E9}"/>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9957" name="Text Box 37">
            <a:extLst>
              <a:ext uri="{FF2B5EF4-FFF2-40B4-BE49-F238E27FC236}">
                <a16:creationId xmlns="" xmlns:a16="http://schemas.microsoft.com/office/drawing/2014/main" id="{F7D2D9FC-3CB6-47F0-9F54-9221FE51DBB2}"/>
              </a:ext>
            </a:extLst>
          </p:cNvPr>
          <p:cNvSpPr txBox="1">
            <a:spLocks noChangeArrowheads="1"/>
          </p:cNvSpPr>
          <p:nvPr/>
        </p:nvSpPr>
        <p:spPr bwMode="auto">
          <a:xfrm>
            <a:off x="534988" y="1772816"/>
            <a:ext cx="38211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dirty="0"/>
              <a:t>Dva načina:</a:t>
            </a:r>
            <a:endParaRPr lang="en-US" altLang="en-US" sz="2000" b="1" dirty="0"/>
          </a:p>
        </p:txBody>
      </p:sp>
      <p:sp>
        <p:nvSpPr>
          <p:cNvPr id="209958" name="Text Box 38">
            <a:extLst>
              <a:ext uri="{FF2B5EF4-FFF2-40B4-BE49-F238E27FC236}">
                <a16:creationId xmlns="" xmlns:a16="http://schemas.microsoft.com/office/drawing/2014/main" id="{91CE5E4F-3787-4EF0-BA33-850B75DEB95F}"/>
              </a:ext>
            </a:extLst>
          </p:cNvPr>
          <p:cNvSpPr txBox="1">
            <a:spLocks noChangeArrowheads="1"/>
          </p:cNvSpPr>
          <p:nvPr/>
        </p:nvSpPr>
        <p:spPr bwMode="auto">
          <a:xfrm>
            <a:off x="935038" y="4123928"/>
            <a:ext cx="6813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400" b="1" dirty="0"/>
              <a:t>Ispit, koji se polaže po odslušanom kursu</a:t>
            </a:r>
            <a:endParaRPr lang="en-US" altLang="en-US" sz="2400" b="1" dirty="0"/>
          </a:p>
        </p:txBody>
      </p:sp>
      <p:pic>
        <p:nvPicPr>
          <p:cNvPr id="209959" name="Picture 39" descr="BD10263_">
            <a:extLst>
              <a:ext uri="{FF2B5EF4-FFF2-40B4-BE49-F238E27FC236}">
                <a16:creationId xmlns="" xmlns:a16="http://schemas.microsoft.com/office/drawing/2014/main" id="{E7BB1909-F86E-4266-9ABB-29276FF4A45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1861716"/>
            <a:ext cx="179388"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9961" name="Text Box 41">
            <a:extLst>
              <a:ext uri="{FF2B5EF4-FFF2-40B4-BE49-F238E27FC236}">
                <a16:creationId xmlns="" xmlns:a16="http://schemas.microsoft.com/office/drawing/2014/main" id="{3F77D156-3186-4534-8D76-6171246BFDE5}"/>
              </a:ext>
            </a:extLst>
          </p:cNvPr>
          <p:cNvSpPr txBox="1">
            <a:spLocks noChangeArrowheads="1"/>
          </p:cNvSpPr>
          <p:nvPr/>
        </p:nvSpPr>
        <p:spPr bwMode="auto">
          <a:xfrm>
            <a:off x="466725" y="2241699"/>
            <a:ext cx="612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400" b="1"/>
              <a:t>1.)</a:t>
            </a:r>
            <a:endParaRPr lang="en-US" altLang="en-US" sz="2400" b="1"/>
          </a:p>
        </p:txBody>
      </p:sp>
      <p:sp>
        <p:nvSpPr>
          <p:cNvPr id="209965" name="Text Box 45">
            <a:extLst>
              <a:ext uri="{FF2B5EF4-FFF2-40B4-BE49-F238E27FC236}">
                <a16:creationId xmlns="" xmlns:a16="http://schemas.microsoft.com/office/drawing/2014/main" id="{FAF0D622-6E09-4823-B38F-E9C893846C94}"/>
              </a:ext>
            </a:extLst>
          </p:cNvPr>
          <p:cNvSpPr txBox="1">
            <a:spLocks noChangeArrowheads="1"/>
          </p:cNvSpPr>
          <p:nvPr/>
        </p:nvSpPr>
        <p:spPr bwMode="auto">
          <a:xfrm>
            <a:off x="935038" y="2255986"/>
            <a:ext cx="76311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400" b="1" dirty="0"/>
              <a:t>Kolokvijumi, koji se polažu u toku semestra.</a:t>
            </a:r>
            <a:endParaRPr lang="en-US" altLang="en-US" sz="2400" b="1" dirty="0"/>
          </a:p>
        </p:txBody>
      </p:sp>
      <p:sp>
        <p:nvSpPr>
          <p:cNvPr id="209966" name="Text Box 46">
            <a:extLst>
              <a:ext uri="{FF2B5EF4-FFF2-40B4-BE49-F238E27FC236}">
                <a16:creationId xmlns="" xmlns:a16="http://schemas.microsoft.com/office/drawing/2014/main" id="{2B1E3CC0-82CC-4D8D-8FF6-C1B2B4871490}"/>
              </a:ext>
            </a:extLst>
          </p:cNvPr>
          <p:cNvSpPr txBox="1">
            <a:spLocks noChangeArrowheads="1"/>
          </p:cNvSpPr>
          <p:nvPr/>
        </p:nvSpPr>
        <p:spPr bwMode="auto">
          <a:xfrm>
            <a:off x="481013" y="4123928"/>
            <a:ext cx="612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400" b="1" dirty="0"/>
              <a:t>2.)</a:t>
            </a:r>
            <a:endParaRPr lang="en-US" altLang="en-US" sz="2400" b="1" dirty="0"/>
          </a:p>
        </p:txBody>
      </p:sp>
      <p:sp>
        <p:nvSpPr>
          <p:cNvPr id="8209" name="Text Box 16">
            <a:extLst>
              <a:ext uri="{FF2B5EF4-FFF2-40B4-BE49-F238E27FC236}">
                <a16:creationId xmlns="" xmlns:a16="http://schemas.microsoft.com/office/drawing/2014/main" id="{04F71967-CD8D-44B2-A649-E4EDE31781A5}"/>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26" name="Text Box 53">
            <a:extLst>
              <a:ext uri="{FF2B5EF4-FFF2-40B4-BE49-F238E27FC236}">
                <a16:creationId xmlns="" xmlns:a16="http://schemas.microsoft.com/office/drawing/2014/main" id="{C99A6D19-9644-47A9-B112-98F0A82E0120}"/>
              </a:ext>
            </a:extLst>
          </p:cNvPr>
          <p:cNvSpPr txBox="1">
            <a:spLocks noChangeArrowheads="1"/>
          </p:cNvSpPr>
          <p:nvPr/>
        </p:nvSpPr>
        <p:spPr bwMode="auto">
          <a:xfrm>
            <a:off x="250825" y="5457279"/>
            <a:ext cx="8683625" cy="708025"/>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square"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000" b="1" dirty="0"/>
              <a:t>MEHANIKU FLUIDA </a:t>
            </a:r>
            <a:r>
              <a:rPr lang="en-US" altLang="en-US" sz="2000" b="1" dirty="0" err="1"/>
              <a:t>mogu</a:t>
            </a:r>
            <a:r>
              <a:rPr lang="en-US" altLang="en-US" sz="2000" b="1" dirty="0"/>
              <a:t> da </a:t>
            </a:r>
            <a:r>
              <a:rPr lang="en-US" altLang="en-US" sz="2000" b="1" dirty="0" err="1"/>
              <a:t>slušaju</a:t>
            </a:r>
            <a:r>
              <a:rPr lang="en-US" altLang="en-US" sz="2000" b="1" dirty="0"/>
              <a:t> </a:t>
            </a:r>
            <a:r>
              <a:rPr lang="en-US" altLang="en-US" sz="2000" b="1" dirty="0" err="1"/>
              <a:t>i</a:t>
            </a:r>
            <a:r>
              <a:rPr lang="en-US" altLang="en-US" sz="2000" b="1" dirty="0"/>
              <a:t> </a:t>
            </a:r>
            <a:r>
              <a:rPr lang="sr-Latn-RS" altLang="en-US" sz="2000" b="1" dirty="0"/>
              <a:t>polažu</a:t>
            </a:r>
            <a:r>
              <a:rPr lang="en-US" altLang="en-US" sz="2000" b="1" dirty="0"/>
              <a:t> </a:t>
            </a:r>
            <a:r>
              <a:rPr lang="en-US" altLang="en-US" sz="2000" b="1" dirty="0" err="1"/>
              <a:t>samo</a:t>
            </a:r>
            <a:r>
              <a:rPr lang="en-US" altLang="en-US" sz="2000" b="1" dirty="0"/>
              <a:t> </a:t>
            </a:r>
            <a:r>
              <a:rPr lang="en-US" altLang="en-US" sz="2000" b="1" dirty="0" err="1"/>
              <a:t>studenti</a:t>
            </a:r>
            <a:r>
              <a:rPr lang="en-US" altLang="en-US" sz="2000" b="1" dirty="0"/>
              <a:t> koji </a:t>
            </a:r>
            <a:r>
              <a:rPr lang="en-US" altLang="en-US" sz="2000" b="1" dirty="0" err="1"/>
              <a:t>su</a:t>
            </a:r>
            <a:r>
              <a:rPr lang="en-US" altLang="en-US" sz="2000" b="1" dirty="0"/>
              <a:t> </a:t>
            </a:r>
            <a:r>
              <a:rPr lang="en-US" altLang="en-US" sz="2000" b="1" dirty="0" err="1"/>
              <a:t>položili</a:t>
            </a:r>
            <a:r>
              <a:rPr lang="en-US" altLang="en-US" sz="2000" b="1" dirty="0"/>
              <a:t> MEHANIKU I !!!!</a:t>
            </a:r>
            <a:r>
              <a:rPr lang="sr-Latn-CS" altLang="en-US" sz="2000" b="1" dirty="0"/>
              <a:t>.</a:t>
            </a:r>
            <a:endParaRPr lang="sr-Latn-CS" altLang="en-US" sz="2400" b="1" dirty="0"/>
          </a:p>
        </p:txBody>
      </p:sp>
      <p:sp>
        <p:nvSpPr>
          <p:cNvPr id="21" name="Text Box 37">
            <a:extLst>
              <a:ext uri="{FF2B5EF4-FFF2-40B4-BE49-F238E27FC236}">
                <a16:creationId xmlns="" xmlns:a16="http://schemas.microsoft.com/office/drawing/2014/main" id="{F7051C3F-9804-4227-9CB3-54806D09729C}"/>
              </a:ext>
            </a:extLst>
          </p:cNvPr>
          <p:cNvSpPr txBox="1">
            <a:spLocks noChangeArrowheads="1"/>
          </p:cNvSpPr>
          <p:nvPr/>
        </p:nvSpPr>
        <p:spPr bwMode="auto">
          <a:xfrm>
            <a:off x="323850" y="4593793"/>
            <a:ext cx="861924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dirty="0"/>
              <a:t>Detaljna pravila mogu se naći u dokumentu „Pravila polaganja ispita iz Mehanike fluida“ za aktuelnu školsku godinu koji se nalazi na sajtu.</a:t>
            </a:r>
            <a:endParaRPr lang="en-US" altLang="en-US" sz="2000" b="1" dirty="0"/>
          </a:p>
        </p:txBody>
      </p:sp>
      <p:pic>
        <p:nvPicPr>
          <p:cNvPr id="2" name="Picture 47" descr="BD14794_">
            <a:extLst>
              <a:ext uri="{FF2B5EF4-FFF2-40B4-BE49-F238E27FC236}">
                <a16:creationId xmlns="" xmlns:a16="http://schemas.microsoft.com/office/drawing/2014/main" id="{CCE084A1-4640-1EA0-ED5C-B96DEE225BAA}"/>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65213" y="2910768"/>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48">
            <a:extLst>
              <a:ext uri="{FF2B5EF4-FFF2-40B4-BE49-F238E27FC236}">
                <a16:creationId xmlns="" xmlns:a16="http://schemas.microsoft.com/office/drawing/2014/main" id="{6B9D6C73-AD92-0504-4949-D73D9FC3C789}"/>
              </a:ext>
            </a:extLst>
          </p:cNvPr>
          <p:cNvSpPr txBox="1">
            <a:spLocks noChangeArrowheads="1"/>
          </p:cNvSpPr>
          <p:nvPr/>
        </p:nvSpPr>
        <p:spPr bwMode="auto">
          <a:xfrm>
            <a:off x="1209674" y="2736143"/>
            <a:ext cx="710674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dirty="0"/>
              <a:t>I kolokvijum (</a:t>
            </a:r>
            <a:r>
              <a:rPr lang="en-US" altLang="en-US" sz="2000" b="1" dirty="0"/>
              <a:t>40 </a:t>
            </a:r>
            <a:r>
              <a:rPr lang="en-US" altLang="en-US" sz="2000" b="1" dirty="0" err="1"/>
              <a:t>bodova</a:t>
            </a:r>
            <a:r>
              <a:rPr lang="en-US" altLang="en-US" sz="2000" b="1" dirty="0"/>
              <a:t>, </a:t>
            </a:r>
            <a:r>
              <a:rPr lang="sr-Latn-RS" altLang="en-US" sz="2000" b="1" dirty="0" smtClean="0"/>
              <a:t>četvrtak</a:t>
            </a:r>
            <a:r>
              <a:rPr lang="en-US" altLang="en-US" sz="2000" b="1" dirty="0" smtClean="0"/>
              <a:t> 1</a:t>
            </a:r>
            <a:r>
              <a:rPr lang="sr-Latn-RS" altLang="en-US" sz="2000" b="1" dirty="0" smtClean="0"/>
              <a:t>8</a:t>
            </a:r>
            <a:r>
              <a:rPr lang="sr-Latn-CS" altLang="en-US" sz="2000" b="1" dirty="0" smtClean="0"/>
              <a:t>.0</a:t>
            </a:r>
            <a:r>
              <a:rPr lang="en-US" altLang="en-US" sz="2000" b="1" dirty="0"/>
              <a:t>4</a:t>
            </a:r>
            <a:r>
              <a:rPr lang="sr-Latn-CS" altLang="en-US" sz="2000" b="1" dirty="0"/>
              <a:t>.2</a:t>
            </a:r>
            <a:r>
              <a:rPr lang="en-US" altLang="en-US" sz="2000" b="1" dirty="0"/>
              <a:t>4</a:t>
            </a:r>
            <a:r>
              <a:rPr lang="sr-Latn-CS" altLang="en-US" sz="2000" b="1" dirty="0"/>
              <a:t>.</a:t>
            </a:r>
            <a:r>
              <a:rPr lang="en-US" altLang="en-US" sz="2000" b="1" dirty="0"/>
              <a:t>, minimum 25</a:t>
            </a:r>
            <a:r>
              <a:rPr lang="sr-Latn-CS" altLang="en-US" sz="2000" b="1" dirty="0"/>
              <a:t>)</a:t>
            </a:r>
            <a:r>
              <a:rPr lang="sr-Latn-CS" altLang="en-US" sz="2400" b="1" dirty="0"/>
              <a:t> </a:t>
            </a:r>
            <a:endParaRPr lang="en-US" altLang="en-US" sz="2400" b="1" dirty="0"/>
          </a:p>
        </p:txBody>
      </p:sp>
      <p:pic>
        <p:nvPicPr>
          <p:cNvPr id="4" name="Picture 49" descr="BD14794_">
            <a:extLst>
              <a:ext uri="{FF2B5EF4-FFF2-40B4-BE49-F238E27FC236}">
                <a16:creationId xmlns="" xmlns:a16="http://schemas.microsoft.com/office/drawing/2014/main" id="{836A8149-7587-E710-8612-384972E15951}"/>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63625" y="3439405"/>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50">
            <a:extLst>
              <a:ext uri="{FF2B5EF4-FFF2-40B4-BE49-F238E27FC236}">
                <a16:creationId xmlns="" xmlns:a16="http://schemas.microsoft.com/office/drawing/2014/main" id="{3FF92E43-78AC-F48C-3710-E2F212684006}"/>
              </a:ext>
            </a:extLst>
          </p:cNvPr>
          <p:cNvSpPr txBox="1">
            <a:spLocks noChangeArrowheads="1"/>
          </p:cNvSpPr>
          <p:nvPr/>
        </p:nvSpPr>
        <p:spPr bwMode="auto">
          <a:xfrm>
            <a:off x="1222375" y="3250493"/>
            <a:ext cx="72739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dirty="0"/>
              <a:t>II kolokvijum (</a:t>
            </a:r>
            <a:r>
              <a:rPr lang="en-US" altLang="en-US" sz="2000" b="1" dirty="0"/>
              <a:t>40 </a:t>
            </a:r>
            <a:r>
              <a:rPr lang="en-US" altLang="en-US" sz="2000" b="1" dirty="0" err="1"/>
              <a:t>bodova</a:t>
            </a:r>
            <a:r>
              <a:rPr lang="en-US" altLang="en-US" sz="2000" b="1" dirty="0"/>
              <a:t>, </a:t>
            </a:r>
            <a:r>
              <a:rPr lang="en-US" altLang="en-US" sz="2000" b="1" dirty="0" err="1"/>
              <a:t>petak</a:t>
            </a:r>
            <a:r>
              <a:rPr lang="en-US" altLang="en-US" sz="2000" b="1" dirty="0"/>
              <a:t> 31</a:t>
            </a:r>
            <a:r>
              <a:rPr lang="sr-Latn-CS" altLang="en-US" sz="2000" b="1" dirty="0"/>
              <a:t>.05.2</a:t>
            </a:r>
            <a:r>
              <a:rPr lang="en-US" altLang="en-US" sz="2000" b="1" dirty="0"/>
              <a:t>4., minimum 25</a:t>
            </a:r>
            <a:r>
              <a:rPr lang="sr-Latn-CS" altLang="en-US" sz="2000" b="1" dirty="0"/>
              <a:t>)</a:t>
            </a:r>
            <a:r>
              <a:rPr lang="sr-Latn-CS" altLang="en-US" sz="2400" b="1" dirty="0"/>
              <a:t> </a:t>
            </a:r>
            <a:endParaRPr lang="en-US" altLang="en-US" sz="2400" b="1" dirty="0"/>
          </a:p>
        </p:txBody>
      </p:sp>
      <p:sp>
        <p:nvSpPr>
          <p:cNvPr id="6" name="Text Box 53">
            <a:extLst>
              <a:ext uri="{FF2B5EF4-FFF2-40B4-BE49-F238E27FC236}">
                <a16:creationId xmlns="" xmlns:a16="http://schemas.microsoft.com/office/drawing/2014/main" id="{DD5BF1CD-3EBB-A32A-B848-587F0E3DF0BF}"/>
              </a:ext>
            </a:extLst>
          </p:cNvPr>
          <p:cNvSpPr txBox="1">
            <a:spLocks noChangeArrowheads="1"/>
          </p:cNvSpPr>
          <p:nvPr/>
        </p:nvSpPr>
        <p:spPr bwMode="auto">
          <a:xfrm>
            <a:off x="684213" y="3713026"/>
            <a:ext cx="6911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2000" b="1" dirty="0"/>
              <a:t>Na kolokvijumima se polažu i teorija i zadaci. </a:t>
            </a:r>
            <a:endParaRPr lang="sr-Latn-CS" altLang="en-US" sz="2400" b="1" dirty="0"/>
          </a:p>
        </p:txBody>
      </p:sp>
    </p:spTree>
    <p:custDataLst>
      <p:tags r:id="rId1"/>
    </p:custDataLst>
    <p:extLst>
      <p:ext uri="{BB962C8B-B14F-4D97-AF65-F5344CB8AC3E}">
        <p14:creationId xmlns="" xmlns:p14="http://schemas.microsoft.com/office/powerpoint/2010/main" val="2311487467"/>
      </p:ext>
    </p:extLst>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09959"/>
                                        </p:tgtEl>
                                        <p:attrNameLst>
                                          <p:attrName>style.visibility</p:attrName>
                                        </p:attrNameLst>
                                      </p:cBhvr>
                                      <p:to>
                                        <p:strVal val="visible"/>
                                      </p:to>
                                    </p:set>
                                    <p:animEffect transition="in" filter="blinds(vertical)">
                                      <p:cBhvr>
                                        <p:cTn id="7" dur="1000"/>
                                        <p:tgtEl>
                                          <p:spTgt spid="209959"/>
                                        </p:tgtEl>
                                      </p:cBhvr>
                                    </p:animEffect>
                                  </p:childTnLst>
                                </p:cTn>
                              </p:par>
                            </p:childTnLst>
                          </p:cTn>
                        </p:par>
                        <p:par>
                          <p:cTn id="8" fill="hold" nodeType="afterGroup">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09957"/>
                                        </p:tgtEl>
                                        <p:attrNameLst>
                                          <p:attrName>style.visibility</p:attrName>
                                        </p:attrNameLst>
                                      </p:cBhvr>
                                      <p:to>
                                        <p:strVal val="visible"/>
                                      </p:to>
                                    </p:set>
                                    <p:anim calcmode="discrete" valueType="clr">
                                      <p:cBhvr override="childStyle">
                                        <p:cTn id="11" dur="80"/>
                                        <p:tgtEl>
                                          <p:spTgt spid="20995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09957"/>
                                        </p:tgtEl>
                                        <p:attrNameLst>
                                          <p:attrName>fillcolor</p:attrName>
                                        </p:attrNameLst>
                                      </p:cBhvr>
                                      <p:tavLst>
                                        <p:tav tm="0">
                                          <p:val>
                                            <p:clrVal>
                                              <a:schemeClr val="accent2"/>
                                            </p:clrVal>
                                          </p:val>
                                        </p:tav>
                                        <p:tav tm="50000">
                                          <p:val>
                                            <p:clrVal>
                                              <a:schemeClr val="hlink"/>
                                            </p:clrVal>
                                          </p:val>
                                        </p:tav>
                                      </p:tavLst>
                                    </p:anim>
                                    <p:set>
                                      <p:cBhvr>
                                        <p:cTn id="13" dur="80"/>
                                        <p:tgtEl>
                                          <p:spTgt spid="209957"/>
                                        </p:tgtEl>
                                        <p:attrNameLst>
                                          <p:attrName>fill.type</p:attrName>
                                        </p:attrNameLst>
                                      </p:cBhvr>
                                      <p:to>
                                        <p:strVal val="solid"/>
                                      </p:to>
                                    </p:set>
                                  </p:childTnLst>
                                </p:cTn>
                              </p:par>
                            </p:childTnLst>
                          </p:cTn>
                        </p:par>
                        <p:par>
                          <p:cTn id="14" fill="hold" nodeType="afterGroup">
                            <p:stCondLst>
                              <p:cond delay="144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209961">
                                            <p:txEl>
                                              <p:pRg st="0" end="0"/>
                                            </p:txEl>
                                          </p:spTgt>
                                        </p:tgtEl>
                                        <p:attrNameLst>
                                          <p:attrName>style.visibility</p:attrName>
                                        </p:attrNameLst>
                                      </p:cBhvr>
                                      <p:to>
                                        <p:strVal val="visible"/>
                                      </p:to>
                                    </p:set>
                                    <p:animEffect transition="in" filter="fade">
                                      <p:cBhvr>
                                        <p:cTn id="17" dur="1000"/>
                                        <p:tgtEl>
                                          <p:spTgt spid="209961">
                                            <p:txEl>
                                              <p:pRg st="0" end="0"/>
                                            </p:txEl>
                                          </p:spTgt>
                                        </p:tgtEl>
                                      </p:cBhvr>
                                    </p:animEffect>
                                    <p:anim calcmode="lin" valueType="num">
                                      <p:cBhvr>
                                        <p:cTn id="18" dur="1000" fill="hold"/>
                                        <p:tgtEl>
                                          <p:spTgt spid="209961">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209961">
                                            <p:txEl>
                                              <p:pRg st="0" end="0"/>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64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209965"/>
                                        </p:tgtEl>
                                        <p:attrNameLst>
                                          <p:attrName>style.visibility</p:attrName>
                                        </p:attrNameLst>
                                      </p:cBhvr>
                                      <p:to>
                                        <p:strVal val="visible"/>
                                      </p:to>
                                    </p:set>
                                    <p:anim calcmode="discrete" valueType="clr">
                                      <p:cBhvr override="childStyle">
                                        <p:cTn id="23" dur="80"/>
                                        <p:tgtEl>
                                          <p:spTgt spid="20996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09965"/>
                                        </p:tgtEl>
                                        <p:attrNameLst>
                                          <p:attrName>fillcolor</p:attrName>
                                        </p:attrNameLst>
                                      </p:cBhvr>
                                      <p:tavLst>
                                        <p:tav tm="0">
                                          <p:val>
                                            <p:clrVal>
                                              <a:schemeClr val="accent2"/>
                                            </p:clrVal>
                                          </p:val>
                                        </p:tav>
                                        <p:tav tm="50000">
                                          <p:val>
                                            <p:clrVal>
                                              <a:schemeClr val="hlink"/>
                                            </p:clrVal>
                                          </p:val>
                                        </p:tav>
                                      </p:tavLst>
                                    </p:anim>
                                    <p:set>
                                      <p:cBhvr>
                                        <p:cTn id="25" dur="80"/>
                                        <p:tgtEl>
                                          <p:spTgt spid="209965"/>
                                        </p:tgtEl>
                                        <p:attrNameLst>
                                          <p:attrName>fill.type</p:attrName>
                                        </p:attrNameLst>
                                      </p:cBhvr>
                                      <p:to>
                                        <p:strVal val="solid"/>
                                      </p:to>
                                    </p:set>
                                  </p:childTnLst>
                                </p:cTn>
                              </p:par>
                            </p:childTnLst>
                          </p:cTn>
                        </p:par>
                        <p:par>
                          <p:cTn id="26" fill="hold">
                            <p:stCondLst>
                              <p:cond delay="4200"/>
                            </p:stCondLst>
                            <p:childTnLst>
                              <p:par>
                                <p:cTn id="27" presetID="40" presetClass="entr" presetSubtype="0" fill="hold" nodeType="afterEffect">
                                  <p:stCondLst>
                                    <p:cond delay="0"/>
                                  </p:stCondLst>
                                  <p:iterate type="lt">
                                    <p:tmPct val="10000"/>
                                  </p:iterate>
                                  <p:childTnLst>
                                    <p:set>
                                      <p:cBhvr>
                                        <p:cTn id="28" dur="1" fill="hold">
                                          <p:stCondLst>
                                            <p:cond delay="0"/>
                                          </p:stCondLst>
                                        </p:cTn>
                                        <p:tgtEl>
                                          <p:spTgt spid="209966">
                                            <p:txEl>
                                              <p:pRg st="0" end="0"/>
                                            </p:txEl>
                                          </p:spTgt>
                                        </p:tgtEl>
                                        <p:attrNameLst>
                                          <p:attrName>style.visibility</p:attrName>
                                        </p:attrNameLst>
                                      </p:cBhvr>
                                      <p:to>
                                        <p:strVal val="visible"/>
                                      </p:to>
                                    </p:set>
                                    <p:animEffect transition="in" filter="fade">
                                      <p:cBhvr>
                                        <p:cTn id="29" dur="1000"/>
                                        <p:tgtEl>
                                          <p:spTgt spid="209966">
                                            <p:txEl>
                                              <p:pRg st="0" end="0"/>
                                            </p:txEl>
                                          </p:spTgt>
                                        </p:tgtEl>
                                      </p:cBhvr>
                                    </p:animEffect>
                                    <p:anim calcmode="lin" valueType="num">
                                      <p:cBhvr>
                                        <p:cTn id="30" dur="1000" fill="hold"/>
                                        <p:tgtEl>
                                          <p:spTgt spid="209966">
                                            <p:txEl>
                                              <p:pRg st="0" end="0"/>
                                            </p:txEl>
                                          </p:spTgt>
                                        </p:tgtEl>
                                        <p:attrNameLst>
                                          <p:attrName>ppt_x</p:attrName>
                                        </p:attrNameLst>
                                      </p:cBhvr>
                                      <p:tavLst>
                                        <p:tav tm="0">
                                          <p:val>
                                            <p:strVal val="#ppt_x-.1"/>
                                          </p:val>
                                        </p:tav>
                                        <p:tav tm="100000">
                                          <p:val>
                                            <p:strVal val="#ppt_x"/>
                                          </p:val>
                                        </p:tav>
                                      </p:tavLst>
                                    </p:anim>
                                    <p:anim calcmode="lin" valueType="num">
                                      <p:cBhvr>
                                        <p:cTn id="31" dur="1000" fill="hold"/>
                                        <p:tgtEl>
                                          <p:spTgt spid="209966">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54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209958"/>
                                        </p:tgtEl>
                                        <p:attrNameLst>
                                          <p:attrName>style.visibility</p:attrName>
                                        </p:attrNameLst>
                                      </p:cBhvr>
                                      <p:to>
                                        <p:strVal val="visible"/>
                                      </p:to>
                                    </p:set>
                                    <p:anim calcmode="discrete" valueType="clr">
                                      <p:cBhvr override="childStyle">
                                        <p:cTn id="35" dur="80"/>
                                        <p:tgtEl>
                                          <p:spTgt spid="20995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09958"/>
                                        </p:tgtEl>
                                        <p:attrNameLst>
                                          <p:attrName>fillcolor</p:attrName>
                                        </p:attrNameLst>
                                      </p:cBhvr>
                                      <p:tavLst>
                                        <p:tav tm="0">
                                          <p:val>
                                            <p:clrVal>
                                              <a:schemeClr val="accent2"/>
                                            </p:clrVal>
                                          </p:val>
                                        </p:tav>
                                        <p:tav tm="50000">
                                          <p:val>
                                            <p:clrVal>
                                              <a:schemeClr val="hlink"/>
                                            </p:clrVal>
                                          </p:val>
                                        </p:tav>
                                      </p:tavLst>
                                    </p:anim>
                                    <p:set>
                                      <p:cBhvr>
                                        <p:cTn id="37" dur="80"/>
                                        <p:tgtEl>
                                          <p:spTgt spid="209958"/>
                                        </p:tgtEl>
                                        <p:attrNameLst>
                                          <p:attrName>fill.type</p:attrName>
                                        </p:attrNameLst>
                                      </p:cBhvr>
                                      <p:to>
                                        <p:strVal val="solid"/>
                                      </p:to>
                                    </p:set>
                                  </p:childTnLst>
                                </p:cTn>
                              </p:par>
                            </p:childTnLst>
                          </p:cTn>
                        </p:par>
                        <p:par>
                          <p:cTn id="38" fill="hold">
                            <p:stCondLst>
                              <p:cond delay="684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1"/>
                                        </p:tgtEl>
                                        <p:attrNameLst>
                                          <p:attrName>style.visibility</p:attrName>
                                        </p:attrNameLst>
                                      </p:cBhvr>
                                      <p:to>
                                        <p:strVal val="visible"/>
                                      </p:to>
                                    </p:set>
                                    <p:anim calcmode="discrete" valueType="clr">
                                      <p:cBhvr override="childStyle">
                                        <p:cTn id="4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1"/>
                                        </p:tgtEl>
                                        <p:attrNameLst>
                                          <p:attrName>fillcolor</p:attrName>
                                        </p:attrNameLst>
                                      </p:cBhvr>
                                      <p:tavLst>
                                        <p:tav tm="0">
                                          <p:val>
                                            <p:clrVal>
                                              <a:schemeClr val="accent2"/>
                                            </p:clrVal>
                                          </p:val>
                                        </p:tav>
                                        <p:tav tm="50000">
                                          <p:val>
                                            <p:clrVal>
                                              <a:schemeClr val="hlink"/>
                                            </p:clrVal>
                                          </p:val>
                                        </p:tav>
                                      </p:tavLst>
                                    </p:anim>
                                    <p:set>
                                      <p:cBhvr>
                                        <p:cTn id="43" dur="80"/>
                                        <p:tgtEl>
                                          <p:spTgt spid="21"/>
                                        </p:tgtEl>
                                        <p:attrNameLst>
                                          <p:attrName>fill.type</p:attrName>
                                        </p:attrNameLst>
                                      </p:cBhvr>
                                      <p:to>
                                        <p:strVal val="solid"/>
                                      </p:to>
                                    </p:set>
                                  </p:childTnLst>
                                </p:cTn>
                              </p:par>
                            </p:childTnLst>
                          </p:cTn>
                        </p:par>
                        <p:par>
                          <p:cTn id="44" fill="hold">
                            <p:stCondLst>
                              <p:cond delay="1160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26"/>
                                        </p:tgtEl>
                                        <p:attrNameLst>
                                          <p:attrName>style.visibility</p:attrName>
                                        </p:attrNameLst>
                                      </p:cBhvr>
                                      <p:to>
                                        <p:strVal val="visible"/>
                                      </p:to>
                                    </p:set>
                                    <p:anim calcmode="discrete" valueType="clr">
                                      <p:cBhvr override="childStyle">
                                        <p:cTn id="4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6"/>
                                        </p:tgtEl>
                                        <p:attrNameLst>
                                          <p:attrName>fillcolor</p:attrName>
                                        </p:attrNameLst>
                                      </p:cBhvr>
                                      <p:tavLst>
                                        <p:tav tm="0">
                                          <p:val>
                                            <p:clrVal>
                                              <a:schemeClr val="accent2"/>
                                            </p:clrVal>
                                          </p:val>
                                        </p:tav>
                                        <p:tav tm="50000">
                                          <p:val>
                                            <p:clrVal>
                                              <a:schemeClr val="hlink"/>
                                            </p:clrVal>
                                          </p:val>
                                        </p:tav>
                                      </p:tavLst>
                                    </p:anim>
                                    <p:set>
                                      <p:cBhvr>
                                        <p:cTn id="49" dur="80"/>
                                        <p:tgtEl>
                                          <p:spTgt spid="26"/>
                                        </p:tgtEl>
                                        <p:attrNameLst>
                                          <p:attrName>fill.type</p:attrName>
                                        </p:attrNameLst>
                                      </p:cBhvr>
                                      <p:to>
                                        <p:strVal val="solid"/>
                                      </p:to>
                                    </p:set>
                                  </p:childTnLst>
                                </p:cTn>
                              </p:par>
                            </p:childTnLst>
                          </p:cTn>
                        </p:par>
                        <p:par>
                          <p:cTn id="50" fill="hold">
                            <p:stCondLst>
                              <p:cond delay="14600"/>
                            </p:stCondLst>
                            <p:childTnLst>
                              <p:par>
                                <p:cTn id="51" presetID="26" presetClass="emph" presetSubtype="0" fill="hold" grpId="1" nodeType="afterEffect">
                                  <p:stCondLst>
                                    <p:cond delay="0"/>
                                  </p:stCondLst>
                                  <p:iterate type="lt">
                                    <p:tmPct val="0"/>
                                  </p:iterate>
                                  <p:childTnLst>
                                    <p:animEffect transition="out" filter="fade">
                                      <p:cBhvr>
                                        <p:cTn id="52" dur="500" tmFilter="0, 0; .2, .5; .8, .5; 1, 0"/>
                                        <p:tgtEl>
                                          <p:spTgt spid="26"/>
                                        </p:tgtEl>
                                      </p:cBhvr>
                                    </p:animEffect>
                                    <p:animScale>
                                      <p:cBhvr>
                                        <p:cTn id="53" dur="250" autoRev="1" fill="hold"/>
                                        <p:tgtEl>
                                          <p:spTgt spid="26"/>
                                        </p:tgtEl>
                                      </p:cBhvr>
                                      <p:by x="105000" y="105000"/>
                                    </p:animScale>
                                  </p:childTnLst>
                                </p:cTn>
                              </p:par>
                            </p:childTnLst>
                          </p:cTn>
                        </p:par>
                        <p:par>
                          <p:cTn id="54" fill="hold">
                            <p:stCondLst>
                              <p:cond delay="15100"/>
                            </p:stCondLst>
                            <p:childTnLst>
                              <p:par>
                                <p:cTn id="55" presetID="35"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style.rotation</p:attrName>
                                        </p:attrNameLst>
                                      </p:cBhvr>
                                      <p:tavLst>
                                        <p:tav tm="0">
                                          <p:val>
                                            <p:fltVal val="720"/>
                                          </p:val>
                                        </p:tav>
                                        <p:tav tm="100000">
                                          <p:val>
                                            <p:fltVal val="0"/>
                                          </p:val>
                                        </p:tav>
                                      </p:tavLst>
                                    </p:anim>
                                    <p:anim calcmode="lin" valueType="num">
                                      <p:cBhvr>
                                        <p:cTn id="59" dur="1000" fill="hold"/>
                                        <p:tgtEl>
                                          <p:spTgt spid="2"/>
                                        </p:tgtEl>
                                        <p:attrNameLst>
                                          <p:attrName>ppt_h</p:attrName>
                                        </p:attrNameLst>
                                      </p:cBhvr>
                                      <p:tavLst>
                                        <p:tav tm="0">
                                          <p:val>
                                            <p:fltVal val="0"/>
                                          </p:val>
                                        </p:tav>
                                        <p:tav tm="100000">
                                          <p:val>
                                            <p:strVal val="#ppt_h"/>
                                          </p:val>
                                        </p:tav>
                                      </p:tavLst>
                                    </p:anim>
                                    <p:anim calcmode="lin" valueType="num">
                                      <p:cBhvr>
                                        <p:cTn id="60" dur="1000" fill="hold"/>
                                        <p:tgtEl>
                                          <p:spTgt spid="2"/>
                                        </p:tgtEl>
                                        <p:attrNameLst>
                                          <p:attrName>ppt_w</p:attrName>
                                        </p:attrNameLst>
                                      </p:cBhvr>
                                      <p:tavLst>
                                        <p:tav tm="0">
                                          <p:val>
                                            <p:fltVal val="0"/>
                                          </p:val>
                                        </p:tav>
                                        <p:tav tm="100000">
                                          <p:val>
                                            <p:strVal val="#ppt_w"/>
                                          </p:val>
                                        </p:tav>
                                      </p:tavLst>
                                    </p:anim>
                                  </p:childTnLst>
                                </p:cTn>
                              </p:par>
                            </p:childTnLst>
                          </p:cTn>
                        </p:par>
                        <p:par>
                          <p:cTn id="61" fill="hold">
                            <p:stCondLst>
                              <p:cond delay="16100"/>
                            </p:stCondLst>
                            <p:childTnLst>
                              <p:par>
                                <p:cTn id="62" presetID="27" presetClass="entr" presetSubtype="0" fill="hold" nodeType="afterEffect">
                                  <p:stCondLst>
                                    <p:cond delay="0"/>
                                  </p:stCondLst>
                                  <p:iterate type="lt">
                                    <p:tmPct val="50000"/>
                                  </p:iterate>
                                  <p:childTnLst>
                                    <p:set>
                                      <p:cBhvr>
                                        <p:cTn id="63" dur="1" fill="hold">
                                          <p:stCondLst>
                                            <p:cond delay="0"/>
                                          </p:stCondLst>
                                        </p:cTn>
                                        <p:tgtEl>
                                          <p:spTgt spid="3"/>
                                        </p:tgtEl>
                                        <p:attrNameLst>
                                          <p:attrName>style.visibility</p:attrName>
                                        </p:attrNameLst>
                                      </p:cBhvr>
                                      <p:to>
                                        <p:strVal val="visible"/>
                                      </p:to>
                                    </p:set>
                                    <p:anim calcmode="discrete" valueType="clr">
                                      <p:cBhvr override="childStyle">
                                        <p:cTn id="6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
                                        </p:tgtEl>
                                        <p:attrNameLst>
                                          <p:attrName>fillcolor</p:attrName>
                                        </p:attrNameLst>
                                      </p:cBhvr>
                                      <p:tavLst>
                                        <p:tav tm="0">
                                          <p:val>
                                            <p:clrVal>
                                              <a:schemeClr val="accent2"/>
                                            </p:clrVal>
                                          </p:val>
                                        </p:tav>
                                        <p:tav tm="50000">
                                          <p:val>
                                            <p:clrVal>
                                              <a:schemeClr val="hlink"/>
                                            </p:clrVal>
                                          </p:val>
                                        </p:tav>
                                      </p:tavLst>
                                    </p:anim>
                                    <p:set>
                                      <p:cBhvr>
                                        <p:cTn id="66" dur="80"/>
                                        <p:tgtEl>
                                          <p:spTgt spid="3"/>
                                        </p:tgtEl>
                                        <p:attrNameLst>
                                          <p:attrName>fill.type</p:attrName>
                                        </p:attrNameLst>
                                      </p:cBhvr>
                                      <p:to>
                                        <p:strVal val="solid"/>
                                      </p:to>
                                    </p:set>
                                  </p:childTnLst>
                                </p:cTn>
                              </p:par>
                            </p:childTnLst>
                          </p:cTn>
                        </p:par>
                        <p:par>
                          <p:cTn id="67" fill="hold">
                            <p:stCondLst>
                              <p:cond delay="18100"/>
                            </p:stCondLst>
                            <p:childTnLst>
                              <p:par>
                                <p:cTn id="68" presetID="35" presetClass="entr" presetSubtype="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style.rotation</p:attrName>
                                        </p:attrNameLst>
                                      </p:cBhvr>
                                      <p:tavLst>
                                        <p:tav tm="0">
                                          <p:val>
                                            <p:fltVal val="720"/>
                                          </p:val>
                                        </p:tav>
                                        <p:tav tm="100000">
                                          <p:val>
                                            <p:fltVal val="0"/>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ppt_w</p:attrName>
                                        </p:attrNameLst>
                                      </p:cBhvr>
                                      <p:tavLst>
                                        <p:tav tm="0">
                                          <p:val>
                                            <p:fltVal val="0"/>
                                          </p:val>
                                        </p:tav>
                                        <p:tav tm="100000">
                                          <p:val>
                                            <p:strVal val="#ppt_w"/>
                                          </p:val>
                                        </p:tav>
                                      </p:tavLst>
                                    </p:anim>
                                  </p:childTnLst>
                                </p:cTn>
                              </p:par>
                            </p:childTnLst>
                          </p:cTn>
                        </p:par>
                        <p:par>
                          <p:cTn id="74" fill="hold">
                            <p:stCondLst>
                              <p:cond delay="19100"/>
                            </p:stCondLst>
                            <p:childTnLst>
                              <p:par>
                                <p:cTn id="75" presetID="27" presetClass="entr" presetSubtype="0" fill="hold" nodeType="afterEffect">
                                  <p:stCondLst>
                                    <p:cond delay="0"/>
                                  </p:stCondLst>
                                  <p:iterate type="lt">
                                    <p:tmPct val="50000"/>
                                  </p:iterate>
                                  <p:childTnLst>
                                    <p:set>
                                      <p:cBhvr>
                                        <p:cTn id="76" dur="1" fill="hold">
                                          <p:stCondLst>
                                            <p:cond delay="0"/>
                                          </p:stCondLst>
                                        </p:cTn>
                                        <p:tgtEl>
                                          <p:spTgt spid="5"/>
                                        </p:tgtEl>
                                        <p:attrNameLst>
                                          <p:attrName>style.visibility</p:attrName>
                                        </p:attrNameLst>
                                      </p:cBhvr>
                                      <p:to>
                                        <p:strVal val="visible"/>
                                      </p:to>
                                    </p:set>
                                    <p:anim calcmode="discrete" valueType="clr">
                                      <p:cBhvr override="childStyle">
                                        <p:cTn id="7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5"/>
                                        </p:tgtEl>
                                        <p:attrNameLst>
                                          <p:attrName>fillcolor</p:attrName>
                                        </p:attrNameLst>
                                      </p:cBhvr>
                                      <p:tavLst>
                                        <p:tav tm="0">
                                          <p:val>
                                            <p:clrVal>
                                              <a:schemeClr val="accent2"/>
                                            </p:clrVal>
                                          </p:val>
                                        </p:tav>
                                        <p:tav tm="50000">
                                          <p:val>
                                            <p:clrVal>
                                              <a:schemeClr val="hlink"/>
                                            </p:clrVal>
                                          </p:val>
                                        </p:tav>
                                      </p:tavLst>
                                    </p:anim>
                                    <p:set>
                                      <p:cBhvr>
                                        <p:cTn id="79" dur="80"/>
                                        <p:tgtEl>
                                          <p:spTgt spid="5"/>
                                        </p:tgtEl>
                                        <p:attrNameLst>
                                          <p:attrName>fill.type</p:attrName>
                                        </p:attrNameLst>
                                      </p:cBhvr>
                                      <p:to>
                                        <p:strVal val="solid"/>
                                      </p:to>
                                    </p:set>
                                  </p:childTnLst>
                                </p:cTn>
                              </p:par>
                            </p:childTnLst>
                          </p:cTn>
                        </p:par>
                        <p:par>
                          <p:cTn id="80" fill="hold">
                            <p:stCondLst>
                              <p:cond delay="21020"/>
                            </p:stCondLst>
                            <p:childTnLst>
                              <p:par>
                                <p:cTn id="81" presetID="27" presetClass="entr" presetSubtype="0" fill="hold" nodeType="afterEffect">
                                  <p:stCondLst>
                                    <p:cond delay="1500"/>
                                  </p:stCondLst>
                                  <p:iterate type="lt">
                                    <p:tmPct val="50000"/>
                                  </p:iterate>
                                  <p:childTnLst>
                                    <p:set>
                                      <p:cBhvr>
                                        <p:cTn id="82" dur="1" fill="hold">
                                          <p:stCondLst>
                                            <p:cond delay="0"/>
                                          </p:stCondLst>
                                        </p:cTn>
                                        <p:tgtEl>
                                          <p:spTgt spid="6"/>
                                        </p:tgtEl>
                                        <p:attrNameLst>
                                          <p:attrName>style.visibility</p:attrName>
                                        </p:attrNameLst>
                                      </p:cBhvr>
                                      <p:to>
                                        <p:strVal val="visible"/>
                                      </p:to>
                                    </p:set>
                                    <p:anim calcmode="discrete" valueType="clr">
                                      <p:cBhvr override="childStyle">
                                        <p:cTn id="8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6"/>
                                        </p:tgtEl>
                                        <p:attrNameLst>
                                          <p:attrName>fillcolor</p:attrName>
                                        </p:attrNameLst>
                                      </p:cBhvr>
                                      <p:tavLst>
                                        <p:tav tm="0">
                                          <p:val>
                                            <p:clrVal>
                                              <a:schemeClr val="accent2"/>
                                            </p:clrVal>
                                          </p:val>
                                        </p:tav>
                                        <p:tav tm="50000">
                                          <p:val>
                                            <p:clrVal>
                                              <a:schemeClr val="hlink"/>
                                            </p:clrVal>
                                          </p:val>
                                        </p:tav>
                                      </p:tavLst>
                                    </p:anim>
                                    <p:set>
                                      <p:cBhvr>
                                        <p:cTn id="8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57" grpId="0"/>
      <p:bldP spid="209958" grpId="0"/>
      <p:bldP spid="209965" grpId="0"/>
      <p:bldP spid="26" grpId="0" animBg="1"/>
      <p:bldP spid="26" grpId="1" animBg="1"/>
      <p:bldP spid="21" grpId="0"/>
      <p:bldP spid="3"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B3D6D36D-F201-4559-8F3A-A9101096C24E}" type="datetime10">
              <a:rPr lang="en-US" smtClean="0">
                <a:solidFill>
                  <a:schemeClr val="tx1"/>
                </a:solidFill>
                <a:latin typeface="Arial" pitchFamily="34" charset="0"/>
              </a:rPr>
              <a:pPr/>
              <a:t>09:57</a:t>
            </a:fld>
            <a:endParaRPr lang="en-US" smtClean="0">
              <a:solidFill>
                <a:schemeClr val="tx1"/>
              </a:solidFill>
              <a:latin typeface="Arial" pitchFamily="34" charset="0"/>
            </a:endParaRPr>
          </a:p>
        </p:txBody>
      </p:sp>
      <p:sp>
        <p:nvSpPr>
          <p:cNvPr id="3481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CED80A7-42FE-4C53-BC80-E0C30BF5A96B}" type="slidenum">
              <a:rPr lang="en-US" smtClean="0">
                <a:solidFill>
                  <a:schemeClr val="tx1"/>
                </a:solidFill>
                <a:latin typeface="Arial" pitchFamily="34" charset="0"/>
              </a:rPr>
              <a:pPr/>
              <a:t>30</a:t>
            </a:fld>
            <a:endParaRPr lang="en-US" smtClean="0">
              <a:solidFill>
                <a:schemeClr val="tx1"/>
              </a:solidFill>
              <a:latin typeface="Arial" pitchFamily="34" charset="0"/>
            </a:endParaRPr>
          </a:p>
        </p:txBody>
      </p:sp>
      <p:sp>
        <p:nvSpPr>
          <p:cNvPr id="34820" name="Line 137"/>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34821" name="Text Box 139"/>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34822" name="Line 140"/>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34823" name="WordArt 154"/>
          <p:cNvSpPr>
            <a:spLocks noChangeArrowheads="1" noChangeShapeType="1" noTextEdit="1"/>
          </p:cNvSpPr>
          <p:nvPr/>
        </p:nvSpPr>
        <p:spPr bwMode="auto">
          <a:xfrm>
            <a:off x="1066800" y="620713"/>
            <a:ext cx="7010400" cy="6477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FIZIČKA SVOJSTVA FLUIDA</a:t>
            </a:r>
          </a:p>
        </p:txBody>
      </p:sp>
      <p:pic>
        <p:nvPicPr>
          <p:cNvPr id="278691" name="Picture 163" descr="BD14794_"/>
          <p:cNvPicPr>
            <a:picLocks noChangeAspect="1" noChangeArrowheads="1"/>
          </p:cNvPicPr>
          <p:nvPr/>
        </p:nvPicPr>
        <p:blipFill>
          <a:blip r:embed="rId3" cstate="print"/>
          <a:srcRect/>
          <a:stretch>
            <a:fillRect/>
          </a:stretch>
        </p:blipFill>
        <p:spPr bwMode="auto">
          <a:xfrm>
            <a:off x="395288" y="1916113"/>
            <a:ext cx="161925" cy="142875"/>
          </a:xfrm>
          <a:prstGeom prst="rect">
            <a:avLst/>
          </a:prstGeom>
          <a:noFill/>
          <a:ln w="9525">
            <a:noFill/>
            <a:miter lim="800000"/>
            <a:headEnd/>
            <a:tailEnd/>
          </a:ln>
        </p:spPr>
      </p:pic>
      <p:sp>
        <p:nvSpPr>
          <p:cNvPr id="278692" name="Text Box 164"/>
          <p:cNvSpPr txBox="1">
            <a:spLocks noChangeArrowheads="1"/>
          </p:cNvSpPr>
          <p:nvPr/>
        </p:nvSpPr>
        <p:spPr bwMode="auto">
          <a:xfrm>
            <a:off x="539750" y="1773238"/>
            <a:ext cx="8243888" cy="366712"/>
          </a:xfrm>
          <a:prstGeom prst="rect">
            <a:avLst/>
          </a:prstGeom>
          <a:noFill/>
          <a:ln w="9525">
            <a:noFill/>
            <a:miter lim="800000"/>
            <a:headEnd/>
            <a:tailEnd/>
          </a:ln>
        </p:spPr>
        <p:txBody>
          <a:bodyPr>
            <a:spAutoFit/>
          </a:bodyPr>
          <a:lstStyle/>
          <a:p>
            <a:pPr algn="just" eaLnBrk="0" hangingPunct="0">
              <a:spcBef>
                <a:spcPct val="50000"/>
              </a:spcBef>
            </a:pPr>
            <a:r>
              <a:rPr lang="sr-Latn-CS" b="1"/>
              <a:t>Koeficijent kinematske viskoznosti:</a:t>
            </a:r>
            <a:endParaRPr lang="en-US" b="1"/>
          </a:p>
        </p:txBody>
      </p:sp>
      <p:sp>
        <p:nvSpPr>
          <p:cNvPr id="278696" name="Text Box 168"/>
          <p:cNvSpPr txBox="1">
            <a:spLocks noChangeArrowheads="1"/>
          </p:cNvSpPr>
          <p:nvPr/>
        </p:nvSpPr>
        <p:spPr bwMode="auto">
          <a:xfrm>
            <a:off x="3733800" y="2476500"/>
            <a:ext cx="32385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Times New Roman" pitchFamily="18" charset="0"/>
                <a:sym typeface="Wingdings 2" pitchFamily="18" charset="2"/>
              </a:rPr>
              <a:t></a:t>
            </a:r>
          </a:p>
        </p:txBody>
      </p:sp>
      <p:sp>
        <p:nvSpPr>
          <p:cNvPr id="278697" name="Text Box 169"/>
          <p:cNvSpPr txBox="1">
            <a:spLocks noChangeArrowheads="1"/>
          </p:cNvSpPr>
          <p:nvPr/>
        </p:nvSpPr>
        <p:spPr bwMode="auto">
          <a:xfrm>
            <a:off x="3998913" y="2451100"/>
            <a:ext cx="2579687" cy="396875"/>
          </a:xfrm>
          <a:prstGeom prst="rect">
            <a:avLst/>
          </a:prstGeom>
          <a:noFill/>
          <a:ln w="9525">
            <a:noFill/>
            <a:miter lim="800000"/>
            <a:headEnd/>
            <a:tailEnd/>
          </a:ln>
        </p:spPr>
        <p:txBody>
          <a:bodyPr>
            <a:spAutoFit/>
          </a:bodyPr>
          <a:lstStyle/>
          <a:p>
            <a:pPr eaLnBrk="0" hangingPunct="0">
              <a:spcBef>
                <a:spcPct val="50000"/>
              </a:spcBef>
            </a:pPr>
            <a:r>
              <a:rPr lang="sr-Latn-CS" sz="2000" b="1"/>
              <a:t>Jedinica:</a:t>
            </a:r>
            <a:endParaRPr lang="en-US" sz="2000" b="1"/>
          </a:p>
        </p:txBody>
      </p:sp>
      <p:graphicFrame>
        <p:nvGraphicFramePr>
          <p:cNvPr id="278698" name="Object 170"/>
          <p:cNvGraphicFramePr>
            <a:graphicFrameLocks noChangeAspect="1"/>
          </p:cNvGraphicFramePr>
          <p:nvPr/>
        </p:nvGraphicFramePr>
        <p:xfrm>
          <a:off x="5413375" y="2236788"/>
          <a:ext cx="711200" cy="825500"/>
        </p:xfrm>
        <a:graphic>
          <a:graphicData uri="http://schemas.openxmlformats.org/presentationml/2006/ole">
            <p:oleObj spid="_x0000_s9218" name="Equation" r:id="rId4" imgW="537480" imgH="638280" progId="">
              <p:embed/>
            </p:oleObj>
          </a:graphicData>
        </a:graphic>
      </p:graphicFrame>
      <p:graphicFrame>
        <p:nvGraphicFramePr>
          <p:cNvPr id="278699" name="Object 171"/>
          <p:cNvGraphicFramePr>
            <a:graphicFrameLocks noChangeAspect="1"/>
          </p:cNvGraphicFramePr>
          <p:nvPr/>
        </p:nvGraphicFramePr>
        <p:xfrm>
          <a:off x="1403350" y="2293938"/>
          <a:ext cx="762000" cy="774700"/>
        </p:xfrm>
        <a:graphic>
          <a:graphicData uri="http://schemas.openxmlformats.org/presentationml/2006/ole">
            <p:oleObj spid="_x0000_s9219" name="Equation" r:id="rId5" imgW="579240" imgH="587880" progId="">
              <p:embed/>
            </p:oleObj>
          </a:graphicData>
        </a:graphic>
      </p:graphicFrame>
      <p:sp>
        <p:nvSpPr>
          <p:cNvPr id="278701" name="Text Box 173"/>
          <p:cNvSpPr txBox="1">
            <a:spLocks noChangeArrowheads="1"/>
          </p:cNvSpPr>
          <p:nvPr/>
        </p:nvSpPr>
        <p:spPr bwMode="auto">
          <a:xfrm>
            <a:off x="468313" y="4565650"/>
            <a:ext cx="8424862" cy="366713"/>
          </a:xfrm>
          <a:prstGeom prst="rect">
            <a:avLst/>
          </a:prstGeom>
          <a:noFill/>
          <a:ln w="9525">
            <a:noFill/>
            <a:miter lim="800000"/>
            <a:headEnd/>
            <a:tailEnd/>
          </a:ln>
        </p:spPr>
        <p:txBody>
          <a:bodyPr>
            <a:spAutoFit/>
          </a:bodyPr>
          <a:lstStyle/>
          <a:p>
            <a:pPr algn="just" eaLnBrk="0" hangingPunct="0">
              <a:spcBef>
                <a:spcPct val="50000"/>
              </a:spcBef>
            </a:pPr>
            <a:r>
              <a:rPr lang="sr-Latn-CS" b="1"/>
              <a:t>Helijum pri jako niskim temperaturama prelazi u skoro neviskoznu tečnost.</a:t>
            </a:r>
            <a:endParaRPr lang="en-US" b="1"/>
          </a:p>
        </p:txBody>
      </p:sp>
      <p:sp>
        <p:nvSpPr>
          <p:cNvPr id="278702" name="Text Box 174"/>
          <p:cNvSpPr txBox="1">
            <a:spLocks noChangeArrowheads="1"/>
          </p:cNvSpPr>
          <p:nvPr/>
        </p:nvSpPr>
        <p:spPr bwMode="auto">
          <a:xfrm>
            <a:off x="488950" y="5021263"/>
            <a:ext cx="8424863" cy="1190625"/>
          </a:xfrm>
          <a:prstGeom prst="rect">
            <a:avLst/>
          </a:prstGeom>
          <a:noFill/>
          <a:ln w="9525">
            <a:noFill/>
            <a:miter lim="800000"/>
            <a:headEnd/>
            <a:tailEnd/>
          </a:ln>
        </p:spPr>
        <p:txBody>
          <a:bodyPr>
            <a:spAutoFit/>
          </a:bodyPr>
          <a:lstStyle/>
          <a:p>
            <a:pPr algn="just" eaLnBrk="0" hangingPunct="0">
              <a:spcBef>
                <a:spcPct val="50000"/>
              </a:spcBef>
            </a:pPr>
            <a:r>
              <a:rPr lang="sr-Latn-CS" b="1"/>
              <a:t>Ne postoji tačno određena granica između jako viskozne tečnosti i čvrstog tela. Neke vrste smola, pa i staklo, iako čvrsta tela, pokazuju osobine tečnosti sa velikom viskoznošću. Pri dugom stajanju asfalt </a:t>
            </a:r>
            <a:r>
              <a:rPr lang="en-US" b="1"/>
              <a:t>“</a:t>
            </a:r>
            <a:r>
              <a:rPr lang="sr-Latn-CS" b="1"/>
              <a:t>teče</a:t>
            </a:r>
            <a:r>
              <a:rPr lang="en-US" b="1"/>
              <a:t>”</a:t>
            </a:r>
            <a:r>
              <a:rPr lang="sr-Latn-CS" b="1"/>
              <a:t> pod dejstvom gravitacije.</a:t>
            </a:r>
            <a:endParaRPr lang="en-US" b="1"/>
          </a:p>
        </p:txBody>
      </p:sp>
      <p:sp>
        <p:nvSpPr>
          <p:cNvPr id="278710" name="Text Box 182"/>
          <p:cNvSpPr txBox="1">
            <a:spLocks noChangeArrowheads="1"/>
          </p:cNvSpPr>
          <p:nvPr/>
        </p:nvSpPr>
        <p:spPr bwMode="auto">
          <a:xfrm>
            <a:off x="461963" y="3392488"/>
            <a:ext cx="8069262" cy="366712"/>
          </a:xfrm>
          <a:prstGeom prst="rect">
            <a:avLst/>
          </a:prstGeom>
          <a:noFill/>
          <a:ln w="9525">
            <a:noFill/>
            <a:miter lim="800000"/>
            <a:headEnd/>
            <a:tailEnd/>
          </a:ln>
        </p:spPr>
        <p:txBody>
          <a:bodyPr>
            <a:spAutoFit/>
          </a:bodyPr>
          <a:lstStyle/>
          <a:p>
            <a:pPr algn="just" eaLnBrk="0" hangingPunct="0">
              <a:spcBef>
                <a:spcPct val="50000"/>
              </a:spcBef>
            </a:pPr>
            <a:r>
              <a:rPr lang="sr-Latn-CS" b="1"/>
              <a:t>IDEALAN FLUID: apsolutna pokretljivost oslobođena viskoznosti.</a:t>
            </a:r>
            <a:endParaRPr lang="en-US" b="1"/>
          </a:p>
        </p:txBody>
      </p:sp>
      <p:sp>
        <p:nvSpPr>
          <p:cNvPr id="278712" name="Text Box 184"/>
          <p:cNvSpPr txBox="1">
            <a:spLocks noChangeArrowheads="1"/>
          </p:cNvSpPr>
          <p:nvPr/>
        </p:nvSpPr>
        <p:spPr bwMode="auto">
          <a:xfrm>
            <a:off x="461963" y="3860800"/>
            <a:ext cx="8069262" cy="641350"/>
          </a:xfrm>
          <a:prstGeom prst="rect">
            <a:avLst/>
          </a:prstGeom>
          <a:noFill/>
          <a:ln w="9525">
            <a:noFill/>
            <a:miter lim="800000"/>
            <a:headEnd/>
            <a:tailEnd/>
          </a:ln>
        </p:spPr>
        <p:txBody>
          <a:bodyPr>
            <a:spAutoFit/>
          </a:bodyPr>
          <a:lstStyle/>
          <a:p>
            <a:pPr algn="just" eaLnBrk="0" hangingPunct="0">
              <a:spcBef>
                <a:spcPct val="50000"/>
              </a:spcBef>
            </a:pPr>
            <a:r>
              <a:rPr lang="sr-Latn-CS" b="1"/>
              <a:t>REALAN FLUID: glavna osobina trenje između delića, odnosno viskoznost.</a:t>
            </a:r>
            <a:endParaRPr lang="en-US" b="1"/>
          </a:p>
        </p:txBody>
      </p:sp>
      <p:sp>
        <p:nvSpPr>
          <p:cNvPr id="34834" name="Text Box 16"/>
          <p:cNvSpPr txBox="1">
            <a:spLocks noChangeArrowheads="1"/>
          </p:cNvSpPr>
          <p:nvPr/>
        </p:nvSpPr>
        <p:spPr bwMode="auto">
          <a:xfrm>
            <a:off x="3375025" y="6443663"/>
            <a:ext cx="2393950" cy="366712"/>
          </a:xfrm>
          <a:prstGeom prst="rect">
            <a:avLst/>
          </a:prstGeom>
          <a:noFill/>
          <a:ln w="9525">
            <a:noFill/>
            <a:miter lim="800000"/>
            <a:headEnd/>
            <a:tailEnd/>
          </a:ln>
        </p:spPr>
        <p:txBody>
          <a:bodyPr wrap="none">
            <a:spAutoFit/>
          </a:bodyPr>
          <a:lstStyle/>
          <a:p>
            <a:pPr algn="ct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78691"/>
                                        </p:tgtEl>
                                        <p:attrNameLst>
                                          <p:attrName>style.visibility</p:attrName>
                                        </p:attrNameLst>
                                      </p:cBhvr>
                                      <p:to>
                                        <p:strVal val="visible"/>
                                      </p:to>
                                    </p:set>
                                    <p:animEffect transition="in" filter="fade">
                                      <p:cBhvr>
                                        <p:cTn id="7" dur="1000"/>
                                        <p:tgtEl>
                                          <p:spTgt spid="278691"/>
                                        </p:tgtEl>
                                      </p:cBhvr>
                                    </p:animEffect>
                                    <p:anim calcmode="lin" valueType="num">
                                      <p:cBhvr>
                                        <p:cTn id="8" dur="1000" fill="hold"/>
                                        <p:tgtEl>
                                          <p:spTgt spid="278691"/>
                                        </p:tgtEl>
                                        <p:attrNameLst>
                                          <p:attrName>style.rotation</p:attrName>
                                        </p:attrNameLst>
                                      </p:cBhvr>
                                      <p:tavLst>
                                        <p:tav tm="0">
                                          <p:val>
                                            <p:fltVal val="720"/>
                                          </p:val>
                                        </p:tav>
                                        <p:tav tm="100000">
                                          <p:val>
                                            <p:fltVal val="0"/>
                                          </p:val>
                                        </p:tav>
                                      </p:tavLst>
                                    </p:anim>
                                    <p:anim calcmode="lin" valueType="num">
                                      <p:cBhvr>
                                        <p:cTn id="9" dur="1000" fill="hold"/>
                                        <p:tgtEl>
                                          <p:spTgt spid="278691"/>
                                        </p:tgtEl>
                                        <p:attrNameLst>
                                          <p:attrName>ppt_h</p:attrName>
                                        </p:attrNameLst>
                                      </p:cBhvr>
                                      <p:tavLst>
                                        <p:tav tm="0">
                                          <p:val>
                                            <p:fltVal val="0"/>
                                          </p:val>
                                        </p:tav>
                                        <p:tav tm="100000">
                                          <p:val>
                                            <p:strVal val="#ppt_h"/>
                                          </p:val>
                                        </p:tav>
                                      </p:tavLst>
                                    </p:anim>
                                    <p:anim calcmode="lin" valueType="num">
                                      <p:cBhvr>
                                        <p:cTn id="10" dur="1000" fill="hold"/>
                                        <p:tgtEl>
                                          <p:spTgt spid="278691"/>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78692"/>
                                        </p:tgtEl>
                                        <p:attrNameLst>
                                          <p:attrName>style.visibility</p:attrName>
                                        </p:attrNameLst>
                                      </p:cBhvr>
                                      <p:to>
                                        <p:strVal val="visible"/>
                                      </p:to>
                                    </p:set>
                                    <p:anim calcmode="discrete" valueType="clr">
                                      <p:cBhvr override="childStyle">
                                        <p:cTn id="14" dur="80"/>
                                        <p:tgtEl>
                                          <p:spTgt spid="27869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8692"/>
                                        </p:tgtEl>
                                        <p:attrNameLst>
                                          <p:attrName>fillcolor</p:attrName>
                                        </p:attrNameLst>
                                      </p:cBhvr>
                                      <p:tavLst>
                                        <p:tav tm="0">
                                          <p:val>
                                            <p:clrVal>
                                              <a:schemeClr val="accent2"/>
                                            </p:clrVal>
                                          </p:val>
                                        </p:tav>
                                        <p:tav tm="50000">
                                          <p:val>
                                            <p:clrVal>
                                              <a:schemeClr val="hlink"/>
                                            </p:clrVal>
                                          </p:val>
                                        </p:tav>
                                      </p:tavLst>
                                    </p:anim>
                                    <p:set>
                                      <p:cBhvr>
                                        <p:cTn id="16" dur="80"/>
                                        <p:tgtEl>
                                          <p:spTgt spid="278692"/>
                                        </p:tgtEl>
                                        <p:attrNameLst>
                                          <p:attrName>fill.type</p:attrName>
                                        </p:attrNameLst>
                                      </p:cBhvr>
                                      <p:to>
                                        <p:strVal val="solid"/>
                                      </p:to>
                                    </p:set>
                                  </p:childTnLst>
                                </p:cTn>
                              </p:par>
                            </p:childTnLst>
                          </p:cTn>
                        </p:par>
                        <p:par>
                          <p:cTn id="17" fill="hold" nodeType="afterGroup">
                            <p:stCondLst>
                              <p:cond delay="2360"/>
                            </p:stCondLst>
                            <p:childTnLst>
                              <p:par>
                                <p:cTn id="18" presetID="49" presetClass="entr" presetSubtype="0" decel="100000" fill="hold" grpId="0" nodeType="afterEffect">
                                  <p:stCondLst>
                                    <p:cond delay="0"/>
                                  </p:stCondLst>
                                  <p:iterate type="lt">
                                    <p:tmPct val="0"/>
                                  </p:iterate>
                                  <p:childTnLst>
                                    <p:set>
                                      <p:cBhvr>
                                        <p:cTn id="19" dur="1" fill="hold">
                                          <p:stCondLst>
                                            <p:cond delay="0"/>
                                          </p:stCondLst>
                                        </p:cTn>
                                        <p:tgtEl>
                                          <p:spTgt spid="278696"/>
                                        </p:tgtEl>
                                        <p:attrNameLst>
                                          <p:attrName>style.visibility</p:attrName>
                                        </p:attrNameLst>
                                      </p:cBhvr>
                                      <p:to>
                                        <p:strVal val="visible"/>
                                      </p:to>
                                    </p:set>
                                    <p:anim calcmode="lin" valueType="num">
                                      <p:cBhvr>
                                        <p:cTn id="20" dur="500" fill="hold"/>
                                        <p:tgtEl>
                                          <p:spTgt spid="278696"/>
                                        </p:tgtEl>
                                        <p:attrNameLst>
                                          <p:attrName>ppt_w</p:attrName>
                                        </p:attrNameLst>
                                      </p:cBhvr>
                                      <p:tavLst>
                                        <p:tav tm="0">
                                          <p:val>
                                            <p:fltVal val="0"/>
                                          </p:val>
                                        </p:tav>
                                        <p:tav tm="100000">
                                          <p:val>
                                            <p:strVal val="#ppt_w"/>
                                          </p:val>
                                        </p:tav>
                                      </p:tavLst>
                                    </p:anim>
                                    <p:anim calcmode="lin" valueType="num">
                                      <p:cBhvr>
                                        <p:cTn id="21" dur="500" fill="hold"/>
                                        <p:tgtEl>
                                          <p:spTgt spid="278696"/>
                                        </p:tgtEl>
                                        <p:attrNameLst>
                                          <p:attrName>ppt_h</p:attrName>
                                        </p:attrNameLst>
                                      </p:cBhvr>
                                      <p:tavLst>
                                        <p:tav tm="0">
                                          <p:val>
                                            <p:fltVal val="0"/>
                                          </p:val>
                                        </p:tav>
                                        <p:tav tm="100000">
                                          <p:val>
                                            <p:strVal val="#ppt_h"/>
                                          </p:val>
                                        </p:tav>
                                      </p:tavLst>
                                    </p:anim>
                                    <p:anim calcmode="lin" valueType="num">
                                      <p:cBhvr>
                                        <p:cTn id="22" dur="500" fill="hold"/>
                                        <p:tgtEl>
                                          <p:spTgt spid="278696"/>
                                        </p:tgtEl>
                                        <p:attrNameLst>
                                          <p:attrName>style.rotation</p:attrName>
                                        </p:attrNameLst>
                                      </p:cBhvr>
                                      <p:tavLst>
                                        <p:tav tm="0">
                                          <p:val>
                                            <p:fltVal val="360"/>
                                          </p:val>
                                        </p:tav>
                                        <p:tav tm="100000">
                                          <p:val>
                                            <p:fltVal val="0"/>
                                          </p:val>
                                        </p:tav>
                                      </p:tavLst>
                                    </p:anim>
                                    <p:animEffect transition="in" filter="fade">
                                      <p:cBhvr>
                                        <p:cTn id="23" dur="500"/>
                                        <p:tgtEl>
                                          <p:spTgt spid="278696"/>
                                        </p:tgtEl>
                                      </p:cBhvr>
                                    </p:animEffect>
                                  </p:childTnLst>
                                </p:cTn>
                              </p:par>
                            </p:childTnLst>
                          </p:cTn>
                        </p:par>
                        <p:par>
                          <p:cTn id="24" fill="hold" nodeType="afterGroup">
                            <p:stCondLst>
                              <p:cond delay="286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278697"/>
                                        </p:tgtEl>
                                        <p:attrNameLst>
                                          <p:attrName>style.visibility</p:attrName>
                                        </p:attrNameLst>
                                      </p:cBhvr>
                                      <p:to>
                                        <p:strVal val="visible"/>
                                      </p:to>
                                    </p:set>
                                    <p:anim calcmode="discrete" valueType="clr">
                                      <p:cBhvr override="childStyle">
                                        <p:cTn id="27" dur="80"/>
                                        <p:tgtEl>
                                          <p:spTgt spid="278697"/>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78697"/>
                                        </p:tgtEl>
                                        <p:attrNameLst>
                                          <p:attrName>fillcolor</p:attrName>
                                        </p:attrNameLst>
                                      </p:cBhvr>
                                      <p:tavLst>
                                        <p:tav tm="0">
                                          <p:val>
                                            <p:clrVal>
                                              <a:schemeClr val="accent2"/>
                                            </p:clrVal>
                                          </p:val>
                                        </p:tav>
                                        <p:tav tm="50000">
                                          <p:val>
                                            <p:clrVal>
                                              <a:schemeClr val="hlink"/>
                                            </p:clrVal>
                                          </p:val>
                                        </p:tav>
                                      </p:tavLst>
                                    </p:anim>
                                    <p:set>
                                      <p:cBhvr>
                                        <p:cTn id="29" dur="80"/>
                                        <p:tgtEl>
                                          <p:spTgt spid="278697"/>
                                        </p:tgtEl>
                                        <p:attrNameLst>
                                          <p:attrName>fill.type</p:attrName>
                                        </p:attrNameLst>
                                      </p:cBhvr>
                                      <p:to>
                                        <p:strVal val="solid"/>
                                      </p:to>
                                    </p:set>
                                  </p:childTnLst>
                                </p:cTn>
                              </p:par>
                            </p:childTnLst>
                          </p:cTn>
                        </p:par>
                        <p:par>
                          <p:cTn id="30" fill="hold" nodeType="afterGroup">
                            <p:stCondLst>
                              <p:cond delay="3260"/>
                            </p:stCondLst>
                            <p:childTnLst>
                              <p:par>
                                <p:cTn id="31" presetID="22" presetClass="entr" presetSubtype="8" fill="hold" nodeType="afterEffect">
                                  <p:stCondLst>
                                    <p:cond delay="0"/>
                                  </p:stCondLst>
                                  <p:childTnLst>
                                    <p:set>
                                      <p:cBhvr>
                                        <p:cTn id="32" dur="1" fill="hold">
                                          <p:stCondLst>
                                            <p:cond delay="0"/>
                                          </p:stCondLst>
                                        </p:cTn>
                                        <p:tgtEl>
                                          <p:spTgt spid="278698"/>
                                        </p:tgtEl>
                                        <p:attrNameLst>
                                          <p:attrName>style.visibility</p:attrName>
                                        </p:attrNameLst>
                                      </p:cBhvr>
                                      <p:to>
                                        <p:strVal val="visible"/>
                                      </p:to>
                                    </p:set>
                                    <p:animEffect transition="in" filter="wipe(left)">
                                      <p:cBhvr>
                                        <p:cTn id="33" dur="500"/>
                                        <p:tgtEl>
                                          <p:spTgt spid="278698"/>
                                        </p:tgtEl>
                                      </p:cBhvr>
                                    </p:animEffect>
                                  </p:childTnLst>
                                </p:cTn>
                              </p:par>
                            </p:childTnLst>
                          </p:cTn>
                        </p:par>
                        <p:par>
                          <p:cTn id="34" fill="hold" nodeType="afterGroup">
                            <p:stCondLst>
                              <p:cond delay="3760"/>
                            </p:stCondLst>
                            <p:childTnLst>
                              <p:par>
                                <p:cTn id="35" presetID="22" presetClass="entr" presetSubtype="8" fill="hold" nodeType="afterEffect">
                                  <p:stCondLst>
                                    <p:cond delay="0"/>
                                  </p:stCondLst>
                                  <p:childTnLst>
                                    <p:set>
                                      <p:cBhvr>
                                        <p:cTn id="36" dur="1" fill="hold">
                                          <p:stCondLst>
                                            <p:cond delay="0"/>
                                          </p:stCondLst>
                                        </p:cTn>
                                        <p:tgtEl>
                                          <p:spTgt spid="278699"/>
                                        </p:tgtEl>
                                        <p:attrNameLst>
                                          <p:attrName>style.visibility</p:attrName>
                                        </p:attrNameLst>
                                      </p:cBhvr>
                                      <p:to>
                                        <p:strVal val="visible"/>
                                      </p:to>
                                    </p:set>
                                    <p:animEffect transition="in" filter="wipe(left)">
                                      <p:cBhvr>
                                        <p:cTn id="37" dur="500"/>
                                        <p:tgtEl>
                                          <p:spTgt spid="278699"/>
                                        </p:tgtEl>
                                      </p:cBhvr>
                                    </p:animEffect>
                                  </p:childTnLst>
                                </p:cTn>
                              </p:par>
                            </p:childTnLst>
                          </p:cTn>
                        </p:par>
                        <p:par>
                          <p:cTn id="38" fill="hold" nodeType="afterGroup">
                            <p:stCondLst>
                              <p:cond delay="426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78710"/>
                                        </p:tgtEl>
                                        <p:attrNameLst>
                                          <p:attrName>style.visibility</p:attrName>
                                        </p:attrNameLst>
                                      </p:cBhvr>
                                      <p:to>
                                        <p:strVal val="visible"/>
                                      </p:to>
                                    </p:set>
                                    <p:anim calcmode="discrete" valueType="clr">
                                      <p:cBhvr override="childStyle">
                                        <p:cTn id="41" dur="80"/>
                                        <p:tgtEl>
                                          <p:spTgt spid="278710"/>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78710"/>
                                        </p:tgtEl>
                                        <p:attrNameLst>
                                          <p:attrName>fillcolor</p:attrName>
                                        </p:attrNameLst>
                                      </p:cBhvr>
                                      <p:tavLst>
                                        <p:tav tm="0">
                                          <p:val>
                                            <p:clrVal>
                                              <a:schemeClr val="accent2"/>
                                            </p:clrVal>
                                          </p:val>
                                        </p:tav>
                                        <p:tav tm="50000">
                                          <p:val>
                                            <p:clrVal>
                                              <a:schemeClr val="hlink"/>
                                            </p:clrVal>
                                          </p:val>
                                        </p:tav>
                                      </p:tavLst>
                                    </p:anim>
                                    <p:set>
                                      <p:cBhvr>
                                        <p:cTn id="43" dur="80"/>
                                        <p:tgtEl>
                                          <p:spTgt spid="278710"/>
                                        </p:tgtEl>
                                        <p:attrNameLst>
                                          <p:attrName>fill.type</p:attrName>
                                        </p:attrNameLst>
                                      </p:cBhvr>
                                      <p:to>
                                        <p:strVal val="solid"/>
                                      </p:to>
                                    </p:set>
                                  </p:childTnLst>
                                </p:cTn>
                              </p:par>
                            </p:childTnLst>
                          </p:cTn>
                        </p:par>
                        <p:par>
                          <p:cTn id="44" fill="hold" nodeType="afterGroup">
                            <p:stCondLst>
                              <p:cond delay="658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278712"/>
                                        </p:tgtEl>
                                        <p:attrNameLst>
                                          <p:attrName>style.visibility</p:attrName>
                                        </p:attrNameLst>
                                      </p:cBhvr>
                                      <p:to>
                                        <p:strVal val="visible"/>
                                      </p:to>
                                    </p:set>
                                    <p:anim calcmode="discrete" valueType="clr">
                                      <p:cBhvr override="childStyle">
                                        <p:cTn id="47" dur="80"/>
                                        <p:tgtEl>
                                          <p:spTgt spid="278712"/>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78712"/>
                                        </p:tgtEl>
                                        <p:attrNameLst>
                                          <p:attrName>fillcolor</p:attrName>
                                        </p:attrNameLst>
                                      </p:cBhvr>
                                      <p:tavLst>
                                        <p:tav tm="0">
                                          <p:val>
                                            <p:clrVal>
                                              <a:schemeClr val="accent2"/>
                                            </p:clrVal>
                                          </p:val>
                                        </p:tav>
                                        <p:tav tm="50000">
                                          <p:val>
                                            <p:clrVal>
                                              <a:schemeClr val="hlink"/>
                                            </p:clrVal>
                                          </p:val>
                                        </p:tav>
                                      </p:tavLst>
                                    </p:anim>
                                    <p:set>
                                      <p:cBhvr>
                                        <p:cTn id="49" dur="80"/>
                                        <p:tgtEl>
                                          <p:spTgt spid="278712"/>
                                        </p:tgtEl>
                                        <p:attrNameLst>
                                          <p:attrName>fill.type</p:attrName>
                                        </p:attrNameLst>
                                      </p:cBhvr>
                                      <p:to>
                                        <p:strVal val="solid"/>
                                      </p:to>
                                    </p:set>
                                  </p:childTnLst>
                                </p:cTn>
                              </p:par>
                            </p:childTnLst>
                          </p:cTn>
                        </p:par>
                        <p:par>
                          <p:cTn id="50" fill="hold" nodeType="afterGroup">
                            <p:stCondLst>
                              <p:cond delay="910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278701"/>
                                        </p:tgtEl>
                                        <p:attrNameLst>
                                          <p:attrName>style.visibility</p:attrName>
                                        </p:attrNameLst>
                                      </p:cBhvr>
                                      <p:to>
                                        <p:strVal val="visible"/>
                                      </p:to>
                                    </p:set>
                                    <p:anim calcmode="discrete" valueType="clr">
                                      <p:cBhvr override="childStyle">
                                        <p:cTn id="53" dur="80"/>
                                        <p:tgtEl>
                                          <p:spTgt spid="27870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78701"/>
                                        </p:tgtEl>
                                        <p:attrNameLst>
                                          <p:attrName>fillcolor</p:attrName>
                                        </p:attrNameLst>
                                      </p:cBhvr>
                                      <p:tavLst>
                                        <p:tav tm="0">
                                          <p:val>
                                            <p:clrVal>
                                              <a:schemeClr val="accent2"/>
                                            </p:clrVal>
                                          </p:val>
                                        </p:tav>
                                        <p:tav tm="50000">
                                          <p:val>
                                            <p:clrVal>
                                              <a:schemeClr val="hlink"/>
                                            </p:clrVal>
                                          </p:val>
                                        </p:tav>
                                      </p:tavLst>
                                    </p:anim>
                                    <p:set>
                                      <p:cBhvr>
                                        <p:cTn id="55" dur="80"/>
                                        <p:tgtEl>
                                          <p:spTgt spid="278701"/>
                                        </p:tgtEl>
                                        <p:attrNameLst>
                                          <p:attrName>fill.type</p:attrName>
                                        </p:attrNameLst>
                                      </p:cBhvr>
                                      <p:to>
                                        <p:strVal val="solid"/>
                                      </p:to>
                                    </p:set>
                                  </p:childTnLst>
                                </p:cTn>
                              </p:par>
                            </p:childTnLst>
                          </p:cTn>
                        </p:par>
                        <p:par>
                          <p:cTn id="56" fill="hold" nodeType="afterGroup">
                            <p:stCondLst>
                              <p:cond delay="1170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78702"/>
                                        </p:tgtEl>
                                        <p:attrNameLst>
                                          <p:attrName>style.visibility</p:attrName>
                                        </p:attrNameLst>
                                      </p:cBhvr>
                                      <p:to>
                                        <p:strVal val="visible"/>
                                      </p:to>
                                    </p:set>
                                    <p:anim calcmode="discrete" valueType="clr">
                                      <p:cBhvr override="childStyle">
                                        <p:cTn id="59" dur="80"/>
                                        <p:tgtEl>
                                          <p:spTgt spid="27870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78702"/>
                                        </p:tgtEl>
                                        <p:attrNameLst>
                                          <p:attrName>fillcolor</p:attrName>
                                        </p:attrNameLst>
                                      </p:cBhvr>
                                      <p:tavLst>
                                        <p:tav tm="0">
                                          <p:val>
                                            <p:clrVal>
                                              <a:schemeClr val="accent2"/>
                                            </p:clrVal>
                                          </p:val>
                                        </p:tav>
                                        <p:tav tm="50000">
                                          <p:val>
                                            <p:clrVal>
                                              <a:schemeClr val="hlink"/>
                                            </p:clrVal>
                                          </p:val>
                                        </p:tav>
                                      </p:tavLst>
                                    </p:anim>
                                    <p:set>
                                      <p:cBhvr>
                                        <p:cTn id="61" dur="80"/>
                                        <p:tgtEl>
                                          <p:spTgt spid="2787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92" grpId="0"/>
      <p:bldP spid="278696" grpId="0"/>
      <p:bldP spid="278697" grpId="0"/>
      <p:bldP spid="278701" grpId="0"/>
      <p:bldP spid="278702" grpId="0"/>
      <p:bldP spid="278710" grpId="0"/>
      <p:bldP spid="2787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95" name="Picture 15" descr="398px-University_of_Queensland_Pitch_drop_experiment-6-2">
            <a:extLst>
              <a:ext uri="{FF2B5EF4-FFF2-40B4-BE49-F238E27FC236}">
                <a16:creationId xmlns="" xmlns:a16="http://schemas.microsoft.com/office/drawing/2014/main" id="{95A951ED-16DB-46AE-AACD-483FC29BE9B0}"/>
              </a:ext>
            </a:extLst>
          </p:cNvPr>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414338" y="1916113"/>
            <a:ext cx="2706687" cy="4073525"/>
          </a:xfrm>
          <a:noFill/>
        </p:spPr>
      </p:pic>
      <p:sp>
        <p:nvSpPr>
          <p:cNvPr id="36867" name="Slide Number Placeholder 4">
            <a:extLst>
              <a:ext uri="{FF2B5EF4-FFF2-40B4-BE49-F238E27FC236}">
                <a16:creationId xmlns="" xmlns:a16="http://schemas.microsoft.com/office/drawing/2014/main" id="{0631878B-E117-40A9-AB54-AA71E63C0012}"/>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DCB2B2-B626-4CCA-8D5D-54AD559889B5}" type="slidenum">
              <a:rPr lang="en-US" altLang="en-US"/>
              <a:pPr eaLnBrk="1" hangingPunct="1"/>
              <a:t>31</a:t>
            </a:fld>
            <a:endParaRPr lang="en-US" altLang="en-US"/>
          </a:p>
        </p:txBody>
      </p:sp>
      <p:sp>
        <p:nvSpPr>
          <p:cNvPr id="36868" name="Line 2">
            <a:extLst>
              <a:ext uri="{FF2B5EF4-FFF2-40B4-BE49-F238E27FC236}">
                <a16:creationId xmlns="" xmlns:a16="http://schemas.microsoft.com/office/drawing/2014/main" id="{734E4FBF-7635-46D2-94D5-63A3796807CF}"/>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69" name="Text Box 4">
            <a:extLst>
              <a:ext uri="{FF2B5EF4-FFF2-40B4-BE49-F238E27FC236}">
                <a16:creationId xmlns="" xmlns:a16="http://schemas.microsoft.com/office/drawing/2014/main" id="{03092865-21C2-44F8-B3CE-B649E6AC1D0E}"/>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36870" name="Line 5">
            <a:extLst>
              <a:ext uri="{FF2B5EF4-FFF2-40B4-BE49-F238E27FC236}">
                <a16:creationId xmlns="" xmlns:a16="http://schemas.microsoft.com/office/drawing/2014/main" id="{D117D833-71BD-4396-AADD-6E2668CE0584}"/>
              </a:ext>
            </a:extLst>
          </p:cNvPr>
          <p:cNvSpPr>
            <a:spLocks noChangeShapeType="1"/>
          </p:cNvSpPr>
          <p:nvPr/>
        </p:nvSpPr>
        <p:spPr bwMode="auto">
          <a:xfrm>
            <a:off x="230188" y="6416675"/>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71" name="WordArt 6">
            <a:extLst>
              <a:ext uri="{FF2B5EF4-FFF2-40B4-BE49-F238E27FC236}">
                <a16:creationId xmlns="" xmlns:a16="http://schemas.microsoft.com/office/drawing/2014/main" id="{DABB4926-D54D-417A-A187-46F8FD81BD43}"/>
              </a:ext>
            </a:extLst>
          </p:cNvPr>
          <p:cNvSpPr>
            <a:spLocks noChangeArrowheads="1" noChangeShapeType="1" noTextEdit="1"/>
          </p:cNvSpPr>
          <p:nvPr/>
        </p:nvSpPr>
        <p:spPr bwMode="auto">
          <a:xfrm>
            <a:off x="1066800" y="620713"/>
            <a:ext cx="7010400" cy="6477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FIZIČKA SVOJSTVA FLUIDA</a:t>
            </a:r>
          </a:p>
        </p:txBody>
      </p:sp>
      <p:pic>
        <p:nvPicPr>
          <p:cNvPr id="302087" name="Picture 7" descr="BD14794_">
            <a:extLst>
              <a:ext uri="{FF2B5EF4-FFF2-40B4-BE49-F238E27FC236}">
                <a16:creationId xmlns="" xmlns:a16="http://schemas.microsoft.com/office/drawing/2014/main" id="{DB90FA79-1DCA-47E1-856A-3C9013341EC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1670050"/>
            <a:ext cx="16192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2088" name="Text Box 8">
            <a:extLst>
              <a:ext uri="{FF2B5EF4-FFF2-40B4-BE49-F238E27FC236}">
                <a16:creationId xmlns="" xmlns:a16="http://schemas.microsoft.com/office/drawing/2014/main" id="{FF452BD3-51F2-4C65-A2CD-9496FE89B9C7}"/>
              </a:ext>
            </a:extLst>
          </p:cNvPr>
          <p:cNvSpPr txBox="1">
            <a:spLocks noChangeArrowheads="1"/>
          </p:cNvSpPr>
          <p:nvPr/>
        </p:nvSpPr>
        <p:spPr bwMode="auto">
          <a:xfrm>
            <a:off x="539750" y="1557338"/>
            <a:ext cx="82438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b="1"/>
              <a:t>Na Univerzitetu Kvinslend u Australiji je u toku dugoročni eksperiment. </a:t>
            </a:r>
            <a:endParaRPr lang="en-US" altLang="en-US" b="1"/>
          </a:p>
        </p:txBody>
      </p:sp>
      <p:sp>
        <p:nvSpPr>
          <p:cNvPr id="302093" name="Text Box 13">
            <a:extLst>
              <a:ext uri="{FF2B5EF4-FFF2-40B4-BE49-F238E27FC236}">
                <a16:creationId xmlns="" xmlns:a16="http://schemas.microsoft.com/office/drawing/2014/main" id="{05F19DC7-A782-45CC-8B9D-D22DB3711F2D}"/>
              </a:ext>
            </a:extLst>
          </p:cNvPr>
          <p:cNvSpPr txBox="1">
            <a:spLocks noChangeArrowheads="1"/>
          </p:cNvSpPr>
          <p:nvPr/>
        </p:nvSpPr>
        <p:spPr bwMode="auto">
          <a:xfrm>
            <a:off x="3101975" y="1916113"/>
            <a:ext cx="56165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a:t>Meri se protok bitumena koji je tečnost, iako </a:t>
            </a:r>
            <a:r>
              <a:rPr lang="en-US" altLang="en-US"/>
              <a:t>na </a:t>
            </a:r>
            <a:r>
              <a:rPr lang="sr-Latn-CS" altLang="en-US"/>
              <a:t>prvi pogled izgleda kao čvrsta materija.</a:t>
            </a:r>
            <a:endParaRPr lang="en-US" altLang="en-US"/>
          </a:p>
        </p:txBody>
      </p:sp>
      <p:sp>
        <p:nvSpPr>
          <p:cNvPr id="302097" name="Text Box 17">
            <a:extLst>
              <a:ext uri="{FF2B5EF4-FFF2-40B4-BE49-F238E27FC236}">
                <a16:creationId xmlns="" xmlns:a16="http://schemas.microsoft.com/office/drawing/2014/main" id="{DE3303E9-23CC-4C23-BEAC-47EAACE2BBA6}"/>
              </a:ext>
            </a:extLst>
          </p:cNvPr>
          <p:cNvSpPr txBox="1">
            <a:spLocks noChangeArrowheads="1"/>
          </p:cNvSpPr>
          <p:nvPr/>
        </p:nvSpPr>
        <p:spPr bwMode="auto">
          <a:xfrm>
            <a:off x="3116263" y="2528888"/>
            <a:ext cx="56165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a:t>Bitumen teče na sobnoj temperaturi jako sporo, formirajući kap. </a:t>
            </a:r>
            <a:endParaRPr lang="en-US" altLang="en-US"/>
          </a:p>
        </p:txBody>
      </p:sp>
      <p:sp>
        <p:nvSpPr>
          <p:cNvPr id="36876" name="Text Box 16">
            <a:extLst>
              <a:ext uri="{FF2B5EF4-FFF2-40B4-BE49-F238E27FC236}">
                <a16:creationId xmlns="" xmlns:a16="http://schemas.microsoft.com/office/drawing/2014/main" id="{1D4F7853-6489-4E73-8BD6-F240952449BD}"/>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5" name="Text Box 17">
            <a:extLst>
              <a:ext uri="{FF2B5EF4-FFF2-40B4-BE49-F238E27FC236}">
                <a16:creationId xmlns="" xmlns:a16="http://schemas.microsoft.com/office/drawing/2014/main" id="{8BBD7505-1D5B-4434-9ACD-FF9D2D1FDE2F}"/>
              </a:ext>
            </a:extLst>
          </p:cNvPr>
          <p:cNvSpPr txBox="1">
            <a:spLocks noChangeArrowheads="1"/>
          </p:cNvSpPr>
          <p:nvPr/>
        </p:nvSpPr>
        <p:spPr bwMode="auto">
          <a:xfrm>
            <a:off x="3095625" y="3105150"/>
            <a:ext cx="57975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a:t>Na osnovu dosadašnjeg istraživanja procena je da je bitumen 100 milijardi puta viskozniji od vode.</a:t>
            </a:r>
          </a:p>
        </p:txBody>
      </p:sp>
      <p:pic>
        <p:nvPicPr>
          <p:cNvPr id="36878" name="Picture 16">
            <a:extLst>
              <a:ext uri="{FF2B5EF4-FFF2-40B4-BE49-F238E27FC236}">
                <a16:creationId xmlns="" xmlns:a16="http://schemas.microsoft.com/office/drawing/2014/main" id="{9E968B4B-E019-43F6-92B9-CC2AE91FE4C4}"/>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54475" y="3717925"/>
            <a:ext cx="3181350" cy="260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302087"/>
                                        </p:tgtEl>
                                        <p:attrNameLst>
                                          <p:attrName>style.visibility</p:attrName>
                                        </p:attrNameLst>
                                      </p:cBhvr>
                                      <p:to>
                                        <p:strVal val="visible"/>
                                      </p:to>
                                    </p:set>
                                    <p:animEffect transition="in" filter="fade">
                                      <p:cBhvr>
                                        <p:cTn id="7" dur="1000"/>
                                        <p:tgtEl>
                                          <p:spTgt spid="302087"/>
                                        </p:tgtEl>
                                      </p:cBhvr>
                                    </p:animEffect>
                                    <p:anim calcmode="lin" valueType="num">
                                      <p:cBhvr>
                                        <p:cTn id="8" dur="1000" fill="hold"/>
                                        <p:tgtEl>
                                          <p:spTgt spid="302087"/>
                                        </p:tgtEl>
                                        <p:attrNameLst>
                                          <p:attrName>style.rotation</p:attrName>
                                        </p:attrNameLst>
                                      </p:cBhvr>
                                      <p:tavLst>
                                        <p:tav tm="0">
                                          <p:val>
                                            <p:fltVal val="720"/>
                                          </p:val>
                                        </p:tav>
                                        <p:tav tm="100000">
                                          <p:val>
                                            <p:fltVal val="0"/>
                                          </p:val>
                                        </p:tav>
                                      </p:tavLst>
                                    </p:anim>
                                    <p:anim calcmode="lin" valueType="num">
                                      <p:cBhvr>
                                        <p:cTn id="9" dur="1000" fill="hold"/>
                                        <p:tgtEl>
                                          <p:spTgt spid="302087"/>
                                        </p:tgtEl>
                                        <p:attrNameLst>
                                          <p:attrName>ppt_h</p:attrName>
                                        </p:attrNameLst>
                                      </p:cBhvr>
                                      <p:tavLst>
                                        <p:tav tm="0">
                                          <p:val>
                                            <p:fltVal val="0"/>
                                          </p:val>
                                        </p:tav>
                                        <p:tav tm="100000">
                                          <p:val>
                                            <p:strVal val="#ppt_h"/>
                                          </p:val>
                                        </p:tav>
                                      </p:tavLst>
                                    </p:anim>
                                    <p:anim calcmode="lin" valueType="num">
                                      <p:cBhvr>
                                        <p:cTn id="10" dur="1000" fill="hold"/>
                                        <p:tgtEl>
                                          <p:spTgt spid="302087"/>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02088"/>
                                        </p:tgtEl>
                                        <p:attrNameLst>
                                          <p:attrName>style.visibility</p:attrName>
                                        </p:attrNameLst>
                                      </p:cBhvr>
                                      <p:to>
                                        <p:strVal val="visible"/>
                                      </p:to>
                                    </p:set>
                                    <p:anim calcmode="discrete" valueType="clr">
                                      <p:cBhvr override="childStyle">
                                        <p:cTn id="14" dur="80"/>
                                        <p:tgtEl>
                                          <p:spTgt spid="30208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2088"/>
                                        </p:tgtEl>
                                        <p:attrNameLst>
                                          <p:attrName>fillcolor</p:attrName>
                                        </p:attrNameLst>
                                      </p:cBhvr>
                                      <p:tavLst>
                                        <p:tav tm="0">
                                          <p:val>
                                            <p:clrVal>
                                              <a:schemeClr val="accent2"/>
                                            </p:clrVal>
                                          </p:val>
                                        </p:tav>
                                        <p:tav tm="50000">
                                          <p:val>
                                            <p:clrVal>
                                              <a:schemeClr val="hlink"/>
                                            </p:clrVal>
                                          </p:val>
                                        </p:tav>
                                      </p:tavLst>
                                    </p:anim>
                                    <p:set>
                                      <p:cBhvr>
                                        <p:cTn id="16" dur="80"/>
                                        <p:tgtEl>
                                          <p:spTgt spid="302088"/>
                                        </p:tgtEl>
                                        <p:attrNameLst>
                                          <p:attrName>fill.type</p:attrName>
                                        </p:attrNameLst>
                                      </p:cBhvr>
                                      <p:to>
                                        <p:strVal val="solid"/>
                                      </p:to>
                                    </p:set>
                                  </p:childTnLst>
                                </p:cTn>
                              </p:par>
                            </p:childTnLst>
                          </p:cTn>
                        </p:par>
                        <p:par>
                          <p:cTn id="17" fill="hold" nodeType="afterGroup">
                            <p:stCondLst>
                              <p:cond delay="3520"/>
                            </p:stCondLst>
                            <p:childTnLst>
                              <p:par>
                                <p:cTn id="18" presetID="9" presetClass="entr" presetSubtype="0" fill="hold" nodeType="afterEffect">
                                  <p:stCondLst>
                                    <p:cond delay="0"/>
                                  </p:stCondLst>
                                  <p:childTnLst>
                                    <p:set>
                                      <p:cBhvr>
                                        <p:cTn id="19" dur="1" fill="hold">
                                          <p:stCondLst>
                                            <p:cond delay="0"/>
                                          </p:stCondLst>
                                        </p:cTn>
                                        <p:tgtEl>
                                          <p:spTgt spid="302095"/>
                                        </p:tgtEl>
                                        <p:attrNameLst>
                                          <p:attrName>style.visibility</p:attrName>
                                        </p:attrNameLst>
                                      </p:cBhvr>
                                      <p:to>
                                        <p:strVal val="visible"/>
                                      </p:to>
                                    </p:set>
                                    <p:animEffect transition="in" filter="dissolve">
                                      <p:cBhvr>
                                        <p:cTn id="20" dur="500"/>
                                        <p:tgtEl>
                                          <p:spTgt spid="302095"/>
                                        </p:tgtEl>
                                      </p:cBhvr>
                                    </p:animEffect>
                                  </p:childTnLst>
                                </p:cTn>
                              </p:par>
                            </p:childTnLst>
                          </p:cTn>
                        </p:par>
                        <p:par>
                          <p:cTn id="21" fill="hold" nodeType="afterGroup">
                            <p:stCondLst>
                              <p:cond delay="402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02093"/>
                                        </p:tgtEl>
                                        <p:attrNameLst>
                                          <p:attrName>style.visibility</p:attrName>
                                        </p:attrNameLst>
                                      </p:cBhvr>
                                      <p:to>
                                        <p:strVal val="visible"/>
                                      </p:to>
                                    </p:set>
                                    <p:anim calcmode="discrete" valueType="clr">
                                      <p:cBhvr override="childStyle">
                                        <p:cTn id="24" dur="80"/>
                                        <p:tgtEl>
                                          <p:spTgt spid="30209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02093"/>
                                        </p:tgtEl>
                                        <p:attrNameLst>
                                          <p:attrName>fillcolor</p:attrName>
                                        </p:attrNameLst>
                                      </p:cBhvr>
                                      <p:tavLst>
                                        <p:tav tm="0">
                                          <p:val>
                                            <p:clrVal>
                                              <a:schemeClr val="accent2"/>
                                            </p:clrVal>
                                          </p:val>
                                        </p:tav>
                                        <p:tav tm="50000">
                                          <p:val>
                                            <p:clrVal>
                                              <a:schemeClr val="hlink"/>
                                            </p:clrVal>
                                          </p:val>
                                        </p:tav>
                                      </p:tavLst>
                                    </p:anim>
                                    <p:set>
                                      <p:cBhvr>
                                        <p:cTn id="26" dur="80"/>
                                        <p:tgtEl>
                                          <p:spTgt spid="302093"/>
                                        </p:tgtEl>
                                        <p:attrNameLst>
                                          <p:attrName>fill.type</p:attrName>
                                        </p:attrNameLst>
                                      </p:cBhvr>
                                      <p:to>
                                        <p:strVal val="solid"/>
                                      </p:to>
                                    </p:set>
                                  </p:childTnLst>
                                </p:cTn>
                              </p:par>
                            </p:childTnLst>
                          </p:cTn>
                        </p:par>
                        <p:par>
                          <p:cTn id="27" fill="hold" nodeType="afterGroup">
                            <p:stCondLst>
                              <p:cond delay="706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302097"/>
                                        </p:tgtEl>
                                        <p:attrNameLst>
                                          <p:attrName>style.visibility</p:attrName>
                                        </p:attrNameLst>
                                      </p:cBhvr>
                                      <p:to>
                                        <p:strVal val="visible"/>
                                      </p:to>
                                    </p:set>
                                    <p:anim calcmode="discrete" valueType="clr">
                                      <p:cBhvr override="childStyle">
                                        <p:cTn id="30" dur="80"/>
                                        <p:tgtEl>
                                          <p:spTgt spid="302097"/>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02097"/>
                                        </p:tgtEl>
                                        <p:attrNameLst>
                                          <p:attrName>fillcolor</p:attrName>
                                        </p:attrNameLst>
                                      </p:cBhvr>
                                      <p:tavLst>
                                        <p:tav tm="0">
                                          <p:val>
                                            <p:clrVal>
                                              <a:schemeClr val="accent2"/>
                                            </p:clrVal>
                                          </p:val>
                                        </p:tav>
                                        <p:tav tm="50000">
                                          <p:val>
                                            <p:clrVal>
                                              <a:schemeClr val="hlink"/>
                                            </p:clrVal>
                                          </p:val>
                                        </p:tav>
                                      </p:tavLst>
                                    </p:anim>
                                    <p:set>
                                      <p:cBhvr>
                                        <p:cTn id="32" dur="80"/>
                                        <p:tgtEl>
                                          <p:spTgt spid="302097"/>
                                        </p:tgtEl>
                                        <p:attrNameLst>
                                          <p:attrName>fill.type</p:attrName>
                                        </p:attrNameLst>
                                      </p:cBhvr>
                                      <p:to>
                                        <p:strVal val="solid"/>
                                      </p:to>
                                    </p:set>
                                  </p:childTnLst>
                                </p:cTn>
                              </p:par>
                            </p:childTnLst>
                          </p:cTn>
                        </p:par>
                        <p:par>
                          <p:cTn id="33" fill="hold" nodeType="afterGroup">
                            <p:stCondLst>
                              <p:cond delay="93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15"/>
                                        </p:tgtEl>
                                        <p:attrNameLst>
                                          <p:attrName>style.visibility</p:attrName>
                                        </p:attrNameLst>
                                      </p:cBhvr>
                                      <p:to>
                                        <p:strVal val="visible"/>
                                      </p:to>
                                    </p:set>
                                    <p:anim calcmode="discrete" valueType="clr">
                                      <p:cBhvr override="childStyle">
                                        <p:cTn id="36"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5"/>
                                        </p:tgtEl>
                                        <p:attrNameLst>
                                          <p:attrName>fillcolor</p:attrName>
                                        </p:attrNameLst>
                                      </p:cBhvr>
                                      <p:tavLst>
                                        <p:tav tm="0">
                                          <p:val>
                                            <p:clrVal>
                                              <a:schemeClr val="accent2"/>
                                            </p:clrVal>
                                          </p:val>
                                        </p:tav>
                                        <p:tav tm="50000">
                                          <p:val>
                                            <p:clrVal>
                                              <a:schemeClr val="hlink"/>
                                            </p:clrVal>
                                          </p:val>
                                        </p:tav>
                                      </p:tavLst>
                                    </p:anim>
                                    <p:set>
                                      <p:cBhvr>
                                        <p:cTn id="38"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8" grpId="0"/>
      <p:bldP spid="302093" grpId="0"/>
      <p:bldP spid="302097"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a:extLst>
              <a:ext uri="{FF2B5EF4-FFF2-40B4-BE49-F238E27FC236}">
                <a16:creationId xmlns="" xmlns:a16="http://schemas.microsoft.com/office/drawing/2014/main" id="{B2D145E1-7808-4677-A7A5-CCA7B308143A}"/>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CDB2CD-D227-4A6C-8624-B7AE7B33680D}" type="slidenum">
              <a:rPr lang="en-US" altLang="en-US"/>
              <a:pPr eaLnBrk="1" hangingPunct="1"/>
              <a:t>32</a:t>
            </a:fld>
            <a:endParaRPr lang="en-US" altLang="en-US"/>
          </a:p>
        </p:txBody>
      </p:sp>
      <p:sp>
        <p:nvSpPr>
          <p:cNvPr id="37891" name="Line 2">
            <a:extLst>
              <a:ext uri="{FF2B5EF4-FFF2-40B4-BE49-F238E27FC236}">
                <a16:creationId xmlns="" xmlns:a16="http://schemas.microsoft.com/office/drawing/2014/main" id="{9EA75994-9CF5-4984-942A-61435A67FBB6}"/>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892" name="Text Box 4">
            <a:extLst>
              <a:ext uri="{FF2B5EF4-FFF2-40B4-BE49-F238E27FC236}">
                <a16:creationId xmlns="" xmlns:a16="http://schemas.microsoft.com/office/drawing/2014/main" id="{9946104A-F383-43B4-8729-CD2682B94777}"/>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37893" name="Line 5">
            <a:extLst>
              <a:ext uri="{FF2B5EF4-FFF2-40B4-BE49-F238E27FC236}">
                <a16:creationId xmlns="" xmlns:a16="http://schemas.microsoft.com/office/drawing/2014/main" id="{F6C24161-BD4F-473E-8AE2-32FC79ADD66B}"/>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 name="Group 6">
            <a:extLst>
              <a:ext uri="{FF2B5EF4-FFF2-40B4-BE49-F238E27FC236}">
                <a16:creationId xmlns="" xmlns:a16="http://schemas.microsoft.com/office/drawing/2014/main" id="{ECC593C2-A434-44D6-8F22-9022020BD220}"/>
              </a:ext>
            </a:extLst>
          </p:cNvPr>
          <p:cNvGrpSpPr>
            <a:grpSpLocks noChangeAspect="1"/>
          </p:cNvGrpSpPr>
          <p:nvPr/>
        </p:nvGrpSpPr>
        <p:grpSpPr bwMode="auto">
          <a:xfrm>
            <a:off x="817563" y="2636838"/>
            <a:ext cx="3141662" cy="3240087"/>
            <a:chOff x="431" y="1686"/>
            <a:chExt cx="1979" cy="2041"/>
          </a:xfrm>
        </p:grpSpPr>
        <p:sp>
          <p:nvSpPr>
            <p:cNvPr id="37905" name="AutoShape 7">
              <a:extLst>
                <a:ext uri="{FF2B5EF4-FFF2-40B4-BE49-F238E27FC236}">
                  <a16:creationId xmlns="" xmlns:a16="http://schemas.microsoft.com/office/drawing/2014/main" id="{BF9BA4A3-B748-4C2A-984E-CA45075C3C8E}"/>
                </a:ext>
              </a:extLst>
            </p:cNvPr>
            <p:cNvSpPr>
              <a:spLocks noChangeAspect="1" noChangeArrowheads="1" noTextEdit="1"/>
            </p:cNvSpPr>
            <p:nvPr/>
          </p:nvSpPr>
          <p:spPr bwMode="auto">
            <a:xfrm>
              <a:off x="431" y="1706"/>
              <a:ext cx="1970" cy="2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7906" name="Rectangle 8">
              <a:extLst>
                <a:ext uri="{FF2B5EF4-FFF2-40B4-BE49-F238E27FC236}">
                  <a16:creationId xmlns="" xmlns:a16="http://schemas.microsoft.com/office/drawing/2014/main" id="{430DAA28-59E9-47BD-9B52-7F7D3FF61703}"/>
                </a:ext>
              </a:extLst>
            </p:cNvPr>
            <p:cNvSpPr>
              <a:spLocks noChangeArrowheads="1"/>
            </p:cNvSpPr>
            <p:nvPr/>
          </p:nvSpPr>
          <p:spPr bwMode="auto">
            <a:xfrm>
              <a:off x="439" y="1686"/>
              <a:ext cx="61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1F1A17"/>
                  </a:solidFill>
                  <a:latin typeface="Times New Roman" panose="02020603050405020304" pitchFamily="18" charset="0"/>
                </a:rPr>
                <a:t>Viskoznost</a:t>
              </a:r>
              <a:endParaRPr lang="en-US" altLang="en-US"/>
            </a:p>
          </p:txBody>
        </p:sp>
        <p:sp>
          <p:nvSpPr>
            <p:cNvPr id="37907" name="Rectangle 9">
              <a:extLst>
                <a:ext uri="{FF2B5EF4-FFF2-40B4-BE49-F238E27FC236}">
                  <a16:creationId xmlns="" xmlns:a16="http://schemas.microsoft.com/office/drawing/2014/main" id="{D6EEBABD-1B50-4C12-8B26-2A0555A05FA1}"/>
                </a:ext>
              </a:extLst>
            </p:cNvPr>
            <p:cNvSpPr>
              <a:spLocks noChangeArrowheads="1"/>
            </p:cNvSpPr>
            <p:nvPr/>
          </p:nvSpPr>
          <p:spPr bwMode="auto">
            <a:xfrm>
              <a:off x="1658" y="3554"/>
              <a:ext cx="752"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1F1A17"/>
                  </a:solidFill>
                  <a:latin typeface="Times New Roman" panose="02020603050405020304" pitchFamily="18" charset="0"/>
                </a:rPr>
                <a:t>Temperatura</a:t>
              </a:r>
              <a:endParaRPr lang="en-US" altLang="en-US"/>
            </a:p>
          </p:txBody>
        </p:sp>
        <p:sp>
          <p:nvSpPr>
            <p:cNvPr id="37908" name="Freeform 10">
              <a:extLst>
                <a:ext uri="{FF2B5EF4-FFF2-40B4-BE49-F238E27FC236}">
                  <a16:creationId xmlns="" xmlns:a16="http://schemas.microsoft.com/office/drawing/2014/main" id="{0D6D206C-9C5C-4B30-8078-E5905A9353D6}"/>
                </a:ext>
              </a:extLst>
            </p:cNvPr>
            <p:cNvSpPr>
              <a:spLocks/>
            </p:cNvSpPr>
            <p:nvPr/>
          </p:nvSpPr>
          <p:spPr bwMode="auto">
            <a:xfrm>
              <a:off x="702" y="2011"/>
              <a:ext cx="1152" cy="532"/>
            </a:xfrm>
            <a:custGeom>
              <a:avLst/>
              <a:gdLst>
                <a:gd name="T0" fmla="*/ 0 w 1152"/>
                <a:gd name="T1" fmla="*/ 12 h 532"/>
                <a:gd name="T2" fmla="*/ 53 w 1152"/>
                <a:gd name="T3" fmla="*/ 54 h 532"/>
                <a:gd name="T4" fmla="*/ 109 w 1152"/>
                <a:gd name="T5" fmla="*/ 94 h 532"/>
                <a:gd name="T6" fmla="*/ 163 w 1152"/>
                <a:gd name="T7" fmla="*/ 133 h 532"/>
                <a:gd name="T8" fmla="*/ 221 w 1152"/>
                <a:gd name="T9" fmla="*/ 171 h 532"/>
                <a:gd name="T10" fmla="*/ 278 w 1152"/>
                <a:gd name="T11" fmla="*/ 207 h 532"/>
                <a:gd name="T12" fmla="*/ 338 w 1152"/>
                <a:gd name="T13" fmla="*/ 242 h 532"/>
                <a:gd name="T14" fmla="*/ 399 w 1152"/>
                <a:gd name="T15" fmla="*/ 276 h 532"/>
                <a:gd name="T16" fmla="*/ 464 w 1152"/>
                <a:gd name="T17" fmla="*/ 309 h 532"/>
                <a:gd name="T18" fmla="*/ 534 w 1152"/>
                <a:gd name="T19" fmla="*/ 342 h 532"/>
                <a:gd name="T20" fmla="*/ 605 w 1152"/>
                <a:gd name="T21" fmla="*/ 372 h 532"/>
                <a:gd name="T22" fmla="*/ 681 w 1152"/>
                <a:gd name="T23" fmla="*/ 401 h 532"/>
                <a:gd name="T24" fmla="*/ 764 w 1152"/>
                <a:gd name="T25" fmla="*/ 430 h 532"/>
                <a:gd name="T26" fmla="*/ 850 w 1152"/>
                <a:gd name="T27" fmla="*/ 457 h 532"/>
                <a:gd name="T28" fmla="*/ 944 w 1152"/>
                <a:gd name="T29" fmla="*/ 482 h 532"/>
                <a:gd name="T30" fmla="*/ 1044 w 1152"/>
                <a:gd name="T31" fmla="*/ 507 h 532"/>
                <a:gd name="T32" fmla="*/ 1150 w 1152"/>
                <a:gd name="T33" fmla="*/ 532 h 532"/>
                <a:gd name="T34" fmla="*/ 1152 w 1152"/>
                <a:gd name="T35" fmla="*/ 518 h 532"/>
                <a:gd name="T36" fmla="*/ 1046 w 1152"/>
                <a:gd name="T37" fmla="*/ 493 h 532"/>
                <a:gd name="T38" fmla="*/ 948 w 1152"/>
                <a:gd name="T39" fmla="*/ 468 h 532"/>
                <a:gd name="T40" fmla="*/ 854 w 1152"/>
                <a:gd name="T41" fmla="*/ 443 h 532"/>
                <a:gd name="T42" fmla="*/ 768 w 1152"/>
                <a:gd name="T43" fmla="*/ 417 h 532"/>
                <a:gd name="T44" fmla="*/ 687 w 1152"/>
                <a:gd name="T45" fmla="*/ 388 h 532"/>
                <a:gd name="T46" fmla="*/ 610 w 1152"/>
                <a:gd name="T47" fmla="*/ 359 h 532"/>
                <a:gd name="T48" fmla="*/ 539 w 1152"/>
                <a:gd name="T49" fmla="*/ 328 h 532"/>
                <a:gd name="T50" fmla="*/ 470 w 1152"/>
                <a:gd name="T51" fmla="*/ 298 h 532"/>
                <a:gd name="T52" fmla="*/ 405 w 1152"/>
                <a:gd name="T53" fmla="*/ 265 h 532"/>
                <a:gd name="T54" fmla="*/ 343 w 1152"/>
                <a:gd name="T55" fmla="*/ 230 h 532"/>
                <a:gd name="T56" fmla="*/ 284 w 1152"/>
                <a:gd name="T57" fmla="*/ 196 h 532"/>
                <a:gd name="T58" fmla="*/ 226 w 1152"/>
                <a:gd name="T59" fmla="*/ 159 h 532"/>
                <a:gd name="T60" fmla="*/ 171 w 1152"/>
                <a:gd name="T61" fmla="*/ 121 h 532"/>
                <a:gd name="T62" fmla="*/ 117 w 1152"/>
                <a:gd name="T63" fmla="*/ 83 h 532"/>
                <a:gd name="T64" fmla="*/ 63 w 1152"/>
                <a:gd name="T65" fmla="*/ 42 h 532"/>
                <a:gd name="T66" fmla="*/ 7 w 1152"/>
                <a:gd name="T67" fmla="*/ 0 h 532"/>
                <a:gd name="T68" fmla="*/ 0 w 1152"/>
                <a:gd name="T69" fmla="*/ 12 h 5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2"/>
                <a:gd name="T106" fmla="*/ 0 h 532"/>
                <a:gd name="T107" fmla="*/ 1152 w 1152"/>
                <a:gd name="T108" fmla="*/ 532 h 5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2" h="532">
                  <a:moveTo>
                    <a:pt x="0" y="12"/>
                  </a:moveTo>
                  <a:lnTo>
                    <a:pt x="53" y="54"/>
                  </a:lnTo>
                  <a:lnTo>
                    <a:pt x="109" y="94"/>
                  </a:lnTo>
                  <a:lnTo>
                    <a:pt x="163" y="133"/>
                  </a:lnTo>
                  <a:lnTo>
                    <a:pt x="221" y="171"/>
                  </a:lnTo>
                  <a:lnTo>
                    <a:pt x="278" y="207"/>
                  </a:lnTo>
                  <a:lnTo>
                    <a:pt x="338" y="242"/>
                  </a:lnTo>
                  <a:lnTo>
                    <a:pt x="399" y="276"/>
                  </a:lnTo>
                  <a:lnTo>
                    <a:pt x="464" y="309"/>
                  </a:lnTo>
                  <a:lnTo>
                    <a:pt x="534" y="342"/>
                  </a:lnTo>
                  <a:lnTo>
                    <a:pt x="605" y="372"/>
                  </a:lnTo>
                  <a:lnTo>
                    <a:pt x="681" y="401"/>
                  </a:lnTo>
                  <a:lnTo>
                    <a:pt x="764" y="430"/>
                  </a:lnTo>
                  <a:lnTo>
                    <a:pt x="850" y="457"/>
                  </a:lnTo>
                  <a:lnTo>
                    <a:pt x="944" y="482"/>
                  </a:lnTo>
                  <a:lnTo>
                    <a:pt x="1044" y="507"/>
                  </a:lnTo>
                  <a:lnTo>
                    <a:pt x="1150" y="532"/>
                  </a:lnTo>
                  <a:lnTo>
                    <a:pt x="1152" y="518"/>
                  </a:lnTo>
                  <a:lnTo>
                    <a:pt x="1046" y="493"/>
                  </a:lnTo>
                  <a:lnTo>
                    <a:pt x="948" y="468"/>
                  </a:lnTo>
                  <a:lnTo>
                    <a:pt x="854" y="443"/>
                  </a:lnTo>
                  <a:lnTo>
                    <a:pt x="768" y="417"/>
                  </a:lnTo>
                  <a:lnTo>
                    <a:pt x="687" y="388"/>
                  </a:lnTo>
                  <a:lnTo>
                    <a:pt x="610" y="359"/>
                  </a:lnTo>
                  <a:lnTo>
                    <a:pt x="539" y="328"/>
                  </a:lnTo>
                  <a:lnTo>
                    <a:pt x="470" y="298"/>
                  </a:lnTo>
                  <a:lnTo>
                    <a:pt x="405" y="265"/>
                  </a:lnTo>
                  <a:lnTo>
                    <a:pt x="343" y="230"/>
                  </a:lnTo>
                  <a:lnTo>
                    <a:pt x="284" y="196"/>
                  </a:lnTo>
                  <a:lnTo>
                    <a:pt x="226" y="159"/>
                  </a:lnTo>
                  <a:lnTo>
                    <a:pt x="171" y="121"/>
                  </a:lnTo>
                  <a:lnTo>
                    <a:pt x="117" y="83"/>
                  </a:lnTo>
                  <a:lnTo>
                    <a:pt x="63" y="42"/>
                  </a:lnTo>
                  <a:lnTo>
                    <a:pt x="7" y="0"/>
                  </a:lnTo>
                  <a:lnTo>
                    <a:pt x="0" y="12"/>
                  </a:lnTo>
                  <a:close/>
                </a:path>
              </a:pathLst>
            </a:custGeom>
            <a:solidFill>
              <a:srgbClr val="DD137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909" name="Freeform 11">
              <a:extLst>
                <a:ext uri="{FF2B5EF4-FFF2-40B4-BE49-F238E27FC236}">
                  <a16:creationId xmlns="" xmlns:a16="http://schemas.microsoft.com/office/drawing/2014/main" id="{B0A6B6B6-624E-4250-88CE-0472889A7D45}"/>
                </a:ext>
              </a:extLst>
            </p:cNvPr>
            <p:cNvSpPr>
              <a:spLocks/>
            </p:cNvSpPr>
            <p:nvPr/>
          </p:nvSpPr>
          <p:spPr bwMode="auto">
            <a:xfrm>
              <a:off x="692" y="2869"/>
              <a:ext cx="1152" cy="532"/>
            </a:xfrm>
            <a:custGeom>
              <a:avLst/>
              <a:gdLst>
                <a:gd name="T0" fmla="*/ 10 w 1152"/>
                <a:gd name="T1" fmla="*/ 532 h 532"/>
                <a:gd name="T2" fmla="*/ 63 w 1152"/>
                <a:gd name="T3" fmla="*/ 489 h 532"/>
                <a:gd name="T4" fmla="*/ 117 w 1152"/>
                <a:gd name="T5" fmla="*/ 449 h 532"/>
                <a:gd name="T6" fmla="*/ 173 w 1152"/>
                <a:gd name="T7" fmla="*/ 411 h 532"/>
                <a:gd name="T8" fmla="*/ 229 w 1152"/>
                <a:gd name="T9" fmla="*/ 372 h 532"/>
                <a:gd name="T10" fmla="*/ 286 w 1152"/>
                <a:gd name="T11" fmla="*/ 336 h 532"/>
                <a:gd name="T12" fmla="*/ 344 w 1152"/>
                <a:gd name="T13" fmla="*/ 301 h 532"/>
                <a:gd name="T14" fmla="*/ 407 w 1152"/>
                <a:gd name="T15" fmla="*/ 267 h 532"/>
                <a:gd name="T16" fmla="*/ 471 w 1152"/>
                <a:gd name="T17" fmla="*/ 234 h 532"/>
                <a:gd name="T18" fmla="*/ 540 w 1152"/>
                <a:gd name="T19" fmla="*/ 203 h 532"/>
                <a:gd name="T20" fmla="*/ 611 w 1152"/>
                <a:gd name="T21" fmla="*/ 173 h 532"/>
                <a:gd name="T22" fmla="*/ 688 w 1152"/>
                <a:gd name="T23" fmla="*/ 144 h 532"/>
                <a:gd name="T24" fmla="*/ 768 w 1152"/>
                <a:gd name="T25" fmla="*/ 115 h 532"/>
                <a:gd name="T26" fmla="*/ 856 w 1152"/>
                <a:gd name="T27" fmla="*/ 88 h 532"/>
                <a:gd name="T28" fmla="*/ 949 w 1152"/>
                <a:gd name="T29" fmla="*/ 61 h 532"/>
                <a:gd name="T30" fmla="*/ 1047 w 1152"/>
                <a:gd name="T31" fmla="*/ 38 h 532"/>
                <a:gd name="T32" fmla="*/ 1152 w 1152"/>
                <a:gd name="T33" fmla="*/ 13 h 532"/>
                <a:gd name="T34" fmla="*/ 1150 w 1152"/>
                <a:gd name="T35" fmla="*/ 0 h 532"/>
                <a:gd name="T36" fmla="*/ 1045 w 1152"/>
                <a:gd name="T37" fmla="*/ 25 h 532"/>
                <a:gd name="T38" fmla="*/ 945 w 1152"/>
                <a:gd name="T39" fmla="*/ 50 h 532"/>
                <a:gd name="T40" fmla="*/ 853 w 1152"/>
                <a:gd name="T41" fmla="*/ 75 h 532"/>
                <a:gd name="T42" fmla="*/ 764 w 1152"/>
                <a:gd name="T43" fmla="*/ 102 h 532"/>
                <a:gd name="T44" fmla="*/ 684 w 1152"/>
                <a:gd name="T45" fmla="*/ 130 h 532"/>
                <a:gd name="T46" fmla="*/ 607 w 1152"/>
                <a:gd name="T47" fmla="*/ 159 h 532"/>
                <a:gd name="T48" fmla="*/ 534 w 1152"/>
                <a:gd name="T49" fmla="*/ 190 h 532"/>
                <a:gd name="T50" fmla="*/ 465 w 1152"/>
                <a:gd name="T51" fmla="*/ 223 h 532"/>
                <a:gd name="T52" fmla="*/ 400 w 1152"/>
                <a:gd name="T53" fmla="*/ 255 h 532"/>
                <a:gd name="T54" fmla="*/ 338 w 1152"/>
                <a:gd name="T55" fmla="*/ 290 h 532"/>
                <a:gd name="T56" fmla="*/ 279 w 1152"/>
                <a:gd name="T57" fmla="*/ 324 h 532"/>
                <a:gd name="T58" fmla="*/ 221 w 1152"/>
                <a:gd name="T59" fmla="*/ 361 h 532"/>
                <a:gd name="T60" fmla="*/ 165 w 1152"/>
                <a:gd name="T61" fmla="*/ 399 h 532"/>
                <a:gd name="T62" fmla="*/ 110 w 1152"/>
                <a:gd name="T63" fmla="*/ 438 h 532"/>
                <a:gd name="T64" fmla="*/ 56 w 1152"/>
                <a:gd name="T65" fmla="*/ 478 h 532"/>
                <a:gd name="T66" fmla="*/ 0 w 1152"/>
                <a:gd name="T67" fmla="*/ 520 h 532"/>
                <a:gd name="T68" fmla="*/ 10 w 1152"/>
                <a:gd name="T69" fmla="*/ 532 h 5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2"/>
                <a:gd name="T106" fmla="*/ 0 h 532"/>
                <a:gd name="T107" fmla="*/ 1152 w 1152"/>
                <a:gd name="T108" fmla="*/ 532 h 5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2" h="532">
                  <a:moveTo>
                    <a:pt x="10" y="532"/>
                  </a:moveTo>
                  <a:lnTo>
                    <a:pt x="63" y="489"/>
                  </a:lnTo>
                  <a:lnTo>
                    <a:pt x="117" y="449"/>
                  </a:lnTo>
                  <a:lnTo>
                    <a:pt x="173" y="411"/>
                  </a:lnTo>
                  <a:lnTo>
                    <a:pt x="229" y="372"/>
                  </a:lnTo>
                  <a:lnTo>
                    <a:pt x="286" y="336"/>
                  </a:lnTo>
                  <a:lnTo>
                    <a:pt x="344" y="301"/>
                  </a:lnTo>
                  <a:lnTo>
                    <a:pt x="407" y="267"/>
                  </a:lnTo>
                  <a:lnTo>
                    <a:pt x="471" y="234"/>
                  </a:lnTo>
                  <a:lnTo>
                    <a:pt x="540" y="203"/>
                  </a:lnTo>
                  <a:lnTo>
                    <a:pt x="611" y="173"/>
                  </a:lnTo>
                  <a:lnTo>
                    <a:pt x="688" y="144"/>
                  </a:lnTo>
                  <a:lnTo>
                    <a:pt x="768" y="115"/>
                  </a:lnTo>
                  <a:lnTo>
                    <a:pt x="856" y="88"/>
                  </a:lnTo>
                  <a:lnTo>
                    <a:pt x="949" y="61"/>
                  </a:lnTo>
                  <a:lnTo>
                    <a:pt x="1047" y="38"/>
                  </a:lnTo>
                  <a:lnTo>
                    <a:pt x="1152" y="13"/>
                  </a:lnTo>
                  <a:lnTo>
                    <a:pt x="1150" y="0"/>
                  </a:lnTo>
                  <a:lnTo>
                    <a:pt x="1045" y="25"/>
                  </a:lnTo>
                  <a:lnTo>
                    <a:pt x="945" y="50"/>
                  </a:lnTo>
                  <a:lnTo>
                    <a:pt x="853" y="75"/>
                  </a:lnTo>
                  <a:lnTo>
                    <a:pt x="764" y="102"/>
                  </a:lnTo>
                  <a:lnTo>
                    <a:pt x="684" y="130"/>
                  </a:lnTo>
                  <a:lnTo>
                    <a:pt x="607" y="159"/>
                  </a:lnTo>
                  <a:lnTo>
                    <a:pt x="534" y="190"/>
                  </a:lnTo>
                  <a:lnTo>
                    <a:pt x="465" y="223"/>
                  </a:lnTo>
                  <a:lnTo>
                    <a:pt x="400" y="255"/>
                  </a:lnTo>
                  <a:lnTo>
                    <a:pt x="338" y="290"/>
                  </a:lnTo>
                  <a:lnTo>
                    <a:pt x="279" y="324"/>
                  </a:lnTo>
                  <a:lnTo>
                    <a:pt x="221" y="361"/>
                  </a:lnTo>
                  <a:lnTo>
                    <a:pt x="165" y="399"/>
                  </a:lnTo>
                  <a:lnTo>
                    <a:pt x="110" y="438"/>
                  </a:lnTo>
                  <a:lnTo>
                    <a:pt x="56" y="478"/>
                  </a:lnTo>
                  <a:lnTo>
                    <a:pt x="0" y="520"/>
                  </a:lnTo>
                  <a:lnTo>
                    <a:pt x="10" y="532"/>
                  </a:lnTo>
                  <a:close/>
                </a:path>
              </a:pathLst>
            </a:custGeom>
            <a:solidFill>
              <a:srgbClr val="DD137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910" name="Freeform 12">
              <a:extLst>
                <a:ext uri="{FF2B5EF4-FFF2-40B4-BE49-F238E27FC236}">
                  <a16:creationId xmlns="" xmlns:a16="http://schemas.microsoft.com/office/drawing/2014/main" id="{37154B63-7E96-4924-8E72-5D5473277065}"/>
                </a:ext>
              </a:extLst>
            </p:cNvPr>
            <p:cNvSpPr>
              <a:spLocks/>
            </p:cNvSpPr>
            <p:nvPr/>
          </p:nvSpPr>
          <p:spPr bwMode="auto">
            <a:xfrm>
              <a:off x="667" y="1854"/>
              <a:ext cx="64" cy="96"/>
            </a:xfrm>
            <a:custGeom>
              <a:avLst/>
              <a:gdLst>
                <a:gd name="T0" fmla="*/ 33 w 64"/>
                <a:gd name="T1" fmla="*/ 0 h 96"/>
                <a:gd name="T2" fmla="*/ 64 w 64"/>
                <a:gd name="T3" fmla="*/ 96 h 96"/>
                <a:gd name="T4" fmla="*/ 64 w 64"/>
                <a:gd name="T5" fmla="*/ 96 h 96"/>
                <a:gd name="T6" fmla="*/ 62 w 64"/>
                <a:gd name="T7" fmla="*/ 94 h 96"/>
                <a:gd name="T8" fmla="*/ 60 w 64"/>
                <a:gd name="T9" fmla="*/ 92 h 96"/>
                <a:gd name="T10" fmla="*/ 58 w 64"/>
                <a:gd name="T11" fmla="*/ 92 h 96"/>
                <a:gd name="T12" fmla="*/ 56 w 64"/>
                <a:gd name="T13" fmla="*/ 90 h 96"/>
                <a:gd name="T14" fmla="*/ 54 w 64"/>
                <a:gd name="T15" fmla="*/ 90 h 96"/>
                <a:gd name="T16" fmla="*/ 52 w 64"/>
                <a:gd name="T17" fmla="*/ 88 h 96"/>
                <a:gd name="T18" fmla="*/ 50 w 64"/>
                <a:gd name="T19" fmla="*/ 88 h 96"/>
                <a:gd name="T20" fmla="*/ 48 w 64"/>
                <a:gd name="T21" fmla="*/ 88 h 96"/>
                <a:gd name="T22" fmla="*/ 46 w 64"/>
                <a:gd name="T23" fmla="*/ 86 h 96"/>
                <a:gd name="T24" fmla="*/ 44 w 64"/>
                <a:gd name="T25" fmla="*/ 86 h 96"/>
                <a:gd name="T26" fmla="*/ 42 w 64"/>
                <a:gd name="T27" fmla="*/ 86 h 96"/>
                <a:gd name="T28" fmla="*/ 40 w 64"/>
                <a:gd name="T29" fmla="*/ 86 h 96"/>
                <a:gd name="T30" fmla="*/ 39 w 64"/>
                <a:gd name="T31" fmla="*/ 86 h 96"/>
                <a:gd name="T32" fmla="*/ 37 w 64"/>
                <a:gd name="T33" fmla="*/ 86 h 96"/>
                <a:gd name="T34" fmla="*/ 35 w 64"/>
                <a:gd name="T35" fmla="*/ 84 h 96"/>
                <a:gd name="T36" fmla="*/ 33 w 64"/>
                <a:gd name="T37" fmla="*/ 84 h 96"/>
                <a:gd name="T38" fmla="*/ 31 w 64"/>
                <a:gd name="T39" fmla="*/ 84 h 96"/>
                <a:gd name="T40" fmla="*/ 29 w 64"/>
                <a:gd name="T41" fmla="*/ 86 h 96"/>
                <a:gd name="T42" fmla="*/ 27 w 64"/>
                <a:gd name="T43" fmla="*/ 86 h 96"/>
                <a:gd name="T44" fmla="*/ 25 w 64"/>
                <a:gd name="T45" fmla="*/ 86 h 96"/>
                <a:gd name="T46" fmla="*/ 23 w 64"/>
                <a:gd name="T47" fmla="*/ 86 h 96"/>
                <a:gd name="T48" fmla="*/ 21 w 64"/>
                <a:gd name="T49" fmla="*/ 86 h 96"/>
                <a:gd name="T50" fmla="*/ 17 w 64"/>
                <a:gd name="T51" fmla="*/ 86 h 96"/>
                <a:gd name="T52" fmla="*/ 16 w 64"/>
                <a:gd name="T53" fmla="*/ 88 h 96"/>
                <a:gd name="T54" fmla="*/ 14 w 64"/>
                <a:gd name="T55" fmla="*/ 88 h 96"/>
                <a:gd name="T56" fmla="*/ 12 w 64"/>
                <a:gd name="T57" fmla="*/ 88 h 96"/>
                <a:gd name="T58" fmla="*/ 10 w 64"/>
                <a:gd name="T59" fmla="*/ 90 h 96"/>
                <a:gd name="T60" fmla="*/ 8 w 64"/>
                <a:gd name="T61" fmla="*/ 90 h 96"/>
                <a:gd name="T62" fmla="*/ 6 w 64"/>
                <a:gd name="T63" fmla="*/ 92 h 96"/>
                <a:gd name="T64" fmla="*/ 4 w 64"/>
                <a:gd name="T65" fmla="*/ 92 h 96"/>
                <a:gd name="T66" fmla="*/ 2 w 64"/>
                <a:gd name="T67" fmla="*/ 94 h 96"/>
                <a:gd name="T68" fmla="*/ 0 w 64"/>
                <a:gd name="T69" fmla="*/ 96 h 96"/>
                <a:gd name="T70" fmla="*/ 33 w 64"/>
                <a:gd name="T71" fmla="*/ 0 h 96"/>
                <a:gd name="T72" fmla="*/ 33 w 64"/>
                <a:gd name="T73" fmla="*/ 0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6"/>
                <a:gd name="T113" fmla="*/ 64 w 64"/>
                <a:gd name="T114" fmla="*/ 96 h 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6">
                  <a:moveTo>
                    <a:pt x="33" y="0"/>
                  </a:moveTo>
                  <a:lnTo>
                    <a:pt x="64" y="96"/>
                  </a:lnTo>
                  <a:lnTo>
                    <a:pt x="62" y="94"/>
                  </a:lnTo>
                  <a:lnTo>
                    <a:pt x="60" y="92"/>
                  </a:lnTo>
                  <a:lnTo>
                    <a:pt x="58" y="92"/>
                  </a:lnTo>
                  <a:lnTo>
                    <a:pt x="56" y="90"/>
                  </a:lnTo>
                  <a:lnTo>
                    <a:pt x="54" y="90"/>
                  </a:lnTo>
                  <a:lnTo>
                    <a:pt x="52" y="88"/>
                  </a:lnTo>
                  <a:lnTo>
                    <a:pt x="50" y="88"/>
                  </a:lnTo>
                  <a:lnTo>
                    <a:pt x="48" y="88"/>
                  </a:lnTo>
                  <a:lnTo>
                    <a:pt x="46" y="86"/>
                  </a:lnTo>
                  <a:lnTo>
                    <a:pt x="44" y="86"/>
                  </a:lnTo>
                  <a:lnTo>
                    <a:pt x="42" y="86"/>
                  </a:lnTo>
                  <a:lnTo>
                    <a:pt x="40" y="86"/>
                  </a:lnTo>
                  <a:lnTo>
                    <a:pt x="39" y="86"/>
                  </a:lnTo>
                  <a:lnTo>
                    <a:pt x="37" y="86"/>
                  </a:lnTo>
                  <a:lnTo>
                    <a:pt x="35" y="84"/>
                  </a:lnTo>
                  <a:lnTo>
                    <a:pt x="33" y="84"/>
                  </a:lnTo>
                  <a:lnTo>
                    <a:pt x="31" y="84"/>
                  </a:lnTo>
                  <a:lnTo>
                    <a:pt x="29" y="86"/>
                  </a:lnTo>
                  <a:lnTo>
                    <a:pt x="27" y="86"/>
                  </a:lnTo>
                  <a:lnTo>
                    <a:pt x="25" y="86"/>
                  </a:lnTo>
                  <a:lnTo>
                    <a:pt x="23" y="86"/>
                  </a:lnTo>
                  <a:lnTo>
                    <a:pt x="21" y="86"/>
                  </a:lnTo>
                  <a:lnTo>
                    <a:pt x="17" y="86"/>
                  </a:lnTo>
                  <a:lnTo>
                    <a:pt x="16" y="88"/>
                  </a:lnTo>
                  <a:lnTo>
                    <a:pt x="14" y="88"/>
                  </a:lnTo>
                  <a:lnTo>
                    <a:pt x="12" y="88"/>
                  </a:lnTo>
                  <a:lnTo>
                    <a:pt x="10" y="90"/>
                  </a:lnTo>
                  <a:lnTo>
                    <a:pt x="8" y="90"/>
                  </a:lnTo>
                  <a:lnTo>
                    <a:pt x="6" y="92"/>
                  </a:lnTo>
                  <a:lnTo>
                    <a:pt x="4" y="92"/>
                  </a:lnTo>
                  <a:lnTo>
                    <a:pt x="2" y="94"/>
                  </a:lnTo>
                  <a:lnTo>
                    <a:pt x="0" y="96"/>
                  </a:lnTo>
                  <a:lnTo>
                    <a:pt x="33" y="0"/>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911" name="Rectangle 13">
              <a:extLst>
                <a:ext uri="{FF2B5EF4-FFF2-40B4-BE49-F238E27FC236}">
                  <a16:creationId xmlns="" xmlns:a16="http://schemas.microsoft.com/office/drawing/2014/main" id="{BE66B9A9-C6D4-42B7-89CE-D15305DF2226}"/>
                </a:ext>
              </a:extLst>
            </p:cNvPr>
            <p:cNvSpPr>
              <a:spLocks noChangeArrowheads="1"/>
            </p:cNvSpPr>
            <p:nvPr/>
          </p:nvSpPr>
          <p:spPr bwMode="auto">
            <a:xfrm>
              <a:off x="692" y="1902"/>
              <a:ext cx="14" cy="1621"/>
            </a:xfrm>
            <a:prstGeom prst="rect">
              <a:avLst/>
            </a:prstGeom>
            <a:solidFill>
              <a:srgbClr val="1F1A1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2" name="Freeform 14">
              <a:extLst>
                <a:ext uri="{FF2B5EF4-FFF2-40B4-BE49-F238E27FC236}">
                  <a16:creationId xmlns="" xmlns:a16="http://schemas.microsoft.com/office/drawing/2014/main" id="{E60AD78A-1B4F-45A2-9F9C-DA2E53A2743D}"/>
                </a:ext>
              </a:extLst>
            </p:cNvPr>
            <p:cNvSpPr>
              <a:spLocks/>
            </p:cNvSpPr>
            <p:nvPr/>
          </p:nvSpPr>
          <p:spPr bwMode="auto">
            <a:xfrm>
              <a:off x="2015" y="3491"/>
              <a:ext cx="94" cy="63"/>
            </a:xfrm>
            <a:custGeom>
              <a:avLst/>
              <a:gdLst>
                <a:gd name="T0" fmla="*/ 94 w 94"/>
                <a:gd name="T1" fmla="*/ 30 h 63"/>
                <a:gd name="T2" fmla="*/ 0 w 94"/>
                <a:gd name="T3" fmla="*/ 63 h 63"/>
                <a:gd name="T4" fmla="*/ 0 w 94"/>
                <a:gd name="T5" fmla="*/ 63 h 63"/>
                <a:gd name="T6" fmla="*/ 2 w 94"/>
                <a:gd name="T7" fmla="*/ 61 h 63"/>
                <a:gd name="T8" fmla="*/ 2 w 94"/>
                <a:gd name="T9" fmla="*/ 59 h 63"/>
                <a:gd name="T10" fmla="*/ 4 w 94"/>
                <a:gd name="T11" fmla="*/ 57 h 63"/>
                <a:gd name="T12" fmla="*/ 4 w 94"/>
                <a:gd name="T13" fmla="*/ 55 h 63"/>
                <a:gd name="T14" fmla="*/ 6 w 94"/>
                <a:gd name="T15" fmla="*/ 54 h 63"/>
                <a:gd name="T16" fmla="*/ 6 w 94"/>
                <a:gd name="T17" fmla="*/ 52 h 63"/>
                <a:gd name="T18" fmla="*/ 8 w 94"/>
                <a:gd name="T19" fmla="*/ 50 h 63"/>
                <a:gd name="T20" fmla="*/ 8 w 94"/>
                <a:gd name="T21" fmla="*/ 48 h 63"/>
                <a:gd name="T22" fmla="*/ 8 w 94"/>
                <a:gd name="T23" fmla="*/ 46 h 63"/>
                <a:gd name="T24" fmla="*/ 8 w 94"/>
                <a:gd name="T25" fmla="*/ 44 h 63"/>
                <a:gd name="T26" fmla="*/ 10 w 94"/>
                <a:gd name="T27" fmla="*/ 42 h 63"/>
                <a:gd name="T28" fmla="*/ 10 w 94"/>
                <a:gd name="T29" fmla="*/ 40 h 63"/>
                <a:gd name="T30" fmla="*/ 10 w 94"/>
                <a:gd name="T31" fmla="*/ 38 h 63"/>
                <a:gd name="T32" fmla="*/ 10 w 94"/>
                <a:gd name="T33" fmla="*/ 34 h 63"/>
                <a:gd name="T34" fmla="*/ 10 w 94"/>
                <a:gd name="T35" fmla="*/ 32 h 63"/>
                <a:gd name="T36" fmla="*/ 10 w 94"/>
                <a:gd name="T37" fmla="*/ 30 h 63"/>
                <a:gd name="T38" fmla="*/ 10 w 94"/>
                <a:gd name="T39" fmla="*/ 29 h 63"/>
                <a:gd name="T40" fmla="*/ 10 w 94"/>
                <a:gd name="T41" fmla="*/ 27 h 63"/>
                <a:gd name="T42" fmla="*/ 10 w 94"/>
                <a:gd name="T43" fmla="*/ 25 h 63"/>
                <a:gd name="T44" fmla="*/ 10 w 94"/>
                <a:gd name="T45" fmla="*/ 23 h 63"/>
                <a:gd name="T46" fmla="*/ 10 w 94"/>
                <a:gd name="T47" fmla="*/ 21 h 63"/>
                <a:gd name="T48" fmla="*/ 8 w 94"/>
                <a:gd name="T49" fmla="*/ 19 h 63"/>
                <a:gd name="T50" fmla="*/ 8 w 94"/>
                <a:gd name="T51" fmla="*/ 17 h 63"/>
                <a:gd name="T52" fmla="*/ 8 w 94"/>
                <a:gd name="T53" fmla="*/ 15 h 63"/>
                <a:gd name="T54" fmla="*/ 8 w 94"/>
                <a:gd name="T55" fmla="*/ 13 h 63"/>
                <a:gd name="T56" fmla="*/ 6 w 94"/>
                <a:gd name="T57" fmla="*/ 11 h 63"/>
                <a:gd name="T58" fmla="*/ 6 w 94"/>
                <a:gd name="T59" fmla="*/ 9 h 63"/>
                <a:gd name="T60" fmla="*/ 4 w 94"/>
                <a:gd name="T61" fmla="*/ 7 h 63"/>
                <a:gd name="T62" fmla="*/ 4 w 94"/>
                <a:gd name="T63" fmla="*/ 6 h 63"/>
                <a:gd name="T64" fmla="*/ 2 w 94"/>
                <a:gd name="T65" fmla="*/ 4 h 63"/>
                <a:gd name="T66" fmla="*/ 2 w 94"/>
                <a:gd name="T67" fmla="*/ 2 h 63"/>
                <a:gd name="T68" fmla="*/ 0 w 94"/>
                <a:gd name="T69" fmla="*/ 0 h 63"/>
                <a:gd name="T70" fmla="*/ 94 w 94"/>
                <a:gd name="T71" fmla="*/ 30 h 63"/>
                <a:gd name="T72" fmla="*/ 94 w 94"/>
                <a:gd name="T73" fmla="*/ 30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3"/>
                <a:gd name="T113" fmla="*/ 94 w 94"/>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3">
                  <a:moveTo>
                    <a:pt x="94" y="30"/>
                  </a:moveTo>
                  <a:lnTo>
                    <a:pt x="0" y="63"/>
                  </a:lnTo>
                  <a:lnTo>
                    <a:pt x="2" y="61"/>
                  </a:lnTo>
                  <a:lnTo>
                    <a:pt x="2" y="59"/>
                  </a:lnTo>
                  <a:lnTo>
                    <a:pt x="4" y="57"/>
                  </a:lnTo>
                  <a:lnTo>
                    <a:pt x="4" y="55"/>
                  </a:lnTo>
                  <a:lnTo>
                    <a:pt x="6" y="54"/>
                  </a:lnTo>
                  <a:lnTo>
                    <a:pt x="6" y="52"/>
                  </a:lnTo>
                  <a:lnTo>
                    <a:pt x="8" y="50"/>
                  </a:lnTo>
                  <a:lnTo>
                    <a:pt x="8" y="48"/>
                  </a:lnTo>
                  <a:lnTo>
                    <a:pt x="8" y="46"/>
                  </a:lnTo>
                  <a:lnTo>
                    <a:pt x="8" y="44"/>
                  </a:lnTo>
                  <a:lnTo>
                    <a:pt x="10" y="42"/>
                  </a:lnTo>
                  <a:lnTo>
                    <a:pt x="10" y="40"/>
                  </a:lnTo>
                  <a:lnTo>
                    <a:pt x="10" y="38"/>
                  </a:lnTo>
                  <a:lnTo>
                    <a:pt x="10" y="34"/>
                  </a:lnTo>
                  <a:lnTo>
                    <a:pt x="10" y="32"/>
                  </a:lnTo>
                  <a:lnTo>
                    <a:pt x="10" y="30"/>
                  </a:lnTo>
                  <a:lnTo>
                    <a:pt x="10" y="29"/>
                  </a:lnTo>
                  <a:lnTo>
                    <a:pt x="10" y="27"/>
                  </a:lnTo>
                  <a:lnTo>
                    <a:pt x="10" y="25"/>
                  </a:lnTo>
                  <a:lnTo>
                    <a:pt x="10" y="23"/>
                  </a:lnTo>
                  <a:lnTo>
                    <a:pt x="10" y="21"/>
                  </a:lnTo>
                  <a:lnTo>
                    <a:pt x="8" y="19"/>
                  </a:lnTo>
                  <a:lnTo>
                    <a:pt x="8" y="17"/>
                  </a:lnTo>
                  <a:lnTo>
                    <a:pt x="8" y="15"/>
                  </a:lnTo>
                  <a:lnTo>
                    <a:pt x="8" y="13"/>
                  </a:lnTo>
                  <a:lnTo>
                    <a:pt x="6" y="11"/>
                  </a:lnTo>
                  <a:lnTo>
                    <a:pt x="6" y="9"/>
                  </a:lnTo>
                  <a:lnTo>
                    <a:pt x="4" y="7"/>
                  </a:lnTo>
                  <a:lnTo>
                    <a:pt x="4" y="6"/>
                  </a:lnTo>
                  <a:lnTo>
                    <a:pt x="2" y="4"/>
                  </a:lnTo>
                  <a:lnTo>
                    <a:pt x="2" y="2"/>
                  </a:lnTo>
                  <a:lnTo>
                    <a:pt x="0" y="0"/>
                  </a:lnTo>
                  <a:lnTo>
                    <a:pt x="94" y="30"/>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913" name="Rectangle 15">
              <a:extLst>
                <a:ext uri="{FF2B5EF4-FFF2-40B4-BE49-F238E27FC236}">
                  <a16:creationId xmlns="" xmlns:a16="http://schemas.microsoft.com/office/drawing/2014/main" id="{67E8F668-C2CD-4B3F-B28E-5ED9FD511704}"/>
                </a:ext>
              </a:extLst>
            </p:cNvPr>
            <p:cNvSpPr>
              <a:spLocks noChangeArrowheads="1"/>
            </p:cNvSpPr>
            <p:nvPr/>
          </p:nvSpPr>
          <p:spPr bwMode="auto">
            <a:xfrm>
              <a:off x="702" y="3516"/>
              <a:ext cx="1361" cy="13"/>
            </a:xfrm>
            <a:prstGeom prst="rect">
              <a:avLst/>
            </a:prstGeom>
            <a:solidFill>
              <a:srgbClr val="1F1A1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7895" name="WordArt 16">
            <a:extLst>
              <a:ext uri="{FF2B5EF4-FFF2-40B4-BE49-F238E27FC236}">
                <a16:creationId xmlns="" xmlns:a16="http://schemas.microsoft.com/office/drawing/2014/main" id="{E4831294-F69F-4938-A594-64EEE05B3B4A}"/>
              </a:ext>
            </a:extLst>
          </p:cNvPr>
          <p:cNvSpPr>
            <a:spLocks noChangeArrowheads="1" noChangeShapeType="1" noTextEdit="1"/>
          </p:cNvSpPr>
          <p:nvPr/>
        </p:nvSpPr>
        <p:spPr bwMode="auto">
          <a:xfrm>
            <a:off x="1066800" y="620713"/>
            <a:ext cx="7010400" cy="6477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FIZIČKA SVOJSTVA FLUIDA</a:t>
            </a:r>
          </a:p>
        </p:txBody>
      </p:sp>
      <p:sp>
        <p:nvSpPr>
          <p:cNvPr id="280600" name="Text Box 24">
            <a:extLst>
              <a:ext uri="{FF2B5EF4-FFF2-40B4-BE49-F238E27FC236}">
                <a16:creationId xmlns="" xmlns:a16="http://schemas.microsoft.com/office/drawing/2014/main" id="{74462CA4-14F6-47CB-9148-044F31FE1705}"/>
              </a:ext>
            </a:extLst>
          </p:cNvPr>
          <p:cNvSpPr txBox="1">
            <a:spLocks noChangeArrowheads="1"/>
          </p:cNvSpPr>
          <p:nvPr/>
        </p:nvSpPr>
        <p:spPr bwMode="auto">
          <a:xfrm>
            <a:off x="466725" y="1881188"/>
            <a:ext cx="60499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b="1"/>
              <a:t>Uticaj temperature na viskoznost:</a:t>
            </a:r>
            <a:endParaRPr lang="en-US" altLang="en-US" b="1"/>
          </a:p>
        </p:txBody>
      </p:sp>
      <p:pic>
        <p:nvPicPr>
          <p:cNvPr id="280601" name="Picture 25" descr="BD14794_">
            <a:extLst>
              <a:ext uri="{FF2B5EF4-FFF2-40B4-BE49-F238E27FC236}">
                <a16:creationId xmlns="" xmlns:a16="http://schemas.microsoft.com/office/drawing/2014/main" id="{279F5337-64F5-4B08-AE02-4AF65E0AB29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2425" y="1982788"/>
            <a:ext cx="16192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0602" name="Text Box 26">
            <a:extLst>
              <a:ext uri="{FF2B5EF4-FFF2-40B4-BE49-F238E27FC236}">
                <a16:creationId xmlns="" xmlns:a16="http://schemas.microsoft.com/office/drawing/2014/main" id="{6ED7828F-7765-4601-8CCE-D266489173AC}"/>
              </a:ext>
            </a:extLst>
          </p:cNvPr>
          <p:cNvSpPr txBox="1">
            <a:spLocks noChangeArrowheads="1"/>
          </p:cNvSpPr>
          <p:nvPr/>
        </p:nvSpPr>
        <p:spPr bwMode="auto">
          <a:xfrm>
            <a:off x="1295400" y="4005263"/>
            <a:ext cx="11763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1600" b="1"/>
              <a:t>TEČNOST</a:t>
            </a:r>
            <a:endParaRPr lang="en-US" altLang="en-US" sz="1600" b="1"/>
          </a:p>
        </p:txBody>
      </p:sp>
      <p:sp>
        <p:nvSpPr>
          <p:cNvPr id="280603" name="Text Box 27">
            <a:extLst>
              <a:ext uri="{FF2B5EF4-FFF2-40B4-BE49-F238E27FC236}">
                <a16:creationId xmlns="" xmlns:a16="http://schemas.microsoft.com/office/drawing/2014/main" id="{90A13FCF-8575-4FE6-B0EC-A1EE6CAC3AE6}"/>
              </a:ext>
            </a:extLst>
          </p:cNvPr>
          <p:cNvSpPr txBox="1">
            <a:spLocks noChangeArrowheads="1"/>
          </p:cNvSpPr>
          <p:nvPr/>
        </p:nvSpPr>
        <p:spPr bwMode="auto">
          <a:xfrm>
            <a:off x="2411413" y="5121275"/>
            <a:ext cx="6953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1600" b="1"/>
              <a:t>GAS</a:t>
            </a:r>
            <a:endParaRPr lang="en-US" altLang="en-US" sz="1600" b="1"/>
          </a:p>
        </p:txBody>
      </p:sp>
      <p:sp>
        <p:nvSpPr>
          <p:cNvPr id="280604" name="Line 28">
            <a:extLst>
              <a:ext uri="{FF2B5EF4-FFF2-40B4-BE49-F238E27FC236}">
                <a16:creationId xmlns="" xmlns:a16="http://schemas.microsoft.com/office/drawing/2014/main" id="{371A630B-A0E3-4A50-9221-3564B80A23EE}"/>
              </a:ext>
            </a:extLst>
          </p:cNvPr>
          <p:cNvSpPr>
            <a:spLocks noChangeShapeType="1"/>
          </p:cNvSpPr>
          <p:nvPr/>
        </p:nvSpPr>
        <p:spPr bwMode="auto">
          <a:xfrm flipV="1">
            <a:off x="1547813" y="3644900"/>
            <a:ext cx="466725" cy="431800"/>
          </a:xfrm>
          <a:prstGeom prst="line">
            <a:avLst/>
          </a:prstGeom>
          <a:noFill/>
          <a:ln w="19050">
            <a:solidFill>
              <a:srgbClr val="0033CC"/>
            </a:solidFill>
            <a:round/>
            <a:headEnd/>
            <a:tailEnd type="none" w="lg" len="lg"/>
          </a:ln>
          <a:extLst>
            <a:ext uri="{909E8E84-426E-40DD-AFC4-6F175D3DCCD1}">
              <a14:hiddenFill xmlns="" xmlns:a14="http://schemas.microsoft.com/office/drawing/2010/main">
                <a:noFill/>
              </a14:hiddenFill>
            </a:ext>
          </a:extLst>
        </p:spPr>
        <p:txBody>
          <a:bodyPr/>
          <a:lstStyle/>
          <a:p>
            <a:endParaRPr lang="en-US"/>
          </a:p>
        </p:txBody>
      </p:sp>
      <p:sp>
        <p:nvSpPr>
          <p:cNvPr id="280605" name="Line 29">
            <a:extLst>
              <a:ext uri="{FF2B5EF4-FFF2-40B4-BE49-F238E27FC236}">
                <a16:creationId xmlns="" xmlns:a16="http://schemas.microsoft.com/office/drawing/2014/main" id="{655764EE-F7D2-4799-9FC2-4758643B8BF8}"/>
              </a:ext>
            </a:extLst>
          </p:cNvPr>
          <p:cNvSpPr>
            <a:spLocks noChangeShapeType="1"/>
          </p:cNvSpPr>
          <p:nvPr/>
        </p:nvSpPr>
        <p:spPr bwMode="auto">
          <a:xfrm flipH="1" flipV="1">
            <a:off x="1979613" y="4868863"/>
            <a:ext cx="466725" cy="431800"/>
          </a:xfrm>
          <a:prstGeom prst="line">
            <a:avLst/>
          </a:prstGeom>
          <a:noFill/>
          <a:ln w="19050">
            <a:solidFill>
              <a:srgbClr val="0033CC"/>
            </a:solidFill>
            <a:round/>
            <a:headEnd/>
            <a:tailEnd type="none" w="lg" len="lg"/>
          </a:ln>
          <a:extLst>
            <a:ext uri="{909E8E84-426E-40DD-AFC4-6F175D3DCCD1}">
              <a14:hiddenFill xmlns="" xmlns:a14="http://schemas.microsoft.com/office/drawing/2010/main">
                <a:noFill/>
              </a14:hiddenFill>
            </a:ext>
          </a:extLst>
        </p:spPr>
        <p:txBody>
          <a:bodyPr/>
          <a:lstStyle/>
          <a:p>
            <a:endParaRPr lang="en-US"/>
          </a:p>
        </p:txBody>
      </p:sp>
      <p:sp>
        <p:nvSpPr>
          <p:cNvPr id="280606" name="Text Box 30">
            <a:extLst>
              <a:ext uri="{FF2B5EF4-FFF2-40B4-BE49-F238E27FC236}">
                <a16:creationId xmlns="" xmlns:a16="http://schemas.microsoft.com/office/drawing/2014/main" id="{B7ECACEA-0201-4D4D-BB91-E2F0B1D4A43E}"/>
              </a:ext>
            </a:extLst>
          </p:cNvPr>
          <p:cNvSpPr txBox="1">
            <a:spLocks noChangeArrowheads="1"/>
          </p:cNvSpPr>
          <p:nvPr/>
        </p:nvSpPr>
        <p:spPr bwMode="auto">
          <a:xfrm>
            <a:off x="4500563" y="3667125"/>
            <a:ext cx="4373562" cy="187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b="1"/>
              <a:t>Pritisak utiče na koeficijent kinematske viskoznosti.</a:t>
            </a:r>
          </a:p>
          <a:p>
            <a:pPr algn="just">
              <a:spcBef>
                <a:spcPct val="50000"/>
              </a:spcBef>
            </a:pPr>
            <a:r>
              <a:rPr lang="sr-Latn-CS" altLang="en-US" b="1"/>
              <a:t>Sa povećanjem pritiska viskoznost vode se smanjuje, a kod ostalih tečnosti sa povećanjem pritiska</a:t>
            </a:r>
            <a:r>
              <a:rPr lang="sr-Latn-CS" altLang="en-US"/>
              <a:t> </a:t>
            </a:r>
            <a:r>
              <a:rPr lang="sr-Latn-CS" altLang="en-US" b="1"/>
              <a:t>viskoznost se povećava.</a:t>
            </a:r>
          </a:p>
        </p:txBody>
      </p:sp>
      <p:pic>
        <p:nvPicPr>
          <p:cNvPr id="280607" name="Picture 31" descr="BD14794_">
            <a:extLst>
              <a:ext uri="{FF2B5EF4-FFF2-40B4-BE49-F238E27FC236}">
                <a16:creationId xmlns="" xmlns:a16="http://schemas.microsoft.com/office/drawing/2014/main" id="{CFB83B41-75DD-44D0-9E41-54313D7B6321}"/>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6100" y="3787775"/>
            <a:ext cx="16192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904" name="Text Box 16">
            <a:extLst>
              <a:ext uri="{FF2B5EF4-FFF2-40B4-BE49-F238E27FC236}">
                <a16:creationId xmlns="" xmlns:a16="http://schemas.microsoft.com/office/drawing/2014/main" id="{7FF08F4F-C702-47A0-9F7C-03F6A08303E2}"/>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80601"/>
                                        </p:tgtEl>
                                        <p:attrNameLst>
                                          <p:attrName>style.visibility</p:attrName>
                                        </p:attrNameLst>
                                      </p:cBhvr>
                                      <p:to>
                                        <p:strVal val="visible"/>
                                      </p:to>
                                    </p:set>
                                    <p:animEffect transition="in" filter="fade">
                                      <p:cBhvr>
                                        <p:cTn id="7" dur="1000"/>
                                        <p:tgtEl>
                                          <p:spTgt spid="280601"/>
                                        </p:tgtEl>
                                      </p:cBhvr>
                                    </p:animEffect>
                                    <p:anim calcmode="lin" valueType="num">
                                      <p:cBhvr>
                                        <p:cTn id="8" dur="1000" fill="hold"/>
                                        <p:tgtEl>
                                          <p:spTgt spid="280601"/>
                                        </p:tgtEl>
                                        <p:attrNameLst>
                                          <p:attrName>style.rotation</p:attrName>
                                        </p:attrNameLst>
                                      </p:cBhvr>
                                      <p:tavLst>
                                        <p:tav tm="0">
                                          <p:val>
                                            <p:fltVal val="720"/>
                                          </p:val>
                                        </p:tav>
                                        <p:tav tm="100000">
                                          <p:val>
                                            <p:fltVal val="0"/>
                                          </p:val>
                                        </p:tav>
                                      </p:tavLst>
                                    </p:anim>
                                    <p:anim calcmode="lin" valueType="num">
                                      <p:cBhvr>
                                        <p:cTn id="9" dur="1000" fill="hold"/>
                                        <p:tgtEl>
                                          <p:spTgt spid="280601"/>
                                        </p:tgtEl>
                                        <p:attrNameLst>
                                          <p:attrName>ppt_h</p:attrName>
                                        </p:attrNameLst>
                                      </p:cBhvr>
                                      <p:tavLst>
                                        <p:tav tm="0">
                                          <p:val>
                                            <p:fltVal val="0"/>
                                          </p:val>
                                        </p:tav>
                                        <p:tav tm="100000">
                                          <p:val>
                                            <p:strVal val="#ppt_h"/>
                                          </p:val>
                                        </p:tav>
                                      </p:tavLst>
                                    </p:anim>
                                    <p:anim calcmode="lin" valueType="num">
                                      <p:cBhvr>
                                        <p:cTn id="10" dur="1000" fill="hold"/>
                                        <p:tgtEl>
                                          <p:spTgt spid="280601"/>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80600"/>
                                        </p:tgtEl>
                                        <p:attrNameLst>
                                          <p:attrName>style.visibility</p:attrName>
                                        </p:attrNameLst>
                                      </p:cBhvr>
                                      <p:to>
                                        <p:strVal val="visible"/>
                                      </p:to>
                                    </p:set>
                                    <p:anim calcmode="discrete" valueType="clr">
                                      <p:cBhvr override="childStyle">
                                        <p:cTn id="14" dur="80"/>
                                        <p:tgtEl>
                                          <p:spTgt spid="28060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80600"/>
                                        </p:tgtEl>
                                        <p:attrNameLst>
                                          <p:attrName>fillcolor</p:attrName>
                                        </p:attrNameLst>
                                      </p:cBhvr>
                                      <p:tavLst>
                                        <p:tav tm="0">
                                          <p:val>
                                            <p:clrVal>
                                              <a:schemeClr val="accent2"/>
                                            </p:clrVal>
                                          </p:val>
                                        </p:tav>
                                        <p:tav tm="50000">
                                          <p:val>
                                            <p:clrVal>
                                              <a:schemeClr val="hlink"/>
                                            </p:clrVal>
                                          </p:val>
                                        </p:tav>
                                      </p:tavLst>
                                    </p:anim>
                                    <p:set>
                                      <p:cBhvr>
                                        <p:cTn id="16" dur="80"/>
                                        <p:tgtEl>
                                          <p:spTgt spid="280600"/>
                                        </p:tgtEl>
                                        <p:attrNameLst>
                                          <p:attrName>fill.type</p:attrName>
                                        </p:attrNameLst>
                                      </p:cBhvr>
                                      <p:to>
                                        <p:strVal val="solid"/>
                                      </p:to>
                                    </p:set>
                                  </p:childTnLst>
                                </p:cTn>
                              </p:par>
                            </p:childTnLst>
                          </p:cTn>
                        </p:par>
                        <p:par>
                          <p:cTn id="17" fill="hold" nodeType="afterGroup">
                            <p:stCondLst>
                              <p:cond delay="2240"/>
                            </p:stCondLst>
                            <p:childTnLst>
                              <p:par>
                                <p:cTn id="18" presetID="37"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900" decel="100000" fill="hold"/>
                                        <p:tgtEl>
                                          <p:spTgt spid="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3240"/>
                            </p:stCondLst>
                            <p:childTnLst>
                              <p:par>
                                <p:cTn id="25" presetID="22" presetClass="entr" presetSubtype="8" fill="hold" nodeType="afterEffect">
                                  <p:stCondLst>
                                    <p:cond delay="0"/>
                                  </p:stCondLst>
                                  <p:childTnLst>
                                    <p:set>
                                      <p:cBhvr>
                                        <p:cTn id="26" dur="1" fill="hold">
                                          <p:stCondLst>
                                            <p:cond delay="0"/>
                                          </p:stCondLst>
                                        </p:cTn>
                                        <p:tgtEl>
                                          <p:spTgt spid="280604"/>
                                        </p:tgtEl>
                                        <p:attrNameLst>
                                          <p:attrName>style.visibility</p:attrName>
                                        </p:attrNameLst>
                                      </p:cBhvr>
                                      <p:to>
                                        <p:strVal val="visible"/>
                                      </p:to>
                                    </p:set>
                                    <p:animEffect transition="in" filter="wipe(left)">
                                      <p:cBhvr>
                                        <p:cTn id="27" dur="500"/>
                                        <p:tgtEl>
                                          <p:spTgt spid="280604"/>
                                        </p:tgtEl>
                                      </p:cBhvr>
                                    </p:animEffect>
                                  </p:childTnLst>
                                </p:cTn>
                              </p:par>
                            </p:childTnLst>
                          </p:cTn>
                        </p:par>
                        <p:par>
                          <p:cTn id="28" fill="hold" nodeType="afterGroup">
                            <p:stCondLst>
                              <p:cond delay="374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80602"/>
                                        </p:tgtEl>
                                        <p:attrNameLst>
                                          <p:attrName>style.visibility</p:attrName>
                                        </p:attrNameLst>
                                      </p:cBhvr>
                                      <p:to>
                                        <p:strVal val="visible"/>
                                      </p:to>
                                    </p:set>
                                    <p:anim calcmode="discrete" valueType="clr">
                                      <p:cBhvr override="childStyle">
                                        <p:cTn id="31" dur="80"/>
                                        <p:tgtEl>
                                          <p:spTgt spid="28060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80602"/>
                                        </p:tgtEl>
                                        <p:attrNameLst>
                                          <p:attrName>fillcolor</p:attrName>
                                        </p:attrNameLst>
                                      </p:cBhvr>
                                      <p:tavLst>
                                        <p:tav tm="0">
                                          <p:val>
                                            <p:clrVal>
                                              <a:schemeClr val="accent2"/>
                                            </p:clrVal>
                                          </p:val>
                                        </p:tav>
                                        <p:tav tm="50000">
                                          <p:val>
                                            <p:clrVal>
                                              <a:schemeClr val="hlink"/>
                                            </p:clrVal>
                                          </p:val>
                                        </p:tav>
                                      </p:tavLst>
                                    </p:anim>
                                    <p:set>
                                      <p:cBhvr>
                                        <p:cTn id="33" dur="80"/>
                                        <p:tgtEl>
                                          <p:spTgt spid="280602"/>
                                        </p:tgtEl>
                                        <p:attrNameLst>
                                          <p:attrName>fill.type</p:attrName>
                                        </p:attrNameLst>
                                      </p:cBhvr>
                                      <p:to>
                                        <p:strVal val="solid"/>
                                      </p:to>
                                    </p:set>
                                  </p:childTnLst>
                                </p:cTn>
                              </p:par>
                            </p:childTnLst>
                          </p:cTn>
                        </p:par>
                        <p:par>
                          <p:cTn id="34" fill="hold" nodeType="afterGroup">
                            <p:stCondLst>
                              <p:cond delay="4060"/>
                            </p:stCondLst>
                            <p:childTnLst>
                              <p:par>
                                <p:cTn id="35" presetID="22" presetClass="entr" presetSubtype="8" fill="hold" nodeType="afterEffect">
                                  <p:stCondLst>
                                    <p:cond delay="0"/>
                                  </p:stCondLst>
                                  <p:childTnLst>
                                    <p:set>
                                      <p:cBhvr>
                                        <p:cTn id="36" dur="1" fill="hold">
                                          <p:stCondLst>
                                            <p:cond delay="0"/>
                                          </p:stCondLst>
                                        </p:cTn>
                                        <p:tgtEl>
                                          <p:spTgt spid="280605"/>
                                        </p:tgtEl>
                                        <p:attrNameLst>
                                          <p:attrName>style.visibility</p:attrName>
                                        </p:attrNameLst>
                                      </p:cBhvr>
                                      <p:to>
                                        <p:strVal val="visible"/>
                                      </p:to>
                                    </p:set>
                                    <p:animEffect transition="in" filter="wipe(left)">
                                      <p:cBhvr>
                                        <p:cTn id="37" dur="500"/>
                                        <p:tgtEl>
                                          <p:spTgt spid="280605"/>
                                        </p:tgtEl>
                                      </p:cBhvr>
                                    </p:animEffect>
                                  </p:childTnLst>
                                </p:cTn>
                              </p:par>
                            </p:childTnLst>
                          </p:cTn>
                        </p:par>
                        <p:par>
                          <p:cTn id="38" fill="hold" nodeType="afterGroup">
                            <p:stCondLst>
                              <p:cond delay="456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80603"/>
                                        </p:tgtEl>
                                        <p:attrNameLst>
                                          <p:attrName>style.visibility</p:attrName>
                                        </p:attrNameLst>
                                      </p:cBhvr>
                                      <p:to>
                                        <p:strVal val="visible"/>
                                      </p:to>
                                    </p:set>
                                    <p:anim calcmode="discrete" valueType="clr">
                                      <p:cBhvr override="childStyle">
                                        <p:cTn id="41" dur="80"/>
                                        <p:tgtEl>
                                          <p:spTgt spid="280603"/>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80603"/>
                                        </p:tgtEl>
                                        <p:attrNameLst>
                                          <p:attrName>fillcolor</p:attrName>
                                        </p:attrNameLst>
                                      </p:cBhvr>
                                      <p:tavLst>
                                        <p:tav tm="0">
                                          <p:val>
                                            <p:clrVal>
                                              <a:schemeClr val="accent2"/>
                                            </p:clrVal>
                                          </p:val>
                                        </p:tav>
                                        <p:tav tm="50000">
                                          <p:val>
                                            <p:clrVal>
                                              <a:schemeClr val="hlink"/>
                                            </p:clrVal>
                                          </p:val>
                                        </p:tav>
                                      </p:tavLst>
                                    </p:anim>
                                    <p:set>
                                      <p:cBhvr>
                                        <p:cTn id="43" dur="80"/>
                                        <p:tgtEl>
                                          <p:spTgt spid="280603"/>
                                        </p:tgtEl>
                                        <p:attrNameLst>
                                          <p:attrName>fill.type</p:attrName>
                                        </p:attrNameLst>
                                      </p:cBhvr>
                                      <p:to>
                                        <p:strVal val="solid"/>
                                      </p:to>
                                    </p:set>
                                  </p:childTnLst>
                                </p:cTn>
                              </p:par>
                            </p:childTnLst>
                          </p:cTn>
                        </p:par>
                        <p:par>
                          <p:cTn id="44" fill="hold" nodeType="afterGroup">
                            <p:stCondLst>
                              <p:cond delay="4720"/>
                            </p:stCondLst>
                            <p:childTnLst>
                              <p:par>
                                <p:cTn id="45" presetID="35" presetClass="entr" presetSubtype="0" fill="hold" nodeType="afterEffect">
                                  <p:stCondLst>
                                    <p:cond delay="0"/>
                                  </p:stCondLst>
                                  <p:childTnLst>
                                    <p:set>
                                      <p:cBhvr>
                                        <p:cTn id="46" dur="1" fill="hold">
                                          <p:stCondLst>
                                            <p:cond delay="0"/>
                                          </p:stCondLst>
                                        </p:cTn>
                                        <p:tgtEl>
                                          <p:spTgt spid="280607"/>
                                        </p:tgtEl>
                                        <p:attrNameLst>
                                          <p:attrName>style.visibility</p:attrName>
                                        </p:attrNameLst>
                                      </p:cBhvr>
                                      <p:to>
                                        <p:strVal val="visible"/>
                                      </p:to>
                                    </p:set>
                                    <p:animEffect transition="in" filter="fade">
                                      <p:cBhvr>
                                        <p:cTn id="47" dur="1000"/>
                                        <p:tgtEl>
                                          <p:spTgt spid="280607"/>
                                        </p:tgtEl>
                                      </p:cBhvr>
                                    </p:animEffect>
                                    <p:anim calcmode="lin" valueType="num">
                                      <p:cBhvr>
                                        <p:cTn id="48" dur="1000" fill="hold"/>
                                        <p:tgtEl>
                                          <p:spTgt spid="280607"/>
                                        </p:tgtEl>
                                        <p:attrNameLst>
                                          <p:attrName>style.rotation</p:attrName>
                                        </p:attrNameLst>
                                      </p:cBhvr>
                                      <p:tavLst>
                                        <p:tav tm="0">
                                          <p:val>
                                            <p:fltVal val="720"/>
                                          </p:val>
                                        </p:tav>
                                        <p:tav tm="100000">
                                          <p:val>
                                            <p:fltVal val="0"/>
                                          </p:val>
                                        </p:tav>
                                      </p:tavLst>
                                    </p:anim>
                                    <p:anim calcmode="lin" valueType="num">
                                      <p:cBhvr>
                                        <p:cTn id="49" dur="1000" fill="hold"/>
                                        <p:tgtEl>
                                          <p:spTgt spid="280607"/>
                                        </p:tgtEl>
                                        <p:attrNameLst>
                                          <p:attrName>ppt_h</p:attrName>
                                        </p:attrNameLst>
                                      </p:cBhvr>
                                      <p:tavLst>
                                        <p:tav tm="0">
                                          <p:val>
                                            <p:fltVal val="0"/>
                                          </p:val>
                                        </p:tav>
                                        <p:tav tm="100000">
                                          <p:val>
                                            <p:strVal val="#ppt_h"/>
                                          </p:val>
                                        </p:tav>
                                      </p:tavLst>
                                    </p:anim>
                                    <p:anim calcmode="lin" valueType="num">
                                      <p:cBhvr>
                                        <p:cTn id="50" dur="1000" fill="hold"/>
                                        <p:tgtEl>
                                          <p:spTgt spid="280607"/>
                                        </p:tgtEl>
                                        <p:attrNameLst>
                                          <p:attrName>ppt_w</p:attrName>
                                        </p:attrNameLst>
                                      </p:cBhvr>
                                      <p:tavLst>
                                        <p:tav tm="0">
                                          <p:val>
                                            <p:fltVal val="0"/>
                                          </p:val>
                                        </p:tav>
                                        <p:tav tm="100000">
                                          <p:val>
                                            <p:strVal val="#ppt_w"/>
                                          </p:val>
                                        </p:tav>
                                      </p:tavLst>
                                    </p:anim>
                                  </p:childTnLst>
                                </p:cTn>
                              </p:par>
                            </p:childTnLst>
                          </p:cTn>
                        </p:par>
                        <p:par>
                          <p:cTn id="51" fill="hold" nodeType="afterGroup">
                            <p:stCondLst>
                              <p:cond delay="5720"/>
                            </p:stCondLst>
                            <p:childTnLst>
                              <p:par>
                                <p:cTn id="52" presetID="27" presetClass="entr" presetSubtype="0" fill="hold" grpId="0" nodeType="afterEffect">
                                  <p:stCondLst>
                                    <p:cond delay="1500"/>
                                  </p:stCondLst>
                                  <p:iterate type="lt">
                                    <p:tmPct val="50000"/>
                                  </p:iterate>
                                  <p:childTnLst>
                                    <p:set>
                                      <p:cBhvr>
                                        <p:cTn id="53" dur="1" fill="hold">
                                          <p:stCondLst>
                                            <p:cond delay="0"/>
                                          </p:stCondLst>
                                        </p:cTn>
                                        <p:tgtEl>
                                          <p:spTgt spid="280606"/>
                                        </p:tgtEl>
                                        <p:attrNameLst>
                                          <p:attrName>style.visibility</p:attrName>
                                        </p:attrNameLst>
                                      </p:cBhvr>
                                      <p:to>
                                        <p:strVal val="visible"/>
                                      </p:to>
                                    </p:set>
                                    <p:anim calcmode="discrete" valueType="clr">
                                      <p:cBhvr override="childStyle">
                                        <p:cTn id="54" dur="80"/>
                                        <p:tgtEl>
                                          <p:spTgt spid="280606"/>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80606"/>
                                        </p:tgtEl>
                                        <p:attrNameLst>
                                          <p:attrName>fillcolor</p:attrName>
                                        </p:attrNameLst>
                                      </p:cBhvr>
                                      <p:tavLst>
                                        <p:tav tm="0">
                                          <p:val>
                                            <p:clrVal>
                                              <a:schemeClr val="accent2"/>
                                            </p:clrVal>
                                          </p:val>
                                        </p:tav>
                                        <p:tav tm="50000">
                                          <p:val>
                                            <p:clrVal>
                                              <a:schemeClr val="hlink"/>
                                            </p:clrVal>
                                          </p:val>
                                        </p:tav>
                                      </p:tavLst>
                                    </p:anim>
                                    <p:set>
                                      <p:cBhvr>
                                        <p:cTn id="56" dur="80"/>
                                        <p:tgtEl>
                                          <p:spTgt spid="2806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00" grpId="0"/>
      <p:bldP spid="280602" grpId="0"/>
      <p:bldP spid="280603" grpId="0"/>
      <p:bldP spid="28060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fld id="{D6FAFAC7-D16A-4397-B679-9ABF923EA9F5}" type="datetime11">
              <a:rPr lang="en-US">
                <a:solidFill>
                  <a:schemeClr val="tx2">
                    <a:shade val="90000"/>
                  </a:schemeClr>
                </a:solidFill>
              </a:rPr>
              <a:pPr>
                <a:defRPr/>
              </a:pPr>
              <a:t>09:57:58</a:t>
            </a:fld>
            <a:endParaRPr lang="en-US">
              <a:solidFill>
                <a:schemeClr val="tx2">
                  <a:shade val="90000"/>
                </a:schemeClr>
              </a:solidFill>
            </a:endParaRPr>
          </a:p>
        </p:txBody>
      </p:sp>
      <p:sp>
        <p:nvSpPr>
          <p:cNvPr id="13" name="Slide Number Placeholder 5"/>
          <p:cNvSpPr>
            <a:spLocks noGrp="1"/>
          </p:cNvSpPr>
          <p:nvPr>
            <p:ph type="sldNum" sz="quarter" idx="12"/>
          </p:nvPr>
        </p:nvSpPr>
        <p:spPr/>
        <p:txBody>
          <a:bodyPr/>
          <a:lstStyle/>
          <a:p>
            <a:pPr>
              <a:defRPr/>
            </a:pPr>
            <a:fld id="{93F90CCE-90CE-4BFF-9694-6D569C4B378A}" type="slidenum">
              <a:rPr lang="en-US">
                <a:solidFill>
                  <a:schemeClr val="tx2">
                    <a:shade val="90000"/>
                  </a:schemeClr>
                </a:solidFill>
              </a:rPr>
              <a:pPr>
                <a:defRPr/>
              </a:pPr>
              <a:t>33</a:t>
            </a:fld>
            <a:endParaRPr lang="en-US">
              <a:solidFill>
                <a:schemeClr val="tx2">
                  <a:shade val="90000"/>
                </a:schemeClr>
              </a:solidFill>
            </a:endParaRPr>
          </a:p>
        </p:txBody>
      </p:sp>
      <p:sp>
        <p:nvSpPr>
          <p:cNvPr id="5124" name="Line 4"/>
          <p:cNvSpPr>
            <a:spLocks noChangeShapeType="1"/>
          </p:cNvSpPr>
          <p:nvPr/>
        </p:nvSpPr>
        <p:spPr bwMode="auto">
          <a:xfrm>
            <a:off x="215900" y="512763"/>
            <a:ext cx="8697913" cy="20637"/>
          </a:xfrm>
          <a:prstGeom prst="line">
            <a:avLst/>
          </a:prstGeom>
          <a:noFill/>
          <a:ln w="92075" cmpd="thickThin">
            <a:solidFill>
              <a:srgbClr val="000000"/>
            </a:solidFill>
            <a:round/>
            <a:headEnd/>
            <a:tailEnd/>
          </a:ln>
          <a:effectLst/>
        </p:spPr>
        <p:txBody>
          <a:bodyPr wrap="none" anchor="ctr"/>
          <a:lstStyle/>
          <a:p>
            <a:endParaRPr lang="en-US"/>
          </a:p>
        </p:txBody>
      </p:sp>
      <p:sp>
        <p:nvSpPr>
          <p:cNvPr id="5125" name="Text Box 5"/>
          <p:cNvSpPr txBox="1">
            <a:spLocks noChangeArrowheads="1"/>
          </p:cNvSpPr>
          <p:nvPr/>
        </p:nvSpPr>
        <p:spPr bwMode="auto">
          <a:xfrm>
            <a:off x="6588125" y="6389688"/>
            <a:ext cx="2393950" cy="366712"/>
          </a:xfrm>
          <a:prstGeom prst="rect">
            <a:avLst/>
          </a:prstGeom>
          <a:noFill/>
          <a:ln w="9525">
            <a:noFill/>
            <a:miter lim="800000"/>
            <a:headEnd/>
            <a:tailEnd/>
          </a:ln>
          <a:effectLst/>
        </p:spPr>
        <p:txBody>
          <a:bodyPr wrap="none">
            <a:spAutoFit/>
          </a:bodyPr>
          <a:lstStyle/>
          <a:p>
            <a:pP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
        <p:nvSpPr>
          <p:cNvPr id="5126" name="Text Box 6"/>
          <p:cNvSpPr txBox="1">
            <a:spLocks noChangeArrowheads="1"/>
          </p:cNvSpPr>
          <p:nvPr/>
        </p:nvSpPr>
        <p:spPr bwMode="auto">
          <a:xfrm>
            <a:off x="3394075" y="161925"/>
            <a:ext cx="2357438" cy="320675"/>
          </a:xfrm>
          <a:prstGeom prst="rect">
            <a:avLst/>
          </a:prstGeom>
          <a:noFill/>
          <a:ln w="9525">
            <a:noFill/>
            <a:miter lim="800000"/>
            <a:headEnd/>
            <a:tailEnd/>
          </a:ln>
          <a:effectLst/>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5127" name="Line 7"/>
          <p:cNvSpPr>
            <a:spLocks noChangeShapeType="1"/>
          </p:cNvSpPr>
          <p:nvPr/>
        </p:nvSpPr>
        <p:spPr bwMode="auto">
          <a:xfrm>
            <a:off x="230188" y="6324600"/>
            <a:ext cx="8683625" cy="0"/>
          </a:xfrm>
          <a:prstGeom prst="line">
            <a:avLst/>
          </a:prstGeom>
          <a:noFill/>
          <a:ln w="92075" cmpd="thinThick">
            <a:solidFill>
              <a:srgbClr val="000000"/>
            </a:solidFill>
            <a:round/>
            <a:headEnd/>
            <a:tailEnd/>
          </a:ln>
          <a:effectLst/>
        </p:spPr>
        <p:txBody>
          <a:bodyPr wrap="none" anchor="ctr"/>
          <a:lstStyle/>
          <a:p>
            <a:endParaRPr lang="en-US"/>
          </a:p>
        </p:txBody>
      </p:sp>
      <p:sp>
        <p:nvSpPr>
          <p:cNvPr id="2057" name="WordArt 9"/>
          <p:cNvSpPr>
            <a:spLocks noChangeArrowheads="1" noChangeShapeType="1" noTextEdit="1"/>
          </p:cNvSpPr>
          <p:nvPr/>
        </p:nvSpPr>
        <p:spPr bwMode="auto">
          <a:xfrm>
            <a:off x="2100263" y="1125538"/>
            <a:ext cx="4941887"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4D4D4D"/>
                    </a:gs>
                    <a:gs pos="50000">
                      <a:srgbClr val="E2E2E2"/>
                    </a:gs>
                    <a:gs pos="100000">
                      <a:srgbClr val="4D4D4D"/>
                    </a:gs>
                  </a:gsLst>
                  <a:lin ang="5400000" scaled="1"/>
                </a:gradFill>
                <a:effectLst>
                  <a:outerShdw dist="45791" dir="3378596" algn="ctr" rotWithShape="0">
                    <a:srgbClr val="4D4D4D">
                      <a:alpha val="79999"/>
                    </a:srgbClr>
                  </a:outerShdw>
                </a:effectLst>
                <a:latin typeface="Arial Black"/>
              </a:rPr>
              <a:t>STATIKA FLUIDA</a:t>
            </a:r>
          </a:p>
        </p:txBody>
      </p:sp>
      <p:pic>
        <p:nvPicPr>
          <p:cNvPr id="2058" name="Picture 10" descr="BD10263_"/>
          <p:cNvPicPr>
            <a:picLocks noChangeAspect="1" noChangeArrowheads="1"/>
          </p:cNvPicPr>
          <p:nvPr/>
        </p:nvPicPr>
        <p:blipFill>
          <a:blip r:embed="rId2" cstate="print"/>
          <a:srcRect/>
          <a:stretch>
            <a:fillRect/>
          </a:stretch>
        </p:blipFill>
        <p:spPr bwMode="auto">
          <a:xfrm>
            <a:off x="236538" y="2619375"/>
            <a:ext cx="179387" cy="179388"/>
          </a:xfrm>
          <a:prstGeom prst="rect">
            <a:avLst/>
          </a:prstGeom>
          <a:noFill/>
          <a:ln w="9525">
            <a:noFill/>
            <a:miter lim="800000"/>
            <a:headEnd/>
            <a:tailEnd/>
          </a:ln>
        </p:spPr>
      </p:pic>
      <p:sp>
        <p:nvSpPr>
          <p:cNvPr id="2059" name="Text Box 11"/>
          <p:cNvSpPr txBox="1">
            <a:spLocks noChangeArrowheads="1"/>
          </p:cNvSpPr>
          <p:nvPr/>
        </p:nvSpPr>
        <p:spPr bwMode="auto">
          <a:xfrm>
            <a:off x="393700" y="2498725"/>
            <a:ext cx="8281988" cy="1006475"/>
          </a:xfrm>
          <a:prstGeom prst="rect">
            <a:avLst/>
          </a:prstGeom>
          <a:noFill/>
          <a:ln w="9525">
            <a:noFill/>
            <a:miter lim="800000"/>
            <a:headEnd/>
            <a:tailEnd/>
          </a:ln>
          <a:effectLst/>
        </p:spPr>
        <p:txBody>
          <a:bodyPr>
            <a:spAutoFit/>
          </a:bodyPr>
          <a:lstStyle/>
          <a:p>
            <a:pPr algn="just">
              <a:spcBef>
                <a:spcPct val="50000"/>
              </a:spcBef>
            </a:pPr>
            <a:r>
              <a:rPr lang="sr-Latn-CS" sz="2000" b="1"/>
              <a:t>STATIKA FLUIDA</a:t>
            </a:r>
            <a:r>
              <a:rPr lang="sr-Latn-CS" sz="2000"/>
              <a:t> </a:t>
            </a:r>
            <a:r>
              <a:rPr lang="sr-Latn-CS" sz="2000" b="1"/>
              <a:t>je deo mehanike fluida u okviru koje se proučava ponašanje fluida pri mirovanju, kao i uslova pod kojim je moguće mirovanje fluida.</a:t>
            </a:r>
            <a:endParaRPr lang="en-US" sz="2000" b="1"/>
          </a:p>
        </p:txBody>
      </p:sp>
      <p:pic>
        <p:nvPicPr>
          <p:cNvPr id="2060" name="Picture 12" descr="BD10263_"/>
          <p:cNvPicPr>
            <a:picLocks noChangeAspect="1" noChangeArrowheads="1"/>
          </p:cNvPicPr>
          <p:nvPr/>
        </p:nvPicPr>
        <p:blipFill>
          <a:blip r:embed="rId2" cstate="print"/>
          <a:srcRect/>
          <a:stretch>
            <a:fillRect/>
          </a:stretch>
        </p:blipFill>
        <p:spPr bwMode="auto">
          <a:xfrm>
            <a:off x="236538" y="4143375"/>
            <a:ext cx="179387" cy="179388"/>
          </a:xfrm>
          <a:prstGeom prst="rect">
            <a:avLst/>
          </a:prstGeom>
          <a:noFill/>
          <a:ln w="9525">
            <a:noFill/>
            <a:miter lim="800000"/>
            <a:headEnd/>
            <a:tailEnd/>
          </a:ln>
        </p:spPr>
      </p:pic>
      <p:sp>
        <p:nvSpPr>
          <p:cNvPr id="2061" name="Text Box 13"/>
          <p:cNvSpPr txBox="1">
            <a:spLocks noChangeArrowheads="1"/>
          </p:cNvSpPr>
          <p:nvPr/>
        </p:nvSpPr>
        <p:spPr bwMode="auto">
          <a:xfrm>
            <a:off x="393700" y="4022725"/>
            <a:ext cx="8281988" cy="701675"/>
          </a:xfrm>
          <a:prstGeom prst="rect">
            <a:avLst/>
          </a:prstGeom>
          <a:noFill/>
          <a:ln w="9525">
            <a:noFill/>
            <a:miter lim="800000"/>
            <a:headEnd/>
            <a:tailEnd/>
          </a:ln>
          <a:effectLst/>
        </p:spPr>
        <p:txBody>
          <a:bodyPr>
            <a:spAutoFit/>
          </a:bodyPr>
          <a:lstStyle/>
          <a:p>
            <a:pPr algn="just">
              <a:spcBef>
                <a:spcPct val="50000"/>
              </a:spcBef>
            </a:pPr>
            <a:r>
              <a:rPr lang="sr-Latn-CS" sz="2000" b="1"/>
              <a:t>FLUID</a:t>
            </a:r>
            <a:r>
              <a:rPr lang="sr-Latn-CS" sz="2000"/>
              <a:t> </a:t>
            </a:r>
            <a:r>
              <a:rPr lang="sr-Latn-CS" sz="2000" b="1"/>
              <a:t>se u mirovanju ponaša kao idealan, dakle, neviskozan fluid, jer je viskoznost osobina fluida koji se kreće.</a:t>
            </a:r>
            <a:endParaRPr lang="en-US" sz="2000" b="1"/>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2000"/>
                                        <p:tgtEl>
                                          <p:spTgt spid="2057"/>
                                        </p:tgtEl>
                                      </p:cBhvr>
                                    </p:animEffect>
                                  </p:childTnLst>
                                </p:cTn>
                              </p:par>
                            </p:childTnLst>
                          </p:cTn>
                        </p:par>
                        <p:par>
                          <p:cTn id="8" fill="hold" nodeType="afterGroup">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2058"/>
                                        </p:tgtEl>
                                        <p:attrNameLst>
                                          <p:attrName>style.visibility</p:attrName>
                                        </p:attrNameLst>
                                      </p:cBhvr>
                                      <p:to>
                                        <p:strVal val="visible"/>
                                      </p:to>
                                    </p:set>
                                    <p:anim calcmode="lin" valueType="num">
                                      <p:cBhvr>
                                        <p:cTn id="11" dur="500" fill="hold"/>
                                        <p:tgtEl>
                                          <p:spTgt spid="2058"/>
                                        </p:tgtEl>
                                        <p:attrNameLst>
                                          <p:attrName>ppt_w</p:attrName>
                                        </p:attrNameLst>
                                      </p:cBhvr>
                                      <p:tavLst>
                                        <p:tav tm="0">
                                          <p:val>
                                            <p:fltVal val="0"/>
                                          </p:val>
                                        </p:tav>
                                        <p:tav tm="100000">
                                          <p:val>
                                            <p:strVal val="#ppt_w"/>
                                          </p:val>
                                        </p:tav>
                                      </p:tavLst>
                                    </p:anim>
                                    <p:anim calcmode="lin" valueType="num">
                                      <p:cBhvr>
                                        <p:cTn id="12" dur="500" fill="hold"/>
                                        <p:tgtEl>
                                          <p:spTgt spid="2058"/>
                                        </p:tgtEl>
                                        <p:attrNameLst>
                                          <p:attrName>ppt_h</p:attrName>
                                        </p:attrNameLst>
                                      </p:cBhvr>
                                      <p:tavLst>
                                        <p:tav tm="0">
                                          <p:val>
                                            <p:fltVal val="0"/>
                                          </p:val>
                                        </p:tav>
                                        <p:tav tm="100000">
                                          <p:val>
                                            <p:strVal val="#ppt_h"/>
                                          </p:val>
                                        </p:tav>
                                      </p:tavLst>
                                    </p:anim>
                                    <p:anim calcmode="lin" valueType="num">
                                      <p:cBhvr>
                                        <p:cTn id="13" dur="500" fill="hold"/>
                                        <p:tgtEl>
                                          <p:spTgt spid="2058"/>
                                        </p:tgtEl>
                                        <p:attrNameLst>
                                          <p:attrName>style.rotation</p:attrName>
                                        </p:attrNameLst>
                                      </p:cBhvr>
                                      <p:tavLst>
                                        <p:tav tm="0">
                                          <p:val>
                                            <p:fltVal val="360"/>
                                          </p:val>
                                        </p:tav>
                                        <p:tav tm="100000">
                                          <p:val>
                                            <p:fltVal val="0"/>
                                          </p:val>
                                        </p:tav>
                                      </p:tavLst>
                                    </p:anim>
                                    <p:animEffect transition="in" filter="fade">
                                      <p:cBhvr>
                                        <p:cTn id="14" dur="500"/>
                                        <p:tgtEl>
                                          <p:spTgt spid="2058"/>
                                        </p:tgtEl>
                                      </p:cBhvr>
                                    </p:animEffect>
                                  </p:childTnLst>
                                </p:cTn>
                              </p:par>
                            </p:childTnLst>
                          </p:cTn>
                        </p:par>
                        <p:par>
                          <p:cTn id="15" fill="hold" nodeType="afterGroup">
                            <p:stCondLst>
                              <p:cond delay="25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2059"/>
                                        </p:tgtEl>
                                        <p:attrNameLst>
                                          <p:attrName>style.visibility</p:attrName>
                                        </p:attrNameLst>
                                      </p:cBhvr>
                                      <p:to>
                                        <p:strVal val="visible"/>
                                      </p:to>
                                    </p:set>
                                    <p:animEffect transition="in" filter="fade">
                                      <p:cBhvr>
                                        <p:cTn id="18" dur="500"/>
                                        <p:tgtEl>
                                          <p:spTgt spid="2059"/>
                                        </p:tgtEl>
                                      </p:cBhvr>
                                    </p:animEffect>
                                    <p:anim calcmode="lin" valueType="num">
                                      <p:cBhvr>
                                        <p:cTn id="19" dur="500" fill="hold"/>
                                        <p:tgtEl>
                                          <p:spTgt spid="2059"/>
                                        </p:tgtEl>
                                        <p:attrNameLst>
                                          <p:attrName>ppt_x</p:attrName>
                                        </p:attrNameLst>
                                      </p:cBhvr>
                                      <p:tavLst>
                                        <p:tav tm="0">
                                          <p:val>
                                            <p:strVal val="#ppt_x-.1"/>
                                          </p:val>
                                        </p:tav>
                                        <p:tav tm="100000">
                                          <p:val>
                                            <p:strVal val="#ppt_x"/>
                                          </p:val>
                                        </p:tav>
                                      </p:tavLst>
                                    </p:anim>
                                    <p:anim calcmode="lin" valueType="num">
                                      <p:cBhvr>
                                        <p:cTn id="20" dur="500" fill="hold"/>
                                        <p:tgtEl>
                                          <p:spTgt spid="2059"/>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9100"/>
                            </p:stCondLst>
                            <p:childTnLst>
                              <p:par>
                                <p:cTn id="22" presetID="49" presetClass="entr" presetSubtype="0" decel="100000" fill="hold" nodeType="afterEffect">
                                  <p:stCondLst>
                                    <p:cond delay="0"/>
                                  </p:stCondLst>
                                  <p:childTnLst>
                                    <p:set>
                                      <p:cBhvr>
                                        <p:cTn id="23" dur="1" fill="hold">
                                          <p:stCondLst>
                                            <p:cond delay="0"/>
                                          </p:stCondLst>
                                        </p:cTn>
                                        <p:tgtEl>
                                          <p:spTgt spid="2060"/>
                                        </p:tgtEl>
                                        <p:attrNameLst>
                                          <p:attrName>style.visibility</p:attrName>
                                        </p:attrNameLst>
                                      </p:cBhvr>
                                      <p:to>
                                        <p:strVal val="visible"/>
                                      </p:to>
                                    </p:set>
                                    <p:anim calcmode="lin" valueType="num">
                                      <p:cBhvr>
                                        <p:cTn id="24" dur="500" fill="hold"/>
                                        <p:tgtEl>
                                          <p:spTgt spid="2060"/>
                                        </p:tgtEl>
                                        <p:attrNameLst>
                                          <p:attrName>ppt_w</p:attrName>
                                        </p:attrNameLst>
                                      </p:cBhvr>
                                      <p:tavLst>
                                        <p:tav tm="0">
                                          <p:val>
                                            <p:fltVal val="0"/>
                                          </p:val>
                                        </p:tav>
                                        <p:tav tm="100000">
                                          <p:val>
                                            <p:strVal val="#ppt_w"/>
                                          </p:val>
                                        </p:tav>
                                      </p:tavLst>
                                    </p:anim>
                                    <p:anim calcmode="lin" valueType="num">
                                      <p:cBhvr>
                                        <p:cTn id="25" dur="500" fill="hold"/>
                                        <p:tgtEl>
                                          <p:spTgt spid="2060"/>
                                        </p:tgtEl>
                                        <p:attrNameLst>
                                          <p:attrName>ppt_h</p:attrName>
                                        </p:attrNameLst>
                                      </p:cBhvr>
                                      <p:tavLst>
                                        <p:tav tm="0">
                                          <p:val>
                                            <p:fltVal val="0"/>
                                          </p:val>
                                        </p:tav>
                                        <p:tav tm="100000">
                                          <p:val>
                                            <p:strVal val="#ppt_h"/>
                                          </p:val>
                                        </p:tav>
                                      </p:tavLst>
                                    </p:anim>
                                    <p:anim calcmode="lin" valueType="num">
                                      <p:cBhvr>
                                        <p:cTn id="26" dur="500" fill="hold"/>
                                        <p:tgtEl>
                                          <p:spTgt spid="2060"/>
                                        </p:tgtEl>
                                        <p:attrNameLst>
                                          <p:attrName>style.rotation</p:attrName>
                                        </p:attrNameLst>
                                      </p:cBhvr>
                                      <p:tavLst>
                                        <p:tav tm="0">
                                          <p:val>
                                            <p:fltVal val="360"/>
                                          </p:val>
                                        </p:tav>
                                        <p:tav tm="100000">
                                          <p:val>
                                            <p:fltVal val="0"/>
                                          </p:val>
                                        </p:tav>
                                      </p:tavLst>
                                    </p:anim>
                                    <p:animEffect transition="in" filter="fade">
                                      <p:cBhvr>
                                        <p:cTn id="27" dur="500"/>
                                        <p:tgtEl>
                                          <p:spTgt spid="2060"/>
                                        </p:tgtEl>
                                      </p:cBhvr>
                                    </p:animEffect>
                                  </p:childTnLst>
                                </p:cTn>
                              </p:par>
                            </p:childTnLst>
                          </p:cTn>
                        </p:par>
                        <p:par>
                          <p:cTn id="28" fill="hold" nodeType="afterGroup">
                            <p:stCondLst>
                              <p:cond delay="96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2061"/>
                                        </p:tgtEl>
                                        <p:attrNameLst>
                                          <p:attrName>style.visibility</p:attrName>
                                        </p:attrNameLst>
                                      </p:cBhvr>
                                      <p:to>
                                        <p:strVal val="visible"/>
                                      </p:to>
                                    </p:set>
                                    <p:animEffect transition="in" filter="fade">
                                      <p:cBhvr>
                                        <p:cTn id="31" dur="500"/>
                                        <p:tgtEl>
                                          <p:spTgt spid="2061"/>
                                        </p:tgtEl>
                                      </p:cBhvr>
                                    </p:animEffect>
                                    <p:anim calcmode="lin" valueType="num">
                                      <p:cBhvr>
                                        <p:cTn id="32" dur="500" fill="hold"/>
                                        <p:tgtEl>
                                          <p:spTgt spid="2061"/>
                                        </p:tgtEl>
                                        <p:attrNameLst>
                                          <p:attrName>ppt_x</p:attrName>
                                        </p:attrNameLst>
                                      </p:cBhvr>
                                      <p:tavLst>
                                        <p:tav tm="0">
                                          <p:val>
                                            <p:strVal val="#ppt_x-.1"/>
                                          </p:val>
                                        </p:tav>
                                        <p:tav tm="100000">
                                          <p:val>
                                            <p:strVal val="#ppt_x"/>
                                          </p:val>
                                        </p:tav>
                                      </p:tavLst>
                                    </p:anim>
                                    <p:anim calcmode="lin" valueType="num">
                                      <p:cBhvr>
                                        <p:cTn id="33" dur="500" fill="hold"/>
                                        <p:tgtEl>
                                          <p:spTgt spid="2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9" grpId="0"/>
      <p:bldP spid="20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Date Placeholder 3"/>
          <p:cNvSpPr>
            <a:spLocks noGrp="1"/>
          </p:cNvSpPr>
          <p:nvPr>
            <p:ph type="dt" sz="quarter" idx="10"/>
          </p:nvPr>
        </p:nvSpPr>
        <p:spPr/>
        <p:txBody>
          <a:bodyPr/>
          <a:lstStyle/>
          <a:p>
            <a:pPr>
              <a:defRPr/>
            </a:pPr>
            <a:fld id="{9A00DFB7-38CC-434F-A1CB-2ABED33119B5}" type="datetime11">
              <a:rPr lang="en-US"/>
              <a:pPr>
                <a:defRPr/>
              </a:pPr>
              <a:t>09:57:58</a:t>
            </a:fld>
            <a:endParaRPr lang="en-US"/>
          </a:p>
        </p:txBody>
      </p:sp>
      <p:sp>
        <p:nvSpPr>
          <p:cNvPr id="178" name="Slide Number Placeholder 5"/>
          <p:cNvSpPr>
            <a:spLocks noGrp="1"/>
          </p:cNvSpPr>
          <p:nvPr>
            <p:ph type="sldNum" sz="quarter" idx="12"/>
          </p:nvPr>
        </p:nvSpPr>
        <p:spPr/>
        <p:txBody>
          <a:bodyPr/>
          <a:lstStyle/>
          <a:p>
            <a:pPr>
              <a:defRPr/>
            </a:pPr>
            <a:fld id="{26F6007A-B949-4A78-AB15-BF09C127B011}" type="slidenum">
              <a:rPr lang="en-US"/>
              <a:pPr>
                <a:defRPr/>
              </a:pPr>
              <a:t>34</a:t>
            </a:fld>
            <a:endParaRPr lang="en-US"/>
          </a:p>
        </p:txBody>
      </p:sp>
      <p:sp>
        <p:nvSpPr>
          <p:cNvPr id="38916" name="Line 2"/>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38917" name="Text Box 3"/>
          <p:cNvSpPr txBox="1">
            <a:spLocks noChangeArrowheads="1"/>
          </p:cNvSpPr>
          <p:nvPr/>
        </p:nvSpPr>
        <p:spPr bwMode="auto">
          <a:xfrm>
            <a:off x="6588125" y="6389688"/>
            <a:ext cx="2393950" cy="366712"/>
          </a:xfrm>
          <a:prstGeom prst="rect">
            <a:avLst/>
          </a:prstGeom>
          <a:noFill/>
          <a:ln w="9525">
            <a:noFill/>
            <a:miter lim="800000"/>
            <a:headEnd/>
            <a:tailEnd/>
          </a:ln>
        </p:spPr>
        <p:txBody>
          <a:bodyPr wrap="none">
            <a:spAutoFit/>
          </a:bodyPr>
          <a:lstStyle/>
          <a:p>
            <a:pP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
        <p:nvSpPr>
          <p:cNvPr id="38918" name="Text Box 4"/>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38919" name="Line 5"/>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38920" name="WordArt 6"/>
          <p:cNvSpPr>
            <a:spLocks noChangeArrowheads="1" noChangeShapeType="1" noTextEdit="1"/>
          </p:cNvSpPr>
          <p:nvPr/>
        </p:nvSpPr>
        <p:spPr bwMode="auto">
          <a:xfrm>
            <a:off x="2732088" y="728663"/>
            <a:ext cx="3678237" cy="495300"/>
          </a:xfrm>
          <a:prstGeom prst="rect">
            <a:avLst/>
          </a:prstGeom>
        </p:spPr>
        <p:txBody>
          <a:bodyPr wrap="none" fromWordArt="1">
            <a:prstTxWarp prst="textPlain">
              <a:avLst>
                <a:gd name="adj" fmla="val 50000"/>
              </a:avLst>
            </a:prstTxWarp>
          </a:bodyPr>
          <a:lstStyle/>
          <a:p>
            <a:pPr algn="ctr"/>
            <a:r>
              <a:rPr lang="en-US" sz="2800" kern="10" spc="560">
                <a:ln w="9525">
                  <a:noFill/>
                  <a:round/>
                  <a:headEnd/>
                  <a:tailEnd/>
                </a:ln>
                <a:gradFill rotWithShape="1">
                  <a:gsLst>
                    <a:gs pos="0">
                      <a:srgbClr val="4D4D4D"/>
                    </a:gs>
                    <a:gs pos="50000">
                      <a:srgbClr val="E2E2E2"/>
                    </a:gs>
                    <a:gs pos="100000">
                      <a:srgbClr val="4D4D4D"/>
                    </a:gs>
                  </a:gsLst>
                  <a:lin ang="5400000" scaled="1"/>
                </a:gradFill>
                <a:effectLst>
                  <a:outerShdw dist="45791" dir="3378596" algn="ctr" rotWithShape="0">
                    <a:srgbClr val="4D4D4D">
                      <a:alpha val="79999"/>
                    </a:srgbClr>
                  </a:outerShdw>
                </a:effectLst>
                <a:latin typeface="Arial Black"/>
              </a:rPr>
              <a:t>STATIČKI PRITISAK</a:t>
            </a:r>
          </a:p>
        </p:txBody>
      </p:sp>
      <p:grpSp>
        <p:nvGrpSpPr>
          <p:cNvPr id="2" name="Group 688"/>
          <p:cNvGrpSpPr>
            <a:grpSpLocks noChangeAspect="1"/>
          </p:cNvGrpSpPr>
          <p:nvPr/>
        </p:nvGrpSpPr>
        <p:grpSpPr bwMode="auto">
          <a:xfrm>
            <a:off x="1739900" y="3101975"/>
            <a:ext cx="814388" cy="461963"/>
            <a:chOff x="2623" y="2017"/>
            <a:chExt cx="513" cy="291"/>
          </a:xfrm>
        </p:grpSpPr>
        <p:sp>
          <p:nvSpPr>
            <p:cNvPr id="39071" name="AutoShape 687"/>
            <p:cNvSpPr>
              <a:spLocks noChangeAspect="1" noChangeArrowheads="1" noTextEdit="1"/>
            </p:cNvSpPr>
            <p:nvPr/>
          </p:nvSpPr>
          <p:spPr bwMode="auto">
            <a:xfrm>
              <a:off x="2623" y="2017"/>
              <a:ext cx="513" cy="291"/>
            </a:xfrm>
            <a:prstGeom prst="rect">
              <a:avLst/>
            </a:prstGeom>
            <a:noFill/>
            <a:ln w="9525">
              <a:noFill/>
              <a:miter lim="800000"/>
              <a:headEnd/>
              <a:tailEnd/>
            </a:ln>
          </p:spPr>
          <p:txBody>
            <a:bodyPr/>
            <a:lstStyle/>
            <a:p>
              <a:endParaRPr lang="en-US"/>
            </a:p>
          </p:txBody>
        </p:sp>
        <p:sp>
          <p:nvSpPr>
            <p:cNvPr id="39072" name="Freeform 689"/>
            <p:cNvSpPr>
              <a:spLocks/>
            </p:cNvSpPr>
            <p:nvPr/>
          </p:nvSpPr>
          <p:spPr bwMode="auto">
            <a:xfrm>
              <a:off x="2781" y="2025"/>
              <a:ext cx="90" cy="25"/>
            </a:xfrm>
            <a:custGeom>
              <a:avLst/>
              <a:gdLst>
                <a:gd name="T0" fmla="*/ 1 w 90"/>
                <a:gd name="T1" fmla="*/ 25 h 25"/>
                <a:gd name="T2" fmla="*/ 1 w 90"/>
                <a:gd name="T3" fmla="*/ 25 h 25"/>
                <a:gd name="T4" fmla="*/ 23 w 90"/>
                <a:gd name="T5" fmla="*/ 19 h 25"/>
                <a:gd name="T6" fmla="*/ 44 w 90"/>
                <a:gd name="T7" fmla="*/ 15 h 25"/>
                <a:gd name="T8" fmla="*/ 67 w 90"/>
                <a:gd name="T9" fmla="*/ 13 h 25"/>
                <a:gd name="T10" fmla="*/ 90 w 90"/>
                <a:gd name="T11" fmla="*/ 11 h 25"/>
                <a:gd name="T12" fmla="*/ 90 w 90"/>
                <a:gd name="T13" fmla="*/ 0 h 25"/>
                <a:gd name="T14" fmla="*/ 65 w 90"/>
                <a:gd name="T15" fmla="*/ 2 h 25"/>
                <a:gd name="T16" fmla="*/ 42 w 90"/>
                <a:gd name="T17" fmla="*/ 5 h 25"/>
                <a:gd name="T18" fmla="*/ 21 w 90"/>
                <a:gd name="T19" fmla="*/ 9 h 25"/>
                <a:gd name="T20" fmla="*/ 0 w 90"/>
                <a:gd name="T21" fmla="*/ 13 h 25"/>
                <a:gd name="T22" fmla="*/ 0 w 90"/>
                <a:gd name="T23" fmla="*/ 13 h 25"/>
                <a:gd name="T24" fmla="*/ 1 w 90"/>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5"/>
                <a:gd name="T41" fmla="*/ 90 w 90"/>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5">
                  <a:moveTo>
                    <a:pt x="1" y="25"/>
                  </a:moveTo>
                  <a:lnTo>
                    <a:pt x="1" y="25"/>
                  </a:lnTo>
                  <a:lnTo>
                    <a:pt x="23" y="19"/>
                  </a:lnTo>
                  <a:lnTo>
                    <a:pt x="44" y="15"/>
                  </a:lnTo>
                  <a:lnTo>
                    <a:pt x="67" y="13"/>
                  </a:lnTo>
                  <a:lnTo>
                    <a:pt x="90" y="11"/>
                  </a:lnTo>
                  <a:lnTo>
                    <a:pt x="90" y="0"/>
                  </a:lnTo>
                  <a:lnTo>
                    <a:pt x="65" y="2"/>
                  </a:lnTo>
                  <a:lnTo>
                    <a:pt x="42" y="5"/>
                  </a:lnTo>
                  <a:lnTo>
                    <a:pt x="21" y="9"/>
                  </a:lnTo>
                  <a:lnTo>
                    <a:pt x="0" y="13"/>
                  </a:lnTo>
                  <a:lnTo>
                    <a:pt x="1" y="25"/>
                  </a:lnTo>
                  <a:close/>
                </a:path>
              </a:pathLst>
            </a:custGeom>
            <a:solidFill>
              <a:srgbClr val="1F1A17"/>
            </a:solidFill>
            <a:ln w="9525">
              <a:noFill/>
              <a:round/>
              <a:headEnd/>
              <a:tailEnd/>
            </a:ln>
          </p:spPr>
          <p:txBody>
            <a:bodyPr/>
            <a:lstStyle/>
            <a:p>
              <a:endParaRPr lang="en-US"/>
            </a:p>
          </p:txBody>
        </p:sp>
        <p:sp>
          <p:nvSpPr>
            <p:cNvPr id="39073" name="Freeform 690"/>
            <p:cNvSpPr>
              <a:spLocks/>
            </p:cNvSpPr>
            <p:nvPr/>
          </p:nvSpPr>
          <p:spPr bwMode="auto">
            <a:xfrm>
              <a:off x="2738" y="2038"/>
              <a:ext cx="44" cy="25"/>
            </a:xfrm>
            <a:custGeom>
              <a:avLst/>
              <a:gdLst>
                <a:gd name="T0" fmla="*/ 2 w 44"/>
                <a:gd name="T1" fmla="*/ 25 h 25"/>
                <a:gd name="T2" fmla="*/ 2 w 44"/>
                <a:gd name="T3" fmla="*/ 25 h 25"/>
                <a:gd name="T4" fmla="*/ 23 w 44"/>
                <a:gd name="T5" fmla="*/ 18 h 25"/>
                <a:gd name="T6" fmla="*/ 44 w 44"/>
                <a:gd name="T7" fmla="*/ 12 h 25"/>
                <a:gd name="T8" fmla="*/ 43 w 44"/>
                <a:gd name="T9" fmla="*/ 0 h 25"/>
                <a:gd name="T10" fmla="*/ 19 w 44"/>
                <a:gd name="T11" fmla="*/ 8 h 25"/>
                <a:gd name="T12" fmla="*/ 0 w 44"/>
                <a:gd name="T13" fmla="*/ 16 h 25"/>
                <a:gd name="T14" fmla="*/ 0 w 44"/>
                <a:gd name="T15" fmla="*/ 16 h 25"/>
                <a:gd name="T16" fmla="*/ 2 w 4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5"/>
                <a:gd name="T29" fmla="*/ 44 w 4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5">
                  <a:moveTo>
                    <a:pt x="2" y="25"/>
                  </a:moveTo>
                  <a:lnTo>
                    <a:pt x="2" y="25"/>
                  </a:lnTo>
                  <a:lnTo>
                    <a:pt x="23" y="18"/>
                  </a:lnTo>
                  <a:lnTo>
                    <a:pt x="44" y="12"/>
                  </a:lnTo>
                  <a:lnTo>
                    <a:pt x="43" y="0"/>
                  </a:lnTo>
                  <a:lnTo>
                    <a:pt x="19" y="8"/>
                  </a:lnTo>
                  <a:lnTo>
                    <a:pt x="0" y="16"/>
                  </a:lnTo>
                  <a:lnTo>
                    <a:pt x="2" y="25"/>
                  </a:lnTo>
                  <a:close/>
                </a:path>
              </a:pathLst>
            </a:custGeom>
            <a:solidFill>
              <a:srgbClr val="1F1A17"/>
            </a:solidFill>
            <a:ln w="9525">
              <a:noFill/>
              <a:round/>
              <a:headEnd/>
              <a:tailEnd/>
            </a:ln>
          </p:spPr>
          <p:txBody>
            <a:bodyPr/>
            <a:lstStyle/>
            <a:p>
              <a:endParaRPr lang="en-US"/>
            </a:p>
          </p:txBody>
        </p:sp>
        <p:sp>
          <p:nvSpPr>
            <p:cNvPr id="39074" name="Freeform 691"/>
            <p:cNvSpPr>
              <a:spLocks/>
            </p:cNvSpPr>
            <p:nvPr/>
          </p:nvSpPr>
          <p:spPr bwMode="auto">
            <a:xfrm>
              <a:off x="2671" y="2054"/>
              <a:ext cx="69" cy="52"/>
            </a:xfrm>
            <a:custGeom>
              <a:avLst/>
              <a:gdLst>
                <a:gd name="T0" fmla="*/ 6 w 69"/>
                <a:gd name="T1" fmla="*/ 52 h 52"/>
                <a:gd name="T2" fmla="*/ 6 w 69"/>
                <a:gd name="T3" fmla="*/ 52 h 52"/>
                <a:gd name="T4" fmla="*/ 21 w 69"/>
                <a:gd name="T5" fmla="*/ 36 h 52"/>
                <a:gd name="T6" fmla="*/ 35 w 69"/>
                <a:gd name="T7" fmla="*/ 25 h 52"/>
                <a:gd name="T8" fmla="*/ 50 w 69"/>
                <a:gd name="T9" fmla="*/ 17 h 52"/>
                <a:gd name="T10" fmla="*/ 69 w 69"/>
                <a:gd name="T11" fmla="*/ 9 h 52"/>
                <a:gd name="T12" fmla="*/ 67 w 69"/>
                <a:gd name="T13" fmla="*/ 0 h 52"/>
                <a:gd name="T14" fmla="*/ 44 w 69"/>
                <a:gd name="T15" fmla="*/ 7 h 52"/>
                <a:gd name="T16" fmla="*/ 29 w 69"/>
                <a:gd name="T17" fmla="*/ 17 h 52"/>
                <a:gd name="T18" fmla="*/ 15 w 69"/>
                <a:gd name="T19" fmla="*/ 29 h 52"/>
                <a:gd name="T20" fmla="*/ 0 w 69"/>
                <a:gd name="T21" fmla="*/ 42 h 52"/>
                <a:gd name="T22" fmla="*/ 0 w 69"/>
                <a:gd name="T23" fmla="*/ 42 h 52"/>
                <a:gd name="T24" fmla="*/ 6 w 69"/>
                <a:gd name="T25" fmla="*/ 5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52"/>
                <a:gd name="T41" fmla="*/ 69 w 6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52">
                  <a:moveTo>
                    <a:pt x="6" y="52"/>
                  </a:moveTo>
                  <a:lnTo>
                    <a:pt x="6" y="52"/>
                  </a:lnTo>
                  <a:lnTo>
                    <a:pt x="21" y="36"/>
                  </a:lnTo>
                  <a:lnTo>
                    <a:pt x="35" y="25"/>
                  </a:lnTo>
                  <a:lnTo>
                    <a:pt x="50" y="17"/>
                  </a:lnTo>
                  <a:lnTo>
                    <a:pt x="69" y="9"/>
                  </a:lnTo>
                  <a:lnTo>
                    <a:pt x="67" y="0"/>
                  </a:lnTo>
                  <a:lnTo>
                    <a:pt x="44" y="7"/>
                  </a:lnTo>
                  <a:lnTo>
                    <a:pt x="29" y="17"/>
                  </a:lnTo>
                  <a:lnTo>
                    <a:pt x="15" y="29"/>
                  </a:lnTo>
                  <a:lnTo>
                    <a:pt x="0" y="42"/>
                  </a:lnTo>
                  <a:lnTo>
                    <a:pt x="6" y="52"/>
                  </a:lnTo>
                  <a:close/>
                </a:path>
              </a:pathLst>
            </a:custGeom>
            <a:solidFill>
              <a:srgbClr val="1F1A17"/>
            </a:solidFill>
            <a:ln w="9525">
              <a:noFill/>
              <a:round/>
              <a:headEnd/>
              <a:tailEnd/>
            </a:ln>
          </p:spPr>
          <p:txBody>
            <a:bodyPr/>
            <a:lstStyle/>
            <a:p>
              <a:endParaRPr lang="en-US"/>
            </a:p>
          </p:txBody>
        </p:sp>
        <p:sp>
          <p:nvSpPr>
            <p:cNvPr id="39075" name="Freeform 692"/>
            <p:cNvSpPr>
              <a:spLocks/>
            </p:cNvSpPr>
            <p:nvPr/>
          </p:nvSpPr>
          <p:spPr bwMode="auto">
            <a:xfrm>
              <a:off x="2633" y="2096"/>
              <a:ext cx="44" cy="73"/>
            </a:xfrm>
            <a:custGeom>
              <a:avLst/>
              <a:gdLst>
                <a:gd name="T0" fmla="*/ 9 w 44"/>
                <a:gd name="T1" fmla="*/ 73 h 73"/>
                <a:gd name="T2" fmla="*/ 9 w 44"/>
                <a:gd name="T3" fmla="*/ 73 h 73"/>
                <a:gd name="T4" fmla="*/ 9 w 44"/>
                <a:gd name="T5" fmla="*/ 66 h 73"/>
                <a:gd name="T6" fmla="*/ 11 w 44"/>
                <a:gd name="T7" fmla="*/ 56 h 73"/>
                <a:gd name="T8" fmla="*/ 13 w 44"/>
                <a:gd name="T9" fmla="*/ 48 h 73"/>
                <a:gd name="T10" fmla="*/ 17 w 44"/>
                <a:gd name="T11" fmla="*/ 40 h 73"/>
                <a:gd name="T12" fmla="*/ 28 w 44"/>
                <a:gd name="T13" fmla="*/ 25 h 73"/>
                <a:gd name="T14" fmla="*/ 44 w 44"/>
                <a:gd name="T15" fmla="*/ 10 h 73"/>
                <a:gd name="T16" fmla="*/ 38 w 44"/>
                <a:gd name="T17" fmla="*/ 0 h 73"/>
                <a:gd name="T18" fmla="*/ 21 w 44"/>
                <a:gd name="T19" fmla="*/ 17 h 73"/>
                <a:gd name="T20" fmla="*/ 9 w 44"/>
                <a:gd name="T21" fmla="*/ 35 h 73"/>
                <a:gd name="T22" fmla="*/ 3 w 44"/>
                <a:gd name="T23" fmla="*/ 44 h 73"/>
                <a:gd name="T24" fmla="*/ 2 w 44"/>
                <a:gd name="T25" fmla="*/ 54 h 73"/>
                <a:gd name="T26" fmla="*/ 0 w 44"/>
                <a:gd name="T27" fmla="*/ 64 h 73"/>
                <a:gd name="T28" fmla="*/ 0 w 44"/>
                <a:gd name="T29" fmla="*/ 73 h 73"/>
                <a:gd name="T30" fmla="*/ 0 w 44"/>
                <a:gd name="T31" fmla="*/ 73 h 73"/>
                <a:gd name="T32" fmla="*/ 9 w 44"/>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73"/>
                <a:gd name="T53" fmla="*/ 44 w 4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73">
                  <a:moveTo>
                    <a:pt x="9" y="73"/>
                  </a:moveTo>
                  <a:lnTo>
                    <a:pt x="9" y="73"/>
                  </a:lnTo>
                  <a:lnTo>
                    <a:pt x="9" y="66"/>
                  </a:lnTo>
                  <a:lnTo>
                    <a:pt x="11" y="56"/>
                  </a:lnTo>
                  <a:lnTo>
                    <a:pt x="13" y="48"/>
                  </a:lnTo>
                  <a:lnTo>
                    <a:pt x="17" y="40"/>
                  </a:lnTo>
                  <a:lnTo>
                    <a:pt x="28" y="25"/>
                  </a:lnTo>
                  <a:lnTo>
                    <a:pt x="44" y="10"/>
                  </a:lnTo>
                  <a:lnTo>
                    <a:pt x="38" y="0"/>
                  </a:lnTo>
                  <a:lnTo>
                    <a:pt x="21" y="17"/>
                  </a:lnTo>
                  <a:lnTo>
                    <a:pt x="9" y="35"/>
                  </a:lnTo>
                  <a:lnTo>
                    <a:pt x="3" y="44"/>
                  </a:lnTo>
                  <a:lnTo>
                    <a:pt x="2" y="54"/>
                  </a:lnTo>
                  <a:lnTo>
                    <a:pt x="0" y="64"/>
                  </a:lnTo>
                  <a:lnTo>
                    <a:pt x="0" y="73"/>
                  </a:lnTo>
                  <a:lnTo>
                    <a:pt x="9" y="73"/>
                  </a:lnTo>
                  <a:close/>
                </a:path>
              </a:pathLst>
            </a:custGeom>
            <a:solidFill>
              <a:srgbClr val="1F1A17"/>
            </a:solidFill>
            <a:ln w="9525">
              <a:noFill/>
              <a:round/>
              <a:headEnd/>
              <a:tailEnd/>
            </a:ln>
          </p:spPr>
          <p:txBody>
            <a:bodyPr/>
            <a:lstStyle/>
            <a:p>
              <a:endParaRPr lang="en-US"/>
            </a:p>
          </p:txBody>
        </p:sp>
        <p:sp>
          <p:nvSpPr>
            <p:cNvPr id="39076" name="Freeform 693"/>
            <p:cNvSpPr>
              <a:spLocks/>
            </p:cNvSpPr>
            <p:nvPr/>
          </p:nvSpPr>
          <p:spPr bwMode="auto">
            <a:xfrm>
              <a:off x="2633" y="2169"/>
              <a:ext cx="34" cy="48"/>
            </a:xfrm>
            <a:custGeom>
              <a:avLst/>
              <a:gdLst>
                <a:gd name="T0" fmla="*/ 34 w 34"/>
                <a:gd name="T1" fmla="*/ 41 h 48"/>
                <a:gd name="T2" fmla="*/ 34 w 34"/>
                <a:gd name="T3" fmla="*/ 41 h 48"/>
                <a:gd name="T4" fmla="*/ 25 w 34"/>
                <a:gd name="T5" fmla="*/ 29 h 48"/>
                <a:gd name="T6" fmla="*/ 17 w 34"/>
                <a:gd name="T7" fmla="*/ 20 h 48"/>
                <a:gd name="T8" fmla="*/ 11 w 34"/>
                <a:gd name="T9" fmla="*/ 10 h 48"/>
                <a:gd name="T10" fmla="*/ 9 w 34"/>
                <a:gd name="T11" fmla="*/ 0 h 48"/>
                <a:gd name="T12" fmla="*/ 0 w 34"/>
                <a:gd name="T13" fmla="*/ 0 h 48"/>
                <a:gd name="T14" fmla="*/ 2 w 34"/>
                <a:gd name="T15" fmla="*/ 14 h 48"/>
                <a:gd name="T16" fmla="*/ 7 w 34"/>
                <a:gd name="T17" fmla="*/ 25 h 48"/>
                <a:gd name="T18" fmla="*/ 17 w 34"/>
                <a:gd name="T19" fmla="*/ 37 h 48"/>
                <a:gd name="T20" fmla="*/ 27 w 34"/>
                <a:gd name="T21" fmla="*/ 48 h 48"/>
                <a:gd name="T22" fmla="*/ 27 w 34"/>
                <a:gd name="T23" fmla="*/ 48 h 48"/>
                <a:gd name="T24" fmla="*/ 34 w 34"/>
                <a:gd name="T25" fmla="*/ 41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8"/>
                <a:gd name="T41" fmla="*/ 34 w 3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8">
                  <a:moveTo>
                    <a:pt x="34" y="41"/>
                  </a:moveTo>
                  <a:lnTo>
                    <a:pt x="34" y="41"/>
                  </a:lnTo>
                  <a:lnTo>
                    <a:pt x="25" y="29"/>
                  </a:lnTo>
                  <a:lnTo>
                    <a:pt x="17" y="20"/>
                  </a:lnTo>
                  <a:lnTo>
                    <a:pt x="11" y="10"/>
                  </a:lnTo>
                  <a:lnTo>
                    <a:pt x="9" y="0"/>
                  </a:lnTo>
                  <a:lnTo>
                    <a:pt x="0" y="0"/>
                  </a:lnTo>
                  <a:lnTo>
                    <a:pt x="2" y="14"/>
                  </a:lnTo>
                  <a:lnTo>
                    <a:pt x="7" y="25"/>
                  </a:lnTo>
                  <a:lnTo>
                    <a:pt x="17" y="37"/>
                  </a:lnTo>
                  <a:lnTo>
                    <a:pt x="27" y="48"/>
                  </a:lnTo>
                  <a:lnTo>
                    <a:pt x="34" y="41"/>
                  </a:lnTo>
                  <a:close/>
                </a:path>
              </a:pathLst>
            </a:custGeom>
            <a:solidFill>
              <a:srgbClr val="1F1A17"/>
            </a:solidFill>
            <a:ln w="9525">
              <a:noFill/>
              <a:round/>
              <a:headEnd/>
              <a:tailEnd/>
            </a:ln>
          </p:spPr>
          <p:txBody>
            <a:bodyPr/>
            <a:lstStyle/>
            <a:p>
              <a:endParaRPr lang="en-US"/>
            </a:p>
          </p:txBody>
        </p:sp>
        <p:sp>
          <p:nvSpPr>
            <p:cNvPr id="39077" name="Freeform 694"/>
            <p:cNvSpPr>
              <a:spLocks/>
            </p:cNvSpPr>
            <p:nvPr/>
          </p:nvSpPr>
          <p:spPr bwMode="auto">
            <a:xfrm>
              <a:off x="2660" y="2210"/>
              <a:ext cx="53" cy="50"/>
            </a:xfrm>
            <a:custGeom>
              <a:avLst/>
              <a:gdLst>
                <a:gd name="T0" fmla="*/ 53 w 53"/>
                <a:gd name="T1" fmla="*/ 40 h 50"/>
                <a:gd name="T2" fmla="*/ 53 w 53"/>
                <a:gd name="T3" fmla="*/ 40 h 50"/>
                <a:gd name="T4" fmla="*/ 40 w 53"/>
                <a:gd name="T5" fmla="*/ 32 h 50"/>
                <a:gd name="T6" fmla="*/ 28 w 53"/>
                <a:gd name="T7" fmla="*/ 23 h 50"/>
                <a:gd name="T8" fmla="*/ 17 w 53"/>
                <a:gd name="T9" fmla="*/ 11 h 50"/>
                <a:gd name="T10" fmla="*/ 7 w 53"/>
                <a:gd name="T11" fmla="*/ 0 h 50"/>
                <a:gd name="T12" fmla="*/ 0 w 53"/>
                <a:gd name="T13" fmla="*/ 7 h 50"/>
                <a:gd name="T14" fmla="*/ 9 w 53"/>
                <a:gd name="T15" fmla="*/ 19 h 50"/>
                <a:gd name="T16" fmla="*/ 21 w 53"/>
                <a:gd name="T17" fmla="*/ 31 h 50"/>
                <a:gd name="T18" fmla="*/ 34 w 53"/>
                <a:gd name="T19" fmla="*/ 40 h 50"/>
                <a:gd name="T20" fmla="*/ 49 w 53"/>
                <a:gd name="T21" fmla="*/ 50 h 50"/>
                <a:gd name="T22" fmla="*/ 49 w 53"/>
                <a:gd name="T23" fmla="*/ 50 h 50"/>
                <a:gd name="T24" fmla="*/ 53 w 53"/>
                <a:gd name="T25" fmla="*/ 4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50"/>
                <a:gd name="T41" fmla="*/ 53 w 53"/>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50">
                  <a:moveTo>
                    <a:pt x="53" y="40"/>
                  </a:moveTo>
                  <a:lnTo>
                    <a:pt x="53" y="40"/>
                  </a:lnTo>
                  <a:lnTo>
                    <a:pt x="40" y="32"/>
                  </a:lnTo>
                  <a:lnTo>
                    <a:pt x="28" y="23"/>
                  </a:lnTo>
                  <a:lnTo>
                    <a:pt x="17" y="11"/>
                  </a:lnTo>
                  <a:lnTo>
                    <a:pt x="7" y="0"/>
                  </a:lnTo>
                  <a:lnTo>
                    <a:pt x="0" y="7"/>
                  </a:lnTo>
                  <a:lnTo>
                    <a:pt x="9" y="19"/>
                  </a:lnTo>
                  <a:lnTo>
                    <a:pt x="21" y="31"/>
                  </a:lnTo>
                  <a:lnTo>
                    <a:pt x="34" y="40"/>
                  </a:lnTo>
                  <a:lnTo>
                    <a:pt x="49" y="50"/>
                  </a:lnTo>
                  <a:lnTo>
                    <a:pt x="53" y="40"/>
                  </a:lnTo>
                  <a:close/>
                </a:path>
              </a:pathLst>
            </a:custGeom>
            <a:solidFill>
              <a:srgbClr val="1F1A17"/>
            </a:solidFill>
            <a:ln w="9525">
              <a:noFill/>
              <a:round/>
              <a:headEnd/>
              <a:tailEnd/>
            </a:ln>
          </p:spPr>
          <p:txBody>
            <a:bodyPr/>
            <a:lstStyle/>
            <a:p>
              <a:endParaRPr lang="en-US"/>
            </a:p>
          </p:txBody>
        </p:sp>
        <p:sp>
          <p:nvSpPr>
            <p:cNvPr id="39078" name="Freeform 695"/>
            <p:cNvSpPr>
              <a:spLocks/>
            </p:cNvSpPr>
            <p:nvPr/>
          </p:nvSpPr>
          <p:spPr bwMode="auto">
            <a:xfrm>
              <a:off x="2709" y="2250"/>
              <a:ext cx="77" cy="35"/>
            </a:xfrm>
            <a:custGeom>
              <a:avLst/>
              <a:gdLst>
                <a:gd name="T0" fmla="*/ 77 w 77"/>
                <a:gd name="T1" fmla="*/ 25 h 35"/>
                <a:gd name="T2" fmla="*/ 77 w 77"/>
                <a:gd name="T3" fmla="*/ 25 h 35"/>
                <a:gd name="T4" fmla="*/ 58 w 77"/>
                <a:gd name="T5" fmla="*/ 19 h 35"/>
                <a:gd name="T6" fmla="*/ 39 w 77"/>
                <a:gd name="T7" fmla="*/ 14 h 35"/>
                <a:gd name="T8" fmla="*/ 22 w 77"/>
                <a:gd name="T9" fmla="*/ 8 h 35"/>
                <a:gd name="T10" fmla="*/ 4 w 77"/>
                <a:gd name="T11" fmla="*/ 0 h 35"/>
                <a:gd name="T12" fmla="*/ 0 w 77"/>
                <a:gd name="T13" fmla="*/ 10 h 35"/>
                <a:gd name="T14" fmla="*/ 18 w 77"/>
                <a:gd name="T15" fmla="*/ 18 h 35"/>
                <a:gd name="T16" fmla="*/ 37 w 77"/>
                <a:gd name="T17" fmla="*/ 23 h 35"/>
                <a:gd name="T18" fmla="*/ 56 w 77"/>
                <a:gd name="T19" fmla="*/ 31 h 35"/>
                <a:gd name="T20" fmla="*/ 75 w 77"/>
                <a:gd name="T21" fmla="*/ 35 h 35"/>
                <a:gd name="T22" fmla="*/ 75 w 77"/>
                <a:gd name="T23" fmla="*/ 35 h 35"/>
                <a:gd name="T24" fmla="*/ 77 w 77"/>
                <a:gd name="T25" fmla="*/ 2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35"/>
                <a:gd name="T41" fmla="*/ 77 w 7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35">
                  <a:moveTo>
                    <a:pt x="77" y="25"/>
                  </a:moveTo>
                  <a:lnTo>
                    <a:pt x="77" y="25"/>
                  </a:lnTo>
                  <a:lnTo>
                    <a:pt x="58" y="19"/>
                  </a:lnTo>
                  <a:lnTo>
                    <a:pt x="39" y="14"/>
                  </a:lnTo>
                  <a:lnTo>
                    <a:pt x="22" y="8"/>
                  </a:lnTo>
                  <a:lnTo>
                    <a:pt x="4" y="0"/>
                  </a:lnTo>
                  <a:lnTo>
                    <a:pt x="0" y="10"/>
                  </a:lnTo>
                  <a:lnTo>
                    <a:pt x="18" y="18"/>
                  </a:lnTo>
                  <a:lnTo>
                    <a:pt x="37" y="23"/>
                  </a:lnTo>
                  <a:lnTo>
                    <a:pt x="56" y="31"/>
                  </a:lnTo>
                  <a:lnTo>
                    <a:pt x="75" y="35"/>
                  </a:lnTo>
                  <a:lnTo>
                    <a:pt x="77" y="25"/>
                  </a:lnTo>
                  <a:close/>
                </a:path>
              </a:pathLst>
            </a:custGeom>
            <a:solidFill>
              <a:srgbClr val="1F1A17"/>
            </a:solidFill>
            <a:ln w="9525">
              <a:noFill/>
              <a:round/>
              <a:headEnd/>
              <a:tailEnd/>
            </a:ln>
          </p:spPr>
          <p:txBody>
            <a:bodyPr/>
            <a:lstStyle/>
            <a:p>
              <a:endParaRPr lang="en-US"/>
            </a:p>
          </p:txBody>
        </p:sp>
        <p:sp>
          <p:nvSpPr>
            <p:cNvPr id="39079" name="Freeform 696"/>
            <p:cNvSpPr>
              <a:spLocks/>
            </p:cNvSpPr>
            <p:nvPr/>
          </p:nvSpPr>
          <p:spPr bwMode="auto">
            <a:xfrm>
              <a:off x="2784" y="2275"/>
              <a:ext cx="47" cy="21"/>
            </a:xfrm>
            <a:custGeom>
              <a:avLst/>
              <a:gdLst>
                <a:gd name="T0" fmla="*/ 47 w 47"/>
                <a:gd name="T1" fmla="*/ 10 h 21"/>
                <a:gd name="T2" fmla="*/ 47 w 47"/>
                <a:gd name="T3" fmla="*/ 10 h 21"/>
                <a:gd name="T4" fmla="*/ 23 w 47"/>
                <a:gd name="T5" fmla="*/ 6 h 21"/>
                <a:gd name="T6" fmla="*/ 2 w 47"/>
                <a:gd name="T7" fmla="*/ 0 h 21"/>
                <a:gd name="T8" fmla="*/ 0 w 47"/>
                <a:gd name="T9" fmla="*/ 10 h 21"/>
                <a:gd name="T10" fmla="*/ 22 w 47"/>
                <a:gd name="T11" fmla="*/ 18 h 21"/>
                <a:gd name="T12" fmla="*/ 45 w 47"/>
                <a:gd name="T13" fmla="*/ 21 h 21"/>
                <a:gd name="T14" fmla="*/ 45 w 47"/>
                <a:gd name="T15" fmla="*/ 21 h 21"/>
                <a:gd name="T16" fmla="*/ 47 w 47"/>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21"/>
                <a:gd name="T29" fmla="*/ 47 w 4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21">
                  <a:moveTo>
                    <a:pt x="47" y="10"/>
                  </a:moveTo>
                  <a:lnTo>
                    <a:pt x="47" y="10"/>
                  </a:lnTo>
                  <a:lnTo>
                    <a:pt x="23" y="6"/>
                  </a:lnTo>
                  <a:lnTo>
                    <a:pt x="2" y="0"/>
                  </a:lnTo>
                  <a:lnTo>
                    <a:pt x="0" y="10"/>
                  </a:lnTo>
                  <a:lnTo>
                    <a:pt x="22" y="18"/>
                  </a:lnTo>
                  <a:lnTo>
                    <a:pt x="45" y="21"/>
                  </a:lnTo>
                  <a:lnTo>
                    <a:pt x="47" y="10"/>
                  </a:lnTo>
                  <a:close/>
                </a:path>
              </a:pathLst>
            </a:custGeom>
            <a:solidFill>
              <a:srgbClr val="1F1A17"/>
            </a:solidFill>
            <a:ln w="9525">
              <a:noFill/>
              <a:round/>
              <a:headEnd/>
              <a:tailEnd/>
            </a:ln>
          </p:spPr>
          <p:txBody>
            <a:bodyPr/>
            <a:lstStyle/>
            <a:p>
              <a:endParaRPr lang="en-US"/>
            </a:p>
          </p:txBody>
        </p:sp>
        <p:sp>
          <p:nvSpPr>
            <p:cNvPr id="39080" name="Freeform 697"/>
            <p:cNvSpPr>
              <a:spLocks/>
            </p:cNvSpPr>
            <p:nvPr/>
          </p:nvSpPr>
          <p:spPr bwMode="auto">
            <a:xfrm>
              <a:off x="2829" y="2285"/>
              <a:ext cx="55" cy="13"/>
            </a:xfrm>
            <a:custGeom>
              <a:avLst/>
              <a:gdLst>
                <a:gd name="T0" fmla="*/ 55 w 55"/>
                <a:gd name="T1" fmla="*/ 4 h 13"/>
                <a:gd name="T2" fmla="*/ 55 w 55"/>
                <a:gd name="T3" fmla="*/ 4 h 13"/>
                <a:gd name="T4" fmla="*/ 26 w 55"/>
                <a:gd name="T5" fmla="*/ 2 h 13"/>
                <a:gd name="T6" fmla="*/ 2 w 55"/>
                <a:gd name="T7" fmla="*/ 0 h 13"/>
                <a:gd name="T8" fmla="*/ 0 w 55"/>
                <a:gd name="T9" fmla="*/ 11 h 13"/>
                <a:gd name="T10" fmla="*/ 26 w 55"/>
                <a:gd name="T11" fmla="*/ 13 h 13"/>
                <a:gd name="T12" fmla="*/ 53 w 55"/>
                <a:gd name="T13" fmla="*/ 13 h 13"/>
                <a:gd name="T14" fmla="*/ 55 w 55"/>
                <a:gd name="T15" fmla="*/ 13 h 13"/>
                <a:gd name="T16" fmla="*/ 55 w 55"/>
                <a:gd name="T17" fmla="*/ 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3"/>
                <a:gd name="T29" fmla="*/ 55 w 5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3">
                  <a:moveTo>
                    <a:pt x="55" y="4"/>
                  </a:moveTo>
                  <a:lnTo>
                    <a:pt x="55" y="4"/>
                  </a:lnTo>
                  <a:lnTo>
                    <a:pt x="26" y="2"/>
                  </a:lnTo>
                  <a:lnTo>
                    <a:pt x="2" y="0"/>
                  </a:lnTo>
                  <a:lnTo>
                    <a:pt x="0" y="11"/>
                  </a:lnTo>
                  <a:lnTo>
                    <a:pt x="26" y="13"/>
                  </a:lnTo>
                  <a:lnTo>
                    <a:pt x="53" y="13"/>
                  </a:lnTo>
                  <a:lnTo>
                    <a:pt x="55" y="13"/>
                  </a:lnTo>
                  <a:lnTo>
                    <a:pt x="55" y="4"/>
                  </a:lnTo>
                  <a:close/>
                </a:path>
              </a:pathLst>
            </a:custGeom>
            <a:solidFill>
              <a:srgbClr val="1F1A17"/>
            </a:solidFill>
            <a:ln w="9525">
              <a:noFill/>
              <a:round/>
              <a:headEnd/>
              <a:tailEnd/>
            </a:ln>
          </p:spPr>
          <p:txBody>
            <a:bodyPr/>
            <a:lstStyle/>
            <a:p>
              <a:endParaRPr lang="en-US"/>
            </a:p>
          </p:txBody>
        </p:sp>
        <p:sp>
          <p:nvSpPr>
            <p:cNvPr id="39081" name="Freeform 698"/>
            <p:cNvSpPr>
              <a:spLocks/>
            </p:cNvSpPr>
            <p:nvPr/>
          </p:nvSpPr>
          <p:spPr bwMode="auto">
            <a:xfrm>
              <a:off x="2884" y="2283"/>
              <a:ext cx="75" cy="15"/>
            </a:xfrm>
            <a:custGeom>
              <a:avLst/>
              <a:gdLst>
                <a:gd name="T0" fmla="*/ 73 w 75"/>
                <a:gd name="T1" fmla="*/ 0 h 15"/>
                <a:gd name="T2" fmla="*/ 73 w 75"/>
                <a:gd name="T3" fmla="*/ 0 h 15"/>
                <a:gd name="T4" fmla="*/ 54 w 75"/>
                <a:gd name="T5" fmla="*/ 2 h 15"/>
                <a:gd name="T6" fmla="*/ 37 w 75"/>
                <a:gd name="T7" fmla="*/ 4 h 15"/>
                <a:gd name="T8" fmla="*/ 20 w 75"/>
                <a:gd name="T9" fmla="*/ 6 h 15"/>
                <a:gd name="T10" fmla="*/ 0 w 75"/>
                <a:gd name="T11" fmla="*/ 6 h 15"/>
                <a:gd name="T12" fmla="*/ 0 w 75"/>
                <a:gd name="T13" fmla="*/ 15 h 15"/>
                <a:gd name="T14" fmla="*/ 20 w 75"/>
                <a:gd name="T15" fmla="*/ 15 h 15"/>
                <a:gd name="T16" fmla="*/ 39 w 75"/>
                <a:gd name="T17" fmla="*/ 15 h 15"/>
                <a:gd name="T18" fmla="*/ 56 w 75"/>
                <a:gd name="T19" fmla="*/ 13 h 15"/>
                <a:gd name="T20" fmla="*/ 75 w 75"/>
                <a:gd name="T21" fmla="*/ 10 h 15"/>
                <a:gd name="T22" fmla="*/ 75 w 75"/>
                <a:gd name="T23" fmla="*/ 10 h 15"/>
                <a:gd name="T24" fmla="*/ 73 w 7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15"/>
                <a:gd name="T41" fmla="*/ 75 w 7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15">
                  <a:moveTo>
                    <a:pt x="73" y="0"/>
                  </a:moveTo>
                  <a:lnTo>
                    <a:pt x="73" y="0"/>
                  </a:lnTo>
                  <a:lnTo>
                    <a:pt x="54" y="2"/>
                  </a:lnTo>
                  <a:lnTo>
                    <a:pt x="37" y="4"/>
                  </a:lnTo>
                  <a:lnTo>
                    <a:pt x="20" y="6"/>
                  </a:lnTo>
                  <a:lnTo>
                    <a:pt x="0" y="6"/>
                  </a:lnTo>
                  <a:lnTo>
                    <a:pt x="0" y="15"/>
                  </a:lnTo>
                  <a:lnTo>
                    <a:pt x="20" y="15"/>
                  </a:lnTo>
                  <a:lnTo>
                    <a:pt x="39" y="15"/>
                  </a:lnTo>
                  <a:lnTo>
                    <a:pt x="56" y="13"/>
                  </a:lnTo>
                  <a:lnTo>
                    <a:pt x="75" y="10"/>
                  </a:lnTo>
                  <a:lnTo>
                    <a:pt x="73" y="0"/>
                  </a:lnTo>
                  <a:close/>
                </a:path>
              </a:pathLst>
            </a:custGeom>
            <a:solidFill>
              <a:srgbClr val="1F1A17"/>
            </a:solidFill>
            <a:ln w="9525">
              <a:noFill/>
              <a:round/>
              <a:headEnd/>
              <a:tailEnd/>
            </a:ln>
          </p:spPr>
          <p:txBody>
            <a:bodyPr/>
            <a:lstStyle/>
            <a:p>
              <a:endParaRPr lang="en-US"/>
            </a:p>
          </p:txBody>
        </p:sp>
        <p:sp>
          <p:nvSpPr>
            <p:cNvPr id="39082" name="Freeform 699"/>
            <p:cNvSpPr>
              <a:spLocks/>
            </p:cNvSpPr>
            <p:nvPr/>
          </p:nvSpPr>
          <p:spPr bwMode="auto">
            <a:xfrm>
              <a:off x="2957" y="2266"/>
              <a:ext cx="52" cy="27"/>
            </a:xfrm>
            <a:custGeom>
              <a:avLst/>
              <a:gdLst>
                <a:gd name="T0" fmla="*/ 48 w 52"/>
                <a:gd name="T1" fmla="*/ 0 h 27"/>
                <a:gd name="T2" fmla="*/ 48 w 52"/>
                <a:gd name="T3" fmla="*/ 0 h 27"/>
                <a:gd name="T4" fmla="*/ 25 w 52"/>
                <a:gd name="T5" fmla="*/ 9 h 27"/>
                <a:gd name="T6" fmla="*/ 0 w 52"/>
                <a:gd name="T7" fmla="*/ 17 h 27"/>
                <a:gd name="T8" fmla="*/ 2 w 52"/>
                <a:gd name="T9" fmla="*/ 27 h 27"/>
                <a:gd name="T10" fmla="*/ 29 w 52"/>
                <a:gd name="T11" fmla="*/ 19 h 27"/>
                <a:gd name="T12" fmla="*/ 52 w 52"/>
                <a:gd name="T13" fmla="*/ 9 h 27"/>
                <a:gd name="T14" fmla="*/ 52 w 52"/>
                <a:gd name="T15" fmla="*/ 9 h 27"/>
                <a:gd name="T16" fmla="*/ 48 w 52"/>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27"/>
                <a:gd name="T29" fmla="*/ 52 w 5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27">
                  <a:moveTo>
                    <a:pt x="48" y="0"/>
                  </a:moveTo>
                  <a:lnTo>
                    <a:pt x="48" y="0"/>
                  </a:lnTo>
                  <a:lnTo>
                    <a:pt x="25" y="9"/>
                  </a:lnTo>
                  <a:lnTo>
                    <a:pt x="0" y="17"/>
                  </a:lnTo>
                  <a:lnTo>
                    <a:pt x="2" y="27"/>
                  </a:lnTo>
                  <a:lnTo>
                    <a:pt x="29" y="19"/>
                  </a:lnTo>
                  <a:lnTo>
                    <a:pt x="52" y="9"/>
                  </a:lnTo>
                  <a:lnTo>
                    <a:pt x="48" y="0"/>
                  </a:lnTo>
                  <a:close/>
                </a:path>
              </a:pathLst>
            </a:custGeom>
            <a:solidFill>
              <a:srgbClr val="1F1A17"/>
            </a:solidFill>
            <a:ln w="9525">
              <a:noFill/>
              <a:round/>
              <a:headEnd/>
              <a:tailEnd/>
            </a:ln>
          </p:spPr>
          <p:txBody>
            <a:bodyPr/>
            <a:lstStyle/>
            <a:p>
              <a:endParaRPr lang="en-US"/>
            </a:p>
          </p:txBody>
        </p:sp>
        <p:sp>
          <p:nvSpPr>
            <p:cNvPr id="39083" name="Freeform 700"/>
            <p:cNvSpPr>
              <a:spLocks/>
            </p:cNvSpPr>
            <p:nvPr/>
          </p:nvSpPr>
          <p:spPr bwMode="auto">
            <a:xfrm>
              <a:off x="3005" y="2233"/>
              <a:ext cx="75" cy="42"/>
            </a:xfrm>
            <a:custGeom>
              <a:avLst/>
              <a:gdLst>
                <a:gd name="T0" fmla="*/ 70 w 75"/>
                <a:gd name="T1" fmla="*/ 0 h 42"/>
                <a:gd name="T2" fmla="*/ 70 w 75"/>
                <a:gd name="T3" fmla="*/ 0 h 42"/>
                <a:gd name="T4" fmla="*/ 56 w 75"/>
                <a:gd name="T5" fmla="*/ 9 h 42"/>
                <a:gd name="T6" fmla="*/ 39 w 75"/>
                <a:gd name="T7" fmla="*/ 17 h 42"/>
                <a:gd name="T8" fmla="*/ 21 w 75"/>
                <a:gd name="T9" fmla="*/ 25 h 42"/>
                <a:gd name="T10" fmla="*/ 0 w 75"/>
                <a:gd name="T11" fmla="*/ 33 h 42"/>
                <a:gd name="T12" fmla="*/ 4 w 75"/>
                <a:gd name="T13" fmla="*/ 42 h 42"/>
                <a:gd name="T14" fmla="*/ 25 w 75"/>
                <a:gd name="T15" fmla="*/ 36 h 42"/>
                <a:gd name="T16" fmla="*/ 45 w 75"/>
                <a:gd name="T17" fmla="*/ 27 h 42"/>
                <a:gd name="T18" fmla="*/ 60 w 75"/>
                <a:gd name="T19" fmla="*/ 19 h 42"/>
                <a:gd name="T20" fmla="*/ 75 w 75"/>
                <a:gd name="T21" fmla="*/ 9 h 42"/>
                <a:gd name="T22" fmla="*/ 75 w 75"/>
                <a:gd name="T23" fmla="*/ 9 h 42"/>
                <a:gd name="T24" fmla="*/ 70 w 75"/>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42"/>
                <a:gd name="T41" fmla="*/ 75 w 7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42">
                  <a:moveTo>
                    <a:pt x="70" y="0"/>
                  </a:moveTo>
                  <a:lnTo>
                    <a:pt x="70" y="0"/>
                  </a:lnTo>
                  <a:lnTo>
                    <a:pt x="56" y="9"/>
                  </a:lnTo>
                  <a:lnTo>
                    <a:pt x="39" y="17"/>
                  </a:lnTo>
                  <a:lnTo>
                    <a:pt x="21" y="25"/>
                  </a:lnTo>
                  <a:lnTo>
                    <a:pt x="0" y="33"/>
                  </a:lnTo>
                  <a:lnTo>
                    <a:pt x="4" y="42"/>
                  </a:lnTo>
                  <a:lnTo>
                    <a:pt x="25" y="36"/>
                  </a:lnTo>
                  <a:lnTo>
                    <a:pt x="45" y="27"/>
                  </a:lnTo>
                  <a:lnTo>
                    <a:pt x="60" y="19"/>
                  </a:lnTo>
                  <a:lnTo>
                    <a:pt x="75" y="9"/>
                  </a:lnTo>
                  <a:lnTo>
                    <a:pt x="70" y="0"/>
                  </a:lnTo>
                  <a:close/>
                </a:path>
              </a:pathLst>
            </a:custGeom>
            <a:solidFill>
              <a:srgbClr val="1F1A17"/>
            </a:solidFill>
            <a:ln w="9525">
              <a:noFill/>
              <a:round/>
              <a:headEnd/>
              <a:tailEnd/>
            </a:ln>
          </p:spPr>
          <p:txBody>
            <a:bodyPr/>
            <a:lstStyle/>
            <a:p>
              <a:endParaRPr lang="en-US"/>
            </a:p>
          </p:txBody>
        </p:sp>
        <p:sp>
          <p:nvSpPr>
            <p:cNvPr id="39084" name="Freeform 701"/>
            <p:cNvSpPr>
              <a:spLocks/>
            </p:cNvSpPr>
            <p:nvPr/>
          </p:nvSpPr>
          <p:spPr bwMode="auto">
            <a:xfrm>
              <a:off x="3075" y="2169"/>
              <a:ext cx="51" cy="73"/>
            </a:xfrm>
            <a:custGeom>
              <a:avLst/>
              <a:gdLst>
                <a:gd name="T0" fmla="*/ 42 w 51"/>
                <a:gd name="T1" fmla="*/ 2 h 73"/>
                <a:gd name="T2" fmla="*/ 42 w 51"/>
                <a:gd name="T3" fmla="*/ 2 h 73"/>
                <a:gd name="T4" fmla="*/ 42 w 51"/>
                <a:gd name="T5" fmla="*/ 10 h 73"/>
                <a:gd name="T6" fmla="*/ 40 w 51"/>
                <a:gd name="T7" fmla="*/ 18 h 73"/>
                <a:gd name="T8" fmla="*/ 36 w 51"/>
                <a:gd name="T9" fmla="*/ 27 h 73"/>
                <a:gd name="T10" fmla="*/ 32 w 51"/>
                <a:gd name="T11" fmla="*/ 33 h 73"/>
                <a:gd name="T12" fmla="*/ 19 w 51"/>
                <a:gd name="T13" fmla="*/ 48 h 73"/>
                <a:gd name="T14" fmla="*/ 0 w 51"/>
                <a:gd name="T15" fmla="*/ 64 h 73"/>
                <a:gd name="T16" fmla="*/ 5 w 51"/>
                <a:gd name="T17" fmla="*/ 73 h 73"/>
                <a:gd name="T18" fmla="*/ 24 w 51"/>
                <a:gd name="T19" fmla="*/ 58 h 73"/>
                <a:gd name="T20" fmla="*/ 40 w 51"/>
                <a:gd name="T21" fmla="*/ 41 h 73"/>
                <a:gd name="T22" fmla="*/ 46 w 51"/>
                <a:gd name="T23" fmla="*/ 31 h 73"/>
                <a:gd name="T24" fmla="*/ 49 w 51"/>
                <a:gd name="T25" fmla="*/ 21 h 73"/>
                <a:gd name="T26" fmla="*/ 51 w 51"/>
                <a:gd name="T27" fmla="*/ 12 h 73"/>
                <a:gd name="T28" fmla="*/ 51 w 51"/>
                <a:gd name="T29" fmla="*/ 0 h 73"/>
                <a:gd name="T30" fmla="*/ 51 w 51"/>
                <a:gd name="T31" fmla="*/ 0 h 73"/>
                <a:gd name="T32" fmla="*/ 42 w 51"/>
                <a:gd name="T33" fmla="*/ 2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73"/>
                <a:gd name="T53" fmla="*/ 51 w 5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73">
                  <a:moveTo>
                    <a:pt x="42" y="2"/>
                  </a:moveTo>
                  <a:lnTo>
                    <a:pt x="42" y="2"/>
                  </a:lnTo>
                  <a:lnTo>
                    <a:pt x="42" y="10"/>
                  </a:lnTo>
                  <a:lnTo>
                    <a:pt x="40" y="18"/>
                  </a:lnTo>
                  <a:lnTo>
                    <a:pt x="36" y="27"/>
                  </a:lnTo>
                  <a:lnTo>
                    <a:pt x="32" y="33"/>
                  </a:lnTo>
                  <a:lnTo>
                    <a:pt x="19" y="48"/>
                  </a:lnTo>
                  <a:lnTo>
                    <a:pt x="0" y="64"/>
                  </a:lnTo>
                  <a:lnTo>
                    <a:pt x="5" y="73"/>
                  </a:lnTo>
                  <a:lnTo>
                    <a:pt x="24" y="58"/>
                  </a:lnTo>
                  <a:lnTo>
                    <a:pt x="40" y="41"/>
                  </a:lnTo>
                  <a:lnTo>
                    <a:pt x="46" y="31"/>
                  </a:lnTo>
                  <a:lnTo>
                    <a:pt x="49" y="21"/>
                  </a:lnTo>
                  <a:lnTo>
                    <a:pt x="51" y="12"/>
                  </a:lnTo>
                  <a:lnTo>
                    <a:pt x="51" y="0"/>
                  </a:lnTo>
                  <a:lnTo>
                    <a:pt x="42" y="2"/>
                  </a:lnTo>
                  <a:close/>
                </a:path>
              </a:pathLst>
            </a:custGeom>
            <a:solidFill>
              <a:srgbClr val="1F1A17"/>
            </a:solidFill>
            <a:ln w="9525">
              <a:noFill/>
              <a:round/>
              <a:headEnd/>
              <a:tailEnd/>
            </a:ln>
          </p:spPr>
          <p:txBody>
            <a:bodyPr/>
            <a:lstStyle/>
            <a:p>
              <a:endParaRPr lang="en-US"/>
            </a:p>
          </p:txBody>
        </p:sp>
        <p:sp>
          <p:nvSpPr>
            <p:cNvPr id="39085" name="Freeform 702"/>
            <p:cNvSpPr>
              <a:spLocks/>
            </p:cNvSpPr>
            <p:nvPr/>
          </p:nvSpPr>
          <p:spPr bwMode="auto">
            <a:xfrm>
              <a:off x="3105" y="2125"/>
              <a:ext cx="21" cy="46"/>
            </a:xfrm>
            <a:custGeom>
              <a:avLst/>
              <a:gdLst>
                <a:gd name="T0" fmla="*/ 0 w 21"/>
                <a:gd name="T1" fmla="*/ 6 h 46"/>
                <a:gd name="T2" fmla="*/ 0 w 21"/>
                <a:gd name="T3" fmla="*/ 6 h 46"/>
                <a:gd name="T4" fmla="*/ 4 w 21"/>
                <a:gd name="T5" fmla="*/ 15 h 46"/>
                <a:gd name="T6" fmla="*/ 8 w 21"/>
                <a:gd name="T7" fmla="*/ 25 h 46"/>
                <a:gd name="T8" fmla="*/ 10 w 21"/>
                <a:gd name="T9" fmla="*/ 35 h 46"/>
                <a:gd name="T10" fmla="*/ 12 w 21"/>
                <a:gd name="T11" fmla="*/ 46 h 46"/>
                <a:gd name="T12" fmla="*/ 21 w 21"/>
                <a:gd name="T13" fmla="*/ 44 h 46"/>
                <a:gd name="T14" fmla="*/ 21 w 21"/>
                <a:gd name="T15" fmla="*/ 33 h 46"/>
                <a:gd name="T16" fmla="*/ 18 w 21"/>
                <a:gd name="T17" fmla="*/ 21 h 46"/>
                <a:gd name="T18" fmla="*/ 14 w 21"/>
                <a:gd name="T19" fmla="*/ 11 h 46"/>
                <a:gd name="T20" fmla="*/ 8 w 21"/>
                <a:gd name="T21" fmla="*/ 0 h 46"/>
                <a:gd name="T22" fmla="*/ 8 w 21"/>
                <a:gd name="T23" fmla="*/ 0 h 46"/>
                <a:gd name="T24" fmla="*/ 0 w 21"/>
                <a:gd name="T25" fmla="*/ 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6"/>
                <a:gd name="T41" fmla="*/ 21 w 21"/>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6">
                  <a:moveTo>
                    <a:pt x="0" y="6"/>
                  </a:moveTo>
                  <a:lnTo>
                    <a:pt x="0" y="6"/>
                  </a:lnTo>
                  <a:lnTo>
                    <a:pt x="4" y="15"/>
                  </a:lnTo>
                  <a:lnTo>
                    <a:pt x="8" y="25"/>
                  </a:lnTo>
                  <a:lnTo>
                    <a:pt x="10" y="35"/>
                  </a:lnTo>
                  <a:lnTo>
                    <a:pt x="12" y="46"/>
                  </a:lnTo>
                  <a:lnTo>
                    <a:pt x="21" y="44"/>
                  </a:lnTo>
                  <a:lnTo>
                    <a:pt x="21" y="33"/>
                  </a:lnTo>
                  <a:lnTo>
                    <a:pt x="18" y="21"/>
                  </a:lnTo>
                  <a:lnTo>
                    <a:pt x="14" y="11"/>
                  </a:lnTo>
                  <a:lnTo>
                    <a:pt x="8" y="0"/>
                  </a:lnTo>
                  <a:lnTo>
                    <a:pt x="0" y="6"/>
                  </a:lnTo>
                  <a:close/>
                </a:path>
              </a:pathLst>
            </a:custGeom>
            <a:solidFill>
              <a:srgbClr val="1F1A17"/>
            </a:solidFill>
            <a:ln w="9525">
              <a:noFill/>
              <a:round/>
              <a:headEnd/>
              <a:tailEnd/>
            </a:ln>
          </p:spPr>
          <p:txBody>
            <a:bodyPr/>
            <a:lstStyle/>
            <a:p>
              <a:endParaRPr lang="en-US"/>
            </a:p>
          </p:txBody>
        </p:sp>
        <p:sp>
          <p:nvSpPr>
            <p:cNvPr id="39086" name="Freeform 703"/>
            <p:cNvSpPr>
              <a:spLocks/>
            </p:cNvSpPr>
            <p:nvPr/>
          </p:nvSpPr>
          <p:spPr bwMode="auto">
            <a:xfrm>
              <a:off x="3073" y="2086"/>
              <a:ext cx="40" cy="45"/>
            </a:xfrm>
            <a:custGeom>
              <a:avLst/>
              <a:gdLst>
                <a:gd name="T0" fmla="*/ 0 w 40"/>
                <a:gd name="T1" fmla="*/ 8 h 45"/>
                <a:gd name="T2" fmla="*/ 0 w 40"/>
                <a:gd name="T3" fmla="*/ 8 h 45"/>
                <a:gd name="T4" fmla="*/ 17 w 40"/>
                <a:gd name="T5" fmla="*/ 27 h 45"/>
                <a:gd name="T6" fmla="*/ 32 w 40"/>
                <a:gd name="T7" fmla="*/ 45 h 45"/>
                <a:gd name="T8" fmla="*/ 40 w 40"/>
                <a:gd name="T9" fmla="*/ 39 h 45"/>
                <a:gd name="T10" fmla="*/ 25 w 40"/>
                <a:gd name="T11" fmla="*/ 20 h 45"/>
                <a:gd name="T12" fmla="*/ 5 w 40"/>
                <a:gd name="T13" fmla="*/ 0 h 45"/>
                <a:gd name="T14" fmla="*/ 5 w 40"/>
                <a:gd name="T15" fmla="*/ 0 h 45"/>
                <a:gd name="T16" fmla="*/ 0 w 40"/>
                <a:gd name="T17" fmla="*/ 8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5"/>
                <a:gd name="T29" fmla="*/ 40 w 4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5">
                  <a:moveTo>
                    <a:pt x="0" y="8"/>
                  </a:moveTo>
                  <a:lnTo>
                    <a:pt x="0" y="8"/>
                  </a:lnTo>
                  <a:lnTo>
                    <a:pt x="17" y="27"/>
                  </a:lnTo>
                  <a:lnTo>
                    <a:pt x="32" y="45"/>
                  </a:lnTo>
                  <a:lnTo>
                    <a:pt x="40" y="39"/>
                  </a:lnTo>
                  <a:lnTo>
                    <a:pt x="25" y="20"/>
                  </a:lnTo>
                  <a:lnTo>
                    <a:pt x="5" y="0"/>
                  </a:lnTo>
                  <a:lnTo>
                    <a:pt x="0" y="8"/>
                  </a:lnTo>
                  <a:close/>
                </a:path>
              </a:pathLst>
            </a:custGeom>
            <a:solidFill>
              <a:srgbClr val="1F1A17"/>
            </a:solidFill>
            <a:ln w="9525">
              <a:noFill/>
              <a:round/>
              <a:headEnd/>
              <a:tailEnd/>
            </a:ln>
          </p:spPr>
          <p:txBody>
            <a:bodyPr/>
            <a:lstStyle/>
            <a:p>
              <a:endParaRPr lang="en-US"/>
            </a:p>
          </p:txBody>
        </p:sp>
        <p:sp>
          <p:nvSpPr>
            <p:cNvPr id="39087" name="Freeform 704"/>
            <p:cNvSpPr>
              <a:spLocks/>
            </p:cNvSpPr>
            <p:nvPr/>
          </p:nvSpPr>
          <p:spPr bwMode="auto">
            <a:xfrm>
              <a:off x="3030" y="2052"/>
              <a:ext cx="48" cy="42"/>
            </a:xfrm>
            <a:custGeom>
              <a:avLst/>
              <a:gdLst>
                <a:gd name="T0" fmla="*/ 0 w 48"/>
                <a:gd name="T1" fmla="*/ 9 h 42"/>
                <a:gd name="T2" fmla="*/ 0 w 48"/>
                <a:gd name="T3" fmla="*/ 9 h 42"/>
                <a:gd name="T4" fmla="*/ 14 w 48"/>
                <a:gd name="T5" fmla="*/ 15 h 42"/>
                <a:gd name="T6" fmla="*/ 23 w 48"/>
                <a:gd name="T7" fmla="*/ 25 h 42"/>
                <a:gd name="T8" fmla="*/ 33 w 48"/>
                <a:gd name="T9" fmla="*/ 34 h 42"/>
                <a:gd name="T10" fmla="*/ 43 w 48"/>
                <a:gd name="T11" fmla="*/ 42 h 42"/>
                <a:gd name="T12" fmla="*/ 48 w 48"/>
                <a:gd name="T13" fmla="*/ 34 h 42"/>
                <a:gd name="T14" fmla="*/ 41 w 48"/>
                <a:gd name="T15" fmla="*/ 27 h 42"/>
                <a:gd name="T16" fmla="*/ 31 w 48"/>
                <a:gd name="T17" fmla="*/ 15 h 42"/>
                <a:gd name="T18" fmla="*/ 20 w 48"/>
                <a:gd name="T19" fmla="*/ 7 h 42"/>
                <a:gd name="T20" fmla="*/ 4 w 48"/>
                <a:gd name="T21" fmla="*/ 0 h 42"/>
                <a:gd name="T22" fmla="*/ 4 w 48"/>
                <a:gd name="T23" fmla="*/ 0 h 42"/>
                <a:gd name="T24" fmla="*/ 0 w 48"/>
                <a:gd name="T25" fmla="*/ 9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2"/>
                <a:gd name="T41" fmla="*/ 48 w 48"/>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2">
                  <a:moveTo>
                    <a:pt x="0" y="9"/>
                  </a:moveTo>
                  <a:lnTo>
                    <a:pt x="0" y="9"/>
                  </a:lnTo>
                  <a:lnTo>
                    <a:pt x="14" y="15"/>
                  </a:lnTo>
                  <a:lnTo>
                    <a:pt x="23" y="25"/>
                  </a:lnTo>
                  <a:lnTo>
                    <a:pt x="33" y="34"/>
                  </a:lnTo>
                  <a:lnTo>
                    <a:pt x="43" y="42"/>
                  </a:lnTo>
                  <a:lnTo>
                    <a:pt x="48" y="34"/>
                  </a:lnTo>
                  <a:lnTo>
                    <a:pt x="41" y="27"/>
                  </a:lnTo>
                  <a:lnTo>
                    <a:pt x="31" y="15"/>
                  </a:lnTo>
                  <a:lnTo>
                    <a:pt x="20" y="7"/>
                  </a:lnTo>
                  <a:lnTo>
                    <a:pt x="4" y="0"/>
                  </a:lnTo>
                  <a:lnTo>
                    <a:pt x="0" y="9"/>
                  </a:lnTo>
                  <a:close/>
                </a:path>
              </a:pathLst>
            </a:custGeom>
            <a:solidFill>
              <a:srgbClr val="1F1A17"/>
            </a:solidFill>
            <a:ln w="9525">
              <a:noFill/>
              <a:round/>
              <a:headEnd/>
              <a:tailEnd/>
            </a:ln>
          </p:spPr>
          <p:txBody>
            <a:bodyPr/>
            <a:lstStyle/>
            <a:p>
              <a:endParaRPr lang="en-US"/>
            </a:p>
          </p:txBody>
        </p:sp>
        <p:sp>
          <p:nvSpPr>
            <p:cNvPr id="39088" name="Freeform 705"/>
            <p:cNvSpPr>
              <a:spLocks/>
            </p:cNvSpPr>
            <p:nvPr/>
          </p:nvSpPr>
          <p:spPr bwMode="auto">
            <a:xfrm>
              <a:off x="2957" y="2034"/>
              <a:ext cx="77" cy="27"/>
            </a:xfrm>
            <a:custGeom>
              <a:avLst/>
              <a:gdLst>
                <a:gd name="T0" fmla="*/ 0 w 77"/>
                <a:gd name="T1" fmla="*/ 12 h 27"/>
                <a:gd name="T2" fmla="*/ 0 w 77"/>
                <a:gd name="T3" fmla="*/ 12 h 27"/>
                <a:gd name="T4" fmla="*/ 20 w 77"/>
                <a:gd name="T5" fmla="*/ 14 h 27"/>
                <a:gd name="T6" fmla="*/ 41 w 77"/>
                <a:gd name="T7" fmla="*/ 18 h 27"/>
                <a:gd name="T8" fmla="*/ 58 w 77"/>
                <a:gd name="T9" fmla="*/ 23 h 27"/>
                <a:gd name="T10" fmla="*/ 73 w 77"/>
                <a:gd name="T11" fmla="*/ 27 h 27"/>
                <a:gd name="T12" fmla="*/ 77 w 77"/>
                <a:gd name="T13" fmla="*/ 18 h 27"/>
                <a:gd name="T14" fmla="*/ 60 w 77"/>
                <a:gd name="T15" fmla="*/ 12 h 27"/>
                <a:gd name="T16" fmla="*/ 43 w 77"/>
                <a:gd name="T17" fmla="*/ 8 h 27"/>
                <a:gd name="T18" fmla="*/ 21 w 77"/>
                <a:gd name="T19" fmla="*/ 4 h 27"/>
                <a:gd name="T20" fmla="*/ 0 w 77"/>
                <a:gd name="T21" fmla="*/ 0 h 27"/>
                <a:gd name="T22" fmla="*/ 0 w 77"/>
                <a:gd name="T23" fmla="*/ 0 h 27"/>
                <a:gd name="T24" fmla="*/ 0 w 77"/>
                <a:gd name="T25" fmla="*/ 12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27"/>
                <a:gd name="T41" fmla="*/ 77 w 7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27">
                  <a:moveTo>
                    <a:pt x="0" y="12"/>
                  </a:moveTo>
                  <a:lnTo>
                    <a:pt x="0" y="12"/>
                  </a:lnTo>
                  <a:lnTo>
                    <a:pt x="20" y="14"/>
                  </a:lnTo>
                  <a:lnTo>
                    <a:pt x="41" y="18"/>
                  </a:lnTo>
                  <a:lnTo>
                    <a:pt x="58" y="23"/>
                  </a:lnTo>
                  <a:lnTo>
                    <a:pt x="73" y="27"/>
                  </a:lnTo>
                  <a:lnTo>
                    <a:pt x="77" y="18"/>
                  </a:lnTo>
                  <a:lnTo>
                    <a:pt x="60" y="12"/>
                  </a:lnTo>
                  <a:lnTo>
                    <a:pt x="43" y="8"/>
                  </a:lnTo>
                  <a:lnTo>
                    <a:pt x="21" y="4"/>
                  </a:lnTo>
                  <a:lnTo>
                    <a:pt x="0" y="0"/>
                  </a:lnTo>
                  <a:lnTo>
                    <a:pt x="0" y="12"/>
                  </a:lnTo>
                  <a:close/>
                </a:path>
              </a:pathLst>
            </a:custGeom>
            <a:solidFill>
              <a:srgbClr val="1F1A17"/>
            </a:solidFill>
            <a:ln w="9525">
              <a:noFill/>
              <a:round/>
              <a:headEnd/>
              <a:tailEnd/>
            </a:ln>
          </p:spPr>
          <p:txBody>
            <a:bodyPr/>
            <a:lstStyle/>
            <a:p>
              <a:endParaRPr lang="en-US"/>
            </a:p>
          </p:txBody>
        </p:sp>
        <p:sp>
          <p:nvSpPr>
            <p:cNvPr id="39089" name="Freeform 706"/>
            <p:cNvSpPr>
              <a:spLocks/>
            </p:cNvSpPr>
            <p:nvPr/>
          </p:nvSpPr>
          <p:spPr bwMode="auto">
            <a:xfrm>
              <a:off x="2871" y="2025"/>
              <a:ext cx="86" cy="21"/>
            </a:xfrm>
            <a:custGeom>
              <a:avLst/>
              <a:gdLst>
                <a:gd name="T0" fmla="*/ 0 w 86"/>
                <a:gd name="T1" fmla="*/ 11 h 21"/>
                <a:gd name="T2" fmla="*/ 0 w 86"/>
                <a:gd name="T3" fmla="*/ 11 h 21"/>
                <a:gd name="T4" fmla="*/ 21 w 86"/>
                <a:gd name="T5" fmla="*/ 13 h 21"/>
                <a:gd name="T6" fmla="*/ 44 w 86"/>
                <a:gd name="T7" fmla="*/ 15 h 21"/>
                <a:gd name="T8" fmla="*/ 65 w 86"/>
                <a:gd name="T9" fmla="*/ 19 h 21"/>
                <a:gd name="T10" fmla="*/ 86 w 86"/>
                <a:gd name="T11" fmla="*/ 21 h 21"/>
                <a:gd name="T12" fmla="*/ 86 w 86"/>
                <a:gd name="T13" fmla="*/ 9 h 21"/>
                <a:gd name="T14" fmla="*/ 67 w 86"/>
                <a:gd name="T15" fmla="*/ 7 h 21"/>
                <a:gd name="T16" fmla="*/ 46 w 86"/>
                <a:gd name="T17" fmla="*/ 5 h 21"/>
                <a:gd name="T18" fmla="*/ 23 w 86"/>
                <a:gd name="T19" fmla="*/ 2 h 21"/>
                <a:gd name="T20" fmla="*/ 0 w 86"/>
                <a:gd name="T21" fmla="*/ 0 h 21"/>
                <a:gd name="T22" fmla="*/ 0 w 86"/>
                <a:gd name="T23" fmla="*/ 0 h 21"/>
                <a:gd name="T24" fmla="*/ 0 w 86"/>
                <a:gd name="T25" fmla="*/ 1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1"/>
                <a:gd name="T41" fmla="*/ 86 w 8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1">
                  <a:moveTo>
                    <a:pt x="0" y="11"/>
                  </a:moveTo>
                  <a:lnTo>
                    <a:pt x="0" y="11"/>
                  </a:lnTo>
                  <a:lnTo>
                    <a:pt x="21" y="13"/>
                  </a:lnTo>
                  <a:lnTo>
                    <a:pt x="44" y="15"/>
                  </a:lnTo>
                  <a:lnTo>
                    <a:pt x="65" y="19"/>
                  </a:lnTo>
                  <a:lnTo>
                    <a:pt x="86" y="21"/>
                  </a:lnTo>
                  <a:lnTo>
                    <a:pt x="86" y="9"/>
                  </a:lnTo>
                  <a:lnTo>
                    <a:pt x="67" y="7"/>
                  </a:lnTo>
                  <a:lnTo>
                    <a:pt x="46" y="5"/>
                  </a:lnTo>
                  <a:lnTo>
                    <a:pt x="23" y="2"/>
                  </a:lnTo>
                  <a:lnTo>
                    <a:pt x="0" y="0"/>
                  </a:lnTo>
                  <a:lnTo>
                    <a:pt x="0" y="11"/>
                  </a:lnTo>
                  <a:close/>
                </a:path>
              </a:pathLst>
            </a:custGeom>
            <a:solidFill>
              <a:srgbClr val="1F1A17"/>
            </a:solidFill>
            <a:ln w="9525">
              <a:noFill/>
              <a:round/>
              <a:headEnd/>
              <a:tailEnd/>
            </a:ln>
          </p:spPr>
          <p:txBody>
            <a:bodyPr/>
            <a:lstStyle/>
            <a:p>
              <a:endParaRPr lang="en-US"/>
            </a:p>
          </p:txBody>
        </p:sp>
      </p:grpSp>
      <p:grpSp>
        <p:nvGrpSpPr>
          <p:cNvPr id="3" name="Group 709"/>
          <p:cNvGrpSpPr>
            <a:grpSpLocks noChangeAspect="1"/>
          </p:cNvGrpSpPr>
          <p:nvPr/>
        </p:nvGrpSpPr>
        <p:grpSpPr bwMode="auto">
          <a:xfrm>
            <a:off x="1739900" y="3101975"/>
            <a:ext cx="814388" cy="461963"/>
            <a:chOff x="2623" y="2017"/>
            <a:chExt cx="513" cy="291"/>
          </a:xfrm>
        </p:grpSpPr>
        <p:sp>
          <p:nvSpPr>
            <p:cNvPr id="39033" name="AutoShape 708"/>
            <p:cNvSpPr>
              <a:spLocks noChangeAspect="1" noChangeArrowheads="1" noTextEdit="1"/>
            </p:cNvSpPr>
            <p:nvPr/>
          </p:nvSpPr>
          <p:spPr bwMode="auto">
            <a:xfrm>
              <a:off x="2623" y="2017"/>
              <a:ext cx="513" cy="291"/>
            </a:xfrm>
            <a:prstGeom prst="rect">
              <a:avLst/>
            </a:prstGeom>
            <a:noFill/>
            <a:ln w="9525">
              <a:noFill/>
              <a:miter lim="800000"/>
              <a:headEnd/>
              <a:tailEnd/>
            </a:ln>
          </p:spPr>
          <p:txBody>
            <a:bodyPr/>
            <a:lstStyle/>
            <a:p>
              <a:endParaRPr lang="en-US"/>
            </a:p>
          </p:txBody>
        </p:sp>
        <p:sp>
          <p:nvSpPr>
            <p:cNvPr id="39034" name="Freeform 710"/>
            <p:cNvSpPr>
              <a:spLocks/>
            </p:cNvSpPr>
            <p:nvPr/>
          </p:nvSpPr>
          <p:spPr bwMode="auto">
            <a:xfrm>
              <a:off x="3057" y="2187"/>
              <a:ext cx="64" cy="63"/>
            </a:xfrm>
            <a:custGeom>
              <a:avLst/>
              <a:gdLst>
                <a:gd name="T0" fmla="*/ 10 w 64"/>
                <a:gd name="T1" fmla="*/ 57 h 63"/>
                <a:gd name="T2" fmla="*/ 62 w 64"/>
                <a:gd name="T3" fmla="*/ 5 h 63"/>
                <a:gd name="T4" fmla="*/ 64 w 64"/>
                <a:gd name="T5" fmla="*/ 2 h 63"/>
                <a:gd name="T6" fmla="*/ 64 w 64"/>
                <a:gd name="T7" fmla="*/ 0 h 63"/>
                <a:gd name="T8" fmla="*/ 0 w 64"/>
                <a:gd name="T9" fmla="*/ 63 h 63"/>
                <a:gd name="T10" fmla="*/ 4 w 64"/>
                <a:gd name="T11" fmla="*/ 61 h 63"/>
                <a:gd name="T12" fmla="*/ 10 w 64"/>
                <a:gd name="T13" fmla="*/ 57 h 63"/>
                <a:gd name="T14" fmla="*/ 0 60000 65536"/>
                <a:gd name="T15" fmla="*/ 0 60000 65536"/>
                <a:gd name="T16" fmla="*/ 0 60000 65536"/>
                <a:gd name="T17" fmla="*/ 0 60000 65536"/>
                <a:gd name="T18" fmla="*/ 0 60000 65536"/>
                <a:gd name="T19" fmla="*/ 0 60000 65536"/>
                <a:gd name="T20" fmla="*/ 0 60000 65536"/>
                <a:gd name="T21" fmla="*/ 0 w 64"/>
                <a:gd name="T22" fmla="*/ 0 h 63"/>
                <a:gd name="T23" fmla="*/ 64 w 64"/>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63">
                  <a:moveTo>
                    <a:pt x="10" y="57"/>
                  </a:moveTo>
                  <a:lnTo>
                    <a:pt x="62" y="5"/>
                  </a:lnTo>
                  <a:lnTo>
                    <a:pt x="64" y="2"/>
                  </a:lnTo>
                  <a:lnTo>
                    <a:pt x="64" y="0"/>
                  </a:lnTo>
                  <a:lnTo>
                    <a:pt x="0" y="63"/>
                  </a:lnTo>
                  <a:lnTo>
                    <a:pt x="4" y="61"/>
                  </a:lnTo>
                  <a:lnTo>
                    <a:pt x="10" y="57"/>
                  </a:lnTo>
                  <a:close/>
                </a:path>
              </a:pathLst>
            </a:custGeom>
            <a:solidFill>
              <a:srgbClr val="000000"/>
            </a:solidFill>
            <a:ln w="9525">
              <a:noFill/>
              <a:round/>
              <a:headEnd/>
              <a:tailEnd/>
            </a:ln>
          </p:spPr>
          <p:txBody>
            <a:bodyPr/>
            <a:lstStyle/>
            <a:p>
              <a:endParaRPr lang="en-US"/>
            </a:p>
          </p:txBody>
        </p:sp>
        <p:sp>
          <p:nvSpPr>
            <p:cNvPr id="39035" name="Freeform 711"/>
            <p:cNvSpPr>
              <a:spLocks/>
            </p:cNvSpPr>
            <p:nvPr/>
          </p:nvSpPr>
          <p:spPr bwMode="auto">
            <a:xfrm>
              <a:off x="3007" y="2158"/>
              <a:ext cx="114" cy="113"/>
            </a:xfrm>
            <a:custGeom>
              <a:avLst/>
              <a:gdLst>
                <a:gd name="T0" fmla="*/ 6 w 114"/>
                <a:gd name="T1" fmla="*/ 111 h 113"/>
                <a:gd name="T2" fmla="*/ 114 w 114"/>
                <a:gd name="T3" fmla="*/ 4 h 113"/>
                <a:gd name="T4" fmla="*/ 114 w 114"/>
                <a:gd name="T5" fmla="*/ 2 h 113"/>
                <a:gd name="T6" fmla="*/ 114 w 114"/>
                <a:gd name="T7" fmla="*/ 0 h 113"/>
                <a:gd name="T8" fmla="*/ 0 w 114"/>
                <a:gd name="T9" fmla="*/ 113 h 113"/>
                <a:gd name="T10" fmla="*/ 0 w 114"/>
                <a:gd name="T11" fmla="*/ 113 h 113"/>
                <a:gd name="T12" fmla="*/ 0 w 114"/>
                <a:gd name="T13" fmla="*/ 113 h 113"/>
                <a:gd name="T14" fmla="*/ 4 w 114"/>
                <a:gd name="T15" fmla="*/ 111 h 113"/>
                <a:gd name="T16" fmla="*/ 6 w 114"/>
                <a:gd name="T17" fmla="*/ 111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13"/>
                <a:gd name="T29" fmla="*/ 114 w 114"/>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13">
                  <a:moveTo>
                    <a:pt x="6" y="111"/>
                  </a:moveTo>
                  <a:lnTo>
                    <a:pt x="114" y="4"/>
                  </a:lnTo>
                  <a:lnTo>
                    <a:pt x="114" y="2"/>
                  </a:lnTo>
                  <a:lnTo>
                    <a:pt x="114" y="0"/>
                  </a:lnTo>
                  <a:lnTo>
                    <a:pt x="0" y="113"/>
                  </a:lnTo>
                  <a:lnTo>
                    <a:pt x="4" y="111"/>
                  </a:lnTo>
                  <a:lnTo>
                    <a:pt x="6" y="111"/>
                  </a:lnTo>
                  <a:close/>
                </a:path>
              </a:pathLst>
            </a:custGeom>
            <a:solidFill>
              <a:srgbClr val="000000"/>
            </a:solidFill>
            <a:ln w="9525">
              <a:noFill/>
              <a:round/>
              <a:headEnd/>
              <a:tailEnd/>
            </a:ln>
          </p:spPr>
          <p:txBody>
            <a:bodyPr/>
            <a:lstStyle/>
            <a:p>
              <a:endParaRPr lang="en-US"/>
            </a:p>
          </p:txBody>
        </p:sp>
        <p:sp>
          <p:nvSpPr>
            <p:cNvPr id="39036" name="Freeform 712"/>
            <p:cNvSpPr>
              <a:spLocks/>
            </p:cNvSpPr>
            <p:nvPr/>
          </p:nvSpPr>
          <p:spPr bwMode="auto">
            <a:xfrm>
              <a:off x="2963" y="2136"/>
              <a:ext cx="152" cy="151"/>
            </a:xfrm>
            <a:custGeom>
              <a:avLst/>
              <a:gdLst>
                <a:gd name="T0" fmla="*/ 6 w 152"/>
                <a:gd name="T1" fmla="*/ 149 h 151"/>
                <a:gd name="T2" fmla="*/ 152 w 152"/>
                <a:gd name="T3" fmla="*/ 2 h 151"/>
                <a:gd name="T4" fmla="*/ 152 w 152"/>
                <a:gd name="T5" fmla="*/ 2 h 151"/>
                <a:gd name="T6" fmla="*/ 150 w 152"/>
                <a:gd name="T7" fmla="*/ 0 h 151"/>
                <a:gd name="T8" fmla="*/ 0 w 152"/>
                <a:gd name="T9" fmla="*/ 151 h 151"/>
                <a:gd name="T10" fmla="*/ 2 w 152"/>
                <a:gd name="T11" fmla="*/ 151 h 151"/>
                <a:gd name="T12" fmla="*/ 6 w 152"/>
                <a:gd name="T13" fmla="*/ 149 h 151"/>
                <a:gd name="T14" fmla="*/ 0 60000 65536"/>
                <a:gd name="T15" fmla="*/ 0 60000 65536"/>
                <a:gd name="T16" fmla="*/ 0 60000 65536"/>
                <a:gd name="T17" fmla="*/ 0 60000 65536"/>
                <a:gd name="T18" fmla="*/ 0 60000 65536"/>
                <a:gd name="T19" fmla="*/ 0 60000 65536"/>
                <a:gd name="T20" fmla="*/ 0 60000 65536"/>
                <a:gd name="T21" fmla="*/ 0 w 152"/>
                <a:gd name="T22" fmla="*/ 0 h 151"/>
                <a:gd name="T23" fmla="*/ 152 w 152"/>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51">
                  <a:moveTo>
                    <a:pt x="6" y="149"/>
                  </a:moveTo>
                  <a:lnTo>
                    <a:pt x="152" y="2"/>
                  </a:lnTo>
                  <a:lnTo>
                    <a:pt x="150" y="0"/>
                  </a:lnTo>
                  <a:lnTo>
                    <a:pt x="0" y="151"/>
                  </a:lnTo>
                  <a:lnTo>
                    <a:pt x="2" y="151"/>
                  </a:lnTo>
                  <a:lnTo>
                    <a:pt x="6" y="149"/>
                  </a:lnTo>
                  <a:close/>
                </a:path>
              </a:pathLst>
            </a:custGeom>
            <a:solidFill>
              <a:srgbClr val="000000"/>
            </a:solidFill>
            <a:ln w="9525">
              <a:noFill/>
              <a:round/>
              <a:headEnd/>
              <a:tailEnd/>
            </a:ln>
          </p:spPr>
          <p:txBody>
            <a:bodyPr/>
            <a:lstStyle/>
            <a:p>
              <a:endParaRPr lang="en-US"/>
            </a:p>
          </p:txBody>
        </p:sp>
        <p:sp>
          <p:nvSpPr>
            <p:cNvPr id="39037" name="Freeform 713"/>
            <p:cNvSpPr>
              <a:spLocks/>
            </p:cNvSpPr>
            <p:nvPr/>
          </p:nvSpPr>
          <p:spPr bwMode="auto">
            <a:xfrm>
              <a:off x="2930" y="2119"/>
              <a:ext cx="175" cy="174"/>
            </a:xfrm>
            <a:custGeom>
              <a:avLst/>
              <a:gdLst>
                <a:gd name="T0" fmla="*/ 4 w 175"/>
                <a:gd name="T1" fmla="*/ 172 h 174"/>
                <a:gd name="T2" fmla="*/ 175 w 175"/>
                <a:gd name="T3" fmla="*/ 2 h 174"/>
                <a:gd name="T4" fmla="*/ 173 w 175"/>
                <a:gd name="T5" fmla="*/ 0 h 174"/>
                <a:gd name="T6" fmla="*/ 173 w 175"/>
                <a:gd name="T7" fmla="*/ 0 h 174"/>
                <a:gd name="T8" fmla="*/ 0 w 175"/>
                <a:gd name="T9" fmla="*/ 174 h 174"/>
                <a:gd name="T10" fmla="*/ 2 w 175"/>
                <a:gd name="T11" fmla="*/ 172 h 174"/>
                <a:gd name="T12" fmla="*/ 4 w 175"/>
                <a:gd name="T13" fmla="*/ 172 h 174"/>
                <a:gd name="T14" fmla="*/ 0 60000 65536"/>
                <a:gd name="T15" fmla="*/ 0 60000 65536"/>
                <a:gd name="T16" fmla="*/ 0 60000 65536"/>
                <a:gd name="T17" fmla="*/ 0 60000 65536"/>
                <a:gd name="T18" fmla="*/ 0 60000 65536"/>
                <a:gd name="T19" fmla="*/ 0 60000 65536"/>
                <a:gd name="T20" fmla="*/ 0 60000 65536"/>
                <a:gd name="T21" fmla="*/ 0 w 175"/>
                <a:gd name="T22" fmla="*/ 0 h 174"/>
                <a:gd name="T23" fmla="*/ 175 w 175"/>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74">
                  <a:moveTo>
                    <a:pt x="4" y="172"/>
                  </a:moveTo>
                  <a:lnTo>
                    <a:pt x="175" y="2"/>
                  </a:lnTo>
                  <a:lnTo>
                    <a:pt x="173" y="0"/>
                  </a:lnTo>
                  <a:lnTo>
                    <a:pt x="0" y="174"/>
                  </a:lnTo>
                  <a:lnTo>
                    <a:pt x="2" y="172"/>
                  </a:lnTo>
                  <a:lnTo>
                    <a:pt x="4" y="172"/>
                  </a:lnTo>
                  <a:close/>
                </a:path>
              </a:pathLst>
            </a:custGeom>
            <a:solidFill>
              <a:srgbClr val="000000"/>
            </a:solidFill>
            <a:ln w="9525">
              <a:noFill/>
              <a:round/>
              <a:headEnd/>
              <a:tailEnd/>
            </a:ln>
          </p:spPr>
          <p:txBody>
            <a:bodyPr/>
            <a:lstStyle/>
            <a:p>
              <a:endParaRPr lang="en-US"/>
            </a:p>
          </p:txBody>
        </p:sp>
        <p:sp>
          <p:nvSpPr>
            <p:cNvPr id="39038" name="Freeform 714"/>
            <p:cNvSpPr>
              <a:spLocks/>
            </p:cNvSpPr>
            <p:nvPr/>
          </p:nvSpPr>
          <p:spPr bwMode="auto">
            <a:xfrm>
              <a:off x="2900" y="2104"/>
              <a:ext cx="192" cy="191"/>
            </a:xfrm>
            <a:custGeom>
              <a:avLst/>
              <a:gdLst>
                <a:gd name="T0" fmla="*/ 4 w 192"/>
                <a:gd name="T1" fmla="*/ 191 h 191"/>
                <a:gd name="T2" fmla="*/ 192 w 192"/>
                <a:gd name="T3" fmla="*/ 2 h 191"/>
                <a:gd name="T4" fmla="*/ 190 w 192"/>
                <a:gd name="T5" fmla="*/ 2 h 191"/>
                <a:gd name="T6" fmla="*/ 190 w 192"/>
                <a:gd name="T7" fmla="*/ 0 h 191"/>
                <a:gd name="T8" fmla="*/ 0 w 192"/>
                <a:gd name="T9" fmla="*/ 191 h 191"/>
                <a:gd name="T10" fmla="*/ 2 w 192"/>
                <a:gd name="T11" fmla="*/ 191 h 191"/>
                <a:gd name="T12" fmla="*/ 4 w 192"/>
                <a:gd name="T13" fmla="*/ 191 h 191"/>
                <a:gd name="T14" fmla="*/ 0 60000 65536"/>
                <a:gd name="T15" fmla="*/ 0 60000 65536"/>
                <a:gd name="T16" fmla="*/ 0 60000 65536"/>
                <a:gd name="T17" fmla="*/ 0 60000 65536"/>
                <a:gd name="T18" fmla="*/ 0 60000 65536"/>
                <a:gd name="T19" fmla="*/ 0 60000 65536"/>
                <a:gd name="T20" fmla="*/ 0 60000 65536"/>
                <a:gd name="T21" fmla="*/ 0 w 192"/>
                <a:gd name="T22" fmla="*/ 0 h 191"/>
                <a:gd name="T23" fmla="*/ 192 w 192"/>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91">
                  <a:moveTo>
                    <a:pt x="4" y="191"/>
                  </a:moveTo>
                  <a:lnTo>
                    <a:pt x="192" y="2"/>
                  </a:lnTo>
                  <a:lnTo>
                    <a:pt x="190" y="2"/>
                  </a:lnTo>
                  <a:lnTo>
                    <a:pt x="190" y="0"/>
                  </a:lnTo>
                  <a:lnTo>
                    <a:pt x="0" y="191"/>
                  </a:lnTo>
                  <a:lnTo>
                    <a:pt x="2" y="191"/>
                  </a:lnTo>
                  <a:lnTo>
                    <a:pt x="4" y="191"/>
                  </a:lnTo>
                  <a:close/>
                </a:path>
              </a:pathLst>
            </a:custGeom>
            <a:solidFill>
              <a:srgbClr val="000000"/>
            </a:solidFill>
            <a:ln w="9525">
              <a:noFill/>
              <a:round/>
              <a:headEnd/>
              <a:tailEnd/>
            </a:ln>
          </p:spPr>
          <p:txBody>
            <a:bodyPr/>
            <a:lstStyle/>
            <a:p>
              <a:endParaRPr lang="en-US"/>
            </a:p>
          </p:txBody>
        </p:sp>
        <p:sp>
          <p:nvSpPr>
            <p:cNvPr id="39039" name="Freeform 715"/>
            <p:cNvSpPr>
              <a:spLocks/>
            </p:cNvSpPr>
            <p:nvPr/>
          </p:nvSpPr>
          <p:spPr bwMode="auto">
            <a:xfrm>
              <a:off x="2871" y="2090"/>
              <a:ext cx="205" cy="205"/>
            </a:xfrm>
            <a:custGeom>
              <a:avLst/>
              <a:gdLst>
                <a:gd name="T0" fmla="*/ 4 w 205"/>
                <a:gd name="T1" fmla="*/ 205 h 205"/>
                <a:gd name="T2" fmla="*/ 205 w 205"/>
                <a:gd name="T3" fmla="*/ 2 h 205"/>
                <a:gd name="T4" fmla="*/ 205 w 205"/>
                <a:gd name="T5" fmla="*/ 2 h 205"/>
                <a:gd name="T6" fmla="*/ 205 w 205"/>
                <a:gd name="T7" fmla="*/ 0 h 205"/>
                <a:gd name="T8" fmla="*/ 204 w 205"/>
                <a:gd name="T9" fmla="*/ 0 h 205"/>
                <a:gd name="T10" fmla="*/ 204 w 205"/>
                <a:gd name="T11" fmla="*/ 0 h 205"/>
                <a:gd name="T12" fmla="*/ 0 w 205"/>
                <a:gd name="T13" fmla="*/ 205 h 205"/>
                <a:gd name="T14" fmla="*/ 2 w 205"/>
                <a:gd name="T15" fmla="*/ 205 h 205"/>
                <a:gd name="T16" fmla="*/ 4 w 205"/>
                <a:gd name="T17" fmla="*/ 205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205"/>
                <a:gd name="T29" fmla="*/ 205 w 205"/>
                <a:gd name="T30" fmla="*/ 205 h 2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205">
                  <a:moveTo>
                    <a:pt x="4" y="205"/>
                  </a:moveTo>
                  <a:lnTo>
                    <a:pt x="205" y="2"/>
                  </a:lnTo>
                  <a:lnTo>
                    <a:pt x="205" y="0"/>
                  </a:lnTo>
                  <a:lnTo>
                    <a:pt x="204" y="0"/>
                  </a:lnTo>
                  <a:lnTo>
                    <a:pt x="0" y="205"/>
                  </a:lnTo>
                  <a:lnTo>
                    <a:pt x="2" y="205"/>
                  </a:lnTo>
                  <a:lnTo>
                    <a:pt x="4" y="205"/>
                  </a:lnTo>
                  <a:close/>
                </a:path>
              </a:pathLst>
            </a:custGeom>
            <a:solidFill>
              <a:srgbClr val="000000"/>
            </a:solidFill>
            <a:ln w="9525">
              <a:noFill/>
              <a:round/>
              <a:headEnd/>
              <a:tailEnd/>
            </a:ln>
          </p:spPr>
          <p:txBody>
            <a:bodyPr/>
            <a:lstStyle/>
            <a:p>
              <a:endParaRPr lang="en-US"/>
            </a:p>
          </p:txBody>
        </p:sp>
        <p:sp>
          <p:nvSpPr>
            <p:cNvPr id="39040" name="Freeform 716"/>
            <p:cNvSpPr>
              <a:spLocks/>
            </p:cNvSpPr>
            <p:nvPr/>
          </p:nvSpPr>
          <p:spPr bwMode="auto">
            <a:xfrm>
              <a:off x="2844" y="2075"/>
              <a:ext cx="219" cy="218"/>
            </a:xfrm>
            <a:custGeom>
              <a:avLst/>
              <a:gdLst>
                <a:gd name="T0" fmla="*/ 4 w 219"/>
                <a:gd name="T1" fmla="*/ 218 h 218"/>
                <a:gd name="T2" fmla="*/ 219 w 219"/>
                <a:gd name="T3" fmla="*/ 2 h 218"/>
                <a:gd name="T4" fmla="*/ 217 w 219"/>
                <a:gd name="T5" fmla="*/ 2 h 218"/>
                <a:gd name="T6" fmla="*/ 217 w 219"/>
                <a:gd name="T7" fmla="*/ 0 h 218"/>
                <a:gd name="T8" fmla="*/ 0 w 219"/>
                <a:gd name="T9" fmla="*/ 218 h 218"/>
                <a:gd name="T10" fmla="*/ 2 w 219"/>
                <a:gd name="T11" fmla="*/ 218 h 218"/>
                <a:gd name="T12" fmla="*/ 4 w 219"/>
                <a:gd name="T13" fmla="*/ 218 h 218"/>
                <a:gd name="T14" fmla="*/ 0 60000 65536"/>
                <a:gd name="T15" fmla="*/ 0 60000 65536"/>
                <a:gd name="T16" fmla="*/ 0 60000 65536"/>
                <a:gd name="T17" fmla="*/ 0 60000 65536"/>
                <a:gd name="T18" fmla="*/ 0 60000 65536"/>
                <a:gd name="T19" fmla="*/ 0 60000 65536"/>
                <a:gd name="T20" fmla="*/ 0 60000 65536"/>
                <a:gd name="T21" fmla="*/ 0 w 219"/>
                <a:gd name="T22" fmla="*/ 0 h 218"/>
                <a:gd name="T23" fmla="*/ 219 w 219"/>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18">
                  <a:moveTo>
                    <a:pt x="4" y="218"/>
                  </a:moveTo>
                  <a:lnTo>
                    <a:pt x="219" y="2"/>
                  </a:lnTo>
                  <a:lnTo>
                    <a:pt x="217" y="2"/>
                  </a:lnTo>
                  <a:lnTo>
                    <a:pt x="217" y="0"/>
                  </a:lnTo>
                  <a:lnTo>
                    <a:pt x="0" y="218"/>
                  </a:lnTo>
                  <a:lnTo>
                    <a:pt x="2" y="218"/>
                  </a:lnTo>
                  <a:lnTo>
                    <a:pt x="4" y="218"/>
                  </a:lnTo>
                  <a:close/>
                </a:path>
              </a:pathLst>
            </a:custGeom>
            <a:solidFill>
              <a:srgbClr val="000000"/>
            </a:solidFill>
            <a:ln w="9525">
              <a:noFill/>
              <a:round/>
              <a:headEnd/>
              <a:tailEnd/>
            </a:ln>
          </p:spPr>
          <p:txBody>
            <a:bodyPr/>
            <a:lstStyle/>
            <a:p>
              <a:endParaRPr lang="en-US"/>
            </a:p>
          </p:txBody>
        </p:sp>
        <p:sp>
          <p:nvSpPr>
            <p:cNvPr id="39041" name="Freeform 717"/>
            <p:cNvSpPr>
              <a:spLocks/>
            </p:cNvSpPr>
            <p:nvPr/>
          </p:nvSpPr>
          <p:spPr bwMode="auto">
            <a:xfrm>
              <a:off x="2819" y="2063"/>
              <a:ext cx="229" cy="228"/>
            </a:xfrm>
            <a:custGeom>
              <a:avLst/>
              <a:gdLst>
                <a:gd name="T0" fmla="*/ 4 w 229"/>
                <a:gd name="T1" fmla="*/ 228 h 228"/>
                <a:gd name="T2" fmla="*/ 229 w 229"/>
                <a:gd name="T3" fmla="*/ 0 h 228"/>
                <a:gd name="T4" fmla="*/ 227 w 229"/>
                <a:gd name="T5" fmla="*/ 0 h 228"/>
                <a:gd name="T6" fmla="*/ 227 w 229"/>
                <a:gd name="T7" fmla="*/ 0 h 228"/>
                <a:gd name="T8" fmla="*/ 0 w 229"/>
                <a:gd name="T9" fmla="*/ 226 h 228"/>
                <a:gd name="T10" fmla="*/ 2 w 229"/>
                <a:gd name="T11" fmla="*/ 226 h 228"/>
                <a:gd name="T12" fmla="*/ 4 w 229"/>
                <a:gd name="T13" fmla="*/ 228 h 228"/>
                <a:gd name="T14" fmla="*/ 0 60000 65536"/>
                <a:gd name="T15" fmla="*/ 0 60000 65536"/>
                <a:gd name="T16" fmla="*/ 0 60000 65536"/>
                <a:gd name="T17" fmla="*/ 0 60000 65536"/>
                <a:gd name="T18" fmla="*/ 0 60000 65536"/>
                <a:gd name="T19" fmla="*/ 0 60000 65536"/>
                <a:gd name="T20" fmla="*/ 0 60000 65536"/>
                <a:gd name="T21" fmla="*/ 0 w 229"/>
                <a:gd name="T22" fmla="*/ 0 h 228"/>
                <a:gd name="T23" fmla="*/ 229 w 229"/>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228">
                  <a:moveTo>
                    <a:pt x="4" y="228"/>
                  </a:moveTo>
                  <a:lnTo>
                    <a:pt x="229" y="0"/>
                  </a:lnTo>
                  <a:lnTo>
                    <a:pt x="227" y="0"/>
                  </a:lnTo>
                  <a:lnTo>
                    <a:pt x="0" y="226"/>
                  </a:lnTo>
                  <a:lnTo>
                    <a:pt x="2" y="226"/>
                  </a:lnTo>
                  <a:lnTo>
                    <a:pt x="4" y="228"/>
                  </a:lnTo>
                  <a:close/>
                </a:path>
              </a:pathLst>
            </a:custGeom>
            <a:solidFill>
              <a:srgbClr val="000000"/>
            </a:solidFill>
            <a:ln w="9525">
              <a:noFill/>
              <a:round/>
              <a:headEnd/>
              <a:tailEnd/>
            </a:ln>
          </p:spPr>
          <p:txBody>
            <a:bodyPr/>
            <a:lstStyle/>
            <a:p>
              <a:endParaRPr lang="en-US"/>
            </a:p>
          </p:txBody>
        </p:sp>
        <p:sp>
          <p:nvSpPr>
            <p:cNvPr id="39042" name="Freeform 718"/>
            <p:cNvSpPr>
              <a:spLocks/>
            </p:cNvSpPr>
            <p:nvPr/>
          </p:nvSpPr>
          <p:spPr bwMode="auto">
            <a:xfrm>
              <a:off x="2796" y="2054"/>
              <a:ext cx="232" cy="231"/>
            </a:xfrm>
            <a:custGeom>
              <a:avLst/>
              <a:gdLst>
                <a:gd name="T0" fmla="*/ 4 w 232"/>
                <a:gd name="T1" fmla="*/ 231 h 231"/>
                <a:gd name="T2" fmla="*/ 232 w 232"/>
                <a:gd name="T3" fmla="*/ 2 h 231"/>
                <a:gd name="T4" fmla="*/ 230 w 232"/>
                <a:gd name="T5" fmla="*/ 0 h 231"/>
                <a:gd name="T6" fmla="*/ 229 w 232"/>
                <a:gd name="T7" fmla="*/ 0 h 231"/>
                <a:gd name="T8" fmla="*/ 0 w 232"/>
                <a:gd name="T9" fmla="*/ 229 h 231"/>
                <a:gd name="T10" fmla="*/ 2 w 232"/>
                <a:gd name="T11" fmla="*/ 229 h 231"/>
                <a:gd name="T12" fmla="*/ 4 w 232"/>
                <a:gd name="T13" fmla="*/ 231 h 231"/>
                <a:gd name="T14" fmla="*/ 0 60000 65536"/>
                <a:gd name="T15" fmla="*/ 0 60000 65536"/>
                <a:gd name="T16" fmla="*/ 0 60000 65536"/>
                <a:gd name="T17" fmla="*/ 0 60000 65536"/>
                <a:gd name="T18" fmla="*/ 0 60000 65536"/>
                <a:gd name="T19" fmla="*/ 0 60000 65536"/>
                <a:gd name="T20" fmla="*/ 0 60000 65536"/>
                <a:gd name="T21" fmla="*/ 0 w 232"/>
                <a:gd name="T22" fmla="*/ 0 h 231"/>
                <a:gd name="T23" fmla="*/ 232 w 232"/>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231">
                  <a:moveTo>
                    <a:pt x="4" y="231"/>
                  </a:moveTo>
                  <a:lnTo>
                    <a:pt x="232" y="2"/>
                  </a:lnTo>
                  <a:lnTo>
                    <a:pt x="230" y="0"/>
                  </a:lnTo>
                  <a:lnTo>
                    <a:pt x="229" y="0"/>
                  </a:lnTo>
                  <a:lnTo>
                    <a:pt x="0" y="229"/>
                  </a:lnTo>
                  <a:lnTo>
                    <a:pt x="2" y="229"/>
                  </a:lnTo>
                  <a:lnTo>
                    <a:pt x="4" y="231"/>
                  </a:lnTo>
                  <a:close/>
                </a:path>
              </a:pathLst>
            </a:custGeom>
            <a:solidFill>
              <a:srgbClr val="000000"/>
            </a:solidFill>
            <a:ln w="9525">
              <a:noFill/>
              <a:round/>
              <a:headEnd/>
              <a:tailEnd/>
            </a:ln>
          </p:spPr>
          <p:txBody>
            <a:bodyPr/>
            <a:lstStyle/>
            <a:p>
              <a:endParaRPr lang="en-US"/>
            </a:p>
          </p:txBody>
        </p:sp>
        <p:sp>
          <p:nvSpPr>
            <p:cNvPr id="39043" name="Freeform 719"/>
            <p:cNvSpPr>
              <a:spLocks/>
            </p:cNvSpPr>
            <p:nvPr/>
          </p:nvSpPr>
          <p:spPr bwMode="auto">
            <a:xfrm>
              <a:off x="2775" y="2048"/>
              <a:ext cx="230" cy="229"/>
            </a:xfrm>
            <a:custGeom>
              <a:avLst/>
              <a:gdLst>
                <a:gd name="T0" fmla="*/ 2 w 230"/>
                <a:gd name="T1" fmla="*/ 229 h 229"/>
                <a:gd name="T2" fmla="*/ 230 w 230"/>
                <a:gd name="T3" fmla="*/ 0 h 229"/>
                <a:gd name="T4" fmla="*/ 228 w 230"/>
                <a:gd name="T5" fmla="*/ 0 h 229"/>
                <a:gd name="T6" fmla="*/ 228 w 230"/>
                <a:gd name="T7" fmla="*/ 0 h 229"/>
                <a:gd name="T8" fmla="*/ 0 w 230"/>
                <a:gd name="T9" fmla="*/ 229 h 229"/>
                <a:gd name="T10" fmla="*/ 0 w 230"/>
                <a:gd name="T11" fmla="*/ 229 h 229"/>
                <a:gd name="T12" fmla="*/ 2 w 230"/>
                <a:gd name="T13" fmla="*/ 229 h 229"/>
                <a:gd name="T14" fmla="*/ 0 60000 65536"/>
                <a:gd name="T15" fmla="*/ 0 60000 65536"/>
                <a:gd name="T16" fmla="*/ 0 60000 65536"/>
                <a:gd name="T17" fmla="*/ 0 60000 65536"/>
                <a:gd name="T18" fmla="*/ 0 60000 65536"/>
                <a:gd name="T19" fmla="*/ 0 60000 65536"/>
                <a:gd name="T20" fmla="*/ 0 60000 65536"/>
                <a:gd name="T21" fmla="*/ 0 w 230"/>
                <a:gd name="T22" fmla="*/ 0 h 229"/>
                <a:gd name="T23" fmla="*/ 230 w 230"/>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229">
                  <a:moveTo>
                    <a:pt x="2" y="229"/>
                  </a:moveTo>
                  <a:lnTo>
                    <a:pt x="230" y="0"/>
                  </a:lnTo>
                  <a:lnTo>
                    <a:pt x="228" y="0"/>
                  </a:lnTo>
                  <a:lnTo>
                    <a:pt x="0" y="229"/>
                  </a:lnTo>
                  <a:lnTo>
                    <a:pt x="2" y="229"/>
                  </a:lnTo>
                  <a:close/>
                </a:path>
              </a:pathLst>
            </a:custGeom>
            <a:solidFill>
              <a:srgbClr val="000000"/>
            </a:solidFill>
            <a:ln w="9525">
              <a:noFill/>
              <a:round/>
              <a:headEnd/>
              <a:tailEnd/>
            </a:ln>
          </p:spPr>
          <p:txBody>
            <a:bodyPr/>
            <a:lstStyle/>
            <a:p>
              <a:endParaRPr lang="en-US"/>
            </a:p>
          </p:txBody>
        </p:sp>
        <p:sp>
          <p:nvSpPr>
            <p:cNvPr id="39044" name="Freeform 720"/>
            <p:cNvSpPr>
              <a:spLocks/>
            </p:cNvSpPr>
            <p:nvPr/>
          </p:nvSpPr>
          <p:spPr bwMode="auto">
            <a:xfrm>
              <a:off x="2752" y="2044"/>
              <a:ext cx="230" cy="227"/>
            </a:xfrm>
            <a:custGeom>
              <a:avLst/>
              <a:gdLst>
                <a:gd name="T0" fmla="*/ 4 w 230"/>
                <a:gd name="T1" fmla="*/ 227 h 227"/>
                <a:gd name="T2" fmla="*/ 230 w 230"/>
                <a:gd name="T3" fmla="*/ 0 h 227"/>
                <a:gd name="T4" fmla="*/ 228 w 230"/>
                <a:gd name="T5" fmla="*/ 0 h 227"/>
                <a:gd name="T6" fmla="*/ 226 w 230"/>
                <a:gd name="T7" fmla="*/ 0 h 227"/>
                <a:gd name="T8" fmla="*/ 0 w 230"/>
                <a:gd name="T9" fmla="*/ 227 h 227"/>
                <a:gd name="T10" fmla="*/ 2 w 230"/>
                <a:gd name="T11" fmla="*/ 227 h 227"/>
                <a:gd name="T12" fmla="*/ 4 w 230"/>
                <a:gd name="T13" fmla="*/ 227 h 227"/>
                <a:gd name="T14" fmla="*/ 0 60000 65536"/>
                <a:gd name="T15" fmla="*/ 0 60000 65536"/>
                <a:gd name="T16" fmla="*/ 0 60000 65536"/>
                <a:gd name="T17" fmla="*/ 0 60000 65536"/>
                <a:gd name="T18" fmla="*/ 0 60000 65536"/>
                <a:gd name="T19" fmla="*/ 0 60000 65536"/>
                <a:gd name="T20" fmla="*/ 0 60000 65536"/>
                <a:gd name="T21" fmla="*/ 0 w 230"/>
                <a:gd name="T22" fmla="*/ 0 h 227"/>
                <a:gd name="T23" fmla="*/ 230 w 230"/>
                <a:gd name="T24" fmla="*/ 227 h 2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227">
                  <a:moveTo>
                    <a:pt x="4" y="227"/>
                  </a:moveTo>
                  <a:lnTo>
                    <a:pt x="230" y="0"/>
                  </a:lnTo>
                  <a:lnTo>
                    <a:pt x="228" y="0"/>
                  </a:lnTo>
                  <a:lnTo>
                    <a:pt x="226" y="0"/>
                  </a:lnTo>
                  <a:lnTo>
                    <a:pt x="0" y="227"/>
                  </a:lnTo>
                  <a:lnTo>
                    <a:pt x="2" y="227"/>
                  </a:lnTo>
                  <a:lnTo>
                    <a:pt x="4" y="227"/>
                  </a:lnTo>
                  <a:close/>
                </a:path>
              </a:pathLst>
            </a:custGeom>
            <a:solidFill>
              <a:srgbClr val="000000"/>
            </a:solidFill>
            <a:ln w="9525">
              <a:noFill/>
              <a:round/>
              <a:headEnd/>
              <a:tailEnd/>
            </a:ln>
          </p:spPr>
          <p:txBody>
            <a:bodyPr/>
            <a:lstStyle/>
            <a:p>
              <a:endParaRPr lang="en-US"/>
            </a:p>
          </p:txBody>
        </p:sp>
        <p:sp>
          <p:nvSpPr>
            <p:cNvPr id="39045" name="Freeform 721"/>
            <p:cNvSpPr>
              <a:spLocks/>
            </p:cNvSpPr>
            <p:nvPr/>
          </p:nvSpPr>
          <p:spPr bwMode="auto">
            <a:xfrm>
              <a:off x="2731" y="2040"/>
              <a:ext cx="226" cy="224"/>
            </a:xfrm>
            <a:custGeom>
              <a:avLst/>
              <a:gdLst>
                <a:gd name="T0" fmla="*/ 3 w 226"/>
                <a:gd name="T1" fmla="*/ 224 h 224"/>
                <a:gd name="T2" fmla="*/ 226 w 226"/>
                <a:gd name="T3" fmla="*/ 0 h 224"/>
                <a:gd name="T4" fmla="*/ 224 w 226"/>
                <a:gd name="T5" fmla="*/ 0 h 224"/>
                <a:gd name="T6" fmla="*/ 222 w 226"/>
                <a:gd name="T7" fmla="*/ 0 h 224"/>
                <a:gd name="T8" fmla="*/ 0 w 226"/>
                <a:gd name="T9" fmla="*/ 224 h 224"/>
                <a:gd name="T10" fmla="*/ 2 w 226"/>
                <a:gd name="T11" fmla="*/ 224 h 224"/>
                <a:gd name="T12" fmla="*/ 3 w 226"/>
                <a:gd name="T13" fmla="*/ 224 h 224"/>
                <a:gd name="T14" fmla="*/ 0 60000 65536"/>
                <a:gd name="T15" fmla="*/ 0 60000 65536"/>
                <a:gd name="T16" fmla="*/ 0 60000 65536"/>
                <a:gd name="T17" fmla="*/ 0 60000 65536"/>
                <a:gd name="T18" fmla="*/ 0 60000 65536"/>
                <a:gd name="T19" fmla="*/ 0 60000 65536"/>
                <a:gd name="T20" fmla="*/ 0 60000 65536"/>
                <a:gd name="T21" fmla="*/ 0 w 226"/>
                <a:gd name="T22" fmla="*/ 0 h 224"/>
                <a:gd name="T23" fmla="*/ 226 w 226"/>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224">
                  <a:moveTo>
                    <a:pt x="3" y="224"/>
                  </a:moveTo>
                  <a:lnTo>
                    <a:pt x="226" y="0"/>
                  </a:lnTo>
                  <a:lnTo>
                    <a:pt x="224" y="0"/>
                  </a:lnTo>
                  <a:lnTo>
                    <a:pt x="222" y="0"/>
                  </a:lnTo>
                  <a:lnTo>
                    <a:pt x="0" y="224"/>
                  </a:lnTo>
                  <a:lnTo>
                    <a:pt x="2" y="224"/>
                  </a:lnTo>
                  <a:lnTo>
                    <a:pt x="3" y="224"/>
                  </a:lnTo>
                  <a:close/>
                </a:path>
              </a:pathLst>
            </a:custGeom>
            <a:solidFill>
              <a:srgbClr val="000000"/>
            </a:solidFill>
            <a:ln w="9525">
              <a:noFill/>
              <a:round/>
              <a:headEnd/>
              <a:tailEnd/>
            </a:ln>
          </p:spPr>
          <p:txBody>
            <a:bodyPr/>
            <a:lstStyle/>
            <a:p>
              <a:endParaRPr lang="en-US"/>
            </a:p>
          </p:txBody>
        </p:sp>
        <p:sp>
          <p:nvSpPr>
            <p:cNvPr id="39046" name="Freeform 722"/>
            <p:cNvSpPr>
              <a:spLocks/>
            </p:cNvSpPr>
            <p:nvPr/>
          </p:nvSpPr>
          <p:spPr bwMode="auto">
            <a:xfrm>
              <a:off x="2709" y="2036"/>
              <a:ext cx="223" cy="220"/>
            </a:xfrm>
            <a:custGeom>
              <a:avLst/>
              <a:gdLst>
                <a:gd name="T0" fmla="*/ 4 w 223"/>
                <a:gd name="T1" fmla="*/ 220 h 220"/>
                <a:gd name="T2" fmla="*/ 223 w 223"/>
                <a:gd name="T3" fmla="*/ 2 h 220"/>
                <a:gd name="T4" fmla="*/ 221 w 223"/>
                <a:gd name="T5" fmla="*/ 0 h 220"/>
                <a:gd name="T6" fmla="*/ 219 w 223"/>
                <a:gd name="T7" fmla="*/ 0 h 220"/>
                <a:gd name="T8" fmla="*/ 0 w 223"/>
                <a:gd name="T9" fmla="*/ 218 h 220"/>
                <a:gd name="T10" fmla="*/ 2 w 223"/>
                <a:gd name="T11" fmla="*/ 218 h 220"/>
                <a:gd name="T12" fmla="*/ 2 w 223"/>
                <a:gd name="T13" fmla="*/ 220 h 220"/>
                <a:gd name="T14" fmla="*/ 2 w 223"/>
                <a:gd name="T15" fmla="*/ 220 h 220"/>
                <a:gd name="T16" fmla="*/ 4 w 223"/>
                <a:gd name="T17" fmla="*/ 22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220"/>
                <a:gd name="T29" fmla="*/ 223 w 223"/>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220">
                  <a:moveTo>
                    <a:pt x="4" y="220"/>
                  </a:moveTo>
                  <a:lnTo>
                    <a:pt x="223" y="2"/>
                  </a:lnTo>
                  <a:lnTo>
                    <a:pt x="221" y="0"/>
                  </a:lnTo>
                  <a:lnTo>
                    <a:pt x="219" y="0"/>
                  </a:lnTo>
                  <a:lnTo>
                    <a:pt x="0" y="218"/>
                  </a:lnTo>
                  <a:lnTo>
                    <a:pt x="2" y="218"/>
                  </a:lnTo>
                  <a:lnTo>
                    <a:pt x="2" y="220"/>
                  </a:lnTo>
                  <a:lnTo>
                    <a:pt x="4" y="220"/>
                  </a:lnTo>
                  <a:close/>
                </a:path>
              </a:pathLst>
            </a:custGeom>
            <a:solidFill>
              <a:srgbClr val="000000"/>
            </a:solidFill>
            <a:ln w="9525">
              <a:noFill/>
              <a:round/>
              <a:headEnd/>
              <a:tailEnd/>
            </a:ln>
          </p:spPr>
          <p:txBody>
            <a:bodyPr/>
            <a:lstStyle/>
            <a:p>
              <a:endParaRPr lang="en-US"/>
            </a:p>
          </p:txBody>
        </p:sp>
        <p:sp>
          <p:nvSpPr>
            <p:cNvPr id="39047" name="Freeform 723"/>
            <p:cNvSpPr>
              <a:spLocks/>
            </p:cNvSpPr>
            <p:nvPr/>
          </p:nvSpPr>
          <p:spPr bwMode="auto">
            <a:xfrm>
              <a:off x="2694" y="2032"/>
              <a:ext cx="213" cy="214"/>
            </a:xfrm>
            <a:custGeom>
              <a:avLst/>
              <a:gdLst>
                <a:gd name="T0" fmla="*/ 2 w 213"/>
                <a:gd name="T1" fmla="*/ 214 h 214"/>
                <a:gd name="T2" fmla="*/ 213 w 213"/>
                <a:gd name="T3" fmla="*/ 2 h 214"/>
                <a:gd name="T4" fmla="*/ 211 w 213"/>
                <a:gd name="T5" fmla="*/ 2 h 214"/>
                <a:gd name="T6" fmla="*/ 210 w 213"/>
                <a:gd name="T7" fmla="*/ 0 h 214"/>
                <a:gd name="T8" fmla="*/ 0 w 213"/>
                <a:gd name="T9" fmla="*/ 212 h 214"/>
                <a:gd name="T10" fmla="*/ 0 w 213"/>
                <a:gd name="T11" fmla="*/ 212 h 214"/>
                <a:gd name="T12" fmla="*/ 2 w 213"/>
                <a:gd name="T13" fmla="*/ 214 h 214"/>
                <a:gd name="T14" fmla="*/ 0 60000 65536"/>
                <a:gd name="T15" fmla="*/ 0 60000 65536"/>
                <a:gd name="T16" fmla="*/ 0 60000 65536"/>
                <a:gd name="T17" fmla="*/ 0 60000 65536"/>
                <a:gd name="T18" fmla="*/ 0 60000 65536"/>
                <a:gd name="T19" fmla="*/ 0 60000 65536"/>
                <a:gd name="T20" fmla="*/ 0 60000 65536"/>
                <a:gd name="T21" fmla="*/ 0 w 213"/>
                <a:gd name="T22" fmla="*/ 0 h 214"/>
                <a:gd name="T23" fmla="*/ 213 w 213"/>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214">
                  <a:moveTo>
                    <a:pt x="2" y="214"/>
                  </a:moveTo>
                  <a:lnTo>
                    <a:pt x="213" y="2"/>
                  </a:lnTo>
                  <a:lnTo>
                    <a:pt x="211" y="2"/>
                  </a:lnTo>
                  <a:lnTo>
                    <a:pt x="210" y="0"/>
                  </a:lnTo>
                  <a:lnTo>
                    <a:pt x="0" y="212"/>
                  </a:lnTo>
                  <a:lnTo>
                    <a:pt x="2" y="214"/>
                  </a:lnTo>
                  <a:close/>
                </a:path>
              </a:pathLst>
            </a:custGeom>
            <a:solidFill>
              <a:srgbClr val="000000"/>
            </a:solidFill>
            <a:ln w="9525">
              <a:noFill/>
              <a:round/>
              <a:headEnd/>
              <a:tailEnd/>
            </a:ln>
          </p:spPr>
          <p:txBody>
            <a:bodyPr/>
            <a:lstStyle/>
            <a:p>
              <a:endParaRPr lang="en-US"/>
            </a:p>
          </p:txBody>
        </p:sp>
        <p:sp>
          <p:nvSpPr>
            <p:cNvPr id="39048" name="Freeform 724"/>
            <p:cNvSpPr>
              <a:spLocks/>
            </p:cNvSpPr>
            <p:nvPr/>
          </p:nvSpPr>
          <p:spPr bwMode="auto">
            <a:xfrm>
              <a:off x="2679" y="2030"/>
              <a:ext cx="201" cy="203"/>
            </a:xfrm>
            <a:custGeom>
              <a:avLst/>
              <a:gdLst>
                <a:gd name="T0" fmla="*/ 2 w 201"/>
                <a:gd name="T1" fmla="*/ 203 h 203"/>
                <a:gd name="T2" fmla="*/ 201 w 201"/>
                <a:gd name="T3" fmla="*/ 0 h 203"/>
                <a:gd name="T4" fmla="*/ 200 w 201"/>
                <a:gd name="T5" fmla="*/ 0 h 203"/>
                <a:gd name="T6" fmla="*/ 198 w 201"/>
                <a:gd name="T7" fmla="*/ 0 h 203"/>
                <a:gd name="T8" fmla="*/ 0 w 201"/>
                <a:gd name="T9" fmla="*/ 201 h 203"/>
                <a:gd name="T10" fmla="*/ 0 w 201"/>
                <a:gd name="T11" fmla="*/ 201 h 203"/>
                <a:gd name="T12" fmla="*/ 2 w 201"/>
                <a:gd name="T13" fmla="*/ 203 h 203"/>
                <a:gd name="T14" fmla="*/ 0 60000 65536"/>
                <a:gd name="T15" fmla="*/ 0 60000 65536"/>
                <a:gd name="T16" fmla="*/ 0 60000 65536"/>
                <a:gd name="T17" fmla="*/ 0 60000 65536"/>
                <a:gd name="T18" fmla="*/ 0 60000 65536"/>
                <a:gd name="T19" fmla="*/ 0 60000 65536"/>
                <a:gd name="T20" fmla="*/ 0 60000 65536"/>
                <a:gd name="T21" fmla="*/ 0 w 201"/>
                <a:gd name="T22" fmla="*/ 0 h 203"/>
                <a:gd name="T23" fmla="*/ 201 w 201"/>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03">
                  <a:moveTo>
                    <a:pt x="2" y="203"/>
                  </a:moveTo>
                  <a:lnTo>
                    <a:pt x="201" y="0"/>
                  </a:lnTo>
                  <a:lnTo>
                    <a:pt x="200" y="0"/>
                  </a:lnTo>
                  <a:lnTo>
                    <a:pt x="198" y="0"/>
                  </a:lnTo>
                  <a:lnTo>
                    <a:pt x="0" y="201"/>
                  </a:lnTo>
                  <a:lnTo>
                    <a:pt x="2" y="203"/>
                  </a:lnTo>
                  <a:close/>
                </a:path>
              </a:pathLst>
            </a:custGeom>
            <a:solidFill>
              <a:srgbClr val="000000"/>
            </a:solidFill>
            <a:ln w="9525">
              <a:noFill/>
              <a:round/>
              <a:headEnd/>
              <a:tailEnd/>
            </a:ln>
          </p:spPr>
          <p:txBody>
            <a:bodyPr/>
            <a:lstStyle/>
            <a:p>
              <a:endParaRPr lang="en-US"/>
            </a:p>
          </p:txBody>
        </p:sp>
        <p:sp>
          <p:nvSpPr>
            <p:cNvPr id="39049" name="Freeform 725"/>
            <p:cNvSpPr>
              <a:spLocks/>
            </p:cNvSpPr>
            <p:nvPr/>
          </p:nvSpPr>
          <p:spPr bwMode="auto">
            <a:xfrm>
              <a:off x="2665" y="2032"/>
              <a:ext cx="187" cy="185"/>
            </a:xfrm>
            <a:custGeom>
              <a:avLst/>
              <a:gdLst>
                <a:gd name="T0" fmla="*/ 2 w 187"/>
                <a:gd name="T1" fmla="*/ 185 h 185"/>
                <a:gd name="T2" fmla="*/ 187 w 187"/>
                <a:gd name="T3" fmla="*/ 0 h 185"/>
                <a:gd name="T4" fmla="*/ 185 w 187"/>
                <a:gd name="T5" fmla="*/ 0 h 185"/>
                <a:gd name="T6" fmla="*/ 183 w 187"/>
                <a:gd name="T7" fmla="*/ 0 h 185"/>
                <a:gd name="T8" fmla="*/ 0 w 187"/>
                <a:gd name="T9" fmla="*/ 183 h 185"/>
                <a:gd name="T10" fmla="*/ 0 w 187"/>
                <a:gd name="T11" fmla="*/ 183 h 185"/>
                <a:gd name="T12" fmla="*/ 2 w 187"/>
                <a:gd name="T13" fmla="*/ 185 h 185"/>
                <a:gd name="T14" fmla="*/ 0 60000 65536"/>
                <a:gd name="T15" fmla="*/ 0 60000 65536"/>
                <a:gd name="T16" fmla="*/ 0 60000 65536"/>
                <a:gd name="T17" fmla="*/ 0 60000 65536"/>
                <a:gd name="T18" fmla="*/ 0 60000 65536"/>
                <a:gd name="T19" fmla="*/ 0 60000 65536"/>
                <a:gd name="T20" fmla="*/ 0 60000 65536"/>
                <a:gd name="T21" fmla="*/ 0 w 187"/>
                <a:gd name="T22" fmla="*/ 0 h 185"/>
                <a:gd name="T23" fmla="*/ 187 w 187"/>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185">
                  <a:moveTo>
                    <a:pt x="2" y="185"/>
                  </a:moveTo>
                  <a:lnTo>
                    <a:pt x="187" y="0"/>
                  </a:lnTo>
                  <a:lnTo>
                    <a:pt x="185" y="0"/>
                  </a:lnTo>
                  <a:lnTo>
                    <a:pt x="183" y="0"/>
                  </a:lnTo>
                  <a:lnTo>
                    <a:pt x="0" y="183"/>
                  </a:lnTo>
                  <a:lnTo>
                    <a:pt x="2" y="185"/>
                  </a:lnTo>
                  <a:close/>
                </a:path>
              </a:pathLst>
            </a:custGeom>
            <a:solidFill>
              <a:srgbClr val="000000"/>
            </a:solidFill>
            <a:ln w="9525">
              <a:noFill/>
              <a:round/>
              <a:headEnd/>
              <a:tailEnd/>
            </a:ln>
          </p:spPr>
          <p:txBody>
            <a:bodyPr/>
            <a:lstStyle/>
            <a:p>
              <a:endParaRPr lang="en-US"/>
            </a:p>
          </p:txBody>
        </p:sp>
        <p:sp>
          <p:nvSpPr>
            <p:cNvPr id="39050" name="Freeform 726"/>
            <p:cNvSpPr>
              <a:spLocks/>
            </p:cNvSpPr>
            <p:nvPr/>
          </p:nvSpPr>
          <p:spPr bwMode="auto">
            <a:xfrm>
              <a:off x="2652" y="2036"/>
              <a:ext cx="167" cy="166"/>
            </a:xfrm>
            <a:custGeom>
              <a:avLst/>
              <a:gdLst>
                <a:gd name="T0" fmla="*/ 2 w 167"/>
                <a:gd name="T1" fmla="*/ 166 h 166"/>
                <a:gd name="T2" fmla="*/ 167 w 167"/>
                <a:gd name="T3" fmla="*/ 0 h 166"/>
                <a:gd name="T4" fmla="*/ 165 w 167"/>
                <a:gd name="T5" fmla="*/ 0 h 166"/>
                <a:gd name="T6" fmla="*/ 161 w 167"/>
                <a:gd name="T7" fmla="*/ 2 h 166"/>
                <a:gd name="T8" fmla="*/ 0 w 167"/>
                <a:gd name="T9" fmla="*/ 164 h 166"/>
                <a:gd name="T10" fmla="*/ 0 w 167"/>
                <a:gd name="T11" fmla="*/ 166 h 166"/>
                <a:gd name="T12" fmla="*/ 2 w 167"/>
                <a:gd name="T13" fmla="*/ 166 h 166"/>
                <a:gd name="T14" fmla="*/ 0 60000 65536"/>
                <a:gd name="T15" fmla="*/ 0 60000 65536"/>
                <a:gd name="T16" fmla="*/ 0 60000 65536"/>
                <a:gd name="T17" fmla="*/ 0 60000 65536"/>
                <a:gd name="T18" fmla="*/ 0 60000 65536"/>
                <a:gd name="T19" fmla="*/ 0 60000 65536"/>
                <a:gd name="T20" fmla="*/ 0 60000 65536"/>
                <a:gd name="T21" fmla="*/ 0 w 167"/>
                <a:gd name="T22" fmla="*/ 0 h 166"/>
                <a:gd name="T23" fmla="*/ 167 w 167"/>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 h="166">
                  <a:moveTo>
                    <a:pt x="2" y="166"/>
                  </a:moveTo>
                  <a:lnTo>
                    <a:pt x="167" y="0"/>
                  </a:lnTo>
                  <a:lnTo>
                    <a:pt x="165" y="0"/>
                  </a:lnTo>
                  <a:lnTo>
                    <a:pt x="161" y="2"/>
                  </a:lnTo>
                  <a:lnTo>
                    <a:pt x="0" y="164"/>
                  </a:lnTo>
                  <a:lnTo>
                    <a:pt x="0" y="166"/>
                  </a:lnTo>
                  <a:lnTo>
                    <a:pt x="2" y="166"/>
                  </a:lnTo>
                  <a:close/>
                </a:path>
              </a:pathLst>
            </a:custGeom>
            <a:solidFill>
              <a:srgbClr val="000000"/>
            </a:solidFill>
            <a:ln w="9525">
              <a:noFill/>
              <a:round/>
              <a:headEnd/>
              <a:tailEnd/>
            </a:ln>
          </p:spPr>
          <p:txBody>
            <a:bodyPr/>
            <a:lstStyle/>
            <a:p>
              <a:endParaRPr lang="en-US"/>
            </a:p>
          </p:txBody>
        </p:sp>
        <p:sp>
          <p:nvSpPr>
            <p:cNvPr id="39051" name="Freeform 727"/>
            <p:cNvSpPr>
              <a:spLocks/>
            </p:cNvSpPr>
            <p:nvPr/>
          </p:nvSpPr>
          <p:spPr bwMode="auto">
            <a:xfrm>
              <a:off x="2640" y="2044"/>
              <a:ext cx="142" cy="143"/>
            </a:xfrm>
            <a:custGeom>
              <a:avLst/>
              <a:gdLst>
                <a:gd name="T0" fmla="*/ 2 w 142"/>
                <a:gd name="T1" fmla="*/ 143 h 143"/>
                <a:gd name="T2" fmla="*/ 142 w 142"/>
                <a:gd name="T3" fmla="*/ 0 h 143"/>
                <a:gd name="T4" fmla="*/ 142 w 142"/>
                <a:gd name="T5" fmla="*/ 0 h 143"/>
                <a:gd name="T6" fmla="*/ 142 w 142"/>
                <a:gd name="T7" fmla="*/ 0 h 143"/>
                <a:gd name="T8" fmla="*/ 141 w 142"/>
                <a:gd name="T9" fmla="*/ 0 h 143"/>
                <a:gd name="T10" fmla="*/ 139 w 142"/>
                <a:gd name="T11" fmla="*/ 0 h 143"/>
                <a:gd name="T12" fmla="*/ 0 w 142"/>
                <a:gd name="T13" fmla="*/ 139 h 143"/>
                <a:gd name="T14" fmla="*/ 0 w 142"/>
                <a:gd name="T15" fmla="*/ 141 h 143"/>
                <a:gd name="T16" fmla="*/ 2 w 142"/>
                <a:gd name="T17" fmla="*/ 143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143"/>
                <a:gd name="T29" fmla="*/ 142 w 142"/>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143">
                  <a:moveTo>
                    <a:pt x="2" y="143"/>
                  </a:moveTo>
                  <a:lnTo>
                    <a:pt x="142" y="0"/>
                  </a:lnTo>
                  <a:lnTo>
                    <a:pt x="141" y="0"/>
                  </a:lnTo>
                  <a:lnTo>
                    <a:pt x="139" y="0"/>
                  </a:lnTo>
                  <a:lnTo>
                    <a:pt x="0" y="139"/>
                  </a:lnTo>
                  <a:lnTo>
                    <a:pt x="0" y="141"/>
                  </a:lnTo>
                  <a:lnTo>
                    <a:pt x="2" y="143"/>
                  </a:lnTo>
                  <a:close/>
                </a:path>
              </a:pathLst>
            </a:custGeom>
            <a:solidFill>
              <a:srgbClr val="000000"/>
            </a:solidFill>
            <a:ln w="9525">
              <a:noFill/>
              <a:round/>
              <a:headEnd/>
              <a:tailEnd/>
            </a:ln>
          </p:spPr>
          <p:txBody>
            <a:bodyPr/>
            <a:lstStyle/>
            <a:p>
              <a:endParaRPr lang="en-US"/>
            </a:p>
          </p:txBody>
        </p:sp>
        <p:sp>
          <p:nvSpPr>
            <p:cNvPr id="39052" name="Freeform 728"/>
            <p:cNvSpPr>
              <a:spLocks/>
            </p:cNvSpPr>
            <p:nvPr/>
          </p:nvSpPr>
          <p:spPr bwMode="auto">
            <a:xfrm>
              <a:off x="2636" y="2057"/>
              <a:ext cx="104" cy="105"/>
            </a:xfrm>
            <a:custGeom>
              <a:avLst/>
              <a:gdLst>
                <a:gd name="T0" fmla="*/ 0 w 104"/>
                <a:gd name="T1" fmla="*/ 105 h 105"/>
                <a:gd name="T2" fmla="*/ 104 w 104"/>
                <a:gd name="T3" fmla="*/ 0 h 105"/>
                <a:gd name="T4" fmla="*/ 104 w 104"/>
                <a:gd name="T5" fmla="*/ 0 h 105"/>
                <a:gd name="T6" fmla="*/ 102 w 104"/>
                <a:gd name="T7" fmla="*/ 0 h 105"/>
                <a:gd name="T8" fmla="*/ 100 w 104"/>
                <a:gd name="T9" fmla="*/ 2 h 105"/>
                <a:gd name="T10" fmla="*/ 98 w 104"/>
                <a:gd name="T11" fmla="*/ 2 h 105"/>
                <a:gd name="T12" fmla="*/ 2 w 104"/>
                <a:gd name="T13" fmla="*/ 99 h 105"/>
                <a:gd name="T14" fmla="*/ 0 w 104"/>
                <a:gd name="T15" fmla="*/ 103 h 105"/>
                <a:gd name="T16" fmla="*/ 0 w 104"/>
                <a:gd name="T17" fmla="*/ 105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05"/>
                <a:gd name="T29" fmla="*/ 104 w 10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05">
                  <a:moveTo>
                    <a:pt x="0" y="105"/>
                  </a:moveTo>
                  <a:lnTo>
                    <a:pt x="104" y="0"/>
                  </a:lnTo>
                  <a:lnTo>
                    <a:pt x="102" y="0"/>
                  </a:lnTo>
                  <a:lnTo>
                    <a:pt x="100" y="2"/>
                  </a:lnTo>
                  <a:lnTo>
                    <a:pt x="98" y="2"/>
                  </a:lnTo>
                  <a:lnTo>
                    <a:pt x="2" y="99"/>
                  </a:lnTo>
                  <a:lnTo>
                    <a:pt x="0" y="103"/>
                  </a:lnTo>
                  <a:lnTo>
                    <a:pt x="0" y="105"/>
                  </a:lnTo>
                  <a:close/>
                </a:path>
              </a:pathLst>
            </a:custGeom>
            <a:solidFill>
              <a:srgbClr val="000000"/>
            </a:solidFill>
            <a:ln w="9525">
              <a:noFill/>
              <a:round/>
              <a:headEnd/>
              <a:tailEnd/>
            </a:ln>
          </p:spPr>
          <p:txBody>
            <a:bodyPr/>
            <a:lstStyle/>
            <a:p>
              <a:endParaRPr lang="en-US"/>
            </a:p>
          </p:txBody>
        </p:sp>
        <p:sp>
          <p:nvSpPr>
            <p:cNvPr id="39053" name="Freeform 729"/>
            <p:cNvSpPr>
              <a:spLocks/>
            </p:cNvSpPr>
            <p:nvPr/>
          </p:nvSpPr>
          <p:spPr bwMode="auto">
            <a:xfrm>
              <a:off x="2781" y="2025"/>
              <a:ext cx="90" cy="25"/>
            </a:xfrm>
            <a:custGeom>
              <a:avLst/>
              <a:gdLst>
                <a:gd name="T0" fmla="*/ 1 w 90"/>
                <a:gd name="T1" fmla="*/ 25 h 25"/>
                <a:gd name="T2" fmla="*/ 1 w 90"/>
                <a:gd name="T3" fmla="*/ 25 h 25"/>
                <a:gd name="T4" fmla="*/ 23 w 90"/>
                <a:gd name="T5" fmla="*/ 19 h 25"/>
                <a:gd name="T6" fmla="*/ 44 w 90"/>
                <a:gd name="T7" fmla="*/ 15 h 25"/>
                <a:gd name="T8" fmla="*/ 67 w 90"/>
                <a:gd name="T9" fmla="*/ 13 h 25"/>
                <a:gd name="T10" fmla="*/ 90 w 90"/>
                <a:gd name="T11" fmla="*/ 11 h 25"/>
                <a:gd name="T12" fmla="*/ 90 w 90"/>
                <a:gd name="T13" fmla="*/ 0 h 25"/>
                <a:gd name="T14" fmla="*/ 65 w 90"/>
                <a:gd name="T15" fmla="*/ 2 h 25"/>
                <a:gd name="T16" fmla="*/ 42 w 90"/>
                <a:gd name="T17" fmla="*/ 5 h 25"/>
                <a:gd name="T18" fmla="*/ 21 w 90"/>
                <a:gd name="T19" fmla="*/ 9 h 25"/>
                <a:gd name="T20" fmla="*/ 0 w 90"/>
                <a:gd name="T21" fmla="*/ 13 h 25"/>
                <a:gd name="T22" fmla="*/ 0 w 90"/>
                <a:gd name="T23" fmla="*/ 13 h 25"/>
                <a:gd name="T24" fmla="*/ 1 w 90"/>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5"/>
                <a:gd name="T41" fmla="*/ 90 w 90"/>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5">
                  <a:moveTo>
                    <a:pt x="1" y="25"/>
                  </a:moveTo>
                  <a:lnTo>
                    <a:pt x="1" y="25"/>
                  </a:lnTo>
                  <a:lnTo>
                    <a:pt x="23" y="19"/>
                  </a:lnTo>
                  <a:lnTo>
                    <a:pt x="44" y="15"/>
                  </a:lnTo>
                  <a:lnTo>
                    <a:pt x="67" y="13"/>
                  </a:lnTo>
                  <a:lnTo>
                    <a:pt x="90" y="11"/>
                  </a:lnTo>
                  <a:lnTo>
                    <a:pt x="90" y="0"/>
                  </a:lnTo>
                  <a:lnTo>
                    <a:pt x="65" y="2"/>
                  </a:lnTo>
                  <a:lnTo>
                    <a:pt x="42" y="5"/>
                  </a:lnTo>
                  <a:lnTo>
                    <a:pt x="21" y="9"/>
                  </a:lnTo>
                  <a:lnTo>
                    <a:pt x="0" y="13"/>
                  </a:lnTo>
                  <a:lnTo>
                    <a:pt x="1" y="25"/>
                  </a:lnTo>
                  <a:close/>
                </a:path>
              </a:pathLst>
            </a:custGeom>
            <a:solidFill>
              <a:srgbClr val="1F1A17"/>
            </a:solidFill>
            <a:ln w="9525">
              <a:noFill/>
              <a:round/>
              <a:headEnd/>
              <a:tailEnd/>
            </a:ln>
          </p:spPr>
          <p:txBody>
            <a:bodyPr/>
            <a:lstStyle/>
            <a:p>
              <a:endParaRPr lang="en-US"/>
            </a:p>
          </p:txBody>
        </p:sp>
        <p:sp>
          <p:nvSpPr>
            <p:cNvPr id="39054" name="Freeform 730"/>
            <p:cNvSpPr>
              <a:spLocks/>
            </p:cNvSpPr>
            <p:nvPr/>
          </p:nvSpPr>
          <p:spPr bwMode="auto">
            <a:xfrm>
              <a:off x="2738" y="2038"/>
              <a:ext cx="44" cy="25"/>
            </a:xfrm>
            <a:custGeom>
              <a:avLst/>
              <a:gdLst>
                <a:gd name="T0" fmla="*/ 2 w 44"/>
                <a:gd name="T1" fmla="*/ 25 h 25"/>
                <a:gd name="T2" fmla="*/ 2 w 44"/>
                <a:gd name="T3" fmla="*/ 25 h 25"/>
                <a:gd name="T4" fmla="*/ 23 w 44"/>
                <a:gd name="T5" fmla="*/ 18 h 25"/>
                <a:gd name="T6" fmla="*/ 44 w 44"/>
                <a:gd name="T7" fmla="*/ 12 h 25"/>
                <a:gd name="T8" fmla="*/ 43 w 44"/>
                <a:gd name="T9" fmla="*/ 0 h 25"/>
                <a:gd name="T10" fmla="*/ 19 w 44"/>
                <a:gd name="T11" fmla="*/ 8 h 25"/>
                <a:gd name="T12" fmla="*/ 0 w 44"/>
                <a:gd name="T13" fmla="*/ 16 h 25"/>
                <a:gd name="T14" fmla="*/ 0 w 44"/>
                <a:gd name="T15" fmla="*/ 16 h 25"/>
                <a:gd name="T16" fmla="*/ 2 w 4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5"/>
                <a:gd name="T29" fmla="*/ 44 w 4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5">
                  <a:moveTo>
                    <a:pt x="2" y="25"/>
                  </a:moveTo>
                  <a:lnTo>
                    <a:pt x="2" y="25"/>
                  </a:lnTo>
                  <a:lnTo>
                    <a:pt x="23" y="18"/>
                  </a:lnTo>
                  <a:lnTo>
                    <a:pt x="44" y="12"/>
                  </a:lnTo>
                  <a:lnTo>
                    <a:pt x="43" y="0"/>
                  </a:lnTo>
                  <a:lnTo>
                    <a:pt x="19" y="8"/>
                  </a:lnTo>
                  <a:lnTo>
                    <a:pt x="0" y="16"/>
                  </a:lnTo>
                  <a:lnTo>
                    <a:pt x="2" y="25"/>
                  </a:lnTo>
                  <a:close/>
                </a:path>
              </a:pathLst>
            </a:custGeom>
            <a:solidFill>
              <a:srgbClr val="1F1A17"/>
            </a:solidFill>
            <a:ln w="9525">
              <a:noFill/>
              <a:round/>
              <a:headEnd/>
              <a:tailEnd/>
            </a:ln>
          </p:spPr>
          <p:txBody>
            <a:bodyPr/>
            <a:lstStyle/>
            <a:p>
              <a:endParaRPr lang="en-US"/>
            </a:p>
          </p:txBody>
        </p:sp>
        <p:sp>
          <p:nvSpPr>
            <p:cNvPr id="39055" name="Freeform 731"/>
            <p:cNvSpPr>
              <a:spLocks/>
            </p:cNvSpPr>
            <p:nvPr/>
          </p:nvSpPr>
          <p:spPr bwMode="auto">
            <a:xfrm>
              <a:off x="2671" y="2054"/>
              <a:ext cx="69" cy="52"/>
            </a:xfrm>
            <a:custGeom>
              <a:avLst/>
              <a:gdLst>
                <a:gd name="T0" fmla="*/ 6 w 69"/>
                <a:gd name="T1" fmla="*/ 52 h 52"/>
                <a:gd name="T2" fmla="*/ 6 w 69"/>
                <a:gd name="T3" fmla="*/ 52 h 52"/>
                <a:gd name="T4" fmla="*/ 21 w 69"/>
                <a:gd name="T5" fmla="*/ 36 h 52"/>
                <a:gd name="T6" fmla="*/ 35 w 69"/>
                <a:gd name="T7" fmla="*/ 25 h 52"/>
                <a:gd name="T8" fmla="*/ 50 w 69"/>
                <a:gd name="T9" fmla="*/ 17 h 52"/>
                <a:gd name="T10" fmla="*/ 69 w 69"/>
                <a:gd name="T11" fmla="*/ 9 h 52"/>
                <a:gd name="T12" fmla="*/ 67 w 69"/>
                <a:gd name="T13" fmla="*/ 0 h 52"/>
                <a:gd name="T14" fmla="*/ 44 w 69"/>
                <a:gd name="T15" fmla="*/ 7 h 52"/>
                <a:gd name="T16" fmla="*/ 29 w 69"/>
                <a:gd name="T17" fmla="*/ 17 h 52"/>
                <a:gd name="T18" fmla="*/ 15 w 69"/>
                <a:gd name="T19" fmla="*/ 29 h 52"/>
                <a:gd name="T20" fmla="*/ 0 w 69"/>
                <a:gd name="T21" fmla="*/ 42 h 52"/>
                <a:gd name="T22" fmla="*/ 0 w 69"/>
                <a:gd name="T23" fmla="*/ 42 h 52"/>
                <a:gd name="T24" fmla="*/ 6 w 69"/>
                <a:gd name="T25" fmla="*/ 5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52"/>
                <a:gd name="T41" fmla="*/ 69 w 6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52">
                  <a:moveTo>
                    <a:pt x="6" y="52"/>
                  </a:moveTo>
                  <a:lnTo>
                    <a:pt x="6" y="52"/>
                  </a:lnTo>
                  <a:lnTo>
                    <a:pt x="21" y="36"/>
                  </a:lnTo>
                  <a:lnTo>
                    <a:pt x="35" y="25"/>
                  </a:lnTo>
                  <a:lnTo>
                    <a:pt x="50" y="17"/>
                  </a:lnTo>
                  <a:lnTo>
                    <a:pt x="69" y="9"/>
                  </a:lnTo>
                  <a:lnTo>
                    <a:pt x="67" y="0"/>
                  </a:lnTo>
                  <a:lnTo>
                    <a:pt x="44" y="7"/>
                  </a:lnTo>
                  <a:lnTo>
                    <a:pt x="29" y="17"/>
                  </a:lnTo>
                  <a:lnTo>
                    <a:pt x="15" y="29"/>
                  </a:lnTo>
                  <a:lnTo>
                    <a:pt x="0" y="42"/>
                  </a:lnTo>
                  <a:lnTo>
                    <a:pt x="6" y="52"/>
                  </a:lnTo>
                  <a:close/>
                </a:path>
              </a:pathLst>
            </a:custGeom>
            <a:solidFill>
              <a:srgbClr val="1F1A17"/>
            </a:solidFill>
            <a:ln w="9525">
              <a:noFill/>
              <a:round/>
              <a:headEnd/>
              <a:tailEnd/>
            </a:ln>
          </p:spPr>
          <p:txBody>
            <a:bodyPr/>
            <a:lstStyle/>
            <a:p>
              <a:endParaRPr lang="en-US"/>
            </a:p>
          </p:txBody>
        </p:sp>
        <p:sp>
          <p:nvSpPr>
            <p:cNvPr id="39056" name="Freeform 732"/>
            <p:cNvSpPr>
              <a:spLocks/>
            </p:cNvSpPr>
            <p:nvPr/>
          </p:nvSpPr>
          <p:spPr bwMode="auto">
            <a:xfrm>
              <a:off x="2633" y="2096"/>
              <a:ext cx="44" cy="73"/>
            </a:xfrm>
            <a:custGeom>
              <a:avLst/>
              <a:gdLst>
                <a:gd name="T0" fmla="*/ 9 w 44"/>
                <a:gd name="T1" fmla="*/ 73 h 73"/>
                <a:gd name="T2" fmla="*/ 9 w 44"/>
                <a:gd name="T3" fmla="*/ 73 h 73"/>
                <a:gd name="T4" fmla="*/ 9 w 44"/>
                <a:gd name="T5" fmla="*/ 66 h 73"/>
                <a:gd name="T6" fmla="*/ 11 w 44"/>
                <a:gd name="T7" fmla="*/ 56 h 73"/>
                <a:gd name="T8" fmla="*/ 13 w 44"/>
                <a:gd name="T9" fmla="*/ 48 h 73"/>
                <a:gd name="T10" fmla="*/ 17 w 44"/>
                <a:gd name="T11" fmla="*/ 40 h 73"/>
                <a:gd name="T12" fmla="*/ 28 w 44"/>
                <a:gd name="T13" fmla="*/ 25 h 73"/>
                <a:gd name="T14" fmla="*/ 44 w 44"/>
                <a:gd name="T15" fmla="*/ 10 h 73"/>
                <a:gd name="T16" fmla="*/ 38 w 44"/>
                <a:gd name="T17" fmla="*/ 0 h 73"/>
                <a:gd name="T18" fmla="*/ 21 w 44"/>
                <a:gd name="T19" fmla="*/ 17 h 73"/>
                <a:gd name="T20" fmla="*/ 9 w 44"/>
                <a:gd name="T21" fmla="*/ 35 h 73"/>
                <a:gd name="T22" fmla="*/ 3 w 44"/>
                <a:gd name="T23" fmla="*/ 44 h 73"/>
                <a:gd name="T24" fmla="*/ 2 w 44"/>
                <a:gd name="T25" fmla="*/ 54 h 73"/>
                <a:gd name="T26" fmla="*/ 0 w 44"/>
                <a:gd name="T27" fmla="*/ 64 h 73"/>
                <a:gd name="T28" fmla="*/ 0 w 44"/>
                <a:gd name="T29" fmla="*/ 73 h 73"/>
                <a:gd name="T30" fmla="*/ 0 w 44"/>
                <a:gd name="T31" fmla="*/ 73 h 73"/>
                <a:gd name="T32" fmla="*/ 9 w 44"/>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73"/>
                <a:gd name="T53" fmla="*/ 44 w 4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73">
                  <a:moveTo>
                    <a:pt x="9" y="73"/>
                  </a:moveTo>
                  <a:lnTo>
                    <a:pt x="9" y="73"/>
                  </a:lnTo>
                  <a:lnTo>
                    <a:pt x="9" y="66"/>
                  </a:lnTo>
                  <a:lnTo>
                    <a:pt x="11" y="56"/>
                  </a:lnTo>
                  <a:lnTo>
                    <a:pt x="13" y="48"/>
                  </a:lnTo>
                  <a:lnTo>
                    <a:pt x="17" y="40"/>
                  </a:lnTo>
                  <a:lnTo>
                    <a:pt x="28" y="25"/>
                  </a:lnTo>
                  <a:lnTo>
                    <a:pt x="44" y="10"/>
                  </a:lnTo>
                  <a:lnTo>
                    <a:pt x="38" y="0"/>
                  </a:lnTo>
                  <a:lnTo>
                    <a:pt x="21" y="17"/>
                  </a:lnTo>
                  <a:lnTo>
                    <a:pt x="9" y="35"/>
                  </a:lnTo>
                  <a:lnTo>
                    <a:pt x="3" y="44"/>
                  </a:lnTo>
                  <a:lnTo>
                    <a:pt x="2" y="54"/>
                  </a:lnTo>
                  <a:lnTo>
                    <a:pt x="0" y="64"/>
                  </a:lnTo>
                  <a:lnTo>
                    <a:pt x="0" y="73"/>
                  </a:lnTo>
                  <a:lnTo>
                    <a:pt x="9" y="73"/>
                  </a:lnTo>
                  <a:close/>
                </a:path>
              </a:pathLst>
            </a:custGeom>
            <a:solidFill>
              <a:srgbClr val="1F1A17"/>
            </a:solidFill>
            <a:ln w="9525">
              <a:noFill/>
              <a:round/>
              <a:headEnd/>
              <a:tailEnd/>
            </a:ln>
          </p:spPr>
          <p:txBody>
            <a:bodyPr/>
            <a:lstStyle/>
            <a:p>
              <a:endParaRPr lang="en-US"/>
            </a:p>
          </p:txBody>
        </p:sp>
        <p:sp>
          <p:nvSpPr>
            <p:cNvPr id="39057" name="Freeform 733"/>
            <p:cNvSpPr>
              <a:spLocks/>
            </p:cNvSpPr>
            <p:nvPr/>
          </p:nvSpPr>
          <p:spPr bwMode="auto">
            <a:xfrm>
              <a:off x="2633" y="2169"/>
              <a:ext cx="34" cy="48"/>
            </a:xfrm>
            <a:custGeom>
              <a:avLst/>
              <a:gdLst>
                <a:gd name="T0" fmla="*/ 34 w 34"/>
                <a:gd name="T1" fmla="*/ 41 h 48"/>
                <a:gd name="T2" fmla="*/ 34 w 34"/>
                <a:gd name="T3" fmla="*/ 41 h 48"/>
                <a:gd name="T4" fmla="*/ 25 w 34"/>
                <a:gd name="T5" fmla="*/ 29 h 48"/>
                <a:gd name="T6" fmla="*/ 17 w 34"/>
                <a:gd name="T7" fmla="*/ 20 h 48"/>
                <a:gd name="T8" fmla="*/ 11 w 34"/>
                <a:gd name="T9" fmla="*/ 10 h 48"/>
                <a:gd name="T10" fmla="*/ 9 w 34"/>
                <a:gd name="T11" fmla="*/ 0 h 48"/>
                <a:gd name="T12" fmla="*/ 0 w 34"/>
                <a:gd name="T13" fmla="*/ 0 h 48"/>
                <a:gd name="T14" fmla="*/ 2 w 34"/>
                <a:gd name="T15" fmla="*/ 14 h 48"/>
                <a:gd name="T16" fmla="*/ 7 w 34"/>
                <a:gd name="T17" fmla="*/ 25 h 48"/>
                <a:gd name="T18" fmla="*/ 17 w 34"/>
                <a:gd name="T19" fmla="*/ 37 h 48"/>
                <a:gd name="T20" fmla="*/ 27 w 34"/>
                <a:gd name="T21" fmla="*/ 48 h 48"/>
                <a:gd name="T22" fmla="*/ 27 w 34"/>
                <a:gd name="T23" fmla="*/ 48 h 48"/>
                <a:gd name="T24" fmla="*/ 34 w 34"/>
                <a:gd name="T25" fmla="*/ 41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8"/>
                <a:gd name="T41" fmla="*/ 34 w 3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8">
                  <a:moveTo>
                    <a:pt x="34" y="41"/>
                  </a:moveTo>
                  <a:lnTo>
                    <a:pt x="34" y="41"/>
                  </a:lnTo>
                  <a:lnTo>
                    <a:pt x="25" y="29"/>
                  </a:lnTo>
                  <a:lnTo>
                    <a:pt x="17" y="20"/>
                  </a:lnTo>
                  <a:lnTo>
                    <a:pt x="11" y="10"/>
                  </a:lnTo>
                  <a:lnTo>
                    <a:pt x="9" y="0"/>
                  </a:lnTo>
                  <a:lnTo>
                    <a:pt x="0" y="0"/>
                  </a:lnTo>
                  <a:lnTo>
                    <a:pt x="2" y="14"/>
                  </a:lnTo>
                  <a:lnTo>
                    <a:pt x="7" y="25"/>
                  </a:lnTo>
                  <a:lnTo>
                    <a:pt x="17" y="37"/>
                  </a:lnTo>
                  <a:lnTo>
                    <a:pt x="27" y="48"/>
                  </a:lnTo>
                  <a:lnTo>
                    <a:pt x="34" y="41"/>
                  </a:lnTo>
                  <a:close/>
                </a:path>
              </a:pathLst>
            </a:custGeom>
            <a:solidFill>
              <a:srgbClr val="1F1A17"/>
            </a:solidFill>
            <a:ln w="9525">
              <a:noFill/>
              <a:round/>
              <a:headEnd/>
              <a:tailEnd/>
            </a:ln>
          </p:spPr>
          <p:txBody>
            <a:bodyPr/>
            <a:lstStyle/>
            <a:p>
              <a:endParaRPr lang="en-US"/>
            </a:p>
          </p:txBody>
        </p:sp>
        <p:sp>
          <p:nvSpPr>
            <p:cNvPr id="39058" name="Freeform 734"/>
            <p:cNvSpPr>
              <a:spLocks/>
            </p:cNvSpPr>
            <p:nvPr/>
          </p:nvSpPr>
          <p:spPr bwMode="auto">
            <a:xfrm>
              <a:off x="2660" y="2210"/>
              <a:ext cx="53" cy="50"/>
            </a:xfrm>
            <a:custGeom>
              <a:avLst/>
              <a:gdLst>
                <a:gd name="T0" fmla="*/ 53 w 53"/>
                <a:gd name="T1" fmla="*/ 40 h 50"/>
                <a:gd name="T2" fmla="*/ 53 w 53"/>
                <a:gd name="T3" fmla="*/ 40 h 50"/>
                <a:gd name="T4" fmla="*/ 40 w 53"/>
                <a:gd name="T5" fmla="*/ 32 h 50"/>
                <a:gd name="T6" fmla="*/ 28 w 53"/>
                <a:gd name="T7" fmla="*/ 23 h 50"/>
                <a:gd name="T8" fmla="*/ 17 w 53"/>
                <a:gd name="T9" fmla="*/ 11 h 50"/>
                <a:gd name="T10" fmla="*/ 7 w 53"/>
                <a:gd name="T11" fmla="*/ 0 h 50"/>
                <a:gd name="T12" fmla="*/ 0 w 53"/>
                <a:gd name="T13" fmla="*/ 7 h 50"/>
                <a:gd name="T14" fmla="*/ 9 w 53"/>
                <a:gd name="T15" fmla="*/ 19 h 50"/>
                <a:gd name="T16" fmla="*/ 21 w 53"/>
                <a:gd name="T17" fmla="*/ 31 h 50"/>
                <a:gd name="T18" fmla="*/ 34 w 53"/>
                <a:gd name="T19" fmla="*/ 40 h 50"/>
                <a:gd name="T20" fmla="*/ 49 w 53"/>
                <a:gd name="T21" fmla="*/ 50 h 50"/>
                <a:gd name="T22" fmla="*/ 49 w 53"/>
                <a:gd name="T23" fmla="*/ 50 h 50"/>
                <a:gd name="T24" fmla="*/ 53 w 53"/>
                <a:gd name="T25" fmla="*/ 4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50"/>
                <a:gd name="T41" fmla="*/ 53 w 53"/>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50">
                  <a:moveTo>
                    <a:pt x="53" y="40"/>
                  </a:moveTo>
                  <a:lnTo>
                    <a:pt x="53" y="40"/>
                  </a:lnTo>
                  <a:lnTo>
                    <a:pt x="40" y="32"/>
                  </a:lnTo>
                  <a:lnTo>
                    <a:pt x="28" y="23"/>
                  </a:lnTo>
                  <a:lnTo>
                    <a:pt x="17" y="11"/>
                  </a:lnTo>
                  <a:lnTo>
                    <a:pt x="7" y="0"/>
                  </a:lnTo>
                  <a:lnTo>
                    <a:pt x="0" y="7"/>
                  </a:lnTo>
                  <a:lnTo>
                    <a:pt x="9" y="19"/>
                  </a:lnTo>
                  <a:lnTo>
                    <a:pt x="21" y="31"/>
                  </a:lnTo>
                  <a:lnTo>
                    <a:pt x="34" y="40"/>
                  </a:lnTo>
                  <a:lnTo>
                    <a:pt x="49" y="50"/>
                  </a:lnTo>
                  <a:lnTo>
                    <a:pt x="53" y="40"/>
                  </a:lnTo>
                  <a:close/>
                </a:path>
              </a:pathLst>
            </a:custGeom>
            <a:solidFill>
              <a:srgbClr val="1F1A17"/>
            </a:solidFill>
            <a:ln w="9525">
              <a:noFill/>
              <a:round/>
              <a:headEnd/>
              <a:tailEnd/>
            </a:ln>
          </p:spPr>
          <p:txBody>
            <a:bodyPr/>
            <a:lstStyle/>
            <a:p>
              <a:endParaRPr lang="en-US"/>
            </a:p>
          </p:txBody>
        </p:sp>
        <p:sp>
          <p:nvSpPr>
            <p:cNvPr id="39059" name="Freeform 735"/>
            <p:cNvSpPr>
              <a:spLocks/>
            </p:cNvSpPr>
            <p:nvPr/>
          </p:nvSpPr>
          <p:spPr bwMode="auto">
            <a:xfrm>
              <a:off x="2709" y="2250"/>
              <a:ext cx="77" cy="35"/>
            </a:xfrm>
            <a:custGeom>
              <a:avLst/>
              <a:gdLst>
                <a:gd name="T0" fmla="*/ 77 w 77"/>
                <a:gd name="T1" fmla="*/ 25 h 35"/>
                <a:gd name="T2" fmla="*/ 77 w 77"/>
                <a:gd name="T3" fmla="*/ 25 h 35"/>
                <a:gd name="T4" fmla="*/ 58 w 77"/>
                <a:gd name="T5" fmla="*/ 19 h 35"/>
                <a:gd name="T6" fmla="*/ 39 w 77"/>
                <a:gd name="T7" fmla="*/ 14 h 35"/>
                <a:gd name="T8" fmla="*/ 22 w 77"/>
                <a:gd name="T9" fmla="*/ 8 h 35"/>
                <a:gd name="T10" fmla="*/ 4 w 77"/>
                <a:gd name="T11" fmla="*/ 0 h 35"/>
                <a:gd name="T12" fmla="*/ 0 w 77"/>
                <a:gd name="T13" fmla="*/ 10 h 35"/>
                <a:gd name="T14" fmla="*/ 18 w 77"/>
                <a:gd name="T15" fmla="*/ 18 h 35"/>
                <a:gd name="T16" fmla="*/ 37 w 77"/>
                <a:gd name="T17" fmla="*/ 23 h 35"/>
                <a:gd name="T18" fmla="*/ 56 w 77"/>
                <a:gd name="T19" fmla="*/ 31 h 35"/>
                <a:gd name="T20" fmla="*/ 75 w 77"/>
                <a:gd name="T21" fmla="*/ 35 h 35"/>
                <a:gd name="T22" fmla="*/ 75 w 77"/>
                <a:gd name="T23" fmla="*/ 35 h 35"/>
                <a:gd name="T24" fmla="*/ 77 w 77"/>
                <a:gd name="T25" fmla="*/ 2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35"/>
                <a:gd name="T41" fmla="*/ 77 w 7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35">
                  <a:moveTo>
                    <a:pt x="77" y="25"/>
                  </a:moveTo>
                  <a:lnTo>
                    <a:pt x="77" y="25"/>
                  </a:lnTo>
                  <a:lnTo>
                    <a:pt x="58" y="19"/>
                  </a:lnTo>
                  <a:lnTo>
                    <a:pt x="39" y="14"/>
                  </a:lnTo>
                  <a:lnTo>
                    <a:pt x="22" y="8"/>
                  </a:lnTo>
                  <a:lnTo>
                    <a:pt x="4" y="0"/>
                  </a:lnTo>
                  <a:lnTo>
                    <a:pt x="0" y="10"/>
                  </a:lnTo>
                  <a:lnTo>
                    <a:pt x="18" y="18"/>
                  </a:lnTo>
                  <a:lnTo>
                    <a:pt x="37" y="23"/>
                  </a:lnTo>
                  <a:lnTo>
                    <a:pt x="56" y="31"/>
                  </a:lnTo>
                  <a:lnTo>
                    <a:pt x="75" y="35"/>
                  </a:lnTo>
                  <a:lnTo>
                    <a:pt x="77" y="25"/>
                  </a:lnTo>
                  <a:close/>
                </a:path>
              </a:pathLst>
            </a:custGeom>
            <a:solidFill>
              <a:srgbClr val="1F1A17"/>
            </a:solidFill>
            <a:ln w="9525">
              <a:noFill/>
              <a:round/>
              <a:headEnd/>
              <a:tailEnd/>
            </a:ln>
          </p:spPr>
          <p:txBody>
            <a:bodyPr/>
            <a:lstStyle/>
            <a:p>
              <a:endParaRPr lang="en-US"/>
            </a:p>
          </p:txBody>
        </p:sp>
        <p:sp>
          <p:nvSpPr>
            <p:cNvPr id="39060" name="Freeform 736"/>
            <p:cNvSpPr>
              <a:spLocks/>
            </p:cNvSpPr>
            <p:nvPr/>
          </p:nvSpPr>
          <p:spPr bwMode="auto">
            <a:xfrm>
              <a:off x="2784" y="2275"/>
              <a:ext cx="47" cy="21"/>
            </a:xfrm>
            <a:custGeom>
              <a:avLst/>
              <a:gdLst>
                <a:gd name="T0" fmla="*/ 47 w 47"/>
                <a:gd name="T1" fmla="*/ 10 h 21"/>
                <a:gd name="T2" fmla="*/ 47 w 47"/>
                <a:gd name="T3" fmla="*/ 10 h 21"/>
                <a:gd name="T4" fmla="*/ 23 w 47"/>
                <a:gd name="T5" fmla="*/ 6 h 21"/>
                <a:gd name="T6" fmla="*/ 2 w 47"/>
                <a:gd name="T7" fmla="*/ 0 h 21"/>
                <a:gd name="T8" fmla="*/ 0 w 47"/>
                <a:gd name="T9" fmla="*/ 10 h 21"/>
                <a:gd name="T10" fmla="*/ 22 w 47"/>
                <a:gd name="T11" fmla="*/ 18 h 21"/>
                <a:gd name="T12" fmla="*/ 45 w 47"/>
                <a:gd name="T13" fmla="*/ 21 h 21"/>
                <a:gd name="T14" fmla="*/ 45 w 47"/>
                <a:gd name="T15" fmla="*/ 21 h 21"/>
                <a:gd name="T16" fmla="*/ 47 w 47"/>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21"/>
                <a:gd name="T29" fmla="*/ 47 w 4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21">
                  <a:moveTo>
                    <a:pt x="47" y="10"/>
                  </a:moveTo>
                  <a:lnTo>
                    <a:pt x="47" y="10"/>
                  </a:lnTo>
                  <a:lnTo>
                    <a:pt x="23" y="6"/>
                  </a:lnTo>
                  <a:lnTo>
                    <a:pt x="2" y="0"/>
                  </a:lnTo>
                  <a:lnTo>
                    <a:pt x="0" y="10"/>
                  </a:lnTo>
                  <a:lnTo>
                    <a:pt x="22" y="18"/>
                  </a:lnTo>
                  <a:lnTo>
                    <a:pt x="45" y="21"/>
                  </a:lnTo>
                  <a:lnTo>
                    <a:pt x="47" y="10"/>
                  </a:lnTo>
                  <a:close/>
                </a:path>
              </a:pathLst>
            </a:custGeom>
            <a:solidFill>
              <a:srgbClr val="1F1A17"/>
            </a:solidFill>
            <a:ln w="9525">
              <a:noFill/>
              <a:round/>
              <a:headEnd/>
              <a:tailEnd/>
            </a:ln>
          </p:spPr>
          <p:txBody>
            <a:bodyPr/>
            <a:lstStyle/>
            <a:p>
              <a:endParaRPr lang="en-US"/>
            </a:p>
          </p:txBody>
        </p:sp>
        <p:sp>
          <p:nvSpPr>
            <p:cNvPr id="39061" name="Freeform 737"/>
            <p:cNvSpPr>
              <a:spLocks/>
            </p:cNvSpPr>
            <p:nvPr/>
          </p:nvSpPr>
          <p:spPr bwMode="auto">
            <a:xfrm>
              <a:off x="2829" y="2285"/>
              <a:ext cx="55" cy="13"/>
            </a:xfrm>
            <a:custGeom>
              <a:avLst/>
              <a:gdLst>
                <a:gd name="T0" fmla="*/ 55 w 55"/>
                <a:gd name="T1" fmla="*/ 4 h 13"/>
                <a:gd name="T2" fmla="*/ 55 w 55"/>
                <a:gd name="T3" fmla="*/ 4 h 13"/>
                <a:gd name="T4" fmla="*/ 26 w 55"/>
                <a:gd name="T5" fmla="*/ 2 h 13"/>
                <a:gd name="T6" fmla="*/ 2 w 55"/>
                <a:gd name="T7" fmla="*/ 0 h 13"/>
                <a:gd name="T8" fmla="*/ 0 w 55"/>
                <a:gd name="T9" fmla="*/ 11 h 13"/>
                <a:gd name="T10" fmla="*/ 26 w 55"/>
                <a:gd name="T11" fmla="*/ 13 h 13"/>
                <a:gd name="T12" fmla="*/ 53 w 55"/>
                <a:gd name="T13" fmla="*/ 13 h 13"/>
                <a:gd name="T14" fmla="*/ 55 w 55"/>
                <a:gd name="T15" fmla="*/ 13 h 13"/>
                <a:gd name="T16" fmla="*/ 55 w 55"/>
                <a:gd name="T17" fmla="*/ 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3"/>
                <a:gd name="T29" fmla="*/ 55 w 5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3">
                  <a:moveTo>
                    <a:pt x="55" y="4"/>
                  </a:moveTo>
                  <a:lnTo>
                    <a:pt x="55" y="4"/>
                  </a:lnTo>
                  <a:lnTo>
                    <a:pt x="26" y="2"/>
                  </a:lnTo>
                  <a:lnTo>
                    <a:pt x="2" y="0"/>
                  </a:lnTo>
                  <a:lnTo>
                    <a:pt x="0" y="11"/>
                  </a:lnTo>
                  <a:lnTo>
                    <a:pt x="26" y="13"/>
                  </a:lnTo>
                  <a:lnTo>
                    <a:pt x="53" y="13"/>
                  </a:lnTo>
                  <a:lnTo>
                    <a:pt x="55" y="13"/>
                  </a:lnTo>
                  <a:lnTo>
                    <a:pt x="55" y="4"/>
                  </a:lnTo>
                  <a:close/>
                </a:path>
              </a:pathLst>
            </a:custGeom>
            <a:solidFill>
              <a:srgbClr val="1F1A17"/>
            </a:solidFill>
            <a:ln w="9525">
              <a:noFill/>
              <a:round/>
              <a:headEnd/>
              <a:tailEnd/>
            </a:ln>
          </p:spPr>
          <p:txBody>
            <a:bodyPr/>
            <a:lstStyle/>
            <a:p>
              <a:endParaRPr lang="en-US"/>
            </a:p>
          </p:txBody>
        </p:sp>
        <p:sp>
          <p:nvSpPr>
            <p:cNvPr id="39062" name="Freeform 738"/>
            <p:cNvSpPr>
              <a:spLocks/>
            </p:cNvSpPr>
            <p:nvPr/>
          </p:nvSpPr>
          <p:spPr bwMode="auto">
            <a:xfrm>
              <a:off x="2884" y="2283"/>
              <a:ext cx="75" cy="15"/>
            </a:xfrm>
            <a:custGeom>
              <a:avLst/>
              <a:gdLst>
                <a:gd name="T0" fmla="*/ 73 w 75"/>
                <a:gd name="T1" fmla="*/ 0 h 15"/>
                <a:gd name="T2" fmla="*/ 73 w 75"/>
                <a:gd name="T3" fmla="*/ 0 h 15"/>
                <a:gd name="T4" fmla="*/ 54 w 75"/>
                <a:gd name="T5" fmla="*/ 2 h 15"/>
                <a:gd name="T6" fmla="*/ 37 w 75"/>
                <a:gd name="T7" fmla="*/ 4 h 15"/>
                <a:gd name="T8" fmla="*/ 20 w 75"/>
                <a:gd name="T9" fmla="*/ 6 h 15"/>
                <a:gd name="T10" fmla="*/ 0 w 75"/>
                <a:gd name="T11" fmla="*/ 6 h 15"/>
                <a:gd name="T12" fmla="*/ 0 w 75"/>
                <a:gd name="T13" fmla="*/ 15 h 15"/>
                <a:gd name="T14" fmla="*/ 20 w 75"/>
                <a:gd name="T15" fmla="*/ 15 h 15"/>
                <a:gd name="T16" fmla="*/ 39 w 75"/>
                <a:gd name="T17" fmla="*/ 15 h 15"/>
                <a:gd name="T18" fmla="*/ 56 w 75"/>
                <a:gd name="T19" fmla="*/ 13 h 15"/>
                <a:gd name="T20" fmla="*/ 75 w 75"/>
                <a:gd name="T21" fmla="*/ 10 h 15"/>
                <a:gd name="T22" fmla="*/ 75 w 75"/>
                <a:gd name="T23" fmla="*/ 10 h 15"/>
                <a:gd name="T24" fmla="*/ 73 w 7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15"/>
                <a:gd name="T41" fmla="*/ 75 w 7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15">
                  <a:moveTo>
                    <a:pt x="73" y="0"/>
                  </a:moveTo>
                  <a:lnTo>
                    <a:pt x="73" y="0"/>
                  </a:lnTo>
                  <a:lnTo>
                    <a:pt x="54" y="2"/>
                  </a:lnTo>
                  <a:lnTo>
                    <a:pt x="37" y="4"/>
                  </a:lnTo>
                  <a:lnTo>
                    <a:pt x="20" y="6"/>
                  </a:lnTo>
                  <a:lnTo>
                    <a:pt x="0" y="6"/>
                  </a:lnTo>
                  <a:lnTo>
                    <a:pt x="0" y="15"/>
                  </a:lnTo>
                  <a:lnTo>
                    <a:pt x="20" y="15"/>
                  </a:lnTo>
                  <a:lnTo>
                    <a:pt x="39" y="15"/>
                  </a:lnTo>
                  <a:lnTo>
                    <a:pt x="56" y="13"/>
                  </a:lnTo>
                  <a:lnTo>
                    <a:pt x="75" y="10"/>
                  </a:lnTo>
                  <a:lnTo>
                    <a:pt x="73" y="0"/>
                  </a:lnTo>
                  <a:close/>
                </a:path>
              </a:pathLst>
            </a:custGeom>
            <a:solidFill>
              <a:srgbClr val="1F1A17"/>
            </a:solidFill>
            <a:ln w="9525">
              <a:noFill/>
              <a:round/>
              <a:headEnd/>
              <a:tailEnd/>
            </a:ln>
          </p:spPr>
          <p:txBody>
            <a:bodyPr/>
            <a:lstStyle/>
            <a:p>
              <a:endParaRPr lang="en-US"/>
            </a:p>
          </p:txBody>
        </p:sp>
        <p:sp>
          <p:nvSpPr>
            <p:cNvPr id="39063" name="Freeform 739"/>
            <p:cNvSpPr>
              <a:spLocks/>
            </p:cNvSpPr>
            <p:nvPr/>
          </p:nvSpPr>
          <p:spPr bwMode="auto">
            <a:xfrm>
              <a:off x="2957" y="2266"/>
              <a:ext cx="52" cy="27"/>
            </a:xfrm>
            <a:custGeom>
              <a:avLst/>
              <a:gdLst>
                <a:gd name="T0" fmla="*/ 48 w 52"/>
                <a:gd name="T1" fmla="*/ 0 h 27"/>
                <a:gd name="T2" fmla="*/ 48 w 52"/>
                <a:gd name="T3" fmla="*/ 0 h 27"/>
                <a:gd name="T4" fmla="*/ 25 w 52"/>
                <a:gd name="T5" fmla="*/ 9 h 27"/>
                <a:gd name="T6" fmla="*/ 0 w 52"/>
                <a:gd name="T7" fmla="*/ 17 h 27"/>
                <a:gd name="T8" fmla="*/ 2 w 52"/>
                <a:gd name="T9" fmla="*/ 27 h 27"/>
                <a:gd name="T10" fmla="*/ 29 w 52"/>
                <a:gd name="T11" fmla="*/ 19 h 27"/>
                <a:gd name="T12" fmla="*/ 52 w 52"/>
                <a:gd name="T13" fmla="*/ 9 h 27"/>
                <a:gd name="T14" fmla="*/ 52 w 52"/>
                <a:gd name="T15" fmla="*/ 9 h 27"/>
                <a:gd name="T16" fmla="*/ 48 w 52"/>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27"/>
                <a:gd name="T29" fmla="*/ 52 w 5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27">
                  <a:moveTo>
                    <a:pt x="48" y="0"/>
                  </a:moveTo>
                  <a:lnTo>
                    <a:pt x="48" y="0"/>
                  </a:lnTo>
                  <a:lnTo>
                    <a:pt x="25" y="9"/>
                  </a:lnTo>
                  <a:lnTo>
                    <a:pt x="0" y="17"/>
                  </a:lnTo>
                  <a:lnTo>
                    <a:pt x="2" y="27"/>
                  </a:lnTo>
                  <a:lnTo>
                    <a:pt x="29" y="19"/>
                  </a:lnTo>
                  <a:lnTo>
                    <a:pt x="52" y="9"/>
                  </a:lnTo>
                  <a:lnTo>
                    <a:pt x="48" y="0"/>
                  </a:lnTo>
                  <a:close/>
                </a:path>
              </a:pathLst>
            </a:custGeom>
            <a:solidFill>
              <a:srgbClr val="1F1A17"/>
            </a:solidFill>
            <a:ln w="9525">
              <a:noFill/>
              <a:round/>
              <a:headEnd/>
              <a:tailEnd/>
            </a:ln>
          </p:spPr>
          <p:txBody>
            <a:bodyPr/>
            <a:lstStyle/>
            <a:p>
              <a:endParaRPr lang="en-US"/>
            </a:p>
          </p:txBody>
        </p:sp>
        <p:sp>
          <p:nvSpPr>
            <p:cNvPr id="39064" name="Freeform 740"/>
            <p:cNvSpPr>
              <a:spLocks/>
            </p:cNvSpPr>
            <p:nvPr/>
          </p:nvSpPr>
          <p:spPr bwMode="auto">
            <a:xfrm>
              <a:off x="3005" y="2233"/>
              <a:ext cx="75" cy="42"/>
            </a:xfrm>
            <a:custGeom>
              <a:avLst/>
              <a:gdLst>
                <a:gd name="T0" fmla="*/ 70 w 75"/>
                <a:gd name="T1" fmla="*/ 0 h 42"/>
                <a:gd name="T2" fmla="*/ 70 w 75"/>
                <a:gd name="T3" fmla="*/ 0 h 42"/>
                <a:gd name="T4" fmla="*/ 56 w 75"/>
                <a:gd name="T5" fmla="*/ 9 h 42"/>
                <a:gd name="T6" fmla="*/ 39 w 75"/>
                <a:gd name="T7" fmla="*/ 17 h 42"/>
                <a:gd name="T8" fmla="*/ 21 w 75"/>
                <a:gd name="T9" fmla="*/ 25 h 42"/>
                <a:gd name="T10" fmla="*/ 0 w 75"/>
                <a:gd name="T11" fmla="*/ 33 h 42"/>
                <a:gd name="T12" fmla="*/ 4 w 75"/>
                <a:gd name="T13" fmla="*/ 42 h 42"/>
                <a:gd name="T14" fmla="*/ 25 w 75"/>
                <a:gd name="T15" fmla="*/ 36 h 42"/>
                <a:gd name="T16" fmla="*/ 45 w 75"/>
                <a:gd name="T17" fmla="*/ 27 h 42"/>
                <a:gd name="T18" fmla="*/ 60 w 75"/>
                <a:gd name="T19" fmla="*/ 19 h 42"/>
                <a:gd name="T20" fmla="*/ 75 w 75"/>
                <a:gd name="T21" fmla="*/ 9 h 42"/>
                <a:gd name="T22" fmla="*/ 75 w 75"/>
                <a:gd name="T23" fmla="*/ 9 h 42"/>
                <a:gd name="T24" fmla="*/ 70 w 75"/>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42"/>
                <a:gd name="T41" fmla="*/ 75 w 7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42">
                  <a:moveTo>
                    <a:pt x="70" y="0"/>
                  </a:moveTo>
                  <a:lnTo>
                    <a:pt x="70" y="0"/>
                  </a:lnTo>
                  <a:lnTo>
                    <a:pt x="56" y="9"/>
                  </a:lnTo>
                  <a:lnTo>
                    <a:pt x="39" y="17"/>
                  </a:lnTo>
                  <a:lnTo>
                    <a:pt x="21" y="25"/>
                  </a:lnTo>
                  <a:lnTo>
                    <a:pt x="0" y="33"/>
                  </a:lnTo>
                  <a:lnTo>
                    <a:pt x="4" y="42"/>
                  </a:lnTo>
                  <a:lnTo>
                    <a:pt x="25" y="36"/>
                  </a:lnTo>
                  <a:lnTo>
                    <a:pt x="45" y="27"/>
                  </a:lnTo>
                  <a:lnTo>
                    <a:pt x="60" y="19"/>
                  </a:lnTo>
                  <a:lnTo>
                    <a:pt x="75" y="9"/>
                  </a:lnTo>
                  <a:lnTo>
                    <a:pt x="70" y="0"/>
                  </a:lnTo>
                  <a:close/>
                </a:path>
              </a:pathLst>
            </a:custGeom>
            <a:solidFill>
              <a:srgbClr val="1F1A17"/>
            </a:solidFill>
            <a:ln w="9525">
              <a:noFill/>
              <a:round/>
              <a:headEnd/>
              <a:tailEnd/>
            </a:ln>
          </p:spPr>
          <p:txBody>
            <a:bodyPr/>
            <a:lstStyle/>
            <a:p>
              <a:endParaRPr lang="en-US"/>
            </a:p>
          </p:txBody>
        </p:sp>
        <p:sp>
          <p:nvSpPr>
            <p:cNvPr id="39065" name="Freeform 741"/>
            <p:cNvSpPr>
              <a:spLocks/>
            </p:cNvSpPr>
            <p:nvPr/>
          </p:nvSpPr>
          <p:spPr bwMode="auto">
            <a:xfrm>
              <a:off x="3075" y="2169"/>
              <a:ext cx="51" cy="73"/>
            </a:xfrm>
            <a:custGeom>
              <a:avLst/>
              <a:gdLst>
                <a:gd name="T0" fmla="*/ 42 w 51"/>
                <a:gd name="T1" fmla="*/ 2 h 73"/>
                <a:gd name="T2" fmla="*/ 42 w 51"/>
                <a:gd name="T3" fmla="*/ 2 h 73"/>
                <a:gd name="T4" fmla="*/ 42 w 51"/>
                <a:gd name="T5" fmla="*/ 10 h 73"/>
                <a:gd name="T6" fmla="*/ 40 w 51"/>
                <a:gd name="T7" fmla="*/ 18 h 73"/>
                <a:gd name="T8" fmla="*/ 36 w 51"/>
                <a:gd name="T9" fmla="*/ 27 h 73"/>
                <a:gd name="T10" fmla="*/ 32 w 51"/>
                <a:gd name="T11" fmla="*/ 33 h 73"/>
                <a:gd name="T12" fmla="*/ 19 w 51"/>
                <a:gd name="T13" fmla="*/ 48 h 73"/>
                <a:gd name="T14" fmla="*/ 0 w 51"/>
                <a:gd name="T15" fmla="*/ 64 h 73"/>
                <a:gd name="T16" fmla="*/ 5 w 51"/>
                <a:gd name="T17" fmla="*/ 73 h 73"/>
                <a:gd name="T18" fmla="*/ 24 w 51"/>
                <a:gd name="T19" fmla="*/ 58 h 73"/>
                <a:gd name="T20" fmla="*/ 40 w 51"/>
                <a:gd name="T21" fmla="*/ 41 h 73"/>
                <a:gd name="T22" fmla="*/ 46 w 51"/>
                <a:gd name="T23" fmla="*/ 31 h 73"/>
                <a:gd name="T24" fmla="*/ 49 w 51"/>
                <a:gd name="T25" fmla="*/ 21 h 73"/>
                <a:gd name="T26" fmla="*/ 51 w 51"/>
                <a:gd name="T27" fmla="*/ 12 h 73"/>
                <a:gd name="T28" fmla="*/ 51 w 51"/>
                <a:gd name="T29" fmla="*/ 0 h 73"/>
                <a:gd name="T30" fmla="*/ 51 w 51"/>
                <a:gd name="T31" fmla="*/ 0 h 73"/>
                <a:gd name="T32" fmla="*/ 42 w 51"/>
                <a:gd name="T33" fmla="*/ 2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73"/>
                <a:gd name="T53" fmla="*/ 51 w 5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73">
                  <a:moveTo>
                    <a:pt x="42" y="2"/>
                  </a:moveTo>
                  <a:lnTo>
                    <a:pt x="42" y="2"/>
                  </a:lnTo>
                  <a:lnTo>
                    <a:pt x="42" y="10"/>
                  </a:lnTo>
                  <a:lnTo>
                    <a:pt x="40" y="18"/>
                  </a:lnTo>
                  <a:lnTo>
                    <a:pt x="36" y="27"/>
                  </a:lnTo>
                  <a:lnTo>
                    <a:pt x="32" y="33"/>
                  </a:lnTo>
                  <a:lnTo>
                    <a:pt x="19" y="48"/>
                  </a:lnTo>
                  <a:lnTo>
                    <a:pt x="0" y="64"/>
                  </a:lnTo>
                  <a:lnTo>
                    <a:pt x="5" y="73"/>
                  </a:lnTo>
                  <a:lnTo>
                    <a:pt x="24" y="58"/>
                  </a:lnTo>
                  <a:lnTo>
                    <a:pt x="40" y="41"/>
                  </a:lnTo>
                  <a:lnTo>
                    <a:pt x="46" y="31"/>
                  </a:lnTo>
                  <a:lnTo>
                    <a:pt x="49" y="21"/>
                  </a:lnTo>
                  <a:lnTo>
                    <a:pt x="51" y="12"/>
                  </a:lnTo>
                  <a:lnTo>
                    <a:pt x="51" y="0"/>
                  </a:lnTo>
                  <a:lnTo>
                    <a:pt x="42" y="2"/>
                  </a:lnTo>
                  <a:close/>
                </a:path>
              </a:pathLst>
            </a:custGeom>
            <a:solidFill>
              <a:srgbClr val="1F1A17"/>
            </a:solidFill>
            <a:ln w="9525">
              <a:noFill/>
              <a:round/>
              <a:headEnd/>
              <a:tailEnd/>
            </a:ln>
          </p:spPr>
          <p:txBody>
            <a:bodyPr/>
            <a:lstStyle/>
            <a:p>
              <a:endParaRPr lang="en-US"/>
            </a:p>
          </p:txBody>
        </p:sp>
        <p:sp>
          <p:nvSpPr>
            <p:cNvPr id="39066" name="Freeform 742"/>
            <p:cNvSpPr>
              <a:spLocks/>
            </p:cNvSpPr>
            <p:nvPr/>
          </p:nvSpPr>
          <p:spPr bwMode="auto">
            <a:xfrm>
              <a:off x="3105" y="2125"/>
              <a:ext cx="21" cy="46"/>
            </a:xfrm>
            <a:custGeom>
              <a:avLst/>
              <a:gdLst>
                <a:gd name="T0" fmla="*/ 0 w 21"/>
                <a:gd name="T1" fmla="*/ 6 h 46"/>
                <a:gd name="T2" fmla="*/ 0 w 21"/>
                <a:gd name="T3" fmla="*/ 6 h 46"/>
                <a:gd name="T4" fmla="*/ 4 w 21"/>
                <a:gd name="T5" fmla="*/ 15 h 46"/>
                <a:gd name="T6" fmla="*/ 8 w 21"/>
                <a:gd name="T7" fmla="*/ 25 h 46"/>
                <a:gd name="T8" fmla="*/ 10 w 21"/>
                <a:gd name="T9" fmla="*/ 35 h 46"/>
                <a:gd name="T10" fmla="*/ 12 w 21"/>
                <a:gd name="T11" fmla="*/ 46 h 46"/>
                <a:gd name="T12" fmla="*/ 21 w 21"/>
                <a:gd name="T13" fmla="*/ 44 h 46"/>
                <a:gd name="T14" fmla="*/ 21 w 21"/>
                <a:gd name="T15" fmla="*/ 33 h 46"/>
                <a:gd name="T16" fmla="*/ 18 w 21"/>
                <a:gd name="T17" fmla="*/ 21 h 46"/>
                <a:gd name="T18" fmla="*/ 14 w 21"/>
                <a:gd name="T19" fmla="*/ 11 h 46"/>
                <a:gd name="T20" fmla="*/ 8 w 21"/>
                <a:gd name="T21" fmla="*/ 0 h 46"/>
                <a:gd name="T22" fmla="*/ 8 w 21"/>
                <a:gd name="T23" fmla="*/ 0 h 46"/>
                <a:gd name="T24" fmla="*/ 0 w 21"/>
                <a:gd name="T25" fmla="*/ 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6"/>
                <a:gd name="T41" fmla="*/ 21 w 21"/>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6">
                  <a:moveTo>
                    <a:pt x="0" y="6"/>
                  </a:moveTo>
                  <a:lnTo>
                    <a:pt x="0" y="6"/>
                  </a:lnTo>
                  <a:lnTo>
                    <a:pt x="4" y="15"/>
                  </a:lnTo>
                  <a:lnTo>
                    <a:pt x="8" y="25"/>
                  </a:lnTo>
                  <a:lnTo>
                    <a:pt x="10" y="35"/>
                  </a:lnTo>
                  <a:lnTo>
                    <a:pt x="12" y="46"/>
                  </a:lnTo>
                  <a:lnTo>
                    <a:pt x="21" y="44"/>
                  </a:lnTo>
                  <a:lnTo>
                    <a:pt x="21" y="33"/>
                  </a:lnTo>
                  <a:lnTo>
                    <a:pt x="18" y="21"/>
                  </a:lnTo>
                  <a:lnTo>
                    <a:pt x="14" y="11"/>
                  </a:lnTo>
                  <a:lnTo>
                    <a:pt x="8" y="0"/>
                  </a:lnTo>
                  <a:lnTo>
                    <a:pt x="0" y="6"/>
                  </a:lnTo>
                  <a:close/>
                </a:path>
              </a:pathLst>
            </a:custGeom>
            <a:solidFill>
              <a:srgbClr val="1F1A17"/>
            </a:solidFill>
            <a:ln w="9525">
              <a:noFill/>
              <a:round/>
              <a:headEnd/>
              <a:tailEnd/>
            </a:ln>
          </p:spPr>
          <p:txBody>
            <a:bodyPr/>
            <a:lstStyle/>
            <a:p>
              <a:endParaRPr lang="en-US"/>
            </a:p>
          </p:txBody>
        </p:sp>
        <p:sp>
          <p:nvSpPr>
            <p:cNvPr id="39067" name="Freeform 743"/>
            <p:cNvSpPr>
              <a:spLocks/>
            </p:cNvSpPr>
            <p:nvPr/>
          </p:nvSpPr>
          <p:spPr bwMode="auto">
            <a:xfrm>
              <a:off x="3073" y="2086"/>
              <a:ext cx="40" cy="45"/>
            </a:xfrm>
            <a:custGeom>
              <a:avLst/>
              <a:gdLst>
                <a:gd name="T0" fmla="*/ 0 w 40"/>
                <a:gd name="T1" fmla="*/ 8 h 45"/>
                <a:gd name="T2" fmla="*/ 0 w 40"/>
                <a:gd name="T3" fmla="*/ 8 h 45"/>
                <a:gd name="T4" fmla="*/ 17 w 40"/>
                <a:gd name="T5" fmla="*/ 27 h 45"/>
                <a:gd name="T6" fmla="*/ 32 w 40"/>
                <a:gd name="T7" fmla="*/ 45 h 45"/>
                <a:gd name="T8" fmla="*/ 40 w 40"/>
                <a:gd name="T9" fmla="*/ 39 h 45"/>
                <a:gd name="T10" fmla="*/ 25 w 40"/>
                <a:gd name="T11" fmla="*/ 20 h 45"/>
                <a:gd name="T12" fmla="*/ 5 w 40"/>
                <a:gd name="T13" fmla="*/ 0 h 45"/>
                <a:gd name="T14" fmla="*/ 5 w 40"/>
                <a:gd name="T15" fmla="*/ 0 h 45"/>
                <a:gd name="T16" fmla="*/ 0 w 40"/>
                <a:gd name="T17" fmla="*/ 8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5"/>
                <a:gd name="T29" fmla="*/ 40 w 4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5">
                  <a:moveTo>
                    <a:pt x="0" y="8"/>
                  </a:moveTo>
                  <a:lnTo>
                    <a:pt x="0" y="8"/>
                  </a:lnTo>
                  <a:lnTo>
                    <a:pt x="17" y="27"/>
                  </a:lnTo>
                  <a:lnTo>
                    <a:pt x="32" y="45"/>
                  </a:lnTo>
                  <a:lnTo>
                    <a:pt x="40" y="39"/>
                  </a:lnTo>
                  <a:lnTo>
                    <a:pt x="25" y="20"/>
                  </a:lnTo>
                  <a:lnTo>
                    <a:pt x="5" y="0"/>
                  </a:lnTo>
                  <a:lnTo>
                    <a:pt x="0" y="8"/>
                  </a:lnTo>
                  <a:close/>
                </a:path>
              </a:pathLst>
            </a:custGeom>
            <a:solidFill>
              <a:srgbClr val="1F1A17"/>
            </a:solidFill>
            <a:ln w="9525">
              <a:noFill/>
              <a:round/>
              <a:headEnd/>
              <a:tailEnd/>
            </a:ln>
          </p:spPr>
          <p:txBody>
            <a:bodyPr/>
            <a:lstStyle/>
            <a:p>
              <a:endParaRPr lang="en-US"/>
            </a:p>
          </p:txBody>
        </p:sp>
        <p:sp>
          <p:nvSpPr>
            <p:cNvPr id="39068" name="Freeform 744"/>
            <p:cNvSpPr>
              <a:spLocks/>
            </p:cNvSpPr>
            <p:nvPr/>
          </p:nvSpPr>
          <p:spPr bwMode="auto">
            <a:xfrm>
              <a:off x="3030" y="2052"/>
              <a:ext cx="48" cy="42"/>
            </a:xfrm>
            <a:custGeom>
              <a:avLst/>
              <a:gdLst>
                <a:gd name="T0" fmla="*/ 0 w 48"/>
                <a:gd name="T1" fmla="*/ 9 h 42"/>
                <a:gd name="T2" fmla="*/ 0 w 48"/>
                <a:gd name="T3" fmla="*/ 9 h 42"/>
                <a:gd name="T4" fmla="*/ 14 w 48"/>
                <a:gd name="T5" fmla="*/ 15 h 42"/>
                <a:gd name="T6" fmla="*/ 23 w 48"/>
                <a:gd name="T7" fmla="*/ 25 h 42"/>
                <a:gd name="T8" fmla="*/ 33 w 48"/>
                <a:gd name="T9" fmla="*/ 34 h 42"/>
                <a:gd name="T10" fmla="*/ 43 w 48"/>
                <a:gd name="T11" fmla="*/ 42 h 42"/>
                <a:gd name="T12" fmla="*/ 48 w 48"/>
                <a:gd name="T13" fmla="*/ 34 h 42"/>
                <a:gd name="T14" fmla="*/ 41 w 48"/>
                <a:gd name="T15" fmla="*/ 27 h 42"/>
                <a:gd name="T16" fmla="*/ 31 w 48"/>
                <a:gd name="T17" fmla="*/ 15 h 42"/>
                <a:gd name="T18" fmla="*/ 20 w 48"/>
                <a:gd name="T19" fmla="*/ 7 h 42"/>
                <a:gd name="T20" fmla="*/ 4 w 48"/>
                <a:gd name="T21" fmla="*/ 0 h 42"/>
                <a:gd name="T22" fmla="*/ 4 w 48"/>
                <a:gd name="T23" fmla="*/ 0 h 42"/>
                <a:gd name="T24" fmla="*/ 0 w 48"/>
                <a:gd name="T25" fmla="*/ 9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2"/>
                <a:gd name="T41" fmla="*/ 48 w 48"/>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2">
                  <a:moveTo>
                    <a:pt x="0" y="9"/>
                  </a:moveTo>
                  <a:lnTo>
                    <a:pt x="0" y="9"/>
                  </a:lnTo>
                  <a:lnTo>
                    <a:pt x="14" y="15"/>
                  </a:lnTo>
                  <a:lnTo>
                    <a:pt x="23" y="25"/>
                  </a:lnTo>
                  <a:lnTo>
                    <a:pt x="33" y="34"/>
                  </a:lnTo>
                  <a:lnTo>
                    <a:pt x="43" y="42"/>
                  </a:lnTo>
                  <a:lnTo>
                    <a:pt x="48" y="34"/>
                  </a:lnTo>
                  <a:lnTo>
                    <a:pt x="41" y="27"/>
                  </a:lnTo>
                  <a:lnTo>
                    <a:pt x="31" y="15"/>
                  </a:lnTo>
                  <a:lnTo>
                    <a:pt x="20" y="7"/>
                  </a:lnTo>
                  <a:lnTo>
                    <a:pt x="4" y="0"/>
                  </a:lnTo>
                  <a:lnTo>
                    <a:pt x="0" y="9"/>
                  </a:lnTo>
                  <a:close/>
                </a:path>
              </a:pathLst>
            </a:custGeom>
            <a:solidFill>
              <a:srgbClr val="1F1A17"/>
            </a:solidFill>
            <a:ln w="9525">
              <a:noFill/>
              <a:round/>
              <a:headEnd/>
              <a:tailEnd/>
            </a:ln>
          </p:spPr>
          <p:txBody>
            <a:bodyPr/>
            <a:lstStyle/>
            <a:p>
              <a:endParaRPr lang="en-US"/>
            </a:p>
          </p:txBody>
        </p:sp>
        <p:sp>
          <p:nvSpPr>
            <p:cNvPr id="39069" name="Freeform 745"/>
            <p:cNvSpPr>
              <a:spLocks/>
            </p:cNvSpPr>
            <p:nvPr/>
          </p:nvSpPr>
          <p:spPr bwMode="auto">
            <a:xfrm>
              <a:off x="2957" y="2034"/>
              <a:ext cx="77" cy="27"/>
            </a:xfrm>
            <a:custGeom>
              <a:avLst/>
              <a:gdLst>
                <a:gd name="T0" fmla="*/ 0 w 77"/>
                <a:gd name="T1" fmla="*/ 12 h 27"/>
                <a:gd name="T2" fmla="*/ 0 w 77"/>
                <a:gd name="T3" fmla="*/ 12 h 27"/>
                <a:gd name="T4" fmla="*/ 20 w 77"/>
                <a:gd name="T5" fmla="*/ 14 h 27"/>
                <a:gd name="T6" fmla="*/ 41 w 77"/>
                <a:gd name="T7" fmla="*/ 18 h 27"/>
                <a:gd name="T8" fmla="*/ 58 w 77"/>
                <a:gd name="T9" fmla="*/ 23 h 27"/>
                <a:gd name="T10" fmla="*/ 73 w 77"/>
                <a:gd name="T11" fmla="*/ 27 h 27"/>
                <a:gd name="T12" fmla="*/ 77 w 77"/>
                <a:gd name="T13" fmla="*/ 18 h 27"/>
                <a:gd name="T14" fmla="*/ 60 w 77"/>
                <a:gd name="T15" fmla="*/ 12 h 27"/>
                <a:gd name="T16" fmla="*/ 43 w 77"/>
                <a:gd name="T17" fmla="*/ 8 h 27"/>
                <a:gd name="T18" fmla="*/ 21 w 77"/>
                <a:gd name="T19" fmla="*/ 4 h 27"/>
                <a:gd name="T20" fmla="*/ 0 w 77"/>
                <a:gd name="T21" fmla="*/ 0 h 27"/>
                <a:gd name="T22" fmla="*/ 0 w 77"/>
                <a:gd name="T23" fmla="*/ 0 h 27"/>
                <a:gd name="T24" fmla="*/ 0 w 77"/>
                <a:gd name="T25" fmla="*/ 12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27"/>
                <a:gd name="T41" fmla="*/ 77 w 7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27">
                  <a:moveTo>
                    <a:pt x="0" y="12"/>
                  </a:moveTo>
                  <a:lnTo>
                    <a:pt x="0" y="12"/>
                  </a:lnTo>
                  <a:lnTo>
                    <a:pt x="20" y="14"/>
                  </a:lnTo>
                  <a:lnTo>
                    <a:pt x="41" y="18"/>
                  </a:lnTo>
                  <a:lnTo>
                    <a:pt x="58" y="23"/>
                  </a:lnTo>
                  <a:lnTo>
                    <a:pt x="73" y="27"/>
                  </a:lnTo>
                  <a:lnTo>
                    <a:pt x="77" y="18"/>
                  </a:lnTo>
                  <a:lnTo>
                    <a:pt x="60" y="12"/>
                  </a:lnTo>
                  <a:lnTo>
                    <a:pt x="43" y="8"/>
                  </a:lnTo>
                  <a:lnTo>
                    <a:pt x="21" y="4"/>
                  </a:lnTo>
                  <a:lnTo>
                    <a:pt x="0" y="0"/>
                  </a:lnTo>
                  <a:lnTo>
                    <a:pt x="0" y="12"/>
                  </a:lnTo>
                  <a:close/>
                </a:path>
              </a:pathLst>
            </a:custGeom>
            <a:solidFill>
              <a:srgbClr val="1F1A17"/>
            </a:solidFill>
            <a:ln w="9525">
              <a:noFill/>
              <a:round/>
              <a:headEnd/>
              <a:tailEnd/>
            </a:ln>
          </p:spPr>
          <p:txBody>
            <a:bodyPr/>
            <a:lstStyle/>
            <a:p>
              <a:endParaRPr lang="en-US"/>
            </a:p>
          </p:txBody>
        </p:sp>
        <p:sp>
          <p:nvSpPr>
            <p:cNvPr id="39070" name="Freeform 746"/>
            <p:cNvSpPr>
              <a:spLocks/>
            </p:cNvSpPr>
            <p:nvPr/>
          </p:nvSpPr>
          <p:spPr bwMode="auto">
            <a:xfrm>
              <a:off x="2871" y="2025"/>
              <a:ext cx="86" cy="21"/>
            </a:xfrm>
            <a:custGeom>
              <a:avLst/>
              <a:gdLst>
                <a:gd name="T0" fmla="*/ 0 w 86"/>
                <a:gd name="T1" fmla="*/ 11 h 21"/>
                <a:gd name="T2" fmla="*/ 0 w 86"/>
                <a:gd name="T3" fmla="*/ 11 h 21"/>
                <a:gd name="T4" fmla="*/ 21 w 86"/>
                <a:gd name="T5" fmla="*/ 13 h 21"/>
                <a:gd name="T6" fmla="*/ 44 w 86"/>
                <a:gd name="T7" fmla="*/ 15 h 21"/>
                <a:gd name="T8" fmla="*/ 65 w 86"/>
                <a:gd name="T9" fmla="*/ 19 h 21"/>
                <a:gd name="T10" fmla="*/ 86 w 86"/>
                <a:gd name="T11" fmla="*/ 21 h 21"/>
                <a:gd name="T12" fmla="*/ 86 w 86"/>
                <a:gd name="T13" fmla="*/ 9 h 21"/>
                <a:gd name="T14" fmla="*/ 67 w 86"/>
                <a:gd name="T15" fmla="*/ 7 h 21"/>
                <a:gd name="T16" fmla="*/ 46 w 86"/>
                <a:gd name="T17" fmla="*/ 5 h 21"/>
                <a:gd name="T18" fmla="*/ 23 w 86"/>
                <a:gd name="T19" fmla="*/ 2 h 21"/>
                <a:gd name="T20" fmla="*/ 0 w 86"/>
                <a:gd name="T21" fmla="*/ 0 h 21"/>
                <a:gd name="T22" fmla="*/ 0 w 86"/>
                <a:gd name="T23" fmla="*/ 0 h 21"/>
                <a:gd name="T24" fmla="*/ 0 w 86"/>
                <a:gd name="T25" fmla="*/ 1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1"/>
                <a:gd name="T41" fmla="*/ 86 w 8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1">
                  <a:moveTo>
                    <a:pt x="0" y="11"/>
                  </a:moveTo>
                  <a:lnTo>
                    <a:pt x="0" y="11"/>
                  </a:lnTo>
                  <a:lnTo>
                    <a:pt x="21" y="13"/>
                  </a:lnTo>
                  <a:lnTo>
                    <a:pt x="44" y="15"/>
                  </a:lnTo>
                  <a:lnTo>
                    <a:pt x="65" y="19"/>
                  </a:lnTo>
                  <a:lnTo>
                    <a:pt x="86" y="21"/>
                  </a:lnTo>
                  <a:lnTo>
                    <a:pt x="86" y="9"/>
                  </a:lnTo>
                  <a:lnTo>
                    <a:pt x="67" y="7"/>
                  </a:lnTo>
                  <a:lnTo>
                    <a:pt x="46" y="5"/>
                  </a:lnTo>
                  <a:lnTo>
                    <a:pt x="23" y="2"/>
                  </a:lnTo>
                  <a:lnTo>
                    <a:pt x="0" y="0"/>
                  </a:lnTo>
                  <a:lnTo>
                    <a:pt x="0" y="11"/>
                  </a:lnTo>
                  <a:close/>
                </a:path>
              </a:pathLst>
            </a:custGeom>
            <a:solidFill>
              <a:srgbClr val="1F1A17"/>
            </a:solidFill>
            <a:ln w="9525">
              <a:noFill/>
              <a:round/>
              <a:headEnd/>
              <a:tailEnd/>
            </a:ln>
          </p:spPr>
          <p:txBody>
            <a:bodyPr/>
            <a:lstStyle/>
            <a:p>
              <a:endParaRPr lang="en-US"/>
            </a:p>
          </p:txBody>
        </p:sp>
      </p:grpSp>
      <p:grpSp>
        <p:nvGrpSpPr>
          <p:cNvPr id="4" name="Group 749"/>
          <p:cNvGrpSpPr>
            <a:grpSpLocks noChangeAspect="1"/>
          </p:cNvGrpSpPr>
          <p:nvPr/>
        </p:nvGrpSpPr>
        <p:grpSpPr bwMode="auto">
          <a:xfrm>
            <a:off x="2009775" y="1951038"/>
            <a:ext cx="276225" cy="2763837"/>
            <a:chOff x="2793" y="1292"/>
            <a:chExt cx="174" cy="1741"/>
          </a:xfrm>
        </p:grpSpPr>
        <p:sp>
          <p:nvSpPr>
            <p:cNvPr id="39028" name="AutoShape 748"/>
            <p:cNvSpPr>
              <a:spLocks noChangeAspect="1" noChangeArrowheads="1" noTextEdit="1"/>
            </p:cNvSpPr>
            <p:nvPr/>
          </p:nvSpPr>
          <p:spPr bwMode="auto">
            <a:xfrm>
              <a:off x="2793" y="1292"/>
              <a:ext cx="174" cy="1741"/>
            </a:xfrm>
            <a:prstGeom prst="rect">
              <a:avLst/>
            </a:prstGeom>
            <a:noFill/>
            <a:ln w="9525">
              <a:noFill/>
              <a:miter lim="800000"/>
              <a:headEnd/>
              <a:tailEnd/>
            </a:ln>
          </p:spPr>
          <p:txBody>
            <a:bodyPr/>
            <a:lstStyle/>
            <a:p>
              <a:endParaRPr lang="en-US"/>
            </a:p>
          </p:txBody>
        </p:sp>
        <p:sp>
          <p:nvSpPr>
            <p:cNvPr id="39029" name="Freeform 750"/>
            <p:cNvSpPr>
              <a:spLocks/>
            </p:cNvSpPr>
            <p:nvPr/>
          </p:nvSpPr>
          <p:spPr bwMode="auto">
            <a:xfrm>
              <a:off x="2805" y="1304"/>
              <a:ext cx="137" cy="136"/>
            </a:xfrm>
            <a:custGeom>
              <a:avLst/>
              <a:gdLst>
                <a:gd name="T0" fmla="*/ 67 w 137"/>
                <a:gd name="T1" fmla="*/ 0 h 136"/>
                <a:gd name="T2" fmla="*/ 81 w 137"/>
                <a:gd name="T3" fmla="*/ 1 h 136"/>
                <a:gd name="T4" fmla="*/ 94 w 137"/>
                <a:gd name="T5" fmla="*/ 5 h 136"/>
                <a:gd name="T6" fmla="*/ 106 w 137"/>
                <a:gd name="T7" fmla="*/ 11 h 136"/>
                <a:gd name="T8" fmla="*/ 116 w 137"/>
                <a:gd name="T9" fmla="*/ 21 h 136"/>
                <a:gd name="T10" fmla="*/ 125 w 137"/>
                <a:gd name="T11" fmla="*/ 30 h 136"/>
                <a:gd name="T12" fmla="*/ 131 w 137"/>
                <a:gd name="T13" fmla="*/ 42 h 136"/>
                <a:gd name="T14" fmla="*/ 135 w 137"/>
                <a:gd name="T15" fmla="*/ 55 h 136"/>
                <a:gd name="T16" fmla="*/ 137 w 137"/>
                <a:gd name="T17" fmla="*/ 69 h 136"/>
                <a:gd name="T18" fmla="*/ 135 w 137"/>
                <a:gd name="T19" fmla="*/ 82 h 136"/>
                <a:gd name="T20" fmla="*/ 131 w 137"/>
                <a:gd name="T21" fmla="*/ 94 h 136"/>
                <a:gd name="T22" fmla="*/ 125 w 137"/>
                <a:gd name="T23" fmla="*/ 107 h 136"/>
                <a:gd name="T24" fmla="*/ 116 w 137"/>
                <a:gd name="T25" fmla="*/ 117 h 136"/>
                <a:gd name="T26" fmla="*/ 106 w 137"/>
                <a:gd name="T27" fmla="*/ 124 h 136"/>
                <a:gd name="T28" fmla="*/ 94 w 137"/>
                <a:gd name="T29" fmla="*/ 130 h 136"/>
                <a:gd name="T30" fmla="*/ 81 w 137"/>
                <a:gd name="T31" fmla="*/ 134 h 136"/>
                <a:gd name="T32" fmla="*/ 67 w 137"/>
                <a:gd name="T33" fmla="*/ 136 h 136"/>
                <a:gd name="T34" fmla="*/ 54 w 137"/>
                <a:gd name="T35" fmla="*/ 134 h 136"/>
                <a:gd name="T36" fmla="*/ 42 w 137"/>
                <a:gd name="T37" fmla="*/ 130 h 136"/>
                <a:gd name="T38" fmla="*/ 31 w 137"/>
                <a:gd name="T39" fmla="*/ 124 h 136"/>
                <a:gd name="T40" fmla="*/ 21 w 137"/>
                <a:gd name="T41" fmla="*/ 117 h 136"/>
                <a:gd name="T42" fmla="*/ 11 w 137"/>
                <a:gd name="T43" fmla="*/ 107 h 136"/>
                <a:gd name="T44" fmla="*/ 5 w 137"/>
                <a:gd name="T45" fmla="*/ 94 h 136"/>
                <a:gd name="T46" fmla="*/ 2 w 137"/>
                <a:gd name="T47" fmla="*/ 82 h 136"/>
                <a:gd name="T48" fmla="*/ 0 w 137"/>
                <a:gd name="T49" fmla="*/ 69 h 136"/>
                <a:gd name="T50" fmla="*/ 2 w 137"/>
                <a:gd name="T51" fmla="*/ 55 h 136"/>
                <a:gd name="T52" fmla="*/ 5 w 137"/>
                <a:gd name="T53" fmla="*/ 42 h 136"/>
                <a:gd name="T54" fmla="*/ 11 w 137"/>
                <a:gd name="T55" fmla="*/ 30 h 136"/>
                <a:gd name="T56" fmla="*/ 21 w 137"/>
                <a:gd name="T57" fmla="*/ 21 h 136"/>
                <a:gd name="T58" fmla="*/ 31 w 137"/>
                <a:gd name="T59" fmla="*/ 11 h 136"/>
                <a:gd name="T60" fmla="*/ 42 w 137"/>
                <a:gd name="T61" fmla="*/ 5 h 136"/>
                <a:gd name="T62" fmla="*/ 54 w 137"/>
                <a:gd name="T63" fmla="*/ 1 h 136"/>
                <a:gd name="T64" fmla="*/ 67 w 137"/>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6"/>
                <a:gd name="T101" fmla="*/ 137 w 137"/>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6">
                  <a:moveTo>
                    <a:pt x="67" y="0"/>
                  </a:moveTo>
                  <a:lnTo>
                    <a:pt x="81" y="1"/>
                  </a:lnTo>
                  <a:lnTo>
                    <a:pt x="94" y="5"/>
                  </a:lnTo>
                  <a:lnTo>
                    <a:pt x="106" y="11"/>
                  </a:lnTo>
                  <a:lnTo>
                    <a:pt x="116" y="21"/>
                  </a:lnTo>
                  <a:lnTo>
                    <a:pt x="125" y="30"/>
                  </a:lnTo>
                  <a:lnTo>
                    <a:pt x="131" y="42"/>
                  </a:lnTo>
                  <a:lnTo>
                    <a:pt x="135" y="55"/>
                  </a:lnTo>
                  <a:lnTo>
                    <a:pt x="137" y="69"/>
                  </a:lnTo>
                  <a:lnTo>
                    <a:pt x="135" y="82"/>
                  </a:lnTo>
                  <a:lnTo>
                    <a:pt x="131" y="94"/>
                  </a:lnTo>
                  <a:lnTo>
                    <a:pt x="125" y="107"/>
                  </a:lnTo>
                  <a:lnTo>
                    <a:pt x="116" y="117"/>
                  </a:lnTo>
                  <a:lnTo>
                    <a:pt x="106" y="124"/>
                  </a:lnTo>
                  <a:lnTo>
                    <a:pt x="94" y="130"/>
                  </a:lnTo>
                  <a:lnTo>
                    <a:pt x="81" y="134"/>
                  </a:lnTo>
                  <a:lnTo>
                    <a:pt x="67" y="136"/>
                  </a:lnTo>
                  <a:lnTo>
                    <a:pt x="54" y="134"/>
                  </a:lnTo>
                  <a:lnTo>
                    <a:pt x="42" y="130"/>
                  </a:lnTo>
                  <a:lnTo>
                    <a:pt x="31" y="124"/>
                  </a:lnTo>
                  <a:lnTo>
                    <a:pt x="21" y="117"/>
                  </a:lnTo>
                  <a:lnTo>
                    <a:pt x="11" y="107"/>
                  </a:lnTo>
                  <a:lnTo>
                    <a:pt x="5" y="94"/>
                  </a:lnTo>
                  <a:lnTo>
                    <a:pt x="2" y="82"/>
                  </a:lnTo>
                  <a:lnTo>
                    <a:pt x="0" y="69"/>
                  </a:lnTo>
                  <a:lnTo>
                    <a:pt x="2" y="55"/>
                  </a:lnTo>
                  <a:lnTo>
                    <a:pt x="5" y="42"/>
                  </a:lnTo>
                  <a:lnTo>
                    <a:pt x="11" y="30"/>
                  </a:lnTo>
                  <a:lnTo>
                    <a:pt x="21" y="21"/>
                  </a:lnTo>
                  <a:lnTo>
                    <a:pt x="31" y="11"/>
                  </a:lnTo>
                  <a:lnTo>
                    <a:pt x="42" y="5"/>
                  </a:lnTo>
                  <a:lnTo>
                    <a:pt x="54" y="1"/>
                  </a:lnTo>
                  <a:lnTo>
                    <a:pt x="67" y="0"/>
                  </a:lnTo>
                </a:path>
              </a:pathLst>
            </a:custGeom>
            <a:noFill/>
            <a:ln w="12700">
              <a:solidFill>
                <a:srgbClr val="1F1A17"/>
              </a:solidFill>
              <a:prstDash val="solid"/>
              <a:round/>
              <a:headEnd/>
              <a:tailEnd/>
            </a:ln>
          </p:spPr>
          <p:txBody>
            <a:bodyPr/>
            <a:lstStyle/>
            <a:p>
              <a:endParaRPr lang="en-US"/>
            </a:p>
          </p:txBody>
        </p:sp>
        <p:sp>
          <p:nvSpPr>
            <p:cNvPr id="39030" name="Freeform 751"/>
            <p:cNvSpPr>
              <a:spLocks/>
            </p:cNvSpPr>
            <p:nvPr/>
          </p:nvSpPr>
          <p:spPr bwMode="auto">
            <a:xfrm>
              <a:off x="2818" y="2885"/>
              <a:ext cx="137" cy="136"/>
            </a:xfrm>
            <a:custGeom>
              <a:avLst/>
              <a:gdLst>
                <a:gd name="T0" fmla="*/ 70 w 137"/>
                <a:gd name="T1" fmla="*/ 0 h 136"/>
                <a:gd name="T2" fmla="*/ 83 w 137"/>
                <a:gd name="T3" fmla="*/ 2 h 136"/>
                <a:gd name="T4" fmla="*/ 95 w 137"/>
                <a:gd name="T5" fmla="*/ 6 h 136"/>
                <a:gd name="T6" fmla="*/ 106 w 137"/>
                <a:gd name="T7" fmla="*/ 12 h 136"/>
                <a:gd name="T8" fmla="*/ 116 w 137"/>
                <a:gd name="T9" fmla="*/ 19 h 136"/>
                <a:gd name="T10" fmla="*/ 126 w 137"/>
                <a:gd name="T11" fmla="*/ 29 h 136"/>
                <a:gd name="T12" fmla="*/ 132 w 137"/>
                <a:gd name="T13" fmla="*/ 42 h 136"/>
                <a:gd name="T14" fmla="*/ 135 w 137"/>
                <a:gd name="T15" fmla="*/ 54 h 136"/>
                <a:gd name="T16" fmla="*/ 137 w 137"/>
                <a:gd name="T17" fmla="*/ 67 h 136"/>
                <a:gd name="T18" fmla="*/ 135 w 137"/>
                <a:gd name="T19" fmla="*/ 81 h 136"/>
                <a:gd name="T20" fmla="*/ 132 w 137"/>
                <a:gd name="T21" fmla="*/ 94 h 136"/>
                <a:gd name="T22" fmla="*/ 126 w 137"/>
                <a:gd name="T23" fmla="*/ 106 h 136"/>
                <a:gd name="T24" fmla="*/ 116 w 137"/>
                <a:gd name="T25" fmla="*/ 115 h 136"/>
                <a:gd name="T26" fmla="*/ 106 w 137"/>
                <a:gd name="T27" fmla="*/ 125 h 136"/>
                <a:gd name="T28" fmla="*/ 95 w 137"/>
                <a:gd name="T29" fmla="*/ 131 h 136"/>
                <a:gd name="T30" fmla="*/ 83 w 137"/>
                <a:gd name="T31" fmla="*/ 135 h 136"/>
                <a:gd name="T32" fmla="*/ 70 w 137"/>
                <a:gd name="T33" fmla="*/ 136 h 136"/>
                <a:gd name="T34" fmla="*/ 56 w 137"/>
                <a:gd name="T35" fmla="*/ 135 h 136"/>
                <a:gd name="T36" fmla="*/ 43 w 137"/>
                <a:gd name="T37" fmla="*/ 131 h 136"/>
                <a:gd name="T38" fmla="*/ 31 w 137"/>
                <a:gd name="T39" fmla="*/ 125 h 136"/>
                <a:gd name="T40" fmla="*/ 21 w 137"/>
                <a:gd name="T41" fmla="*/ 115 h 136"/>
                <a:gd name="T42" fmla="*/ 12 w 137"/>
                <a:gd name="T43" fmla="*/ 106 h 136"/>
                <a:gd name="T44" fmla="*/ 6 w 137"/>
                <a:gd name="T45" fmla="*/ 94 h 136"/>
                <a:gd name="T46" fmla="*/ 2 w 137"/>
                <a:gd name="T47" fmla="*/ 81 h 136"/>
                <a:gd name="T48" fmla="*/ 0 w 137"/>
                <a:gd name="T49" fmla="*/ 67 h 136"/>
                <a:gd name="T50" fmla="*/ 2 w 137"/>
                <a:gd name="T51" fmla="*/ 54 h 136"/>
                <a:gd name="T52" fmla="*/ 6 w 137"/>
                <a:gd name="T53" fmla="*/ 42 h 136"/>
                <a:gd name="T54" fmla="*/ 12 w 137"/>
                <a:gd name="T55" fmla="*/ 29 h 136"/>
                <a:gd name="T56" fmla="*/ 21 w 137"/>
                <a:gd name="T57" fmla="*/ 19 h 136"/>
                <a:gd name="T58" fmla="*/ 31 w 137"/>
                <a:gd name="T59" fmla="*/ 12 h 136"/>
                <a:gd name="T60" fmla="*/ 43 w 137"/>
                <a:gd name="T61" fmla="*/ 6 h 136"/>
                <a:gd name="T62" fmla="*/ 56 w 137"/>
                <a:gd name="T63" fmla="*/ 2 h 136"/>
                <a:gd name="T64" fmla="*/ 70 w 137"/>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6"/>
                <a:gd name="T101" fmla="*/ 137 w 137"/>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6">
                  <a:moveTo>
                    <a:pt x="70" y="0"/>
                  </a:moveTo>
                  <a:lnTo>
                    <a:pt x="83" y="2"/>
                  </a:lnTo>
                  <a:lnTo>
                    <a:pt x="95" y="6"/>
                  </a:lnTo>
                  <a:lnTo>
                    <a:pt x="106" y="12"/>
                  </a:lnTo>
                  <a:lnTo>
                    <a:pt x="116" y="19"/>
                  </a:lnTo>
                  <a:lnTo>
                    <a:pt x="126" y="29"/>
                  </a:lnTo>
                  <a:lnTo>
                    <a:pt x="132" y="42"/>
                  </a:lnTo>
                  <a:lnTo>
                    <a:pt x="135" y="54"/>
                  </a:lnTo>
                  <a:lnTo>
                    <a:pt x="137" y="67"/>
                  </a:lnTo>
                  <a:lnTo>
                    <a:pt x="135" y="81"/>
                  </a:lnTo>
                  <a:lnTo>
                    <a:pt x="132" y="94"/>
                  </a:lnTo>
                  <a:lnTo>
                    <a:pt x="126" y="106"/>
                  </a:lnTo>
                  <a:lnTo>
                    <a:pt x="116" y="115"/>
                  </a:lnTo>
                  <a:lnTo>
                    <a:pt x="106" y="125"/>
                  </a:lnTo>
                  <a:lnTo>
                    <a:pt x="95" y="131"/>
                  </a:lnTo>
                  <a:lnTo>
                    <a:pt x="83" y="135"/>
                  </a:lnTo>
                  <a:lnTo>
                    <a:pt x="70" y="136"/>
                  </a:lnTo>
                  <a:lnTo>
                    <a:pt x="56" y="135"/>
                  </a:lnTo>
                  <a:lnTo>
                    <a:pt x="43" y="131"/>
                  </a:lnTo>
                  <a:lnTo>
                    <a:pt x="31" y="125"/>
                  </a:lnTo>
                  <a:lnTo>
                    <a:pt x="21" y="115"/>
                  </a:lnTo>
                  <a:lnTo>
                    <a:pt x="12" y="106"/>
                  </a:lnTo>
                  <a:lnTo>
                    <a:pt x="6" y="94"/>
                  </a:lnTo>
                  <a:lnTo>
                    <a:pt x="2" y="81"/>
                  </a:lnTo>
                  <a:lnTo>
                    <a:pt x="0" y="67"/>
                  </a:lnTo>
                  <a:lnTo>
                    <a:pt x="2" y="54"/>
                  </a:lnTo>
                  <a:lnTo>
                    <a:pt x="6" y="42"/>
                  </a:lnTo>
                  <a:lnTo>
                    <a:pt x="12" y="29"/>
                  </a:lnTo>
                  <a:lnTo>
                    <a:pt x="21" y="19"/>
                  </a:lnTo>
                  <a:lnTo>
                    <a:pt x="31" y="12"/>
                  </a:lnTo>
                  <a:lnTo>
                    <a:pt x="43" y="6"/>
                  </a:lnTo>
                  <a:lnTo>
                    <a:pt x="56" y="2"/>
                  </a:lnTo>
                  <a:lnTo>
                    <a:pt x="70" y="0"/>
                  </a:lnTo>
                </a:path>
              </a:pathLst>
            </a:custGeom>
            <a:noFill/>
            <a:ln w="12700">
              <a:solidFill>
                <a:srgbClr val="1F1A17"/>
              </a:solidFill>
              <a:prstDash val="solid"/>
              <a:round/>
              <a:headEnd/>
              <a:tailEnd/>
            </a:ln>
          </p:spPr>
          <p:txBody>
            <a:bodyPr/>
            <a:lstStyle/>
            <a:p>
              <a:endParaRPr lang="en-US"/>
            </a:p>
          </p:txBody>
        </p:sp>
        <p:sp>
          <p:nvSpPr>
            <p:cNvPr id="39031" name="Rectangle 752"/>
            <p:cNvSpPr>
              <a:spLocks noChangeArrowheads="1"/>
            </p:cNvSpPr>
            <p:nvPr/>
          </p:nvSpPr>
          <p:spPr bwMode="auto">
            <a:xfrm>
              <a:off x="2851" y="1306"/>
              <a:ext cx="67" cy="144"/>
            </a:xfrm>
            <a:prstGeom prst="rect">
              <a:avLst/>
            </a:prstGeom>
            <a:noFill/>
            <a:ln w="9525">
              <a:noFill/>
              <a:miter lim="800000"/>
              <a:headEnd/>
              <a:tailEnd/>
            </a:ln>
          </p:spPr>
          <p:txBody>
            <a:bodyPr wrap="none" lIns="0" tIns="0" rIns="0" bIns="0">
              <a:spAutoFit/>
            </a:bodyPr>
            <a:lstStyle/>
            <a:p>
              <a:r>
                <a:rPr lang="en-US" sz="1500">
                  <a:solidFill>
                    <a:srgbClr val="1F1A17"/>
                  </a:solidFill>
                </a:rPr>
                <a:t>1</a:t>
              </a:r>
              <a:endParaRPr lang="en-US"/>
            </a:p>
          </p:txBody>
        </p:sp>
        <p:sp>
          <p:nvSpPr>
            <p:cNvPr id="39032" name="Rectangle 753"/>
            <p:cNvSpPr>
              <a:spLocks noChangeArrowheads="1"/>
            </p:cNvSpPr>
            <p:nvPr/>
          </p:nvSpPr>
          <p:spPr bwMode="auto">
            <a:xfrm>
              <a:off x="2857" y="2888"/>
              <a:ext cx="67" cy="144"/>
            </a:xfrm>
            <a:prstGeom prst="rect">
              <a:avLst/>
            </a:prstGeom>
            <a:noFill/>
            <a:ln w="9525">
              <a:noFill/>
              <a:miter lim="800000"/>
              <a:headEnd/>
              <a:tailEnd/>
            </a:ln>
          </p:spPr>
          <p:txBody>
            <a:bodyPr wrap="none" lIns="0" tIns="0" rIns="0" bIns="0">
              <a:spAutoFit/>
            </a:bodyPr>
            <a:lstStyle/>
            <a:p>
              <a:r>
                <a:rPr lang="en-US" sz="1500">
                  <a:solidFill>
                    <a:srgbClr val="1F1A17"/>
                  </a:solidFill>
                </a:rPr>
                <a:t>2</a:t>
              </a:r>
              <a:endParaRPr lang="en-US"/>
            </a:p>
          </p:txBody>
        </p:sp>
      </p:grpSp>
      <p:grpSp>
        <p:nvGrpSpPr>
          <p:cNvPr id="5" name="Group 756"/>
          <p:cNvGrpSpPr>
            <a:grpSpLocks noChangeAspect="1"/>
          </p:cNvGrpSpPr>
          <p:nvPr/>
        </p:nvGrpSpPr>
        <p:grpSpPr bwMode="auto">
          <a:xfrm>
            <a:off x="900113" y="1844675"/>
            <a:ext cx="2493962" cy="2974975"/>
            <a:chOff x="2094" y="1225"/>
            <a:chExt cx="1571" cy="1874"/>
          </a:xfrm>
        </p:grpSpPr>
        <p:sp>
          <p:nvSpPr>
            <p:cNvPr id="38991" name="AutoShape 755"/>
            <p:cNvSpPr>
              <a:spLocks noChangeAspect="1" noChangeArrowheads="1" noTextEdit="1"/>
            </p:cNvSpPr>
            <p:nvPr/>
          </p:nvSpPr>
          <p:spPr bwMode="auto">
            <a:xfrm>
              <a:off x="2094" y="1225"/>
              <a:ext cx="1571" cy="1874"/>
            </a:xfrm>
            <a:prstGeom prst="rect">
              <a:avLst/>
            </a:prstGeom>
            <a:noFill/>
            <a:ln w="9525">
              <a:noFill/>
              <a:miter lim="800000"/>
              <a:headEnd/>
              <a:tailEnd/>
            </a:ln>
          </p:spPr>
          <p:txBody>
            <a:bodyPr/>
            <a:lstStyle/>
            <a:p>
              <a:endParaRPr lang="en-US"/>
            </a:p>
          </p:txBody>
        </p:sp>
        <p:sp>
          <p:nvSpPr>
            <p:cNvPr id="38992" name="Freeform 757"/>
            <p:cNvSpPr>
              <a:spLocks/>
            </p:cNvSpPr>
            <p:nvPr/>
          </p:nvSpPr>
          <p:spPr bwMode="auto">
            <a:xfrm>
              <a:off x="3535" y="1742"/>
              <a:ext cx="118" cy="343"/>
            </a:xfrm>
            <a:custGeom>
              <a:avLst/>
              <a:gdLst>
                <a:gd name="T0" fmla="*/ 0 w 118"/>
                <a:gd name="T1" fmla="*/ 3 h 343"/>
                <a:gd name="T2" fmla="*/ 0 w 118"/>
                <a:gd name="T3" fmla="*/ 3 h 343"/>
                <a:gd name="T4" fmla="*/ 15 w 118"/>
                <a:gd name="T5" fmla="*/ 42 h 343"/>
                <a:gd name="T6" fmla="*/ 32 w 118"/>
                <a:gd name="T7" fmla="*/ 82 h 343"/>
                <a:gd name="T8" fmla="*/ 48 w 118"/>
                <a:gd name="T9" fmla="*/ 122 h 343"/>
                <a:gd name="T10" fmla="*/ 63 w 118"/>
                <a:gd name="T11" fmla="*/ 165 h 343"/>
                <a:gd name="T12" fmla="*/ 76 w 118"/>
                <a:gd name="T13" fmla="*/ 209 h 343"/>
                <a:gd name="T14" fmla="*/ 90 w 118"/>
                <a:gd name="T15" fmla="*/ 253 h 343"/>
                <a:gd name="T16" fmla="*/ 97 w 118"/>
                <a:gd name="T17" fmla="*/ 299 h 343"/>
                <a:gd name="T18" fmla="*/ 105 w 118"/>
                <a:gd name="T19" fmla="*/ 343 h 343"/>
                <a:gd name="T20" fmla="*/ 118 w 118"/>
                <a:gd name="T21" fmla="*/ 343 h 343"/>
                <a:gd name="T22" fmla="*/ 113 w 118"/>
                <a:gd name="T23" fmla="*/ 297 h 343"/>
                <a:gd name="T24" fmla="*/ 103 w 118"/>
                <a:gd name="T25" fmla="*/ 251 h 343"/>
                <a:gd name="T26" fmla="*/ 92 w 118"/>
                <a:gd name="T27" fmla="*/ 207 h 343"/>
                <a:gd name="T28" fmla="*/ 78 w 118"/>
                <a:gd name="T29" fmla="*/ 163 h 343"/>
                <a:gd name="T30" fmla="*/ 63 w 118"/>
                <a:gd name="T31" fmla="*/ 120 h 343"/>
                <a:gd name="T32" fmla="*/ 48 w 118"/>
                <a:gd name="T33" fmla="*/ 78 h 343"/>
                <a:gd name="T34" fmla="*/ 30 w 118"/>
                <a:gd name="T35" fmla="*/ 40 h 343"/>
                <a:gd name="T36" fmla="*/ 15 w 118"/>
                <a:gd name="T37" fmla="*/ 0 h 343"/>
                <a:gd name="T38" fmla="*/ 15 w 118"/>
                <a:gd name="T39" fmla="*/ 0 h 343"/>
                <a:gd name="T40" fmla="*/ 0 w 118"/>
                <a:gd name="T41" fmla="*/ 3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343"/>
                <a:gd name="T65" fmla="*/ 118 w 118"/>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343">
                  <a:moveTo>
                    <a:pt x="0" y="3"/>
                  </a:moveTo>
                  <a:lnTo>
                    <a:pt x="0" y="3"/>
                  </a:lnTo>
                  <a:lnTo>
                    <a:pt x="15" y="42"/>
                  </a:lnTo>
                  <a:lnTo>
                    <a:pt x="32" y="82"/>
                  </a:lnTo>
                  <a:lnTo>
                    <a:pt x="48" y="122"/>
                  </a:lnTo>
                  <a:lnTo>
                    <a:pt x="63" y="165"/>
                  </a:lnTo>
                  <a:lnTo>
                    <a:pt x="76" y="209"/>
                  </a:lnTo>
                  <a:lnTo>
                    <a:pt x="90" y="253"/>
                  </a:lnTo>
                  <a:lnTo>
                    <a:pt x="97" y="299"/>
                  </a:lnTo>
                  <a:lnTo>
                    <a:pt x="105" y="343"/>
                  </a:lnTo>
                  <a:lnTo>
                    <a:pt x="118" y="343"/>
                  </a:lnTo>
                  <a:lnTo>
                    <a:pt x="113" y="297"/>
                  </a:lnTo>
                  <a:lnTo>
                    <a:pt x="103" y="251"/>
                  </a:lnTo>
                  <a:lnTo>
                    <a:pt x="92" y="207"/>
                  </a:lnTo>
                  <a:lnTo>
                    <a:pt x="78" y="163"/>
                  </a:lnTo>
                  <a:lnTo>
                    <a:pt x="63" y="120"/>
                  </a:lnTo>
                  <a:lnTo>
                    <a:pt x="48" y="78"/>
                  </a:lnTo>
                  <a:lnTo>
                    <a:pt x="30" y="40"/>
                  </a:lnTo>
                  <a:lnTo>
                    <a:pt x="15" y="0"/>
                  </a:lnTo>
                  <a:lnTo>
                    <a:pt x="0" y="3"/>
                  </a:lnTo>
                  <a:close/>
                </a:path>
              </a:pathLst>
            </a:custGeom>
            <a:solidFill>
              <a:srgbClr val="1F1A17"/>
            </a:solidFill>
            <a:ln w="9525">
              <a:noFill/>
              <a:round/>
              <a:headEnd/>
              <a:tailEnd/>
            </a:ln>
          </p:spPr>
          <p:txBody>
            <a:bodyPr/>
            <a:lstStyle/>
            <a:p>
              <a:endParaRPr lang="en-US"/>
            </a:p>
          </p:txBody>
        </p:sp>
        <p:sp>
          <p:nvSpPr>
            <p:cNvPr id="38993" name="Freeform 758"/>
            <p:cNvSpPr>
              <a:spLocks/>
            </p:cNvSpPr>
            <p:nvPr/>
          </p:nvSpPr>
          <p:spPr bwMode="auto">
            <a:xfrm>
              <a:off x="3439" y="1580"/>
              <a:ext cx="111" cy="165"/>
            </a:xfrm>
            <a:custGeom>
              <a:avLst/>
              <a:gdLst>
                <a:gd name="T0" fmla="*/ 0 w 111"/>
                <a:gd name="T1" fmla="*/ 2 h 165"/>
                <a:gd name="T2" fmla="*/ 0 w 111"/>
                <a:gd name="T3" fmla="*/ 2 h 165"/>
                <a:gd name="T4" fmla="*/ 21 w 111"/>
                <a:gd name="T5" fmla="*/ 39 h 165"/>
                <a:gd name="T6" fmla="*/ 48 w 111"/>
                <a:gd name="T7" fmla="*/ 79 h 165"/>
                <a:gd name="T8" fmla="*/ 63 w 111"/>
                <a:gd name="T9" fmla="*/ 102 h 165"/>
                <a:gd name="T10" fmla="*/ 74 w 111"/>
                <a:gd name="T11" fmla="*/ 123 h 165"/>
                <a:gd name="T12" fmla="*/ 86 w 111"/>
                <a:gd name="T13" fmla="*/ 144 h 165"/>
                <a:gd name="T14" fmla="*/ 96 w 111"/>
                <a:gd name="T15" fmla="*/ 165 h 165"/>
                <a:gd name="T16" fmla="*/ 111 w 111"/>
                <a:gd name="T17" fmla="*/ 162 h 165"/>
                <a:gd name="T18" fmla="*/ 101 w 111"/>
                <a:gd name="T19" fmla="*/ 142 h 165"/>
                <a:gd name="T20" fmla="*/ 90 w 111"/>
                <a:gd name="T21" fmla="*/ 121 h 165"/>
                <a:gd name="T22" fmla="*/ 76 w 111"/>
                <a:gd name="T23" fmla="*/ 98 h 165"/>
                <a:gd name="T24" fmla="*/ 63 w 111"/>
                <a:gd name="T25" fmla="*/ 77 h 165"/>
                <a:gd name="T26" fmla="*/ 36 w 111"/>
                <a:gd name="T27" fmla="*/ 35 h 165"/>
                <a:gd name="T28" fmla="*/ 13 w 111"/>
                <a:gd name="T29" fmla="*/ 0 h 165"/>
                <a:gd name="T30" fmla="*/ 13 w 111"/>
                <a:gd name="T31" fmla="*/ 0 h 165"/>
                <a:gd name="T32" fmla="*/ 0 w 111"/>
                <a:gd name="T33" fmla="*/ 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65"/>
                <a:gd name="T53" fmla="*/ 111 w 111"/>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65">
                  <a:moveTo>
                    <a:pt x="0" y="2"/>
                  </a:moveTo>
                  <a:lnTo>
                    <a:pt x="0" y="2"/>
                  </a:lnTo>
                  <a:lnTo>
                    <a:pt x="21" y="39"/>
                  </a:lnTo>
                  <a:lnTo>
                    <a:pt x="48" y="79"/>
                  </a:lnTo>
                  <a:lnTo>
                    <a:pt x="63" y="102"/>
                  </a:lnTo>
                  <a:lnTo>
                    <a:pt x="74" y="123"/>
                  </a:lnTo>
                  <a:lnTo>
                    <a:pt x="86" y="144"/>
                  </a:lnTo>
                  <a:lnTo>
                    <a:pt x="96" y="165"/>
                  </a:lnTo>
                  <a:lnTo>
                    <a:pt x="111" y="162"/>
                  </a:lnTo>
                  <a:lnTo>
                    <a:pt x="101" y="142"/>
                  </a:lnTo>
                  <a:lnTo>
                    <a:pt x="90" y="121"/>
                  </a:lnTo>
                  <a:lnTo>
                    <a:pt x="76" y="98"/>
                  </a:lnTo>
                  <a:lnTo>
                    <a:pt x="63" y="77"/>
                  </a:lnTo>
                  <a:lnTo>
                    <a:pt x="36" y="35"/>
                  </a:lnTo>
                  <a:lnTo>
                    <a:pt x="13" y="0"/>
                  </a:lnTo>
                  <a:lnTo>
                    <a:pt x="0" y="2"/>
                  </a:lnTo>
                  <a:close/>
                </a:path>
              </a:pathLst>
            </a:custGeom>
            <a:solidFill>
              <a:srgbClr val="1F1A17"/>
            </a:solidFill>
            <a:ln w="9525">
              <a:noFill/>
              <a:round/>
              <a:headEnd/>
              <a:tailEnd/>
            </a:ln>
          </p:spPr>
          <p:txBody>
            <a:bodyPr/>
            <a:lstStyle/>
            <a:p>
              <a:endParaRPr lang="en-US"/>
            </a:p>
          </p:txBody>
        </p:sp>
        <p:sp>
          <p:nvSpPr>
            <p:cNvPr id="38994" name="Freeform 759"/>
            <p:cNvSpPr>
              <a:spLocks/>
            </p:cNvSpPr>
            <p:nvPr/>
          </p:nvSpPr>
          <p:spPr bwMode="auto">
            <a:xfrm>
              <a:off x="3166" y="1334"/>
              <a:ext cx="286" cy="248"/>
            </a:xfrm>
            <a:custGeom>
              <a:avLst/>
              <a:gdLst>
                <a:gd name="T0" fmla="*/ 0 w 286"/>
                <a:gd name="T1" fmla="*/ 8 h 248"/>
                <a:gd name="T2" fmla="*/ 0 w 286"/>
                <a:gd name="T3" fmla="*/ 8 h 248"/>
                <a:gd name="T4" fmla="*/ 90 w 286"/>
                <a:gd name="T5" fmla="*/ 66 h 248"/>
                <a:gd name="T6" fmla="*/ 163 w 286"/>
                <a:gd name="T7" fmla="*/ 116 h 248"/>
                <a:gd name="T8" fmla="*/ 179 w 286"/>
                <a:gd name="T9" fmla="*/ 129 h 248"/>
                <a:gd name="T10" fmla="*/ 192 w 286"/>
                <a:gd name="T11" fmla="*/ 143 h 248"/>
                <a:gd name="T12" fmla="*/ 207 w 286"/>
                <a:gd name="T13" fmla="*/ 156 h 248"/>
                <a:gd name="T14" fmla="*/ 221 w 286"/>
                <a:gd name="T15" fmla="*/ 171 h 248"/>
                <a:gd name="T16" fmla="*/ 234 w 286"/>
                <a:gd name="T17" fmla="*/ 189 h 248"/>
                <a:gd name="T18" fmla="*/ 248 w 286"/>
                <a:gd name="T19" fmla="*/ 208 h 248"/>
                <a:gd name="T20" fmla="*/ 259 w 286"/>
                <a:gd name="T21" fmla="*/ 227 h 248"/>
                <a:gd name="T22" fmla="*/ 273 w 286"/>
                <a:gd name="T23" fmla="*/ 248 h 248"/>
                <a:gd name="T24" fmla="*/ 286 w 286"/>
                <a:gd name="T25" fmla="*/ 246 h 248"/>
                <a:gd name="T26" fmla="*/ 275 w 286"/>
                <a:gd name="T27" fmla="*/ 223 h 248"/>
                <a:gd name="T28" fmla="*/ 261 w 286"/>
                <a:gd name="T29" fmla="*/ 204 h 248"/>
                <a:gd name="T30" fmla="*/ 248 w 286"/>
                <a:gd name="T31" fmla="*/ 185 h 248"/>
                <a:gd name="T32" fmla="*/ 234 w 286"/>
                <a:gd name="T33" fmla="*/ 167 h 248"/>
                <a:gd name="T34" fmla="*/ 221 w 286"/>
                <a:gd name="T35" fmla="*/ 152 h 248"/>
                <a:gd name="T36" fmla="*/ 206 w 286"/>
                <a:gd name="T37" fmla="*/ 137 h 248"/>
                <a:gd name="T38" fmla="*/ 190 w 286"/>
                <a:gd name="T39" fmla="*/ 123 h 248"/>
                <a:gd name="T40" fmla="*/ 175 w 286"/>
                <a:gd name="T41" fmla="*/ 110 h 248"/>
                <a:gd name="T42" fmla="*/ 102 w 286"/>
                <a:gd name="T43" fmla="*/ 58 h 248"/>
                <a:gd name="T44" fmla="*/ 12 w 286"/>
                <a:gd name="T45" fmla="*/ 0 h 248"/>
                <a:gd name="T46" fmla="*/ 12 w 286"/>
                <a:gd name="T47" fmla="*/ 0 h 248"/>
                <a:gd name="T48" fmla="*/ 0 w 286"/>
                <a:gd name="T49" fmla="*/ 8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6"/>
                <a:gd name="T76" fmla="*/ 0 h 248"/>
                <a:gd name="T77" fmla="*/ 286 w 286"/>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6" h="248">
                  <a:moveTo>
                    <a:pt x="0" y="8"/>
                  </a:moveTo>
                  <a:lnTo>
                    <a:pt x="0" y="8"/>
                  </a:lnTo>
                  <a:lnTo>
                    <a:pt x="90" y="66"/>
                  </a:lnTo>
                  <a:lnTo>
                    <a:pt x="163" y="116"/>
                  </a:lnTo>
                  <a:lnTo>
                    <a:pt x="179" y="129"/>
                  </a:lnTo>
                  <a:lnTo>
                    <a:pt x="192" y="143"/>
                  </a:lnTo>
                  <a:lnTo>
                    <a:pt x="207" y="156"/>
                  </a:lnTo>
                  <a:lnTo>
                    <a:pt x="221" y="171"/>
                  </a:lnTo>
                  <a:lnTo>
                    <a:pt x="234" y="189"/>
                  </a:lnTo>
                  <a:lnTo>
                    <a:pt x="248" y="208"/>
                  </a:lnTo>
                  <a:lnTo>
                    <a:pt x="259" y="227"/>
                  </a:lnTo>
                  <a:lnTo>
                    <a:pt x="273" y="248"/>
                  </a:lnTo>
                  <a:lnTo>
                    <a:pt x="286" y="246"/>
                  </a:lnTo>
                  <a:lnTo>
                    <a:pt x="275" y="223"/>
                  </a:lnTo>
                  <a:lnTo>
                    <a:pt x="261" y="204"/>
                  </a:lnTo>
                  <a:lnTo>
                    <a:pt x="248" y="185"/>
                  </a:lnTo>
                  <a:lnTo>
                    <a:pt x="234" y="167"/>
                  </a:lnTo>
                  <a:lnTo>
                    <a:pt x="221" y="152"/>
                  </a:lnTo>
                  <a:lnTo>
                    <a:pt x="206" y="137"/>
                  </a:lnTo>
                  <a:lnTo>
                    <a:pt x="190" y="123"/>
                  </a:lnTo>
                  <a:lnTo>
                    <a:pt x="175" y="110"/>
                  </a:lnTo>
                  <a:lnTo>
                    <a:pt x="102" y="58"/>
                  </a:lnTo>
                  <a:lnTo>
                    <a:pt x="12" y="0"/>
                  </a:lnTo>
                  <a:lnTo>
                    <a:pt x="0" y="8"/>
                  </a:lnTo>
                  <a:close/>
                </a:path>
              </a:pathLst>
            </a:custGeom>
            <a:solidFill>
              <a:srgbClr val="1F1A17"/>
            </a:solidFill>
            <a:ln w="9525">
              <a:noFill/>
              <a:round/>
              <a:headEnd/>
              <a:tailEnd/>
            </a:ln>
          </p:spPr>
          <p:txBody>
            <a:bodyPr/>
            <a:lstStyle/>
            <a:p>
              <a:endParaRPr lang="en-US"/>
            </a:p>
          </p:txBody>
        </p:sp>
        <p:sp>
          <p:nvSpPr>
            <p:cNvPr id="38995" name="Freeform 760"/>
            <p:cNvSpPr>
              <a:spLocks/>
            </p:cNvSpPr>
            <p:nvPr/>
          </p:nvSpPr>
          <p:spPr bwMode="auto">
            <a:xfrm>
              <a:off x="2783" y="1235"/>
              <a:ext cx="395" cy="107"/>
            </a:xfrm>
            <a:custGeom>
              <a:avLst/>
              <a:gdLst>
                <a:gd name="T0" fmla="*/ 0 w 395"/>
                <a:gd name="T1" fmla="*/ 11 h 107"/>
                <a:gd name="T2" fmla="*/ 0 w 395"/>
                <a:gd name="T3" fmla="*/ 11 h 107"/>
                <a:gd name="T4" fmla="*/ 51 w 395"/>
                <a:gd name="T5" fmla="*/ 9 h 107"/>
                <a:gd name="T6" fmla="*/ 101 w 395"/>
                <a:gd name="T7" fmla="*/ 9 h 107"/>
                <a:gd name="T8" fmla="*/ 124 w 395"/>
                <a:gd name="T9" fmla="*/ 11 h 107"/>
                <a:gd name="T10" fmla="*/ 149 w 395"/>
                <a:gd name="T11" fmla="*/ 15 h 107"/>
                <a:gd name="T12" fmla="*/ 172 w 395"/>
                <a:gd name="T13" fmla="*/ 19 h 107"/>
                <a:gd name="T14" fmla="*/ 195 w 395"/>
                <a:gd name="T15" fmla="*/ 23 h 107"/>
                <a:gd name="T16" fmla="*/ 218 w 395"/>
                <a:gd name="T17" fmla="*/ 28 h 107"/>
                <a:gd name="T18" fmla="*/ 243 w 395"/>
                <a:gd name="T19" fmla="*/ 36 h 107"/>
                <a:gd name="T20" fmla="*/ 266 w 395"/>
                <a:gd name="T21" fmla="*/ 46 h 107"/>
                <a:gd name="T22" fmla="*/ 289 w 395"/>
                <a:gd name="T23" fmla="*/ 55 h 107"/>
                <a:gd name="T24" fmla="*/ 312 w 395"/>
                <a:gd name="T25" fmla="*/ 65 h 107"/>
                <a:gd name="T26" fmla="*/ 335 w 395"/>
                <a:gd name="T27" fmla="*/ 78 h 107"/>
                <a:gd name="T28" fmla="*/ 360 w 395"/>
                <a:gd name="T29" fmla="*/ 92 h 107"/>
                <a:gd name="T30" fmla="*/ 383 w 395"/>
                <a:gd name="T31" fmla="*/ 107 h 107"/>
                <a:gd name="T32" fmla="*/ 395 w 395"/>
                <a:gd name="T33" fmla="*/ 99 h 107"/>
                <a:gd name="T34" fmla="*/ 370 w 395"/>
                <a:gd name="T35" fmla="*/ 84 h 107"/>
                <a:gd name="T36" fmla="*/ 347 w 395"/>
                <a:gd name="T37" fmla="*/ 71 h 107"/>
                <a:gd name="T38" fmla="*/ 322 w 395"/>
                <a:gd name="T39" fmla="*/ 57 h 107"/>
                <a:gd name="T40" fmla="*/ 297 w 395"/>
                <a:gd name="T41" fmla="*/ 46 h 107"/>
                <a:gd name="T42" fmla="*/ 274 w 395"/>
                <a:gd name="T43" fmla="*/ 36 h 107"/>
                <a:gd name="T44" fmla="*/ 249 w 395"/>
                <a:gd name="T45" fmla="*/ 28 h 107"/>
                <a:gd name="T46" fmla="*/ 226 w 395"/>
                <a:gd name="T47" fmla="*/ 21 h 107"/>
                <a:gd name="T48" fmla="*/ 201 w 395"/>
                <a:gd name="T49" fmla="*/ 15 h 107"/>
                <a:gd name="T50" fmla="*/ 176 w 395"/>
                <a:gd name="T51" fmla="*/ 9 h 107"/>
                <a:gd name="T52" fmla="*/ 151 w 395"/>
                <a:gd name="T53" fmla="*/ 5 h 107"/>
                <a:gd name="T54" fmla="*/ 126 w 395"/>
                <a:gd name="T55" fmla="*/ 2 h 107"/>
                <a:gd name="T56" fmla="*/ 101 w 395"/>
                <a:gd name="T57" fmla="*/ 0 h 107"/>
                <a:gd name="T58" fmla="*/ 51 w 395"/>
                <a:gd name="T59" fmla="*/ 0 h 107"/>
                <a:gd name="T60" fmla="*/ 0 w 395"/>
                <a:gd name="T61" fmla="*/ 2 h 107"/>
                <a:gd name="T62" fmla="*/ 0 w 395"/>
                <a:gd name="T63" fmla="*/ 2 h 107"/>
                <a:gd name="T64" fmla="*/ 0 w 395"/>
                <a:gd name="T65" fmla="*/ 1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5"/>
                <a:gd name="T100" fmla="*/ 0 h 107"/>
                <a:gd name="T101" fmla="*/ 395 w 395"/>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5" h="107">
                  <a:moveTo>
                    <a:pt x="0" y="11"/>
                  </a:moveTo>
                  <a:lnTo>
                    <a:pt x="0" y="11"/>
                  </a:lnTo>
                  <a:lnTo>
                    <a:pt x="51" y="9"/>
                  </a:lnTo>
                  <a:lnTo>
                    <a:pt x="101" y="9"/>
                  </a:lnTo>
                  <a:lnTo>
                    <a:pt x="124" y="11"/>
                  </a:lnTo>
                  <a:lnTo>
                    <a:pt x="149" y="15"/>
                  </a:lnTo>
                  <a:lnTo>
                    <a:pt x="172" y="19"/>
                  </a:lnTo>
                  <a:lnTo>
                    <a:pt x="195" y="23"/>
                  </a:lnTo>
                  <a:lnTo>
                    <a:pt x="218" y="28"/>
                  </a:lnTo>
                  <a:lnTo>
                    <a:pt x="243" y="36"/>
                  </a:lnTo>
                  <a:lnTo>
                    <a:pt x="266" y="46"/>
                  </a:lnTo>
                  <a:lnTo>
                    <a:pt x="289" y="55"/>
                  </a:lnTo>
                  <a:lnTo>
                    <a:pt x="312" y="65"/>
                  </a:lnTo>
                  <a:lnTo>
                    <a:pt x="335" y="78"/>
                  </a:lnTo>
                  <a:lnTo>
                    <a:pt x="360" y="92"/>
                  </a:lnTo>
                  <a:lnTo>
                    <a:pt x="383" y="107"/>
                  </a:lnTo>
                  <a:lnTo>
                    <a:pt x="395" y="99"/>
                  </a:lnTo>
                  <a:lnTo>
                    <a:pt x="370" y="84"/>
                  </a:lnTo>
                  <a:lnTo>
                    <a:pt x="347" y="71"/>
                  </a:lnTo>
                  <a:lnTo>
                    <a:pt x="322" y="57"/>
                  </a:lnTo>
                  <a:lnTo>
                    <a:pt x="297" y="46"/>
                  </a:lnTo>
                  <a:lnTo>
                    <a:pt x="274" y="36"/>
                  </a:lnTo>
                  <a:lnTo>
                    <a:pt x="249" y="28"/>
                  </a:lnTo>
                  <a:lnTo>
                    <a:pt x="226" y="21"/>
                  </a:lnTo>
                  <a:lnTo>
                    <a:pt x="201" y="15"/>
                  </a:lnTo>
                  <a:lnTo>
                    <a:pt x="176" y="9"/>
                  </a:lnTo>
                  <a:lnTo>
                    <a:pt x="151" y="5"/>
                  </a:lnTo>
                  <a:lnTo>
                    <a:pt x="126" y="2"/>
                  </a:lnTo>
                  <a:lnTo>
                    <a:pt x="101" y="0"/>
                  </a:lnTo>
                  <a:lnTo>
                    <a:pt x="51" y="0"/>
                  </a:lnTo>
                  <a:lnTo>
                    <a:pt x="0" y="2"/>
                  </a:lnTo>
                  <a:lnTo>
                    <a:pt x="0" y="11"/>
                  </a:lnTo>
                  <a:close/>
                </a:path>
              </a:pathLst>
            </a:custGeom>
            <a:solidFill>
              <a:srgbClr val="1F1A17"/>
            </a:solidFill>
            <a:ln w="9525">
              <a:noFill/>
              <a:round/>
              <a:headEnd/>
              <a:tailEnd/>
            </a:ln>
          </p:spPr>
          <p:txBody>
            <a:bodyPr/>
            <a:lstStyle/>
            <a:p>
              <a:endParaRPr lang="en-US"/>
            </a:p>
          </p:txBody>
        </p:sp>
        <p:sp>
          <p:nvSpPr>
            <p:cNvPr id="38996" name="Freeform 761"/>
            <p:cNvSpPr>
              <a:spLocks/>
            </p:cNvSpPr>
            <p:nvPr/>
          </p:nvSpPr>
          <p:spPr bwMode="auto">
            <a:xfrm>
              <a:off x="2504" y="1237"/>
              <a:ext cx="279" cy="88"/>
            </a:xfrm>
            <a:custGeom>
              <a:avLst/>
              <a:gdLst>
                <a:gd name="T0" fmla="*/ 12 w 279"/>
                <a:gd name="T1" fmla="*/ 88 h 88"/>
                <a:gd name="T2" fmla="*/ 12 w 279"/>
                <a:gd name="T3" fmla="*/ 88 h 88"/>
                <a:gd name="T4" fmla="*/ 45 w 279"/>
                <a:gd name="T5" fmla="*/ 67 h 88"/>
                <a:gd name="T6" fmla="*/ 75 w 279"/>
                <a:gd name="T7" fmla="*/ 51 h 88"/>
                <a:gd name="T8" fmla="*/ 108 w 279"/>
                <a:gd name="T9" fmla="*/ 38 h 88"/>
                <a:gd name="T10" fmla="*/ 141 w 279"/>
                <a:gd name="T11" fmla="*/ 28 h 88"/>
                <a:gd name="T12" fmla="*/ 173 w 279"/>
                <a:gd name="T13" fmla="*/ 21 h 88"/>
                <a:gd name="T14" fmla="*/ 208 w 279"/>
                <a:gd name="T15" fmla="*/ 15 h 88"/>
                <a:gd name="T16" fmla="*/ 242 w 279"/>
                <a:gd name="T17" fmla="*/ 11 h 88"/>
                <a:gd name="T18" fmla="*/ 279 w 279"/>
                <a:gd name="T19" fmla="*/ 9 h 88"/>
                <a:gd name="T20" fmla="*/ 279 w 279"/>
                <a:gd name="T21" fmla="*/ 0 h 88"/>
                <a:gd name="T22" fmla="*/ 240 w 279"/>
                <a:gd name="T23" fmla="*/ 1 h 88"/>
                <a:gd name="T24" fmla="*/ 204 w 279"/>
                <a:gd name="T25" fmla="*/ 5 h 88"/>
                <a:gd name="T26" fmla="*/ 169 w 279"/>
                <a:gd name="T27" fmla="*/ 11 h 88"/>
                <a:gd name="T28" fmla="*/ 135 w 279"/>
                <a:gd name="T29" fmla="*/ 19 h 88"/>
                <a:gd name="T30" fmla="*/ 100 w 279"/>
                <a:gd name="T31" fmla="*/ 30 h 88"/>
                <a:gd name="T32" fmla="*/ 68 w 279"/>
                <a:gd name="T33" fmla="*/ 44 h 88"/>
                <a:gd name="T34" fmla="*/ 33 w 279"/>
                <a:gd name="T35" fmla="*/ 59 h 88"/>
                <a:gd name="T36" fmla="*/ 0 w 279"/>
                <a:gd name="T37" fmla="*/ 80 h 88"/>
                <a:gd name="T38" fmla="*/ 0 w 279"/>
                <a:gd name="T39" fmla="*/ 80 h 88"/>
                <a:gd name="T40" fmla="*/ 12 w 279"/>
                <a:gd name="T41" fmla="*/ 88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9"/>
                <a:gd name="T64" fmla="*/ 0 h 88"/>
                <a:gd name="T65" fmla="*/ 279 w 279"/>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9" h="88">
                  <a:moveTo>
                    <a:pt x="12" y="88"/>
                  </a:moveTo>
                  <a:lnTo>
                    <a:pt x="12" y="88"/>
                  </a:lnTo>
                  <a:lnTo>
                    <a:pt x="45" y="67"/>
                  </a:lnTo>
                  <a:lnTo>
                    <a:pt x="75" y="51"/>
                  </a:lnTo>
                  <a:lnTo>
                    <a:pt x="108" y="38"/>
                  </a:lnTo>
                  <a:lnTo>
                    <a:pt x="141" y="28"/>
                  </a:lnTo>
                  <a:lnTo>
                    <a:pt x="173" y="21"/>
                  </a:lnTo>
                  <a:lnTo>
                    <a:pt x="208" y="15"/>
                  </a:lnTo>
                  <a:lnTo>
                    <a:pt x="242" y="11"/>
                  </a:lnTo>
                  <a:lnTo>
                    <a:pt x="279" y="9"/>
                  </a:lnTo>
                  <a:lnTo>
                    <a:pt x="279" y="0"/>
                  </a:lnTo>
                  <a:lnTo>
                    <a:pt x="240" y="1"/>
                  </a:lnTo>
                  <a:lnTo>
                    <a:pt x="204" y="5"/>
                  </a:lnTo>
                  <a:lnTo>
                    <a:pt x="169" y="11"/>
                  </a:lnTo>
                  <a:lnTo>
                    <a:pt x="135" y="19"/>
                  </a:lnTo>
                  <a:lnTo>
                    <a:pt x="100" y="30"/>
                  </a:lnTo>
                  <a:lnTo>
                    <a:pt x="68" y="44"/>
                  </a:lnTo>
                  <a:lnTo>
                    <a:pt x="33" y="59"/>
                  </a:lnTo>
                  <a:lnTo>
                    <a:pt x="0" y="80"/>
                  </a:lnTo>
                  <a:lnTo>
                    <a:pt x="12" y="88"/>
                  </a:lnTo>
                  <a:close/>
                </a:path>
              </a:pathLst>
            </a:custGeom>
            <a:solidFill>
              <a:srgbClr val="1F1A17"/>
            </a:solidFill>
            <a:ln w="9525">
              <a:noFill/>
              <a:round/>
              <a:headEnd/>
              <a:tailEnd/>
            </a:ln>
          </p:spPr>
          <p:txBody>
            <a:bodyPr/>
            <a:lstStyle/>
            <a:p>
              <a:endParaRPr lang="en-US"/>
            </a:p>
          </p:txBody>
        </p:sp>
        <p:sp>
          <p:nvSpPr>
            <p:cNvPr id="38997" name="Freeform 762"/>
            <p:cNvSpPr>
              <a:spLocks/>
            </p:cNvSpPr>
            <p:nvPr/>
          </p:nvSpPr>
          <p:spPr bwMode="auto">
            <a:xfrm>
              <a:off x="2276" y="1317"/>
              <a:ext cx="240" cy="200"/>
            </a:xfrm>
            <a:custGeom>
              <a:avLst/>
              <a:gdLst>
                <a:gd name="T0" fmla="*/ 16 w 240"/>
                <a:gd name="T1" fmla="*/ 200 h 200"/>
                <a:gd name="T2" fmla="*/ 16 w 240"/>
                <a:gd name="T3" fmla="*/ 200 h 200"/>
                <a:gd name="T4" fmla="*/ 25 w 240"/>
                <a:gd name="T5" fmla="*/ 184 h 200"/>
                <a:gd name="T6" fmla="*/ 37 w 240"/>
                <a:gd name="T7" fmla="*/ 169 h 200"/>
                <a:gd name="T8" fmla="*/ 48 w 240"/>
                <a:gd name="T9" fmla="*/ 156 h 200"/>
                <a:gd name="T10" fmla="*/ 62 w 240"/>
                <a:gd name="T11" fmla="*/ 142 h 200"/>
                <a:gd name="T12" fmla="*/ 88 w 240"/>
                <a:gd name="T13" fmla="*/ 117 h 200"/>
                <a:gd name="T14" fmla="*/ 117 w 240"/>
                <a:gd name="T15" fmla="*/ 92 h 200"/>
                <a:gd name="T16" fmla="*/ 179 w 240"/>
                <a:gd name="T17" fmla="*/ 50 h 200"/>
                <a:gd name="T18" fmla="*/ 240 w 240"/>
                <a:gd name="T19" fmla="*/ 8 h 200"/>
                <a:gd name="T20" fmla="*/ 228 w 240"/>
                <a:gd name="T21" fmla="*/ 0 h 200"/>
                <a:gd name="T22" fmla="*/ 167 w 240"/>
                <a:gd name="T23" fmla="*/ 42 h 200"/>
                <a:gd name="T24" fmla="*/ 106 w 240"/>
                <a:gd name="T25" fmla="*/ 87 h 200"/>
                <a:gd name="T26" fmla="*/ 75 w 240"/>
                <a:gd name="T27" fmla="*/ 112 h 200"/>
                <a:gd name="T28" fmla="*/ 48 w 240"/>
                <a:gd name="T29" fmla="*/ 136 h 200"/>
                <a:gd name="T30" fmla="*/ 35 w 240"/>
                <a:gd name="T31" fmla="*/ 150 h 200"/>
                <a:gd name="T32" fmla="*/ 23 w 240"/>
                <a:gd name="T33" fmla="*/ 165 h 200"/>
                <a:gd name="T34" fmla="*/ 12 w 240"/>
                <a:gd name="T35" fmla="*/ 181 h 200"/>
                <a:gd name="T36" fmla="*/ 0 w 240"/>
                <a:gd name="T37" fmla="*/ 196 h 200"/>
                <a:gd name="T38" fmla="*/ 0 w 240"/>
                <a:gd name="T39" fmla="*/ 196 h 200"/>
                <a:gd name="T40" fmla="*/ 16 w 240"/>
                <a:gd name="T41" fmla="*/ 200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200"/>
                <a:gd name="T65" fmla="*/ 240 w 240"/>
                <a:gd name="T66" fmla="*/ 200 h 2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200">
                  <a:moveTo>
                    <a:pt x="16" y="200"/>
                  </a:moveTo>
                  <a:lnTo>
                    <a:pt x="16" y="200"/>
                  </a:lnTo>
                  <a:lnTo>
                    <a:pt x="25" y="184"/>
                  </a:lnTo>
                  <a:lnTo>
                    <a:pt x="37" y="169"/>
                  </a:lnTo>
                  <a:lnTo>
                    <a:pt x="48" y="156"/>
                  </a:lnTo>
                  <a:lnTo>
                    <a:pt x="62" y="142"/>
                  </a:lnTo>
                  <a:lnTo>
                    <a:pt x="88" y="117"/>
                  </a:lnTo>
                  <a:lnTo>
                    <a:pt x="117" y="92"/>
                  </a:lnTo>
                  <a:lnTo>
                    <a:pt x="179" y="50"/>
                  </a:lnTo>
                  <a:lnTo>
                    <a:pt x="240" y="8"/>
                  </a:lnTo>
                  <a:lnTo>
                    <a:pt x="228" y="0"/>
                  </a:lnTo>
                  <a:lnTo>
                    <a:pt x="167" y="42"/>
                  </a:lnTo>
                  <a:lnTo>
                    <a:pt x="106" y="87"/>
                  </a:lnTo>
                  <a:lnTo>
                    <a:pt x="75" y="112"/>
                  </a:lnTo>
                  <a:lnTo>
                    <a:pt x="48" y="136"/>
                  </a:lnTo>
                  <a:lnTo>
                    <a:pt x="35" y="150"/>
                  </a:lnTo>
                  <a:lnTo>
                    <a:pt x="23" y="165"/>
                  </a:lnTo>
                  <a:lnTo>
                    <a:pt x="12" y="181"/>
                  </a:lnTo>
                  <a:lnTo>
                    <a:pt x="0" y="196"/>
                  </a:lnTo>
                  <a:lnTo>
                    <a:pt x="16" y="200"/>
                  </a:lnTo>
                  <a:close/>
                </a:path>
              </a:pathLst>
            </a:custGeom>
            <a:solidFill>
              <a:srgbClr val="1F1A17"/>
            </a:solidFill>
            <a:ln w="9525">
              <a:noFill/>
              <a:round/>
              <a:headEnd/>
              <a:tailEnd/>
            </a:ln>
          </p:spPr>
          <p:txBody>
            <a:bodyPr/>
            <a:lstStyle/>
            <a:p>
              <a:endParaRPr lang="en-US"/>
            </a:p>
          </p:txBody>
        </p:sp>
        <p:sp>
          <p:nvSpPr>
            <p:cNvPr id="38998" name="Freeform 763"/>
            <p:cNvSpPr>
              <a:spLocks/>
            </p:cNvSpPr>
            <p:nvPr/>
          </p:nvSpPr>
          <p:spPr bwMode="auto">
            <a:xfrm>
              <a:off x="2153" y="1513"/>
              <a:ext cx="139" cy="294"/>
            </a:xfrm>
            <a:custGeom>
              <a:avLst/>
              <a:gdLst>
                <a:gd name="T0" fmla="*/ 16 w 139"/>
                <a:gd name="T1" fmla="*/ 294 h 294"/>
                <a:gd name="T2" fmla="*/ 16 w 139"/>
                <a:gd name="T3" fmla="*/ 294 h 294"/>
                <a:gd name="T4" fmla="*/ 27 w 139"/>
                <a:gd name="T5" fmla="*/ 257 h 294"/>
                <a:gd name="T6" fmla="*/ 41 w 139"/>
                <a:gd name="T7" fmla="*/ 221 h 294"/>
                <a:gd name="T8" fmla="*/ 54 w 139"/>
                <a:gd name="T9" fmla="*/ 182 h 294"/>
                <a:gd name="T10" fmla="*/ 68 w 139"/>
                <a:gd name="T11" fmla="*/ 144 h 294"/>
                <a:gd name="T12" fmla="*/ 85 w 139"/>
                <a:gd name="T13" fmla="*/ 108 h 294"/>
                <a:gd name="T14" fmla="*/ 100 w 139"/>
                <a:gd name="T15" fmla="*/ 71 h 294"/>
                <a:gd name="T16" fmla="*/ 119 w 139"/>
                <a:gd name="T17" fmla="*/ 36 h 294"/>
                <a:gd name="T18" fmla="*/ 139 w 139"/>
                <a:gd name="T19" fmla="*/ 4 h 294"/>
                <a:gd name="T20" fmla="*/ 123 w 139"/>
                <a:gd name="T21" fmla="*/ 0 h 294"/>
                <a:gd name="T22" fmla="*/ 104 w 139"/>
                <a:gd name="T23" fmla="*/ 33 h 294"/>
                <a:gd name="T24" fmla="*/ 87 w 139"/>
                <a:gd name="T25" fmla="*/ 69 h 294"/>
                <a:gd name="T26" fmla="*/ 70 w 139"/>
                <a:gd name="T27" fmla="*/ 106 h 294"/>
                <a:gd name="T28" fmla="*/ 54 w 139"/>
                <a:gd name="T29" fmla="*/ 142 h 294"/>
                <a:gd name="T30" fmla="*/ 39 w 139"/>
                <a:gd name="T31" fmla="*/ 181 h 294"/>
                <a:gd name="T32" fmla="*/ 25 w 139"/>
                <a:gd name="T33" fmla="*/ 219 h 294"/>
                <a:gd name="T34" fmla="*/ 12 w 139"/>
                <a:gd name="T35" fmla="*/ 255 h 294"/>
                <a:gd name="T36" fmla="*/ 0 w 139"/>
                <a:gd name="T37" fmla="*/ 292 h 294"/>
                <a:gd name="T38" fmla="*/ 0 w 139"/>
                <a:gd name="T39" fmla="*/ 292 h 294"/>
                <a:gd name="T40" fmla="*/ 16 w 139"/>
                <a:gd name="T41" fmla="*/ 294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94"/>
                <a:gd name="T65" fmla="*/ 139 w 139"/>
                <a:gd name="T66" fmla="*/ 294 h 2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94">
                  <a:moveTo>
                    <a:pt x="16" y="294"/>
                  </a:moveTo>
                  <a:lnTo>
                    <a:pt x="16" y="294"/>
                  </a:lnTo>
                  <a:lnTo>
                    <a:pt x="27" y="257"/>
                  </a:lnTo>
                  <a:lnTo>
                    <a:pt x="41" y="221"/>
                  </a:lnTo>
                  <a:lnTo>
                    <a:pt x="54" y="182"/>
                  </a:lnTo>
                  <a:lnTo>
                    <a:pt x="68" y="144"/>
                  </a:lnTo>
                  <a:lnTo>
                    <a:pt x="85" y="108"/>
                  </a:lnTo>
                  <a:lnTo>
                    <a:pt x="100" y="71"/>
                  </a:lnTo>
                  <a:lnTo>
                    <a:pt x="119" y="36"/>
                  </a:lnTo>
                  <a:lnTo>
                    <a:pt x="139" y="4"/>
                  </a:lnTo>
                  <a:lnTo>
                    <a:pt x="123" y="0"/>
                  </a:lnTo>
                  <a:lnTo>
                    <a:pt x="104" y="33"/>
                  </a:lnTo>
                  <a:lnTo>
                    <a:pt x="87" y="69"/>
                  </a:lnTo>
                  <a:lnTo>
                    <a:pt x="70" y="106"/>
                  </a:lnTo>
                  <a:lnTo>
                    <a:pt x="54" y="142"/>
                  </a:lnTo>
                  <a:lnTo>
                    <a:pt x="39" y="181"/>
                  </a:lnTo>
                  <a:lnTo>
                    <a:pt x="25" y="219"/>
                  </a:lnTo>
                  <a:lnTo>
                    <a:pt x="12" y="255"/>
                  </a:lnTo>
                  <a:lnTo>
                    <a:pt x="0" y="292"/>
                  </a:lnTo>
                  <a:lnTo>
                    <a:pt x="16" y="294"/>
                  </a:lnTo>
                  <a:close/>
                </a:path>
              </a:pathLst>
            </a:custGeom>
            <a:solidFill>
              <a:srgbClr val="1F1A17"/>
            </a:solidFill>
            <a:ln w="9525">
              <a:noFill/>
              <a:round/>
              <a:headEnd/>
              <a:tailEnd/>
            </a:ln>
          </p:spPr>
          <p:txBody>
            <a:bodyPr/>
            <a:lstStyle/>
            <a:p>
              <a:endParaRPr lang="en-US"/>
            </a:p>
          </p:txBody>
        </p:sp>
        <p:sp>
          <p:nvSpPr>
            <p:cNvPr id="38999" name="Freeform 764"/>
            <p:cNvSpPr>
              <a:spLocks/>
            </p:cNvSpPr>
            <p:nvPr/>
          </p:nvSpPr>
          <p:spPr bwMode="auto">
            <a:xfrm>
              <a:off x="2106" y="1805"/>
              <a:ext cx="63" cy="175"/>
            </a:xfrm>
            <a:custGeom>
              <a:avLst/>
              <a:gdLst>
                <a:gd name="T0" fmla="*/ 15 w 63"/>
                <a:gd name="T1" fmla="*/ 175 h 175"/>
                <a:gd name="T2" fmla="*/ 15 w 63"/>
                <a:gd name="T3" fmla="*/ 175 h 175"/>
                <a:gd name="T4" fmla="*/ 17 w 63"/>
                <a:gd name="T5" fmla="*/ 152 h 175"/>
                <a:gd name="T6" fmla="*/ 21 w 63"/>
                <a:gd name="T7" fmla="*/ 130 h 175"/>
                <a:gd name="T8" fmla="*/ 26 w 63"/>
                <a:gd name="T9" fmla="*/ 109 h 175"/>
                <a:gd name="T10" fmla="*/ 32 w 63"/>
                <a:gd name="T11" fmla="*/ 88 h 175"/>
                <a:gd name="T12" fmla="*/ 47 w 63"/>
                <a:gd name="T13" fmla="*/ 46 h 175"/>
                <a:gd name="T14" fmla="*/ 63 w 63"/>
                <a:gd name="T15" fmla="*/ 2 h 175"/>
                <a:gd name="T16" fmla="*/ 47 w 63"/>
                <a:gd name="T17" fmla="*/ 0 h 175"/>
                <a:gd name="T18" fmla="*/ 32 w 63"/>
                <a:gd name="T19" fmla="*/ 42 h 175"/>
                <a:gd name="T20" fmla="*/ 17 w 63"/>
                <a:gd name="T21" fmla="*/ 86 h 175"/>
                <a:gd name="T22" fmla="*/ 11 w 63"/>
                <a:gd name="T23" fmla="*/ 107 h 175"/>
                <a:gd name="T24" fmla="*/ 5 w 63"/>
                <a:gd name="T25" fmla="*/ 129 h 175"/>
                <a:gd name="T26" fmla="*/ 1 w 63"/>
                <a:gd name="T27" fmla="*/ 152 h 175"/>
                <a:gd name="T28" fmla="*/ 0 w 63"/>
                <a:gd name="T29" fmla="*/ 175 h 175"/>
                <a:gd name="T30" fmla="*/ 0 w 63"/>
                <a:gd name="T31" fmla="*/ 175 h 175"/>
                <a:gd name="T32" fmla="*/ 15 w 63"/>
                <a:gd name="T33" fmla="*/ 175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75"/>
                <a:gd name="T53" fmla="*/ 63 w 63"/>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75">
                  <a:moveTo>
                    <a:pt x="15" y="175"/>
                  </a:moveTo>
                  <a:lnTo>
                    <a:pt x="15" y="175"/>
                  </a:lnTo>
                  <a:lnTo>
                    <a:pt x="17" y="152"/>
                  </a:lnTo>
                  <a:lnTo>
                    <a:pt x="21" y="130"/>
                  </a:lnTo>
                  <a:lnTo>
                    <a:pt x="26" y="109"/>
                  </a:lnTo>
                  <a:lnTo>
                    <a:pt x="32" y="88"/>
                  </a:lnTo>
                  <a:lnTo>
                    <a:pt x="47" y="46"/>
                  </a:lnTo>
                  <a:lnTo>
                    <a:pt x="63" y="2"/>
                  </a:lnTo>
                  <a:lnTo>
                    <a:pt x="47" y="0"/>
                  </a:lnTo>
                  <a:lnTo>
                    <a:pt x="32" y="42"/>
                  </a:lnTo>
                  <a:lnTo>
                    <a:pt x="17" y="86"/>
                  </a:lnTo>
                  <a:lnTo>
                    <a:pt x="11" y="107"/>
                  </a:lnTo>
                  <a:lnTo>
                    <a:pt x="5" y="129"/>
                  </a:lnTo>
                  <a:lnTo>
                    <a:pt x="1" y="152"/>
                  </a:lnTo>
                  <a:lnTo>
                    <a:pt x="0" y="175"/>
                  </a:lnTo>
                  <a:lnTo>
                    <a:pt x="15" y="175"/>
                  </a:lnTo>
                  <a:close/>
                </a:path>
              </a:pathLst>
            </a:custGeom>
            <a:solidFill>
              <a:srgbClr val="1F1A17"/>
            </a:solidFill>
            <a:ln w="9525">
              <a:noFill/>
              <a:round/>
              <a:headEnd/>
              <a:tailEnd/>
            </a:ln>
          </p:spPr>
          <p:txBody>
            <a:bodyPr/>
            <a:lstStyle/>
            <a:p>
              <a:endParaRPr lang="en-US"/>
            </a:p>
          </p:txBody>
        </p:sp>
        <p:sp>
          <p:nvSpPr>
            <p:cNvPr id="39000" name="Freeform 765"/>
            <p:cNvSpPr>
              <a:spLocks/>
            </p:cNvSpPr>
            <p:nvPr/>
          </p:nvSpPr>
          <p:spPr bwMode="auto">
            <a:xfrm>
              <a:off x="2104" y="1980"/>
              <a:ext cx="17" cy="209"/>
            </a:xfrm>
            <a:custGeom>
              <a:avLst/>
              <a:gdLst>
                <a:gd name="T0" fmla="*/ 17 w 17"/>
                <a:gd name="T1" fmla="*/ 209 h 209"/>
                <a:gd name="T2" fmla="*/ 17 w 17"/>
                <a:gd name="T3" fmla="*/ 209 h 209"/>
                <a:gd name="T4" fmla="*/ 15 w 17"/>
                <a:gd name="T5" fmla="*/ 153 h 209"/>
                <a:gd name="T6" fmla="*/ 15 w 17"/>
                <a:gd name="T7" fmla="*/ 99 h 209"/>
                <a:gd name="T8" fmla="*/ 15 w 17"/>
                <a:gd name="T9" fmla="*/ 48 h 209"/>
                <a:gd name="T10" fmla="*/ 17 w 17"/>
                <a:gd name="T11" fmla="*/ 0 h 209"/>
                <a:gd name="T12" fmla="*/ 2 w 17"/>
                <a:gd name="T13" fmla="*/ 0 h 209"/>
                <a:gd name="T14" fmla="*/ 0 w 17"/>
                <a:gd name="T15" fmla="*/ 48 h 209"/>
                <a:gd name="T16" fmla="*/ 0 w 17"/>
                <a:gd name="T17" fmla="*/ 99 h 209"/>
                <a:gd name="T18" fmla="*/ 0 w 17"/>
                <a:gd name="T19" fmla="*/ 153 h 209"/>
                <a:gd name="T20" fmla="*/ 2 w 17"/>
                <a:gd name="T21" fmla="*/ 209 h 209"/>
                <a:gd name="T22" fmla="*/ 2 w 17"/>
                <a:gd name="T23" fmla="*/ 209 h 209"/>
                <a:gd name="T24" fmla="*/ 17 w 17"/>
                <a:gd name="T25" fmla="*/ 209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9"/>
                <a:gd name="T41" fmla="*/ 17 w 17"/>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9">
                  <a:moveTo>
                    <a:pt x="17" y="209"/>
                  </a:moveTo>
                  <a:lnTo>
                    <a:pt x="17" y="209"/>
                  </a:lnTo>
                  <a:lnTo>
                    <a:pt x="15" y="153"/>
                  </a:lnTo>
                  <a:lnTo>
                    <a:pt x="15" y="99"/>
                  </a:lnTo>
                  <a:lnTo>
                    <a:pt x="15" y="48"/>
                  </a:lnTo>
                  <a:lnTo>
                    <a:pt x="17" y="0"/>
                  </a:lnTo>
                  <a:lnTo>
                    <a:pt x="2" y="0"/>
                  </a:lnTo>
                  <a:lnTo>
                    <a:pt x="0" y="48"/>
                  </a:lnTo>
                  <a:lnTo>
                    <a:pt x="0" y="99"/>
                  </a:lnTo>
                  <a:lnTo>
                    <a:pt x="0" y="153"/>
                  </a:lnTo>
                  <a:lnTo>
                    <a:pt x="2" y="209"/>
                  </a:lnTo>
                  <a:lnTo>
                    <a:pt x="17" y="209"/>
                  </a:lnTo>
                  <a:close/>
                </a:path>
              </a:pathLst>
            </a:custGeom>
            <a:solidFill>
              <a:srgbClr val="1F1A17"/>
            </a:solidFill>
            <a:ln w="9525">
              <a:noFill/>
              <a:round/>
              <a:headEnd/>
              <a:tailEnd/>
            </a:ln>
          </p:spPr>
          <p:txBody>
            <a:bodyPr/>
            <a:lstStyle/>
            <a:p>
              <a:endParaRPr lang="en-US"/>
            </a:p>
          </p:txBody>
        </p:sp>
        <p:sp>
          <p:nvSpPr>
            <p:cNvPr id="39001" name="Freeform 766"/>
            <p:cNvSpPr>
              <a:spLocks/>
            </p:cNvSpPr>
            <p:nvPr/>
          </p:nvSpPr>
          <p:spPr bwMode="auto">
            <a:xfrm>
              <a:off x="2106" y="2189"/>
              <a:ext cx="74" cy="288"/>
            </a:xfrm>
            <a:custGeom>
              <a:avLst/>
              <a:gdLst>
                <a:gd name="T0" fmla="*/ 74 w 74"/>
                <a:gd name="T1" fmla="*/ 286 h 288"/>
                <a:gd name="T2" fmla="*/ 74 w 74"/>
                <a:gd name="T3" fmla="*/ 286 h 288"/>
                <a:gd name="T4" fmla="*/ 53 w 74"/>
                <a:gd name="T5" fmla="*/ 215 h 288"/>
                <a:gd name="T6" fmla="*/ 36 w 74"/>
                <a:gd name="T7" fmla="*/ 144 h 288"/>
                <a:gd name="T8" fmla="*/ 28 w 74"/>
                <a:gd name="T9" fmla="*/ 109 h 288"/>
                <a:gd name="T10" fmla="*/ 23 w 74"/>
                <a:gd name="T11" fmla="*/ 73 h 288"/>
                <a:gd name="T12" fmla="*/ 19 w 74"/>
                <a:gd name="T13" fmla="*/ 36 h 288"/>
                <a:gd name="T14" fmla="*/ 15 w 74"/>
                <a:gd name="T15" fmla="*/ 0 h 288"/>
                <a:gd name="T16" fmla="*/ 0 w 74"/>
                <a:gd name="T17" fmla="*/ 0 h 288"/>
                <a:gd name="T18" fmla="*/ 3 w 74"/>
                <a:gd name="T19" fmla="*/ 38 h 288"/>
                <a:gd name="T20" fmla="*/ 7 w 74"/>
                <a:gd name="T21" fmla="*/ 75 h 288"/>
                <a:gd name="T22" fmla="*/ 13 w 74"/>
                <a:gd name="T23" fmla="*/ 111 h 288"/>
                <a:gd name="T24" fmla="*/ 21 w 74"/>
                <a:gd name="T25" fmla="*/ 146 h 288"/>
                <a:gd name="T26" fmla="*/ 38 w 74"/>
                <a:gd name="T27" fmla="*/ 217 h 288"/>
                <a:gd name="T28" fmla="*/ 59 w 74"/>
                <a:gd name="T29" fmla="*/ 288 h 288"/>
                <a:gd name="T30" fmla="*/ 59 w 74"/>
                <a:gd name="T31" fmla="*/ 288 h 288"/>
                <a:gd name="T32" fmla="*/ 74 w 74"/>
                <a:gd name="T33" fmla="*/ 286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288"/>
                <a:gd name="T53" fmla="*/ 74 w 7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288">
                  <a:moveTo>
                    <a:pt x="74" y="286"/>
                  </a:moveTo>
                  <a:lnTo>
                    <a:pt x="74" y="286"/>
                  </a:lnTo>
                  <a:lnTo>
                    <a:pt x="53" y="215"/>
                  </a:lnTo>
                  <a:lnTo>
                    <a:pt x="36" y="144"/>
                  </a:lnTo>
                  <a:lnTo>
                    <a:pt x="28" y="109"/>
                  </a:lnTo>
                  <a:lnTo>
                    <a:pt x="23" y="73"/>
                  </a:lnTo>
                  <a:lnTo>
                    <a:pt x="19" y="36"/>
                  </a:lnTo>
                  <a:lnTo>
                    <a:pt x="15" y="0"/>
                  </a:lnTo>
                  <a:lnTo>
                    <a:pt x="0" y="0"/>
                  </a:lnTo>
                  <a:lnTo>
                    <a:pt x="3" y="38"/>
                  </a:lnTo>
                  <a:lnTo>
                    <a:pt x="7" y="75"/>
                  </a:lnTo>
                  <a:lnTo>
                    <a:pt x="13" y="111"/>
                  </a:lnTo>
                  <a:lnTo>
                    <a:pt x="21" y="146"/>
                  </a:lnTo>
                  <a:lnTo>
                    <a:pt x="38" y="217"/>
                  </a:lnTo>
                  <a:lnTo>
                    <a:pt x="59" y="288"/>
                  </a:lnTo>
                  <a:lnTo>
                    <a:pt x="74" y="286"/>
                  </a:lnTo>
                  <a:close/>
                </a:path>
              </a:pathLst>
            </a:custGeom>
            <a:solidFill>
              <a:srgbClr val="1F1A17"/>
            </a:solidFill>
            <a:ln w="9525">
              <a:noFill/>
              <a:round/>
              <a:headEnd/>
              <a:tailEnd/>
            </a:ln>
          </p:spPr>
          <p:txBody>
            <a:bodyPr/>
            <a:lstStyle/>
            <a:p>
              <a:endParaRPr lang="en-US"/>
            </a:p>
          </p:txBody>
        </p:sp>
        <p:sp>
          <p:nvSpPr>
            <p:cNvPr id="39002" name="Freeform 767"/>
            <p:cNvSpPr>
              <a:spLocks/>
            </p:cNvSpPr>
            <p:nvPr/>
          </p:nvSpPr>
          <p:spPr bwMode="auto">
            <a:xfrm>
              <a:off x="2165" y="2475"/>
              <a:ext cx="130" cy="190"/>
            </a:xfrm>
            <a:custGeom>
              <a:avLst/>
              <a:gdLst>
                <a:gd name="T0" fmla="*/ 130 w 130"/>
                <a:gd name="T1" fmla="*/ 188 h 190"/>
                <a:gd name="T2" fmla="*/ 130 w 130"/>
                <a:gd name="T3" fmla="*/ 188 h 190"/>
                <a:gd name="T4" fmla="*/ 100 w 130"/>
                <a:gd name="T5" fmla="*/ 142 h 190"/>
                <a:gd name="T6" fmla="*/ 67 w 130"/>
                <a:gd name="T7" fmla="*/ 98 h 190"/>
                <a:gd name="T8" fmla="*/ 52 w 130"/>
                <a:gd name="T9" fmla="*/ 75 h 190"/>
                <a:gd name="T10" fmla="*/ 38 w 130"/>
                <a:gd name="T11" fmla="*/ 52 h 190"/>
                <a:gd name="T12" fmla="*/ 25 w 130"/>
                <a:gd name="T13" fmla="*/ 27 h 190"/>
                <a:gd name="T14" fmla="*/ 15 w 130"/>
                <a:gd name="T15" fmla="*/ 0 h 190"/>
                <a:gd name="T16" fmla="*/ 0 w 130"/>
                <a:gd name="T17" fmla="*/ 2 h 190"/>
                <a:gd name="T18" fmla="*/ 11 w 130"/>
                <a:gd name="T19" fmla="*/ 29 h 190"/>
                <a:gd name="T20" fmla="*/ 23 w 130"/>
                <a:gd name="T21" fmla="*/ 56 h 190"/>
                <a:gd name="T22" fmla="*/ 38 w 130"/>
                <a:gd name="T23" fmla="*/ 79 h 190"/>
                <a:gd name="T24" fmla="*/ 54 w 130"/>
                <a:gd name="T25" fmla="*/ 102 h 190"/>
                <a:gd name="T26" fmla="*/ 86 w 130"/>
                <a:gd name="T27" fmla="*/ 146 h 190"/>
                <a:gd name="T28" fmla="*/ 117 w 130"/>
                <a:gd name="T29" fmla="*/ 190 h 190"/>
                <a:gd name="T30" fmla="*/ 117 w 130"/>
                <a:gd name="T31" fmla="*/ 190 h 190"/>
                <a:gd name="T32" fmla="*/ 130 w 130"/>
                <a:gd name="T33" fmla="*/ 188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90"/>
                <a:gd name="T53" fmla="*/ 130 w 13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90">
                  <a:moveTo>
                    <a:pt x="130" y="188"/>
                  </a:moveTo>
                  <a:lnTo>
                    <a:pt x="130" y="188"/>
                  </a:lnTo>
                  <a:lnTo>
                    <a:pt x="100" y="142"/>
                  </a:lnTo>
                  <a:lnTo>
                    <a:pt x="67" y="98"/>
                  </a:lnTo>
                  <a:lnTo>
                    <a:pt x="52" y="75"/>
                  </a:lnTo>
                  <a:lnTo>
                    <a:pt x="38" y="52"/>
                  </a:lnTo>
                  <a:lnTo>
                    <a:pt x="25" y="27"/>
                  </a:lnTo>
                  <a:lnTo>
                    <a:pt x="15" y="0"/>
                  </a:lnTo>
                  <a:lnTo>
                    <a:pt x="0" y="2"/>
                  </a:lnTo>
                  <a:lnTo>
                    <a:pt x="11" y="29"/>
                  </a:lnTo>
                  <a:lnTo>
                    <a:pt x="23" y="56"/>
                  </a:lnTo>
                  <a:lnTo>
                    <a:pt x="38" y="79"/>
                  </a:lnTo>
                  <a:lnTo>
                    <a:pt x="54" y="102"/>
                  </a:lnTo>
                  <a:lnTo>
                    <a:pt x="86" y="146"/>
                  </a:lnTo>
                  <a:lnTo>
                    <a:pt x="117" y="190"/>
                  </a:lnTo>
                  <a:lnTo>
                    <a:pt x="130" y="188"/>
                  </a:lnTo>
                  <a:close/>
                </a:path>
              </a:pathLst>
            </a:custGeom>
            <a:solidFill>
              <a:srgbClr val="1F1A17"/>
            </a:solidFill>
            <a:ln w="9525">
              <a:noFill/>
              <a:round/>
              <a:headEnd/>
              <a:tailEnd/>
            </a:ln>
          </p:spPr>
          <p:txBody>
            <a:bodyPr/>
            <a:lstStyle/>
            <a:p>
              <a:endParaRPr lang="en-US"/>
            </a:p>
          </p:txBody>
        </p:sp>
        <p:sp>
          <p:nvSpPr>
            <p:cNvPr id="39003" name="Freeform 768"/>
            <p:cNvSpPr>
              <a:spLocks/>
            </p:cNvSpPr>
            <p:nvPr/>
          </p:nvSpPr>
          <p:spPr bwMode="auto">
            <a:xfrm>
              <a:off x="2282" y="2663"/>
              <a:ext cx="230" cy="265"/>
            </a:xfrm>
            <a:custGeom>
              <a:avLst/>
              <a:gdLst>
                <a:gd name="T0" fmla="*/ 230 w 230"/>
                <a:gd name="T1" fmla="*/ 259 h 265"/>
                <a:gd name="T2" fmla="*/ 230 w 230"/>
                <a:gd name="T3" fmla="*/ 259 h 265"/>
                <a:gd name="T4" fmla="*/ 201 w 230"/>
                <a:gd name="T5" fmla="*/ 232 h 265"/>
                <a:gd name="T6" fmla="*/ 173 w 230"/>
                <a:gd name="T7" fmla="*/ 206 h 265"/>
                <a:gd name="T8" fmla="*/ 144 w 230"/>
                <a:gd name="T9" fmla="*/ 177 h 265"/>
                <a:gd name="T10" fmla="*/ 117 w 230"/>
                <a:gd name="T11" fmla="*/ 144 h 265"/>
                <a:gd name="T12" fmla="*/ 90 w 230"/>
                <a:gd name="T13" fmla="*/ 112 h 265"/>
                <a:gd name="T14" fmla="*/ 63 w 230"/>
                <a:gd name="T15" fmla="*/ 77 h 265"/>
                <a:gd name="T16" fmla="*/ 38 w 230"/>
                <a:gd name="T17" fmla="*/ 39 h 265"/>
                <a:gd name="T18" fmla="*/ 13 w 230"/>
                <a:gd name="T19" fmla="*/ 0 h 265"/>
                <a:gd name="T20" fmla="*/ 0 w 230"/>
                <a:gd name="T21" fmla="*/ 2 h 265"/>
                <a:gd name="T22" fmla="*/ 23 w 230"/>
                <a:gd name="T23" fmla="*/ 42 h 265"/>
                <a:gd name="T24" fmla="*/ 50 w 230"/>
                <a:gd name="T25" fmla="*/ 81 h 265"/>
                <a:gd name="T26" fmla="*/ 77 w 230"/>
                <a:gd name="T27" fmla="*/ 115 h 265"/>
                <a:gd name="T28" fmla="*/ 104 w 230"/>
                <a:gd name="T29" fmla="*/ 150 h 265"/>
                <a:gd name="T30" fmla="*/ 130 w 230"/>
                <a:gd name="T31" fmla="*/ 181 h 265"/>
                <a:gd name="T32" fmla="*/ 159 w 230"/>
                <a:gd name="T33" fmla="*/ 211 h 265"/>
                <a:gd name="T34" fmla="*/ 188 w 230"/>
                <a:gd name="T35" fmla="*/ 238 h 265"/>
                <a:gd name="T36" fmla="*/ 219 w 230"/>
                <a:gd name="T37" fmla="*/ 265 h 265"/>
                <a:gd name="T38" fmla="*/ 219 w 230"/>
                <a:gd name="T39" fmla="*/ 265 h 265"/>
                <a:gd name="T40" fmla="*/ 230 w 230"/>
                <a:gd name="T41" fmla="*/ 259 h 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265"/>
                <a:gd name="T65" fmla="*/ 230 w 230"/>
                <a:gd name="T66" fmla="*/ 265 h 2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265">
                  <a:moveTo>
                    <a:pt x="230" y="259"/>
                  </a:moveTo>
                  <a:lnTo>
                    <a:pt x="230" y="259"/>
                  </a:lnTo>
                  <a:lnTo>
                    <a:pt x="201" y="232"/>
                  </a:lnTo>
                  <a:lnTo>
                    <a:pt x="173" y="206"/>
                  </a:lnTo>
                  <a:lnTo>
                    <a:pt x="144" y="177"/>
                  </a:lnTo>
                  <a:lnTo>
                    <a:pt x="117" y="144"/>
                  </a:lnTo>
                  <a:lnTo>
                    <a:pt x="90" y="112"/>
                  </a:lnTo>
                  <a:lnTo>
                    <a:pt x="63" y="77"/>
                  </a:lnTo>
                  <a:lnTo>
                    <a:pt x="38" y="39"/>
                  </a:lnTo>
                  <a:lnTo>
                    <a:pt x="13" y="0"/>
                  </a:lnTo>
                  <a:lnTo>
                    <a:pt x="0" y="2"/>
                  </a:lnTo>
                  <a:lnTo>
                    <a:pt x="23" y="42"/>
                  </a:lnTo>
                  <a:lnTo>
                    <a:pt x="50" y="81"/>
                  </a:lnTo>
                  <a:lnTo>
                    <a:pt x="77" y="115"/>
                  </a:lnTo>
                  <a:lnTo>
                    <a:pt x="104" y="150"/>
                  </a:lnTo>
                  <a:lnTo>
                    <a:pt x="130" y="181"/>
                  </a:lnTo>
                  <a:lnTo>
                    <a:pt x="159" y="211"/>
                  </a:lnTo>
                  <a:lnTo>
                    <a:pt x="188" y="238"/>
                  </a:lnTo>
                  <a:lnTo>
                    <a:pt x="219" y="265"/>
                  </a:lnTo>
                  <a:lnTo>
                    <a:pt x="230" y="259"/>
                  </a:lnTo>
                  <a:close/>
                </a:path>
              </a:pathLst>
            </a:custGeom>
            <a:solidFill>
              <a:srgbClr val="1F1A17"/>
            </a:solidFill>
            <a:ln w="9525">
              <a:noFill/>
              <a:round/>
              <a:headEnd/>
              <a:tailEnd/>
            </a:ln>
          </p:spPr>
          <p:txBody>
            <a:bodyPr/>
            <a:lstStyle/>
            <a:p>
              <a:endParaRPr lang="en-US"/>
            </a:p>
          </p:txBody>
        </p:sp>
        <p:sp>
          <p:nvSpPr>
            <p:cNvPr id="39004" name="Freeform 769"/>
            <p:cNvSpPr>
              <a:spLocks/>
            </p:cNvSpPr>
            <p:nvPr/>
          </p:nvSpPr>
          <p:spPr bwMode="auto">
            <a:xfrm>
              <a:off x="2501" y="2922"/>
              <a:ext cx="414" cy="167"/>
            </a:xfrm>
            <a:custGeom>
              <a:avLst/>
              <a:gdLst>
                <a:gd name="T0" fmla="*/ 412 w 414"/>
                <a:gd name="T1" fmla="*/ 156 h 167"/>
                <a:gd name="T2" fmla="*/ 412 w 414"/>
                <a:gd name="T3" fmla="*/ 156 h 167"/>
                <a:gd name="T4" fmla="*/ 385 w 414"/>
                <a:gd name="T5" fmla="*/ 158 h 167"/>
                <a:gd name="T6" fmla="*/ 358 w 414"/>
                <a:gd name="T7" fmla="*/ 158 h 167"/>
                <a:gd name="T8" fmla="*/ 332 w 414"/>
                <a:gd name="T9" fmla="*/ 156 h 167"/>
                <a:gd name="T10" fmla="*/ 305 w 414"/>
                <a:gd name="T11" fmla="*/ 152 h 167"/>
                <a:gd name="T12" fmla="*/ 280 w 414"/>
                <a:gd name="T13" fmla="*/ 148 h 167"/>
                <a:gd name="T14" fmla="*/ 255 w 414"/>
                <a:gd name="T15" fmla="*/ 141 h 167"/>
                <a:gd name="T16" fmla="*/ 230 w 414"/>
                <a:gd name="T17" fmla="*/ 133 h 167"/>
                <a:gd name="T18" fmla="*/ 205 w 414"/>
                <a:gd name="T19" fmla="*/ 123 h 167"/>
                <a:gd name="T20" fmla="*/ 180 w 414"/>
                <a:gd name="T21" fmla="*/ 112 h 167"/>
                <a:gd name="T22" fmla="*/ 157 w 414"/>
                <a:gd name="T23" fmla="*/ 100 h 167"/>
                <a:gd name="T24" fmla="*/ 132 w 414"/>
                <a:gd name="T25" fmla="*/ 87 h 167"/>
                <a:gd name="T26" fmla="*/ 107 w 414"/>
                <a:gd name="T27" fmla="*/ 71 h 167"/>
                <a:gd name="T28" fmla="*/ 59 w 414"/>
                <a:gd name="T29" fmla="*/ 37 h 167"/>
                <a:gd name="T30" fmla="*/ 11 w 414"/>
                <a:gd name="T31" fmla="*/ 0 h 167"/>
                <a:gd name="T32" fmla="*/ 0 w 414"/>
                <a:gd name="T33" fmla="*/ 6 h 167"/>
                <a:gd name="T34" fmla="*/ 48 w 414"/>
                <a:gd name="T35" fmla="*/ 45 h 167"/>
                <a:gd name="T36" fmla="*/ 97 w 414"/>
                <a:gd name="T37" fmla="*/ 77 h 167"/>
                <a:gd name="T38" fmla="*/ 121 w 414"/>
                <a:gd name="T39" fmla="*/ 93 h 167"/>
                <a:gd name="T40" fmla="*/ 145 w 414"/>
                <a:gd name="T41" fmla="*/ 108 h 167"/>
                <a:gd name="T42" fmla="*/ 170 w 414"/>
                <a:gd name="T43" fmla="*/ 119 h 167"/>
                <a:gd name="T44" fmla="*/ 197 w 414"/>
                <a:gd name="T45" fmla="*/ 131 h 167"/>
                <a:gd name="T46" fmla="*/ 222 w 414"/>
                <a:gd name="T47" fmla="*/ 141 h 167"/>
                <a:gd name="T48" fmla="*/ 247 w 414"/>
                <a:gd name="T49" fmla="*/ 150 h 167"/>
                <a:gd name="T50" fmla="*/ 274 w 414"/>
                <a:gd name="T51" fmla="*/ 158 h 167"/>
                <a:gd name="T52" fmla="*/ 301 w 414"/>
                <a:gd name="T53" fmla="*/ 162 h 167"/>
                <a:gd name="T54" fmla="*/ 330 w 414"/>
                <a:gd name="T55" fmla="*/ 165 h 167"/>
                <a:gd name="T56" fmla="*/ 356 w 414"/>
                <a:gd name="T57" fmla="*/ 167 h 167"/>
                <a:gd name="T58" fmla="*/ 385 w 414"/>
                <a:gd name="T59" fmla="*/ 167 h 167"/>
                <a:gd name="T60" fmla="*/ 414 w 414"/>
                <a:gd name="T61" fmla="*/ 167 h 167"/>
                <a:gd name="T62" fmla="*/ 414 w 414"/>
                <a:gd name="T63" fmla="*/ 167 h 167"/>
                <a:gd name="T64" fmla="*/ 412 w 414"/>
                <a:gd name="T65" fmla="*/ 156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167"/>
                <a:gd name="T101" fmla="*/ 414 w 414"/>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167">
                  <a:moveTo>
                    <a:pt x="412" y="156"/>
                  </a:moveTo>
                  <a:lnTo>
                    <a:pt x="412" y="156"/>
                  </a:lnTo>
                  <a:lnTo>
                    <a:pt x="385" y="158"/>
                  </a:lnTo>
                  <a:lnTo>
                    <a:pt x="358" y="158"/>
                  </a:lnTo>
                  <a:lnTo>
                    <a:pt x="332" y="156"/>
                  </a:lnTo>
                  <a:lnTo>
                    <a:pt x="305" y="152"/>
                  </a:lnTo>
                  <a:lnTo>
                    <a:pt x="280" y="148"/>
                  </a:lnTo>
                  <a:lnTo>
                    <a:pt x="255" y="141"/>
                  </a:lnTo>
                  <a:lnTo>
                    <a:pt x="230" y="133"/>
                  </a:lnTo>
                  <a:lnTo>
                    <a:pt x="205" y="123"/>
                  </a:lnTo>
                  <a:lnTo>
                    <a:pt x="180" y="112"/>
                  </a:lnTo>
                  <a:lnTo>
                    <a:pt x="157" y="100"/>
                  </a:lnTo>
                  <a:lnTo>
                    <a:pt x="132" y="87"/>
                  </a:lnTo>
                  <a:lnTo>
                    <a:pt x="107" y="71"/>
                  </a:lnTo>
                  <a:lnTo>
                    <a:pt x="59" y="37"/>
                  </a:lnTo>
                  <a:lnTo>
                    <a:pt x="11" y="0"/>
                  </a:lnTo>
                  <a:lnTo>
                    <a:pt x="0" y="6"/>
                  </a:lnTo>
                  <a:lnTo>
                    <a:pt x="48" y="45"/>
                  </a:lnTo>
                  <a:lnTo>
                    <a:pt x="97" y="77"/>
                  </a:lnTo>
                  <a:lnTo>
                    <a:pt x="121" y="93"/>
                  </a:lnTo>
                  <a:lnTo>
                    <a:pt x="145" y="108"/>
                  </a:lnTo>
                  <a:lnTo>
                    <a:pt x="170" y="119"/>
                  </a:lnTo>
                  <a:lnTo>
                    <a:pt x="197" y="131"/>
                  </a:lnTo>
                  <a:lnTo>
                    <a:pt x="222" y="141"/>
                  </a:lnTo>
                  <a:lnTo>
                    <a:pt x="247" y="150"/>
                  </a:lnTo>
                  <a:lnTo>
                    <a:pt x="274" y="158"/>
                  </a:lnTo>
                  <a:lnTo>
                    <a:pt x="301" y="162"/>
                  </a:lnTo>
                  <a:lnTo>
                    <a:pt x="330" y="165"/>
                  </a:lnTo>
                  <a:lnTo>
                    <a:pt x="356" y="167"/>
                  </a:lnTo>
                  <a:lnTo>
                    <a:pt x="385" y="167"/>
                  </a:lnTo>
                  <a:lnTo>
                    <a:pt x="414" y="167"/>
                  </a:lnTo>
                  <a:lnTo>
                    <a:pt x="412" y="156"/>
                  </a:lnTo>
                  <a:close/>
                </a:path>
              </a:pathLst>
            </a:custGeom>
            <a:solidFill>
              <a:srgbClr val="1F1A17"/>
            </a:solidFill>
            <a:ln w="9525">
              <a:noFill/>
              <a:round/>
              <a:headEnd/>
              <a:tailEnd/>
            </a:ln>
          </p:spPr>
          <p:txBody>
            <a:bodyPr/>
            <a:lstStyle/>
            <a:p>
              <a:endParaRPr lang="en-US"/>
            </a:p>
          </p:txBody>
        </p:sp>
        <p:sp>
          <p:nvSpPr>
            <p:cNvPr id="39005" name="Freeform 770"/>
            <p:cNvSpPr>
              <a:spLocks/>
            </p:cNvSpPr>
            <p:nvPr/>
          </p:nvSpPr>
          <p:spPr bwMode="auto">
            <a:xfrm>
              <a:off x="2913" y="3020"/>
              <a:ext cx="251" cy="69"/>
            </a:xfrm>
            <a:custGeom>
              <a:avLst/>
              <a:gdLst>
                <a:gd name="T0" fmla="*/ 244 w 251"/>
                <a:gd name="T1" fmla="*/ 0 h 69"/>
                <a:gd name="T2" fmla="*/ 244 w 251"/>
                <a:gd name="T3" fmla="*/ 0 h 69"/>
                <a:gd name="T4" fmla="*/ 215 w 251"/>
                <a:gd name="T5" fmla="*/ 12 h 69"/>
                <a:gd name="T6" fmla="*/ 186 w 251"/>
                <a:gd name="T7" fmla="*/ 21 h 69"/>
                <a:gd name="T8" fmla="*/ 157 w 251"/>
                <a:gd name="T9" fmla="*/ 31 h 69"/>
                <a:gd name="T10" fmla="*/ 127 w 251"/>
                <a:gd name="T11" fmla="*/ 39 h 69"/>
                <a:gd name="T12" fmla="*/ 96 w 251"/>
                <a:gd name="T13" fmla="*/ 44 h 69"/>
                <a:gd name="T14" fmla="*/ 63 w 251"/>
                <a:gd name="T15" fmla="*/ 50 h 69"/>
                <a:gd name="T16" fmla="*/ 33 w 251"/>
                <a:gd name="T17" fmla="*/ 56 h 69"/>
                <a:gd name="T18" fmla="*/ 0 w 251"/>
                <a:gd name="T19" fmla="*/ 58 h 69"/>
                <a:gd name="T20" fmla="*/ 2 w 251"/>
                <a:gd name="T21" fmla="*/ 69 h 69"/>
                <a:gd name="T22" fmla="*/ 35 w 251"/>
                <a:gd name="T23" fmla="*/ 66 h 69"/>
                <a:gd name="T24" fmla="*/ 67 w 251"/>
                <a:gd name="T25" fmla="*/ 60 h 69"/>
                <a:gd name="T26" fmla="*/ 100 w 251"/>
                <a:gd name="T27" fmla="*/ 54 h 69"/>
                <a:gd name="T28" fmla="*/ 132 w 251"/>
                <a:gd name="T29" fmla="*/ 48 h 69"/>
                <a:gd name="T30" fmla="*/ 163 w 251"/>
                <a:gd name="T31" fmla="*/ 41 h 69"/>
                <a:gd name="T32" fmla="*/ 194 w 251"/>
                <a:gd name="T33" fmla="*/ 31 h 69"/>
                <a:gd name="T34" fmla="*/ 223 w 251"/>
                <a:gd name="T35" fmla="*/ 19 h 69"/>
                <a:gd name="T36" fmla="*/ 251 w 251"/>
                <a:gd name="T37" fmla="*/ 8 h 69"/>
                <a:gd name="T38" fmla="*/ 251 w 251"/>
                <a:gd name="T39" fmla="*/ 8 h 69"/>
                <a:gd name="T40" fmla="*/ 244 w 251"/>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1"/>
                <a:gd name="T64" fmla="*/ 0 h 69"/>
                <a:gd name="T65" fmla="*/ 251 w 25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1" h="69">
                  <a:moveTo>
                    <a:pt x="244" y="0"/>
                  </a:moveTo>
                  <a:lnTo>
                    <a:pt x="244" y="0"/>
                  </a:lnTo>
                  <a:lnTo>
                    <a:pt x="215" y="12"/>
                  </a:lnTo>
                  <a:lnTo>
                    <a:pt x="186" y="21"/>
                  </a:lnTo>
                  <a:lnTo>
                    <a:pt x="157" y="31"/>
                  </a:lnTo>
                  <a:lnTo>
                    <a:pt x="127" y="39"/>
                  </a:lnTo>
                  <a:lnTo>
                    <a:pt x="96" y="44"/>
                  </a:lnTo>
                  <a:lnTo>
                    <a:pt x="63" y="50"/>
                  </a:lnTo>
                  <a:lnTo>
                    <a:pt x="33" y="56"/>
                  </a:lnTo>
                  <a:lnTo>
                    <a:pt x="0" y="58"/>
                  </a:lnTo>
                  <a:lnTo>
                    <a:pt x="2" y="69"/>
                  </a:lnTo>
                  <a:lnTo>
                    <a:pt x="35" y="66"/>
                  </a:lnTo>
                  <a:lnTo>
                    <a:pt x="67" y="60"/>
                  </a:lnTo>
                  <a:lnTo>
                    <a:pt x="100" y="54"/>
                  </a:lnTo>
                  <a:lnTo>
                    <a:pt x="132" y="48"/>
                  </a:lnTo>
                  <a:lnTo>
                    <a:pt x="163" y="41"/>
                  </a:lnTo>
                  <a:lnTo>
                    <a:pt x="194" y="31"/>
                  </a:lnTo>
                  <a:lnTo>
                    <a:pt x="223" y="19"/>
                  </a:lnTo>
                  <a:lnTo>
                    <a:pt x="251" y="8"/>
                  </a:lnTo>
                  <a:lnTo>
                    <a:pt x="244" y="0"/>
                  </a:lnTo>
                  <a:close/>
                </a:path>
              </a:pathLst>
            </a:custGeom>
            <a:solidFill>
              <a:srgbClr val="1F1A17"/>
            </a:solidFill>
            <a:ln w="9525">
              <a:noFill/>
              <a:round/>
              <a:headEnd/>
              <a:tailEnd/>
            </a:ln>
          </p:spPr>
          <p:txBody>
            <a:bodyPr/>
            <a:lstStyle/>
            <a:p>
              <a:endParaRPr lang="en-US"/>
            </a:p>
          </p:txBody>
        </p:sp>
        <p:sp>
          <p:nvSpPr>
            <p:cNvPr id="39006" name="Freeform 771"/>
            <p:cNvSpPr>
              <a:spLocks/>
            </p:cNvSpPr>
            <p:nvPr/>
          </p:nvSpPr>
          <p:spPr bwMode="auto">
            <a:xfrm>
              <a:off x="3157" y="2886"/>
              <a:ext cx="213" cy="142"/>
            </a:xfrm>
            <a:custGeom>
              <a:avLst/>
              <a:gdLst>
                <a:gd name="T0" fmla="*/ 201 w 213"/>
                <a:gd name="T1" fmla="*/ 0 h 142"/>
                <a:gd name="T2" fmla="*/ 201 w 213"/>
                <a:gd name="T3" fmla="*/ 0 h 142"/>
                <a:gd name="T4" fmla="*/ 151 w 213"/>
                <a:gd name="T5" fmla="*/ 38 h 142"/>
                <a:gd name="T6" fmla="*/ 103 w 213"/>
                <a:gd name="T7" fmla="*/ 75 h 142"/>
                <a:gd name="T8" fmla="*/ 78 w 213"/>
                <a:gd name="T9" fmla="*/ 92 h 142"/>
                <a:gd name="T10" fmla="*/ 53 w 213"/>
                <a:gd name="T11" fmla="*/ 107 h 142"/>
                <a:gd name="T12" fmla="*/ 27 w 213"/>
                <a:gd name="T13" fmla="*/ 121 h 142"/>
                <a:gd name="T14" fmla="*/ 0 w 213"/>
                <a:gd name="T15" fmla="*/ 134 h 142"/>
                <a:gd name="T16" fmla="*/ 7 w 213"/>
                <a:gd name="T17" fmla="*/ 142 h 142"/>
                <a:gd name="T18" fmla="*/ 36 w 213"/>
                <a:gd name="T19" fmla="*/ 130 h 142"/>
                <a:gd name="T20" fmla="*/ 63 w 213"/>
                <a:gd name="T21" fmla="*/ 115 h 142"/>
                <a:gd name="T22" fmla="*/ 90 w 213"/>
                <a:gd name="T23" fmla="*/ 100 h 142"/>
                <a:gd name="T24" fmla="*/ 115 w 213"/>
                <a:gd name="T25" fmla="*/ 82 h 142"/>
                <a:gd name="T26" fmla="*/ 163 w 213"/>
                <a:gd name="T27" fmla="*/ 46 h 142"/>
                <a:gd name="T28" fmla="*/ 213 w 213"/>
                <a:gd name="T29" fmla="*/ 6 h 142"/>
                <a:gd name="T30" fmla="*/ 213 w 213"/>
                <a:gd name="T31" fmla="*/ 6 h 142"/>
                <a:gd name="T32" fmla="*/ 201 w 21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3"/>
                <a:gd name="T52" fmla="*/ 0 h 142"/>
                <a:gd name="T53" fmla="*/ 213 w 21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3" h="142">
                  <a:moveTo>
                    <a:pt x="201" y="0"/>
                  </a:moveTo>
                  <a:lnTo>
                    <a:pt x="201" y="0"/>
                  </a:lnTo>
                  <a:lnTo>
                    <a:pt x="151" y="38"/>
                  </a:lnTo>
                  <a:lnTo>
                    <a:pt x="103" y="75"/>
                  </a:lnTo>
                  <a:lnTo>
                    <a:pt x="78" y="92"/>
                  </a:lnTo>
                  <a:lnTo>
                    <a:pt x="53" y="107"/>
                  </a:lnTo>
                  <a:lnTo>
                    <a:pt x="27" y="121"/>
                  </a:lnTo>
                  <a:lnTo>
                    <a:pt x="0" y="134"/>
                  </a:lnTo>
                  <a:lnTo>
                    <a:pt x="7" y="142"/>
                  </a:lnTo>
                  <a:lnTo>
                    <a:pt x="36" y="130"/>
                  </a:lnTo>
                  <a:lnTo>
                    <a:pt x="63" y="115"/>
                  </a:lnTo>
                  <a:lnTo>
                    <a:pt x="90" y="100"/>
                  </a:lnTo>
                  <a:lnTo>
                    <a:pt x="115" y="82"/>
                  </a:lnTo>
                  <a:lnTo>
                    <a:pt x="163" y="46"/>
                  </a:lnTo>
                  <a:lnTo>
                    <a:pt x="213" y="6"/>
                  </a:lnTo>
                  <a:lnTo>
                    <a:pt x="201" y="0"/>
                  </a:lnTo>
                  <a:close/>
                </a:path>
              </a:pathLst>
            </a:custGeom>
            <a:solidFill>
              <a:srgbClr val="1F1A17"/>
            </a:solidFill>
            <a:ln w="9525">
              <a:noFill/>
              <a:round/>
              <a:headEnd/>
              <a:tailEnd/>
            </a:ln>
          </p:spPr>
          <p:txBody>
            <a:bodyPr/>
            <a:lstStyle/>
            <a:p>
              <a:endParaRPr lang="en-US"/>
            </a:p>
          </p:txBody>
        </p:sp>
        <p:sp>
          <p:nvSpPr>
            <p:cNvPr id="39007" name="Freeform 772"/>
            <p:cNvSpPr>
              <a:spLocks/>
            </p:cNvSpPr>
            <p:nvPr/>
          </p:nvSpPr>
          <p:spPr bwMode="auto">
            <a:xfrm>
              <a:off x="3358" y="2713"/>
              <a:ext cx="201" cy="179"/>
            </a:xfrm>
            <a:custGeom>
              <a:avLst/>
              <a:gdLst>
                <a:gd name="T0" fmla="*/ 186 w 201"/>
                <a:gd name="T1" fmla="*/ 0 h 179"/>
                <a:gd name="T2" fmla="*/ 186 w 201"/>
                <a:gd name="T3" fmla="*/ 0 h 179"/>
                <a:gd name="T4" fmla="*/ 178 w 201"/>
                <a:gd name="T5" fmla="*/ 14 h 179"/>
                <a:gd name="T6" fmla="*/ 171 w 201"/>
                <a:gd name="T7" fmla="*/ 27 h 179"/>
                <a:gd name="T8" fmla="*/ 161 w 201"/>
                <a:gd name="T9" fmla="*/ 40 h 179"/>
                <a:gd name="T10" fmla="*/ 152 w 201"/>
                <a:gd name="T11" fmla="*/ 54 h 179"/>
                <a:gd name="T12" fmla="*/ 129 w 201"/>
                <a:gd name="T13" fmla="*/ 77 h 179"/>
                <a:gd name="T14" fmla="*/ 106 w 201"/>
                <a:gd name="T15" fmla="*/ 96 h 179"/>
                <a:gd name="T16" fmla="*/ 52 w 201"/>
                <a:gd name="T17" fmla="*/ 134 h 179"/>
                <a:gd name="T18" fmla="*/ 0 w 201"/>
                <a:gd name="T19" fmla="*/ 173 h 179"/>
                <a:gd name="T20" fmla="*/ 12 w 201"/>
                <a:gd name="T21" fmla="*/ 179 h 179"/>
                <a:gd name="T22" fmla="*/ 63 w 201"/>
                <a:gd name="T23" fmla="*/ 142 h 179"/>
                <a:gd name="T24" fmla="*/ 117 w 201"/>
                <a:gd name="T25" fmla="*/ 104 h 179"/>
                <a:gd name="T26" fmla="*/ 142 w 201"/>
                <a:gd name="T27" fmla="*/ 83 h 179"/>
                <a:gd name="T28" fmla="*/ 165 w 201"/>
                <a:gd name="T29" fmla="*/ 58 h 179"/>
                <a:gd name="T30" fmla="*/ 177 w 201"/>
                <a:gd name="T31" fmla="*/ 46 h 179"/>
                <a:gd name="T32" fmla="*/ 186 w 201"/>
                <a:gd name="T33" fmla="*/ 31 h 179"/>
                <a:gd name="T34" fmla="*/ 194 w 201"/>
                <a:gd name="T35" fmla="*/ 17 h 179"/>
                <a:gd name="T36" fmla="*/ 201 w 201"/>
                <a:gd name="T37" fmla="*/ 2 h 179"/>
                <a:gd name="T38" fmla="*/ 201 w 201"/>
                <a:gd name="T39" fmla="*/ 2 h 179"/>
                <a:gd name="T40" fmla="*/ 186 w 201"/>
                <a:gd name="T41" fmla="*/ 0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1"/>
                <a:gd name="T64" fmla="*/ 0 h 179"/>
                <a:gd name="T65" fmla="*/ 201 w 201"/>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1" h="179">
                  <a:moveTo>
                    <a:pt x="186" y="0"/>
                  </a:moveTo>
                  <a:lnTo>
                    <a:pt x="186" y="0"/>
                  </a:lnTo>
                  <a:lnTo>
                    <a:pt x="178" y="14"/>
                  </a:lnTo>
                  <a:lnTo>
                    <a:pt x="171" y="27"/>
                  </a:lnTo>
                  <a:lnTo>
                    <a:pt x="161" y="40"/>
                  </a:lnTo>
                  <a:lnTo>
                    <a:pt x="152" y="54"/>
                  </a:lnTo>
                  <a:lnTo>
                    <a:pt x="129" y="77"/>
                  </a:lnTo>
                  <a:lnTo>
                    <a:pt x="106" y="96"/>
                  </a:lnTo>
                  <a:lnTo>
                    <a:pt x="52" y="134"/>
                  </a:lnTo>
                  <a:lnTo>
                    <a:pt x="0" y="173"/>
                  </a:lnTo>
                  <a:lnTo>
                    <a:pt x="12" y="179"/>
                  </a:lnTo>
                  <a:lnTo>
                    <a:pt x="63" y="142"/>
                  </a:lnTo>
                  <a:lnTo>
                    <a:pt x="117" y="104"/>
                  </a:lnTo>
                  <a:lnTo>
                    <a:pt x="142" y="83"/>
                  </a:lnTo>
                  <a:lnTo>
                    <a:pt x="165" y="58"/>
                  </a:lnTo>
                  <a:lnTo>
                    <a:pt x="177" y="46"/>
                  </a:lnTo>
                  <a:lnTo>
                    <a:pt x="186" y="31"/>
                  </a:lnTo>
                  <a:lnTo>
                    <a:pt x="194" y="17"/>
                  </a:lnTo>
                  <a:lnTo>
                    <a:pt x="201" y="2"/>
                  </a:lnTo>
                  <a:lnTo>
                    <a:pt x="186" y="0"/>
                  </a:lnTo>
                  <a:close/>
                </a:path>
              </a:pathLst>
            </a:custGeom>
            <a:solidFill>
              <a:srgbClr val="1F1A17"/>
            </a:solidFill>
            <a:ln w="9525">
              <a:noFill/>
              <a:round/>
              <a:headEnd/>
              <a:tailEnd/>
            </a:ln>
          </p:spPr>
          <p:txBody>
            <a:bodyPr/>
            <a:lstStyle/>
            <a:p>
              <a:endParaRPr lang="en-US"/>
            </a:p>
          </p:txBody>
        </p:sp>
        <p:sp>
          <p:nvSpPr>
            <p:cNvPr id="39008" name="Freeform 773"/>
            <p:cNvSpPr>
              <a:spLocks/>
            </p:cNvSpPr>
            <p:nvPr/>
          </p:nvSpPr>
          <p:spPr bwMode="auto">
            <a:xfrm>
              <a:off x="3544" y="2421"/>
              <a:ext cx="85" cy="294"/>
            </a:xfrm>
            <a:custGeom>
              <a:avLst/>
              <a:gdLst>
                <a:gd name="T0" fmla="*/ 69 w 85"/>
                <a:gd name="T1" fmla="*/ 0 h 294"/>
                <a:gd name="T2" fmla="*/ 69 w 85"/>
                <a:gd name="T3" fmla="*/ 0 h 294"/>
                <a:gd name="T4" fmla="*/ 65 w 85"/>
                <a:gd name="T5" fmla="*/ 41 h 294"/>
                <a:gd name="T6" fmla="*/ 60 w 85"/>
                <a:gd name="T7" fmla="*/ 79 h 294"/>
                <a:gd name="T8" fmla="*/ 52 w 85"/>
                <a:gd name="T9" fmla="*/ 119 h 294"/>
                <a:gd name="T10" fmla="*/ 44 w 85"/>
                <a:gd name="T11" fmla="*/ 158 h 294"/>
                <a:gd name="T12" fmla="*/ 35 w 85"/>
                <a:gd name="T13" fmla="*/ 194 h 294"/>
                <a:gd name="T14" fmla="*/ 23 w 85"/>
                <a:gd name="T15" fmla="*/ 229 h 294"/>
                <a:gd name="T16" fmla="*/ 12 w 85"/>
                <a:gd name="T17" fmla="*/ 261 h 294"/>
                <a:gd name="T18" fmla="*/ 0 w 85"/>
                <a:gd name="T19" fmla="*/ 292 h 294"/>
                <a:gd name="T20" fmla="*/ 15 w 85"/>
                <a:gd name="T21" fmla="*/ 294 h 294"/>
                <a:gd name="T22" fmla="*/ 27 w 85"/>
                <a:gd name="T23" fmla="*/ 263 h 294"/>
                <a:gd name="T24" fmla="*/ 39 w 85"/>
                <a:gd name="T25" fmla="*/ 231 h 294"/>
                <a:gd name="T26" fmla="*/ 50 w 85"/>
                <a:gd name="T27" fmla="*/ 196 h 294"/>
                <a:gd name="T28" fmla="*/ 60 w 85"/>
                <a:gd name="T29" fmla="*/ 160 h 294"/>
                <a:gd name="T30" fmla="*/ 67 w 85"/>
                <a:gd name="T31" fmla="*/ 119 h 294"/>
                <a:gd name="T32" fmla="*/ 75 w 85"/>
                <a:gd name="T33" fmla="*/ 81 h 294"/>
                <a:gd name="T34" fmla="*/ 81 w 85"/>
                <a:gd name="T35" fmla="*/ 41 h 294"/>
                <a:gd name="T36" fmla="*/ 85 w 85"/>
                <a:gd name="T37" fmla="*/ 0 h 294"/>
                <a:gd name="T38" fmla="*/ 85 w 85"/>
                <a:gd name="T39" fmla="*/ 0 h 294"/>
                <a:gd name="T40" fmla="*/ 69 w 85"/>
                <a:gd name="T41" fmla="*/ 0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94"/>
                <a:gd name="T65" fmla="*/ 85 w 85"/>
                <a:gd name="T66" fmla="*/ 294 h 2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94">
                  <a:moveTo>
                    <a:pt x="69" y="0"/>
                  </a:moveTo>
                  <a:lnTo>
                    <a:pt x="69" y="0"/>
                  </a:lnTo>
                  <a:lnTo>
                    <a:pt x="65" y="41"/>
                  </a:lnTo>
                  <a:lnTo>
                    <a:pt x="60" y="79"/>
                  </a:lnTo>
                  <a:lnTo>
                    <a:pt x="52" y="119"/>
                  </a:lnTo>
                  <a:lnTo>
                    <a:pt x="44" y="158"/>
                  </a:lnTo>
                  <a:lnTo>
                    <a:pt x="35" y="194"/>
                  </a:lnTo>
                  <a:lnTo>
                    <a:pt x="23" y="229"/>
                  </a:lnTo>
                  <a:lnTo>
                    <a:pt x="12" y="261"/>
                  </a:lnTo>
                  <a:lnTo>
                    <a:pt x="0" y="292"/>
                  </a:lnTo>
                  <a:lnTo>
                    <a:pt x="15" y="294"/>
                  </a:lnTo>
                  <a:lnTo>
                    <a:pt x="27" y="263"/>
                  </a:lnTo>
                  <a:lnTo>
                    <a:pt x="39" y="231"/>
                  </a:lnTo>
                  <a:lnTo>
                    <a:pt x="50" y="196"/>
                  </a:lnTo>
                  <a:lnTo>
                    <a:pt x="60" y="160"/>
                  </a:lnTo>
                  <a:lnTo>
                    <a:pt x="67" y="119"/>
                  </a:lnTo>
                  <a:lnTo>
                    <a:pt x="75" y="81"/>
                  </a:lnTo>
                  <a:lnTo>
                    <a:pt x="81" y="41"/>
                  </a:lnTo>
                  <a:lnTo>
                    <a:pt x="85" y="0"/>
                  </a:lnTo>
                  <a:lnTo>
                    <a:pt x="69" y="0"/>
                  </a:lnTo>
                  <a:close/>
                </a:path>
              </a:pathLst>
            </a:custGeom>
            <a:solidFill>
              <a:srgbClr val="1F1A17"/>
            </a:solidFill>
            <a:ln w="9525">
              <a:noFill/>
              <a:round/>
              <a:headEnd/>
              <a:tailEnd/>
            </a:ln>
          </p:spPr>
          <p:txBody>
            <a:bodyPr/>
            <a:lstStyle/>
            <a:p>
              <a:endParaRPr lang="en-US"/>
            </a:p>
          </p:txBody>
        </p:sp>
        <p:sp>
          <p:nvSpPr>
            <p:cNvPr id="39009" name="Freeform 774"/>
            <p:cNvSpPr>
              <a:spLocks/>
            </p:cNvSpPr>
            <p:nvPr/>
          </p:nvSpPr>
          <p:spPr bwMode="auto">
            <a:xfrm>
              <a:off x="3613" y="2085"/>
              <a:ext cx="42" cy="336"/>
            </a:xfrm>
            <a:custGeom>
              <a:avLst/>
              <a:gdLst>
                <a:gd name="T0" fmla="*/ 27 w 42"/>
                <a:gd name="T1" fmla="*/ 0 h 336"/>
                <a:gd name="T2" fmla="*/ 27 w 42"/>
                <a:gd name="T3" fmla="*/ 0 h 336"/>
                <a:gd name="T4" fmla="*/ 27 w 42"/>
                <a:gd name="T5" fmla="*/ 42 h 336"/>
                <a:gd name="T6" fmla="*/ 27 w 42"/>
                <a:gd name="T7" fmla="*/ 85 h 336"/>
                <a:gd name="T8" fmla="*/ 23 w 42"/>
                <a:gd name="T9" fmla="*/ 129 h 336"/>
                <a:gd name="T10" fmla="*/ 17 w 42"/>
                <a:gd name="T11" fmla="*/ 173 h 336"/>
                <a:gd name="T12" fmla="*/ 12 w 42"/>
                <a:gd name="T13" fmla="*/ 217 h 336"/>
                <a:gd name="T14" fmla="*/ 6 w 42"/>
                <a:gd name="T15" fmla="*/ 259 h 336"/>
                <a:gd name="T16" fmla="*/ 2 w 42"/>
                <a:gd name="T17" fmla="*/ 300 h 336"/>
                <a:gd name="T18" fmla="*/ 0 w 42"/>
                <a:gd name="T19" fmla="*/ 336 h 336"/>
                <a:gd name="T20" fmla="*/ 16 w 42"/>
                <a:gd name="T21" fmla="*/ 336 h 336"/>
                <a:gd name="T22" fmla="*/ 17 w 42"/>
                <a:gd name="T23" fmla="*/ 300 h 336"/>
                <a:gd name="T24" fmla="*/ 21 w 42"/>
                <a:gd name="T25" fmla="*/ 259 h 336"/>
                <a:gd name="T26" fmla="*/ 27 w 42"/>
                <a:gd name="T27" fmla="*/ 217 h 336"/>
                <a:gd name="T28" fmla="*/ 33 w 42"/>
                <a:gd name="T29" fmla="*/ 175 h 336"/>
                <a:gd name="T30" fmla="*/ 39 w 42"/>
                <a:gd name="T31" fmla="*/ 131 h 336"/>
                <a:gd name="T32" fmla="*/ 42 w 42"/>
                <a:gd name="T33" fmla="*/ 87 h 336"/>
                <a:gd name="T34" fmla="*/ 42 w 42"/>
                <a:gd name="T35" fmla="*/ 42 h 336"/>
                <a:gd name="T36" fmla="*/ 40 w 42"/>
                <a:gd name="T37" fmla="*/ 0 h 336"/>
                <a:gd name="T38" fmla="*/ 40 w 42"/>
                <a:gd name="T39" fmla="*/ 0 h 336"/>
                <a:gd name="T40" fmla="*/ 27 w 42"/>
                <a:gd name="T41" fmla="*/ 0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36"/>
                <a:gd name="T65" fmla="*/ 42 w 42"/>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36">
                  <a:moveTo>
                    <a:pt x="27" y="0"/>
                  </a:moveTo>
                  <a:lnTo>
                    <a:pt x="27" y="0"/>
                  </a:lnTo>
                  <a:lnTo>
                    <a:pt x="27" y="42"/>
                  </a:lnTo>
                  <a:lnTo>
                    <a:pt x="27" y="85"/>
                  </a:lnTo>
                  <a:lnTo>
                    <a:pt x="23" y="129"/>
                  </a:lnTo>
                  <a:lnTo>
                    <a:pt x="17" y="173"/>
                  </a:lnTo>
                  <a:lnTo>
                    <a:pt x="12" y="217"/>
                  </a:lnTo>
                  <a:lnTo>
                    <a:pt x="6" y="259"/>
                  </a:lnTo>
                  <a:lnTo>
                    <a:pt x="2" y="300"/>
                  </a:lnTo>
                  <a:lnTo>
                    <a:pt x="0" y="336"/>
                  </a:lnTo>
                  <a:lnTo>
                    <a:pt x="16" y="336"/>
                  </a:lnTo>
                  <a:lnTo>
                    <a:pt x="17" y="300"/>
                  </a:lnTo>
                  <a:lnTo>
                    <a:pt x="21" y="259"/>
                  </a:lnTo>
                  <a:lnTo>
                    <a:pt x="27" y="217"/>
                  </a:lnTo>
                  <a:lnTo>
                    <a:pt x="33" y="175"/>
                  </a:lnTo>
                  <a:lnTo>
                    <a:pt x="39" y="131"/>
                  </a:lnTo>
                  <a:lnTo>
                    <a:pt x="42" y="87"/>
                  </a:lnTo>
                  <a:lnTo>
                    <a:pt x="42" y="42"/>
                  </a:lnTo>
                  <a:lnTo>
                    <a:pt x="40" y="0"/>
                  </a:lnTo>
                  <a:lnTo>
                    <a:pt x="27" y="0"/>
                  </a:lnTo>
                  <a:close/>
                </a:path>
              </a:pathLst>
            </a:custGeom>
            <a:solidFill>
              <a:srgbClr val="1F1A17"/>
            </a:solidFill>
            <a:ln w="9525">
              <a:noFill/>
              <a:round/>
              <a:headEnd/>
              <a:tailEnd/>
            </a:ln>
          </p:spPr>
          <p:txBody>
            <a:bodyPr/>
            <a:lstStyle/>
            <a:p>
              <a:endParaRPr lang="en-US"/>
            </a:p>
          </p:txBody>
        </p:sp>
        <p:sp>
          <p:nvSpPr>
            <p:cNvPr id="39010" name="Freeform 775"/>
            <p:cNvSpPr>
              <a:spLocks/>
            </p:cNvSpPr>
            <p:nvPr/>
          </p:nvSpPr>
          <p:spPr bwMode="auto">
            <a:xfrm>
              <a:off x="3535" y="1742"/>
              <a:ext cx="118" cy="343"/>
            </a:xfrm>
            <a:custGeom>
              <a:avLst/>
              <a:gdLst>
                <a:gd name="T0" fmla="*/ 0 w 118"/>
                <a:gd name="T1" fmla="*/ 3 h 343"/>
                <a:gd name="T2" fmla="*/ 0 w 118"/>
                <a:gd name="T3" fmla="*/ 3 h 343"/>
                <a:gd name="T4" fmla="*/ 15 w 118"/>
                <a:gd name="T5" fmla="*/ 42 h 343"/>
                <a:gd name="T6" fmla="*/ 32 w 118"/>
                <a:gd name="T7" fmla="*/ 82 h 343"/>
                <a:gd name="T8" fmla="*/ 48 w 118"/>
                <a:gd name="T9" fmla="*/ 122 h 343"/>
                <a:gd name="T10" fmla="*/ 63 w 118"/>
                <a:gd name="T11" fmla="*/ 165 h 343"/>
                <a:gd name="T12" fmla="*/ 76 w 118"/>
                <a:gd name="T13" fmla="*/ 209 h 343"/>
                <a:gd name="T14" fmla="*/ 90 w 118"/>
                <a:gd name="T15" fmla="*/ 253 h 343"/>
                <a:gd name="T16" fmla="*/ 97 w 118"/>
                <a:gd name="T17" fmla="*/ 299 h 343"/>
                <a:gd name="T18" fmla="*/ 105 w 118"/>
                <a:gd name="T19" fmla="*/ 343 h 343"/>
                <a:gd name="T20" fmla="*/ 118 w 118"/>
                <a:gd name="T21" fmla="*/ 343 h 343"/>
                <a:gd name="T22" fmla="*/ 113 w 118"/>
                <a:gd name="T23" fmla="*/ 297 h 343"/>
                <a:gd name="T24" fmla="*/ 103 w 118"/>
                <a:gd name="T25" fmla="*/ 251 h 343"/>
                <a:gd name="T26" fmla="*/ 92 w 118"/>
                <a:gd name="T27" fmla="*/ 207 h 343"/>
                <a:gd name="T28" fmla="*/ 78 w 118"/>
                <a:gd name="T29" fmla="*/ 163 h 343"/>
                <a:gd name="T30" fmla="*/ 63 w 118"/>
                <a:gd name="T31" fmla="*/ 120 h 343"/>
                <a:gd name="T32" fmla="*/ 48 w 118"/>
                <a:gd name="T33" fmla="*/ 78 h 343"/>
                <a:gd name="T34" fmla="*/ 30 w 118"/>
                <a:gd name="T35" fmla="*/ 40 h 343"/>
                <a:gd name="T36" fmla="*/ 15 w 118"/>
                <a:gd name="T37" fmla="*/ 0 h 343"/>
                <a:gd name="T38" fmla="*/ 15 w 118"/>
                <a:gd name="T39" fmla="*/ 0 h 343"/>
                <a:gd name="T40" fmla="*/ 0 w 118"/>
                <a:gd name="T41" fmla="*/ 3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343"/>
                <a:gd name="T65" fmla="*/ 118 w 118"/>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343">
                  <a:moveTo>
                    <a:pt x="0" y="3"/>
                  </a:moveTo>
                  <a:lnTo>
                    <a:pt x="0" y="3"/>
                  </a:lnTo>
                  <a:lnTo>
                    <a:pt x="15" y="42"/>
                  </a:lnTo>
                  <a:lnTo>
                    <a:pt x="32" y="82"/>
                  </a:lnTo>
                  <a:lnTo>
                    <a:pt x="48" y="122"/>
                  </a:lnTo>
                  <a:lnTo>
                    <a:pt x="63" y="165"/>
                  </a:lnTo>
                  <a:lnTo>
                    <a:pt x="76" y="209"/>
                  </a:lnTo>
                  <a:lnTo>
                    <a:pt x="90" y="253"/>
                  </a:lnTo>
                  <a:lnTo>
                    <a:pt x="97" y="299"/>
                  </a:lnTo>
                  <a:lnTo>
                    <a:pt x="105" y="343"/>
                  </a:lnTo>
                  <a:lnTo>
                    <a:pt x="118" y="343"/>
                  </a:lnTo>
                  <a:lnTo>
                    <a:pt x="113" y="297"/>
                  </a:lnTo>
                  <a:lnTo>
                    <a:pt x="103" y="251"/>
                  </a:lnTo>
                  <a:lnTo>
                    <a:pt x="92" y="207"/>
                  </a:lnTo>
                  <a:lnTo>
                    <a:pt x="78" y="163"/>
                  </a:lnTo>
                  <a:lnTo>
                    <a:pt x="63" y="120"/>
                  </a:lnTo>
                  <a:lnTo>
                    <a:pt x="48" y="78"/>
                  </a:lnTo>
                  <a:lnTo>
                    <a:pt x="30" y="40"/>
                  </a:lnTo>
                  <a:lnTo>
                    <a:pt x="15" y="0"/>
                  </a:lnTo>
                  <a:lnTo>
                    <a:pt x="0" y="3"/>
                  </a:lnTo>
                  <a:close/>
                </a:path>
              </a:pathLst>
            </a:custGeom>
            <a:solidFill>
              <a:srgbClr val="1F1A17"/>
            </a:solidFill>
            <a:ln w="9525">
              <a:noFill/>
              <a:round/>
              <a:headEnd/>
              <a:tailEnd/>
            </a:ln>
          </p:spPr>
          <p:txBody>
            <a:bodyPr/>
            <a:lstStyle/>
            <a:p>
              <a:endParaRPr lang="en-US"/>
            </a:p>
          </p:txBody>
        </p:sp>
        <p:sp>
          <p:nvSpPr>
            <p:cNvPr id="39011" name="Freeform 776"/>
            <p:cNvSpPr>
              <a:spLocks/>
            </p:cNvSpPr>
            <p:nvPr/>
          </p:nvSpPr>
          <p:spPr bwMode="auto">
            <a:xfrm>
              <a:off x="3439" y="1580"/>
              <a:ext cx="111" cy="165"/>
            </a:xfrm>
            <a:custGeom>
              <a:avLst/>
              <a:gdLst>
                <a:gd name="T0" fmla="*/ 0 w 111"/>
                <a:gd name="T1" fmla="*/ 2 h 165"/>
                <a:gd name="T2" fmla="*/ 0 w 111"/>
                <a:gd name="T3" fmla="*/ 2 h 165"/>
                <a:gd name="T4" fmla="*/ 21 w 111"/>
                <a:gd name="T5" fmla="*/ 39 h 165"/>
                <a:gd name="T6" fmla="*/ 48 w 111"/>
                <a:gd name="T7" fmla="*/ 79 h 165"/>
                <a:gd name="T8" fmla="*/ 63 w 111"/>
                <a:gd name="T9" fmla="*/ 102 h 165"/>
                <a:gd name="T10" fmla="*/ 74 w 111"/>
                <a:gd name="T11" fmla="*/ 123 h 165"/>
                <a:gd name="T12" fmla="*/ 86 w 111"/>
                <a:gd name="T13" fmla="*/ 144 h 165"/>
                <a:gd name="T14" fmla="*/ 96 w 111"/>
                <a:gd name="T15" fmla="*/ 165 h 165"/>
                <a:gd name="T16" fmla="*/ 111 w 111"/>
                <a:gd name="T17" fmla="*/ 162 h 165"/>
                <a:gd name="T18" fmla="*/ 101 w 111"/>
                <a:gd name="T19" fmla="*/ 142 h 165"/>
                <a:gd name="T20" fmla="*/ 90 w 111"/>
                <a:gd name="T21" fmla="*/ 121 h 165"/>
                <a:gd name="T22" fmla="*/ 76 w 111"/>
                <a:gd name="T23" fmla="*/ 98 h 165"/>
                <a:gd name="T24" fmla="*/ 63 w 111"/>
                <a:gd name="T25" fmla="*/ 77 h 165"/>
                <a:gd name="T26" fmla="*/ 36 w 111"/>
                <a:gd name="T27" fmla="*/ 35 h 165"/>
                <a:gd name="T28" fmla="*/ 13 w 111"/>
                <a:gd name="T29" fmla="*/ 0 h 165"/>
                <a:gd name="T30" fmla="*/ 13 w 111"/>
                <a:gd name="T31" fmla="*/ 0 h 165"/>
                <a:gd name="T32" fmla="*/ 0 w 111"/>
                <a:gd name="T33" fmla="*/ 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65"/>
                <a:gd name="T53" fmla="*/ 111 w 111"/>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65">
                  <a:moveTo>
                    <a:pt x="0" y="2"/>
                  </a:moveTo>
                  <a:lnTo>
                    <a:pt x="0" y="2"/>
                  </a:lnTo>
                  <a:lnTo>
                    <a:pt x="21" y="39"/>
                  </a:lnTo>
                  <a:lnTo>
                    <a:pt x="48" y="79"/>
                  </a:lnTo>
                  <a:lnTo>
                    <a:pt x="63" y="102"/>
                  </a:lnTo>
                  <a:lnTo>
                    <a:pt x="74" y="123"/>
                  </a:lnTo>
                  <a:lnTo>
                    <a:pt x="86" y="144"/>
                  </a:lnTo>
                  <a:lnTo>
                    <a:pt x="96" y="165"/>
                  </a:lnTo>
                  <a:lnTo>
                    <a:pt x="111" y="162"/>
                  </a:lnTo>
                  <a:lnTo>
                    <a:pt x="101" y="142"/>
                  </a:lnTo>
                  <a:lnTo>
                    <a:pt x="90" y="121"/>
                  </a:lnTo>
                  <a:lnTo>
                    <a:pt x="76" y="98"/>
                  </a:lnTo>
                  <a:lnTo>
                    <a:pt x="63" y="77"/>
                  </a:lnTo>
                  <a:lnTo>
                    <a:pt x="36" y="35"/>
                  </a:lnTo>
                  <a:lnTo>
                    <a:pt x="13" y="0"/>
                  </a:lnTo>
                  <a:lnTo>
                    <a:pt x="0" y="2"/>
                  </a:lnTo>
                  <a:close/>
                </a:path>
              </a:pathLst>
            </a:custGeom>
            <a:solidFill>
              <a:srgbClr val="1F1A17"/>
            </a:solidFill>
            <a:ln w="9525">
              <a:noFill/>
              <a:round/>
              <a:headEnd/>
              <a:tailEnd/>
            </a:ln>
          </p:spPr>
          <p:txBody>
            <a:bodyPr/>
            <a:lstStyle/>
            <a:p>
              <a:endParaRPr lang="en-US"/>
            </a:p>
          </p:txBody>
        </p:sp>
        <p:sp>
          <p:nvSpPr>
            <p:cNvPr id="39012" name="Freeform 777"/>
            <p:cNvSpPr>
              <a:spLocks/>
            </p:cNvSpPr>
            <p:nvPr/>
          </p:nvSpPr>
          <p:spPr bwMode="auto">
            <a:xfrm>
              <a:off x="3166" y="1334"/>
              <a:ext cx="286" cy="248"/>
            </a:xfrm>
            <a:custGeom>
              <a:avLst/>
              <a:gdLst>
                <a:gd name="T0" fmla="*/ 0 w 286"/>
                <a:gd name="T1" fmla="*/ 8 h 248"/>
                <a:gd name="T2" fmla="*/ 0 w 286"/>
                <a:gd name="T3" fmla="*/ 8 h 248"/>
                <a:gd name="T4" fmla="*/ 90 w 286"/>
                <a:gd name="T5" fmla="*/ 66 h 248"/>
                <a:gd name="T6" fmla="*/ 163 w 286"/>
                <a:gd name="T7" fmla="*/ 116 h 248"/>
                <a:gd name="T8" fmla="*/ 179 w 286"/>
                <a:gd name="T9" fmla="*/ 129 h 248"/>
                <a:gd name="T10" fmla="*/ 192 w 286"/>
                <a:gd name="T11" fmla="*/ 143 h 248"/>
                <a:gd name="T12" fmla="*/ 207 w 286"/>
                <a:gd name="T13" fmla="*/ 156 h 248"/>
                <a:gd name="T14" fmla="*/ 221 w 286"/>
                <a:gd name="T15" fmla="*/ 171 h 248"/>
                <a:gd name="T16" fmla="*/ 234 w 286"/>
                <a:gd name="T17" fmla="*/ 189 h 248"/>
                <a:gd name="T18" fmla="*/ 248 w 286"/>
                <a:gd name="T19" fmla="*/ 208 h 248"/>
                <a:gd name="T20" fmla="*/ 259 w 286"/>
                <a:gd name="T21" fmla="*/ 227 h 248"/>
                <a:gd name="T22" fmla="*/ 273 w 286"/>
                <a:gd name="T23" fmla="*/ 248 h 248"/>
                <a:gd name="T24" fmla="*/ 286 w 286"/>
                <a:gd name="T25" fmla="*/ 246 h 248"/>
                <a:gd name="T26" fmla="*/ 275 w 286"/>
                <a:gd name="T27" fmla="*/ 223 h 248"/>
                <a:gd name="T28" fmla="*/ 261 w 286"/>
                <a:gd name="T29" fmla="*/ 204 h 248"/>
                <a:gd name="T30" fmla="*/ 248 w 286"/>
                <a:gd name="T31" fmla="*/ 185 h 248"/>
                <a:gd name="T32" fmla="*/ 234 w 286"/>
                <a:gd name="T33" fmla="*/ 167 h 248"/>
                <a:gd name="T34" fmla="*/ 221 w 286"/>
                <a:gd name="T35" fmla="*/ 152 h 248"/>
                <a:gd name="T36" fmla="*/ 206 w 286"/>
                <a:gd name="T37" fmla="*/ 137 h 248"/>
                <a:gd name="T38" fmla="*/ 190 w 286"/>
                <a:gd name="T39" fmla="*/ 123 h 248"/>
                <a:gd name="T40" fmla="*/ 175 w 286"/>
                <a:gd name="T41" fmla="*/ 110 h 248"/>
                <a:gd name="T42" fmla="*/ 102 w 286"/>
                <a:gd name="T43" fmla="*/ 58 h 248"/>
                <a:gd name="T44" fmla="*/ 12 w 286"/>
                <a:gd name="T45" fmla="*/ 0 h 248"/>
                <a:gd name="T46" fmla="*/ 12 w 286"/>
                <a:gd name="T47" fmla="*/ 0 h 248"/>
                <a:gd name="T48" fmla="*/ 0 w 286"/>
                <a:gd name="T49" fmla="*/ 8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6"/>
                <a:gd name="T76" fmla="*/ 0 h 248"/>
                <a:gd name="T77" fmla="*/ 286 w 286"/>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6" h="248">
                  <a:moveTo>
                    <a:pt x="0" y="8"/>
                  </a:moveTo>
                  <a:lnTo>
                    <a:pt x="0" y="8"/>
                  </a:lnTo>
                  <a:lnTo>
                    <a:pt x="90" y="66"/>
                  </a:lnTo>
                  <a:lnTo>
                    <a:pt x="163" y="116"/>
                  </a:lnTo>
                  <a:lnTo>
                    <a:pt x="179" y="129"/>
                  </a:lnTo>
                  <a:lnTo>
                    <a:pt x="192" y="143"/>
                  </a:lnTo>
                  <a:lnTo>
                    <a:pt x="207" y="156"/>
                  </a:lnTo>
                  <a:lnTo>
                    <a:pt x="221" y="171"/>
                  </a:lnTo>
                  <a:lnTo>
                    <a:pt x="234" y="189"/>
                  </a:lnTo>
                  <a:lnTo>
                    <a:pt x="248" y="208"/>
                  </a:lnTo>
                  <a:lnTo>
                    <a:pt x="259" y="227"/>
                  </a:lnTo>
                  <a:lnTo>
                    <a:pt x="273" y="248"/>
                  </a:lnTo>
                  <a:lnTo>
                    <a:pt x="286" y="246"/>
                  </a:lnTo>
                  <a:lnTo>
                    <a:pt x="275" y="223"/>
                  </a:lnTo>
                  <a:lnTo>
                    <a:pt x="261" y="204"/>
                  </a:lnTo>
                  <a:lnTo>
                    <a:pt x="248" y="185"/>
                  </a:lnTo>
                  <a:lnTo>
                    <a:pt x="234" y="167"/>
                  </a:lnTo>
                  <a:lnTo>
                    <a:pt x="221" y="152"/>
                  </a:lnTo>
                  <a:lnTo>
                    <a:pt x="206" y="137"/>
                  </a:lnTo>
                  <a:lnTo>
                    <a:pt x="190" y="123"/>
                  </a:lnTo>
                  <a:lnTo>
                    <a:pt x="175" y="110"/>
                  </a:lnTo>
                  <a:lnTo>
                    <a:pt x="102" y="58"/>
                  </a:lnTo>
                  <a:lnTo>
                    <a:pt x="12" y="0"/>
                  </a:lnTo>
                  <a:lnTo>
                    <a:pt x="0" y="8"/>
                  </a:lnTo>
                  <a:close/>
                </a:path>
              </a:pathLst>
            </a:custGeom>
            <a:solidFill>
              <a:srgbClr val="1F1A17"/>
            </a:solidFill>
            <a:ln w="9525">
              <a:noFill/>
              <a:round/>
              <a:headEnd/>
              <a:tailEnd/>
            </a:ln>
          </p:spPr>
          <p:txBody>
            <a:bodyPr/>
            <a:lstStyle/>
            <a:p>
              <a:endParaRPr lang="en-US"/>
            </a:p>
          </p:txBody>
        </p:sp>
        <p:sp>
          <p:nvSpPr>
            <p:cNvPr id="39013" name="Freeform 778"/>
            <p:cNvSpPr>
              <a:spLocks/>
            </p:cNvSpPr>
            <p:nvPr/>
          </p:nvSpPr>
          <p:spPr bwMode="auto">
            <a:xfrm>
              <a:off x="2783" y="1235"/>
              <a:ext cx="395" cy="107"/>
            </a:xfrm>
            <a:custGeom>
              <a:avLst/>
              <a:gdLst>
                <a:gd name="T0" fmla="*/ 0 w 395"/>
                <a:gd name="T1" fmla="*/ 11 h 107"/>
                <a:gd name="T2" fmla="*/ 0 w 395"/>
                <a:gd name="T3" fmla="*/ 11 h 107"/>
                <a:gd name="T4" fmla="*/ 51 w 395"/>
                <a:gd name="T5" fmla="*/ 9 h 107"/>
                <a:gd name="T6" fmla="*/ 101 w 395"/>
                <a:gd name="T7" fmla="*/ 9 h 107"/>
                <a:gd name="T8" fmla="*/ 124 w 395"/>
                <a:gd name="T9" fmla="*/ 11 h 107"/>
                <a:gd name="T10" fmla="*/ 149 w 395"/>
                <a:gd name="T11" fmla="*/ 15 h 107"/>
                <a:gd name="T12" fmla="*/ 172 w 395"/>
                <a:gd name="T13" fmla="*/ 19 h 107"/>
                <a:gd name="T14" fmla="*/ 195 w 395"/>
                <a:gd name="T15" fmla="*/ 23 h 107"/>
                <a:gd name="T16" fmla="*/ 218 w 395"/>
                <a:gd name="T17" fmla="*/ 28 h 107"/>
                <a:gd name="T18" fmla="*/ 243 w 395"/>
                <a:gd name="T19" fmla="*/ 36 h 107"/>
                <a:gd name="T20" fmla="*/ 266 w 395"/>
                <a:gd name="T21" fmla="*/ 46 h 107"/>
                <a:gd name="T22" fmla="*/ 289 w 395"/>
                <a:gd name="T23" fmla="*/ 55 h 107"/>
                <a:gd name="T24" fmla="*/ 312 w 395"/>
                <a:gd name="T25" fmla="*/ 65 h 107"/>
                <a:gd name="T26" fmla="*/ 335 w 395"/>
                <a:gd name="T27" fmla="*/ 78 h 107"/>
                <a:gd name="T28" fmla="*/ 360 w 395"/>
                <a:gd name="T29" fmla="*/ 92 h 107"/>
                <a:gd name="T30" fmla="*/ 383 w 395"/>
                <a:gd name="T31" fmla="*/ 107 h 107"/>
                <a:gd name="T32" fmla="*/ 395 w 395"/>
                <a:gd name="T33" fmla="*/ 99 h 107"/>
                <a:gd name="T34" fmla="*/ 370 w 395"/>
                <a:gd name="T35" fmla="*/ 84 h 107"/>
                <a:gd name="T36" fmla="*/ 347 w 395"/>
                <a:gd name="T37" fmla="*/ 71 h 107"/>
                <a:gd name="T38" fmla="*/ 322 w 395"/>
                <a:gd name="T39" fmla="*/ 57 h 107"/>
                <a:gd name="T40" fmla="*/ 297 w 395"/>
                <a:gd name="T41" fmla="*/ 46 h 107"/>
                <a:gd name="T42" fmla="*/ 274 w 395"/>
                <a:gd name="T43" fmla="*/ 36 h 107"/>
                <a:gd name="T44" fmla="*/ 249 w 395"/>
                <a:gd name="T45" fmla="*/ 28 h 107"/>
                <a:gd name="T46" fmla="*/ 226 w 395"/>
                <a:gd name="T47" fmla="*/ 21 h 107"/>
                <a:gd name="T48" fmla="*/ 201 w 395"/>
                <a:gd name="T49" fmla="*/ 15 h 107"/>
                <a:gd name="T50" fmla="*/ 176 w 395"/>
                <a:gd name="T51" fmla="*/ 9 h 107"/>
                <a:gd name="T52" fmla="*/ 151 w 395"/>
                <a:gd name="T53" fmla="*/ 5 h 107"/>
                <a:gd name="T54" fmla="*/ 126 w 395"/>
                <a:gd name="T55" fmla="*/ 2 h 107"/>
                <a:gd name="T56" fmla="*/ 101 w 395"/>
                <a:gd name="T57" fmla="*/ 0 h 107"/>
                <a:gd name="T58" fmla="*/ 51 w 395"/>
                <a:gd name="T59" fmla="*/ 0 h 107"/>
                <a:gd name="T60" fmla="*/ 0 w 395"/>
                <a:gd name="T61" fmla="*/ 2 h 107"/>
                <a:gd name="T62" fmla="*/ 0 w 395"/>
                <a:gd name="T63" fmla="*/ 2 h 107"/>
                <a:gd name="T64" fmla="*/ 0 w 395"/>
                <a:gd name="T65" fmla="*/ 1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5"/>
                <a:gd name="T100" fmla="*/ 0 h 107"/>
                <a:gd name="T101" fmla="*/ 395 w 395"/>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5" h="107">
                  <a:moveTo>
                    <a:pt x="0" y="11"/>
                  </a:moveTo>
                  <a:lnTo>
                    <a:pt x="0" y="11"/>
                  </a:lnTo>
                  <a:lnTo>
                    <a:pt x="51" y="9"/>
                  </a:lnTo>
                  <a:lnTo>
                    <a:pt x="101" y="9"/>
                  </a:lnTo>
                  <a:lnTo>
                    <a:pt x="124" y="11"/>
                  </a:lnTo>
                  <a:lnTo>
                    <a:pt x="149" y="15"/>
                  </a:lnTo>
                  <a:lnTo>
                    <a:pt x="172" y="19"/>
                  </a:lnTo>
                  <a:lnTo>
                    <a:pt x="195" y="23"/>
                  </a:lnTo>
                  <a:lnTo>
                    <a:pt x="218" y="28"/>
                  </a:lnTo>
                  <a:lnTo>
                    <a:pt x="243" y="36"/>
                  </a:lnTo>
                  <a:lnTo>
                    <a:pt x="266" y="46"/>
                  </a:lnTo>
                  <a:lnTo>
                    <a:pt x="289" y="55"/>
                  </a:lnTo>
                  <a:lnTo>
                    <a:pt x="312" y="65"/>
                  </a:lnTo>
                  <a:lnTo>
                    <a:pt x="335" y="78"/>
                  </a:lnTo>
                  <a:lnTo>
                    <a:pt x="360" y="92"/>
                  </a:lnTo>
                  <a:lnTo>
                    <a:pt x="383" y="107"/>
                  </a:lnTo>
                  <a:lnTo>
                    <a:pt x="395" y="99"/>
                  </a:lnTo>
                  <a:lnTo>
                    <a:pt x="370" y="84"/>
                  </a:lnTo>
                  <a:lnTo>
                    <a:pt x="347" y="71"/>
                  </a:lnTo>
                  <a:lnTo>
                    <a:pt x="322" y="57"/>
                  </a:lnTo>
                  <a:lnTo>
                    <a:pt x="297" y="46"/>
                  </a:lnTo>
                  <a:lnTo>
                    <a:pt x="274" y="36"/>
                  </a:lnTo>
                  <a:lnTo>
                    <a:pt x="249" y="28"/>
                  </a:lnTo>
                  <a:lnTo>
                    <a:pt x="226" y="21"/>
                  </a:lnTo>
                  <a:lnTo>
                    <a:pt x="201" y="15"/>
                  </a:lnTo>
                  <a:lnTo>
                    <a:pt x="176" y="9"/>
                  </a:lnTo>
                  <a:lnTo>
                    <a:pt x="151" y="5"/>
                  </a:lnTo>
                  <a:lnTo>
                    <a:pt x="126" y="2"/>
                  </a:lnTo>
                  <a:lnTo>
                    <a:pt x="101" y="0"/>
                  </a:lnTo>
                  <a:lnTo>
                    <a:pt x="51" y="0"/>
                  </a:lnTo>
                  <a:lnTo>
                    <a:pt x="0" y="2"/>
                  </a:lnTo>
                  <a:lnTo>
                    <a:pt x="0" y="11"/>
                  </a:lnTo>
                  <a:close/>
                </a:path>
              </a:pathLst>
            </a:custGeom>
            <a:solidFill>
              <a:srgbClr val="1F1A17"/>
            </a:solidFill>
            <a:ln w="9525">
              <a:noFill/>
              <a:round/>
              <a:headEnd/>
              <a:tailEnd/>
            </a:ln>
          </p:spPr>
          <p:txBody>
            <a:bodyPr/>
            <a:lstStyle/>
            <a:p>
              <a:endParaRPr lang="en-US"/>
            </a:p>
          </p:txBody>
        </p:sp>
        <p:sp>
          <p:nvSpPr>
            <p:cNvPr id="39014" name="Freeform 779"/>
            <p:cNvSpPr>
              <a:spLocks/>
            </p:cNvSpPr>
            <p:nvPr/>
          </p:nvSpPr>
          <p:spPr bwMode="auto">
            <a:xfrm>
              <a:off x="2504" y="1237"/>
              <a:ext cx="279" cy="88"/>
            </a:xfrm>
            <a:custGeom>
              <a:avLst/>
              <a:gdLst>
                <a:gd name="T0" fmla="*/ 12 w 279"/>
                <a:gd name="T1" fmla="*/ 88 h 88"/>
                <a:gd name="T2" fmla="*/ 12 w 279"/>
                <a:gd name="T3" fmla="*/ 88 h 88"/>
                <a:gd name="T4" fmla="*/ 45 w 279"/>
                <a:gd name="T5" fmla="*/ 67 h 88"/>
                <a:gd name="T6" fmla="*/ 75 w 279"/>
                <a:gd name="T7" fmla="*/ 51 h 88"/>
                <a:gd name="T8" fmla="*/ 108 w 279"/>
                <a:gd name="T9" fmla="*/ 38 h 88"/>
                <a:gd name="T10" fmla="*/ 141 w 279"/>
                <a:gd name="T11" fmla="*/ 28 h 88"/>
                <a:gd name="T12" fmla="*/ 173 w 279"/>
                <a:gd name="T13" fmla="*/ 21 h 88"/>
                <a:gd name="T14" fmla="*/ 208 w 279"/>
                <a:gd name="T15" fmla="*/ 15 h 88"/>
                <a:gd name="T16" fmla="*/ 242 w 279"/>
                <a:gd name="T17" fmla="*/ 11 h 88"/>
                <a:gd name="T18" fmla="*/ 279 w 279"/>
                <a:gd name="T19" fmla="*/ 9 h 88"/>
                <a:gd name="T20" fmla="*/ 279 w 279"/>
                <a:gd name="T21" fmla="*/ 0 h 88"/>
                <a:gd name="T22" fmla="*/ 240 w 279"/>
                <a:gd name="T23" fmla="*/ 1 h 88"/>
                <a:gd name="T24" fmla="*/ 204 w 279"/>
                <a:gd name="T25" fmla="*/ 5 h 88"/>
                <a:gd name="T26" fmla="*/ 169 w 279"/>
                <a:gd name="T27" fmla="*/ 11 h 88"/>
                <a:gd name="T28" fmla="*/ 135 w 279"/>
                <a:gd name="T29" fmla="*/ 19 h 88"/>
                <a:gd name="T30" fmla="*/ 100 w 279"/>
                <a:gd name="T31" fmla="*/ 30 h 88"/>
                <a:gd name="T32" fmla="*/ 68 w 279"/>
                <a:gd name="T33" fmla="*/ 44 h 88"/>
                <a:gd name="T34" fmla="*/ 33 w 279"/>
                <a:gd name="T35" fmla="*/ 59 h 88"/>
                <a:gd name="T36" fmla="*/ 0 w 279"/>
                <a:gd name="T37" fmla="*/ 80 h 88"/>
                <a:gd name="T38" fmla="*/ 0 w 279"/>
                <a:gd name="T39" fmla="*/ 80 h 88"/>
                <a:gd name="T40" fmla="*/ 12 w 279"/>
                <a:gd name="T41" fmla="*/ 88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9"/>
                <a:gd name="T64" fmla="*/ 0 h 88"/>
                <a:gd name="T65" fmla="*/ 279 w 279"/>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9" h="88">
                  <a:moveTo>
                    <a:pt x="12" y="88"/>
                  </a:moveTo>
                  <a:lnTo>
                    <a:pt x="12" y="88"/>
                  </a:lnTo>
                  <a:lnTo>
                    <a:pt x="45" y="67"/>
                  </a:lnTo>
                  <a:lnTo>
                    <a:pt x="75" y="51"/>
                  </a:lnTo>
                  <a:lnTo>
                    <a:pt x="108" y="38"/>
                  </a:lnTo>
                  <a:lnTo>
                    <a:pt x="141" y="28"/>
                  </a:lnTo>
                  <a:lnTo>
                    <a:pt x="173" y="21"/>
                  </a:lnTo>
                  <a:lnTo>
                    <a:pt x="208" y="15"/>
                  </a:lnTo>
                  <a:lnTo>
                    <a:pt x="242" y="11"/>
                  </a:lnTo>
                  <a:lnTo>
                    <a:pt x="279" y="9"/>
                  </a:lnTo>
                  <a:lnTo>
                    <a:pt x="279" y="0"/>
                  </a:lnTo>
                  <a:lnTo>
                    <a:pt x="240" y="1"/>
                  </a:lnTo>
                  <a:lnTo>
                    <a:pt x="204" y="5"/>
                  </a:lnTo>
                  <a:lnTo>
                    <a:pt x="169" y="11"/>
                  </a:lnTo>
                  <a:lnTo>
                    <a:pt x="135" y="19"/>
                  </a:lnTo>
                  <a:lnTo>
                    <a:pt x="100" y="30"/>
                  </a:lnTo>
                  <a:lnTo>
                    <a:pt x="68" y="44"/>
                  </a:lnTo>
                  <a:lnTo>
                    <a:pt x="33" y="59"/>
                  </a:lnTo>
                  <a:lnTo>
                    <a:pt x="0" y="80"/>
                  </a:lnTo>
                  <a:lnTo>
                    <a:pt x="12" y="88"/>
                  </a:lnTo>
                  <a:close/>
                </a:path>
              </a:pathLst>
            </a:custGeom>
            <a:solidFill>
              <a:srgbClr val="1F1A17"/>
            </a:solidFill>
            <a:ln w="9525">
              <a:noFill/>
              <a:round/>
              <a:headEnd/>
              <a:tailEnd/>
            </a:ln>
          </p:spPr>
          <p:txBody>
            <a:bodyPr/>
            <a:lstStyle/>
            <a:p>
              <a:endParaRPr lang="en-US"/>
            </a:p>
          </p:txBody>
        </p:sp>
        <p:sp>
          <p:nvSpPr>
            <p:cNvPr id="39015" name="Freeform 780"/>
            <p:cNvSpPr>
              <a:spLocks/>
            </p:cNvSpPr>
            <p:nvPr/>
          </p:nvSpPr>
          <p:spPr bwMode="auto">
            <a:xfrm>
              <a:off x="2276" y="1317"/>
              <a:ext cx="240" cy="200"/>
            </a:xfrm>
            <a:custGeom>
              <a:avLst/>
              <a:gdLst>
                <a:gd name="T0" fmla="*/ 16 w 240"/>
                <a:gd name="T1" fmla="*/ 200 h 200"/>
                <a:gd name="T2" fmla="*/ 16 w 240"/>
                <a:gd name="T3" fmla="*/ 200 h 200"/>
                <a:gd name="T4" fmla="*/ 25 w 240"/>
                <a:gd name="T5" fmla="*/ 184 h 200"/>
                <a:gd name="T6" fmla="*/ 37 w 240"/>
                <a:gd name="T7" fmla="*/ 169 h 200"/>
                <a:gd name="T8" fmla="*/ 48 w 240"/>
                <a:gd name="T9" fmla="*/ 156 h 200"/>
                <a:gd name="T10" fmla="*/ 62 w 240"/>
                <a:gd name="T11" fmla="*/ 142 h 200"/>
                <a:gd name="T12" fmla="*/ 88 w 240"/>
                <a:gd name="T13" fmla="*/ 117 h 200"/>
                <a:gd name="T14" fmla="*/ 117 w 240"/>
                <a:gd name="T15" fmla="*/ 92 h 200"/>
                <a:gd name="T16" fmla="*/ 179 w 240"/>
                <a:gd name="T17" fmla="*/ 50 h 200"/>
                <a:gd name="T18" fmla="*/ 240 w 240"/>
                <a:gd name="T19" fmla="*/ 8 h 200"/>
                <a:gd name="T20" fmla="*/ 228 w 240"/>
                <a:gd name="T21" fmla="*/ 0 h 200"/>
                <a:gd name="T22" fmla="*/ 167 w 240"/>
                <a:gd name="T23" fmla="*/ 42 h 200"/>
                <a:gd name="T24" fmla="*/ 106 w 240"/>
                <a:gd name="T25" fmla="*/ 87 h 200"/>
                <a:gd name="T26" fmla="*/ 75 w 240"/>
                <a:gd name="T27" fmla="*/ 112 h 200"/>
                <a:gd name="T28" fmla="*/ 48 w 240"/>
                <a:gd name="T29" fmla="*/ 136 h 200"/>
                <a:gd name="T30" fmla="*/ 35 w 240"/>
                <a:gd name="T31" fmla="*/ 150 h 200"/>
                <a:gd name="T32" fmla="*/ 23 w 240"/>
                <a:gd name="T33" fmla="*/ 165 h 200"/>
                <a:gd name="T34" fmla="*/ 12 w 240"/>
                <a:gd name="T35" fmla="*/ 181 h 200"/>
                <a:gd name="T36" fmla="*/ 0 w 240"/>
                <a:gd name="T37" fmla="*/ 196 h 200"/>
                <a:gd name="T38" fmla="*/ 0 w 240"/>
                <a:gd name="T39" fmla="*/ 196 h 200"/>
                <a:gd name="T40" fmla="*/ 16 w 240"/>
                <a:gd name="T41" fmla="*/ 200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200"/>
                <a:gd name="T65" fmla="*/ 240 w 240"/>
                <a:gd name="T66" fmla="*/ 200 h 2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200">
                  <a:moveTo>
                    <a:pt x="16" y="200"/>
                  </a:moveTo>
                  <a:lnTo>
                    <a:pt x="16" y="200"/>
                  </a:lnTo>
                  <a:lnTo>
                    <a:pt x="25" y="184"/>
                  </a:lnTo>
                  <a:lnTo>
                    <a:pt x="37" y="169"/>
                  </a:lnTo>
                  <a:lnTo>
                    <a:pt x="48" y="156"/>
                  </a:lnTo>
                  <a:lnTo>
                    <a:pt x="62" y="142"/>
                  </a:lnTo>
                  <a:lnTo>
                    <a:pt x="88" y="117"/>
                  </a:lnTo>
                  <a:lnTo>
                    <a:pt x="117" y="92"/>
                  </a:lnTo>
                  <a:lnTo>
                    <a:pt x="179" y="50"/>
                  </a:lnTo>
                  <a:lnTo>
                    <a:pt x="240" y="8"/>
                  </a:lnTo>
                  <a:lnTo>
                    <a:pt x="228" y="0"/>
                  </a:lnTo>
                  <a:lnTo>
                    <a:pt x="167" y="42"/>
                  </a:lnTo>
                  <a:lnTo>
                    <a:pt x="106" y="87"/>
                  </a:lnTo>
                  <a:lnTo>
                    <a:pt x="75" y="112"/>
                  </a:lnTo>
                  <a:lnTo>
                    <a:pt x="48" y="136"/>
                  </a:lnTo>
                  <a:lnTo>
                    <a:pt x="35" y="150"/>
                  </a:lnTo>
                  <a:lnTo>
                    <a:pt x="23" y="165"/>
                  </a:lnTo>
                  <a:lnTo>
                    <a:pt x="12" y="181"/>
                  </a:lnTo>
                  <a:lnTo>
                    <a:pt x="0" y="196"/>
                  </a:lnTo>
                  <a:lnTo>
                    <a:pt x="16" y="200"/>
                  </a:lnTo>
                  <a:close/>
                </a:path>
              </a:pathLst>
            </a:custGeom>
            <a:solidFill>
              <a:srgbClr val="1F1A17"/>
            </a:solidFill>
            <a:ln w="9525">
              <a:noFill/>
              <a:round/>
              <a:headEnd/>
              <a:tailEnd/>
            </a:ln>
          </p:spPr>
          <p:txBody>
            <a:bodyPr/>
            <a:lstStyle/>
            <a:p>
              <a:endParaRPr lang="en-US"/>
            </a:p>
          </p:txBody>
        </p:sp>
        <p:sp>
          <p:nvSpPr>
            <p:cNvPr id="39016" name="Freeform 781"/>
            <p:cNvSpPr>
              <a:spLocks/>
            </p:cNvSpPr>
            <p:nvPr/>
          </p:nvSpPr>
          <p:spPr bwMode="auto">
            <a:xfrm>
              <a:off x="2153" y="1513"/>
              <a:ext cx="139" cy="294"/>
            </a:xfrm>
            <a:custGeom>
              <a:avLst/>
              <a:gdLst>
                <a:gd name="T0" fmla="*/ 16 w 139"/>
                <a:gd name="T1" fmla="*/ 294 h 294"/>
                <a:gd name="T2" fmla="*/ 16 w 139"/>
                <a:gd name="T3" fmla="*/ 294 h 294"/>
                <a:gd name="T4" fmla="*/ 27 w 139"/>
                <a:gd name="T5" fmla="*/ 257 h 294"/>
                <a:gd name="T6" fmla="*/ 41 w 139"/>
                <a:gd name="T7" fmla="*/ 221 h 294"/>
                <a:gd name="T8" fmla="*/ 54 w 139"/>
                <a:gd name="T9" fmla="*/ 182 h 294"/>
                <a:gd name="T10" fmla="*/ 68 w 139"/>
                <a:gd name="T11" fmla="*/ 144 h 294"/>
                <a:gd name="T12" fmla="*/ 85 w 139"/>
                <a:gd name="T13" fmla="*/ 108 h 294"/>
                <a:gd name="T14" fmla="*/ 100 w 139"/>
                <a:gd name="T15" fmla="*/ 71 h 294"/>
                <a:gd name="T16" fmla="*/ 119 w 139"/>
                <a:gd name="T17" fmla="*/ 36 h 294"/>
                <a:gd name="T18" fmla="*/ 139 w 139"/>
                <a:gd name="T19" fmla="*/ 4 h 294"/>
                <a:gd name="T20" fmla="*/ 123 w 139"/>
                <a:gd name="T21" fmla="*/ 0 h 294"/>
                <a:gd name="T22" fmla="*/ 104 w 139"/>
                <a:gd name="T23" fmla="*/ 33 h 294"/>
                <a:gd name="T24" fmla="*/ 87 w 139"/>
                <a:gd name="T25" fmla="*/ 69 h 294"/>
                <a:gd name="T26" fmla="*/ 70 w 139"/>
                <a:gd name="T27" fmla="*/ 106 h 294"/>
                <a:gd name="T28" fmla="*/ 54 w 139"/>
                <a:gd name="T29" fmla="*/ 142 h 294"/>
                <a:gd name="T30" fmla="*/ 39 w 139"/>
                <a:gd name="T31" fmla="*/ 181 h 294"/>
                <a:gd name="T32" fmla="*/ 25 w 139"/>
                <a:gd name="T33" fmla="*/ 219 h 294"/>
                <a:gd name="T34" fmla="*/ 12 w 139"/>
                <a:gd name="T35" fmla="*/ 255 h 294"/>
                <a:gd name="T36" fmla="*/ 0 w 139"/>
                <a:gd name="T37" fmla="*/ 292 h 294"/>
                <a:gd name="T38" fmla="*/ 0 w 139"/>
                <a:gd name="T39" fmla="*/ 292 h 294"/>
                <a:gd name="T40" fmla="*/ 16 w 139"/>
                <a:gd name="T41" fmla="*/ 294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94"/>
                <a:gd name="T65" fmla="*/ 139 w 139"/>
                <a:gd name="T66" fmla="*/ 294 h 2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94">
                  <a:moveTo>
                    <a:pt x="16" y="294"/>
                  </a:moveTo>
                  <a:lnTo>
                    <a:pt x="16" y="294"/>
                  </a:lnTo>
                  <a:lnTo>
                    <a:pt x="27" y="257"/>
                  </a:lnTo>
                  <a:lnTo>
                    <a:pt x="41" y="221"/>
                  </a:lnTo>
                  <a:lnTo>
                    <a:pt x="54" y="182"/>
                  </a:lnTo>
                  <a:lnTo>
                    <a:pt x="68" y="144"/>
                  </a:lnTo>
                  <a:lnTo>
                    <a:pt x="85" y="108"/>
                  </a:lnTo>
                  <a:lnTo>
                    <a:pt x="100" y="71"/>
                  </a:lnTo>
                  <a:lnTo>
                    <a:pt x="119" y="36"/>
                  </a:lnTo>
                  <a:lnTo>
                    <a:pt x="139" y="4"/>
                  </a:lnTo>
                  <a:lnTo>
                    <a:pt x="123" y="0"/>
                  </a:lnTo>
                  <a:lnTo>
                    <a:pt x="104" y="33"/>
                  </a:lnTo>
                  <a:lnTo>
                    <a:pt x="87" y="69"/>
                  </a:lnTo>
                  <a:lnTo>
                    <a:pt x="70" y="106"/>
                  </a:lnTo>
                  <a:lnTo>
                    <a:pt x="54" y="142"/>
                  </a:lnTo>
                  <a:lnTo>
                    <a:pt x="39" y="181"/>
                  </a:lnTo>
                  <a:lnTo>
                    <a:pt x="25" y="219"/>
                  </a:lnTo>
                  <a:lnTo>
                    <a:pt x="12" y="255"/>
                  </a:lnTo>
                  <a:lnTo>
                    <a:pt x="0" y="292"/>
                  </a:lnTo>
                  <a:lnTo>
                    <a:pt x="16" y="294"/>
                  </a:lnTo>
                  <a:close/>
                </a:path>
              </a:pathLst>
            </a:custGeom>
            <a:solidFill>
              <a:srgbClr val="1F1A17"/>
            </a:solidFill>
            <a:ln w="9525">
              <a:noFill/>
              <a:round/>
              <a:headEnd/>
              <a:tailEnd/>
            </a:ln>
          </p:spPr>
          <p:txBody>
            <a:bodyPr/>
            <a:lstStyle/>
            <a:p>
              <a:endParaRPr lang="en-US"/>
            </a:p>
          </p:txBody>
        </p:sp>
        <p:sp>
          <p:nvSpPr>
            <p:cNvPr id="39017" name="Freeform 782"/>
            <p:cNvSpPr>
              <a:spLocks/>
            </p:cNvSpPr>
            <p:nvPr/>
          </p:nvSpPr>
          <p:spPr bwMode="auto">
            <a:xfrm>
              <a:off x="2106" y="1805"/>
              <a:ext cx="63" cy="175"/>
            </a:xfrm>
            <a:custGeom>
              <a:avLst/>
              <a:gdLst>
                <a:gd name="T0" fmla="*/ 15 w 63"/>
                <a:gd name="T1" fmla="*/ 175 h 175"/>
                <a:gd name="T2" fmla="*/ 15 w 63"/>
                <a:gd name="T3" fmla="*/ 175 h 175"/>
                <a:gd name="T4" fmla="*/ 17 w 63"/>
                <a:gd name="T5" fmla="*/ 152 h 175"/>
                <a:gd name="T6" fmla="*/ 21 w 63"/>
                <a:gd name="T7" fmla="*/ 130 h 175"/>
                <a:gd name="T8" fmla="*/ 26 w 63"/>
                <a:gd name="T9" fmla="*/ 109 h 175"/>
                <a:gd name="T10" fmla="*/ 32 w 63"/>
                <a:gd name="T11" fmla="*/ 88 h 175"/>
                <a:gd name="T12" fmla="*/ 47 w 63"/>
                <a:gd name="T13" fmla="*/ 46 h 175"/>
                <a:gd name="T14" fmla="*/ 63 w 63"/>
                <a:gd name="T15" fmla="*/ 2 h 175"/>
                <a:gd name="T16" fmla="*/ 47 w 63"/>
                <a:gd name="T17" fmla="*/ 0 h 175"/>
                <a:gd name="T18" fmla="*/ 32 w 63"/>
                <a:gd name="T19" fmla="*/ 42 h 175"/>
                <a:gd name="T20" fmla="*/ 17 w 63"/>
                <a:gd name="T21" fmla="*/ 86 h 175"/>
                <a:gd name="T22" fmla="*/ 11 w 63"/>
                <a:gd name="T23" fmla="*/ 107 h 175"/>
                <a:gd name="T24" fmla="*/ 5 w 63"/>
                <a:gd name="T25" fmla="*/ 129 h 175"/>
                <a:gd name="T26" fmla="*/ 1 w 63"/>
                <a:gd name="T27" fmla="*/ 152 h 175"/>
                <a:gd name="T28" fmla="*/ 0 w 63"/>
                <a:gd name="T29" fmla="*/ 175 h 175"/>
                <a:gd name="T30" fmla="*/ 0 w 63"/>
                <a:gd name="T31" fmla="*/ 175 h 175"/>
                <a:gd name="T32" fmla="*/ 15 w 63"/>
                <a:gd name="T33" fmla="*/ 175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75"/>
                <a:gd name="T53" fmla="*/ 63 w 63"/>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75">
                  <a:moveTo>
                    <a:pt x="15" y="175"/>
                  </a:moveTo>
                  <a:lnTo>
                    <a:pt x="15" y="175"/>
                  </a:lnTo>
                  <a:lnTo>
                    <a:pt x="17" y="152"/>
                  </a:lnTo>
                  <a:lnTo>
                    <a:pt x="21" y="130"/>
                  </a:lnTo>
                  <a:lnTo>
                    <a:pt x="26" y="109"/>
                  </a:lnTo>
                  <a:lnTo>
                    <a:pt x="32" y="88"/>
                  </a:lnTo>
                  <a:lnTo>
                    <a:pt x="47" y="46"/>
                  </a:lnTo>
                  <a:lnTo>
                    <a:pt x="63" y="2"/>
                  </a:lnTo>
                  <a:lnTo>
                    <a:pt x="47" y="0"/>
                  </a:lnTo>
                  <a:lnTo>
                    <a:pt x="32" y="42"/>
                  </a:lnTo>
                  <a:lnTo>
                    <a:pt x="17" y="86"/>
                  </a:lnTo>
                  <a:lnTo>
                    <a:pt x="11" y="107"/>
                  </a:lnTo>
                  <a:lnTo>
                    <a:pt x="5" y="129"/>
                  </a:lnTo>
                  <a:lnTo>
                    <a:pt x="1" y="152"/>
                  </a:lnTo>
                  <a:lnTo>
                    <a:pt x="0" y="175"/>
                  </a:lnTo>
                  <a:lnTo>
                    <a:pt x="15" y="175"/>
                  </a:lnTo>
                  <a:close/>
                </a:path>
              </a:pathLst>
            </a:custGeom>
            <a:solidFill>
              <a:srgbClr val="1F1A17"/>
            </a:solidFill>
            <a:ln w="9525">
              <a:noFill/>
              <a:round/>
              <a:headEnd/>
              <a:tailEnd/>
            </a:ln>
          </p:spPr>
          <p:txBody>
            <a:bodyPr/>
            <a:lstStyle/>
            <a:p>
              <a:endParaRPr lang="en-US"/>
            </a:p>
          </p:txBody>
        </p:sp>
        <p:sp>
          <p:nvSpPr>
            <p:cNvPr id="39018" name="Freeform 783"/>
            <p:cNvSpPr>
              <a:spLocks/>
            </p:cNvSpPr>
            <p:nvPr/>
          </p:nvSpPr>
          <p:spPr bwMode="auto">
            <a:xfrm>
              <a:off x="2104" y="1980"/>
              <a:ext cx="17" cy="209"/>
            </a:xfrm>
            <a:custGeom>
              <a:avLst/>
              <a:gdLst>
                <a:gd name="T0" fmla="*/ 17 w 17"/>
                <a:gd name="T1" fmla="*/ 209 h 209"/>
                <a:gd name="T2" fmla="*/ 17 w 17"/>
                <a:gd name="T3" fmla="*/ 209 h 209"/>
                <a:gd name="T4" fmla="*/ 15 w 17"/>
                <a:gd name="T5" fmla="*/ 153 h 209"/>
                <a:gd name="T6" fmla="*/ 15 w 17"/>
                <a:gd name="T7" fmla="*/ 99 h 209"/>
                <a:gd name="T8" fmla="*/ 15 w 17"/>
                <a:gd name="T9" fmla="*/ 48 h 209"/>
                <a:gd name="T10" fmla="*/ 17 w 17"/>
                <a:gd name="T11" fmla="*/ 0 h 209"/>
                <a:gd name="T12" fmla="*/ 2 w 17"/>
                <a:gd name="T13" fmla="*/ 0 h 209"/>
                <a:gd name="T14" fmla="*/ 0 w 17"/>
                <a:gd name="T15" fmla="*/ 48 h 209"/>
                <a:gd name="T16" fmla="*/ 0 w 17"/>
                <a:gd name="T17" fmla="*/ 99 h 209"/>
                <a:gd name="T18" fmla="*/ 0 w 17"/>
                <a:gd name="T19" fmla="*/ 153 h 209"/>
                <a:gd name="T20" fmla="*/ 2 w 17"/>
                <a:gd name="T21" fmla="*/ 209 h 209"/>
                <a:gd name="T22" fmla="*/ 2 w 17"/>
                <a:gd name="T23" fmla="*/ 209 h 209"/>
                <a:gd name="T24" fmla="*/ 17 w 17"/>
                <a:gd name="T25" fmla="*/ 209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9"/>
                <a:gd name="T41" fmla="*/ 17 w 17"/>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9">
                  <a:moveTo>
                    <a:pt x="17" y="209"/>
                  </a:moveTo>
                  <a:lnTo>
                    <a:pt x="17" y="209"/>
                  </a:lnTo>
                  <a:lnTo>
                    <a:pt x="15" y="153"/>
                  </a:lnTo>
                  <a:lnTo>
                    <a:pt x="15" y="99"/>
                  </a:lnTo>
                  <a:lnTo>
                    <a:pt x="15" y="48"/>
                  </a:lnTo>
                  <a:lnTo>
                    <a:pt x="17" y="0"/>
                  </a:lnTo>
                  <a:lnTo>
                    <a:pt x="2" y="0"/>
                  </a:lnTo>
                  <a:lnTo>
                    <a:pt x="0" y="48"/>
                  </a:lnTo>
                  <a:lnTo>
                    <a:pt x="0" y="99"/>
                  </a:lnTo>
                  <a:lnTo>
                    <a:pt x="0" y="153"/>
                  </a:lnTo>
                  <a:lnTo>
                    <a:pt x="2" y="209"/>
                  </a:lnTo>
                  <a:lnTo>
                    <a:pt x="17" y="209"/>
                  </a:lnTo>
                  <a:close/>
                </a:path>
              </a:pathLst>
            </a:custGeom>
            <a:solidFill>
              <a:srgbClr val="1F1A17"/>
            </a:solidFill>
            <a:ln w="9525">
              <a:noFill/>
              <a:round/>
              <a:headEnd/>
              <a:tailEnd/>
            </a:ln>
          </p:spPr>
          <p:txBody>
            <a:bodyPr/>
            <a:lstStyle/>
            <a:p>
              <a:endParaRPr lang="en-US"/>
            </a:p>
          </p:txBody>
        </p:sp>
        <p:sp>
          <p:nvSpPr>
            <p:cNvPr id="39019" name="Freeform 784"/>
            <p:cNvSpPr>
              <a:spLocks/>
            </p:cNvSpPr>
            <p:nvPr/>
          </p:nvSpPr>
          <p:spPr bwMode="auto">
            <a:xfrm>
              <a:off x="2106" y="2189"/>
              <a:ext cx="74" cy="288"/>
            </a:xfrm>
            <a:custGeom>
              <a:avLst/>
              <a:gdLst>
                <a:gd name="T0" fmla="*/ 74 w 74"/>
                <a:gd name="T1" fmla="*/ 286 h 288"/>
                <a:gd name="T2" fmla="*/ 74 w 74"/>
                <a:gd name="T3" fmla="*/ 286 h 288"/>
                <a:gd name="T4" fmla="*/ 53 w 74"/>
                <a:gd name="T5" fmla="*/ 215 h 288"/>
                <a:gd name="T6" fmla="*/ 36 w 74"/>
                <a:gd name="T7" fmla="*/ 144 h 288"/>
                <a:gd name="T8" fmla="*/ 28 w 74"/>
                <a:gd name="T9" fmla="*/ 109 h 288"/>
                <a:gd name="T10" fmla="*/ 23 w 74"/>
                <a:gd name="T11" fmla="*/ 73 h 288"/>
                <a:gd name="T12" fmla="*/ 19 w 74"/>
                <a:gd name="T13" fmla="*/ 36 h 288"/>
                <a:gd name="T14" fmla="*/ 15 w 74"/>
                <a:gd name="T15" fmla="*/ 0 h 288"/>
                <a:gd name="T16" fmla="*/ 0 w 74"/>
                <a:gd name="T17" fmla="*/ 0 h 288"/>
                <a:gd name="T18" fmla="*/ 3 w 74"/>
                <a:gd name="T19" fmla="*/ 38 h 288"/>
                <a:gd name="T20" fmla="*/ 7 w 74"/>
                <a:gd name="T21" fmla="*/ 75 h 288"/>
                <a:gd name="T22" fmla="*/ 13 w 74"/>
                <a:gd name="T23" fmla="*/ 111 h 288"/>
                <a:gd name="T24" fmla="*/ 21 w 74"/>
                <a:gd name="T25" fmla="*/ 146 h 288"/>
                <a:gd name="T26" fmla="*/ 38 w 74"/>
                <a:gd name="T27" fmla="*/ 217 h 288"/>
                <a:gd name="T28" fmla="*/ 59 w 74"/>
                <a:gd name="T29" fmla="*/ 288 h 288"/>
                <a:gd name="T30" fmla="*/ 59 w 74"/>
                <a:gd name="T31" fmla="*/ 288 h 288"/>
                <a:gd name="T32" fmla="*/ 74 w 74"/>
                <a:gd name="T33" fmla="*/ 286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288"/>
                <a:gd name="T53" fmla="*/ 74 w 7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288">
                  <a:moveTo>
                    <a:pt x="74" y="286"/>
                  </a:moveTo>
                  <a:lnTo>
                    <a:pt x="74" y="286"/>
                  </a:lnTo>
                  <a:lnTo>
                    <a:pt x="53" y="215"/>
                  </a:lnTo>
                  <a:lnTo>
                    <a:pt x="36" y="144"/>
                  </a:lnTo>
                  <a:lnTo>
                    <a:pt x="28" y="109"/>
                  </a:lnTo>
                  <a:lnTo>
                    <a:pt x="23" y="73"/>
                  </a:lnTo>
                  <a:lnTo>
                    <a:pt x="19" y="36"/>
                  </a:lnTo>
                  <a:lnTo>
                    <a:pt x="15" y="0"/>
                  </a:lnTo>
                  <a:lnTo>
                    <a:pt x="0" y="0"/>
                  </a:lnTo>
                  <a:lnTo>
                    <a:pt x="3" y="38"/>
                  </a:lnTo>
                  <a:lnTo>
                    <a:pt x="7" y="75"/>
                  </a:lnTo>
                  <a:lnTo>
                    <a:pt x="13" y="111"/>
                  </a:lnTo>
                  <a:lnTo>
                    <a:pt x="21" y="146"/>
                  </a:lnTo>
                  <a:lnTo>
                    <a:pt x="38" y="217"/>
                  </a:lnTo>
                  <a:lnTo>
                    <a:pt x="59" y="288"/>
                  </a:lnTo>
                  <a:lnTo>
                    <a:pt x="74" y="286"/>
                  </a:lnTo>
                  <a:close/>
                </a:path>
              </a:pathLst>
            </a:custGeom>
            <a:solidFill>
              <a:srgbClr val="1F1A17"/>
            </a:solidFill>
            <a:ln w="9525">
              <a:noFill/>
              <a:round/>
              <a:headEnd/>
              <a:tailEnd/>
            </a:ln>
          </p:spPr>
          <p:txBody>
            <a:bodyPr/>
            <a:lstStyle/>
            <a:p>
              <a:endParaRPr lang="en-US"/>
            </a:p>
          </p:txBody>
        </p:sp>
        <p:sp>
          <p:nvSpPr>
            <p:cNvPr id="39020" name="Freeform 785"/>
            <p:cNvSpPr>
              <a:spLocks/>
            </p:cNvSpPr>
            <p:nvPr/>
          </p:nvSpPr>
          <p:spPr bwMode="auto">
            <a:xfrm>
              <a:off x="2165" y="2475"/>
              <a:ext cx="130" cy="190"/>
            </a:xfrm>
            <a:custGeom>
              <a:avLst/>
              <a:gdLst>
                <a:gd name="T0" fmla="*/ 130 w 130"/>
                <a:gd name="T1" fmla="*/ 188 h 190"/>
                <a:gd name="T2" fmla="*/ 130 w 130"/>
                <a:gd name="T3" fmla="*/ 188 h 190"/>
                <a:gd name="T4" fmla="*/ 100 w 130"/>
                <a:gd name="T5" fmla="*/ 142 h 190"/>
                <a:gd name="T6" fmla="*/ 67 w 130"/>
                <a:gd name="T7" fmla="*/ 98 h 190"/>
                <a:gd name="T8" fmla="*/ 52 w 130"/>
                <a:gd name="T9" fmla="*/ 75 h 190"/>
                <a:gd name="T10" fmla="*/ 38 w 130"/>
                <a:gd name="T11" fmla="*/ 52 h 190"/>
                <a:gd name="T12" fmla="*/ 25 w 130"/>
                <a:gd name="T13" fmla="*/ 27 h 190"/>
                <a:gd name="T14" fmla="*/ 15 w 130"/>
                <a:gd name="T15" fmla="*/ 0 h 190"/>
                <a:gd name="T16" fmla="*/ 0 w 130"/>
                <a:gd name="T17" fmla="*/ 2 h 190"/>
                <a:gd name="T18" fmla="*/ 11 w 130"/>
                <a:gd name="T19" fmla="*/ 29 h 190"/>
                <a:gd name="T20" fmla="*/ 23 w 130"/>
                <a:gd name="T21" fmla="*/ 56 h 190"/>
                <a:gd name="T22" fmla="*/ 38 w 130"/>
                <a:gd name="T23" fmla="*/ 79 h 190"/>
                <a:gd name="T24" fmla="*/ 54 w 130"/>
                <a:gd name="T25" fmla="*/ 102 h 190"/>
                <a:gd name="T26" fmla="*/ 86 w 130"/>
                <a:gd name="T27" fmla="*/ 146 h 190"/>
                <a:gd name="T28" fmla="*/ 117 w 130"/>
                <a:gd name="T29" fmla="*/ 190 h 190"/>
                <a:gd name="T30" fmla="*/ 117 w 130"/>
                <a:gd name="T31" fmla="*/ 190 h 190"/>
                <a:gd name="T32" fmla="*/ 130 w 130"/>
                <a:gd name="T33" fmla="*/ 188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90"/>
                <a:gd name="T53" fmla="*/ 130 w 13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90">
                  <a:moveTo>
                    <a:pt x="130" y="188"/>
                  </a:moveTo>
                  <a:lnTo>
                    <a:pt x="130" y="188"/>
                  </a:lnTo>
                  <a:lnTo>
                    <a:pt x="100" y="142"/>
                  </a:lnTo>
                  <a:lnTo>
                    <a:pt x="67" y="98"/>
                  </a:lnTo>
                  <a:lnTo>
                    <a:pt x="52" y="75"/>
                  </a:lnTo>
                  <a:lnTo>
                    <a:pt x="38" y="52"/>
                  </a:lnTo>
                  <a:lnTo>
                    <a:pt x="25" y="27"/>
                  </a:lnTo>
                  <a:lnTo>
                    <a:pt x="15" y="0"/>
                  </a:lnTo>
                  <a:lnTo>
                    <a:pt x="0" y="2"/>
                  </a:lnTo>
                  <a:lnTo>
                    <a:pt x="11" y="29"/>
                  </a:lnTo>
                  <a:lnTo>
                    <a:pt x="23" y="56"/>
                  </a:lnTo>
                  <a:lnTo>
                    <a:pt x="38" y="79"/>
                  </a:lnTo>
                  <a:lnTo>
                    <a:pt x="54" y="102"/>
                  </a:lnTo>
                  <a:lnTo>
                    <a:pt x="86" y="146"/>
                  </a:lnTo>
                  <a:lnTo>
                    <a:pt x="117" y="190"/>
                  </a:lnTo>
                  <a:lnTo>
                    <a:pt x="130" y="188"/>
                  </a:lnTo>
                  <a:close/>
                </a:path>
              </a:pathLst>
            </a:custGeom>
            <a:solidFill>
              <a:srgbClr val="1F1A17"/>
            </a:solidFill>
            <a:ln w="9525">
              <a:noFill/>
              <a:round/>
              <a:headEnd/>
              <a:tailEnd/>
            </a:ln>
          </p:spPr>
          <p:txBody>
            <a:bodyPr/>
            <a:lstStyle/>
            <a:p>
              <a:endParaRPr lang="en-US"/>
            </a:p>
          </p:txBody>
        </p:sp>
        <p:sp>
          <p:nvSpPr>
            <p:cNvPr id="39021" name="Freeform 786"/>
            <p:cNvSpPr>
              <a:spLocks/>
            </p:cNvSpPr>
            <p:nvPr/>
          </p:nvSpPr>
          <p:spPr bwMode="auto">
            <a:xfrm>
              <a:off x="2282" y="2663"/>
              <a:ext cx="230" cy="265"/>
            </a:xfrm>
            <a:custGeom>
              <a:avLst/>
              <a:gdLst>
                <a:gd name="T0" fmla="*/ 230 w 230"/>
                <a:gd name="T1" fmla="*/ 259 h 265"/>
                <a:gd name="T2" fmla="*/ 230 w 230"/>
                <a:gd name="T3" fmla="*/ 259 h 265"/>
                <a:gd name="T4" fmla="*/ 201 w 230"/>
                <a:gd name="T5" fmla="*/ 232 h 265"/>
                <a:gd name="T6" fmla="*/ 173 w 230"/>
                <a:gd name="T7" fmla="*/ 206 h 265"/>
                <a:gd name="T8" fmla="*/ 144 w 230"/>
                <a:gd name="T9" fmla="*/ 177 h 265"/>
                <a:gd name="T10" fmla="*/ 117 w 230"/>
                <a:gd name="T11" fmla="*/ 144 h 265"/>
                <a:gd name="T12" fmla="*/ 90 w 230"/>
                <a:gd name="T13" fmla="*/ 112 h 265"/>
                <a:gd name="T14" fmla="*/ 63 w 230"/>
                <a:gd name="T15" fmla="*/ 77 h 265"/>
                <a:gd name="T16" fmla="*/ 38 w 230"/>
                <a:gd name="T17" fmla="*/ 39 h 265"/>
                <a:gd name="T18" fmla="*/ 13 w 230"/>
                <a:gd name="T19" fmla="*/ 0 h 265"/>
                <a:gd name="T20" fmla="*/ 0 w 230"/>
                <a:gd name="T21" fmla="*/ 2 h 265"/>
                <a:gd name="T22" fmla="*/ 23 w 230"/>
                <a:gd name="T23" fmla="*/ 42 h 265"/>
                <a:gd name="T24" fmla="*/ 50 w 230"/>
                <a:gd name="T25" fmla="*/ 81 h 265"/>
                <a:gd name="T26" fmla="*/ 77 w 230"/>
                <a:gd name="T27" fmla="*/ 115 h 265"/>
                <a:gd name="T28" fmla="*/ 104 w 230"/>
                <a:gd name="T29" fmla="*/ 150 h 265"/>
                <a:gd name="T30" fmla="*/ 130 w 230"/>
                <a:gd name="T31" fmla="*/ 181 h 265"/>
                <a:gd name="T32" fmla="*/ 159 w 230"/>
                <a:gd name="T33" fmla="*/ 211 h 265"/>
                <a:gd name="T34" fmla="*/ 188 w 230"/>
                <a:gd name="T35" fmla="*/ 238 h 265"/>
                <a:gd name="T36" fmla="*/ 219 w 230"/>
                <a:gd name="T37" fmla="*/ 265 h 265"/>
                <a:gd name="T38" fmla="*/ 219 w 230"/>
                <a:gd name="T39" fmla="*/ 265 h 265"/>
                <a:gd name="T40" fmla="*/ 230 w 230"/>
                <a:gd name="T41" fmla="*/ 259 h 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265"/>
                <a:gd name="T65" fmla="*/ 230 w 230"/>
                <a:gd name="T66" fmla="*/ 265 h 2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265">
                  <a:moveTo>
                    <a:pt x="230" y="259"/>
                  </a:moveTo>
                  <a:lnTo>
                    <a:pt x="230" y="259"/>
                  </a:lnTo>
                  <a:lnTo>
                    <a:pt x="201" y="232"/>
                  </a:lnTo>
                  <a:lnTo>
                    <a:pt x="173" y="206"/>
                  </a:lnTo>
                  <a:lnTo>
                    <a:pt x="144" y="177"/>
                  </a:lnTo>
                  <a:lnTo>
                    <a:pt x="117" y="144"/>
                  </a:lnTo>
                  <a:lnTo>
                    <a:pt x="90" y="112"/>
                  </a:lnTo>
                  <a:lnTo>
                    <a:pt x="63" y="77"/>
                  </a:lnTo>
                  <a:lnTo>
                    <a:pt x="38" y="39"/>
                  </a:lnTo>
                  <a:lnTo>
                    <a:pt x="13" y="0"/>
                  </a:lnTo>
                  <a:lnTo>
                    <a:pt x="0" y="2"/>
                  </a:lnTo>
                  <a:lnTo>
                    <a:pt x="23" y="42"/>
                  </a:lnTo>
                  <a:lnTo>
                    <a:pt x="50" y="81"/>
                  </a:lnTo>
                  <a:lnTo>
                    <a:pt x="77" y="115"/>
                  </a:lnTo>
                  <a:lnTo>
                    <a:pt x="104" y="150"/>
                  </a:lnTo>
                  <a:lnTo>
                    <a:pt x="130" y="181"/>
                  </a:lnTo>
                  <a:lnTo>
                    <a:pt x="159" y="211"/>
                  </a:lnTo>
                  <a:lnTo>
                    <a:pt x="188" y="238"/>
                  </a:lnTo>
                  <a:lnTo>
                    <a:pt x="219" y="265"/>
                  </a:lnTo>
                  <a:lnTo>
                    <a:pt x="230" y="259"/>
                  </a:lnTo>
                  <a:close/>
                </a:path>
              </a:pathLst>
            </a:custGeom>
            <a:solidFill>
              <a:srgbClr val="1F1A17"/>
            </a:solidFill>
            <a:ln w="9525">
              <a:noFill/>
              <a:round/>
              <a:headEnd/>
              <a:tailEnd/>
            </a:ln>
          </p:spPr>
          <p:txBody>
            <a:bodyPr/>
            <a:lstStyle/>
            <a:p>
              <a:endParaRPr lang="en-US"/>
            </a:p>
          </p:txBody>
        </p:sp>
        <p:sp>
          <p:nvSpPr>
            <p:cNvPr id="39022" name="Freeform 787"/>
            <p:cNvSpPr>
              <a:spLocks/>
            </p:cNvSpPr>
            <p:nvPr/>
          </p:nvSpPr>
          <p:spPr bwMode="auto">
            <a:xfrm>
              <a:off x="2501" y="2922"/>
              <a:ext cx="414" cy="167"/>
            </a:xfrm>
            <a:custGeom>
              <a:avLst/>
              <a:gdLst>
                <a:gd name="T0" fmla="*/ 412 w 414"/>
                <a:gd name="T1" fmla="*/ 156 h 167"/>
                <a:gd name="T2" fmla="*/ 412 w 414"/>
                <a:gd name="T3" fmla="*/ 156 h 167"/>
                <a:gd name="T4" fmla="*/ 385 w 414"/>
                <a:gd name="T5" fmla="*/ 158 h 167"/>
                <a:gd name="T6" fmla="*/ 358 w 414"/>
                <a:gd name="T7" fmla="*/ 158 h 167"/>
                <a:gd name="T8" fmla="*/ 332 w 414"/>
                <a:gd name="T9" fmla="*/ 156 h 167"/>
                <a:gd name="T10" fmla="*/ 305 w 414"/>
                <a:gd name="T11" fmla="*/ 152 h 167"/>
                <a:gd name="T12" fmla="*/ 280 w 414"/>
                <a:gd name="T13" fmla="*/ 148 h 167"/>
                <a:gd name="T14" fmla="*/ 255 w 414"/>
                <a:gd name="T15" fmla="*/ 141 h 167"/>
                <a:gd name="T16" fmla="*/ 230 w 414"/>
                <a:gd name="T17" fmla="*/ 133 h 167"/>
                <a:gd name="T18" fmla="*/ 205 w 414"/>
                <a:gd name="T19" fmla="*/ 123 h 167"/>
                <a:gd name="T20" fmla="*/ 180 w 414"/>
                <a:gd name="T21" fmla="*/ 112 h 167"/>
                <a:gd name="T22" fmla="*/ 157 w 414"/>
                <a:gd name="T23" fmla="*/ 100 h 167"/>
                <a:gd name="T24" fmla="*/ 132 w 414"/>
                <a:gd name="T25" fmla="*/ 87 h 167"/>
                <a:gd name="T26" fmla="*/ 107 w 414"/>
                <a:gd name="T27" fmla="*/ 71 h 167"/>
                <a:gd name="T28" fmla="*/ 59 w 414"/>
                <a:gd name="T29" fmla="*/ 37 h 167"/>
                <a:gd name="T30" fmla="*/ 11 w 414"/>
                <a:gd name="T31" fmla="*/ 0 h 167"/>
                <a:gd name="T32" fmla="*/ 0 w 414"/>
                <a:gd name="T33" fmla="*/ 6 h 167"/>
                <a:gd name="T34" fmla="*/ 48 w 414"/>
                <a:gd name="T35" fmla="*/ 45 h 167"/>
                <a:gd name="T36" fmla="*/ 97 w 414"/>
                <a:gd name="T37" fmla="*/ 77 h 167"/>
                <a:gd name="T38" fmla="*/ 121 w 414"/>
                <a:gd name="T39" fmla="*/ 93 h 167"/>
                <a:gd name="T40" fmla="*/ 145 w 414"/>
                <a:gd name="T41" fmla="*/ 108 h 167"/>
                <a:gd name="T42" fmla="*/ 170 w 414"/>
                <a:gd name="T43" fmla="*/ 119 h 167"/>
                <a:gd name="T44" fmla="*/ 197 w 414"/>
                <a:gd name="T45" fmla="*/ 131 h 167"/>
                <a:gd name="T46" fmla="*/ 222 w 414"/>
                <a:gd name="T47" fmla="*/ 141 h 167"/>
                <a:gd name="T48" fmla="*/ 247 w 414"/>
                <a:gd name="T49" fmla="*/ 150 h 167"/>
                <a:gd name="T50" fmla="*/ 274 w 414"/>
                <a:gd name="T51" fmla="*/ 158 h 167"/>
                <a:gd name="T52" fmla="*/ 301 w 414"/>
                <a:gd name="T53" fmla="*/ 162 h 167"/>
                <a:gd name="T54" fmla="*/ 330 w 414"/>
                <a:gd name="T55" fmla="*/ 165 h 167"/>
                <a:gd name="T56" fmla="*/ 356 w 414"/>
                <a:gd name="T57" fmla="*/ 167 h 167"/>
                <a:gd name="T58" fmla="*/ 385 w 414"/>
                <a:gd name="T59" fmla="*/ 167 h 167"/>
                <a:gd name="T60" fmla="*/ 414 w 414"/>
                <a:gd name="T61" fmla="*/ 167 h 167"/>
                <a:gd name="T62" fmla="*/ 414 w 414"/>
                <a:gd name="T63" fmla="*/ 167 h 167"/>
                <a:gd name="T64" fmla="*/ 412 w 414"/>
                <a:gd name="T65" fmla="*/ 156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167"/>
                <a:gd name="T101" fmla="*/ 414 w 414"/>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167">
                  <a:moveTo>
                    <a:pt x="412" y="156"/>
                  </a:moveTo>
                  <a:lnTo>
                    <a:pt x="412" y="156"/>
                  </a:lnTo>
                  <a:lnTo>
                    <a:pt x="385" y="158"/>
                  </a:lnTo>
                  <a:lnTo>
                    <a:pt x="358" y="158"/>
                  </a:lnTo>
                  <a:lnTo>
                    <a:pt x="332" y="156"/>
                  </a:lnTo>
                  <a:lnTo>
                    <a:pt x="305" y="152"/>
                  </a:lnTo>
                  <a:lnTo>
                    <a:pt x="280" y="148"/>
                  </a:lnTo>
                  <a:lnTo>
                    <a:pt x="255" y="141"/>
                  </a:lnTo>
                  <a:lnTo>
                    <a:pt x="230" y="133"/>
                  </a:lnTo>
                  <a:lnTo>
                    <a:pt x="205" y="123"/>
                  </a:lnTo>
                  <a:lnTo>
                    <a:pt x="180" y="112"/>
                  </a:lnTo>
                  <a:lnTo>
                    <a:pt x="157" y="100"/>
                  </a:lnTo>
                  <a:lnTo>
                    <a:pt x="132" y="87"/>
                  </a:lnTo>
                  <a:lnTo>
                    <a:pt x="107" y="71"/>
                  </a:lnTo>
                  <a:lnTo>
                    <a:pt x="59" y="37"/>
                  </a:lnTo>
                  <a:lnTo>
                    <a:pt x="11" y="0"/>
                  </a:lnTo>
                  <a:lnTo>
                    <a:pt x="0" y="6"/>
                  </a:lnTo>
                  <a:lnTo>
                    <a:pt x="48" y="45"/>
                  </a:lnTo>
                  <a:lnTo>
                    <a:pt x="97" y="77"/>
                  </a:lnTo>
                  <a:lnTo>
                    <a:pt x="121" y="93"/>
                  </a:lnTo>
                  <a:lnTo>
                    <a:pt x="145" y="108"/>
                  </a:lnTo>
                  <a:lnTo>
                    <a:pt x="170" y="119"/>
                  </a:lnTo>
                  <a:lnTo>
                    <a:pt x="197" y="131"/>
                  </a:lnTo>
                  <a:lnTo>
                    <a:pt x="222" y="141"/>
                  </a:lnTo>
                  <a:lnTo>
                    <a:pt x="247" y="150"/>
                  </a:lnTo>
                  <a:lnTo>
                    <a:pt x="274" y="158"/>
                  </a:lnTo>
                  <a:lnTo>
                    <a:pt x="301" y="162"/>
                  </a:lnTo>
                  <a:lnTo>
                    <a:pt x="330" y="165"/>
                  </a:lnTo>
                  <a:lnTo>
                    <a:pt x="356" y="167"/>
                  </a:lnTo>
                  <a:lnTo>
                    <a:pt x="385" y="167"/>
                  </a:lnTo>
                  <a:lnTo>
                    <a:pt x="414" y="167"/>
                  </a:lnTo>
                  <a:lnTo>
                    <a:pt x="412" y="156"/>
                  </a:lnTo>
                  <a:close/>
                </a:path>
              </a:pathLst>
            </a:custGeom>
            <a:solidFill>
              <a:srgbClr val="1F1A17"/>
            </a:solidFill>
            <a:ln w="9525">
              <a:noFill/>
              <a:round/>
              <a:headEnd/>
              <a:tailEnd/>
            </a:ln>
          </p:spPr>
          <p:txBody>
            <a:bodyPr/>
            <a:lstStyle/>
            <a:p>
              <a:endParaRPr lang="en-US"/>
            </a:p>
          </p:txBody>
        </p:sp>
        <p:sp>
          <p:nvSpPr>
            <p:cNvPr id="39023" name="Freeform 788"/>
            <p:cNvSpPr>
              <a:spLocks/>
            </p:cNvSpPr>
            <p:nvPr/>
          </p:nvSpPr>
          <p:spPr bwMode="auto">
            <a:xfrm>
              <a:off x="2913" y="3020"/>
              <a:ext cx="251" cy="69"/>
            </a:xfrm>
            <a:custGeom>
              <a:avLst/>
              <a:gdLst>
                <a:gd name="T0" fmla="*/ 244 w 251"/>
                <a:gd name="T1" fmla="*/ 0 h 69"/>
                <a:gd name="T2" fmla="*/ 244 w 251"/>
                <a:gd name="T3" fmla="*/ 0 h 69"/>
                <a:gd name="T4" fmla="*/ 215 w 251"/>
                <a:gd name="T5" fmla="*/ 12 h 69"/>
                <a:gd name="T6" fmla="*/ 186 w 251"/>
                <a:gd name="T7" fmla="*/ 21 h 69"/>
                <a:gd name="T8" fmla="*/ 157 w 251"/>
                <a:gd name="T9" fmla="*/ 31 h 69"/>
                <a:gd name="T10" fmla="*/ 127 w 251"/>
                <a:gd name="T11" fmla="*/ 39 h 69"/>
                <a:gd name="T12" fmla="*/ 96 w 251"/>
                <a:gd name="T13" fmla="*/ 44 h 69"/>
                <a:gd name="T14" fmla="*/ 63 w 251"/>
                <a:gd name="T15" fmla="*/ 50 h 69"/>
                <a:gd name="T16" fmla="*/ 33 w 251"/>
                <a:gd name="T17" fmla="*/ 56 h 69"/>
                <a:gd name="T18" fmla="*/ 0 w 251"/>
                <a:gd name="T19" fmla="*/ 58 h 69"/>
                <a:gd name="T20" fmla="*/ 2 w 251"/>
                <a:gd name="T21" fmla="*/ 69 h 69"/>
                <a:gd name="T22" fmla="*/ 35 w 251"/>
                <a:gd name="T23" fmla="*/ 66 h 69"/>
                <a:gd name="T24" fmla="*/ 67 w 251"/>
                <a:gd name="T25" fmla="*/ 60 h 69"/>
                <a:gd name="T26" fmla="*/ 100 w 251"/>
                <a:gd name="T27" fmla="*/ 54 h 69"/>
                <a:gd name="T28" fmla="*/ 132 w 251"/>
                <a:gd name="T29" fmla="*/ 48 h 69"/>
                <a:gd name="T30" fmla="*/ 163 w 251"/>
                <a:gd name="T31" fmla="*/ 41 h 69"/>
                <a:gd name="T32" fmla="*/ 194 w 251"/>
                <a:gd name="T33" fmla="*/ 31 h 69"/>
                <a:gd name="T34" fmla="*/ 223 w 251"/>
                <a:gd name="T35" fmla="*/ 19 h 69"/>
                <a:gd name="T36" fmla="*/ 251 w 251"/>
                <a:gd name="T37" fmla="*/ 8 h 69"/>
                <a:gd name="T38" fmla="*/ 251 w 251"/>
                <a:gd name="T39" fmla="*/ 8 h 69"/>
                <a:gd name="T40" fmla="*/ 244 w 251"/>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1"/>
                <a:gd name="T64" fmla="*/ 0 h 69"/>
                <a:gd name="T65" fmla="*/ 251 w 25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1" h="69">
                  <a:moveTo>
                    <a:pt x="244" y="0"/>
                  </a:moveTo>
                  <a:lnTo>
                    <a:pt x="244" y="0"/>
                  </a:lnTo>
                  <a:lnTo>
                    <a:pt x="215" y="12"/>
                  </a:lnTo>
                  <a:lnTo>
                    <a:pt x="186" y="21"/>
                  </a:lnTo>
                  <a:lnTo>
                    <a:pt x="157" y="31"/>
                  </a:lnTo>
                  <a:lnTo>
                    <a:pt x="127" y="39"/>
                  </a:lnTo>
                  <a:lnTo>
                    <a:pt x="96" y="44"/>
                  </a:lnTo>
                  <a:lnTo>
                    <a:pt x="63" y="50"/>
                  </a:lnTo>
                  <a:lnTo>
                    <a:pt x="33" y="56"/>
                  </a:lnTo>
                  <a:lnTo>
                    <a:pt x="0" y="58"/>
                  </a:lnTo>
                  <a:lnTo>
                    <a:pt x="2" y="69"/>
                  </a:lnTo>
                  <a:lnTo>
                    <a:pt x="35" y="66"/>
                  </a:lnTo>
                  <a:lnTo>
                    <a:pt x="67" y="60"/>
                  </a:lnTo>
                  <a:lnTo>
                    <a:pt x="100" y="54"/>
                  </a:lnTo>
                  <a:lnTo>
                    <a:pt x="132" y="48"/>
                  </a:lnTo>
                  <a:lnTo>
                    <a:pt x="163" y="41"/>
                  </a:lnTo>
                  <a:lnTo>
                    <a:pt x="194" y="31"/>
                  </a:lnTo>
                  <a:lnTo>
                    <a:pt x="223" y="19"/>
                  </a:lnTo>
                  <a:lnTo>
                    <a:pt x="251" y="8"/>
                  </a:lnTo>
                  <a:lnTo>
                    <a:pt x="244" y="0"/>
                  </a:lnTo>
                  <a:close/>
                </a:path>
              </a:pathLst>
            </a:custGeom>
            <a:solidFill>
              <a:srgbClr val="1F1A17"/>
            </a:solidFill>
            <a:ln w="9525">
              <a:noFill/>
              <a:round/>
              <a:headEnd/>
              <a:tailEnd/>
            </a:ln>
          </p:spPr>
          <p:txBody>
            <a:bodyPr/>
            <a:lstStyle/>
            <a:p>
              <a:endParaRPr lang="en-US"/>
            </a:p>
          </p:txBody>
        </p:sp>
        <p:sp>
          <p:nvSpPr>
            <p:cNvPr id="39024" name="Freeform 789"/>
            <p:cNvSpPr>
              <a:spLocks/>
            </p:cNvSpPr>
            <p:nvPr/>
          </p:nvSpPr>
          <p:spPr bwMode="auto">
            <a:xfrm>
              <a:off x="3157" y="2886"/>
              <a:ext cx="213" cy="142"/>
            </a:xfrm>
            <a:custGeom>
              <a:avLst/>
              <a:gdLst>
                <a:gd name="T0" fmla="*/ 201 w 213"/>
                <a:gd name="T1" fmla="*/ 0 h 142"/>
                <a:gd name="T2" fmla="*/ 201 w 213"/>
                <a:gd name="T3" fmla="*/ 0 h 142"/>
                <a:gd name="T4" fmla="*/ 151 w 213"/>
                <a:gd name="T5" fmla="*/ 38 h 142"/>
                <a:gd name="T6" fmla="*/ 103 w 213"/>
                <a:gd name="T7" fmla="*/ 75 h 142"/>
                <a:gd name="T8" fmla="*/ 78 w 213"/>
                <a:gd name="T9" fmla="*/ 92 h 142"/>
                <a:gd name="T10" fmla="*/ 53 w 213"/>
                <a:gd name="T11" fmla="*/ 107 h 142"/>
                <a:gd name="T12" fmla="*/ 27 w 213"/>
                <a:gd name="T13" fmla="*/ 121 h 142"/>
                <a:gd name="T14" fmla="*/ 0 w 213"/>
                <a:gd name="T15" fmla="*/ 134 h 142"/>
                <a:gd name="T16" fmla="*/ 7 w 213"/>
                <a:gd name="T17" fmla="*/ 142 h 142"/>
                <a:gd name="T18" fmla="*/ 36 w 213"/>
                <a:gd name="T19" fmla="*/ 130 h 142"/>
                <a:gd name="T20" fmla="*/ 63 w 213"/>
                <a:gd name="T21" fmla="*/ 115 h 142"/>
                <a:gd name="T22" fmla="*/ 90 w 213"/>
                <a:gd name="T23" fmla="*/ 100 h 142"/>
                <a:gd name="T24" fmla="*/ 115 w 213"/>
                <a:gd name="T25" fmla="*/ 82 h 142"/>
                <a:gd name="T26" fmla="*/ 163 w 213"/>
                <a:gd name="T27" fmla="*/ 46 h 142"/>
                <a:gd name="T28" fmla="*/ 213 w 213"/>
                <a:gd name="T29" fmla="*/ 6 h 142"/>
                <a:gd name="T30" fmla="*/ 213 w 213"/>
                <a:gd name="T31" fmla="*/ 6 h 142"/>
                <a:gd name="T32" fmla="*/ 201 w 21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3"/>
                <a:gd name="T52" fmla="*/ 0 h 142"/>
                <a:gd name="T53" fmla="*/ 213 w 21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3" h="142">
                  <a:moveTo>
                    <a:pt x="201" y="0"/>
                  </a:moveTo>
                  <a:lnTo>
                    <a:pt x="201" y="0"/>
                  </a:lnTo>
                  <a:lnTo>
                    <a:pt x="151" y="38"/>
                  </a:lnTo>
                  <a:lnTo>
                    <a:pt x="103" y="75"/>
                  </a:lnTo>
                  <a:lnTo>
                    <a:pt x="78" y="92"/>
                  </a:lnTo>
                  <a:lnTo>
                    <a:pt x="53" y="107"/>
                  </a:lnTo>
                  <a:lnTo>
                    <a:pt x="27" y="121"/>
                  </a:lnTo>
                  <a:lnTo>
                    <a:pt x="0" y="134"/>
                  </a:lnTo>
                  <a:lnTo>
                    <a:pt x="7" y="142"/>
                  </a:lnTo>
                  <a:lnTo>
                    <a:pt x="36" y="130"/>
                  </a:lnTo>
                  <a:lnTo>
                    <a:pt x="63" y="115"/>
                  </a:lnTo>
                  <a:lnTo>
                    <a:pt x="90" y="100"/>
                  </a:lnTo>
                  <a:lnTo>
                    <a:pt x="115" y="82"/>
                  </a:lnTo>
                  <a:lnTo>
                    <a:pt x="163" y="46"/>
                  </a:lnTo>
                  <a:lnTo>
                    <a:pt x="213" y="6"/>
                  </a:lnTo>
                  <a:lnTo>
                    <a:pt x="201" y="0"/>
                  </a:lnTo>
                  <a:close/>
                </a:path>
              </a:pathLst>
            </a:custGeom>
            <a:solidFill>
              <a:srgbClr val="1F1A17"/>
            </a:solidFill>
            <a:ln w="9525">
              <a:noFill/>
              <a:round/>
              <a:headEnd/>
              <a:tailEnd/>
            </a:ln>
          </p:spPr>
          <p:txBody>
            <a:bodyPr/>
            <a:lstStyle/>
            <a:p>
              <a:endParaRPr lang="en-US"/>
            </a:p>
          </p:txBody>
        </p:sp>
        <p:sp>
          <p:nvSpPr>
            <p:cNvPr id="39025" name="Freeform 790"/>
            <p:cNvSpPr>
              <a:spLocks/>
            </p:cNvSpPr>
            <p:nvPr/>
          </p:nvSpPr>
          <p:spPr bwMode="auto">
            <a:xfrm>
              <a:off x="3358" y="2713"/>
              <a:ext cx="201" cy="179"/>
            </a:xfrm>
            <a:custGeom>
              <a:avLst/>
              <a:gdLst>
                <a:gd name="T0" fmla="*/ 186 w 201"/>
                <a:gd name="T1" fmla="*/ 0 h 179"/>
                <a:gd name="T2" fmla="*/ 186 w 201"/>
                <a:gd name="T3" fmla="*/ 0 h 179"/>
                <a:gd name="T4" fmla="*/ 178 w 201"/>
                <a:gd name="T5" fmla="*/ 14 h 179"/>
                <a:gd name="T6" fmla="*/ 171 w 201"/>
                <a:gd name="T7" fmla="*/ 27 h 179"/>
                <a:gd name="T8" fmla="*/ 161 w 201"/>
                <a:gd name="T9" fmla="*/ 40 h 179"/>
                <a:gd name="T10" fmla="*/ 152 w 201"/>
                <a:gd name="T11" fmla="*/ 54 h 179"/>
                <a:gd name="T12" fmla="*/ 129 w 201"/>
                <a:gd name="T13" fmla="*/ 77 h 179"/>
                <a:gd name="T14" fmla="*/ 106 w 201"/>
                <a:gd name="T15" fmla="*/ 96 h 179"/>
                <a:gd name="T16" fmla="*/ 52 w 201"/>
                <a:gd name="T17" fmla="*/ 134 h 179"/>
                <a:gd name="T18" fmla="*/ 0 w 201"/>
                <a:gd name="T19" fmla="*/ 173 h 179"/>
                <a:gd name="T20" fmla="*/ 12 w 201"/>
                <a:gd name="T21" fmla="*/ 179 h 179"/>
                <a:gd name="T22" fmla="*/ 63 w 201"/>
                <a:gd name="T23" fmla="*/ 142 h 179"/>
                <a:gd name="T24" fmla="*/ 117 w 201"/>
                <a:gd name="T25" fmla="*/ 104 h 179"/>
                <a:gd name="T26" fmla="*/ 142 w 201"/>
                <a:gd name="T27" fmla="*/ 83 h 179"/>
                <a:gd name="T28" fmla="*/ 165 w 201"/>
                <a:gd name="T29" fmla="*/ 58 h 179"/>
                <a:gd name="T30" fmla="*/ 177 w 201"/>
                <a:gd name="T31" fmla="*/ 46 h 179"/>
                <a:gd name="T32" fmla="*/ 186 w 201"/>
                <a:gd name="T33" fmla="*/ 31 h 179"/>
                <a:gd name="T34" fmla="*/ 194 w 201"/>
                <a:gd name="T35" fmla="*/ 17 h 179"/>
                <a:gd name="T36" fmla="*/ 201 w 201"/>
                <a:gd name="T37" fmla="*/ 2 h 179"/>
                <a:gd name="T38" fmla="*/ 201 w 201"/>
                <a:gd name="T39" fmla="*/ 2 h 179"/>
                <a:gd name="T40" fmla="*/ 186 w 201"/>
                <a:gd name="T41" fmla="*/ 0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1"/>
                <a:gd name="T64" fmla="*/ 0 h 179"/>
                <a:gd name="T65" fmla="*/ 201 w 201"/>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1" h="179">
                  <a:moveTo>
                    <a:pt x="186" y="0"/>
                  </a:moveTo>
                  <a:lnTo>
                    <a:pt x="186" y="0"/>
                  </a:lnTo>
                  <a:lnTo>
                    <a:pt x="178" y="14"/>
                  </a:lnTo>
                  <a:lnTo>
                    <a:pt x="171" y="27"/>
                  </a:lnTo>
                  <a:lnTo>
                    <a:pt x="161" y="40"/>
                  </a:lnTo>
                  <a:lnTo>
                    <a:pt x="152" y="54"/>
                  </a:lnTo>
                  <a:lnTo>
                    <a:pt x="129" y="77"/>
                  </a:lnTo>
                  <a:lnTo>
                    <a:pt x="106" y="96"/>
                  </a:lnTo>
                  <a:lnTo>
                    <a:pt x="52" y="134"/>
                  </a:lnTo>
                  <a:lnTo>
                    <a:pt x="0" y="173"/>
                  </a:lnTo>
                  <a:lnTo>
                    <a:pt x="12" y="179"/>
                  </a:lnTo>
                  <a:lnTo>
                    <a:pt x="63" y="142"/>
                  </a:lnTo>
                  <a:lnTo>
                    <a:pt x="117" y="104"/>
                  </a:lnTo>
                  <a:lnTo>
                    <a:pt x="142" y="83"/>
                  </a:lnTo>
                  <a:lnTo>
                    <a:pt x="165" y="58"/>
                  </a:lnTo>
                  <a:lnTo>
                    <a:pt x="177" y="46"/>
                  </a:lnTo>
                  <a:lnTo>
                    <a:pt x="186" y="31"/>
                  </a:lnTo>
                  <a:lnTo>
                    <a:pt x="194" y="17"/>
                  </a:lnTo>
                  <a:lnTo>
                    <a:pt x="201" y="2"/>
                  </a:lnTo>
                  <a:lnTo>
                    <a:pt x="186" y="0"/>
                  </a:lnTo>
                  <a:close/>
                </a:path>
              </a:pathLst>
            </a:custGeom>
            <a:solidFill>
              <a:srgbClr val="1F1A17"/>
            </a:solidFill>
            <a:ln w="9525">
              <a:noFill/>
              <a:round/>
              <a:headEnd/>
              <a:tailEnd/>
            </a:ln>
          </p:spPr>
          <p:txBody>
            <a:bodyPr/>
            <a:lstStyle/>
            <a:p>
              <a:endParaRPr lang="en-US"/>
            </a:p>
          </p:txBody>
        </p:sp>
        <p:sp>
          <p:nvSpPr>
            <p:cNvPr id="39026" name="Freeform 791"/>
            <p:cNvSpPr>
              <a:spLocks/>
            </p:cNvSpPr>
            <p:nvPr/>
          </p:nvSpPr>
          <p:spPr bwMode="auto">
            <a:xfrm>
              <a:off x="3544" y="2421"/>
              <a:ext cx="85" cy="294"/>
            </a:xfrm>
            <a:custGeom>
              <a:avLst/>
              <a:gdLst>
                <a:gd name="T0" fmla="*/ 69 w 85"/>
                <a:gd name="T1" fmla="*/ 0 h 294"/>
                <a:gd name="T2" fmla="*/ 69 w 85"/>
                <a:gd name="T3" fmla="*/ 0 h 294"/>
                <a:gd name="T4" fmla="*/ 65 w 85"/>
                <a:gd name="T5" fmla="*/ 41 h 294"/>
                <a:gd name="T6" fmla="*/ 60 w 85"/>
                <a:gd name="T7" fmla="*/ 79 h 294"/>
                <a:gd name="T8" fmla="*/ 52 w 85"/>
                <a:gd name="T9" fmla="*/ 119 h 294"/>
                <a:gd name="T10" fmla="*/ 44 w 85"/>
                <a:gd name="T11" fmla="*/ 158 h 294"/>
                <a:gd name="T12" fmla="*/ 35 w 85"/>
                <a:gd name="T13" fmla="*/ 194 h 294"/>
                <a:gd name="T14" fmla="*/ 23 w 85"/>
                <a:gd name="T15" fmla="*/ 229 h 294"/>
                <a:gd name="T16" fmla="*/ 12 w 85"/>
                <a:gd name="T17" fmla="*/ 261 h 294"/>
                <a:gd name="T18" fmla="*/ 0 w 85"/>
                <a:gd name="T19" fmla="*/ 292 h 294"/>
                <a:gd name="T20" fmla="*/ 15 w 85"/>
                <a:gd name="T21" fmla="*/ 294 h 294"/>
                <a:gd name="T22" fmla="*/ 27 w 85"/>
                <a:gd name="T23" fmla="*/ 263 h 294"/>
                <a:gd name="T24" fmla="*/ 39 w 85"/>
                <a:gd name="T25" fmla="*/ 231 h 294"/>
                <a:gd name="T26" fmla="*/ 50 w 85"/>
                <a:gd name="T27" fmla="*/ 196 h 294"/>
                <a:gd name="T28" fmla="*/ 60 w 85"/>
                <a:gd name="T29" fmla="*/ 160 h 294"/>
                <a:gd name="T30" fmla="*/ 67 w 85"/>
                <a:gd name="T31" fmla="*/ 119 h 294"/>
                <a:gd name="T32" fmla="*/ 75 w 85"/>
                <a:gd name="T33" fmla="*/ 81 h 294"/>
                <a:gd name="T34" fmla="*/ 81 w 85"/>
                <a:gd name="T35" fmla="*/ 41 h 294"/>
                <a:gd name="T36" fmla="*/ 85 w 85"/>
                <a:gd name="T37" fmla="*/ 0 h 294"/>
                <a:gd name="T38" fmla="*/ 85 w 85"/>
                <a:gd name="T39" fmla="*/ 0 h 294"/>
                <a:gd name="T40" fmla="*/ 69 w 85"/>
                <a:gd name="T41" fmla="*/ 0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94"/>
                <a:gd name="T65" fmla="*/ 85 w 85"/>
                <a:gd name="T66" fmla="*/ 294 h 2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94">
                  <a:moveTo>
                    <a:pt x="69" y="0"/>
                  </a:moveTo>
                  <a:lnTo>
                    <a:pt x="69" y="0"/>
                  </a:lnTo>
                  <a:lnTo>
                    <a:pt x="65" y="41"/>
                  </a:lnTo>
                  <a:lnTo>
                    <a:pt x="60" y="79"/>
                  </a:lnTo>
                  <a:lnTo>
                    <a:pt x="52" y="119"/>
                  </a:lnTo>
                  <a:lnTo>
                    <a:pt x="44" y="158"/>
                  </a:lnTo>
                  <a:lnTo>
                    <a:pt x="35" y="194"/>
                  </a:lnTo>
                  <a:lnTo>
                    <a:pt x="23" y="229"/>
                  </a:lnTo>
                  <a:lnTo>
                    <a:pt x="12" y="261"/>
                  </a:lnTo>
                  <a:lnTo>
                    <a:pt x="0" y="292"/>
                  </a:lnTo>
                  <a:lnTo>
                    <a:pt x="15" y="294"/>
                  </a:lnTo>
                  <a:lnTo>
                    <a:pt x="27" y="263"/>
                  </a:lnTo>
                  <a:lnTo>
                    <a:pt x="39" y="231"/>
                  </a:lnTo>
                  <a:lnTo>
                    <a:pt x="50" y="196"/>
                  </a:lnTo>
                  <a:lnTo>
                    <a:pt x="60" y="160"/>
                  </a:lnTo>
                  <a:lnTo>
                    <a:pt x="67" y="119"/>
                  </a:lnTo>
                  <a:lnTo>
                    <a:pt x="75" y="81"/>
                  </a:lnTo>
                  <a:lnTo>
                    <a:pt x="81" y="41"/>
                  </a:lnTo>
                  <a:lnTo>
                    <a:pt x="85" y="0"/>
                  </a:lnTo>
                  <a:lnTo>
                    <a:pt x="69" y="0"/>
                  </a:lnTo>
                  <a:close/>
                </a:path>
              </a:pathLst>
            </a:custGeom>
            <a:solidFill>
              <a:srgbClr val="1F1A17"/>
            </a:solidFill>
            <a:ln w="9525">
              <a:noFill/>
              <a:round/>
              <a:headEnd/>
              <a:tailEnd/>
            </a:ln>
          </p:spPr>
          <p:txBody>
            <a:bodyPr/>
            <a:lstStyle/>
            <a:p>
              <a:endParaRPr lang="en-US"/>
            </a:p>
          </p:txBody>
        </p:sp>
        <p:sp>
          <p:nvSpPr>
            <p:cNvPr id="39027" name="Freeform 792"/>
            <p:cNvSpPr>
              <a:spLocks/>
            </p:cNvSpPr>
            <p:nvPr/>
          </p:nvSpPr>
          <p:spPr bwMode="auto">
            <a:xfrm>
              <a:off x="3613" y="2085"/>
              <a:ext cx="42" cy="336"/>
            </a:xfrm>
            <a:custGeom>
              <a:avLst/>
              <a:gdLst>
                <a:gd name="T0" fmla="*/ 27 w 42"/>
                <a:gd name="T1" fmla="*/ 0 h 336"/>
                <a:gd name="T2" fmla="*/ 27 w 42"/>
                <a:gd name="T3" fmla="*/ 0 h 336"/>
                <a:gd name="T4" fmla="*/ 27 w 42"/>
                <a:gd name="T5" fmla="*/ 42 h 336"/>
                <a:gd name="T6" fmla="*/ 27 w 42"/>
                <a:gd name="T7" fmla="*/ 85 h 336"/>
                <a:gd name="T8" fmla="*/ 23 w 42"/>
                <a:gd name="T9" fmla="*/ 129 h 336"/>
                <a:gd name="T10" fmla="*/ 17 w 42"/>
                <a:gd name="T11" fmla="*/ 173 h 336"/>
                <a:gd name="T12" fmla="*/ 12 w 42"/>
                <a:gd name="T13" fmla="*/ 217 h 336"/>
                <a:gd name="T14" fmla="*/ 6 w 42"/>
                <a:gd name="T15" fmla="*/ 259 h 336"/>
                <a:gd name="T16" fmla="*/ 2 w 42"/>
                <a:gd name="T17" fmla="*/ 300 h 336"/>
                <a:gd name="T18" fmla="*/ 0 w 42"/>
                <a:gd name="T19" fmla="*/ 336 h 336"/>
                <a:gd name="T20" fmla="*/ 16 w 42"/>
                <a:gd name="T21" fmla="*/ 336 h 336"/>
                <a:gd name="T22" fmla="*/ 17 w 42"/>
                <a:gd name="T23" fmla="*/ 300 h 336"/>
                <a:gd name="T24" fmla="*/ 21 w 42"/>
                <a:gd name="T25" fmla="*/ 259 h 336"/>
                <a:gd name="T26" fmla="*/ 27 w 42"/>
                <a:gd name="T27" fmla="*/ 217 h 336"/>
                <a:gd name="T28" fmla="*/ 33 w 42"/>
                <a:gd name="T29" fmla="*/ 175 h 336"/>
                <a:gd name="T30" fmla="*/ 39 w 42"/>
                <a:gd name="T31" fmla="*/ 131 h 336"/>
                <a:gd name="T32" fmla="*/ 42 w 42"/>
                <a:gd name="T33" fmla="*/ 87 h 336"/>
                <a:gd name="T34" fmla="*/ 42 w 42"/>
                <a:gd name="T35" fmla="*/ 42 h 336"/>
                <a:gd name="T36" fmla="*/ 40 w 42"/>
                <a:gd name="T37" fmla="*/ 0 h 336"/>
                <a:gd name="T38" fmla="*/ 40 w 42"/>
                <a:gd name="T39" fmla="*/ 0 h 336"/>
                <a:gd name="T40" fmla="*/ 27 w 42"/>
                <a:gd name="T41" fmla="*/ 0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36"/>
                <a:gd name="T65" fmla="*/ 42 w 42"/>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36">
                  <a:moveTo>
                    <a:pt x="27" y="0"/>
                  </a:moveTo>
                  <a:lnTo>
                    <a:pt x="27" y="0"/>
                  </a:lnTo>
                  <a:lnTo>
                    <a:pt x="27" y="42"/>
                  </a:lnTo>
                  <a:lnTo>
                    <a:pt x="27" y="85"/>
                  </a:lnTo>
                  <a:lnTo>
                    <a:pt x="23" y="129"/>
                  </a:lnTo>
                  <a:lnTo>
                    <a:pt x="17" y="173"/>
                  </a:lnTo>
                  <a:lnTo>
                    <a:pt x="12" y="217"/>
                  </a:lnTo>
                  <a:lnTo>
                    <a:pt x="6" y="259"/>
                  </a:lnTo>
                  <a:lnTo>
                    <a:pt x="2" y="300"/>
                  </a:lnTo>
                  <a:lnTo>
                    <a:pt x="0" y="336"/>
                  </a:lnTo>
                  <a:lnTo>
                    <a:pt x="16" y="336"/>
                  </a:lnTo>
                  <a:lnTo>
                    <a:pt x="17" y="300"/>
                  </a:lnTo>
                  <a:lnTo>
                    <a:pt x="21" y="259"/>
                  </a:lnTo>
                  <a:lnTo>
                    <a:pt x="27" y="217"/>
                  </a:lnTo>
                  <a:lnTo>
                    <a:pt x="33" y="175"/>
                  </a:lnTo>
                  <a:lnTo>
                    <a:pt x="39" y="131"/>
                  </a:lnTo>
                  <a:lnTo>
                    <a:pt x="42" y="87"/>
                  </a:lnTo>
                  <a:lnTo>
                    <a:pt x="42" y="42"/>
                  </a:lnTo>
                  <a:lnTo>
                    <a:pt x="40" y="0"/>
                  </a:lnTo>
                  <a:lnTo>
                    <a:pt x="27" y="0"/>
                  </a:lnTo>
                  <a:close/>
                </a:path>
              </a:pathLst>
            </a:custGeom>
            <a:solidFill>
              <a:srgbClr val="1F1A17"/>
            </a:solidFill>
            <a:ln w="9525">
              <a:noFill/>
              <a:round/>
              <a:headEnd/>
              <a:tailEnd/>
            </a:ln>
          </p:spPr>
          <p:txBody>
            <a:bodyPr/>
            <a:lstStyle/>
            <a:p>
              <a:endParaRPr lang="en-US"/>
            </a:p>
          </p:txBody>
        </p:sp>
      </p:grpSp>
      <p:pic>
        <p:nvPicPr>
          <p:cNvPr id="21277" name="Picture 797"/>
          <p:cNvPicPr>
            <a:picLocks noChangeAspect="1" noChangeArrowheads="1"/>
          </p:cNvPicPr>
          <p:nvPr/>
        </p:nvPicPr>
        <p:blipFill>
          <a:blip r:embed="rId3" cstate="print"/>
          <a:srcRect/>
          <a:stretch>
            <a:fillRect/>
          </a:stretch>
        </p:blipFill>
        <p:spPr bwMode="auto">
          <a:xfrm>
            <a:off x="2779713" y="4198938"/>
            <a:ext cx="196850" cy="209550"/>
          </a:xfrm>
          <a:prstGeom prst="rect">
            <a:avLst/>
          </a:prstGeom>
          <a:noFill/>
          <a:ln w="9525">
            <a:noFill/>
            <a:miter lim="800000"/>
            <a:headEnd/>
            <a:tailEnd/>
          </a:ln>
        </p:spPr>
      </p:pic>
      <p:grpSp>
        <p:nvGrpSpPr>
          <p:cNvPr id="6" name="Group 800"/>
          <p:cNvGrpSpPr>
            <a:grpSpLocks noChangeAspect="1"/>
          </p:cNvGrpSpPr>
          <p:nvPr/>
        </p:nvGrpSpPr>
        <p:grpSpPr bwMode="auto">
          <a:xfrm>
            <a:off x="906463" y="2867025"/>
            <a:ext cx="2482850" cy="930275"/>
            <a:chOff x="2098" y="1869"/>
            <a:chExt cx="1564" cy="586"/>
          </a:xfrm>
        </p:grpSpPr>
        <p:sp>
          <p:nvSpPr>
            <p:cNvPr id="38955" name="AutoShape 799"/>
            <p:cNvSpPr>
              <a:spLocks noChangeAspect="1" noChangeArrowheads="1" noTextEdit="1"/>
            </p:cNvSpPr>
            <p:nvPr/>
          </p:nvSpPr>
          <p:spPr bwMode="auto">
            <a:xfrm>
              <a:off x="2098" y="1869"/>
              <a:ext cx="1564" cy="586"/>
            </a:xfrm>
            <a:prstGeom prst="rect">
              <a:avLst/>
            </a:prstGeom>
            <a:noFill/>
            <a:ln w="9525">
              <a:noFill/>
              <a:miter lim="800000"/>
              <a:headEnd/>
              <a:tailEnd/>
            </a:ln>
          </p:spPr>
          <p:txBody>
            <a:bodyPr/>
            <a:lstStyle/>
            <a:p>
              <a:endParaRPr lang="en-US"/>
            </a:p>
          </p:txBody>
        </p:sp>
        <p:sp>
          <p:nvSpPr>
            <p:cNvPr id="38956" name="Freeform 801"/>
            <p:cNvSpPr>
              <a:spLocks/>
            </p:cNvSpPr>
            <p:nvPr/>
          </p:nvSpPr>
          <p:spPr bwMode="auto">
            <a:xfrm>
              <a:off x="3622" y="2128"/>
              <a:ext cx="30" cy="54"/>
            </a:xfrm>
            <a:custGeom>
              <a:avLst/>
              <a:gdLst>
                <a:gd name="T0" fmla="*/ 0 w 30"/>
                <a:gd name="T1" fmla="*/ 2 h 54"/>
                <a:gd name="T2" fmla="*/ 4 w 30"/>
                <a:gd name="T3" fmla="*/ 8 h 54"/>
                <a:gd name="T4" fmla="*/ 11 w 30"/>
                <a:gd name="T5" fmla="*/ 31 h 54"/>
                <a:gd name="T6" fmla="*/ 15 w 30"/>
                <a:gd name="T7" fmla="*/ 54 h 54"/>
                <a:gd name="T8" fmla="*/ 30 w 30"/>
                <a:gd name="T9" fmla="*/ 54 h 54"/>
                <a:gd name="T10" fmla="*/ 27 w 30"/>
                <a:gd name="T11" fmla="*/ 29 h 54"/>
                <a:gd name="T12" fmla="*/ 17 w 30"/>
                <a:gd name="T13" fmla="*/ 4 h 54"/>
                <a:gd name="T14" fmla="*/ 15 w 30"/>
                <a:gd name="T15" fmla="*/ 0 h 54"/>
                <a:gd name="T16" fmla="*/ 0 w 30"/>
                <a:gd name="T17" fmla="*/ 2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0" y="2"/>
                  </a:moveTo>
                  <a:lnTo>
                    <a:pt x="4" y="8"/>
                  </a:lnTo>
                  <a:lnTo>
                    <a:pt x="11" y="31"/>
                  </a:lnTo>
                  <a:lnTo>
                    <a:pt x="15" y="54"/>
                  </a:lnTo>
                  <a:lnTo>
                    <a:pt x="30" y="54"/>
                  </a:lnTo>
                  <a:lnTo>
                    <a:pt x="27" y="29"/>
                  </a:lnTo>
                  <a:lnTo>
                    <a:pt x="17" y="4"/>
                  </a:lnTo>
                  <a:lnTo>
                    <a:pt x="15" y="0"/>
                  </a:lnTo>
                  <a:lnTo>
                    <a:pt x="0" y="2"/>
                  </a:lnTo>
                  <a:close/>
                </a:path>
              </a:pathLst>
            </a:custGeom>
            <a:solidFill>
              <a:srgbClr val="1F1A17"/>
            </a:solidFill>
            <a:ln w="9525">
              <a:noFill/>
              <a:round/>
              <a:headEnd/>
              <a:tailEnd/>
            </a:ln>
          </p:spPr>
          <p:txBody>
            <a:bodyPr/>
            <a:lstStyle/>
            <a:p>
              <a:endParaRPr lang="en-US"/>
            </a:p>
          </p:txBody>
        </p:sp>
        <p:sp>
          <p:nvSpPr>
            <p:cNvPr id="38957" name="Freeform 802"/>
            <p:cNvSpPr>
              <a:spLocks/>
            </p:cNvSpPr>
            <p:nvPr/>
          </p:nvSpPr>
          <p:spPr bwMode="auto">
            <a:xfrm>
              <a:off x="3539" y="2038"/>
              <a:ext cx="64" cy="46"/>
            </a:xfrm>
            <a:custGeom>
              <a:avLst/>
              <a:gdLst>
                <a:gd name="T0" fmla="*/ 0 w 64"/>
                <a:gd name="T1" fmla="*/ 8 h 46"/>
                <a:gd name="T2" fmla="*/ 14 w 64"/>
                <a:gd name="T3" fmla="*/ 15 h 46"/>
                <a:gd name="T4" fmla="*/ 39 w 64"/>
                <a:gd name="T5" fmla="*/ 35 h 46"/>
                <a:gd name="T6" fmla="*/ 50 w 64"/>
                <a:gd name="T7" fmla="*/ 46 h 46"/>
                <a:gd name="T8" fmla="*/ 64 w 64"/>
                <a:gd name="T9" fmla="*/ 40 h 46"/>
                <a:gd name="T10" fmla="*/ 50 w 64"/>
                <a:gd name="T11" fmla="*/ 29 h 46"/>
                <a:gd name="T12" fmla="*/ 25 w 64"/>
                <a:gd name="T13" fmla="*/ 8 h 46"/>
                <a:gd name="T14" fmla="*/ 12 w 64"/>
                <a:gd name="T15" fmla="*/ 0 h 46"/>
                <a:gd name="T16" fmla="*/ 0 w 64"/>
                <a:gd name="T17" fmla="*/ 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6"/>
                <a:gd name="T29" fmla="*/ 64 w 6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6">
                  <a:moveTo>
                    <a:pt x="0" y="8"/>
                  </a:moveTo>
                  <a:lnTo>
                    <a:pt x="14" y="15"/>
                  </a:lnTo>
                  <a:lnTo>
                    <a:pt x="39" y="35"/>
                  </a:lnTo>
                  <a:lnTo>
                    <a:pt x="50" y="46"/>
                  </a:lnTo>
                  <a:lnTo>
                    <a:pt x="64" y="40"/>
                  </a:lnTo>
                  <a:lnTo>
                    <a:pt x="50" y="29"/>
                  </a:lnTo>
                  <a:lnTo>
                    <a:pt x="25" y="8"/>
                  </a:lnTo>
                  <a:lnTo>
                    <a:pt x="12" y="0"/>
                  </a:lnTo>
                  <a:lnTo>
                    <a:pt x="0" y="8"/>
                  </a:lnTo>
                  <a:close/>
                </a:path>
              </a:pathLst>
            </a:custGeom>
            <a:solidFill>
              <a:srgbClr val="1F1A17"/>
            </a:solidFill>
            <a:ln w="9525">
              <a:noFill/>
              <a:round/>
              <a:headEnd/>
              <a:tailEnd/>
            </a:ln>
          </p:spPr>
          <p:txBody>
            <a:bodyPr/>
            <a:lstStyle/>
            <a:p>
              <a:endParaRPr lang="en-US"/>
            </a:p>
          </p:txBody>
        </p:sp>
        <p:sp>
          <p:nvSpPr>
            <p:cNvPr id="38958" name="Freeform 803"/>
            <p:cNvSpPr>
              <a:spLocks/>
            </p:cNvSpPr>
            <p:nvPr/>
          </p:nvSpPr>
          <p:spPr bwMode="auto">
            <a:xfrm>
              <a:off x="3428" y="1963"/>
              <a:ext cx="65" cy="46"/>
            </a:xfrm>
            <a:custGeom>
              <a:avLst/>
              <a:gdLst>
                <a:gd name="T0" fmla="*/ 0 w 65"/>
                <a:gd name="T1" fmla="*/ 8 h 46"/>
                <a:gd name="T2" fmla="*/ 8 w 65"/>
                <a:gd name="T3" fmla="*/ 12 h 46"/>
                <a:gd name="T4" fmla="*/ 36 w 65"/>
                <a:gd name="T5" fmla="*/ 33 h 46"/>
                <a:gd name="T6" fmla="*/ 56 w 65"/>
                <a:gd name="T7" fmla="*/ 46 h 46"/>
                <a:gd name="T8" fmla="*/ 65 w 65"/>
                <a:gd name="T9" fmla="*/ 37 h 46"/>
                <a:gd name="T10" fmla="*/ 48 w 65"/>
                <a:gd name="T11" fmla="*/ 25 h 46"/>
                <a:gd name="T12" fmla="*/ 17 w 65"/>
                <a:gd name="T13" fmla="*/ 4 h 46"/>
                <a:gd name="T14" fmla="*/ 11 w 65"/>
                <a:gd name="T15" fmla="*/ 0 h 46"/>
                <a:gd name="T16" fmla="*/ 0 w 65"/>
                <a:gd name="T17" fmla="*/ 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46"/>
                <a:gd name="T29" fmla="*/ 65 w 6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46">
                  <a:moveTo>
                    <a:pt x="0" y="8"/>
                  </a:moveTo>
                  <a:lnTo>
                    <a:pt x="8" y="12"/>
                  </a:lnTo>
                  <a:lnTo>
                    <a:pt x="36" y="33"/>
                  </a:lnTo>
                  <a:lnTo>
                    <a:pt x="56" y="46"/>
                  </a:lnTo>
                  <a:lnTo>
                    <a:pt x="65" y="37"/>
                  </a:lnTo>
                  <a:lnTo>
                    <a:pt x="48" y="25"/>
                  </a:lnTo>
                  <a:lnTo>
                    <a:pt x="17" y="4"/>
                  </a:lnTo>
                  <a:lnTo>
                    <a:pt x="11" y="0"/>
                  </a:lnTo>
                  <a:lnTo>
                    <a:pt x="0" y="8"/>
                  </a:lnTo>
                  <a:close/>
                </a:path>
              </a:pathLst>
            </a:custGeom>
            <a:solidFill>
              <a:srgbClr val="1F1A17"/>
            </a:solidFill>
            <a:ln w="9525">
              <a:noFill/>
              <a:round/>
              <a:headEnd/>
              <a:tailEnd/>
            </a:ln>
          </p:spPr>
          <p:txBody>
            <a:bodyPr/>
            <a:lstStyle/>
            <a:p>
              <a:endParaRPr lang="en-US"/>
            </a:p>
          </p:txBody>
        </p:sp>
        <p:sp>
          <p:nvSpPr>
            <p:cNvPr id="38959" name="Freeform 804"/>
            <p:cNvSpPr>
              <a:spLocks/>
            </p:cNvSpPr>
            <p:nvPr/>
          </p:nvSpPr>
          <p:spPr bwMode="auto">
            <a:xfrm>
              <a:off x="3359" y="1932"/>
              <a:ext cx="13" cy="12"/>
            </a:xfrm>
            <a:custGeom>
              <a:avLst/>
              <a:gdLst>
                <a:gd name="T0" fmla="*/ 0 w 13"/>
                <a:gd name="T1" fmla="*/ 10 h 12"/>
                <a:gd name="T2" fmla="*/ 2 w 13"/>
                <a:gd name="T3" fmla="*/ 10 h 12"/>
                <a:gd name="T4" fmla="*/ 6 w 13"/>
                <a:gd name="T5" fmla="*/ 12 h 12"/>
                <a:gd name="T6" fmla="*/ 13 w 13"/>
                <a:gd name="T7" fmla="*/ 2 h 12"/>
                <a:gd name="T8" fmla="*/ 6 w 13"/>
                <a:gd name="T9" fmla="*/ 0 h 12"/>
                <a:gd name="T10" fmla="*/ 6 w 13"/>
                <a:gd name="T11" fmla="*/ 0 h 12"/>
                <a:gd name="T12" fmla="*/ 0 w 13"/>
                <a:gd name="T13" fmla="*/ 10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0" y="10"/>
                  </a:moveTo>
                  <a:lnTo>
                    <a:pt x="2" y="10"/>
                  </a:lnTo>
                  <a:lnTo>
                    <a:pt x="6" y="12"/>
                  </a:lnTo>
                  <a:lnTo>
                    <a:pt x="13" y="2"/>
                  </a:lnTo>
                  <a:lnTo>
                    <a:pt x="6" y="0"/>
                  </a:lnTo>
                  <a:lnTo>
                    <a:pt x="0" y="10"/>
                  </a:lnTo>
                  <a:close/>
                </a:path>
              </a:pathLst>
            </a:custGeom>
            <a:solidFill>
              <a:srgbClr val="1F1A17"/>
            </a:solidFill>
            <a:ln w="9525">
              <a:noFill/>
              <a:round/>
              <a:headEnd/>
              <a:tailEnd/>
            </a:ln>
          </p:spPr>
          <p:txBody>
            <a:bodyPr/>
            <a:lstStyle/>
            <a:p>
              <a:endParaRPr lang="en-US"/>
            </a:p>
          </p:txBody>
        </p:sp>
        <p:sp>
          <p:nvSpPr>
            <p:cNvPr id="38960" name="Freeform 805"/>
            <p:cNvSpPr>
              <a:spLocks/>
            </p:cNvSpPr>
            <p:nvPr/>
          </p:nvSpPr>
          <p:spPr bwMode="auto">
            <a:xfrm>
              <a:off x="3294" y="1919"/>
              <a:ext cx="71" cy="23"/>
            </a:xfrm>
            <a:custGeom>
              <a:avLst/>
              <a:gdLst>
                <a:gd name="T0" fmla="*/ 0 w 71"/>
                <a:gd name="T1" fmla="*/ 10 h 23"/>
                <a:gd name="T2" fmla="*/ 15 w 71"/>
                <a:gd name="T3" fmla="*/ 13 h 23"/>
                <a:gd name="T4" fmla="*/ 65 w 71"/>
                <a:gd name="T5" fmla="*/ 23 h 23"/>
                <a:gd name="T6" fmla="*/ 71 w 71"/>
                <a:gd name="T7" fmla="*/ 13 h 23"/>
                <a:gd name="T8" fmla="*/ 19 w 71"/>
                <a:gd name="T9" fmla="*/ 4 h 23"/>
                <a:gd name="T10" fmla="*/ 3 w 71"/>
                <a:gd name="T11" fmla="*/ 0 h 23"/>
                <a:gd name="T12" fmla="*/ 0 w 71"/>
                <a:gd name="T13" fmla="*/ 10 h 23"/>
                <a:gd name="T14" fmla="*/ 0 60000 65536"/>
                <a:gd name="T15" fmla="*/ 0 60000 65536"/>
                <a:gd name="T16" fmla="*/ 0 60000 65536"/>
                <a:gd name="T17" fmla="*/ 0 60000 65536"/>
                <a:gd name="T18" fmla="*/ 0 60000 65536"/>
                <a:gd name="T19" fmla="*/ 0 60000 65536"/>
                <a:gd name="T20" fmla="*/ 0 60000 65536"/>
                <a:gd name="T21" fmla="*/ 0 w 71"/>
                <a:gd name="T22" fmla="*/ 0 h 23"/>
                <a:gd name="T23" fmla="*/ 71 w 7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23">
                  <a:moveTo>
                    <a:pt x="0" y="10"/>
                  </a:moveTo>
                  <a:lnTo>
                    <a:pt x="15" y="13"/>
                  </a:lnTo>
                  <a:lnTo>
                    <a:pt x="65" y="23"/>
                  </a:lnTo>
                  <a:lnTo>
                    <a:pt x="71" y="13"/>
                  </a:lnTo>
                  <a:lnTo>
                    <a:pt x="19" y="4"/>
                  </a:lnTo>
                  <a:lnTo>
                    <a:pt x="3" y="0"/>
                  </a:lnTo>
                  <a:lnTo>
                    <a:pt x="0" y="10"/>
                  </a:lnTo>
                  <a:close/>
                </a:path>
              </a:pathLst>
            </a:custGeom>
            <a:solidFill>
              <a:srgbClr val="1F1A17"/>
            </a:solidFill>
            <a:ln w="9525">
              <a:noFill/>
              <a:round/>
              <a:headEnd/>
              <a:tailEnd/>
            </a:ln>
          </p:spPr>
          <p:txBody>
            <a:bodyPr/>
            <a:lstStyle/>
            <a:p>
              <a:endParaRPr lang="en-US"/>
            </a:p>
          </p:txBody>
        </p:sp>
        <p:sp>
          <p:nvSpPr>
            <p:cNvPr id="38961" name="Freeform 806"/>
            <p:cNvSpPr>
              <a:spLocks/>
            </p:cNvSpPr>
            <p:nvPr/>
          </p:nvSpPr>
          <p:spPr bwMode="auto">
            <a:xfrm>
              <a:off x="3142" y="1900"/>
              <a:ext cx="79" cy="17"/>
            </a:xfrm>
            <a:custGeom>
              <a:avLst/>
              <a:gdLst>
                <a:gd name="T0" fmla="*/ 0 w 79"/>
                <a:gd name="T1" fmla="*/ 9 h 17"/>
                <a:gd name="T2" fmla="*/ 48 w 79"/>
                <a:gd name="T3" fmla="*/ 15 h 17"/>
                <a:gd name="T4" fmla="*/ 77 w 79"/>
                <a:gd name="T5" fmla="*/ 17 h 17"/>
                <a:gd name="T6" fmla="*/ 79 w 79"/>
                <a:gd name="T7" fmla="*/ 7 h 17"/>
                <a:gd name="T8" fmla="*/ 50 w 79"/>
                <a:gd name="T9" fmla="*/ 4 h 17"/>
                <a:gd name="T10" fmla="*/ 2 w 79"/>
                <a:gd name="T11" fmla="*/ 0 h 17"/>
                <a:gd name="T12" fmla="*/ 0 w 79"/>
                <a:gd name="T13" fmla="*/ 9 h 17"/>
                <a:gd name="T14" fmla="*/ 0 60000 65536"/>
                <a:gd name="T15" fmla="*/ 0 60000 65536"/>
                <a:gd name="T16" fmla="*/ 0 60000 65536"/>
                <a:gd name="T17" fmla="*/ 0 60000 65536"/>
                <a:gd name="T18" fmla="*/ 0 60000 65536"/>
                <a:gd name="T19" fmla="*/ 0 60000 65536"/>
                <a:gd name="T20" fmla="*/ 0 60000 65536"/>
                <a:gd name="T21" fmla="*/ 0 w 79"/>
                <a:gd name="T22" fmla="*/ 0 h 17"/>
                <a:gd name="T23" fmla="*/ 79 w 7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7">
                  <a:moveTo>
                    <a:pt x="0" y="9"/>
                  </a:moveTo>
                  <a:lnTo>
                    <a:pt x="48" y="15"/>
                  </a:lnTo>
                  <a:lnTo>
                    <a:pt x="77" y="17"/>
                  </a:lnTo>
                  <a:lnTo>
                    <a:pt x="79" y="7"/>
                  </a:lnTo>
                  <a:lnTo>
                    <a:pt x="50" y="4"/>
                  </a:lnTo>
                  <a:lnTo>
                    <a:pt x="2" y="0"/>
                  </a:lnTo>
                  <a:lnTo>
                    <a:pt x="0" y="9"/>
                  </a:lnTo>
                  <a:close/>
                </a:path>
              </a:pathLst>
            </a:custGeom>
            <a:solidFill>
              <a:srgbClr val="1F1A17"/>
            </a:solidFill>
            <a:ln w="9525">
              <a:noFill/>
              <a:round/>
              <a:headEnd/>
              <a:tailEnd/>
            </a:ln>
          </p:spPr>
          <p:txBody>
            <a:bodyPr/>
            <a:lstStyle/>
            <a:p>
              <a:endParaRPr lang="en-US"/>
            </a:p>
          </p:txBody>
        </p:sp>
        <p:sp>
          <p:nvSpPr>
            <p:cNvPr id="38962" name="Freeform 807"/>
            <p:cNvSpPr>
              <a:spLocks/>
            </p:cNvSpPr>
            <p:nvPr/>
          </p:nvSpPr>
          <p:spPr bwMode="auto">
            <a:xfrm>
              <a:off x="2990" y="1886"/>
              <a:ext cx="77" cy="18"/>
            </a:xfrm>
            <a:custGeom>
              <a:avLst/>
              <a:gdLst>
                <a:gd name="T0" fmla="*/ 0 w 77"/>
                <a:gd name="T1" fmla="*/ 10 h 18"/>
                <a:gd name="T2" fmla="*/ 2 w 77"/>
                <a:gd name="T3" fmla="*/ 10 h 18"/>
                <a:gd name="T4" fmla="*/ 73 w 77"/>
                <a:gd name="T5" fmla="*/ 18 h 18"/>
                <a:gd name="T6" fmla="*/ 77 w 77"/>
                <a:gd name="T7" fmla="*/ 18 h 18"/>
                <a:gd name="T8" fmla="*/ 77 w 77"/>
                <a:gd name="T9" fmla="*/ 8 h 18"/>
                <a:gd name="T10" fmla="*/ 75 w 77"/>
                <a:gd name="T11" fmla="*/ 6 h 18"/>
                <a:gd name="T12" fmla="*/ 4 w 77"/>
                <a:gd name="T13" fmla="*/ 0 h 18"/>
                <a:gd name="T14" fmla="*/ 2 w 77"/>
                <a:gd name="T15" fmla="*/ 0 h 18"/>
                <a:gd name="T16" fmla="*/ 0 w 77"/>
                <a:gd name="T17" fmla="*/ 1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8"/>
                <a:gd name="T29" fmla="*/ 77 w 77"/>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8">
                  <a:moveTo>
                    <a:pt x="0" y="10"/>
                  </a:moveTo>
                  <a:lnTo>
                    <a:pt x="2" y="10"/>
                  </a:lnTo>
                  <a:lnTo>
                    <a:pt x="73" y="18"/>
                  </a:lnTo>
                  <a:lnTo>
                    <a:pt x="77" y="18"/>
                  </a:lnTo>
                  <a:lnTo>
                    <a:pt x="77" y="8"/>
                  </a:lnTo>
                  <a:lnTo>
                    <a:pt x="75" y="6"/>
                  </a:lnTo>
                  <a:lnTo>
                    <a:pt x="4" y="0"/>
                  </a:lnTo>
                  <a:lnTo>
                    <a:pt x="2" y="0"/>
                  </a:lnTo>
                  <a:lnTo>
                    <a:pt x="0" y="10"/>
                  </a:lnTo>
                  <a:close/>
                </a:path>
              </a:pathLst>
            </a:custGeom>
            <a:solidFill>
              <a:srgbClr val="1F1A17"/>
            </a:solidFill>
            <a:ln w="9525">
              <a:noFill/>
              <a:round/>
              <a:headEnd/>
              <a:tailEnd/>
            </a:ln>
          </p:spPr>
          <p:txBody>
            <a:bodyPr/>
            <a:lstStyle/>
            <a:p>
              <a:endParaRPr lang="en-US"/>
            </a:p>
          </p:txBody>
        </p:sp>
        <p:sp>
          <p:nvSpPr>
            <p:cNvPr id="38963" name="Freeform 808"/>
            <p:cNvSpPr>
              <a:spLocks/>
            </p:cNvSpPr>
            <p:nvPr/>
          </p:nvSpPr>
          <p:spPr bwMode="auto">
            <a:xfrm>
              <a:off x="2852" y="1877"/>
              <a:ext cx="64" cy="13"/>
            </a:xfrm>
            <a:custGeom>
              <a:avLst/>
              <a:gdLst>
                <a:gd name="T0" fmla="*/ 0 w 64"/>
                <a:gd name="T1" fmla="*/ 11 h 13"/>
                <a:gd name="T2" fmla="*/ 0 w 64"/>
                <a:gd name="T3" fmla="*/ 11 h 13"/>
                <a:gd name="T4" fmla="*/ 62 w 64"/>
                <a:gd name="T5" fmla="*/ 13 h 13"/>
                <a:gd name="T6" fmla="*/ 64 w 64"/>
                <a:gd name="T7" fmla="*/ 4 h 13"/>
                <a:gd name="T8" fmla="*/ 0 w 64"/>
                <a:gd name="T9" fmla="*/ 0 h 13"/>
                <a:gd name="T10" fmla="*/ 0 w 64"/>
                <a:gd name="T11" fmla="*/ 0 h 13"/>
                <a:gd name="T12" fmla="*/ 0 w 64"/>
                <a:gd name="T13" fmla="*/ 11 h 13"/>
                <a:gd name="T14" fmla="*/ 0 60000 65536"/>
                <a:gd name="T15" fmla="*/ 0 60000 65536"/>
                <a:gd name="T16" fmla="*/ 0 60000 65536"/>
                <a:gd name="T17" fmla="*/ 0 60000 65536"/>
                <a:gd name="T18" fmla="*/ 0 60000 65536"/>
                <a:gd name="T19" fmla="*/ 0 60000 65536"/>
                <a:gd name="T20" fmla="*/ 0 60000 65536"/>
                <a:gd name="T21" fmla="*/ 0 w 64"/>
                <a:gd name="T22" fmla="*/ 0 h 13"/>
                <a:gd name="T23" fmla="*/ 64 w 6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3">
                  <a:moveTo>
                    <a:pt x="0" y="11"/>
                  </a:moveTo>
                  <a:lnTo>
                    <a:pt x="0" y="11"/>
                  </a:lnTo>
                  <a:lnTo>
                    <a:pt x="62" y="13"/>
                  </a:lnTo>
                  <a:lnTo>
                    <a:pt x="64" y="4"/>
                  </a:lnTo>
                  <a:lnTo>
                    <a:pt x="0" y="0"/>
                  </a:lnTo>
                  <a:lnTo>
                    <a:pt x="0" y="11"/>
                  </a:lnTo>
                  <a:close/>
                </a:path>
              </a:pathLst>
            </a:custGeom>
            <a:solidFill>
              <a:srgbClr val="1F1A17"/>
            </a:solidFill>
            <a:ln w="9525">
              <a:noFill/>
              <a:round/>
              <a:headEnd/>
              <a:tailEnd/>
            </a:ln>
          </p:spPr>
          <p:txBody>
            <a:bodyPr/>
            <a:lstStyle/>
            <a:p>
              <a:endParaRPr lang="en-US"/>
            </a:p>
          </p:txBody>
        </p:sp>
        <p:sp>
          <p:nvSpPr>
            <p:cNvPr id="38964" name="Freeform 809"/>
            <p:cNvSpPr>
              <a:spLocks/>
            </p:cNvSpPr>
            <p:nvPr/>
          </p:nvSpPr>
          <p:spPr bwMode="auto">
            <a:xfrm>
              <a:off x="2837" y="1877"/>
              <a:ext cx="15" cy="11"/>
            </a:xfrm>
            <a:custGeom>
              <a:avLst/>
              <a:gdLst>
                <a:gd name="T0" fmla="*/ 0 w 15"/>
                <a:gd name="T1" fmla="*/ 11 h 11"/>
                <a:gd name="T2" fmla="*/ 0 w 15"/>
                <a:gd name="T3" fmla="*/ 2 h 11"/>
                <a:gd name="T4" fmla="*/ 15 w 15"/>
                <a:gd name="T5" fmla="*/ 0 h 11"/>
                <a:gd name="T6" fmla="*/ 15 w 15"/>
                <a:gd name="T7" fmla="*/ 11 h 11"/>
                <a:gd name="T8" fmla="*/ 0 w 15"/>
                <a:gd name="T9" fmla="*/ 1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11"/>
                  </a:moveTo>
                  <a:lnTo>
                    <a:pt x="0" y="2"/>
                  </a:lnTo>
                  <a:lnTo>
                    <a:pt x="15" y="0"/>
                  </a:lnTo>
                  <a:lnTo>
                    <a:pt x="15" y="11"/>
                  </a:lnTo>
                  <a:lnTo>
                    <a:pt x="0" y="11"/>
                  </a:lnTo>
                  <a:close/>
                </a:path>
              </a:pathLst>
            </a:custGeom>
            <a:solidFill>
              <a:srgbClr val="1F1A17"/>
            </a:solidFill>
            <a:ln w="9525">
              <a:noFill/>
              <a:round/>
              <a:headEnd/>
              <a:tailEnd/>
            </a:ln>
          </p:spPr>
          <p:txBody>
            <a:bodyPr/>
            <a:lstStyle/>
            <a:p>
              <a:endParaRPr lang="en-US"/>
            </a:p>
          </p:txBody>
        </p:sp>
        <p:sp>
          <p:nvSpPr>
            <p:cNvPr id="38965" name="Freeform 810"/>
            <p:cNvSpPr>
              <a:spLocks/>
            </p:cNvSpPr>
            <p:nvPr/>
          </p:nvSpPr>
          <p:spPr bwMode="auto">
            <a:xfrm>
              <a:off x="2683" y="1882"/>
              <a:ext cx="79" cy="18"/>
            </a:xfrm>
            <a:custGeom>
              <a:avLst/>
              <a:gdLst>
                <a:gd name="T0" fmla="*/ 2 w 79"/>
                <a:gd name="T1" fmla="*/ 18 h 18"/>
                <a:gd name="T2" fmla="*/ 23 w 79"/>
                <a:gd name="T3" fmla="*/ 16 h 18"/>
                <a:gd name="T4" fmla="*/ 60 w 79"/>
                <a:gd name="T5" fmla="*/ 12 h 18"/>
                <a:gd name="T6" fmla="*/ 79 w 79"/>
                <a:gd name="T7" fmla="*/ 10 h 18"/>
                <a:gd name="T8" fmla="*/ 77 w 79"/>
                <a:gd name="T9" fmla="*/ 0 h 18"/>
                <a:gd name="T10" fmla="*/ 58 w 79"/>
                <a:gd name="T11" fmla="*/ 0 h 18"/>
                <a:gd name="T12" fmla="*/ 21 w 79"/>
                <a:gd name="T13" fmla="*/ 4 h 18"/>
                <a:gd name="T14" fmla="*/ 0 w 79"/>
                <a:gd name="T15" fmla="*/ 8 h 18"/>
                <a:gd name="T16" fmla="*/ 2 w 7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18"/>
                <a:gd name="T29" fmla="*/ 79 w 7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18">
                  <a:moveTo>
                    <a:pt x="2" y="18"/>
                  </a:moveTo>
                  <a:lnTo>
                    <a:pt x="23" y="16"/>
                  </a:lnTo>
                  <a:lnTo>
                    <a:pt x="60" y="12"/>
                  </a:lnTo>
                  <a:lnTo>
                    <a:pt x="79" y="10"/>
                  </a:lnTo>
                  <a:lnTo>
                    <a:pt x="77" y="0"/>
                  </a:lnTo>
                  <a:lnTo>
                    <a:pt x="58" y="0"/>
                  </a:lnTo>
                  <a:lnTo>
                    <a:pt x="21" y="4"/>
                  </a:lnTo>
                  <a:lnTo>
                    <a:pt x="0" y="8"/>
                  </a:lnTo>
                  <a:lnTo>
                    <a:pt x="2" y="18"/>
                  </a:lnTo>
                  <a:close/>
                </a:path>
              </a:pathLst>
            </a:custGeom>
            <a:solidFill>
              <a:srgbClr val="1F1A17"/>
            </a:solidFill>
            <a:ln w="9525">
              <a:noFill/>
              <a:round/>
              <a:headEnd/>
              <a:tailEnd/>
            </a:ln>
          </p:spPr>
          <p:txBody>
            <a:bodyPr/>
            <a:lstStyle/>
            <a:p>
              <a:endParaRPr lang="en-US"/>
            </a:p>
          </p:txBody>
        </p:sp>
        <p:sp>
          <p:nvSpPr>
            <p:cNvPr id="38966" name="Freeform 811"/>
            <p:cNvSpPr>
              <a:spLocks/>
            </p:cNvSpPr>
            <p:nvPr/>
          </p:nvSpPr>
          <p:spPr bwMode="auto">
            <a:xfrm>
              <a:off x="2570" y="1900"/>
              <a:ext cx="40" cy="15"/>
            </a:xfrm>
            <a:custGeom>
              <a:avLst/>
              <a:gdLst>
                <a:gd name="T0" fmla="*/ 2 w 40"/>
                <a:gd name="T1" fmla="*/ 15 h 15"/>
                <a:gd name="T2" fmla="*/ 2 w 40"/>
                <a:gd name="T3" fmla="*/ 15 h 15"/>
                <a:gd name="T4" fmla="*/ 40 w 40"/>
                <a:gd name="T5" fmla="*/ 11 h 15"/>
                <a:gd name="T6" fmla="*/ 38 w 40"/>
                <a:gd name="T7" fmla="*/ 0 h 15"/>
                <a:gd name="T8" fmla="*/ 0 w 40"/>
                <a:gd name="T9" fmla="*/ 6 h 15"/>
                <a:gd name="T10" fmla="*/ 0 w 40"/>
                <a:gd name="T11" fmla="*/ 6 h 15"/>
                <a:gd name="T12" fmla="*/ 2 w 40"/>
                <a:gd name="T13" fmla="*/ 15 h 15"/>
                <a:gd name="T14" fmla="*/ 0 60000 65536"/>
                <a:gd name="T15" fmla="*/ 0 60000 65536"/>
                <a:gd name="T16" fmla="*/ 0 60000 65536"/>
                <a:gd name="T17" fmla="*/ 0 60000 65536"/>
                <a:gd name="T18" fmla="*/ 0 60000 65536"/>
                <a:gd name="T19" fmla="*/ 0 60000 65536"/>
                <a:gd name="T20" fmla="*/ 0 60000 65536"/>
                <a:gd name="T21" fmla="*/ 0 w 40"/>
                <a:gd name="T22" fmla="*/ 0 h 15"/>
                <a:gd name="T23" fmla="*/ 40 w 4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5">
                  <a:moveTo>
                    <a:pt x="2" y="15"/>
                  </a:moveTo>
                  <a:lnTo>
                    <a:pt x="2" y="15"/>
                  </a:lnTo>
                  <a:lnTo>
                    <a:pt x="40" y="11"/>
                  </a:lnTo>
                  <a:lnTo>
                    <a:pt x="38" y="0"/>
                  </a:lnTo>
                  <a:lnTo>
                    <a:pt x="0" y="6"/>
                  </a:lnTo>
                  <a:lnTo>
                    <a:pt x="2" y="15"/>
                  </a:lnTo>
                  <a:close/>
                </a:path>
              </a:pathLst>
            </a:custGeom>
            <a:solidFill>
              <a:srgbClr val="1F1A17"/>
            </a:solidFill>
            <a:ln w="9525">
              <a:noFill/>
              <a:round/>
              <a:headEnd/>
              <a:tailEnd/>
            </a:ln>
          </p:spPr>
          <p:txBody>
            <a:bodyPr/>
            <a:lstStyle/>
            <a:p>
              <a:endParaRPr lang="en-US"/>
            </a:p>
          </p:txBody>
        </p:sp>
        <p:sp>
          <p:nvSpPr>
            <p:cNvPr id="38967" name="Freeform 812"/>
            <p:cNvSpPr>
              <a:spLocks/>
            </p:cNvSpPr>
            <p:nvPr/>
          </p:nvSpPr>
          <p:spPr bwMode="auto">
            <a:xfrm>
              <a:off x="2532" y="1906"/>
              <a:ext cx="40" cy="17"/>
            </a:xfrm>
            <a:custGeom>
              <a:avLst/>
              <a:gdLst>
                <a:gd name="T0" fmla="*/ 4 w 40"/>
                <a:gd name="T1" fmla="*/ 17 h 17"/>
                <a:gd name="T2" fmla="*/ 7 w 40"/>
                <a:gd name="T3" fmla="*/ 17 h 17"/>
                <a:gd name="T4" fmla="*/ 40 w 40"/>
                <a:gd name="T5" fmla="*/ 9 h 17"/>
                <a:gd name="T6" fmla="*/ 38 w 40"/>
                <a:gd name="T7" fmla="*/ 0 h 17"/>
                <a:gd name="T8" fmla="*/ 2 w 40"/>
                <a:gd name="T9" fmla="*/ 5 h 17"/>
                <a:gd name="T10" fmla="*/ 0 w 40"/>
                <a:gd name="T11" fmla="*/ 7 h 17"/>
                <a:gd name="T12" fmla="*/ 4 w 40"/>
                <a:gd name="T13" fmla="*/ 17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4" y="17"/>
                  </a:moveTo>
                  <a:lnTo>
                    <a:pt x="7" y="17"/>
                  </a:lnTo>
                  <a:lnTo>
                    <a:pt x="40" y="9"/>
                  </a:lnTo>
                  <a:lnTo>
                    <a:pt x="38" y="0"/>
                  </a:lnTo>
                  <a:lnTo>
                    <a:pt x="2" y="5"/>
                  </a:lnTo>
                  <a:lnTo>
                    <a:pt x="0" y="7"/>
                  </a:lnTo>
                  <a:lnTo>
                    <a:pt x="4" y="17"/>
                  </a:lnTo>
                  <a:close/>
                </a:path>
              </a:pathLst>
            </a:custGeom>
            <a:solidFill>
              <a:srgbClr val="1F1A17"/>
            </a:solidFill>
            <a:ln w="9525">
              <a:noFill/>
              <a:round/>
              <a:headEnd/>
              <a:tailEnd/>
            </a:ln>
          </p:spPr>
          <p:txBody>
            <a:bodyPr/>
            <a:lstStyle/>
            <a:p>
              <a:endParaRPr lang="en-US"/>
            </a:p>
          </p:txBody>
        </p:sp>
        <p:sp>
          <p:nvSpPr>
            <p:cNvPr id="38968" name="Freeform 813"/>
            <p:cNvSpPr>
              <a:spLocks/>
            </p:cNvSpPr>
            <p:nvPr/>
          </p:nvSpPr>
          <p:spPr bwMode="auto">
            <a:xfrm>
              <a:off x="2434" y="1930"/>
              <a:ext cx="31" cy="16"/>
            </a:xfrm>
            <a:custGeom>
              <a:avLst/>
              <a:gdLst>
                <a:gd name="T0" fmla="*/ 4 w 31"/>
                <a:gd name="T1" fmla="*/ 16 h 16"/>
                <a:gd name="T2" fmla="*/ 4 w 31"/>
                <a:gd name="T3" fmla="*/ 16 h 16"/>
                <a:gd name="T4" fmla="*/ 31 w 31"/>
                <a:gd name="T5" fmla="*/ 10 h 16"/>
                <a:gd name="T6" fmla="*/ 25 w 31"/>
                <a:gd name="T7" fmla="*/ 0 h 16"/>
                <a:gd name="T8" fmla="*/ 0 w 31"/>
                <a:gd name="T9" fmla="*/ 6 h 16"/>
                <a:gd name="T10" fmla="*/ 0 w 31"/>
                <a:gd name="T11" fmla="*/ 6 h 16"/>
                <a:gd name="T12" fmla="*/ 4 w 31"/>
                <a:gd name="T13" fmla="*/ 16 h 16"/>
                <a:gd name="T14" fmla="*/ 0 60000 65536"/>
                <a:gd name="T15" fmla="*/ 0 60000 65536"/>
                <a:gd name="T16" fmla="*/ 0 60000 65536"/>
                <a:gd name="T17" fmla="*/ 0 60000 65536"/>
                <a:gd name="T18" fmla="*/ 0 60000 65536"/>
                <a:gd name="T19" fmla="*/ 0 60000 65536"/>
                <a:gd name="T20" fmla="*/ 0 60000 65536"/>
                <a:gd name="T21" fmla="*/ 0 w 31"/>
                <a:gd name="T22" fmla="*/ 0 h 16"/>
                <a:gd name="T23" fmla="*/ 31 w 3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6">
                  <a:moveTo>
                    <a:pt x="4" y="16"/>
                  </a:moveTo>
                  <a:lnTo>
                    <a:pt x="4" y="16"/>
                  </a:lnTo>
                  <a:lnTo>
                    <a:pt x="31" y="10"/>
                  </a:lnTo>
                  <a:lnTo>
                    <a:pt x="25" y="0"/>
                  </a:lnTo>
                  <a:lnTo>
                    <a:pt x="0" y="6"/>
                  </a:lnTo>
                  <a:lnTo>
                    <a:pt x="4" y="16"/>
                  </a:lnTo>
                  <a:close/>
                </a:path>
              </a:pathLst>
            </a:custGeom>
            <a:solidFill>
              <a:srgbClr val="1F1A17"/>
            </a:solidFill>
            <a:ln w="9525">
              <a:noFill/>
              <a:round/>
              <a:headEnd/>
              <a:tailEnd/>
            </a:ln>
          </p:spPr>
          <p:txBody>
            <a:bodyPr/>
            <a:lstStyle/>
            <a:p>
              <a:endParaRPr lang="en-US"/>
            </a:p>
          </p:txBody>
        </p:sp>
        <p:sp>
          <p:nvSpPr>
            <p:cNvPr id="38969" name="Freeform 814"/>
            <p:cNvSpPr>
              <a:spLocks/>
            </p:cNvSpPr>
            <p:nvPr/>
          </p:nvSpPr>
          <p:spPr bwMode="auto">
            <a:xfrm>
              <a:off x="2386" y="1936"/>
              <a:ext cx="52" cy="21"/>
            </a:xfrm>
            <a:custGeom>
              <a:avLst/>
              <a:gdLst>
                <a:gd name="T0" fmla="*/ 6 w 52"/>
                <a:gd name="T1" fmla="*/ 21 h 21"/>
                <a:gd name="T2" fmla="*/ 17 w 52"/>
                <a:gd name="T3" fmla="*/ 18 h 21"/>
                <a:gd name="T4" fmla="*/ 52 w 52"/>
                <a:gd name="T5" fmla="*/ 10 h 21"/>
                <a:gd name="T6" fmla="*/ 48 w 52"/>
                <a:gd name="T7" fmla="*/ 0 h 21"/>
                <a:gd name="T8" fmla="*/ 13 w 52"/>
                <a:gd name="T9" fmla="*/ 8 h 21"/>
                <a:gd name="T10" fmla="*/ 0 w 52"/>
                <a:gd name="T11" fmla="*/ 12 h 21"/>
                <a:gd name="T12" fmla="*/ 6 w 52"/>
                <a:gd name="T13" fmla="*/ 21 h 21"/>
                <a:gd name="T14" fmla="*/ 0 60000 65536"/>
                <a:gd name="T15" fmla="*/ 0 60000 65536"/>
                <a:gd name="T16" fmla="*/ 0 60000 65536"/>
                <a:gd name="T17" fmla="*/ 0 60000 65536"/>
                <a:gd name="T18" fmla="*/ 0 60000 65536"/>
                <a:gd name="T19" fmla="*/ 0 60000 65536"/>
                <a:gd name="T20" fmla="*/ 0 60000 65536"/>
                <a:gd name="T21" fmla="*/ 0 w 52"/>
                <a:gd name="T22" fmla="*/ 0 h 21"/>
                <a:gd name="T23" fmla="*/ 52 w 5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21">
                  <a:moveTo>
                    <a:pt x="6" y="21"/>
                  </a:moveTo>
                  <a:lnTo>
                    <a:pt x="17" y="18"/>
                  </a:lnTo>
                  <a:lnTo>
                    <a:pt x="52" y="10"/>
                  </a:lnTo>
                  <a:lnTo>
                    <a:pt x="48" y="0"/>
                  </a:lnTo>
                  <a:lnTo>
                    <a:pt x="13" y="8"/>
                  </a:lnTo>
                  <a:lnTo>
                    <a:pt x="0" y="12"/>
                  </a:lnTo>
                  <a:lnTo>
                    <a:pt x="6" y="21"/>
                  </a:lnTo>
                  <a:close/>
                </a:path>
              </a:pathLst>
            </a:custGeom>
            <a:solidFill>
              <a:srgbClr val="1F1A17"/>
            </a:solidFill>
            <a:ln w="9525">
              <a:noFill/>
              <a:round/>
              <a:headEnd/>
              <a:tailEnd/>
            </a:ln>
          </p:spPr>
          <p:txBody>
            <a:bodyPr/>
            <a:lstStyle/>
            <a:p>
              <a:endParaRPr lang="en-US"/>
            </a:p>
          </p:txBody>
        </p:sp>
        <p:sp>
          <p:nvSpPr>
            <p:cNvPr id="38970" name="Freeform 815"/>
            <p:cNvSpPr>
              <a:spLocks/>
            </p:cNvSpPr>
            <p:nvPr/>
          </p:nvSpPr>
          <p:spPr bwMode="auto">
            <a:xfrm>
              <a:off x="2257" y="1975"/>
              <a:ext cx="69" cy="42"/>
            </a:xfrm>
            <a:custGeom>
              <a:avLst/>
              <a:gdLst>
                <a:gd name="T0" fmla="*/ 10 w 69"/>
                <a:gd name="T1" fmla="*/ 42 h 42"/>
                <a:gd name="T2" fmla="*/ 27 w 69"/>
                <a:gd name="T3" fmla="*/ 30 h 42"/>
                <a:gd name="T4" fmla="*/ 69 w 69"/>
                <a:gd name="T5" fmla="*/ 7 h 42"/>
                <a:gd name="T6" fmla="*/ 60 w 69"/>
                <a:gd name="T7" fmla="*/ 0 h 42"/>
                <a:gd name="T8" fmla="*/ 18 w 69"/>
                <a:gd name="T9" fmla="*/ 23 h 42"/>
                <a:gd name="T10" fmla="*/ 0 w 69"/>
                <a:gd name="T11" fmla="*/ 34 h 42"/>
                <a:gd name="T12" fmla="*/ 10 w 69"/>
                <a:gd name="T13" fmla="*/ 42 h 42"/>
                <a:gd name="T14" fmla="*/ 0 60000 65536"/>
                <a:gd name="T15" fmla="*/ 0 60000 65536"/>
                <a:gd name="T16" fmla="*/ 0 60000 65536"/>
                <a:gd name="T17" fmla="*/ 0 60000 65536"/>
                <a:gd name="T18" fmla="*/ 0 60000 65536"/>
                <a:gd name="T19" fmla="*/ 0 60000 65536"/>
                <a:gd name="T20" fmla="*/ 0 60000 65536"/>
                <a:gd name="T21" fmla="*/ 0 w 69"/>
                <a:gd name="T22" fmla="*/ 0 h 42"/>
                <a:gd name="T23" fmla="*/ 69 w 6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2">
                  <a:moveTo>
                    <a:pt x="10" y="42"/>
                  </a:moveTo>
                  <a:lnTo>
                    <a:pt x="27" y="30"/>
                  </a:lnTo>
                  <a:lnTo>
                    <a:pt x="69" y="7"/>
                  </a:lnTo>
                  <a:lnTo>
                    <a:pt x="60" y="0"/>
                  </a:lnTo>
                  <a:lnTo>
                    <a:pt x="18" y="23"/>
                  </a:lnTo>
                  <a:lnTo>
                    <a:pt x="0" y="34"/>
                  </a:lnTo>
                  <a:lnTo>
                    <a:pt x="10" y="42"/>
                  </a:lnTo>
                  <a:close/>
                </a:path>
              </a:pathLst>
            </a:custGeom>
            <a:solidFill>
              <a:srgbClr val="1F1A17"/>
            </a:solidFill>
            <a:ln w="9525">
              <a:noFill/>
              <a:round/>
              <a:headEnd/>
              <a:tailEnd/>
            </a:ln>
          </p:spPr>
          <p:txBody>
            <a:bodyPr/>
            <a:lstStyle/>
            <a:p>
              <a:endParaRPr lang="en-US"/>
            </a:p>
          </p:txBody>
        </p:sp>
        <p:sp>
          <p:nvSpPr>
            <p:cNvPr id="38971" name="Freeform 816"/>
            <p:cNvSpPr>
              <a:spLocks/>
            </p:cNvSpPr>
            <p:nvPr/>
          </p:nvSpPr>
          <p:spPr bwMode="auto">
            <a:xfrm>
              <a:off x="2150" y="2046"/>
              <a:ext cx="61" cy="48"/>
            </a:xfrm>
            <a:custGeom>
              <a:avLst/>
              <a:gdLst>
                <a:gd name="T0" fmla="*/ 11 w 61"/>
                <a:gd name="T1" fmla="*/ 48 h 48"/>
                <a:gd name="T2" fmla="*/ 17 w 61"/>
                <a:gd name="T3" fmla="*/ 42 h 48"/>
                <a:gd name="T4" fmla="*/ 36 w 61"/>
                <a:gd name="T5" fmla="*/ 25 h 48"/>
                <a:gd name="T6" fmla="*/ 59 w 61"/>
                <a:gd name="T7" fmla="*/ 7 h 48"/>
                <a:gd name="T8" fmla="*/ 61 w 61"/>
                <a:gd name="T9" fmla="*/ 7 h 48"/>
                <a:gd name="T10" fmla="*/ 50 w 61"/>
                <a:gd name="T11" fmla="*/ 0 h 48"/>
                <a:gd name="T12" fmla="*/ 48 w 61"/>
                <a:gd name="T13" fmla="*/ 0 h 48"/>
                <a:gd name="T14" fmla="*/ 25 w 61"/>
                <a:gd name="T15" fmla="*/ 19 h 48"/>
                <a:gd name="T16" fmla="*/ 4 w 61"/>
                <a:gd name="T17" fmla="*/ 36 h 48"/>
                <a:gd name="T18" fmla="*/ 0 w 61"/>
                <a:gd name="T19" fmla="*/ 40 h 48"/>
                <a:gd name="T20" fmla="*/ 11 w 61"/>
                <a:gd name="T21" fmla="*/ 4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8"/>
                <a:gd name="T35" fmla="*/ 61 w 61"/>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8">
                  <a:moveTo>
                    <a:pt x="11" y="48"/>
                  </a:moveTo>
                  <a:lnTo>
                    <a:pt x="17" y="42"/>
                  </a:lnTo>
                  <a:lnTo>
                    <a:pt x="36" y="25"/>
                  </a:lnTo>
                  <a:lnTo>
                    <a:pt x="59" y="7"/>
                  </a:lnTo>
                  <a:lnTo>
                    <a:pt x="61" y="7"/>
                  </a:lnTo>
                  <a:lnTo>
                    <a:pt x="50" y="0"/>
                  </a:lnTo>
                  <a:lnTo>
                    <a:pt x="48" y="0"/>
                  </a:lnTo>
                  <a:lnTo>
                    <a:pt x="25" y="19"/>
                  </a:lnTo>
                  <a:lnTo>
                    <a:pt x="4" y="36"/>
                  </a:lnTo>
                  <a:lnTo>
                    <a:pt x="0" y="40"/>
                  </a:lnTo>
                  <a:lnTo>
                    <a:pt x="11" y="48"/>
                  </a:lnTo>
                  <a:close/>
                </a:path>
              </a:pathLst>
            </a:custGeom>
            <a:solidFill>
              <a:srgbClr val="1F1A17"/>
            </a:solidFill>
            <a:ln w="9525">
              <a:noFill/>
              <a:round/>
              <a:headEnd/>
              <a:tailEnd/>
            </a:ln>
          </p:spPr>
          <p:txBody>
            <a:bodyPr/>
            <a:lstStyle/>
            <a:p>
              <a:endParaRPr lang="en-US"/>
            </a:p>
          </p:txBody>
        </p:sp>
        <p:sp>
          <p:nvSpPr>
            <p:cNvPr id="38972" name="Freeform 817"/>
            <p:cNvSpPr>
              <a:spLocks/>
            </p:cNvSpPr>
            <p:nvPr/>
          </p:nvSpPr>
          <p:spPr bwMode="auto">
            <a:xfrm>
              <a:off x="2108" y="2136"/>
              <a:ext cx="21" cy="44"/>
            </a:xfrm>
            <a:custGeom>
              <a:avLst/>
              <a:gdLst>
                <a:gd name="T0" fmla="*/ 15 w 21"/>
                <a:gd name="T1" fmla="*/ 42 h 44"/>
                <a:gd name="T2" fmla="*/ 15 w 21"/>
                <a:gd name="T3" fmla="*/ 33 h 44"/>
                <a:gd name="T4" fmla="*/ 15 w 21"/>
                <a:gd name="T5" fmla="*/ 25 h 44"/>
                <a:gd name="T6" fmla="*/ 17 w 21"/>
                <a:gd name="T7" fmla="*/ 15 h 44"/>
                <a:gd name="T8" fmla="*/ 21 w 21"/>
                <a:gd name="T9" fmla="*/ 6 h 44"/>
                <a:gd name="T10" fmla="*/ 21 w 21"/>
                <a:gd name="T11" fmla="*/ 4 h 44"/>
                <a:gd name="T12" fmla="*/ 7 w 21"/>
                <a:gd name="T13" fmla="*/ 0 h 44"/>
                <a:gd name="T14" fmla="*/ 5 w 21"/>
                <a:gd name="T15" fmla="*/ 4 h 44"/>
                <a:gd name="T16" fmla="*/ 2 w 21"/>
                <a:gd name="T17" fmla="*/ 14 h 44"/>
                <a:gd name="T18" fmla="*/ 0 w 21"/>
                <a:gd name="T19" fmla="*/ 23 h 44"/>
                <a:gd name="T20" fmla="*/ 0 w 21"/>
                <a:gd name="T21" fmla="*/ 33 h 44"/>
                <a:gd name="T22" fmla="*/ 0 w 21"/>
                <a:gd name="T23" fmla="*/ 44 h 44"/>
                <a:gd name="T24" fmla="*/ 15 w 21"/>
                <a:gd name="T25" fmla="*/ 4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4"/>
                <a:gd name="T41" fmla="*/ 21 w 2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4">
                  <a:moveTo>
                    <a:pt x="15" y="42"/>
                  </a:moveTo>
                  <a:lnTo>
                    <a:pt x="15" y="33"/>
                  </a:lnTo>
                  <a:lnTo>
                    <a:pt x="15" y="25"/>
                  </a:lnTo>
                  <a:lnTo>
                    <a:pt x="17" y="15"/>
                  </a:lnTo>
                  <a:lnTo>
                    <a:pt x="21" y="6"/>
                  </a:lnTo>
                  <a:lnTo>
                    <a:pt x="21" y="4"/>
                  </a:lnTo>
                  <a:lnTo>
                    <a:pt x="7" y="0"/>
                  </a:lnTo>
                  <a:lnTo>
                    <a:pt x="5" y="4"/>
                  </a:lnTo>
                  <a:lnTo>
                    <a:pt x="2" y="14"/>
                  </a:lnTo>
                  <a:lnTo>
                    <a:pt x="0" y="23"/>
                  </a:lnTo>
                  <a:lnTo>
                    <a:pt x="0" y="33"/>
                  </a:lnTo>
                  <a:lnTo>
                    <a:pt x="0" y="44"/>
                  </a:lnTo>
                  <a:lnTo>
                    <a:pt x="15" y="42"/>
                  </a:lnTo>
                  <a:close/>
                </a:path>
              </a:pathLst>
            </a:custGeom>
            <a:solidFill>
              <a:srgbClr val="1F1A17"/>
            </a:solidFill>
            <a:ln w="9525">
              <a:noFill/>
              <a:round/>
              <a:headEnd/>
              <a:tailEnd/>
            </a:ln>
          </p:spPr>
          <p:txBody>
            <a:bodyPr/>
            <a:lstStyle/>
            <a:p>
              <a:endParaRPr lang="en-US"/>
            </a:p>
          </p:txBody>
        </p:sp>
        <p:sp>
          <p:nvSpPr>
            <p:cNvPr id="38973" name="Freeform 818"/>
            <p:cNvSpPr>
              <a:spLocks/>
            </p:cNvSpPr>
            <p:nvPr/>
          </p:nvSpPr>
          <p:spPr bwMode="auto">
            <a:xfrm>
              <a:off x="2108" y="2178"/>
              <a:ext cx="96" cy="98"/>
            </a:xfrm>
            <a:custGeom>
              <a:avLst/>
              <a:gdLst>
                <a:gd name="T0" fmla="*/ 96 w 96"/>
                <a:gd name="T1" fmla="*/ 91 h 98"/>
                <a:gd name="T2" fmla="*/ 96 w 96"/>
                <a:gd name="T3" fmla="*/ 91 h 98"/>
                <a:gd name="T4" fmla="*/ 63 w 96"/>
                <a:gd name="T5" fmla="*/ 68 h 98"/>
                <a:gd name="T6" fmla="*/ 38 w 96"/>
                <a:gd name="T7" fmla="*/ 46 h 98"/>
                <a:gd name="T8" fmla="*/ 28 w 96"/>
                <a:gd name="T9" fmla="*/ 35 h 98"/>
                <a:gd name="T10" fmla="*/ 21 w 96"/>
                <a:gd name="T11" fmla="*/ 25 h 98"/>
                <a:gd name="T12" fmla="*/ 17 w 96"/>
                <a:gd name="T13" fmla="*/ 14 h 98"/>
                <a:gd name="T14" fmla="*/ 15 w 96"/>
                <a:gd name="T15" fmla="*/ 0 h 98"/>
                <a:gd name="T16" fmla="*/ 0 w 96"/>
                <a:gd name="T17" fmla="*/ 0 h 98"/>
                <a:gd name="T18" fmla="*/ 2 w 96"/>
                <a:gd name="T19" fmla="*/ 16 h 98"/>
                <a:gd name="T20" fmla="*/ 7 w 96"/>
                <a:gd name="T21" fmla="*/ 27 h 98"/>
                <a:gd name="T22" fmla="*/ 15 w 96"/>
                <a:gd name="T23" fmla="*/ 41 h 98"/>
                <a:gd name="T24" fmla="*/ 25 w 96"/>
                <a:gd name="T25" fmla="*/ 52 h 98"/>
                <a:gd name="T26" fmla="*/ 51 w 96"/>
                <a:gd name="T27" fmla="*/ 75 h 98"/>
                <a:gd name="T28" fmla="*/ 84 w 96"/>
                <a:gd name="T29" fmla="*/ 98 h 98"/>
                <a:gd name="T30" fmla="*/ 84 w 96"/>
                <a:gd name="T31" fmla="*/ 98 h 98"/>
                <a:gd name="T32" fmla="*/ 96 w 96"/>
                <a:gd name="T33" fmla="*/ 91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98"/>
                <a:gd name="T53" fmla="*/ 96 w 9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98">
                  <a:moveTo>
                    <a:pt x="96" y="91"/>
                  </a:moveTo>
                  <a:lnTo>
                    <a:pt x="96" y="91"/>
                  </a:lnTo>
                  <a:lnTo>
                    <a:pt x="63" y="68"/>
                  </a:lnTo>
                  <a:lnTo>
                    <a:pt x="38" y="46"/>
                  </a:lnTo>
                  <a:lnTo>
                    <a:pt x="28" y="35"/>
                  </a:lnTo>
                  <a:lnTo>
                    <a:pt x="21" y="25"/>
                  </a:lnTo>
                  <a:lnTo>
                    <a:pt x="17" y="14"/>
                  </a:lnTo>
                  <a:lnTo>
                    <a:pt x="15" y="0"/>
                  </a:lnTo>
                  <a:lnTo>
                    <a:pt x="0" y="0"/>
                  </a:lnTo>
                  <a:lnTo>
                    <a:pt x="2" y="16"/>
                  </a:lnTo>
                  <a:lnTo>
                    <a:pt x="7" y="27"/>
                  </a:lnTo>
                  <a:lnTo>
                    <a:pt x="15" y="41"/>
                  </a:lnTo>
                  <a:lnTo>
                    <a:pt x="25" y="52"/>
                  </a:lnTo>
                  <a:lnTo>
                    <a:pt x="51" y="75"/>
                  </a:lnTo>
                  <a:lnTo>
                    <a:pt x="84" y="98"/>
                  </a:lnTo>
                  <a:lnTo>
                    <a:pt x="96" y="91"/>
                  </a:lnTo>
                  <a:close/>
                </a:path>
              </a:pathLst>
            </a:custGeom>
            <a:solidFill>
              <a:srgbClr val="1F1A17"/>
            </a:solidFill>
            <a:ln w="9525">
              <a:noFill/>
              <a:round/>
              <a:headEnd/>
              <a:tailEnd/>
            </a:ln>
          </p:spPr>
          <p:txBody>
            <a:bodyPr/>
            <a:lstStyle/>
            <a:p>
              <a:endParaRPr lang="en-US"/>
            </a:p>
          </p:txBody>
        </p:sp>
        <p:sp>
          <p:nvSpPr>
            <p:cNvPr id="38974" name="Freeform 819"/>
            <p:cNvSpPr>
              <a:spLocks/>
            </p:cNvSpPr>
            <p:nvPr/>
          </p:nvSpPr>
          <p:spPr bwMode="auto">
            <a:xfrm>
              <a:off x="2192" y="2269"/>
              <a:ext cx="161" cy="96"/>
            </a:xfrm>
            <a:custGeom>
              <a:avLst/>
              <a:gdLst>
                <a:gd name="T0" fmla="*/ 161 w 161"/>
                <a:gd name="T1" fmla="*/ 86 h 96"/>
                <a:gd name="T2" fmla="*/ 161 w 161"/>
                <a:gd name="T3" fmla="*/ 86 h 96"/>
                <a:gd name="T4" fmla="*/ 136 w 161"/>
                <a:gd name="T5" fmla="*/ 76 h 96"/>
                <a:gd name="T6" fmla="*/ 115 w 161"/>
                <a:gd name="T7" fmla="*/ 67 h 96"/>
                <a:gd name="T8" fmla="*/ 94 w 161"/>
                <a:gd name="T9" fmla="*/ 57 h 96"/>
                <a:gd name="T10" fmla="*/ 77 w 161"/>
                <a:gd name="T11" fmla="*/ 46 h 96"/>
                <a:gd name="T12" fmla="*/ 42 w 161"/>
                <a:gd name="T13" fmla="*/ 23 h 96"/>
                <a:gd name="T14" fmla="*/ 12 w 161"/>
                <a:gd name="T15" fmla="*/ 0 h 96"/>
                <a:gd name="T16" fmla="*/ 0 w 161"/>
                <a:gd name="T17" fmla="*/ 7 h 96"/>
                <a:gd name="T18" fmla="*/ 33 w 161"/>
                <a:gd name="T19" fmla="*/ 30 h 96"/>
                <a:gd name="T20" fmla="*/ 65 w 161"/>
                <a:gd name="T21" fmla="*/ 53 h 96"/>
                <a:gd name="T22" fmla="*/ 84 w 161"/>
                <a:gd name="T23" fmla="*/ 65 h 96"/>
                <a:gd name="T24" fmla="*/ 106 w 161"/>
                <a:gd name="T25" fmla="*/ 76 h 96"/>
                <a:gd name="T26" fmla="*/ 129 w 161"/>
                <a:gd name="T27" fmla="*/ 86 h 96"/>
                <a:gd name="T28" fmla="*/ 154 w 161"/>
                <a:gd name="T29" fmla="*/ 96 h 96"/>
                <a:gd name="T30" fmla="*/ 154 w 161"/>
                <a:gd name="T31" fmla="*/ 96 h 96"/>
                <a:gd name="T32" fmla="*/ 161 w 161"/>
                <a:gd name="T33" fmla="*/ 8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96"/>
                <a:gd name="T53" fmla="*/ 161 w 161"/>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96">
                  <a:moveTo>
                    <a:pt x="161" y="86"/>
                  </a:moveTo>
                  <a:lnTo>
                    <a:pt x="161" y="86"/>
                  </a:lnTo>
                  <a:lnTo>
                    <a:pt x="136" y="76"/>
                  </a:lnTo>
                  <a:lnTo>
                    <a:pt x="115" y="67"/>
                  </a:lnTo>
                  <a:lnTo>
                    <a:pt x="94" y="57"/>
                  </a:lnTo>
                  <a:lnTo>
                    <a:pt x="77" y="46"/>
                  </a:lnTo>
                  <a:lnTo>
                    <a:pt x="42" y="23"/>
                  </a:lnTo>
                  <a:lnTo>
                    <a:pt x="12" y="0"/>
                  </a:lnTo>
                  <a:lnTo>
                    <a:pt x="0" y="7"/>
                  </a:lnTo>
                  <a:lnTo>
                    <a:pt x="33" y="30"/>
                  </a:lnTo>
                  <a:lnTo>
                    <a:pt x="65" y="53"/>
                  </a:lnTo>
                  <a:lnTo>
                    <a:pt x="84" y="65"/>
                  </a:lnTo>
                  <a:lnTo>
                    <a:pt x="106" y="76"/>
                  </a:lnTo>
                  <a:lnTo>
                    <a:pt x="129" y="86"/>
                  </a:lnTo>
                  <a:lnTo>
                    <a:pt x="154" y="96"/>
                  </a:lnTo>
                  <a:lnTo>
                    <a:pt x="161" y="86"/>
                  </a:lnTo>
                  <a:close/>
                </a:path>
              </a:pathLst>
            </a:custGeom>
            <a:solidFill>
              <a:srgbClr val="1F1A17"/>
            </a:solidFill>
            <a:ln w="9525">
              <a:noFill/>
              <a:round/>
              <a:headEnd/>
              <a:tailEnd/>
            </a:ln>
          </p:spPr>
          <p:txBody>
            <a:bodyPr/>
            <a:lstStyle/>
            <a:p>
              <a:endParaRPr lang="en-US"/>
            </a:p>
          </p:txBody>
        </p:sp>
        <p:sp>
          <p:nvSpPr>
            <p:cNvPr id="38975" name="Freeform 820"/>
            <p:cNvSpPr>
              <a:spLocks/>
            </p:cNvSpPr>
            <p:nvPr/>
          </p:nvSpPr>
          <p:spPr bwMode="auto">
            <a:xfrm>
              <a:off x="2346" y="2355"/>
              <a:ext cx="239" cy="62"/>
            </a:xfrm>
            <a:custGeom>
              <a:avLst/>
              <a:gdLst>
                <a:gd name="T0" fmla="*/ 239 w 239"/>
                <a:gd name="T1" fmla="*/ 52 h 62"/>
                <a:gd name="T2" fmla="*/ 239 w 239"/>
                <a:gd name="T3" fmla="*/ 52 h 62"/>
                <a:gd name="T4" fmla="*/ 178 w 239"/>
                <a:gd name="T5" fmla="*/ 40 h 62"/>
                <a:gd name="T6" fmla="*/ 119 w 239"/>
                <a:gd name="T7" fmla="*/ 29 h 62"/>
                <a:gd name="T8" fmla="*/ 59 w 239"/>
                <a:gd name="T9" fmla="*/ 15 h 62"/>
                <a:gd name="T10" fmla="*/ 7 w 239"/>
                <a:gd name="T11" fmla="*/ 0 h 62"/>
                <a:gd name="T12" fmla="*/ 0 w 239"/>
                <a:gd name="T13" fmla="*/ 10 h 62"/>
                <a:gd name="T14" fmla="*/ 53 w 239"/>
                <a:gd name="T15" fmla="*/ 25 h 62"/>
                <a:gd name="T16" fmla="*/ 113 w 239"/>
                <a:gd name="T17" fmla="*/ 39 h 62"/>
                <a:gd name="T18" fmla="*/ 174 w 239"/>
                <a:gd name="T19" fmla="*/ 52 h 62"/>
                <a:gd name="T20" fmla="*/ 236 w 239"/>
                <a:gd name="T21" fmla="*/ 62 h 62"/>
                <a:gd name="T22" fmla="*/ 236 w 239"/>
                <a:gd name="T23" fmla="*/ 62 h 62"/>
                <a:gd name="T24" fmla="*/ 239 w 239"/>
                <a:gd name="T25" fmla="*/ 5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9"/>
                <a:gd name="T40" fmla="*/ 0 h 62"/>
                <a:gd name="T41" fmla="*/ 239 w 239"/>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9" h="62">
                  <a:moveTo>
                    <a:pt x="239" y="52"/>
                  </a:moveTo>
                  <a:lnTo>
                    <a:pt x="239" y="52"/>
                  </a:lnTo>
                  <a:lnTo>
                    <a:pt x="178" y="40"/>
                  </a:lnTo>
                  <a:lnTo>
                    <a:pt x="119" y="29"/>
                  </a:lnTo>
                  <a:lnTo>
                    <a:pt x="59" y="15"/>
                  </a:lnTo>
                  <a:lnTo>
                    <a:pt x="7" y="0"/>
                  </a:lnTo>
                  <a:lnTo>
                    <a:pt x="0" y="10"/>
                  </a:lnTo>
                  <a:lnTo>
                    <a:pt x="53" y="25"/>
                  </a:lnTo>
                  <a:lnTo>
                    <a:pt x="113" y="39"/>
                  </a:lnTo>
                  <a:lnTo>
                    <a:pt x="174" y="52"/>
                  </a:lnTo>
                  <a:lnTo>
                    <a:pt x="236" y="62"/>
                  </a:lnTo>
                  <a:lnTo>
                    <a:pt x="239" y="52"/>
                  </a:lnTo>
                  <a:close/>
                </a:path>
              </a:pathLst>
            </a:custGeom>
            <a:solidFill>
              <a:srgbClr val="1F1A17"/>
            </a:solidFill>
            <a:ln w="9525">
              <a:noFill/>
              <a:round/>
              <a:headEnd/>
              <a:tailEnd/>
            </a:ln>
          </p:spPr>
          <p:txBody>
            <a:bodyPr/>
            <a:lstStyle/>
            <a:p>
              <a:endParaRPr lang="en-US"/>
            </a:p>
          </p:txBody>
        </p:sp>
        <p:sp>
          <p:nvSpPr>
            <p:cNvPr id="38976" name="Freeform 821"/>
            <p:cNvSpPr>
              <a:spLocks/>
            </p:cNvSpPr>
            <p:nvPr/>
          </p:nvSpPr>
          <p:spPr bwMode="auto">
            <a:xfrm>
              <a:off x="2582" y="2407"/>
              <a:ext cx="140" cy="33"/>
            </a:xfrm>
            <a:custGeom>
              <a:avLst/>
              <a:gdLst>
                <a:gd name="T0" fmla="*/ 140 w 140"/>
                <a:gd name="T1" fmla="*/ 23 h 33"/>
                <a:gd name="T2" fmla="*/ 140 w 140"/>
                <a:gd name="T3" fmla="*/ 23 h 33"/>
                <a:gd name="T4" fmla="*/ 105 w 140"/>
                <a:gd name="T5" fmla="*/ 19 h 33"/>
                <a:gd name="T6" fmla="*/ 71 w 140"/>
                <a:gd name="T7" fmla="*/ 13 h 33"/>
                <a:gd name="T8" fmla="*/ 36 w 140"/>
                <a:gd name="T9" fmla="*/ 8 h 33"/>
                <a:gd name="T10" fmla="*/ 3 w 140"/>
                <a:gd name="T11" fmla="*/ 0 h 33"/>
                <a:gd name="T12" fmla="*/ 0 w 140"/>
                <a:gd name="T13" fmla="*/ 10 h 33"/>
                <a:gd name="T14" fmla="*/ 32 w 140"/>
                <a:gd name="T15" fmla="*/ 17 h 33"/>
                <a:gd name="T16" fmla="*/ 67 w 140"/>
                <a:gd name="T17" fmla="*/ 23 h 33"/>
                <a:gd name="T18" fmla="*/ 103 w 140"/>
                <a:gd name="T19" fmla="*/ 29 h 33"/>
                <a:gd name="T20" fmla="*/ 140 w 140"/>
                <a:gd name="T21" fmla="*/ 33 h 33"/>
                <a:gd name="T22" fmla="*/ 140 w 140"/>
                <a:gd name="T23" fmla="*/ 33 h 33"/>
                <a:gd name="T24" fmla="*/ 140 w 140"/>
                <a:gd name="T25" fmla="*/ 23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33"/>
                <a:gd name="T41" fmla="*/ 140 w 140"/>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33">
                  <a:moveTo>
                    <a:pt x="140" y="23"/>
                  </a:moveTo>
                  <a:lnTo>
                    <a:pt x="140" y="23"/>
                  </a:lnTo>
                  <a:lnTo>
                    <a:pt x="105" y="19"/>
                  </a:lnTo>
                  <a:lnTo>
                    <a:pt x="71" y="13"/>
                  </a:lnTo>
                  <a:lnTo>
                    <a:pt x="36" y="8"/>
                  </a:lnTo>
                  <a:lnTo>
                    <a:pt x="3" y="0"/>
                  </a:lnTo>
                  <a:lnTo>
                    <a:pt x="0" y="10"/>
                  </a:lnTo>
                  <a:lnTo>
                    <a:pt x="32" y="17"/>
                  </a:lnTo>
                  <a:lnTo>
                    <a:pt x="67" y="23"/>
                  </a:lnTo>
                  <a:lnTo>
                    <a:pt x="103" y="29"/>
                  </a:lnTo>
                  <a:lnTo>
                    <a:pt x="140" y="33"/>
                  </a:lnTo>
                  <a:lnTo>
                    <a:pt x="140" y="23"/>
                  </a:lnTo>
                  <a:close/>
                </a:path>
              </a:pathLst>
            </a:custGeom>
            <a:solidFill>
              <a:srgbClr val="1F1A17"/>
            </a:solidFill>
            <a:ln w="9525">
              <a:noFill/>
              <a:round/>
              <a:headEnd/>
              <a:tailEnd/>
            </a:ln>
          </p:spPr>
          <p:txBody>
            <a:bodyPr/>
            <a:lstStyle/>
            <a:p>
              <a:endParaRPr lang="en-US"/>
            </a:p>
          </p:txBody>
        </p:sp>
        <p:sp>
          <p:nvSpPr>
            <p:cNvPr id="38977" name="Freeform 822"/>
            <p:cNvSpPr>
              <a:spLocks/>
            </p:cNvSpPr>
            <p:nvPr/>
          </p:nvSpPr>
          <p:spPr bwMode="auto">
            <a:xfrm>
              <a:off x="2722" y="2430"/>
              <a:ext cx="170" cy="15"/>
            </a:xfrm>
            <a:custGeom>
              <a:avLst/>
              <a:gdLst>
                <a:gd name="T0" fmla="*/ 170 w 170"/>
                <a:gd name="T1" fmla="*/ 6 h 15"/>
                <a:gd name="T2" fmla="*/ 170 w 170"/>
                <a:gd name="T3" fmla="*/ 6 h 15"/>
                <a:gd name="T4" fmla="*/ 126 w 170"/>
                <a:gd name="T5" fmla="*/ 6 h 15"/>
                <a:gd name="T6" fmla="*/ 82 w 170"/>
                <a:gd name="T7" fmla="*/ 4 h 15"/>
                <a:gd name="T8" fmla="*/ 40 w 170"/>
                <a:gd name="T9" fmla="*/ 2 h 15"/>
                <a:gd name="T10" fmla="*/ 0 w 170"/>
                <a:gd name="T11" fmla="*/ 0 h 15"/>
                <a:gd name="T12" fmla="*/ 0 w 170"/>
                <a:gd name="T13" fmla="*/ 10 h 15"/>
                <a:gd name="T14" fmla="*/ 38 w 170"/>
                <a:gd name="T15" fmla="*/ 12 h 15"/>
                <a:gd name="T16" fmla="*/ 80 w 170"/>
                <a:gd name="T17" fmla="*/ 13 h 15"/>
                <a:gd name="T18" fmla="*/ 126 w 170"/>
                <a:gd name="T19" fmla="*/ 15 h 15"/>
                <a:gd name="T20" fmla="*/ 170 w 170"/>
                <a:gd name="T21" fmla="*/ 15 h 15"/>
                <a:gd name="T22" fmla="*/ 170 w 170"/>
                <a:gd name="T23" fmla="*/ 15 h 15"/>
                <a:gd name="T24" fmla="*/ 170 w 170"/>
                <a:gd name="T25" fmla="*/ 6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5"/>
                <a:gd name="T41" fmla="*/ 170 w 17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5">
                  <a:moveTo>
                    <a:pt x="170" y="6"/>
                  </a:moveTo>
                  <a:lnTo>
                    <a:pt x="170" y="6"/>
                  </a:lnTo>
                  <a:lnTo>
                    <a:pt x="126" y="6"/>
                  </a:lnTo>
                  <a:lnTo>
                    <a:pt x="82" y="4"/>
                  </a:lnTo>
                  <a:lnTo>
                    <a:pt x="40" y="2"/>
                  </a:lnTo>
                  <a:lnTo>
                    <a:pt x="0" y="0"/>
                  </a:lnTo>
                  <a:lnTo>
                    <a:pt x="0" y="10"/>
                  </a:lnTo>
                  <a:lnTo>
                    <a:pt x="38" y="12"/>
                  </a:lnTo>
                  <a:lnTo>
                    <a:pt x="80" y="13"/>
                  </a:lnTo>
                  <a:lnTo>
                    <a:pt x="126" y="15"/>
                  </a:lnTo>
                  <a:lnTo>
                    <a:pt x="170" y="15"/>
                  </a:lnTo>
                  <a:lnTo>
                    <a:pt x="170" y="6"/>
                  </a:lnTo>
                  <a:close/>
                </a:path>
              </a:pathLst>
            </a:custGeom>
            <a:solidFill>
              <a:srgbClr val="1F1A17"/>
            </a:solidFill>
            <a:ln w="9525">
              <a:noFill/>
              <a:round/>
              <a:headEnd/>
              <a:tailEnd/>
            </a:ln>
          </p:spPr>
          <p:txBody>
            <a:bodyPr/>
            <a:lstStyle/>
            <a:p>
              <a:endParaRPr lang="en-US"/>
            </a:p>
          </p:txBody>
        </p:sp>
        <p:sp>
          <p:nvSpPr>
            <p:cNvPr id="38978" name="Freeform 823"/>
            <p:cNvSpPr>
              <a:spLocks/>
            </p:cNvSpPr>
            <p:nvPr/>
          </p:nvSpPr>
          <p:spPr bwMode="auto">
            <a:xfrm>
              <a:off x="2892" y="2422"/>
              <a:ext cx="237" cy="23"/>
            </a:xfrm>
            <a:custGeom>
              <a:avLst/>
              <a:gdLst>
                <a:gd name="T0" fmla="*/ 235 w 237"/>
                <a:gd name="T1" fmla="*/ 0 h 23"/>
                <a:gd name="T2" fmla="*/ 235 w 237"/>
                <a:gd name="T3" fmla="*/ 0 h 23"/>
                <a:gd name="T4" fmla="*/ 177 w 237"/>
                <a:gd name="T5" fmla="*/ 6 h 23"/>
                <a:gd name="T6" fmla="*/ 119 w 237"/>
                <a:gd name="T7" fmla="*/ 10 h 23"/>
                <a:gd name="T8" fmla="*/ 62 w 237"/>
                <a:gd name="T9" fmla="*/ 14 h 23"/>
                <a:gd name="T10" fmla="*/ 0 w 237"/>
                <a:gd name="T11" fmla="*/ 14 h 23"/>
                <a:gd name="T12" fmla="*/ 0 w 237"/>
                <a:gd name="T13" fmla="*/ 23 h 23"/>
                <a:gd name="T14" fmla="*/ 62 w 237"/>
                <a:gd name="T15" fmla="*/ 23 h 23"/>
                <a:gd name="T16" fmla="*/ 121 w 237"/>
                <a:gd name="T17" fmla="*/ 21 h 23"/>
                <a:gd name="T18" fmla="*/ 179 w 237"/>
                <a:gd name="T19" fmla="*/ 18 h 23"/>
                <a:gd name="T20" fmla="*/ 237 w 237"/>
                <a:gd name="T21" fmla="*/ 12 h 23"/>
                <a:gd name="T22" fmla="*/ 237 w 237"/>
                <a:gd name="T23" fmla="*/ 12 h 23"/>
                <a:gd name="T24" fmla="*/ 235 w 237"/>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
                <a:gd name="T41" fmla="*/ 237 w 237"/>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
                  <a:moveTo>
                    <a:pt x="235" y="0"/>
                  </a:moveTo>
                  <a:lnTo>
                    <a:pt x="235" y="0"/>
                  </a:lnTo>
                  <a:lnTo>
                    <a:pt x="177" y="6"/>
                  </a:lnTo>
                  <a:lnTo>
                    <a:pt x="119" y="10"/>
                  </a:lnTo>
                  <a:lnTo>
                    <a:pt x="62" y="14"/>
                  </a:lnTo>
                  <a:lnTo>
                    <a:pt x="0" y="14"/>
                  </a:lnTo>
                  <a:lnTo>
                    <a:pt x="0" y="23"/>
                  </a:lnTo>
                  <a:lnTo>
                    <a:pt x="62" y="23"/>
                  </a:lnTo>
                  <a:lnTo>
                    <a:pt x="121" y="21"/>
                  </a:lnTo>
                  <a:lnTo>
                    <a:pt x="179" y="18"/>
                  </a:lnTo>
                  <a:lnTo>
                    <a:pt x="237" y="12"/>
                  </a:lnTo>
                  <a:lnTo>
                    <a:pt x="235" y="0"/>
                  </a:lnTo>
                  <a:close/>
                </a:path>
              </a:pathLst>
            </a:custGeom>
            <a:solidFill>
              <a:srgbClr val="1F1A17"/>
            </a:solidFill>
            <a:ln w="9525">
              <a:noFill/>
              <a:round/>
              <a:headEnd/>
              <a:tailEnd/>
            </a:ln>
          </p:spPr>
          <p:txBody>
            <a:bodyPr/>
            <a:lstStyle/>
            <a:p>
              <a:endParaRPr lang="en-US"/>
            </a:p>
          </p:txBody>
        </p:sp>
        <p:sp>
          <p:nvSpPr>
            <p:cNvPr id="38979" name="Freeform 824"/>
            <p:cNvSpPr>
              <a:spLocks/>
            </p:cNvSpPr>
            <p:nvPr/>
          </p:nvSpPr>
          <p:spPr bwMode="auto">
            <a:xfrm>
              <a:off x="3127" y="2388"/>
              <a:ext cx="161" cy="46"/>
            </a:xfrm>
            <a:custGeom>
              <a:avLst/>
              <a:gdLst>
                <a:gd name="T0" fmla="*/ 155 w 161"/>
                <a:gd name="T1" fmla="*/ 0 h 46"/>
                <a:gd name="T2" fmla="*/ 155 w 161"/>
                <a:gd name="T3" fmla="*/ 0 h 46"/>
                <a:gd name="T4" fmla="*/ 119 w 161"/>
                <a:gd name="T5" fmla="*/ 9 h 46"/>
                <a:gd name="T6" fmla="*/ 82 w 161"/>
                <a:gd name="T7" fmla="*/ 19 h 46"/>
                <a:gd name="T8" fmla="*/ 44 w 161"/>
                <a:gd name="T9" fmla="*/ 29 h 46"/>
                <a:gd name="T10" fmla="*/ 0 w 161"/>
                <a:gd name="T11" fmla="*/ 34 h 46"/>
                <a:gd name="T12" fmla="*/ 2 w 161"/>
                <a:gd name="T13" fmla="*/ 46 h 46"/>
                <a:gd name="T14" fmla="*/ 48 w 161"/>
                <a:gd name="T15" fmla="*/ 38 h 46"/>
                <a:gd name="T16" fmla="*/ 86 w 161"/>
                <a:gd name="T17" fmla="*/ 29 h 46"/>
                <a:gd name="T18" fmla="*/ 124 w 161"/>
                <a:gd name="T19" fmla="*/ 19 h 46"/>
                <a:gd name="T20" fmla="*/ 161 w 161"/>
                <a:gd name="T21" fmla="*/ 9 h 46"/>
                <a:gd name="T22" fmla="*/ 161 w 161"/>
                <a:gd name="T23" fmla="*/ 9 h 46"/>
                <a:gd name="T24" fmla="*/ 155 w 161"/>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46"/>
                <a:gd name="T41" fmla="*/ 161 w 161"/>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46">
                  <a:moveTo>
                    <a:pt x="155" y="0"/>
                  </a:moveTo>
                  <a:lnTo>
                    <a:pt x="155" y="0"/>
                  </a:lnTo>
                  <a:lnTo>
                    <a:pt x="119" y="9"/>
                  </a:lnTo>
                  <a:lnTo>
                    <a:pt x="82" y="19"/>
                  </a:lnTo>
                  <a:lnTo>
                    <a:pt x="44" y="29"/>
                  </a:lnTo>
                  <a:lnTo>
                    <a:pt x="0" y="34"/>
                  </a:lnTo>
                  <a:lnTo>
                    <a:pt x="2" y="46"/>
                  </a:lnTo>
                  <a:lnTo>
                    <a:pt x="48" y="38"/>
                  </a:lnTo>
                  <a:lnTo>
                    <a:pt x="86" y="29"/>
                  </a:lnTo>
                  <a:lnTo>
                    <a:pt x="124" y="19"/>
                  </a:lnTo>
                  <a:lnTo>
                    <a:pt x="161" y="9"/>
                  </a:lnTo>
                  <a:lnTo>
                    <a:pt x="155" y="0"/>
                  </a:lnTo>
                  <a:close/>
                </a:path>
              </a:pathLst>
            </a:custGeom>
            <a:solidFill>
              <a:srgbClr val="1F1A17"/>
            </a:solidFill>
            <a:ln w="9525">
              <a:noFill/>
              <a:round/>
              <a:headEnd/>
              <a:tailEnd/>
            </a:ln>
          </p:spPr>
          <p:txBody>
            <a:bodyPr/>
            <a:lstStyle/>
            <a:p>
              <a:endParaRPr lang="en-US"/>
            </a:p>
          </p:txBody>
        </p:sp>
        <p:sp>
          <p:nvSpPr>
            <p:cNvPr id="38980" name="Freeform 825"/>
            <p:cNvSpPr>
              <a:spLocks/>
            </p:cNvSpPr>
            <p:nvPr/>
          </p:nvSpPr>
          <p:spPr bwMode="auto">
            <a:xfrm>
              <a:off x="3282" y="2319"/>
              <a:ext cx="226" cy="78"/>
            </a:xfrm>
            <a:custGeom>
              <a:avLst/>
              <a:gdLst>
                <a:gd name="T0" fmla="*/ 217 w 226"/>
                <a:gd name="T1" fmla="*/ 0 h 78"/>
                <a:gd name="T2" fmla="*/ 217 w 226"/>
                <a:gd name="T3" fmla="*/ 0 h 78"/>
                <a:gd name="T4" fmla="*/ 173 w 226"/>
                <a:gd name="T5" fmla="*/ 19 h 78"/>
                <a:gd name="T6" fmla="*/ 121 w 226"/>
                <a:gd name="T7" fmla="*/ 36 h 78"/>
                <a:gd name="T8" fmla="*/ 65 w 226"/>
                <a:gd name="T9" fmla="*/ 53 h 78"/>
                <a:gd name="T10" fmla="*/ 0 w 226"/>
                <a:gd name="T11" fmla="*/ 69 h 78"/>
                <a:gd name="T12" fmla="*/ 6 w 226"/>
                <a:gd name="T13" fmla="*/ 78 h 78"/>
                <a:gd name="T14" fmla="*/ 71 w 226"/>
                <a:gd name="T15" fmla="*/ 63 h 78"/>
                <a:gd name="T16" fmla="*/ 129 w 226"/>
                <a:gd name="T17" fmla="*/ 46 h 78"/>
                <a:gd name="T18" fmla="*/ 180 w 226"/>
                <a:gd name="T19" fmla="*/ 28 h 78"/>
                <a:gd name="T20" fmla="*/ 226 w 226"/>
                <a:gd name="T21" fmla="*/ 7 h 78"/>
                <a:gd name="T22" fmla="*/ 226 w 226"/>
                <a:gd name="T23" fmla="*/ 7 h 78"/>
                <a:gd name="T24" fmla="*/ 217 w 226"/>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
                <a:gd name="T40" fmla="*/ 0 h 78"/>
                <a:gd name="T41" fmla="*/ 226 w 226"/>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 h="78">
                  <a:moveTo>
                    <a:pt x="217" y="0"/>
                  </a:moveTo>
                  <a:lnTo>
                    <a:pt x="217" y="0"/>
                  </a:lnTo>
                  <a:lnTo>
                    <a:pt x="173" y="19"/>
                  </a:lnTo>
                  <a:lnTo>
                    <a:pt x="121" y="36"/>
                  </a:lnTo>
                  <a:lnTo>
                    <a:pt x="65" y="53"/>
                  </a:lnTo>
                  <a:lnTo>
                    <a:pt x="0" y="69"/>
                  </a:lnTo>
                  <a:lnTo>
                    <a:pt x="6" y="78"/>
                  </a:lnTo>
                  <a:lnTo>
                    <a:pt x="71" y="63"/>
                  </a:lnTo>
                  <a:lnTo>
                    <a:pt x="129" y="46"/>
                  </a:lnTo>
                  <a:lnTo>
                    <a:pt x="180" y="28"/>
                  </a:lnTo>
                  <a:lnTo>
                    <a:pt x="226" y="7"/>
                  </a:lnTo>
                  <a:lnTo>
                    <a:pt x="217" y="0"/>
                  </a:lnTo>
                  <a:close/>
                </a:path>
              </a:pathLst>
            </a:custGeom>
            <a:solidFill>
              <a:srgbClr val="1F1A17"/>
            </a:solidFill>
            <a:ln w="9525">
              <a:noFill/>
              <a:round/>
              <a:headEnd/>
              <a:tailEnd/>
            </a:ln>
          </p:spPr>
          <p:txBody>
            <a:bodyPr/>
            <a:lstStyle/>
            <a:p>
              <a:endParaRPr lang="en-US"/>
            </a:p>
          </p:txBody>
        </p:sp>
        <p:sp>
          <p:nvSpPr>
            <p:cNvPr id="38981" name="Freeform 826"/>
            <p:cNvSpPr>
              <a:spLocks/>
            </p:cNvSpPr>
            <p:nvPr/>
          </p:nvSpPr>
          <p:spPr bwMode="auto">
            <a:xfrm>
              <a:off x="3499" y="2182"/>
              <a:ext cx="153" cy="144"/>
            </a:xfrm>
            <a:custGeom>
              <a:avLst/>
              <a:gdLst>
                <a:gd name="T0" fmla="*/ 138 w 153"/>
                <a:gd name="T1" fmla="*/ 0 h 144"/>
                <a:gd name="T2" fmla="*/ 138 w 153"/>
                <a:gd name="T3" fmla="*/ 10 h 144"/>
                <a:gd name="T4" fmla="*/ 138 w 153"/>
                <a:gd name="T5" fmla="*/ 19 h 144"/>
                <a:gd name="T6" fmla="*/ 136 w 153"/>
                <a:gd name="T7" fmla="*/ 29 h 144"/>
                <a:gd name="T8" fmla="*/ 132 w 153"/>
                <a:gd name="T9" fmla="*/ 37 h 144"/>
                <a:gd name="T10" fmla="*/ 128 w 153"/>
                <a:gd name="T11" fmla="*/ 46 h 144"/>
                <a:gd name="T12" fmla="*/ 121 w 153"/>
                <a:gd name="T13" fmla="*/ 54 h 144"/>
                <a:gd name="T14" fmla="*/ 115 w 153"/>
                <a:gd name="T15" fmla="*/ 64 h 144"/>
                <a:gd name="T16" fmla="*/ 105 w 153"/>
                <a:gd name="T17" fmla="*/ 71 h 144"/>
                <a:gd name="T18" fmla="*/ 86 w 153"/>
                <a:gd name="T19" fmla="*/ 89 h 144"/>
                <a:gd name="T20" fmla="*/ 61 w 153"/>
                <a:gd name="T21" fmla="*/ 104 h 144"/>
                <a:gd name="T22" fmla="*/ 33 w 153"/>
                <a:gd name="T23" fmla="*/ 121 h 144"/>
                <a:gd name="T24" fmla="*/ 0 w 153"/>
                <a:gd name="T25" fmla="*/ 137 h 144"/>
                <a:gd name="T26" fmla="*/ 9 w 153"/>
                <a:gd name="T27" fmla="*/ 144 h 144"/>
                <a:gd name="T28" fmla="*/ 42 w 153"/>
                <a:gd name="T29" fmla="*/ 129 h 144"/>
                <a:gd name="T30" fmla="*/ 71 w 153"/>
                <a:gd name="T31" fmla="*/ 112 h 144"/>
                <a:gd name="T32" fmla="*/ 96 w 153"/>
                <a:gd name="T33" fmla="*/ 96 h 144"/>
                <a:gd name="T34" fmla="*/ 119 w 153"/>
                <a:gd name="T35" fmla="*/ 79 h 144"/>
                <a:gd name="T36" fmla="*/ 127 w 153"/>
                <a:gd name="T37" fmla="*/ 69 h 144"/>
                <a:gd name="T38" fmla="*/ 134 w 153"/>
                <a:gd name="T39" fmla="*/ 60 h 144"/>
                <a:gd name="T40" fmla="*/ 142 w 153"/>
                <a:gd name="T41" fmla="*/ 50 h 144"/>
                <a:gd name="T42" fmla="*/ 148 w 153"/>
                <a:gd name="T43" fmla="*/ 41 h 144"/>
                <a:gd name="T44" fmla="*/ 151 w 153"/>
                <a:gd name="T45" fmla="*/ 31 h 144"/>
                <a:gd name="T46" fmla="*/ 153 w 153"/>
                <a:gd name="T47" fmla="*/ 21 h 144"/>
                <a:gd name="T48" fmla="*/ 153 w 153"/>
                <a:gd name="T49" fmla="*/ 10 h 144"/>
                <a:gd name="T50" fmla="*/ 153 w 153"/>
                <a:gd name="T51" fmla="*/ 0 h 144"/>
                <a:gd name="T52" fmla="*/ 138 w 153"/>
                <a:gd name="T53" fmla="*/ 0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44"/>
                <a:gd name="T83" fmla="*/ 153 w 153"/>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44">
                  <a:moveTo>
                    <a:pt x="138" y="0"/>
                  </a:moveTo>
                  <a:lnTo>
                    <a:pt x="138" y="10"/>
                  </a:lnTo>
                  <a:lnTo>
                    <a:pt x="138" y="19"/>
                  </a:lnTo>
                  <a:lnTo>
                    <a:pt x="136" y="29"/>
                  </a:lnTo>
                  <a:lnTo>
                    <a:pt x="132" y="37"/>
                  </a:lnTo>
                  <a:lnTo>
                    <a:pt x="128" y="46"/>
                  </a:lnTo>
                  <a:lnTo>
                    <a:pt x="121" y="54"/>
                  </a:lnTo>
                  <a:lnTo>
                    <a:pt x="115" y="64"/>
                  </a:lnTo>
                  <a:lnTo>
                    <a:pt x="105" y="71"/>
                  </a:lnTo>
                  <a:lnTo>
                    <a:pt x="86" y="89"/>
                  </a:lnTo>
                  <a:lnTo>
                    <a:pt x="61" y="104"/>
                  </a:lnTo>
                  <a:lnTo>
                    <a:pt x="33" y="121"/>
                  </a:lnTo>
                  <a:lnTo>
                    <a:pt x="0" y="137"/>
                  </a:lnTo>
                  <a:lnTo>
                    <a:pt x="9" y="144"/>
                  </a:lnTo>
                  <a:lnTo>
                    <a:pt x="42" y="129"/>
                  </a:lnTo>
                  <a:lnTo>
                    <a:pt x="71" y="112"/>
                  </a:lnTo>
                  <a:lnTo>
                    <a:pt x="96" y="96"/>
                  </a:lnTo>
                  <a:lnTo>
                    <a:pt x="119" y="79"/>
                  </a:lnTo>
                  <a:lnTo>
                    <a:pt x="127" y="69"/>
                  </a:lnTo>
                  <a:lnTo>
                    <a:pt x="134" y="60"/>
                  </a:lnTo>
                  <a:lnTo>
                    <a:pt x="142" y="50"/>
                  </a:lnTo>
                  <a:lnTo>
                    <a:pt x="148" y="41"/>
                  </a:lnTo>
                  <a:lnTo>
                    <a:pt x="151" y="31"/>
                  </a:lnTo>
                  <a:lnTo>
                    <a:pt x="153" y="21"/>
                  </a:lnTo>
                  <a:lnTo>
                    <a:pt x="153" y="10"/>
                  </a:lnTo>
                  <a:lnTo>
                    <a:pt x="153" y="0"/>
                  </a:lnTo>
                  <a:lnTo>
                    <a:pt x="138" y="0"/>
                  </a:lnTo>
                  <a:close/>
                </a:path>
              </a:pathLst>
            </a:custGeom>
            <a:solidFill>
              <a:srgbClr val="1F1A17"/>
            </a:solidFill>
            <a:ln w="9525">
              <a:noFill/>
              <a:round/>
              <a:headEnd/>
              <a:tailEnd/>
            </a:ln>
          </p:spPr>
          <p:txBody>
            <a:bodyPr/>
            <a:lstStyle/>
            <a:p>
              <a:endParaRPr lang="en-US"/>
            </a:p>
          </p:txBody>
        </p:sp>
        <p:sp>
          <p:nvSpPr>
            <p:cNvPr id="38982" name="Freeform 827"/>
            <p:cNvSpPr>
              <a:spLocks/>
            </p:cNvSpPr>
            <p:nvPr/>
          </p:nvSpPr>
          <p:spPr bwMode="auto">
            <a:xfrm>
              <a:off x="2108" y="2178"/>
              <a:ext cx="96" cy="98"/>
            </a:xfrm>
            <a:custGeom>
              <a:avLst/>
              <a:gdLst>
                <a:gd name="T0" fmla="*/ 96 w 96"/>
                <a:gd name="T1" fmla="*/ 91 h 98"/>
                <a:gd name="T2" fmla="*/ 96 w 96"/>
                <a:gd name="T3" fmla="*/ 91 h 98"/>
                <a:gd name="T4" fmla="*/ 63 w 96"/>
                <a:gd name="T5" fmla="*/ 68 h 98"/>
                <a:gd name="T6" fmla="*/ 38 w 96"/>
                <a:gd name="T7" fmla="*/ 46 h 98"/>
                <a:gd name="T8" fmla="*/ 28 w 96"/>
                <a:gd name="T9" fmla="*/ 35 h 98"/>
                <a:gd name="T10" fmla="*/ 21 w 96"/>
                <a:gd name="T11" fmla="*/ 25 h 98"/>
                <a:gd name="T12" fmla="*/ 17 w 96"/>
                <a:gd name="T13" fmla="*/ 14 h 98"/>
                <a:gd name="T14" fmla="*/ 15 w 96"/>
                <a:gd name="T15" fmla="*/ 0 h 98"/>
                <a:gd name="T16" fmla="*/ 0 w 96"/>
                <a:gd name="T17" fmla="*/ 0 h 98"/>
                <a:gd name="T18" fmla="*/ 2 w 96"/>
                <a:gd name="T19" fmla="*/ 16 h 98"/>
                <a:gd name="T20" fmla="*/ 7 w 96"/>
                <a:gd name="T21" fmla="*/ 27 h 98"/>
                <a:gd name="T22" fmla="*/ 15 w 96"/>
                <a:gd name="T23" fmla="*/ 41 h 98"/>
                <a:gd name="T24" fmla="*/ 25 w 96"/>
                <a:gd name="T25" fmla="*/ 52 h 98"/>
                <a:gd name="T26" fmla="*/ 51 w 96"/>
                <a:gd name="T27" fmla="*/ 75 h 98"/>
                <a:gd name="T28" fmla="*/ 84 w 96"/>
                <a:gd name="T29" fmla="*/ 98 h 98"/>
                <a:gd name="T30" fmla="*/ 84 w 96"/>
                <a:gd name="T31" fmla="*/ 98 h 98"/>
                <a:gd name="T32" fmla="*/ 96 w 96"/>
                <a:gd name="T33" fmla="*/ 91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98"/>
                <a:gd name="T53" fmla="*/ 96 w 9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98">
                  <a:moveTo>
                    <a:pt x="96" y="91"/>
                  </a:moveTo>
                  <a:lnTo>
                    <a:pt x="96" y="91"/>
                  </a:lnTo>
                  <a:lnTo>
                    <a:pt x="63" y="68"/>
                  </a:lnTo>
                  <a:lnTo>
                    <a:pt x="38" y="46"/>
                  </a:lnTo>
                  <a:lnTo>
                    <a:pt x="28" y="35"/>
                  </a:lnTo>
                  <a:lnTo>
                    <a:pt x="21" y="25"/>
                  </a:lnTo>
                  <a:lnTo>
                    <a:pt x="17" y="14"/>
                  </a:lnTo>
                  <a:lnTo>
                    <a:pt x="15" y="0"/>
                  </a:lnTo>
                  <a:lnTo>
                    <a:pt x="0" y="0"/>
                  </a:lnTo>
                  <a:lnTo>
                    <a:pt x="2" y="16"/>
                  </a:lnTo>
                  <a:lnTo>
                    <a:pt x="7" y="27"/>
                  </a:lnTo>
                  <a:lnTo>
                    <a:pt x="15" y="41"/>
                  </a:lnTo>
                  <a:lnTo>
                    <a:pt x="25" y="52"/>
                  </a:lnTo>
                  <a:lnTo>
                    <a:pt x="51" y="75"/>
                  </a:lnTo>
                  <a:lnTo>
                    <a:pt x="84" y="98"/>
                  </a:lnTo>
                  <a:lnTo>
                    <a:pt x="96" y="91"/>
                  </a:lnTo>
                  <a:close/>
                </a:path>
              </a:pathLst>
            </a:custGeom>
            <a:solidFill>
              <a:srgbClr val="1F1A17"/>
            </a:solidFill>
            <a:ln w="9525">
              <a:noFill/>
              <a:round/>
              <a:headEnd/>
              <a:tailEnd/>
            </a:ln>
          </p:spPr>
          <p:txBody>
            <a:bodyPr/>
            <a:lstStyle/>
            <a:p>
              <a:endParaRPr lang="en-US"/>
            </a:p>
          </p:txBody>
        </p:sp>
        <p:sp>
          <p:nvSpPr>
            <p:cNvPr id="38983" name="Freeform 828"/>
            <p:cNvSpPr>
              <a:spLocks/>
            </p:cNvSpPr>
            <p:nvPr/>
          </p:nvSpPr>
          <p:spPr bwMode="auto">
            <a:xfrm>
              <a:off x="2192" y="2269"/>
              <a:ext cx="161" cy="96"/>
            </a:xfrm>
            <a:custGeom>
              <a:avLst/>
              <a:gdLst>
                <a:gd name="T0" fmla="*/ 161 w 161"/>
                <a:gd name="T1" fmla="*/ 86 h 96"/>
                <a:gd name="T2" fmla="*/ 161 w 161"/>
                <a:gd name="T3" fmla="*/ 86 h 96"/>
                <a:gd name="T4" fmla="*/ 136 w 161"/>
                <a:gd name="T5" fmla="*/ 76 h 96"/>
                <a:gd name="T6" fmla="*/ 115 w 161"/>
                <a:gd name="T7" fmla="*/ 67 h 96"/>
                <a:gd name="T8" fmla="*/ 94 w 161"/>
                <a:gd name="T9" fmla="*/ 57 h 96"/>
                <a:gd name="T10" fmla="*/ 77 w 161"/>
                <a:gd name="T11" fmla="*/ 46 h 96"/>
                <a:gd name="T12" fmla="*/ 42 w 161"/>
                <a:gd name="T13" fmla="*/ 23 h 96"/>
                <a:gd name="T14" fmla="*/ 12 w 161"/>
                <a:gd name="T15" fmla="*/ 0 h 96"/>
                <a:gd name="T16" fmla="*/ 0 w 161"/>
                <a:gd name="T17" fmla="*/ 7 h 96"/>
                <a:gd name="T18" fmla="*/ 33 w 161"/>
                <a:gd name="T19" fmla="*/ 30 h 96"/>
                <a:gd name="T20" fmla="*/ 65 w 161"/>
                <a:gd name="T21" fmla="*/ 53 h 96"/>
                <a:gd name="T22" fmla="*/ 84 w 161"/>
                <a:gd name="T23" fmla="*/ 65 h 96"/>
                <a:gd name="T24" fmla="*/ 106 w 161"/>
                <a:gd name="T25" fmla="*/ 76 h 96"/>
                <a:gd name="T26" fmla="*/ 129 w 161"/>
                <a:gd name="T27" fmla="*/ 86 h 96"/>
                <a:gd name="T28" fmla="*/ 154 w 161"/>
                <a:gd name="T29" fmla="*/ 96 h 96"/>
                <a:gd name="T30" fmla="*/ 154 w 161"/>
                <a:gd name="T31" fmla="*/ 96 h 96"/>
                <a:gd name="T32" fmla="*/ 161 w 161"/>
                <a:gd name="T33" fmla="*/ 8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96"/>
                <a:gd name="T53" fmla="*/ 161 w 161"/>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96">
                  <a:moveTo>
                    <a:pt x="161" y="86"/>
                  </a:moveTo>
                  <a:lnTo>
                    <a:pt x="161" y="86"/>
                  </a:lnTo>
                  <a:lnTo>
                    <a:pt x="136" y="76"/>
                  </a:lnTo>
                  <a:lnTo>
                    <a:pt x="115" y="67"/>
                  </a:lnTo>
                  <a:lnTo>
                    <a:pt x="94" y="57"/>
                  </a:lnTo>
                  <a:lnTo>
                    <a:pt x="77" y="46"/>
                  </a:lnTo>
                  <a:lnTo>
                    <a:pt x="42" y="23"/>
                  </a:lnTo>
                  <a:lnTo>
                    <a:pt x="12" y="0"/>
                  </a:lnTo>
                  <a:lnTo>
                    <a:pt x="0" y="7"/>
                  </a:lnTo>
                  <a:lnTo>
                    <a:pt x="33" y="30"/>
                  </a:lnTo>
                  <a:lnTo>
                    <a:pt x="65" y="53"/>
                  </a:lnTo>
                  <a:lnTo>
                    <a:pt x="84" y="65"/>
                  </a:lnTo>
                  <a:lnTo>
                    <a:pt x="106" y="76"/>
                  </a:lnTo>
                  <a:lnTo>
                    <a:pt x="129" y="86"/>
                  </a:lnTo>
                  <a:lnTo>
                    <a:pt x="154" y="96"/>
                  </a:lnTo>
                  <a:lnTo>
                    <a:pt x="161" y="86"/>
                  </a:lnTo>
                  <a:close/>
                </a:path>
              </a:pathLst>
            </a:custGeom>
            <a:solidFill>
              <a:srgbClr val="1F1A17"/>
            </a:solidFill>
            <a:ln w="9525">
              <a:noFill/>
              <a:round/>
              <a:headEnd/>
              <a:tailEnd/>
            </a:ln>
          </p:spPr>
          <p:txBody>
            <a:bodyPr/>
            <a:lstStyle/>
            <a:p>
              <a:endParaRPr lang="en-US"/>
            </a:p>
          </p:txBody>
        </p:sp>
        <p:sp>
          <p:nvSpPr>
            <p:cNvPr id="38984" name="Freeform 829"/>
            <p:cNvSpPr>
              <a:spLocks/>
            </p:cNvSpPr>
            <p:nvPr/>
          </p:nvSpPr>
          <p:spPr bwMode="auto">
            <a:xfrm>
              <a:off x="2346" y="2355"/>
              <a:ext cx="239" cy="62"/>
            </a:xfrm>
            <a:custGeom>
              <a:avLst/>
              <a:gdLst>
                <a:gd name="T0" fmla="*/ 239 w 239"/>
                <a:gd name="T1" fmla="*/ 52 h 62"/>
                <a:gd name="T2" fmla="*/ 239 w 239"/>
                <a:gd name="T3" fmla="*/ 52 h 62"/>
                <a:gd name="T4" fmla="*/ 178 w 239"/>
                <a:gd name="T5" fmla="*/ 40 h 62"/>
                <a:gd name="T6" fmla="*/ 119 w 239"/>
                <a:gd name="T7" fmla="*/ 29 h 62"/>
                <a:gd name="T8" fmla="*/ 59 w 239"/>
                <a:gd name="T9" fmla="*/ 15 h 62"/>
                <a:gd name="T10" fmla="*/ 7 w 239"/>
                <a:gd name="T11" fmla="*/ 0 h 62"/>
                <a:gd name="T12" fmla="*/ 0 w 239"/>
                <a:gd name="T13" fmla="*/ 10 h 62"/>
                <a:gd name="T14" fmla="*/ 53 w 239"/>
                <a:gd name="T15" fmla="*/ 25 h 62"/>
                <a:gd name="T16" fmla="*/ 113 w 239"/>
                <a:gd name="T17" fmla="*/ 39 h 62"/>
                <a:gd name="T18" fmla="*/ 174 w 239"/>
                <a:gd name="T19" fmla="*/ 52 h 62"/>
                <a:gd name="T20" fmla="*/ 236 w 239"/>
                <a:gd name="T21" fmla="*/ 62 h 62"/>
                <a:gd name="T22" fmla="*/ 236 w 239"/>
                <a:gd name="T23" fmla="*/ 62 h 62"/>
                <a:gd name="T24" fmla="*/ 239 w 239"/>
                <a:gd name="T25" fmla="*/ 5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9"/>
                <a:gd name="T40" fmla="*/ 0 h 62"/>
                <a:gd name="T41" fmla="*/ 239 w 239"/>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9" h="62">
                  <a:moveTo>
                    <a:pt x="239" y="52"/>
                  </a:moveTo>
                  <a:lnTo>
                    <a:pt x="239" y="52"/>
                  </a:lnTo>
                  <a:lnTo>
                    <a:pt x="178" y="40"/>
                  </a:lnTo>
                  <a:lnTo>
                    <a:pt x="119" y="29"/>
                  </a:lnTo>
                  <a:lnTo>
                    <a:pt x="59" y="15"/>
                  </a:lnTo>
                  <a:lnTo>
                    <a:pt x="7" y="0"/>
                  </a:lnTo>
                  <a:lnTo>
                    <a:pt x="0" y="10"/>
                  </a:lnTo>
                  <a:lnTo>
                    <a:pt x="53" y="25"/>
                  </a:lnTo>
                  <a:lnTo>
                    <a:pt x="113" y="39"/>
                  </a:lnTo>
                  <a:lnTo>
                    <a:pt x="174" y="52"/>
                  </a:lnTo>
                  <a:lnTo>
                    <a:pt x="236" y="62"/>
                  </a:lnTo>
                  <a:lnTo>
                    <a:pt x="239" y="52"/>
                  </a:lnTo>
                  <a:close/>
                </a:path>
              </a:pathLst>
            </a:custGeom>
            <a:solidFill>
              <a:srgbClr val="1F1A17"/>
            </a:solidFill>
            <a:ln w="9525">
              <a:noFill/>
              <a:round/>
              <a:headEnd/>
              <a:tailEnd/>
            </a:ln>
          </p:spPr>
          <p:txBody>
            <a:bodyPr/>
            <a:lstStyle/>
            <a:p>
              <a:endParaRPr lang="en-US"/>
            </a:p>
          </p:txBody>
        </p:sp>
        <p:sp>
          <p:nvSpPr>
            <p:cNvPr id="38985" name="Freeform 830"/>
            <p:cNvSpPr>
              <a:spLocks/>
            </p:cNvSpPr>
            <p:nvPr/>
          </p:nvSpPr>
          <p:spPr bwMode="auto">
            <a:xfrm>
              <a:off x="2582" y="2407"/>
              <a:ext cx="140" cy="33"/>
            </a:xfrm>
            <a:custGeom>
              <a:avLst/>
              <a:gdLst>
                <a:gd name="T0" fmla="*/ 140 w 140"/>
                <a:gd name="T1" fmla="*/ 23 h 33"/>
                <a:gd name="T2" fmla="*/ 140 w 140"/>
                <a:gd name="T3" fmla="*/ 23 h 33"/>
                <a:gd name="T4" fmla="*/ 105 w 140"/>
                <a:gd name="T5" fmla="*/ 19 h 33"/>
                <a:gd name="T6" fmla="*/ 71 w 140"/>
                <a:gd name="T7" fmla="*/ 13 h 33"/>
                <a:gd name="T8" fmla="*/ 36 w 140"/>
                <a:gd name="T9" fmla="*/ 8 h 33"/>
                <a:gd name="T10" fmla="*/ 3 w 140"/>
                <a:gd name="T11" fmla="*/ 0 h 33"/>
                <a:gd name="T12" fmla="*/ 0 w 140"/>
                <a:gd name="T13" fmla="*/ 10 h 33"/>
                <a:gd name="T14" fmla="*/ 32 w 140"/>
                <a:gd name="T15" fmla="*/ 17 h 33"/>
                <a:gd name="T16" fmla="*/ 67 w 140"/>
                <a:gd name="T17" fmla="*/ 23 h 33"/>
                <a:gd name="T18" fmla="*/ 103 w 140"/>
                <a:gd name="T19" fmla="*/ 29 h 33"/>
                <a:gd name="T20" fmla="*/ 140 w 140"/>
                <a:gd name="T21" fmla="*/ 33 h 33"/>
                <a:gd name="T22" fmla="*/ 140 w 140"/>
                <a:gd name="T23" fmla="*/ 33 h 33"/>
                <a:gd name="T24" fmla="*/ 140 w 140"/>
                <a:gd name="T25" fmla="*/ 23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33"/>
                <a:gd name="T41" fmla="*/ 140 w 140"/>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33">
                  <a:moveTo>
                    <a:pt x="140" y="23"/>
                  </a:moveTo>
                  <a:lnTo>
                    <a:pt x="140" y="23"/>
                  </a:lnTo>
                  <a:lnTo>
                    <a:pt x="105" y="19"/>
                  </a:lnTo>
                  <a:lnTo>
                    <a:pt x="71" y="13"/>
                  </a:lnTo>
                  <a:lnTo>
                    <a:pt x="36" y="8"/>
                  </a:lnTo>
                  <a:lnTo>
                    <a:pt x="3" y="0"/>
                  </a:lnTo>
                  <a:lnTo>
                    <a:pt x="0" y="10"/>
                  </a:lnTo>
                  <a:lnTo>
                    <a:pt x="32" y="17"/>
                  </a:lnTo>
                  <a:lnTo>
                    <a:pt x="67" y="23"/>
                  </a:lnTo>
                  <a:lnTo>
                    <a:pt x="103" y="29"/>
                  </a:lnTo>
                  <a:lnTo>
                    <a:pt x="140" y="33"/>
                  </a:lnTo>
                  <a:lnTo>
                    <a:pt x="140" y="23"/>
                  </a:lnTo>
                  <a:close/>
                </a:path>
              </a:pathLst>
            </a:custGeom>
            <a:solidFill>
              <a:srgbClr val="1F1A17"/>
            </a:solidFill>
            <a:ln w="9525">
              <a:noFill/>
              <a:round/>
              <a:headEnd/>
              <a:tailEnd/>
            </a:ln>
          </p:spPr>
          <p:txBody>
            <a:bodyPr/>
            <a:lstStyle/>
            <a:p>
              <a:endParaRPr lang="en-US"/>
            </a:p>
          </p:txBody>
        </p:sp>
        <p:sp>
          <p:nvSpPr>
            <p:cNvPr id="38986" name="Freeform 831"/>
            <p:cNvSpPr>
              <a:spLocks/>
            </p:cNvSpPr>
            <p:nvPr/>
          </p:nvSpPr>
          <p:spPr bwMode="auto">
            <a:xfrm>
              <a:off x="2722" y="2430"/>
              <a:ext cx="170" cy="15"/>
            </a:xfrm>
            <a:custGeom>
              <a:avLst/>
              <a:gdLst>
                <a:gd name="T0" fmla="*/ 170 w 170"/>
                <a:gd name="T1" fmla="*/ 6 h 15"/>
                <a:gd name="T2" fmla="*/ 170 w 170"/>
                <a:gd name="T3" fmla="*/ 6 h 15"/>
                <a:gd name="T4" fmla="*/ 126 w 170"/>
                <a:gd name="T5" fmla="*/ 6 h 15"/>
                <a:gd name="T6" fmla="*/ 82 w 170"/>
                <a:gd name="T7" fmla="*/ 4 h 15"/>
                <a:gd name="T8" fmla="*/ 40 w 170"/>
                <a:gd name="T9" fmla="*/ 2 h 15"/>
                <a:gd name="T10" fmla="*/ 0 w 170"/>
                <a:gd name="T11" fmla="*/ 0 h 15"/>
                <a:gd name="T12" fmla="*/ 0 w 170"/>
                <a:gd name="T13" fmla="*/ 10 h 15"/>
                <a:gd name="T14" fmla="*/ 38 w 170"/>
                <a:gd name="T15" fmla="*/ 12 h 15"/>
                <a:gd name="T16" fmla="*/ 80 w 170"/>
                <a:gd name="T17" fmla="*/ 13 h 15"/>
                <a:gd name="T18" fmla="*/ 126 w 170"/>
                <a:gd name="T19" fmla="*/ 15 h 15"/>
                <a:gd name="T20" fmla="*/ 170 w 170"/>
                <a:gd name="T21" fmla="*/ 15 h 15"/>
                <a:gd name="T22" fmla="*/ 170 w 170"/>
                <a:gd name="T23" fmla="*/ 15 h 15"/>
                <a:gd name="T24" fmla="*/ 170 w 170"/>
                <a:gd name="T25" fmla="*/ 6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5"/>
                <a:gd name="T41" fmla="*/ 170 w 17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5">
                  <a:moveTo>
                    <a:pt x="170" y="6"/>
                  </a:moveTo>
                  <a:lnTo>
                    <a:pt x="170" y="6"/>
                  </a:lnTo>
                  <a:lnTo>
                    <a:pt x="126" y="6"/>
                  </a:lnTo>
                  <a:lnTo>
                    <a:pt x="82" y="4"/>
                  </a:lnTo>
                  <a:lnTo>
                    <a:pt x="40" y="2"/>
                  </a:lnTo>
                  <a:lnTo>
                    <a:pt x="0" y="0"/>
                  </a:lnTo>
                  <a:lnTo>
                    <a:pt x="0" y="10"/>
                  </a:lnTo>
                  <a:lnTo>
                    <a:pt x="38" y="12"/>
                  </a:lnTo>
                  <a:lnTo>
                    <a:pt x="80" y="13"/>
                  </a:lnTo>
                  <a:lnTo>
                    <a:pt x="126" y="15"/>
                  </a:lnTo>
                  <a:lnTo>
                    <a:pt x="170" y="15"/>
                  </a:lnTo>
                  <a:lnTo>
                    <a:pt x="170" y="6"/>
                  </a:lnTo>
                  <a:close/>
                </a:path>
              </a:pathLst>
            </a:custGeom>
            <a:solidFill>
              <a:srgbClr val="1F1A17"/>
            </a:solidFill>
            <a:ln w="9525">
              <a:noFill/>
              <a:round/>
              <a:headEnd/>
              <a:tailEnd/>
            </a:ln>
          </p:spPr>
          <p:txBody>
            <a:bodyPr/>
            <a:lstStyle/>
            <a:p>
              <a:endParaRPr lang="en-US"/>
            </a:p>
          </p:txBody>
        </p:sp>
        <p:sp>
          <p:nvSpPr>
            <p:cNvPr id="38987" name="Freeform 832"/>
            <p:cNvSpPr>
              <a:spLocks/>
            </p:cNvSpPr>
            <p:nvPr/>
          </p:nvSpPr>
          <p:spPr bwMode="auto">
            <a:xfrm>
              <a:off x="2892" y="2422"/>
              <a:ext cx="237" cy="23"/>
            </a:xfrm>
            <a:custGeom>
              <a:avLst/>
              <a:gdLst>
                <a:gd name="T0" fmla="*/ 235 w 237"/>
                <a:gd name="T1" fmla="*/ 0 h 23"/>
                <a:gd name="T2" fmla="*/ 235 w 237"/>
                <a:gd name="T3" fmla="*/ 0 h 23"/>
                <a:gd name="T4" fmla="*/ 177 w 237"/>
                <a:gd name="T5" fmla="*/ 6 h 23"/>
                <a:gd name="T6" fmla="*/ 119 w 237"/>
                <a:gd name="T7" fmla="*/ 10 h 23"/>
                <a:gd name="T8" fmla="*/ 62 w 237"/>
                <a:gd name="T9" fmla="*/ 14 h 23"/>
                <a:gd name="T10" fmla="*/ 0 w 237"/>
                <a:gd name="T11" fmla="*/ 14 h 23"/>
                <a:gd name="T12" fmla="*/ 0 w 237"/>
                <a:gd name="T13" fmla="*/ 23 h 23"/>
                <a:gd name="T14" fmla="*/ 62 w 237"/>
                <a:gd name="T15" fmla="*/ 23 h 23"/>
                <a:gd name="T16" fmla="*/ 121 w 237"/>
                <a:gd name="T17" fmla="*/ 21 h 23"/>
                <a:gd name="T18" fmla="*/ 179 w 237"/>
                <a:gd name="T19" fmla="*/ 18 h 23"/>
                <a:gd name="T20" fmla="*/ 237 w 237"/>
                <a:gd name="T21" fmla="*/ 12 h 23"/>
                <a:gd name="T22" fmla="*/ 237 w 237"/>
                <a:gd name="T23" fmla="*/ 12 h 23"/>
                <a:gd name="T24" fmla="*/ 235 w 237"/>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
                <a:gd name="T41" fmla="*/ 237 w 237"/>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
                  <a:moveTo>
                    <a:pt x="235" y="0"/>
                  </a:moveTo>
                  <a:lnTo>
                    <a:pt x="235" y="0"/>
                  </a:lnTo>
                  <a:lnTo>
                    <a:pt x="177" y="6"/>
                  </a:lnTo>
                  <a:lnTo>
                    <a:pt x="119" y="10"/>
                  </a:lnTo>
                  <a:lnTo>
                    <a:pt x="62" y="14"/>
                  </a:lnTo>
                  <a:lnTo>
                    <a:pt x="0" y="14"/>
                  </a:lnTo>
                  <a:lnTo>
                    <a:pt x="0" y="23"/>
                  </a:lnTo>
                  <a:lnTo>
                    <a:pt x="62" y="23"/>
                  </a:lnTo>
                  <a:lnTo>
                    <a:pt x="121" y="21"/>
                  </a:lnTo>
                  <a:lnTo>
                    <a:pt x="179" y="18"/>
                  </a:lnTo>
                  <a:lnTo>
                    <a:pt x="237" y="12"/>
                  </a:lnTo>
                  <a:lnTo>
                    <a:pt x="235" y="0"/>
                  </a:lnTo>
                  <a:close/>
                </a:path>
              </a:pathLst>
            </a:custGeom>
            <a:solidFill>
              <a:srgbClr val="1F1A17"/>
            </a:solidFill>
            <a:ln w="9525">
              <a:noFill/>
              <a:round/>
              <a:headEnd/>
              <a:tailEnd/>
            </a:ln>
          </p:spPr>
          <p:txBody>
            <a:bodyPr/>
            <a:lstStyle/>
            <a:p>
              <a:endParaRPr lang="en-US"/>
            </a:p>
          </p:txBody>
        </p:sp>
        <p:sp>
          <p:nvSpPr>
            <p:cNvPr id="38988" name="Freeform 833"/>
            <p:cNvSpPr>
              <a:spLocks/>
            </p:cNvSpPr>
            <p:nvPr/>
          </p:nvSpPr>
          <p:spPr bwMode="auto">
            <a:xfrm>
              <a:off x="3127" y="2388"/>
              <a:ext cx="161" cy="46"/>
            </a:xfrm>
            <a:custGeom>
              <a:avLst/>
              <a:gdLst>
                <a:gd name="T0" fmla="*/ 155 w 161"/>
                <a:gd name="T1" fmla="*/ 0 h 46"/>
                <a:gd name="T2" fmla="*/ 155 w 161"/>
                <a:gd name="T3" fmla="*/ 0 h 46"/>
                <a:gd name="T4" fmla="*/ 119 w 161"/>
                <a:gd name="T5" fmla="*/ 9 h 46"/>
                <a:gd name="T6" fmla="*/ 82 w 161"/>
                <a:gd name="T7" fmla="*/ 19 h 46"/>
                <a:gd name="T8" fmla="*/ 44 w 161"/>
                <a:gd name="T9" fmla="*/ 29 h 46"/>
                <a:gd name="T10" fmla="*/ 0 w 161"/>
                <a:gd name="T11" fmla="*/ 34 h 46"/>
                <a:gd name="T12" fmla="*/ 2 w 161"/>
                <a:gd name="T13" fmla="*/ 46 h 46"/>
                <a:gd name="T14" fmla="*/ 48 w 161"/>
                <a:gd name="T15" fmla="*/ 38 h 46"/>
                <a:gd name="T16" fmla="*/ 86 w 161"/>
                <a:gd name="T17" fmla="*/ 29 h 46"/>
                <a:gd name="T18" fmla="*/ 124 w 161"/>
                <a:gd name="T19" fmla="*/ 19 h 46"/>
                <a:gd name="T20" fmla="*/ 161 w 161"/>
                <a:gd name="T21" fmla="*/ 9 h 46"/>
                <a:gd name="T22" fmla="*/ 161 w 161"/>
                <a:gd name="T23" fmla="*/ 9 h 46"/>
                <a:gd name="T24" fmla="*/ 155 w 161"/>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46"/>
                <a:gd name="T41" fmla="*/ 161 w 161"/>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46">
                  <a:moveTo>
                    <a:pt x="155" y="0"/>
                  </a:moveTo>
                  <a:lnTo>
                    <a:pt x="155" y="0"/>
                  </a:lnTo>
                  <a:lnTo>
                    <a:pt x="119" y="9"/>
                  </a:lnTo>
                  <a:lnTo>
                    <a:pt x="82" y="19"/>
                  </a:lnTo>
                  <a:lnTo>
                    <a:pt x="44" y="29"/>
                  </a:lnTo>
                  <a:lnTo>
                    <a:pt x="0" y="34"/>
                  </a:lnTo>
                  <a:lnTo>
                    <a:pt x="2" y="46"/>
                  </a:lnTo>
                  <a:lnTo>
                    <a:pt x="48" y="38"/>
                  </a:lnTo>
                  <a:lnTo>
                    <a:pt x="86" y="29"/>
                  </a:lnTo>
                  <a:lnTo>
                    <a:pt x="124" y="19"/>
                  </a:lnTo>
                  <a:lnTo>
                    <a:pt x="161" y="9"/>
                  </a:lnTo>
                  <a:lnTo>
                    <a:pt x="155" y="0"/>
                  </a:lnTo>
                  <a:close/>
                </a:path>
              </a:pathLst>
            </a:custGeom>
            <a:solidFill>
              <a:srgbClr val="1F1A17"/>
            </a:solidFill>
            <a:ln w="9525">
              <a:noFill/>
              <a:round/>
              <a:headEnd/>
              <a:tailEnd/>
            </a:ln>
          </p:spPr>
          <p:txBody>
            <a:bodyPr/>
            <a:lstStyle/>
            <a:p>
              <a:endParaRPr lang="en-US"/>
            </a:p>
          </p:txBody>
        </p:sp>
        <p:sp>
          <p:nvSpPr>
            <p:cNvPr id="38989" name="Freeform 834"/>
            <p:cNvSpPr>
              <a:spLocks/>
            </p:cNvSpPr>
            <p:nvPr/>
          </p:nvSpPr>
          <p:spPr bwMode="auto">
            <a:xfrm>
              <a:off x="3282" y="2319"/>
              <a:ext cx="226" cy="78"/>
            </a:xfrm>
            <a:custGeom>
              <a:avLst/>
              <a:gdLst>
                <a:gd name="T0" fmla="*/ 217 w 226"/>
                <a:gd name="T1" fmla="*/ 0 h 78"/>
                <a:gd name="T2" fmla="*/ 217 w 226"/>
                <a:gd name="T3" fmla="*/ 0 h 78"/>
                <a:gd name="T4" fmla="*/ 173 w 226"/>
                <a:gd name="T5" fmla="*/ 19 h 78"/>
                <a:gd name="T6" fmla="*/ 121 w 226"/>
                <a:gd name="T7" fmla="*/ 36 h 78"/>
                <a:gd name="T8" fmla="*/ 65 w 226"/>
                <a:gd name="T9" fmla="*/ 53 h 78"/>
                <a:gd name="T10" fmla="*/ 0 w 226"/>
                <a:gd name="T11" fmla="*/ 69 h 78"/>
                <a:gd name="T12" fmla="*/ 6 w 226"/>
                <a:gd name="T13" fmla="*/ 78 h 78"/>
                <a:gd name="T14" fmla="*/ 71 w 226"/>
                <a:gd name="T15" fmla="*/ 63 h 78"/>
                <a:gd name="T16" fmla="*/ 129 w 226"/>
                <a:gd name="T17" fmla="*/ 46 h 78"/>
                <a:gd name="T18" fmla="*/ 180 w 226"/>
                <a:gd name="T19" fmla="*/ 28 h 78"/>
                <a:gd name="T20" fmla="*/ 226 w 226"/>
                <a:gd name="T21" fmla="*/ 7 h 78"/>
                <a:gd name="T22" fmla="*/ 226 w 226"/>
                <a:gd name="T23" fmla="*/ 7 h 78"/>
                <a:gd name="T24" fmla="*/ 217 w 226"/>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
                <a:gd name="T40" fmla="*/ 0 h 78"/>
                <a:gd name="T41" fmla="*/ 226 w 226"/>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 h="78">
                  <a:moveTo>
                    <a:pt x="217" y="0"/>
                  </a:moveTo>
                  <a:lnTo>
                    <a:pt x="217" y="0"/>
                  </a:lnTo>
                  <a:lnTo>
                    <a:pt x="173" y="19"/>
                  </a:lnTo>
                  <a:lnTo>
                    <a:pt x="121" y="36"/>
                  </a:lnTo>
                  <a:lnTo>
                    <a:pt x="65" y="53"/>
                  </a:lnTo>
                  <a:lnTo>
                    <a:pt x="0" y="69"/>
                  </a:lnTo>
                  <a:lnTo>
                    <a:pt x="6" y="78"/>
                  </a:lnTo>
                  <a:lnTo>
                    <a:pt x="71" y="63"/>
                  </a:lnTo>
                  <a:lnTo>
                    <a:pt x="129" y="46"/>
                  </a:lnTo>
                  <a:lnTo>
                    <a:pt x="180" y="28"/>
                  </a:lnTo>
                  <a:lnTo>
                    <a:pt x="226" y="7"/>
                  </a:lnTo>
                  <a:lnTo>
                    <a:pt x="217" y="0"/>
                  </a:lnTo>
                  <a:close/>
                </a:path>
              </a:pathLst>
            </a:custGeom>
            <a:solidFill>
              <a:srgbClr val="1F1A17"/>
            </a:solidFill>
            <a:ln w="9525">
              <a:noFill/>
              <a:round/>
              <a:headEnd/>
              <a:tailEnd/>
            </a:ln>
          </p:spPr>
          <p:txBody>
            <a:bodyPr/>
            <a:lstStyle/>
            <a:p>
              <a:endParaRPr lang="en-US"/>
            </a:p>
          </p:txBody>
        </p:sp>
        <p:sp>
          <p:nvSpPr>
            <p:cNvPr id="38990" name="Freeform 835"/>
            <p:cNvSpPr>
              <a:spLocks/>
            </p:cNvSpPr>
            <p:nvPr/>
          </p:nvSpPr>
          <p:spPr bwMode="auto">
            <a:xfrm>
              <a:off x="3499" y="2182"/>
              <a:ext cx="153" cy="144"/>
            </a:xfrm>
            <a:custGeom>
              <a:avLst/>
              <a:gdLst>
                <a:gd name="T0" fmla="*/ 138 w 153"/>
                <a:gd name="T1" fmla="*/ 0 h 144"/>
                <a:gd name="T2" fmla="*/ 138 w 153"/>
                <a:gd name="T3" fmla="*/ 10 h 144"/>
                <a:gd name="T4" fmla="*/ 138 w 153"/>
                <a:gd name="T5" fmla="*/ 19 h 144"/>
                <a:gd name="T6" fmla="*/ 136 w 153"/>
                <a:gd name="T7" fmla="*/ 29 h 144"/>
                <a:gd name="T8" fmla="*/ 132 w 153"/>
                <a:gd name="T9" fmla="*/ 37 h 144"/>
                <a:gd name="T10" fmla="*/ 128 w 153"/>
                <a:gd name="T11" fmla="*/ 46 h 144"/>
                <a:gd name="T12" fmla="*/ 121 w 153"/>
                <a:gd name="T13" fmla="*/ 54 h 144"/>
                <a:gd name="T14" fmla="*/ 115 w 153"/>
                <a:gd name="T15" fmla="*/ 64 h 144"/>
                <a:gd name="T16" fmla="*/ 105 w 153"/>
                <a:gd name="T17" fmla="*/ 71 h 144"/>
                <a:gd name="T18" fmla="*/ 86 w 153"/>
                <a:gd name="T19" fmla="*/ 89 h 144"/>
                <a:gd name="T20" fmla="*/ 61 w 153"/>
                <a:gd name="T21" fmla="*/ 104 h 144"/>
                <a:gd name="T22" fmla="*/ 33 w 153"/>
                <a:gd name="T23" fmla="*/ 121 h 144"/>
                <a:gd name="T24" fmla="*/ 0 w 153"/>
                <a:gd name="T25" fmla="*/ 137 h 144"/>
                <a:gd name="T26" fmla="*/ 9 w 153"/>
                <a:gd name="T27" fmla="*/ 144 h 144"/>
                <a:gd name="T28" fmla="*/ 42 w 153"/>
                <a:gd name="T29" fmla="*/ 129 h 144"/>
                <a:gd name="T30" fmla="*/ 71 w 153"/>
                <a:gd name="T31" fmla="*/ 112 h 144"/>
                <a:gd name="T32" fmla="*/ 96 w 153"/>
                <a:gd name="T33" fmla="*/ 96 h 144"/>
                <a:gd name="T34" fmla="*/ 119 w 153"/>
                <a:gd name="T35" fmla="*/ 79 h 144"/>
                <a:gd name="T36" fmla="*/ 127 w 153"/>
                <a:gd name="T37" fmla="*/ 69 h 144"/>
                <a:gd name="T38" fmla="*/ 134 w 153"/>
                <a:gd name="T39" fmla="*/ 60 h 144"/>
                <a:gd name="T40" fmla="*/ 142 w 153"/>
                <a:gd name="T41" fmla="*/ 50 h 144"/>
                <a:gd name="T42" fmla="*/ 148 w 153"/>
                <a:gd name="T43" fmla="*/ 41 h 144"/>
                <a:gd name="T44" fmla="*/ 151 w 153"/>
                <a:gd name="T45" fmla="*/ 31 h 144"/>
                <a:gd name="T46" fmla="*/ 153 w 153"/>
                <a:gd name="T47" fmla="*/ 21 h 144"/>
                <a:gd name="T48" fmla="*/ 153 w 153"/>
                <a:gd name="T49" fmla="*/ 10 h 144"/>
                <a:gd name="T50" fmla="*/ 153 w 153"/>
                <a:gd name="T51" fmla="*/ 0 h 144"/>
                <a:gd name="T52" fmla="*/ 138 w 153"/>
                <a:gd name="T53" fmla="*/ 0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44"/>
                <a:gd name="T83" fmla="*/ 153 w 153"/>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44">
                  <a:moveTo>
                    <a:pt x="138" y="0"/>
                  </a:moveTo>
                  <a:lnTo>
                    <a:pt x="138" y="10"/>
                  </a:lnTo>
                  <a:lnTo>
                    <a:pt x="138" y="19"/>
                  </a:lnTo>
                  <a:lnTo>
                    <a:pt x="136" y="29"/>
                  </a:lnTo>
                  <a:lnTo>
                    <a:pt x="132" y="37"/>
                  </a:lnTo>
                  <a:lnTo>
                    <a:pt x="128" y="46"/>
                  </a:lnTo>
                  <a:lnTo>
                    <a:pt x="121" y="54"/>
                  </a:lnTo>
                  <a:lnTo>
                    <a:pt x="115" y="64"/>
                  </a:lnTo>
                  <a:lnTo>
                    <a:pt x="105" y="71"/>
                  </a:lnTo>
                  <a:lnTo>
                    <a:pt x="86" y="89"/>
                  </a:lnTo>
                  <a:lnTo>
                    <a:pt x="61" y="104"/>
                  </a:lnTo>
                  <a:lnTo>
                    <a:pt x="33" y="121"/>
                  </a:lnTo>
                  <a:lnTo>
                    <a:pt x="0" y="137"/>
                  </a:lnTo>
                  <a:lnTo>
                    <a:pt x="9" y="144"/>
                  </a:lnTo>
                  <a:lnTo>
                    <a:pt x="42" y="129"/>
                  </a:lnTo>
                  <a:lnTo>
                    <a:pt x="71" y="112"/>
                  </a:lnTo>
                  <a:lnTo>
                    <a:pt x="96" y="96"/>
                  </a:lnTo>
                  <a:lnTo>
                    <a:pt x="119" y="79"/>
                  </a:lnTo>
                  <a:lnTo>
                    <a:pt x="127" y="69"/>
                  </a:lnTo>
                  <a:lnTo>
                    <a:pt x="134" y="60"/>
                  </a:lnTo>
                  <a:lnTo>
                    <a:pt x="142" y="50"/>
                  </a:lnTo>
                  <a:lnTo>
                    <a:pt x="148" y="41"/>
                  </a:lnTo>
                  <a:lnTo>
                    <a:pt x="151" y="31"/>
                  </a:lnTo>
                  <a:lnTo>
                    <a:pt x="153" y="21"/>
                  </a:lnTo>
                  <a:lnTo>
                    <a:pt x="153" y="10"/>
                  </a:lnTo>
                  <a:lnTo>
                    <a:pt x="153" y="0"/>
                  </a:lnTo>
                  <a:lnTo>
                    <a:pt x="138" y="0"/>
                  </a:lnTo>
                  <a:close/>
                </a:path>
              </a:pathLst>
            </a:custGeom>
            <a:solidFill>
              <a:srgbClr val="1F1A17"/>
            </a:solidFill>
            <a:ln w="9525">
              <a:noFill/>
              <a:round/>
              <a:headEnd/>
              <a:tailEnd/>
            </a:ln>
          </p:spPr>
          <p:txBody>
            <a:bodyPr/>
            <a:lstStyle/>
            <a:p>
              <a:endParaRPr lang="en-US"/>
            </a:p>
          </p:txBody>
        </p:sp>
      </p:grpSp>
      <p:grpSp>
        <p:nvGrpSpPr>
          <p:cNvPr id="7" name="Group 838"/>
          <p:cNvGrpSpPr>
            <a:grpSpLocks noChangeAspect="1"/>
          </p:cNvGrpSpPr>
          <p:nvPr/>
        </p:nvGrpSpPr>
        <p:grpSpPr bwMode="auto">
          <a:xfrm>
            <a:off x="3033713" y="3227388"/>
            <a:ext cx="209550" cy="304800"/>
            <a:chOff x="3438" y="2105"/>
            <a:chExt cx="132" cy="192"/>
          </a:xfrm>
        </p:grpSpPr>
        <p:sp>
          <p:nvSpPr>
            <p:cNvPr id="38953" name="AutoShape 837"/>
            <p:cNvSpPr>
              <a:spLocks noChangeAspect="1" noChangeArrowheads="1" noTextEdit="1"/>
            </p:cNvSpPr>
            <p:nvPr/>
          </p:nvSpPr>
          <p:spPr bwMode="auto">
            <a:xfrm>
              <a:off x="3438" y="2130"/>
              <a:ext cx="132" cy="132"/>
            </a:xfrm>
            <a:prstGeom prst="rect">
              <a:avLst/>
            </a:prstGeom>
            <a:noFill/>
            <a:ln w="9525">
              <a:noFill/>
              <a:miter lim="800000"/>
              <a:headEnd/>
              <a:tailEnd/>
            </a:ln>
          </p:spPr>
          <p:txBody>
            <a:bodyPr/>
            <a:lstStyle/>
            <a:p>
              <a:endParaRPr lang="en-US"/>
            </a:p>
          </p:txBody>
        </p:sp>
        <p:sp>
          <p:nvSpPr>
            <p:cNvPr id="38954" name="Rectangle 839"/>
            <p:cNvSpPr>
              <a:spLocks noChangeArrowheads="1"/>
            </p:cNvSpPr>
            <p:nvPr/>
          </p:nvSpPr>
          <p:spPr bwMode="auto">
            <a:xfrm>
              <a:off x="3446" y="2105"/>
              <a:ext cx="116" cy="192"/>
            </a:xfrm>
            <a:prstGeom prst="rect">
              <a:avLst/>
            </a:prstGeom>
            <a:noFill/>
            <a:ln w="9525">
              <a:noFill/>
              <a:miter lim="800000"/>
              <a:headEnd/>
              <a:tailEnd/>
            </a:ln>
          </p:spPr>
          <p:txBody>
            <a:bodyPr wrap="none" lIns="0" tIns="0" rIns="0" bIns="0">
              <a:spAutoFit/>
            </a:bodyPr>
            <a:lstStyle/>
            <a:p>
              <a:r>
                <a:rPr lang="en-US" sz="2000" b="1">
                  <a:solidFill>
                    <a:srgbClr val="1F1A17"/>
                  </a:solidFill>
                </a:rPr>
                <a:t>A</a:t>
              </a:r>
              <a:endParaRPr lang="en-US"/>
            </a:p>
          </p:txBody>
        </p:sp>
      </p:grpSp>
      <p:grpSp>
        <p:nvGrpSpPr>
          <p:cNvPr id="8" name="Group 844"/>
          <p:cNvGrpSpPr>
            <a:grpSpLocks noChangeAspect="1"/>
          </p:cNvGrpSpPr>
          <p:nvPr/>
        </p:nvGrpSpPr>
        <p:grpSpPr bwMode="auto">
          <a:xfrm>
            <a:off x="1427163" y="3403600"/>
            <a:ext cx="382587" cy="304800"/>
            <a:chOff x="2458" y="2189"/>
            <a:chExt cx="241" cy="192"/>
          </a:xfrm>
        </p:grpSpPr>
        <p:sp>
          <p:nvSpPr>
            <p:cNvPr id="38950" name="AutoShape 843"/>
            <p:cNvSpPr>
              <a:spLocks noChangeAspect="1" noChangeArrowheads="1" noTextEdit="1"/>
            </p:cNvSpPr>
            <p:nvPr/>
          </p:nvSpPr>
          <p:spPr bwMode="auto">
            <a:xfrm>
              <a:off x="2458" y="2214"/>
              <a:ext cx="241" cy="132"/>
            </a:xfrm>
            <a:prstGeom prst="rect">
              <a:avLst/>
            </a:prstGeom>
            <a:noFill/>
            <a:ln w="9525">
              <a:noFill/>
              <a:miter lim="800000"/>
              <a:headEnd/>
              <a:tailEnd/>
            </a:ln>
          </p:spPr>
          <p:txBody>
            <a:bodyPr/>
            <a:lstStyle/>
            <a:p>
              <a:endParaRPr lang="en-US"/>
            </a:p>
          </p:txBody>
        </p:sp>
        <p:sp>
          <p:nvSpPr>
            <p:cNvPr id="38951" name="Rectangle 845"/>
            <p:cNvSpPr>
              <a:spLocks noChangeArrowheads="1"/>
            </p:cNvSpPr>
            <p:nvPr/>
          </p:nvSpPr>
          <p:spPr bwMode="auto">
            <a:xfrm>
              <a:off x="2576" y="2189"/>
              <a:ext cx="116" cy="192"/>
            </a:xfrm>
            <a:prstGeom prst="rect">
              <a:avLst/>
            </a:prstGeom>
            <a:noFill/>
            <a:ln w="9525">
              <a:noFill/>
              <a:miter lim="800000"/>
              <a:headEnd/>
              <a:tailEnd/>
            </a:ln>
          </p:spPr>
          <p:txBody>
            <a:bodyPr wrap="none" lIns="0" tIns="0" rIns="0" bIns="0">
              <a:spAutoFit/>
            </a:bodyPr>
            <a:lstStyle/>
            <a:p>
              <a:r>
                <a:rPr lang="en-US" sz="2000" b="1">
                  <a:solidFill>
                    <a:srgbClr val="1F1A17"/>
                  </a:solidFill>
                </a:rPr>
                <a:t>A</a:t>
              </a:r>
              <a:endParaRPr lang="en-US"/>
            </a:p>
          </p:txBody>
        </p:sp>
        <p:sp>
          <p:nvSpPr>
            <p:cNvPr id="38952" name="Freeform 846"/>
            <p:cNvSpPr>
              <a:spLocks/>
            </p:cNvSpPr>
            <p:nvPr/>
          </p:nvSpPr>
          <p:spPr bwMode="auto">
            <a:xfrm>
              <a:off x="2471" y="2257"/>
              <a:ext cx="81" cy="75"/>
            </a:xfrm>
            <a:custGeom>
              <a:avLst/>
              <a:gdLst>
                <a:gd name="T0" fmla="*/ 41 w 81"/>
                <a:gd name="T1" fmla="*/ 0 h 75"/>
                <a:gd name="T2" fmla="*/ 62 w 81"/>
                <a:gd name="T3" fmla="*/ 39 h 75"/>
                <a:gd name="T4" fmla="*/ 81 w 81"/>
                <a:gd name="T5" fmla="*/ 75 h 75"/>
                <a:gd name="T6" fmla="*/ 41 w 81"/>
                <a:gd name="T7" fmla="*/ 75 h 75"/>
                <a:gd name="T8" fmla="*/ 0 w 81"/>
                <a:gd name="T9" fmla="*/ 75 h 75"/>
                <a:gd name="T10" fmla="*/ 22 w 81"/>
                <a:gd name="T11" fmla="*/ 39 h 75"/>
                <a:gd name="T12" fmla="*/ 41 w 81"/>
                <a:gd name="T13" fmla="*/ 0 h 75"/>
                <a:gd name="T14" fmla="*/ 0 60000 65536"/>
                <a:gd name="T15" fmla="*/ 0 60000 65536"/>
                <a:gd name="T16" fmla="*/ 0 60000 65536"/>
                <a:gd name="T17" fmla="*/ 0 60000 65536"/>
                <a:gd name="T18" fmla="*/ 0 60000 65536"/>
                <a:gd name="T19" fmla="*/ 0 60000 65536"/>
                <a:gd name="T20" fmla="*/ 0 60000 65536"/>
                <a:gd name="T21" fmla="*/ 0 w 81"/>
                <a:gd name="T22" fmla="*/ 0 h 75"/>
                <a:gd name="T23" fmla="*/ 81 w 81"/>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5">
                  <a:moveTo>
                    <a:pt x="41" y="0"/>
                  </a:moveTo>
                  <a:lnTo>
                    <a:pt x="62" y="39"/>
                  </a:lnTo>
                  <a:lnTo>
                    <a:pt x="81" y="75"/>
                  </a:lnTo>
                  <a:lnTo>
                    <a:pt x="41" y="75"/>
                  </a:lnTo>
                  <a:lnTo>
                    <a:pt x="0" y="75"/>
                  </a:lnTo>
                  <a:lnTo>
                    <a:pt x="22" y="39"/>
                  </a:lnTo>
                  <a:lnTo>
                    <a:pt x="41" y="0"/>
                  </a:lnTo>
                  <a:close/>
                </a:path>
              </a:pathLst>
            </a:custGeom>
            <a:noFill/>
            <a:ln w="12700">
              <a:solidFill>
                <a:srgbClr val="1F1A17"/>
              </a:solidFill>
              <a:prstDash val="solid"/>
              <a:round/>
              <a:headEnd/>
              <a:tailEnd/>
            </a:ln>
          </p:spPr>
          <p:txBody>
            <a:bodyPr/>
            <a:lstStyle/>
            <a:p>
              <a:endParaRPr lang="en-US"/>
            </a:p>
          </p:txBody>
        </p:sp>
      </p:grpSp>
      <p:grpSp>
        <p:nvGrpSpPr>
          <p:cNvPr id="9" name="Group 858"/>
          <p:cNvGrpSpPr>
            <a:grpSpLocks noChangeAspect="1"/>
          </p:cNvGrpSpPr>
          <p:nvPr/>
        </p:nvGrpSpPr>
        <p:grpSpPr bwMode="auto">
          <a:xfrm>
            <a:off x="1879600" y="3243263"/>
            <a:ext cx="296863" cy="274637"/>
            <a:chOff x="2786" y="2080"/>
            <a:chExt cx="187" cy="173"/>
          </a:xfrm>
        </p:grpSpPr>
        <p:sp>
          <p:nvSpPr>
            <p:cNvPr id="38943" name="AutoShape 857"/>
            <p:cNvSpPr>
              <a:spLocks noChangeAspect="1" noChangeArrowheads="1" noTextEdit="1"/>
            </p:cNvSpPr>
            <p:nvPr/>
          </p:nvSpPr>
          <p:spPr bwMode="auto">
            <a:xfrm>
              <a:off x="2786" y="2102"/>
              <a:ext cx="187" cy="120"/>
            </a:xfrm>
            <a:prstGeom prst="rect">
              <a:avLst/>
            </a:prstGeom>
            <a:noFill/>
            <a:ln w="9525">
              <a:noFill/>
              <a:miter lim="800000"/>
              <a:headEnd/>
              <a:tailEnd/>
            </a:ln>
          </p:spPr>
          <p:txBody>
            <a:bodyPr/>
            <a:lstStyle/>
            <a:p>
              <a:endParaRPr lang="en-US"/>
            </a:p>
          </p:txBody>
        </p:sp>
        <p:sp>
          <p:nvSpPr>
            <p:cNvPr id="38944" name="Rectangle 859"/>
            <p:cNvSpPr>
              <a:spLocks noChangeArrowheads="1"/>
            </p:cNvSpPr>
            <p:nvPr/>
          </p:nvSpPr>
          <p:spPr bwMode="auto">
            <a:xfrm>
              <a:off x="2794" y="2080"/>
              <a:ext cx="120" cy="173"/>
            </a:xfrm>
            <a:prstGeom prst="rect">
              <a:avLst/>
            </a:prstGeom>
            <a:noFill/>
            <a:ln w="9525">
              <a:noFill/>
              <a:miter lim="800000"/>
              <a:headEnd/>
              <a:tailEnd/>
            </a:ln>
          </p:spPr>
          <p:txBody>
            <a:bodyPr wrap="none" lIns="0" tIns="0" rIns="0" bIns="0">
              <a:spAutoFit/>
            </a:bodyPr>
            <a:lstStyle/>
            <a:p>
              <a:r>
                <a:rPr lang="en-US" b="1">
                  <a:solidFill>
                    <a:srgbClr val="1F1A17"/>
                  </a:solidFill>
                </a:rPr>
                <a:t>M</a:t>
              </a:r>
              <a:endParaRPr lang="en-US"/>
            </a:p>
          </p:txBody>
        </p:sp>
        <p:sp>
          <p:nvSpPr>
            <p:cNvPr id="38945" name="Freeform 860"/>
            <p:cNvSpPr>
              <a:spLocks/>
            </p:cNvSpPr>
            <p:nvPr/>
          </p:nvSpPr>
          <p:spPr bwMode="auto">
            <a:xfrm>
              <a:off x="2938" y="2119"/>
              <a:ext cx="22" cy="14"/>
            </a:xfrm>
            <a:custGeom>
              <a:avLst/>
              <a:gdLst>
                <a:gd name="T0" fmla="*/ 12 w 22"/>
                <a:gd name="T1" fmla="*/ 0 h 14"/>
                <a:gd name="T2" fmla="*/ 16 w 22"/>
                <a:gd name="T3" fmla="*/ 2 h 14"/>
                <a:gd name="T4" fmla="*/ 20 w 22"/>
                <a:gd name="T5" fmla="*/ 2 h 14"/>
                <a:gd name="T6" fmla="*/ 22 w 22"/>
                <a:gd name="T7" fmla="*/ 4 h 14"/>
                <a:gd name="T8" fmla="*/ 22 w 22"/>
                <a:gd name="T9" fmla="*/ 8 h 14"/>
                <a:gd name="T10" fmla="*/ 22 w 22"/>
                <a:gd name="T11" fmla="*/ 10 h 14"/>
                <a:gd name="T12" fmla="*/ 20 w 22"/>
                <a:gd name="T13" fmla="*/ 12 h 14"/>
                <a:gd name="T14" fmla="*/ 16 w 22"/>
                <a:gd name="T15" fmla="*/ 14 h 14"/>
                <a:gd name="T16" fmla="*/ 12 w 22"/>
                <a:gd name="T17" fmla="*/ 14 h 14"/>
                <a:gd name="T18" fmla="*/ 8 w 22"/>
                <a:gd name="T19" fmla="*/ 14 h 14"/>
                <a:gd name="T20" fmla="*/ 4 w 22"/>
                <a:gd name="T21" fmla="*/ 12 h 14"/>
                <a:gd name="T22" fmla="*/ 2 w 22"/>
                <a:gd name="T23" fmla="*/ 10 h 14"/>
                <a:gd name="T24" fmla="*/ 0 w 22"/>
                <a:gd name="T25" fmla="*/ 8 h 14"/>
                <a:gd name="T26" fmla="*/ 2 w 22"/>
                <a:gd name="T27" fmla="*/ 4 h 14"/>
                <a:gd name="T28" fmla="*/ 4 w 22"/>
                <a:gd name="T29" fmla="*/ 2 h 14"/>
                <a:gd name="T30" fmla="*/ 8 w 22"/>
                <a:gd name="T31" fmla="*/ 2 h 14"/>
                <a:gd name="T32" fmla="*/ 12 w 22"/>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4"/>
                <a:gd name="T53" fmla="*/ 22 w 22"/>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4">
                  <a:moveTo>
                    <a:pt x="12" y="0"/>
                  </a:moveTo>
                  <a:lnTo>
                    <a:pt x="16" y="2"/>
                  </a:lnTo>
                  <a:lnTo>
                    <a:pt x="20" y="2"/>
                  </a:lnTo>
                  <a:lnTo>
                    <a:pt x="22" y="4"/>
                  </a:lnTo>
                  <a:lnTo>
                    <a:pt x="22" y="8"/>
                  </a:lnTo>
                  <a:lnTo>
                    <a:pt x="22" y="10"/>
                  </a:lnTo>
                  <a:lnTo>
                    <a:pt x="20" y="12"/>
                  </a:lnTo>
                  <a:lnTo>
                    <a:pt x="16" y="14"/>
                  </a:lnTo>
                  <a:lnTo>
                    <a:pt x="12" y="14"/>
                  </a:lnTo>
                  <a:lnTo>
                    <a:pt x="8" y="14"/>
                  </a:lnTo>
                  <a:lnTo>
                    <a:pt x="4" y="12"/>
                  </a:lnTo>
                  <a:lnTo>
                    <a:pt x="2" y="10"/>
                  </a:lnTo>
                  <a:lnTo>
                    <a:pt x="0" y="8"/>
                  </a:lnTo>
                  <a:lnTo>
                    <a:pt x="2" y="4"/>
                  </a:lnTo>
                  <a:lnTo>
                    <a:pt x="4" y="2"/>
                  </a:lnTo>
                  <a:lnTo>
                    <a:pt x="8" y="2"/>
                  </a:lnTo>
                  <a:lnTo>
                    <a:pt x="12" y="0"/>
                  </a:lnTo>
                  <a:close/>
                </a:path>
              </a:pathLst>
            </a:custGeom>
            <a:solidFill>
              <a:srgbClr val="1F1A17"/>
            </a:solidFill>
            <a:ln w="9525">
              <a:noFill/>
              <a:round/>
              <a:headEnd/>
              <a:tailEnd/>
            </a:ln>
          </p:spPr>
          <p:txBody>
            <a:bodyPr/>
            <a:lstStyle/>
            <a:p>
              <a:endParaRPr lang="en-US"/>
            </a:p>
          </p:txBody>
        </p:sp>
        <p:sp>
          <p:nvSpPr>
            <p:cNvPr id="38946" name="Freeform 861"/>
            <p:cNvSpPr>
              <a:spLocks/>
            </p:cNvSpPr>
            <p:nvPr/>
          </p:nvSpPr>
          <p:spPr bwMode="auto">
            <a:xfrm>
              <a:off x="2950" y="2116"/>
              <a:ext cx="15" cy="11"/>
            </a:xfrm>
            <a:custGeom>
              <a:avLst/>
              <a:gdLst>
                <a:gd name="T0" fmla="*/ 15 w 15"/>
                <a:gd name="T1" fmla="*/ 11 h 11"/>
                <a:gd name="T2" fmla="*/ 15 w 15"/>
                <a:gd name="T3" fmla="*/ 11 h 11"/>
                <a:gd name="T4" fmla="*/ 13 w 15"/>
                <a:gd name="T5" fmla="*/ 5 h 11"/>
                <a:gd name="T6" fmla="*/ 10 w 15"/>
                <a:gd name="T7" fmla="*/ 1 h 11"/>
                <a:gd name="T8" fmla="*/ 4 w 15"/>
                <a:gd name="T9" fmla="*/ 0 h 11"/>
                <a:gd name="T10" fmla="*/ 0 w 15"/>
                <a:gd name="T11" fmla="*/ 0 h 11"/>
                <a:gd name="T12" fmla="*/ 0 w 15"/>
                <a:gd name="T13" fmla="*/ 9 h 11"/>
                <a:gd name="T14" fmla="*/ 2 w 15"/>
                <a:gd name="T15" fmla="*/ 9 h 11"/>
                <a:gd name="T16" fmla="*/ 4 w 15"/>
                <a:gd name="T17" fmla="*/ 9 h 11"/>
                <a:gd name="T18" fmla="*/ 6 w 15"/>
                <a:gd name="T19" fmla="*/ 11 h 11"/>
                <a:gd name="T20" fmla="*/ 6 w 15"/>
                <a:gd name="T21" fmla="*/ 11 h 11"/>
                <a:gd name="T22" fmla="*/ 6 w 15"/>
                <a:gd name="T23" fmla="*/ 11 h 11"/>
                <a:gd name="T24" fmla="*/ 15 w 15"/>
                <a:gd name="T25" fmla="*/ 1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15" y="11"/>
                  </a:moveTo>
                  <a:lnTo>
                    <a:pt x="15" y="11"/>
                  </a:lnTo>
                  <a:lnTo>
                    <a:pt x="13" y="5"/>
                  </a:lnTo>
                  <a:lnTo>
                    <a:pt x="10" y="1"/>
                  </a:lnTo>
                  <a:lnTo>
                    <a:pt x="4" y="0"/>
                  </a:lnTo>
                  <a:lnTo>
                    <a:pt x="0" y="0"/>
                  </a:lnTo>
                  <a:lnTo>
                    <a:pt x="0" y="9"/>
                  </a:lnTo>
                  <a:lnTo>
                    <a:pt x="2" y="9"/>
                  </a:lnTo>
                  <a:lnTo>
                    <a:pt x="4" y="9"/>
                  </a:lnTo>
                  <a:lnTo>
                    <a:pt x="6" y="11"/>
                  </a:lnTo>
                  <a:lnTo>
                    <a:pt x="15" y="11"/>
                  </a:lnTo>
                  <a:close/>
                </a:path>
              </a:pathLst>
            </a:custGeom>
            <a:solidFill>
              <a:srgbClr val="1F1A17"/>
            </a:solidFill>
            <a:ln w="9525">
              <a:noFill/>
              <a:round/>
              <a:headEnd/>
              <a:tailEnd/>
            </a:ln>
          </p:spPr>
          <p:txBody>
            <a:bodyPr/>
            <a:lstStyle/>
            <a:p>
              <a:endParaRPr lang="en-US"/>
            </a:p>
          </p:txBody>
        </p:sp>
        <p:sp>
          <p:nvSpPr>
            <p:cNvPr id="38947" name="Freeform 862"/>
            <p:cNvSpPr>
              <a:spLocks/>
            </p:cNvSpPr>
            <p:nvPr/>
          </p:nvSpPr>
          <p:spPr bwMode="auto">
            <a:xfrm>
              <a:off x="2950" y="2127"/>
              <a:ext cx="15" cy="12"/>
            </a:xfrm>
            <a:custGeom>
              <a:avLst/>
              <a:gdLst>
                <a:gd name="T0" fmla="*/ 0 w 15"/>
                <a:gd name="T1" fmla="*/ 12 h 12"/>
                <a:gd name="T2" fmla="*/ 0 w 15"/>
                <a:gd name="T3" fmla="*/ 12 h 12"/>
                <a:gd name="T4" fmla="*/ 4 w 15"/>
                <a:gd name="T5" fmla="*/ 10 h 12"/>
                <a:gd name="T6" fmla="*/ 10 w 15"/>
                <a:gd name="T7" fmla="*/ 8 h 12"/>
                <a:gd name="T8" fmla="*/ 13 w 15"/>
                <a:gd name="T9" fmla="*/ 4 h 12"/>
                <a:gd name="T10" fmla="*/ 15 w 15"/>
                <a:gd name="T11" fmla="*/ 0 h 12"/>
                <a:gd name="T12" fmla="*/ 6 w 15"/>
                <a:gd name="T13" fmla="*/ 0 h 12"/>
                <a:gd name="T14" fmla="*/ 6 w 15"/>
                <a:gd name="T15" fmla="*/ 0 h 12"/>
                <a:gd name="T16" fmla="*/ 4 w 15"/>
                <a:gd name="T17" fmla="*/ 0 h 12"/>
                <a:gd name="T18" fmla="*/ 2 w 15"/>
                <a:gd name="T19" fmla="*/ 2 h 12"/>
                <a:gd name="T20" fmla="*/ 0 w 15"/>
                <a:gd name="T21" fmla="*/ 2 h 12"/>
                <a:gd name="T22" fmla="*/ 0 w 15"/>
                <a:gd name="T23" fmla="*/ 2 h 12"/>
                <a:gd name="T24" fmla="*/ 0 w 15"/>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2"/>
                <a:gd name="T41" fmla="*/ 15 w 1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2">
                  <a:moveTo>
                    <a:pt x="0" y="12"/>
                  </a:moveTo>
                  <a:lnTo>
                    <a:pt x="0" y="12"/>
                  </a:lnTo>
                  <a:lnTo>
                    <a:pt x="4" y="10"/>
                  </a:lnTo>
                  <a:lnTo>
                    <a:pt x="10" y="8"/>
                  </a:lnTo>
                  <a:lnTo>
                    <a:pt x="13" y="4"/>
                  </a:lnTo>
                  <a:lnTo>
                    <a:pt x="15" y="0"/>
                  </a:lnTo>
                  <a:lnTo>
                    <a:pt x="6" y="0"/>
                  </a:lnTo>
                  <a:lnTo>
                    <a:pt x="4" y="0"/>
                  </a:lnTo>
                  <a:lnTo>
                    <a:pt x="2" y="2"/>
                  </a:lnTo>
                  <a:lnTo>
                    <a:pt x="0" y="2"/>
                  </a:lnTo>
                  <a:lnTo>
                    <a:pt x="0" y="12"/>
                  </a:lnTo>
                  <a:close/>
                </a:path>
              </a:pathLst>
            </a:custGeom>
            <a:solidFill>
              <a:srgbClr val="1F1A17"/>
            </a:solidFill>
            <a:ln w="9525">
              <a:noFill/>
              <a:round/>
              <a:headEnd/>
              <a:tailEnd/>
            </a:ln>
          </p:spPr>
          <p:txBody>
            <a:bodyPr/>
            <a:lstStyle/>
            <a:p>
              <a:endParaRPr lang="en-US"/>
            </a:p>
          </p:txBody>
        </p:sp>
        <p:sp>
          <p:nvSpPr>
            <p:cNvPr id="38948" name="Freeform 863"/>
            <p:cNvSpPr>
              <a:spLocks/>
            </p:cNvSpPr>
            <p:nvPr/>
          </p:nvSpPr>
          <p:spPr bwMode="auto">
            <a:xfrm>
              <a:off x="2934" y="2127"/>
              <a:ext cx="16" cy="12"/>
            </a:xfrm>
            <a:custGeom>
              <a:avLst/>
              <a:gdLst>
                <a:gd name="T0" fmla="*/ 0 w 16"/>
                <a:gd name="T1" fmla="*/ 0 h 12"/>
                <a:gd name="T2" fmla="*/ 0 w 16"/>
                <a:gd name="T3" fmla="*/ 0 h 12"/>
                <a:gd name="T4" fmla="*/ 2 w 16"/>
                <a:gd name="T5" fmla="*/ 4 h 12"/>
                <a:gd name="T6" fmla="*/ 6 w 16"/>
                <a:gd name="T7" fmla="*/ 8 h 12"/>
                <a:gd name="T8" fmla="*/ 10 w 16"/>
                <a:gd name="T9" fmla="*/ 10 h 12"/>
                <a:gd name="T10" fmla="*/ 16 w 16"/>
                <a:gd name="T11" fmla="*/ 12 h 12"/>
                <a:gd name="T12" fmla="*/ 16 w 16"/>
                <a:gd name="T13" fmla="*/ 2 h 12"/>
                <a:gd name="T14" fmla="*/ 12 w 16"/>
                <a:gd name="T15" fmla="*/ 2 h 12"/>
                <a:gd name="T16" fmla="*/ 10 w 16"/>
                <a:gd name="T17" fmla="*/ 0 h 12"/>
                <a:gd name="T18" fmla="*/ 10 w 16"/>
                <a:gd name="T19" fmla="*/ 0 h 12"/>
                <a:gd name="T20" fmla="*/ 10 w 16"/>
                <a:gd name="T21" fmla="*/ 0 h 12"/>
                <a:gd name="T22" fmla="*/ 10 w 16"/>
                <a:gd name="T23" fmla="*/ 0 h 12"/>
                <a:gd name="T24" fmla="*/ 0 w 16"/>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2"/>
                <a:gd name="T41" fmla="*/ 16 w 16"/>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2">
                  <a:moveTo>
                    <a:pt x="0" y="0"/>
                  </a:moveTo>
                  <a:lnTo>
                    <a:pt x="0" y="0"/>
                  </a:lnTo>
                  <a:lnTo>
                    <a:pt x="2" y="4"/>
                  </a:lnTo>
                  <a:lnTo>
                    <a:pt x="6" y="8"/>
                  </a:lnTo>
                  <a:lnTo>
                    <a:pt x="10" y="10"/>
                  </a:lnTo>
                  <a:lnTo>
                    <a:pt x="16" y="12"/>
                  </a:lnTo>
                  <a:lnTo>
                    <a:pt x="16" y="2"/>
                  </a:lnTo>
                  <a:lnTo>
                    <a:pt x="12" y="2"/>
                  </a:lnTo>
                  <a:lnTo>
                    <a:pt x="10" y="0"/>
                  </a:lnTo>
                  <a:lnTo>
                    <a:pt x="0" y="0"/>
                  </a:lnTo>
                  <a:close/>
                </a:path>
              </a:pathLst>
            </a:custGeom>
            <a:solidFill>
              <a:srgbClr val="1F1A17"/>
            </a:solidFill>
            <a:ln w="9525">
              <a:noFill/>
              <a:round/>
              <a:headEnd/>
              <a:tailEnd/>
            </a:ln>
          </p:spPr>
          <p:txBody>
            <a:bodyPr/>
            <a:lstStyle/>
            <a:p>
              <a:endParaRPr lang="en-US"/>
            </a:p>
          </p:txBody>
        </p:sp>
        <p:sp>
          <p:nvSpPr>
            <p:cNvPr id="38949" name="Freeform 864"/>
            <p:cNvSpPr>
              <a:spLocks/>
            </p:cNvSpPr>
            <p:nvPr/>
          </p:nvSpPr>
          <p:spPr bwMode="auto">
            <a:xfrm>
              <a:off x="2934" y="2116"/>
              <a:ext cx="16" cy="11"/>
            </a:xfrm>
            <a:custGeom>
              <a:avLst/>
              <a:gdLst>
                <a:gd name="T0" fmla="*/ 16 w 16"/>
                <a:gd name="T1" fmla="*/ 0 h 11"/>
                <a:gd name="T2" fmla="*/ 16 w 16"/>
                <a:gd name="T3" fmla="*/ 0 h 11"/>
                <a:gd name="T4" fmla="*/ 10 w 16"/>
                <a:gd name="T5" fmla="*/ 0 h 11"/>
                <a:gd name="T6" fmla="*/ 6 w 16"/>
                <a:gd name="T7" fmla="*/ 1 h 11"/>
                <a:gd name="T8" fmla="*/ 2 w 16"/>
                <a:gd name="T9" fmla="*/ 5 h 11"/>
                <a:gd name="T10" fmla="*/ 0 w 16"/>
                <a:gd name="T11" fmla="*/ 11 h 11"/>
                <a:gd name="T12" fmla="*/ 10 w 16"/>
                <a:gd name="T13" fmla="*/ 11 h 11"/>
                <a:gd name="T14" fmla="*/ 10 w 16"/>
                <a:gd name="T15" fmla="*/ 11 h 11"/>
                <a:gd name="T16" fmla="*/ 10 w 16"/>
                <a:gd name="T17" fmla="*/ 9 h 11"/>
                <a:gd name="T18" fmla="*/ 12 w 16"/>
                <a:gd name="T19" fmla="*/ 9 h 11"/>
                <a:gd name="T20" fmla="*/ 16 w 16"/>
                <a:gd name="T21" fmla="*/ 9 h 11"/>
                <a:gd name="T22" fmla="*/ 16 w 16"/>
                <a:gd name="T23" fmla="*/ 9 h 11"/>
                <a:gd name="T24" fmla="*/ 16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16" y="0"/>
                  </a:moveTo>
                  <a:lnTo>
                    <a:pt x="16" y="0"/>
                  </a:lnTo>
                  <a:lnTo>
                    <a:pt x="10" y="0"/>
                  </a:lnTo>
                  <a:lnTo>
                    <a:pt x="6" y="1"/>
                  </a:lnTo>
                  <a:lnTo>
                    <a:pt x="2" y="5"/>
                  </a:lnTo>
                  <a:lnTo>
                    <a:pt x="0" y="11"/>
                  </a:lnTo>
                  <a:lnTo>
                    <a:pt x="10" y="11"/>
                  </a:lnTo>
                  <a:lnTo>
                    <a:pt x="10" y="9"/>
                  </a:lnTo>
                  <a:lnTo>
                    <a:pt x="12" y="9"/>
                  </a:lnTo>
                  <a:lnTo>
                    <a:pt x="16" y="9"/>
                  </a:lnTo>
                  <a:lnTo>
                    <a:pt x="16" y="0"/>
                  </a:lnTo>
                  <a:close/>
                </a:path>
              </a:pathLst>
            </a:custGeom>
            <a:solidFill>
              <a:srgbClr val="1F1A17"/>
            </a:solidFill>
            <a:ln w="9525">
              <a:noFill/>
              <a:round/>
              <a:headEnd/>
              <a:tailEnd/>
            </a:ln>
          </p:spPr>
          <p:txBody>
            <a:bodyPr/>
            <a:lstStyle/>
            <a:p>
              <a:endParaRPr lang="en-US"/>
            </a:p>
          </p:txBody>
        </p:sp>
      </p:grpSp>
      <p:pic>
        <p:nvPicPr>
          <p:cNvPr id="21345" name="Picture 865"/>
          <p:cNvPicPr>
            <a:picLocks noChangeAspect="1" noChangeArrowheads="1"/>
          </p:cNvPicPr>
          <p:nvPr/>
        </p:nvPicPr>
        <p:blipFill>
          <a:blip r:embed="rId4" cstate="print"/>
          <a:srcRect/>
          <a:stretch>
            <a:fillRect/>
          </a:stretch>
        </p:blipFill>
        <p:spPr bwMode="auto">
          <a:xfrm>
            <a:off x="2068513" y="2463800"/>
            <a:ext cx="134937" cy="855663"/>
          </a:xfrm>
          <a:prstGeom prst="rect">
            <a:avLst/>
          </a:prstGeom>
          <a:noFill/>
          <a:ln w="9525">
            <a:noFill/>
            <a:miter lim="800000"/>
            <a:headEnd/>
            <a:tailEnd/>
          </a:ln>
        </p:spPr>
      </p:pic>
      <p:grpSp>
        <p:nvGrpSpPr>
          <p:cNvPr id="10" name="Group 872"/>
          <p:cNvGrpSpPr>
            <a:grpSpLocks noChangeAspect="1"/>
          </p:cNvGrpSpPr>
          <p:nvPr/>
        </p:nvGrpSpPr>
        <p:grpSpPr bwMode="auto">
          <a:xfrm>
            <a:off x="2162175" y="2428875"/>
            <a:ext cx="381000" cy="365125"/>
            <a:chOff x="2889" y="1593"/>
            <a:chExt cx="240" cy="230"/>
          </a:xfrm>
        </p:grpSpPr>
        <p:sp>
          <p:nvSpPr>
            <p:cNvPr id="38938" name="AutoShape 871"/>
            <p:cNvSpPr>
              <a:spLocks noChangeAspect="1" noChangeArrowheads="1" noTextEdit="1"/>
            </p:cNvSpPr>
            <p:nvPr/>
          </p:nvSpPr>
          <p:spPr bwMode="auto">
            <a:xfrm>
              <a:off x="2889" y="1593"/>
              <a:ext cx="240" cy="196"/>
            </a:xfrm>
            <a:prstGeom prst="rect">
              <a:avLst/>
            </a:prstGeom>
            <a:noFill/>
            <a:ln w="9525">
              <a:noFill/>
              <a:miter lim="800000"/>
              <a:headEnd/>
              <a:tailEnd/>
            </a:ln>
          </p:spPr>
          <p:txBody>
            <a:bodyPr/>
            <a:lstStyle/>
            <a:p>
              <a:endParaRPr lang="en-US"/>
            </a:p>
          </p:txBody>
        </p:sp>
        <p:sp>
          <p:nvSpPr>
            <p:cNvPr id="38939" name="Rectangle 873"/>
            <p:cNvSpPr>
              <a:spLocks noChangeArrowheads="1"/>
            </p:cNvSpPr>
            <p:nvPr/>
          </p:nvSpPr>
          <p:spPr bwMode="auto">
            <a:xfrm>
              <a:off x="3006" y="1631"/>
              <a:ext cx="107" cy="192"/>
            </a:xfrm>
            <a:prstGeom prst="rect">
              <a:avLst/>
            </a:prstGeom>
            <a:noFill/>
            <a:ln w="9525">
              <a:noFill/>
              <a:miter lim="800000"/>
              <a:headEnd/>
              <a:tailEnd/>
            </a:ln>
          </p:spPr>
          <p:txBody>
            <a:bodyPr wrap="none" lIns="0" tIns="0" rIns="0" bIns="0">
              <a:spAutoFit/>
            </a:bodyPr>
            <a:lstStyle/>
            <a:p>
              <a:r>
                <a:rPr lang="en-US" sz="2000" b="1">
                  <a:solidFill>
                    <a:srgbClr val="1F1A17"/>
                  </a:solidFill>
                </a:rPr>
                <a:t>P</a:t>
              </a:r>
              <a:endParaRPr lang="en-US"/>
            </a:p>
          </p:txBody>
        </p:sp>
        <p:sp>
          <p:nvSpPr>
            <p:cNvPr id="38940" name="Freeform 874"/>
            <p:cNvSpPr>
              <a:spLocks/>
            </p:cNvSpPr>
            <p:nvPr/>
          </p:nvSpPr>
          <p:spPr bwMode="auto">
            <a:xfrm>
              <a:off x="2902" y="1701"/>
              <a:ext cx="81" cy="75"/>
            </a:xfrm>
            <a:custGeom>
              <a:avLst/>
              <a:gdLst>
                <a:gd name="T0" fmla="*/ 41 w 81"/>
                <a:gd name="T1" fmla="*/ 0 h 75"/>
                <a:gd name="T2" fmla="*/ 62 w 81"/>
                <a:gd name="T3" fmla="*/ 36 h 75"/>
                <a:gd name="T4" fmla="*/ 81 w 81"/>
                <a:gd name="T5" fmla="*/ 75 h 75"/>
                <a:gd name="T6" fmla="*/ 41 w 81"/>
                <a:gd name="T7" fmla="*/ 75 h 75"/>
                <a:gd name="T8" fmla="*/ 0 w 81"/>
                <a:gd name="T9" fmla="*/ 75 h 75"/>
                <a:gd name="T10" fmla="*/ 22 w 81"/>
                <a:gd name="T11" fmla="*/ 36 h 75"/>
                <a:gd name="T12" fmla="*/ 41 w 81"/>
                <a:gd name="T13" fmla="*/ 0 h 75"/>
                <a:gd name="T14" fmla="*/ 0 60000 65536"/>
                <a:gd name="T15" fmla="*/ 0 60000 65536"/>
                <a:gd name="T16" fmla="*/ 0 60000 65536"/>
                <a:gd name="T17" fmla="*/ 0 60000 65536"/>
                <a:gd name="T18" fmla="*/ 0 60000 65536"/>
                <a:gd name="T19" fmla="*/ 0 60000 65536"/>
                <a:gd name="T20" fmla="*/ 0 60000 65536"/>
                <a:gd name="T21" fmla="*/ 0 w 81"/>
                <a:gd name="T22" fmla="*/ 0 h 75"/>
                <a:gd name="T23" fmla="*/ 81 w 81"/>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5">
                  <a:moveTo>
                    <a:pt x="41" y="0"/>
                  </a:moveTo>
                  <a:lnTo>
                    <a:pt x="62" y="36"/>
                  </a:lnTo>
                  <a:lnTo>
                    <a:pt x="81" y="75"/>
                  </a:lnTo>
                  <a:lnTo>
                    <a:pt x="41" y="75"/>
                  </a:lnTo>
                  <a:lnTo>
                    <a:pt x="0" y="75"/>
                  </a:lnTo>
                  <a:lnTo>
                    <a:pt x="22" y="36"/>
                  </a:lnTo>
                  <a:lnTo>
                    <a:pt x="41" y="0"/>
                  </a:lnTo>
                  <a:close/>
                </a:path>
              </a:pathLst>
            </a:custGeom>
            <a:noFill/>
            <a:ln w="12700">
              <a:solidFill>
                <a:srgbClr val="1F1A17"/>
              </a:solidFill>
              <a:prstDash val="solid"/>
              <a:round/>
              <a:headEnd/>
              <a:tailEnd/>
            </a:ln>
          </p:spPr>
          <p:txBody>
            <a:bodyPr/>
            <a:lstStyle/>
            <a:p>
              <a:endParaRPr lang="en-US"/>
            </a:p>
          </p:txBody>
        </p:sp>
        <p:sp>
          <p:nvSpPr>
            <p:cNvPr id="38941" name="Rectangle 875"/>
            <p:cNvSpPr>
              <a:spLocks noChangeArrowheads="1"/>
            </p:cNvSpPr>
            <p:nvPr/>
          </p:nvSpPr>
          <p:spPr bwMode="auto">
            <a:xfrm>
              <a:off x="3004" y="1610"/>
              <a:ext cx="89" cy="8"/>
            </a:xfrm>
            <a:prstGeom prst="rect">
              <a:avLst/>
            </a:prstGeom>
            <a:solidFill>
              <a:srgbClr val="1F1A17"/>
            </a:solidFill>
            <a:ln w="9525">
              <a:noFill/>
              <a:miter lim="800000"/>
              <a:headEnd/>
              <a:tailEnd/>
            </a:ln>
          </p:spPr>
          <p:txBody>
            <a:bodyPr/>
            <a:lstStyle/>
            <a:p>
              <a:endParaRPr lang="en-US"/>
            </a:p>
          </p:txBody>
        </p:sp>
        <p:sp>
          <p:nvSpPr>
            <p:cNvPr id="38942" name="Freeform 876"/>
            <p:cNvSpPr>
              <a:spLocks/>
            </p:cNvSpPr>
            <p:nvPr/>
          </p:nvSpPr>
          <p:spPr bwMode="auto">
            <a:xfrm>
              <a:off x="3073" y="1603"/>
              <a:ext cx="48" cy="23"/>
            </a:xfrm>
            <a:custGeom>
              <a:avLst/>
              <a:gdLst>
                <a:gd name="T0" fmla="*/ 48 w 48"/>
                <a:gd name="T1" fmla="*/ 11 h 23"/>
                <a:gd name="T2" fmla="*/ 0 w 48"/>
                <a:gd name="T3" fmla="*/ 0 h 23"/>
                <a:gd name="T4" fmla="*/ 0 w 48"/>
                <a:gd name="T5" fmla="*/ 0 h 23"/>
                <a:gd name="T6" fmla="*/ 0 w 48"/>
                <a:gd name="T7" fmla="*/ 0 h 23"/>
                <a:gd name="T8" fmla="*/ 2 w 48"/>
                <a:gd name="T9" fmla="*/ 0 h 23"/>
                <a:gd name="T10" fmla="*/ 2 w 48"/>
                <a:gd name="T11" fmla="*/ 2 h 23"/>
                <a:gd name="T12" fmla="*/ 2 w 48"/>
                <a:gd name="T13" fmla="*/ 2 h 23"/>
                <a:gd name="T14" fmla="*/ 2 w 48"/>
                <a:gd name="T15" fmla="*/ 2 h 23"/>
                <a:gd name="T16" fmla="*/ 4 w 48"/>
                <a:gd name="T17" fmla="*/ 3 h 23"/>
                <a:gd name="T18" fmla="*/ 4 w 48"/>
                <a:gd name="T19" fmla="*/ 3 h 23"/>
                <a:gd name="T20" fmla="*/ 4 w 48"/>
                <a:gd name="T21" fmla="*/ 5 h 23"/>
                <a:gd name="T22" fmla="*/ 4 w 48"/>
                <a:gd name="T23" fmla="*/ 5 h 23"/>
                <a:gd name="T24" fmla="*/ 4 w 48"/>
                <a:gd name="T25" fmla="*/ 5 h 23"/>
                <a:gd name="T26" fmla="*/ 4 w 48"/>
                <a:gd name="T27" fmla="*/ 7 h 23"/>
                <a:gd name="T28" fmla="*/ 6 w 48"/>
                <a:gd name="T29" fmla="*/ 7 h 23"/>
                <a:gd name="T30" fmla="*/ 6 w 48"/>
                <a:gd name="T31" fmla="*/ 9 h 23"/>
                <a:gd name="T32" fmla="*/ 6 w 48"/>
                <a:gd name="T33" fmla="*/ 9 h 23"/>
                <a:gd name="T34" fmla="*/ 6 w 48"/>
                <a:gd name="T35" fmla="*/ 9 h 23"/>
                <a:gd name="T36" fmla="*/ 6 w 48"/>
                <a:gd name="T37" fmla="*/ 11 h 23"/>
                <a:gd name="T38" fmla="*/ 6 w 48"/>
                <a:gd name="T39" fmla="*/ 11 h 23"/>
                <a:gd name="T40" fmla="*/ 6 w 48"/>
                <a:gd name="T41" fmla="*/ 13 h 23"/>
                <a:gd name="T42" fmla="*/ 6 w 48"/>
                <a:gd name="T43" fmla="*/ 13 h 23"/>
                <a:gd name="T44" fmla="*/ 6 w 48"/>
                <a:gd name="T45" fmla="*/ 13 h 23"/>
                <a:gd name="T46" fmla="*/ 4 w 48"/>
                <a:gd name="T47" fmla="*/ 15 h 23"/>
                <a:gd name="T48" fmla="*/ 4 w 48"/>
                <a:gd name="T49" fmla="*/ 15 h 23"/>
                <a:gd name="T50" fmla="*/ 4 w 48"/>
                <a:gd name="T51" fmla="*/ 17 h 23"/>
                <a:gd name="T52" fmla="*/ 4 w 48"/>
                <a:gd name="T53" fmla="*/ 17 h 23"/>
                <a:gd name="T54" fmla="*/ 4 w 48"/>
                <a:gd name="T55" fmla="*/ 17 h 23"/>
                <a:gd name="T56" fmla="*/ 4 w 48"/>
                <a:gd name="T57" fmla="*/ 19 h 23"/>
                <a:gd name="T58" fmla="*/ 2 w 48"/>
                <a:gd name="T59" fmla="*/ 19 h 23"/>
                <a:gd name="T60" fmla="*/ 2 w 48"/>
                <a:gd name="T61" fmla="*/ 21 h 23"/>
                <a:gd name="T62" fmla="*/ 2 w 48"/>
                <a:gd name="T63" fmla="*/ 21 h 23"/>
                <a:gd name="T64" fmla="*/ 2 w 48"/>
                <a:gd name="T65" fmla="*/ 21 h 23"/>
                <a:gd name="T66" fmla="*/ 0 w 48"/>
                <a:gd name="T67" fmla="*/ 23 h 23"/>
                <a:gd name="T68" fmla="*/ 0 w 48"/>
                <a:gd name="T69" fmla="*/ 23 h 23"/>
                <a:gd name="T70" fmla="*/ 48 w 48"/>
                <a:gd name="T71" fmla="*/ 11 h 23"/>
                <a:gd name="T72" fmla="*/ 48 w 48"/>
                <a:gd name="T73" fmla="*/ 11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23"/>
                <a:gd name="T113" fmla="*/ 48 w 48"/>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23">
                  <a:moveTo>
                    <a:pt x="48" y="11"/>
                  </a:moveTo>
                  <a:lnTo>
                    <a:pt x="0" y="0"/>
                  </a:lnTo>
                  <a:lnTo>
                    <a:pt x="2" y="0"/>
                  </a:lnTo>
                  <a:lnTo>
                    <a:pt x="2" y="2"/>
                  </a:lnTo>
                  <a:lnTo>
                    <a:pt x="4" y="3"/>
                  </a:lnTo>
                  <a:lnTo>
                    <a:pt x="4" y="5"/>
                  </a:lnTo>
                  <a:lnTo>
                    <a:pt x="4" y="7"/>
                  </a:lnTo>
                  <a:lnTo>
                    <a:pt x="6" y="7"/>
                  </a:lnTo>
                  <a:lnTo>
                    <a:pt x="6" y="9"/>
                  </a:lnTo>
                  <a:lnTo>
                    <a:pt x="6" y="11"/>
                  </a:lnTo>
                  <a:lnTo>
                    <a:pt x="6" y="13"/>
                  </a:lnTo>
                  <a:lnTo>
                    <a:pt x="4" y="15"/>
                  </a:lnTo>
                  <a:lnTo>
                    <a:pt x="4" y="17"/>
                  </a:lnTo>
                  <a:lnTo>
                    <a:pt x="4" y="19"/>
                  </a:lnTo>
                  <a:lnTo>
                    <a:pt x="2" y="19"/>
                  </a:lnTo>
                  <a:lnTo>
                    <a:pt x="2" y="21"/>
                  </a:lnTo>
                  <a:lnTo>
                    <a:pt x="0" y="23"/>
                  </a:lnTo>
                  <a:lnTo>
                    <a:pt x="48" y="11"/>
                  </a:lnTo>
                  <a:close/>
                </a:path>
              </a:pathLst>
            </a:custGeom>
            <a:solidFill>
              <a:srgbClr val="1F1A17"/>
            </a:solidFill>
            <a:ln w="9525">
              <a:noFill/>
              <a:round/>
              <a:headEnd/>
              <a:tailEnd/>
            </a:ln>
          </p:spPr>
          <p:txBody>
            <a:bodyPr/>
            <a:lstStyle/>
            <a:p>
              <a:endParaRPr lang="en-US"/>
            </a:p>
          </p:txBody>
        </p:sp>
      </p:grpSp>
      <p:sp>
        <p:nvSpPr>
          <p:cNvPr id="21357" name="Text Box 877"/>
          <p:cNvSpPr txBox="1">
            <a:spLocks noChangeArrowheads="1"/>
          </p:cNvSpPr>
          <p:nvPr/>
        </p:nvSpPr>
        <p:spPr bwMode="auto">
          <a:xfrm>
            <a:off x="4572000" y="1952625"/>
            <a:ext cx="4178300" cy="1006475"/>
          </a:xfrm>
          <a:prstGeom prst="rect">
            <a:avLst/>
          </a:prstGeom>
          <a:noFill/>
          <a:ln w="9525">
            <a:noFill/>
            <a:miter lim="800000"/>
            <a:headEnd/>
            <a:tailEnd/>
          </a:ln>
        </p:spPr>
        <p:txBody>
          <a:bodyPr>
            <a:spAutoFit/>
          </a:bodyPr>
          <a:lstStyle/>
          <a:p>
            <a:pPr algn="just">
              <a:spcBef>
                <a:spcPct val="50000"/>
              </a:spcBef>
            </a:pPr>
            <a:r>
              <a:rPr lang="sr-Latn-CS" sz="2000" b="1" i="1"/>
              <a:t>SREDNJI PRITISAK </a:t>
            </a:r>
            <a:r>
              <a:rPr lang="sr-Latn-CS" sz="2000" b="1"/>
              <a:t>je količnik elementarne sile pritiska </a:t>
            </a:r>
            <a:r>
              <a:rPr lang="sr-Latn-CS" sz="2000" b="1">
                <a:sym typeface="Symbol" pitchFamily="18" charset="2"/>
              </a:rPr>
              <a:t>P i elementarne površi A:</a:t>
            </a:r>
          </a:p>
        </p:txBody>
      </p:sp>
      <p:graphicFrame>
        <p:nvGraphicFramePr>
          <p:cNvPr id="21359" name="Object 879"/>
          <p:cNvGraphicFramePr>
            <a:graphicFrameLocks noChangeAspect="1"/>
          </p:cNvGraphicFramePr>
          <p:nvPr/>
        </p:nvGraphicFramePr>
        <p:xfrm>
          <a:off x="6092825" y="3105150"/>
          <a:ext cx="1143000" cy="711200"/>
        </p:xfrm>
        <a:graphic>
          <a:graphicData uri="http://schemas.openxmlformats.org/presentationml/2006/ole">
            <p:oleObj spid="_x0000_s10242" name="Equation" r:id="rId5" imgW="1143000" imgH="711200" progId="">
              <p:embed/>
            </p:oleObj>
          </a:graphicData>
        </a:graphic>
      </p:graphicFrame>
      <p:sp>
        <p:nvSpPr>
          <p:cNvPr id="21361" name="Text Box 881"/>
          <p:cNvSpPr txBox="1">
            <a:spLocks noChangeArrowheads="1"/>
          </p:cNvSpPr>
          <p:nvPr/>
        </p:nvSpPr>
        <p:spPr bwMode="auto">
          <a:xfrm>
            <a:off x="4572000" y="4113213"/>
            <a:ext cx="4178300" cy="1006475"/>
          </a:xfrm>
          <a:prstGeom prst="rect">
            <a:avLst/>
          </a:prstGeom>
          <a:noFill/>
          <a:ln w="9525">
            <a:noFill/>
            <a:miter lim="800000"/>
            <a:headEnd/>
            <a:tailEnd/>
          </a:ln>
        </p:spPr>
        <p:txBody>
          <a:bodyPr>
            <a:spAutoFit/>
          </a:bodyPr>
          <a:lstStyle/>
          <a:p>
            <a:pPr algn="just">
              <a:spcBef>
                <a:spcPct val="50000"/>
              </a:spcBef>
            </a:pPr>
            <a:r>
              <a:rPr lang="sr-Latn-CS" sz="2000" b="1" i="1"/>
              <a:t>PRITISAK u tački M je granična vrenost srednjeg pritiska kada </a:t>
            </a:r>
            <a:r>
              <a:rPr lang="sr-Latn-CS" sz="2000" b="1">
                <a:sym typeface="Symbol" pitchFamily="18" charset="2"/>
              </a:rPr>
              <a:t>A</a:t>
            </a:r>
            <a:r>
              <a:rPr lang="sr-Latn-CS" sz="2000" b="1" i="1">
                <a:sym typeface="Wingdings 3" pitchFamily="18" charset="2"/>
              </a:rPr>
              <a:t>0:</a:t>
            </a:r>
            <a:endParaRPr lang="sr-Latn-CS" sz="2000" b="1">
              <a:sym typeface="Wingdings 3" pitchFamily="18" charset="2"/>
            </a:endParaRPr>
          </a:p>
        </p:txBody>
      </p:sp>
      <p:sp>
        <p:nvSpPr>
          <p:cNvPr id="21362" name="Text Box 882"/>
          <p:cNvSpPr txBox="1">
            <a:spLocks noChangeArrowheads="1"/>
          </p:cNvSpPr>
          <p:nvPr/>
        </p:nvSpPr>
        <p:spPr bwMode="auto">
          <a:xfrm>
            <a:off x="179388" y="5121275"/>
            <a:ext cx="4178300" cy="1006475"/>
          </a:xfrm>
          <a:prstGeom prst="rect">
            <a:avLst/>
          </a:prstGeom>
          <a:noFill/>
          <a:ln w="9525">
            <a:noFill/>
            <a:miter lim="800000"/>
            <a:headEnd/>
            <a:tailEnd/>
          </a:ln>
        </p:spPr>
        <p:txBody>
          <a:bodyPr>
            <a:spAutoFit/>
          </a:bodyPr>
          <a:lstStyle/>
          <a:p>
            <a:pPr algn="ctr">
              <a:spcBef>
                <a:spcPct val="50000"/>
              </a:spcBef>
            </a:pPr>
            <a:r>
              <a:rPr lang="sr-Latn-CS" sz="2000" i="1">
                <a:latin typeface="Times New Roman" pitchFamily="18" charset="0"/>
              </a:rPr>
              <a:t>Proizvoljna zapremina fluida </a:t>
            </a:r>
            <a:r>
              <a:rPr lang="sr-Latn-CS" sz="2000" b="1"/>
              <a:t>V</a:t>
            </a:r>
            <a:r>
              <a:rPr lang="sr-Latn-CS" sz="2000" i="1">
                <a:latin typeface="Times New Roman" pitchFamily="18" charset="0"/>
              </a:rPr>
              <a:t> koji se nalazi u ravnoteži, presečena zamišljenom površi </a:t>
            </a:r>
            <a:r>
              <a:rPr lang="sr-Latn-CS" sz="2000" b="1"/>
              <a:t>A</a:t>
            </a:r>
            <a:endParaRPr lang="sr-Latn-CS" sz="2000" b="1">
              <a:sym typeface="Symbol" pitchFamily="18" charset="2"/>
            </a:endParaRPr>
          </a:p>
        </p:txBody>
      </p:sp>
      <p:graphicFrame>
        <p:nvGraphicFramePr>
          <p:cNvPr id="21363" name="Object 883"/>
          <p:cNvGraphicFramePr>
            <a:graphicFrameLocks noChangeAspect="1"/>
          </p:cNvGraphicFramePr>
          <p:nvPr/>
        </p:nvGraphicFramePr>
        <p:xfrm>
          <a:off x="5111750" y="5229225"/>
          <a:ext cx="2171700" cy="723900"/>
        </p:xfrm>
        <a:graphic>
          <a:graphicData uri="http://schemas.openxmlformats.org/presentationml/2006/ole">
            <p:oleObj spid="_x0000_s10243" name="Equation" r:id="rId6" imgW="2171700" imgH="723900" progId="">
              <p:embed/>
            </p:oleObj>
          </a:graphicData>
        </a:graphic>
      </p:graphicFrame>
      <p:graphicFrame>
        <p:nvGraphicFramePr>
          <p:cNvPr id="21364" name="Object 884"/>
          <p:cNvGraphicFramePr>
            <a:graphicFrameLocks noChangeAspect="1"/>
          </p:cNvGraphicFramePr>
          <p:nvPr/>
        </p:nvGraphicFramePr>
        <p:xfrm>
          <a:off x="7704138" y="5445125"/>
          <a:ext cx="571500" cy="355600"/>
        </p:xfrm>
        <a:graphic>
          <a:graphicData uri="http://schemas.openxmlformats.org/presentationml/2006/ole">
            <p:oleObj spid="_x0000_s10244" name="Equation" r:id="rId7" imgW="571252" imgH="355446" progId="">
              <p:embed/>
            </p:oleObj>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1277"/>
                                        </p:tgtEl>
                                        <p:attrNameLst>
                                          <p:attrName>style.visibility</p:attrName>
                                        </p:attrNameLst>
                                      </p:cBhvr>
                                      <p:to>
                                        <p:strVal val="visible"/>
                                      </p:to>
                                    </p:set>
                                    <p:animEffect transition="in" filter="wipe(left)">
                                      <p:cBhvr>
                                        <p:cTn id="11" dur="500"/>
                                        <p:tgtEl>
                                          <p:spTgt spid="21277"/>
                                        </p:tgtEl>
                                      </p:cBhvr>
                                    </p:animEffect>
                                  </p:childTnLst>
                                </p:cTn>
                              </p:par>
                            </p:childTnLst>
                          </p:cTn>
                        </p:par>
                        <p:par>
                          <p:cTn id="12" fill="hold" nodeType="afterGroup">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nodeType="afterGroup">
                            <p:stCondLst>
                              <p:cond delay="4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5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nodeType="afterGroup">
                            <p:stCondLst>
                              <p:cond delay="5500"/>
                            </p:stCondLst>
                            <p:childTnLst>
                              <p:par>
                                <p:cTn id="25" presetID="55" presetClass="entr" presetSubtype="0" fill="hold" grpId="0" nodeType="afterEffect">
                                  <p:stCondLst>
                                    <p:cond delay="0"/>
                                  </p:stCondLst>
                                  <p:childTnLst>
                                    <p:set>
                                      <p:cBhvr>
                                        <p:cTn id="26" dur="1" fill="hold">
                                          <p:stCondLst>
                                            <p:cond delay="0"/>
                                          </p:stCondLst>
                                        </p:cTn>
                                        <p:tgtEl>
                                          <p:spTgt spid="21362"/>
                                        </p:tgtEl>
                                        <p:attrNameLst>
                                          <p:attrName>style.visibility</p:attrName>
                                        </p:attrNameLst>
                                      </p:cBhvr>
                                      <p:to>
                                        <p:strVal val="visible"/>
                                      </p:to>
                                    </p:set>
                                    <p:anim calcmode="lin" valueType="num">
                                      <p:cBhvr>
                                        <p:cTn id="27" dur="1000" fill="hold"/>
                                        <p:tgtEl>
                                          <p:spTgt spid="21362"/>
                                        </p:tgtEl>
                                        <p:attrNameLst>
                                          <p:attrName>ppt_w</p:attrName>
                                        </p:attrNameLst>
                                      </p:cBhvr>
                                      <p:tavLst>
                                        <p:tav tm="0">
                                          <p:val>
                                            <p:strVal val="#ppt_w*0.70"/>
                                          </p:val>
                                        </p:tav>
                                        <p:tav tm="100000">
                                          <p:val>
                                            <p:strVal val="#ppt_w"/>
                                          </p:val>
                                        </p:tav>
                                      </p:tavLst>
                                    </p:anim>
                                    <p:anim calcmode="lin" valueType="num">
                                      <p:cBhvr>
                                        <p:cTn id="28" dur="1000" fill="hold"/>
                                        <p:tgtEl>
                                          <p:spTgt spid="21362"/>
                                        </p:tgtEl>
                                        <p:attrNameLst>
                                          <p:attrName>ppt_h</p:attrName>
                                        </p:attrNameLst>
                                      </p:cBhvr>
                                      <p:tavLst>
                                        <p:tav tm="0">
                                          <p:val>
                                            <p:strVal val="#ppt_h"/>
                                          </p:val>
                                        </p:tav>
                                        <p:tav tm="100000">
                                          <p:val>
                                            <p:strVal val="#ppt_h"/>
                                          </p:val>
                                        </p:tav>
                                      </p:tavLst>
                                    </p:anim>
                                    <p:animEffect transition="in" filter="fade">
                                      <p:cBhvr>
                                        <p:cTn id="29" dur="1000"/>
                                        <p:tgtEl>
                                          <p:spTgt spid="2136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par>
                          <p:cTn id="35" fill="hold" nodeType="afterGroup">
                            <p:stCondLst>
                              <p:cond delay="2000"/>
                            </p:stCondLst>
                            <p:childTnLst>
                              <p:par>
                                <p:cTn id="36" presetID="18" presetClass="entr" presetSubtype="3"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strips(upRight)">
                                      <p:cBhvr>
                                        <p:cTn id="38" dur="500"/>
                                        <p:tgtEl>
                                          <p:spTgt spid="3"/>
                                        </p:tgtEl>
                                      </p:cBhvr>
                                    </p:animEffect>
                                  </p:childTnLst>
                                </p:cTn>
                              </p:par>
                            </p:childTnLst>
                          </p:cTn>
                        </p:par>
                        <p:par>
                          <p:cTn id="39" fill="hold" nodeType="afterGroup">
                            <p:stCondLst>
                              <p:cond delay="2500"/>
                            </p:stCondLst>
                            <p:childTnLst>
                              <p:par>
                                <p:cTn id="40" presetID="22"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21345"/>
                                        </p:tgtEl>
                                        <p:attrNameLst>
                                          <p:attrName>style.visibility</p:attrName>
                                        </p:attrNameLst>
                                      </p:cBhvr>
                                      <p:to>
                                        <p:strVal val="visible"/>
                                      </p:to>
                                    </p:set>
                                    <p:animEffect transition="in" filter="wipe(up)">
                                      <p:cBhvr>
                                        <p:cTn id="47" dur="500"/>
                                        <p:tgtEl>
                                          <p:spTgt spid="21345"/>
                                        </p:tgtEl>
                                      </p:cBhvr>
                                    </p:animEffect>
                                  </p:childTnLst>
                                </p:cTn>
                              </p:par>
                            </p:childTnLst>
                          </p:cTn>
                        </p:par>
                        <p:par>
                          <p:cTn id="48" fill="hold" nodeType="afterGroup">
                            <p:stCondLst>
                              <p:cond delay="500"/>
                            </p:stCondLst>
                            <p:childTnLst>
                              <p:par>
                                <p:cTn id="49" presetID="22" presetClass="entr" presetSubtype="8"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nodeType="afterGroup">
                            <p:stCondLst>
                              <p:cond delay="1000"/>
                            </p:stCondLst>
                            <p:childTnLst>
                              <p:par>
                                <p:cTn id="53" presetID="40" presetClass="entr" presetSubtype="0" fill="hold" grpId="0" nodeType="afterEffect">
                                  <p:stCondLst>
                                    <p:cond delay="0"/>
                                  </p:stCondLst>
                                  <p:iterate type="lt">
                                    <p:tmPct val="10000"/>
                                  </p:iterate>
                                  <p:childTnLst>
                                    <p:set>
                                      <p:cBhvr>
                                        <p:cTn id="54" dur="1" fill="hold">
                                          <p:stCondLst>
                                            <p:cond delay="0"/>
                                          </p:stCondLst>
                                        </p:cTn>
                                        <p:tgtEl>
                                          <p:spTgt spid="21357"/>
                                        </p:tgtEl>
                                        <p:attrNameLst>
                                          <p:attrName>style.visibility</p:attrName>
                                        </p:attrNameLst>
                                      </p:cBhvr>
                                      <p:to>
                                        <p:strVal val="visible"/>
                                      </p:to>
                                    </p:set>
                                    <p:animEffect transition="in" filter="fade">
                                      <p:cBhvr>
                                        <p:cTn id="55" dur="500"/>
                                        <p:tgtEl>
                                          <p:spTgt spid="21357"/>
                                        </p:tgtEl>
                                      </p:cBhvr>
                                    </p:animEffect>
                                    <p:anim calcmode="lin" valueType="num">
                                      <p:cBhvr>
                                        <p:cTn id="56" dur="500" fill="hold"/>
                                        <p:tgtEl>
                                          <p:spTgt spid="21357"/>
                                        </p:tgtEl>
                                        <p:attrNameLst>
                                          <p:attrName>ppt_x</p:attrName>
                                        </p:attrNameLst>
                                      </p:cBhvr>
                                      <p:tavLst>
                                        <p:tav tm="0">
                                          <p:val>
                                            <p:strVal val="#ppt_x-.1"/>
                                          </p:val>
                                        </p:tav>
                                        <p:tav tm="100000">
                                          <p:val>
                                            <p:strVal val="#ppt_x"/>
                                          </p:val>
                                        </p:tav>
                                      </p:tavLst>
                                    </p:anim>
                                    <p:anim calcmode="lin" valueType="num">
                                      <p:cBhvr>
                                        <p:cTn id="57" dur="500" fill="hold"/>
                                        <p:tgtEl>
                                          <p:spTgt spid="21357"/>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0"/>
                            </p:stCondLst>
                            <p:childTnLst>
                              <p:par>
                                <p:cTn id="59" presetID="9" presetClass="entr" presetSubtype="0" fill="hold" nodeType="afterEffect">
                                  <p:stCondLst>
                                    <p:cond delay="0"/>
                                  </p:stCondLst>
                                  <p:childTnLst>
                                    <p:set>
                                      <p:cBhvr>
                                        <p:cTn id="60" dur="1" fill="hold">
                                          <p:stCondLst>
                                            <p:cond delay="0"/>
                                          </p:stCondLst>
                                        </p:cTn>
                                        <p:tgtEl>
                                          <p:spTgt spid="21359"/>
                                        </p:tgtEl>
                                        <p:attrNameLst>
                                          <p:attrName>style.visibility</p:attrName>
                                        </p:attrNameLst>
                                      </p:cBhvr>
                                      <p:to>
                                        <p:strVal val="visible"/>
                                      </p:to>
                                    </p:set>
                                    <p:animEffect transition="in" filter="dissolve">
                                      <p:cBhvr>
                                        <p:cTn id="61" dur="500"/>
                                        <p:tgtEl>
                                          <p:spTgt spid="2135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right)">
                                      <p:cBhvr>
                                        <p:cTn id="66" dur="1000"/>
                                        <p:tgtEl>
                                          <p:spTgt spid="9"/>
                                        </p:tgtEl>
                                      </p:cBhvr>
                                    </p:animEffect>
                                  </p:childTnLst>
                                </p:cTn>
                              </p:par>
                            </p:childTnLst>
                          </p:cTn>
                        </p:par>
                        <p:par>
                          <p:cTn id="67" fill="hold" nodeType="afterGroup">
                            <p:stCondLst>
                              <p:cond delay="1000"/>
                            </p:stCondLst>
                            <p:childTnLst>
                              <p:par>
                                <p:cTn id="68" presetID="40" presetClass="entr" presetSubtype="0" fill="hold" grpId="0" nodeType="afterEffect">
                                  <p:stCondLst>
                                    <p:cond delay="0"/>
                                  </p:stCondLst>
                                  <p:iterate type="lt">
                                    <p:tmPct val="10000"/>
                                  </p:iterate>
                                  <p:childTnLst>
                                    <p:set>
                                      <p:cBhvr>
                                        <p:cTn id="69" dur="1" fill="hold">
                                          <p:stCondLst>
                                            <p:cond delay="0"/>
                                          </p:stCondLst>
                                        </p:cTn>
                                        <p:tgtEl>
                                          <p:spTgt spid="21361"/>
                                        </p:tgtEl>
                                        <p:attrNameLst>
                                          <p:attrName>style.visibility</p:attrName>
                                        </p:attrNameLst>
                                      </p:cBhvr>
                                      <p:to>
                                        <p:strVal val="visible"/>
                                      </p:to>
                                    </p:set>
                                    <p:animEffect transition="in" filter="fade">
                                      <p:cBhvr>
                                        <p:cTn id="70" dur="500"/>
                                        <p:tgtEl>
                                          <p:spTgt spid="21361"/>
                                        </p:tgtEl>
                                      </p:cBhvr>
                                    </p:animEffect>
                                    <p:anim calcmode="lin" valueType="num">
                                      <p:cBhvr>
                                        <p:cTn id="71" dur="500" fill="hold"/>
                                        <p:tgtEl>
                                          <p:spTgt spid="21361"/>
                                        </p:tgtEl>
                                        <p:attrNameLst>
                                          <p:attrName>ppt_x</p:attrName>
                                        </p:attrNameLst>
                                      </p:cBhvr>
                                      <p:tavLst>
                                        <p:tav tm="0">
                                          <p:val>
                                            <p:strVal val="#ppt_x-.1"/>
                                          </p:val>
                                        </p:tav>
                                        <p:tav tm="100000">
                                          <p:val>
                                            <p:strVal val="#ppt_x"/>
                                          </p:val>
                                        </p:tav>
                                      </p:tavLst>
                                    </p:anim>
                                    <p:anim calcmode="lin" valueType="num">
                                      <p:cBhvr>
                                        <p:cTn id="72" dur="500" fill="hold"/>
                                        <p:tgtEl>
                                          <p:spTgt spid="21361"/>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4300"/>
                            </p:stCondLst>
                            <p:childTnLst>
                              <p:par>
                                <p:cTn id="74" presetID="22" presetClass="entr" presetSubtype="8" fill="hold" nodeType="afterEffect">
                                  <p:stCondLst>
                                    <p:cond delay="0"/>
                                  </p:stCondLst>
                                  <p:childTnLst>
                                    <p:set>
                                      <p:cBhvr>
                                        <p:cTn id="75" dur="1" fill="hold">
                                          <p:stCondLst>
                                            <p:cond delay="0"/>
                                          </p:stCondLst>
                                        </p:cTn>
                                        <p:tgtEl>
                                          <p:spTgt spid="21363"/>
                                        </p:tgtEl>
                                        <p:attrNameLst>
                                          <p:attrName>style.visibility</p:attrName>
                                        </p:attrNameLst>
                                      </p:cBhvr>
                                      <p:to>
                                        <p:strVal val="visible"/>
                                      </p:to>
                                    </p:set>
                                    <p:animEffect transition="in" filter="wipe(left)">
                                      <p:cBhvr>
                                        <p:cTn id="76" dur="500"/>
                                        <p:tgtEl>
                                          <p:spTgt spid="21363"/>
                                        </p:tgtEl>
                                      </p:cBhvr>
                                    </p:animEffect>
                                  </p:childTnLst>
                                </p:cTn>
                              </p:par>
                            </p:childTnLst>
                          </p:cTn>
                        </p:par>
                        <p:par>
                          <p:cTn id="77" fill="hold" nodeType="afterGroup">
                            <p:stCondLst>
                              <p:cond delay="4800"/>
                            </p:stCondLst>
                            <p:childTnLst>
                              <p:par>
                                <p:cTn id="78" presetID="22" presetClass="entr" presetSubtype="8" fill="hold" nodeType="afterEffect">
                                  <p:stCondLst>
                                    <p:cond delay="0"/>
                                  </p:stCondLst>
                                  <p:childTnLst>
                                    <p:set>
                                      <p:cBhvr>
                                        <p:cTn id="79" dur="1" fill="hold">
                                          <p:stCondLst>
                                            <p:cond delay="0"/>
                                          </p:stCondLst>
                                        </p:cTn>
                                        <p:tgtEl>
                                          <p:spTgt spid="21364"/>
                                        </p:tgtEl>
                                        <p:attrNameLst>
                                          <p:attrName>style.visibility</p:attrName>
                                        </p:attrNameLst>
                                      </p:cBhvr>
                                      <p:to>
                                        <p:strVal val="visible"/>
                                      </p:to>
                                    </p:set>
                                    <p:animEffect transition="in" filter="wipe(left)">
                                      <p:cBhvr>
                                        <p:cTn id="80" dur="500"/>
                                        <p:tgtEl>
                                          <p:spTgt spid="21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7" grpId="0"/>
      <p:bldP spid="21361" grpId="0"/>
      <p:bldP spid="213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Date Placeholder 3"/>
          <p:cNvSpPr>
            <a:spLocks noGrp="1"/>
          </p:cNvSpPr>
          <p:nvPr>
            <p:ph type="dt" sz="quarter" idx="10"/>
          </p:nvPr>
        </p:nvSpPr>
        <p:spPr/>
        <p:txBody>
          <a:bodyPr/>
          <a:lstStyle/>
          <a:p>
            <a:pPr>
              <a:defRPr/>
            </a:pPr>
            <a:fld id="{E4BEF607-5CF5-484D-AAD9-C14E3DC89E54}" type="datetime11">
              <a:rPr lang="en-US"/>
              <a:pPr>
                <a:defRPr/>
              </a:pPr>
              <a:t>09:57:58</a:t>
            </a:fld>
            <a:endParaRPr lang="en-US"/>
          </a:p>
        </p:txBody>
      </p:sp>
      <p:sp>
        <p:nvSpPr>
          <p:cNvPr id="175" name="Slide Number Placeholder 5"/>
          <p:cNvSpPr>
            <a:spLocks noGrp="1"/>
          </p:cNvSpPr>
          <p:nvPr>
            <p:ph type="sldNum" sz="quarter" idx="12"/>
          </p:nvPr>
        </p:nvSpPr>
        <p:spPr/>
        <p:txBody>
          <a:bodyPr/>
          <a:lstStyle/>
          <a:p>
            <a:pPr>
              <a:defRPr/>
            </a:pPr>
            <a:fld id="{E4B3657E-549B-4569-9E31-1DCF3DE10530}" type="slidenum">
              <a:rPr lang="en-US"/>
              <a:pPr>
                <a:defRPr/>
              </a:pPr>
              <a:t>35</a:t>
            </a:fld>
            <a:endParaRPr lang="en-US"/>
          </a:p>
        </p:txBody>
      </p:sp>
      <p:sp>
        <p:nvSpPr>
          <p:cNvPr id="39940" name="Line 2"/>
          <p:cNvSpPr>
            <a:spLocks noChangeShapeType="1"/>
          </p:cNvSpPr>
          <p:nvPr/>
        </p:nvSpPr>
        <p:spPr bwMode="auto">
          <a:xfrm>
            <a:off x="215900" y="512763"/>
            <a:ext cx="8697913" cy="20637"/>
          </a:xfrm>
          <a:prstGeom prst="line">
            <a:avLst/>
          </a:prstGeom>
          <a:noFill/>
          <a:ln w="92075" cmpd="thickThin">
            <a:solidFill>
              <a:srgbClr val="000000"/>
            </a:solidFill>
            <a:round/>
            <a:headEnd/>
            <a:tailEnd/>
          </a:ln>
        </p:spPr>
        <p:txBody>
          <a:bodyPr wrap="none" anchor="ctr"/>
          <a:lstStyle/>
          <a:p>
            <a:endParaRPr lang="en-US"/>
          </a:p>
        </p:txBody>
      </p:sp>
      <p:sp>
        <p:nvSpPr>
          <p:cNvPr id="39941" name="Text Box 3"/>
          <p:cNvSpPr txBox="1">
            <a:spLocks noChangeArrowheads="1"/>
          </p:cNvSpPr>
          <p:nvPr/>
        </p:nvSpPr>
        <p:spPr bwMode="auto">
          <a:xfrm>
            <a:off x="6588125" y="6389688"/>
            <a:ext cx="2393950" cy="366712"/>
          </a:xfrm>
          <a:prstGeom prst="rect">
            <a:avLst/>
          </a:prstGeom>
          <a:noFill/>
          <a:ln w="9525">
            <a:noFill/>
            <a:miter lim="800000"/>
            <a:headEnd/>
            <a:tailEnd/>
          </a:ln>
        </p:spPr>
        <p:txBody>
          <a:bodyPr wrap="none">
            <a:spAutoFit/>
          </a:bodyPr>
          <a:lstStyle/>
          <a:p>
            <a:pP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
        <p:nvSpPr>
          <p:cNvPr id="39942" name="Text Box 4"/>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39943" name="Line 5"/>
          <p:cNvSpPr>
            <a:spLocks noChangeShapeType="1"/>
          </p:cNvSpPr>
          <p:nvPr/>
        </p:nvSpPr>
        <p:spPr bwMode="auto">
          <a:xfrm>
            <a:off x="230188" y="6324600"/>
            <a:ext cx="8683625" cy="0"/>
          </a:xfrm>
          <a:prstGeom prst="line">
            <a:avLst/>
          </a:prstGeom>
          <a:noFill/>
          <a:ln w="92075" cmpd="thinThick">
            <a:solidFill>
              <a:srgbClr val="000000"/>
            </a:solidFill>
            <a:round/>
            <a:headEnd/>
            <a:tailEnd/>
          </a:ln>
        </p:spPr>
        <p:txBody>
          <a:bodyPr wrap="none" anchor="ctr"/>
          <a:lstStyle/>
          <a:p>
            <a:endParaRPr lang="en-US"/>
          </a:p>
        </p:txBody>
      </p:sp>
      <p:sp>
        <p:nvSpPr>
          <p:cNvPr id="39944" name="WordArt 6"/>
          <p:cNvSpPr>
            <a:spLocks noChangeArrowheads="1" noChangeShapeType="1" noTextEdit="1"/>
          </p:cNvSpPr>
          <p:nvPr/>
        </p:nvSpPr>
        <p:spPr bwMode="auto">
          <a:xfrm>
            <a:off x="2732088" y="728663"/>
            <a:ext cx="3678237" cy="495300"/>
          </a:xfrm>
          <a:prstGeom prst="rect">
            <a:avLst/>
          </a:prstGeom>
        </p:spPr>
        <p:txBody>
          <a:bodyPr wrap="none" fromWordArt="1">
            <a:prstTxWarp prst="textPlain">
              <a:avLst>
                <a:gd name="adj" fmla="val 50000"/>
              </a:avLst>
            </a:prstTxWarp>
          </a:bodyPr>
          <a:lstStyle/>
          <a:p>
            <a:pPr algn="ctr"/>
            <a:r>
              <a:rPr lang="en-US" sz="2800" kern="10" spc="560">
                <a:ln w="9525">
                  <a:noFill/>
                  <a:round/>
                  <a:headEnd/>
                  <a:tailEnd/>
                </a:ln>
                <a:gradFill rotWithShape="1">
                  <a:gsLst>
                    <a:gs pos="0">
                      <a:srgbClr val="4D4D4D"/>
                    </a:gs>
                    <a:gs pos="50000">
                      <a:srgbClr val="E2E2E2"/>
                    </a:gs>
                    <a:gs pos="100000">
                      <a:srgbClr val="4D4D4D"/>
                    </a:gs>
                  </a:gsLst>
                  <a:lin ang="5400000" scaled="1"/>
                </a:gradFill>
                <a:effectLst>
                  <a:outerShdw dist="45791" dir="3378596" algn="ctr" rotWithShape="0">
                    <a:srgbClr val="4D4D4D">
                      <a:alpha val="79999"/>
                    </a:srgbClr>
                  </a:outerShdw>
                </a:effectLst>
                <a:latin typeface="Arial Black"/>
              </a:rPr>
              <a:t>STATIČKI PRITISAK</a:t>
            </a:r>
          </a:p>
        </p:txBody>
      </p:sp>
      <p:grpSp>
        <p:nvGrpSpPr>
          <p:cNvPr id="2" name="Group 7"/>
          <p:cNvGrpSpPr>
            <a:grpSpLocks noChangeAspect="1"/>
          </p:cNvGrpSpPr>
          <p:nvPr/>
        </p:nvGrpSpPr>
        <p:grpSpPr bwMode="auto">
          <a:xfrm>
            <a:off x="1739900" y="3101975"/>
            <a:ext cx="814388" cy="461963"/>
            <a:chOff x="2623" y="2017"/>
            <a:chExt cx="513" cy="291"/>
          </a:xfrm>
        </p:grpSpPr>
        <p:sp>
          <p:nvSpPr>
            <p:cNvPr id="40092" name="AutoShape 8"/>
            <p:cNvSpPr>
              <a:spLocks noChangeAspect="1" noChangeArrowheads="1" noTextEdit="1"/>
            </p:cNvSpPr>
            <p:nvPr/>
          </p:nvSpPr>
          <p:spPr bwMode="auto">
            <a:xfrm>
              <a:off x="2623" y="2017"/>
              <a:ext cx="513" cy="291"/>
            </a:xfrm>
            <a:prstGeom prst="rect">
              <a:avLst/>
            </a:prstGeom>
            <a:noFill/>
            <a:ln w="9525">
              <a:noFill/>
              <a:miter lim="800000"/>
              <a:headEnd/>
              <a:tailEnd/>
            </a:ln>
          </p:spPr>
          <p:txBody>
            <a:bodyPr/>
            <a:lstStyle/>
            <a:p>
              <a:endParaRPr lang="en-US"/>
            </a:p>
          </p:txBody>
        </p:sp>
        <p:sp>
          <p:nvSpPr>
            <p:cNvPr id="40093" name="Freeform 9"/>
            <p:cNvSpPr>
              <a:spLocks/>
            </p:cNvSpPr>
            <p:nvPr/>
          </p:nvSpPr>
          <p:spPr bwMode="auto">
            <a:xfrm>
              <a:off x="2781" y="2025"/>
              <a:ext cx="90" cy="25"/>
            </a:xfrm>
            <a:custGeom>
              <a:avLst/>
              <a:gdLst>
                <a:gd name="T0" fmla="*/ 1 w 90"/>
                <a:gd name="T1" fmla="*/ 25 h 25"/>
                <a:gd name="T2" fmla="*/ 1 w 90"/>
                <a:gd name="T3" fmla="*/ 25 h 25"/>
                <a:gd name="T4" fmla="*/ 23 w 90"/>
                <a:gd name="T5" fmla="*/ 19 h 25"/>
                <a:gd name="T6" fmla="*/ 44 w 90"/>
                <a:gd name="T7" fmla="*/ 15 h 25"/>
                <a:gd name="T8" fmla="*/ 67 w 90"/>
                <a:gd name="T9" fmla="*/ 13 h 25"/>
                <a:gd name="T10" fmla="*/ 90 w 90"/>
                <a:gd name="T11" fmla="*/ 11 h 25"/>
                <a:gd name="T12" fmla="*/ 90 w 90"/>
                <a:gd name="T13" fmla="*/ 0 h 25"/>
                <a:gd name="T14" fmla="*/ 65 w 90"/>
                <a:gd name="T15" fmla="*/ 2 h 25"/>
                <a:gd name="T16" fmla="*/ 42 w 90"/>
                <a:gd name="T17" fmla="*/ 5 h 25"/>
                <a:gd name="T18" fmla="*/ 21 w 90"/>
                <a:gd name="T19" fmla="*/ 9 h 25"/>
                <a:gd name="T20" fmla="*/ 0 w 90"/>
                <a:gd name="T21" fmla="*/ 13 h 25"/>
                <a:gd name="T22" fmla="*/ 0 w 90"/>
                <a:gd name="T23" fmla="*/ 13 h 25"/>
                <a:gd name="T24" fmla="*/ 1 w 90"/>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5"/>
                <a:gd name="T41" fmla="*/ 90 w 90"/>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5">
                  <a:moveTo>
                    <a:pt x="1" y="25"/>
                  </a:moveTo>
                  <a:lnTo>
                    <a:pt x="1" y="25"/>
                  </a:lnTo>
                  <a:lnTo>
                    <a:pt x="23" y="19"/>
                  </a:lnTo>
                  <a:lnTo>
                    <a:pt x="44" y="15"/>
                  </a:lnTo>
                  <a:lnTo>
                    <a:pt x="67" y="13"/>
                  </a:lnTo>
                  <a:lnTo>
                    <a:pt x="90" y="11"/>
                  </a:lnTo>
                  <a:lnTo>
                    <a:pt x="90" y="0"/>
                  </a:lnTo>
                  <a:lnTo>
                    <a:pt x="65" y="2"/>
                  </a:lnTo>
                  <a:lnTo>
                    <a:pt x="42" y="5"/>
                  </a:lnTo>
                  <a:lnTo>
                    <a:pt x="21" y="9"/>
                  </a:lnTo>
                  <a:lnTo>
                    <a:pt x="0" y="13"/>
                  </a:lnTo>
                  <a:lnTo>
                    <a:pt x="1" y="25"/>
                  </a:lnTo>
                  <a:close/>
                </a:path>
              </a:pathLst>
            </a:custGeom>
            <a:solidFill>
              <a:srgbClr val="1F1A17"/>
            </a:solidFill>
            <a:ln w="9525">
              <a:noFill/>
              <a:round/>
              <a:headEnd/>
              <a:tailEnd/>
            </a:ln>
          </p:spPr>
          <p:txBody>
            <a:bodyPr/>
            <a:lstStyle/>
            <a:p>
              <a:endParaRPr lang="en-US"/>
            </a:p>
          </p:txBody>
        </p:sp>
        <p:sp>
          <p:nvSpPr>
            <p:cNvPr id="40094" name="Freeform 10"/>
            <p:cNvSpPr>
              <a:spLocks/>
            </p:cNvSpPr>
            <p:nvPr/>
          </p:nvSpPr>
          <p:spPr bwMode="auto">
            <a:xfrm>
              <a:off x="2738" y="2038"/>
              <a:ext cx="44" cy="25"/>
            </a:xfrm>
            <a:custGeom>
              <a:avLst/>
              <a:gdLst>
                <a:gd name="T0" fmla="*/ 2 w 44"/>
                <a:gd name="T1" fmla="*/ 25 h 25"/>
                <a:gd name="T2" fmla="*/ 2 w 44"/>
                <a:gd name="T3" fmla="*/ 25 h 25"/>
                <a:gd name="T4" fmla="*/ 23 w 44"/>
                <a:gd name="T5" fmla="*/ 18 h 25"/>
                <a:gd name="T6" fmla="*/ 44 w 44"/>
                <a:gd name="T7" fmla="*/ 12 h 25"/>
                <a:gd name="T8" fmla="*/ 43 w 44"/>
                <a:gd name="T9" fmla="*/ 0 h 25"/>
                <a:gd name="T10" fmla="*/ 19 w 44"/>
                <a:gd name="T11" fmla="*/ 8 h 25"/>
                <a:gd name="T12" fmla="*/ 0 w 44"/>
                <a:gd name="T13" fmla="*/ 16 h 25"/>
                <a:gd name="T14" fmla="*/ 0 w 44"/>
                <a:gd name="T15" fmla="*/ 16 h 25"/>
                <a:gd name="T16" fmla="*/ 2 w 4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5"/>
                <a:gd name="T29" fmla="*/ 44 w 4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5">
                  <a:moveTo>
                    <a:pt x="2" y="25"/>
                  </a:moveTo>
                  <a:lnTo>
                    <a:pt x="2" y="25"/>
                  </a:lnTo>
                  <a:lnTo>
                    <a:pt x="23" y="18"/>
                  </a:lnTo>
                  <a:lnTo>
                    <a:pt x="44" y="12"/>
                  </a:lnTo>
                  <a:lnTo>
                    <a:pt x="43" y="0"/>
                  </a:lnTo>
                  <a:lnTo>
                    <a:pt x="19" y="8"/>
                  </a:lnTo>
                  <a:lnTo>
                    <a:pt x="0" y="16"/>
                  </a:lnTo>
                  <a:lnTo>
                    <a:pt x="2" y="25"/>
                  </a:lnTo>
                  <a:close/>
                </a:path>
              </a:pathLst>
            </a:custGeom>
            <a:solidFill>
              <a:srgbClr val="1F1A17"/>
            </a:solidFill>
            <a:ln w="9525">
              <a:noFill/>
              <a:round/>
              <a:headEnd/>
              <a:tailEnd/>
            </a:ln>
          </p:spPr>
          <p:txBody>
            <a:bodyPr/>
            <a:lstStyle/>
            <a:p>
              <a:endParaRPr lang="en-US"/>
            </a:p>
          </p:txBody>
        </p:sp>
        <p:sp>
          <p:nvSpPr>
            <p:cNvPr id="40095" name="Freeform 11"/>
            <p:cNvSpPr>
              <a:spLocks/>
            </p:cNvSpPr>
            <p:nvPr/>
          </p:nvSpPr>
          <p:spPr bwMode="auto">
            <a:xfrm>
              <a:off x="2671" y="2054"/>
              <a:ext cx="69" cy="52"/>
            </a:xfrm>
            <a:custGeom>
              <a:avLst/>
              <a:gdLst>
                <a:gd name="T0" fmla="*/ 6 w 69"/>
                <a:gd name="T1" fmla="*/ 52 h 52"/>
                <a:gd name="T2" fmla="*/ 6 w 69"/>
                <a:gd name="T3" fmla="*/ 52 h 52"/>
                <a:gd name="T4" fmla="*/ 21 w 69"/>
                <a:gd name="T5" fmla="*/ 36 h 52"/>
                <a:gd name="T6" fmla="*/ 35 w 69"/>
                <a:gd name="T7" fmla="*/ 25 h 52"/>
                <a:gd name="T8" fmla="*/ 50 w 69"/>
                <a:gd name="T9" fmla="*/ 17 h 52"/>
                <a:gd name="T10" fmla="*/ 69 w 69"/>
                <a:gd name="T11" fmla="*/ 9 h 52"/>
                <a:gd name="T12" fmla="*/ 67 w 69"/>
                <a:gd name="T13" fmla="*/ 0 h 52"/>
                <a:gd name="T14" fmla="*/ 44 w 69"/>
                <a:gd name="T15" fmla="*/ 7 h 52"/>
                <a:gd name="T16" fmla="*/ 29 w 69"/>
                <a:gd name="T17" fmla="*/ 17 h 52"/>
                <a:gd name="T18" fmla="*/ 15 w 69"/>
                <a:gd name="T19" fmla="*/ 29 h 52"/>
                <a:gd name="T20" fmla="*/ 0 w 69"/>
                <a:gd name="T21" fmla="*/ 42 h 52"/>
                <a:gd name="T22" fmla="*/ 0 w 69"/>
                <a:gd name="T23" fmla="*/ 42 h 52"/>
                <a:gd name="T24" fmla="*/ 6 w 69"/>
                <a:gd name="T25" fmla="*/ 5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52"/>
                <a:gd name="T41" fmla="*/ 69 w 6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52">
                  <a:moveTo>
                    <a:pt x="6" y="52"/>
                  </a:moveTo>
                  <a:lnTo>
                    <a:pt x="6" y="52"/>
                  </a:lnTo>
                  <a:lnTo>
                    <a:pt x="21" y="36"/>
                  </a:lnTo>
                  <a:lnTo>
                    <a:pt x="35" y="25"/>
                  </a:lnTo>
                  <a:lnTo>
                    <a:pt x="50" y="17"/>
                  </a:lnTo>
                  <a:lnTo>
                    <a:pt x="69" y="9"/>
                  </a:lnTo>
                  <a:lnTo>
                    <a:pt x="67" y="0"/>
                  </a:lnTo>
                  <a:lnTo>
                    <a:pt x="44" y="7"/>
                  </a:lnTo>
                  <a:lnTo>
                    <a:pt x="29" y="17"/>
                  </a:lnTo>
                  <a:lnTo>
                    <a:pt x="15" y="29"/>
                  </a:lnTo>
                  <a:lnTo>
                    <a:pt x="0" y="42"/>
                  </a:lnTo>
                  <a:lnTo>
                    <a:pt x="6" y="52"/>
                  </a:lnTo>
                  <a:close/>
                </a:path>
              </a:pathLst>
            </a:custGeom>
            <a:solidFill>
              <a:srgbClr val="1F1A17"/>
            </a:solidFill>
            <a:ln w="9525">
              <a:noFill/>
              <a:round/>
              <a:headEnd/>
              <a:tailEnd/>
            </a:ln>
          </p:spPr>
          <p:txBody>
            <a:bodyPr/>
            <a:lstStyle/>
            <a:p>
              <a:endParaRPr lang="en-US"/>
            </a:p>
          </p:txBody>
        </p:sp>
        <p:sp>
          <p:nvSpPr>
            <p:cNvPr id="40096" name="Freeform 12"/>
            <p:cNvSpPr>
              <a:spLocks/>
            </p:cNvSpPr>
            <p:nvPr/>
          </p:nvSpPr>
          <p:spPr bwMode="auto">
            <a:xfrm>
              <a:off x="2633" y="2096"/>
              <a:ext cx="44" cy="73"/>
            </a:xfrm>
            <a:custGeom>
              <a:avLst/>
              <a:gdLst>
                <a:gd name="T0" fmla="*/ 9 w 44"/>
                <a:gd name="T1" fmla="*/ 73 h 73"/>
                <a:gd name="T2" fmla="*/ 9 w 44"/>
                <a:gd name="T3" fmla="*/ 73 h 73"/>
                <a:gd name="T4" fmla="*/ 9 w 44"/>
                <a:gd name="T5" fmla="*/ 66 h 73"/>
                <a:gd name="T6" fmla="*/ 11 w 44"/>
                <a:gd name="T7" fmla="*/ 56 h 73"/>
                <a:gd name="T8" fmla="*/ 13 w 44"/>
                <a:gd name="T9" fmla="*/ 48 h 73"/>
                <a:gd name="T10" fmla="*/ 17 w 44"/>
                <a:gd name="T11" fmla="*/ 40 h 73"/>
                <a:gd name="T12" fmla="*/ 28 w 44"/>
                <a:gd name="T13" fmla="*/ 25 h 73"/>
                <a:gd name="T14" fmla="*/ 44 w 44"/>
                <a:gd name="T15" fmla="*/ 10 h 73"/>
                <a:gd name="T16" fmla="*/ 38 w 44"/>
                <a:gd name="T17" fmla="*/ 0 h 73"/>
                <a:gd name="T18" fmla="*/ 21 w 44"/>
                <a:gd name="T19" fmla="*/ 17 h 73"/>
                <a:gd name="T20" fmla="*/ 9 w 44"/>
                <a:gd name="T21" fmla="*/ 35 h 73"/>
                <a:gd name="T22" fmla="*/ 3 w 44"/>
                <a:gd name="T23" fmla="*/ 44 h 73"/>
                <a:gd name="T24" fmla="*/ 2 w 44"/>
                <a:gd name="T25" fmla="*/ 54 h 73"/>
                <a:gd name="T26" fmla="*/ 0 w 44"/>
                <a:gd name="T27" fmla="*/ 64 h 73"/>
                <a:gd name="T28" fmla="*/ 0 w 44"/>
                <a:gd name="T29" fmla="*/ 73 h 73"/>
                <a:gd name="T30" fmla="*/ 0 w 44"/>
                <a:gd name="T31" fmla="*/ 73 h 73"/>
                <a:gd name="T32" fmla="*/ 9 w 44"/>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73"/>
                <a:gd name="T53" fmla="*/ 44 w 4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73">
                  <a:moveTo>
                    <a:pt x="9" y="73"/>
                  </a:moveTo>
                  <a:lnTo>
                    <a:pt x="9" y="73"/>
                  </a:lnTo>
                  <a:lnTo>
                    <a:pt x="9" y="66"/>
                  </a:lnTo>
                  <a:lnTo>
                    <a:pt x="11" y="56"/>
                  </a:lnTo>
                  <a:lnTo>
                    <a:pt x="13" y="48"/>
                  </a:lnTo>
                  <a:lnTo>
                    <a:pt x="17" y="40"/>
                  </a:lnTo>
                  <a:lnTo>
                    <a:pt x="28" y="25"/>
                  </a:lnTo>
                  <a:lnTo>
                    <a:pt x="44" y="10"/>
                  </a:lnTo>
                  <a:lnTo>
                    <a:pt x="38" y="0"/>
                  </a:lnTo>
                  <a:lnTo>
                    <a:pt x="21" y="17"/>
                  </a:lnTo>
                  <a:lnTo>
                    <a:pt x="9" y="35"/>
                  </a:lnTo>
                  <a:lnTo>
                    <a:pt x="3" y="44"/>
                  </a:lnTo>
                  <a:lnTo>
                    <a:pt x="2" y="54"/>
                  </a:lnTo>
                  <a:lnTo>
                    <a:pt x="0" y="64"/>
                  </a:lnTo>
                  <a:lnTo>
                    <a:pt x="0" y="73"/>
                  </a:lnTo>
                  <a:lnTo>
                    <a:pt x="9" y="73"/>
                  </a:lnTo>
                  <a:close/>
                </a:path>
              </a:pathLst>
            </a:custGeom>
            <a:solidFill>
              <a:srgbClr val="1F1A17"/>
            </a:solidFill>
            <a:ln w="9525">
              <a:noFill/>
              <a:round/>
              <a:headEnd/>
              <a:tailEnd/>
            </a:ln>
          </p:spPr>
          <p:txBody>
            <a:bodyPr/>
            <a:lstStyle/>
            <a:p>
              <a:endParaRPr lang="en-US"/>
            </a:p>
          </p:txBody>
        </p:sp>
        <p:sp>
          <p:nvSpPr>
            <p:cNvPr id="40097" name="Freeform 13"/>
            <p:cNvSpPr>
              <a:spLocks/>
            </p:cNvSpPr>
            <p:nvPr/>
          </p:nvSpPr>
          <p:spPr bwMode="auto">
            <a:xfrm>
              <a:off x="2633" y="2169"/>
              <a:ext cx="34" cy="48"/>
            </a:xfrm>
            <a:custGeom>
              <a:avLst/>
              <a:gdLst>
                <a:gd name="T0" fmla="*/ 34 w 34"/>
                <a:gd name="T1" fmla="*/ 41 h 48"/>
                <a:gd name="T2" fmla="*/ 34 w 34"/>
                <a:gd name="T3" fmla="*/ 41 h 48"/>
                <a:gd name="T4" fmla="*/ 25 w 34"/>
                <a:gd name="T5" fmla="*/ 29 h 48"/>
                <a:gd name="T6" fmla="*/ 17 w 34"/>
                <a:gd name="T7" fmla="*/ 20 h 48"/>
                <a:gd name="T8" fmla="*/ 11 w 34"/>
                <a:gd name="T9" fmla="*/ 10 h 48"/>
                <a:gd name="T10" fmla="*/ 9 w 34"/>
                <a:gd name="T11" fmla="*/ 0 h 48"/>
                <a:gd name="T12" fmla="*/ 0 w 34"/>
                <a:gd name="T13" fmla="*/ 0 h 48"/>
                <a:gd name="T14" fmla="*/ 2 w 34"/>
                <a:gd name="T15" fmla="*/ 14 h 48"/>
                <a:gd name="T16" fmla="*/ 7 w 34"/>
                <a:gd name="T17" fmla="*/ 25 h 48"/>
                <a:gd name="T18" fmla="*/ 17 w 34"/>
                <a:gd name="T19" fmla="*/ 37 h 48"/>
                <a:gd name="T20" fmla="*/ 27 w 34"/>
                <a:gd name="T21" fmla="*/ 48 h 48"/>
                <a:gd name="T22" fmla="*/ 27 w 34"/>
                <a:gd name="T23" fmla="*/ 48 h 48"/>
                <a:gd name="T24" fmla="*/ 34 w 34"/>
                <a:gd name="T25" fmla="*/ 41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8"/>
                <a:gd name="T41" fmla="*/ 34 w 3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8">
                  <a:moveTo>
                    <a:pt x="34" y="41"/>
                  </a:moveTo>
                  <a:lnTo>
                    <a:pt x="34" y="41"/>
                  </a:lnTo>
                  <a:lnTo>
                    <a:pt x="25" y="29"/>
                  </a:lnTo>
                  <a:lnTo>
                    <a:pt x="17" y="20"/>
                  </a:lnTo>
                  <a:lnTo>
                    <a:pt x="11" y="10"/>
                  </a:lnTo>
                  <a:lnTo>
                    <a:pt x="9" y="0"/>
                  </a:lnTo>
                  <a:lnTo>
                    <a:pt x="0" y="0"/>
                  </a:lnTo>
                  <a:lnTo>
                    <a:pt x="2" y="14"/>
                  </a:lnTo>
                  <a:lnTo>
                    <a:pt x="7" y="25"/>
                  </a:lnTo>
                  <a:lnTo>
                    <a:pt x="17" y="37"/>
                  </a:lnTo>
                  <a:lnTo>
                    <a:pt x="27" y="48"/>
                  </a:lnTo>
                  <a:lnTo>
                    <a:pt x="34" y="41"/>
                  </a:lnTo>
                  <a:close/>
                </a:path>
              </a:pathLst>
            </a:custGeom>
            <a:solidFill>
              <a:srgbClr val="1F1A17"/>
            </a:solidFill>
            <a:ln w="9525">
              <a:noFill/>
              <a:round/>
              <a:headEnd/>
              <a:tailEnd/>
            </a:ln>
          </p:spPr>
          <p:txBody>
            <a:bodyPr/>
            <a:lstStyle/>
            <a:p>
              <a:endParaRPr lang="en-US"/>
            </a:p>
          </p:txBody>
        </p:sp>
        <p:sp>
          <p:nvSpPr>
            <p:cNvPr id="40098" name="Freeform 14"/>
            <p:cNvSpPr>
              <a:spLocks/>
            </p:cNvSpPr>
            <p:nvPr/>
          </p:nvSpPr>
          <p:spPr bwMode="auto">
            <a:xfrm>
              <a:off x="2660" y="2210"/>
              <a:ext cx="53" cy="50"/>
            </a:xfrm>
            <a:custGeom>
              <a:avLst/>
              <a:gdLst>
                <a:gd name="T0" fmla="*/ 53 w 53"/>
                <a:gd name="T1" fmla="*/ 40 h 50"/>
                <a:gd name="T2" fmla="*/ 53 w 53"/>
                <a:gd name="T3" fmla="*/ 40 h 50"/>
                <a:gd name="T4" fmla="*/ 40 w 53"/>
                <a:gd name="T5" fmla="*/ 32 h 50"/>
                <a:gd name="T6" fmla="*/ 28 w 53"/>
                <a:gd name="T7" fmla="*/ 23 h 50"/>
                <a:gd name="T8" fmla="*/ 17 w 53"/>
                <a:gd name="T9" fmla="*/ 11 h 50"/>
                <a:gd name="T10" fmla="*/ 7 w 53"/>
                <a:gd name="T11" fmla="*/ 0 h 50"/>
                <a:gd name="T12" fmla="*/ 0 w 53"/>
                <a:gd name="T13" fmla="*/ 7 h 50"/>
                <a:gd name="T14" fmla="*/ 9 w 53"/>
                <a:gd name="T15" fmla="*/ 19 h 50"/>
                <a:gd name="T16" fmla="*/ 21 w 53"/>
                <a:gd name="T17" fmla="*/ 31 h 50"/>
                <a:gd name="T18" fmla="*/ 34 w 53"/>
                <a:gd name="T19" fmla="*/ 40 h 50"/>
                <a:gd name="T20" fmla="*/ 49 w 53"/>
                <a:gd name="T21" fmla="*/ 50 h 50"/>
                <a:gd name="T22" fmla="*/ 49 w 53"/>
                <a:gd name="T23" fmla="*/ 50 h 50"/>
                <a:gd name="T24" fmla="*/ 53 w 53"/>
                <a:gd name="T25" fmla="*/ 4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50"/>
                <a:gd name="T41" fmla="*/ 53 w 53"/>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50">
                  <a:moveTo>
                    <a:pt x="53" y="40"/>
                  </a:moveTo>
                  <a:lnTo>
                    <a:pt x="53" y="40"/>
                  </a:lnTo>
                  <a:lnTo>
                    <a:pt x="40" y="32"/>
                  </a:lnTo>
                  <a:lnTo>
                    <a:pt x="28" y="23"/>
                  </a:lnTo>
                  <a:lnTo>
                    <a:pt x="17" y="11"/>
                  </a:lnTo>
                  <a:lnTo>
                    <a:pt x="7" y="0"/>
                  </a:lnTo>
                  <a:lnTo>
                    <a:pt x="0" y="7"/>
                  </a:lnTo>
                  <a:lnTo>
                    <a:pt x="9" y="19"/>
                  </a:lnTo>
                  <a:lnTo>
                    <a:pt x="21" y="31"/>
                  </a:lnTo>
                  <a:lnTo>
                    <a:pt x="34" y="40"/>
                  </a:lnTo>
                  <a:lnTo>
                    <a:pt x="49" y="50"/>
                  </a:lnTo>
                  <a:lnTo>
                    <a:pt x="53" y="40"/>
                  </a:lnTo>
                  <a:close/>
                </a:path>
              </a:pathLst>
            </a:custGeom>
            <a:solidFill>
              <a:srgbClr val="1F1A17"/>
            </a:solidFill>
            <a:ln w="9525">
              <a:noFill/>
              <a:round/>
              <a:headEnd/>
              <a:tailEnd/>
            </a:ln>
          </p:spPr>
          <p:txBody>
            <a:bodyPr/>
            <a:lstStyle/>
            <a:p>
              <a:endParaRPr lang="en-US"/>
            </a:p>
          </p:txBody>
        </p:sp>
        <p:sp>
          <p:nvSpPr>
            <p:cNvPr id="40099" name="Freeform 15"/>
            <p:cNvSpPr>
              <a:spLocks/>
            </p:cNvSpPr>
            <p:nvPr/>
          </p:nvSpPr>
          <p:spPr bwMode="auto">
            <a:xfrm>
              <a:off x="2709" y="2250"/>
              <a:ext cx="77" cy="35"/>
            </a:xfrm>
            <a:custGeom>
              <a:avLst/>
              <a:gdLst>
                <a:gd name="T0" fmla="*/ 77 w 77"/>
                <a:gd name="T1" fmla="*/ 25 h 35"/>
                <a:gd name="T2" fmla="*/ 77 w 77"/>
                <a:gd name="T3" fmla="*/ 25 h 35"/>
                <a:gd name="T4" fmla="*/ 58 w 77"/>
                <a:gd name="T5" fmla="*/ 19 h 35"/>
                <a:gd name="T6" fmla="*/ 39 w 77"/>
                <a:gd name="T7" fmla="*/ 14 h 35"/>
                <a:gd name="T8" fmla="*/ 22 w 77"/>
                <a:gd name="T9" fmla="*/ 8 h 35"/>
                <a:gd name="T10" fmla="*/ 4 w 77"/>
                <a:gd name="T11" fmla="*/ 0 h 35"/>
                <a:gd name="T12" fmla="*/ 0 w 77"/>
                <a:gd name="T13" fmla="*/ 10 h 35"/>
                <a:gd name="T14" fmla="*/ 18 w 77"/>
                <a:gd name="T15" fmla="*/ 18 h 35"/>
                <a:gd name="T16" fmla="*/ 37 w 77"/>
                <a:gd name="T17" fmla="*/ 23 h 35"/>
                <a:gd name="T18" fmla="*/ 56 w 77"/>
                <a:gd name="T19" fmla="*/ 31 h 35"/>
                <a:gd name="T20" fmla="*/ 75 w 77"/>
                <a:gd name="T21" fmla="*/ 35 h 35"/>
                <a:gd name="T22" fmla="*/ 75 w 77"/>
                <a:gd name="T23" fmla="*/ 35 h 35"/>
                <a:gd name="T24" fmla="*/ 77 w 77"/>
                <a:gd name="T25" fmla="*/ 2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35"/>
                <a:gd name="T41" fmla="*/ 77 w 7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35">
                  <a:moveTo>
                    <a:pt x="77" y="25"/>
                  </a:moveTo>
                  <a:lnTo>
                    <a:pt x="77" y="25"/>
                  </a:lnTo>
                  <a:lnTo>
                    <a:pt x="58" y="19"/>
                  </a:lnTo>
                  <a:lnTo>
                    <a:pt x="39" y="14"/>
                  </a:lnTo>
                  <a:lnTo>
                    <a:pt x="22" y="8"/>
                  </a:lnTo>
                  <a:lnTo>
                    <a:pt x="4" y="0"/>
                  </a:lnTo>
                  <a:lnTo>
                    <a:pt x="0" y="10"/>
                  </a:lnTo>
                  <a:lnTo>
                    <a:pt x="18" y="18"/>
                  </a:lnTo>
                  <a:lnTo>
                    <a:pt x="37" y="23"/>
                  </a:lnTo>
                  <a:lnTo>
                    <a:pt x="56" y="31"/>
                  </a:lnTo>
                  <a:lnTo>
                    <a:pt x="75" y="35"/>
                  </a:lnTo>
                  <a:lnTo>
                    <a:pt x="77" y="25"/>
                  </a:lnTo>
                  <a:close/>
                </a:path>
              </a:pathLst>
            </a:custGeom>
            <a:solidFill>
              <a:srgbClr val="1F1A17"/>
            </a:solidFill>
            <a:ln w="9525">
              <a:noFill/>
              <a:round/>
              <a:headEnd/>
              <a:tailEnd/>
            </a:ln>
          </p:spPr>
          <p:txBody>
            <a:bodyPr/>
            <a:lstStyle/>
            <a:p>
              <a:endParaRPr lang="en-US"/>
            </a:p>
          </p:txBody>
        </p:sp>
        <p:sp>
          <p:nvSpPr>
            <p:cNvPr id="40100" name="Freeform 16"/>
            <p:cNvSpPr>
              <a:spLocks/>
            </p:cNvSpPr>
            <p:nvPr/>
          </p:nvSpPr>
          <p:spPr bwMode="auto">
            <a:xfrm>
              <a:off x="2784" y="2275"/>
              <a:ext cx="47" cy="21"/>
            </a:xfrm>
            <a:custGeom>
              <a:avLst/>
              <a:gdLst>
                <a:gd name="T0" fmla="*/ 47 w 47"/>
                <a:gd name="T1" fmla="*/ 10 h 21"/>
                <a:gd name="T2" fmla="*/ 47 w 47"/>
                <a:gd name="T3" fmla="*/ 10 h 21"/>
                <a:gd name="T4" fmla="*/ 23 w 47"/>
                <a:gd name="T5" fmla="*/ 6 h 21"/>
                <a:gd name="T6" fmla="*/ 2 w 47"/>
                <a:gd name="T7" fmla="*/ 0 h 21"/>
                <a:gd name="T8" fmla="*/ 0 w 47"/>
                <a:gd name="T9" fmla="*/ 10 h 21"/>
                <a:gd name="T10" fmla="*/ 22 w 47"/>
                <a:gd name="T11" fmla="*/ 18 h 21"/>
                <a:gd name="T12" fmla="*/ 45 w 47"/>
                <a:gd name="T13" fmla="*/ 21 h 21"/>
                <a:gd name="T14" fmla="*/ 45 w 47"/>
                <a:gd name="T15" fmla="*/ 21 h 21"/>
                <a:gd name="T16" fmla="*/ 47 w 47"/>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21"/>
                <a:gd name="T29" fmla="*/ 47 w 4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21">
                  <a:moveTo>
                    <a:pt x="47" y="10"/>
                  </a:moveTo>
                  <a:lnTo>
                    <a:pt x="47" y="10"/>
                  </a:lnTo>
                  <a:lnTo>
                    <a:pt x="23" y="6"/>
                  </a:lnTo>
                  <a:lnTo>
                    <a:pt x="2" y="0"/>
                  </a:lnTo>
                  <a:lnTo>
                    <a:pt x="0" y="10"/>
                  </a:lnTo>
                  <a:lnTo>
                    <a:pt x="22" y="18"/>
                  </a:lnTo>
                  <a:lnTo>
                    <a:pt x="45" y="21"/>
                  </a:lnTo>
                  <a:lnTo>
                    <a:pt x="47" y="10"/>
                  </a:lnTo>
                  <a:close/>
                </a:path>
              </a:pathLst>
            </a:custGeom>
            <a:solidFill>
              <a:srgbClr val="1F1A17"/>
            </a:solidFill>
            <a:ln w="9525">
              <a:noFill/>
              <a:round/>
              <a:headEnd/>
              <a:tailEnd/>
            </a:ln>
          </p:spPr>
          <p:txBody>
            <a:bodyPr/>
            <a:lstStyle/>
            <a:p>
              <a:endParaRPr lang="en-US"/>
            </a:p>
          </p:txBody>
        </p:sp>
        <p:sp>
          <p:nvSpPr>
            <p:cNvPr id="40101" name="Freeform 17"/>
            <p:cNvSpPr>
              <a:spLocks/>
            </p:cNvSpPr>
            <p:nvPr/>
          </p:nvSpPr>
          <p:spPr bwMode="auto">
            <a:xfrm>
              <a:off x="2829" y="2285"/>
              <a:ext cx="55" cy="13"/>
            </a:xfrm>
            <a:custGeom>
              <a:avLst/>
              <a:gdLst>
                <a:gd name="T0" fmla="*/ 55 w 55"/>
                <a:gd name="T1" fmla="*/ 4 h 13"/>
                <a:gd name="T2" fmla="*/ 55 w 55"/>
                <a:gd name="T3" fmla="*/ 4 h 13"/>
                <a:gd name="T4" fmla="*/ 26 w 55"/>
                <a:gd name="T5" fmla="*/ 2 h 13"/>
                <a:gd name="T6" fmla="*/ 2 w 55"/>
                <a:gd name="T7" fmla="*/ 0 h 13"/>
                <a:gd name="T8" fmla="*/ 0 w 55"/>
                <a:gd name="T9" fmla="*/ 11 h 13"/>
                <a:gd name="T10" fmla="*/ 26 w 55"/>
                <a:gd name="T11" fmla="*/ 13 h 13"/>
                <a:gd name="T12" fmla="*/ 53 w 55"/>
                <a:gd name="T13" fmla="*/ 13 h 13"/>
                <a:gd name="T14" fmla="*/ 55 w 55"/>
                <a:gd name="T15" fmla="*/ 13 h 13"/>
                <a:gd name="T16" fmla="*/ 55 w 55"/>
                <a:gd name="T17" fmla="*/ 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3"/>
                <a:gd name="T29" fmla="*/ 55 w 5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3">
                  <a:moveTo>
                    <a:pt x="55" y="4"/>
                  </a:moveTo>
                  <a:lnTo>
                    <a:pt x="55" y="4"/>
                  </a:lnTo>
                  <a:lnTo>
                    <a:pt x="26" y="2"/>
                  </a:lnTo>
                  <a:lnTo>
                    <a:pt x="2" y="0"/>
                  </a:lnTo>
                  <a:lnTo>
                    <a:pt x="0" y="11"/>
                  </a:lnTo>
                  <a:lnTo>
                    <a:pt x="26" y="13"/>
                  </a:lnTo>
                  <a:lnTo>
                    <a:pt x="53" y="13"/>
                  </a:lnTo>
                  <a:lnTo>
                    <a:pt x="55" y="13"/>
                  </a:lnTo>
                  <a:lnTo>
                    <a:pt x="55" y="4"/>
                  </a:lnTo>
                  <a:close/>
                </a:path>
              </a:pathLst>
            </a:custGeom>
            <a:solidFill>
              <a:srgbClr val="1F1A17"/>
            </a:solidFill>
            <a:ln w="9525">
              <a:noFill/>
              <a:round/>
              <a:headEnd/>
              <a:tailEnd/>
            </a:ln>
          </p:spPr>
          <p:txBody>
            <a:bodyPr/>
            <a:lstStyle/>
            <a:p>
              <a:endParaRPr lang="en-US"/>
            </a:p>
          </p:txBody>
        </p:sp>
        <p:sp>
          <p:nvSpPr>
            <p:cNvPr id="40102" name="Freeform 18"/>
            <p:cNvSpPr>
              <a:spLocks/>
            </p:cNvSpPr>
            <p:nvPr/>
          </p:nvSpPr>
          <p:spPr bwMode="auto">
            <a:xfrm>
              <a:off x="2884" y="2283"/>
              <a:ext cx="75" cy="15"/>
            </a:xfrm>
            <a:custGeom>
              <a:avLst/>
              <a:gdLst>
                <a:gd name="T0" fmla="*/ 73 w 75"/>
                <a:gd name="T1" fmla="*/ 0 h 15"/>
                <a:gd name="T2" fmla="*/ 73 w 75"/>
                <a:gd name="T3" fmla="*/ 0 h 15"/>
                <a:gd name="T4" fmla="*/ 54 w 75"/>
                <a:gd name="T5" fmla="*/ 2 h 15"/>
                <a:gd name="T6" fmla="*/ 37 w 75"/>
                <a:gd name="T7" fmla="*/ 4 h 15"/>
                <a:gd name="T8" fmla="*/ 20 w 75"/>
                <a:gd name="T9" fmla="*/ 6 h 15"/>
                <a:gd name="T10" fmla="*/ 0 w 75"/>
                <a:gd name="T11" fmla="*/ 6 h 15"/>
                <a:gd name="T12" fmla="*/ 0 w 75"/>
                <a:gd name="T13" fmla="*/ 15 h 15"/>
                <a:gd name="T14" fmla="*/ 20 w 75"/>
                <a:gd name="T15" fmla="*/ 15 h 15"/>
                <a:gd name="T16" fmla="*/ 39 w 75"/>
                <a:gd name="T17" fmla="*/ 15 h 15"/>
                <a:gd name="T18" fmla="*/ 56 w 75"/>
                <a:gd name="T19" fmla="*/ 13 h 15"/>
                <a:gd name="T20" fmla="*/ 75 w 75"/>
                <a:gd name="T21" fmla="*/ 10 h 15"/>
                <a:gd name="T22" fmla="*/ 75 w 75"/>
                <a:gd name="T23" fmla="*/ 10 h 15"/>
                <a:gd name="T24" fmla="*/ 73 w 7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15"/>
                <a:gd name="T41" fmla="*/ 75 w 7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15">
                  <a:moveTo>
                    <a:pt x="73" y="0"/>
                  </a:moveTo>
                  <a:lnTo>
                    <a:pt x="73" y="0"/>
                  </a:lnTo>
                  <a:lnTo>
                    <a:pt x="54" y="2"/>
                  </a:lnTo>
                  <a:lnTo>
                    <a:pt x="37" y="4"/>
                  </a:lnTo>
                  <a:lnTo>
                    <a:pt x="20" y="6"/>
                  </a:lnTo>
                  <a:lnTo>
                    <a:pt x="0" y="6"/>
                  </a:lnTo>
                  <a:lnTo>
                    <a:pt x="0" y="15"/>
                  </a:lnTo>
                  <a:lnTo>
                    <a:pt x="20" y="15"/>
                  </a:lnTo>
                  <a:lnTo>
                    <a:pt x="39" y="15"/>
                  </a:lnTo>
                  <a:lnTo>
                    <a:pt x="56" y="13"/>
                  </a:lnTo>
                  <a:lnTo>
                    <a:pt x="75" y="10"/>
                  </a:lnTo>
                  <a:lnTo>
                    <a:pt x="73" y="0"/>
                  </a:lnTo>
                  <a:close/>
                </a:path>
              </a:pathLst>
            </a:custGeom>
            <a:solidFill>
              <a:srgbClr val="1F1A17"/>
            </a:solidFill>
            <a:ln w="9525">
              <a:noFill/>
              <a:round/>
              <a:headEnd/>
              <a:tailEnd/>
            </a:ln>
          </p:spPr>
          <p:txBody>
            <a:bodyPr/>
            <a:lstStyle/>
            <a:p>
              <a:endParaRPr lang="en-US"/>
            </a:p>
          </p:txBody>
        </p:sp>
        <p:sp>
          <p:nvSpPr>
            <p:cNvPr id="40103" name="Freeform 19"/>
            <p:cNvSpPr>
              <a:spLocks/>
            </p:cNvSpPr>
            <p:nvPr/>
          </p:nvSpPr>
          <p:spPr bwMode="auto">
            <a:xfrm>
              <a:off x="2957" y="2266"/>
              <a:ext cx="52" cy="27"/>
            </a:xfrm>
            <a:custGeom>
              <a:avLst/>
              <a:gdLst>
                <a:gd name="T0" fmla="*/ 48 w 52"/>
                <a:gd name="T1" fmla="*/ 0 h 27"/>
                <a:gd name="T2" fmla="*/ 48 w 52"/>
                <a:gd name="T3" fmla="*/ 0 h 27"/>
                <a:gd name="T4" fmla="*/ 25 w 52"/>
                <a:gd name="T5" fmla="*/ 9 h 27"/>
                <a:gd name="T6" fmla="*/ 0 w 52"/>
                <a:gd name="T7" fmla="*/ 17 h 27"/>
                <a:gd name="T8" fmla="*/ 2 w 52"/>
                <a:gd name="T9" fmla="*/ 27 h 27"/>
                <a:gd name="T10" fmla="*/ 29 w 52"/>
                <a:gd name="T11" fmla="*/ 19 h 27"/>
                <a:gd name="T12" fmla="*/ 52 w 52"/>
                <a:gd name="T13" fmla="*/ 9 h 27"/>
                <a:gd name="T14" fmla="*/ 52 w 52"/>
                <a:gd name="T15" fmla="*/ 9 h 27"/>
                <a:gd name="T16" fmla="*/ 48 w 52"/>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27"/>
                <a:gd name="T29" fmla="*/ 52 w 5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27">
                  <a:moveTo>
                    <a:pt x="48" y="0"/>
                  </a:moveTo>
                  <a:lnTo>
                    <a:pt x="48" y="0"/>
                  </a:lnTo>
                  <a:lnTo>
                    <a:pt x="25" y="9"/>
                  </a:lnTo>
                  <a:lnTo>
                    <a:pt x="0" y="17"/>
                  </a:lnTo>
                  <a:lnTo>
                    <a:pt x="2" y="27"/>
                  </a:lnTo>
                  <a:lnTo>
                    <a:pt x="29" y="19"/>
                  </a:lnTo>
                  <a:lnTo>
                    <a:pt x="52" y="9"/>
                  </a:lnTo>
                  <a:lnTo>
                    <a:pt x="48" y="0"/>
                  </a:lnTo>
                  <a:close/>
                </a:path>
              </a:pathLst>
            </a:custGeom>
            <a:solidFill>
              <a:srgbClr val="1F1A17"/>
            </a:solidFill>
            <a:ln w="9525">
              <a:noFill/>
              <a:round/>
              <a:headEnd/>
              <a:tailEnd/>
            </a:ln>
          </p:spPr>
          <p:txBody>
            <a:bodyPr/>
            <a:lstStyle/>
            <a:p>
              <a:endParaRPr lang="en-US"/>
            </a:p>
          </p:txBody>
        </p:sp>
        <p:sp>
          <p:nvSpPr>
            <p:cNvPr id="40104" name="Freeform 20"/>
            <p:cNvSpPr>
              <a:spLocks/>
            </p:cNvSpPr>
            <p:nvPr/>
          </p:nvSpPr>
          <p:spPr bwMode="auto">
            <a:xfrm>
              <a:off x="3005" y="2233"/>
              <a:ext cx="75" cy="42"/>
            </a:xfrm>
            <a:custGeom>
              <a:avLst/>
              <a:gdLst>
                <a:gd name="T0" fmla="*/ 70 w 75"/>
                <a:gd name="T1" fmla="*/ 0 h 42"/>
                <a:gd name="T2" fmla="*/ 70 w 75"/>
                <a:gd name="T3" fmla="*/ 0 h 42"/>
                <a:gd name="T4" fmla="*/ 56 w 75"/>
                <a:gd name="T5" fmla="*/ 9 h 42"/>
                <a:gd name="T6" fmla="*/ 39 w 75"/>
                <a:gd name="T7" fmla="*/ 17 h 42"/>
                <a:gd name="T8" fmla="*/ 21 w 75"/>
                <a:gd name="T9" fmla="*/ 25 h 42"/>
                <a:gd name="T10" fmla="*/ 0 w 75"/>
                <a:gd name="T11" fmla="*/ 33 h 42"/>
                <a:gd name="T12" fmla="*/ 4 w 75"/>
                <a:gd name="T13" fmla="*/ 42 h 42"/>
                <a:gd name="T14" fmla="*/ 25 w 75"/>
                <a:gd name="T15" fmla="*/ 36 h 42"/>
                <a:gd name="T16" fmla="*/ 45 w 75"/>
                <a:gd name="T17" fmla="*/ 27 h 42"/>
                <a:gd name="T18" fmla="*/ 60 w 75"/>
                <a:gd name="T19" fmla="*/ 19 h 42"/>
                <a:gd name="T20" fmla="*/ 75 w 75"/>
                <a:gd name="T21" fmla="*/ 9 h 42"/>
                <a:gd name="T22" fmla="*/ 75 w 75"/>
                <a:gd name="T23" fmla="*/ 9 h 42"/>
                <a:gd name="T24" fmla="*/ 70 w 75"/>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42"/>
                <a:gd name="T41" fmla="*/ 75 w 7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42">
                  <a:moveTo>
                    <a:pt x="70" y="0"/>
                  </a:moveTo>
                  <a:lnTo>
                    <a:pt x="70" y="0"/>
                  </a:lnTo>
                  <a:lnTo>
                    <a:pt x="56" y="9"/>
                  </a:lnTo>
                  <a:lnTo>
                    <a:pt x="39" y="17"/>
                  </a:lnTo>
                  <a:lnTo>
                    <a:pt x="21" y="25"/>
                  </a:lnTo>
                  <a:lnTo>
                    <a:pt x="0" y="33"/>
                  </a:lnTo>
                  <a:lnTo>
                    <a:pt x="4" y="42"/>
                  </a:lnTo>
                  <a:lnTo>
                    <a:pt x="25" y="36"/>
                  </a:lnTo>
                  <a:lnTo>
                    <a:pt x="45" y="27"/>
                  </a:lnTo>
                  <a:lnTo>
                    <a:pt x="60" y="19"/>
                  </a:lnTo>
                  <a:lnTo>
                    <a:pt x="75" y="9"/>
                  </a:lnTo>
                  <a:lnTo>
                    <a:pt x="70" y="0"/>
                  </a:lnTo>
                  <a:close/>
                </a:path>
              </a:pathLst>
            </a:custGeom>
            <a:solidFill>
              <a:srgbClr val="1F1A17"/>
            </a:solidFill>
            <a:ln w="9525">
              <a:noFill/>
              <a:round/>
              <a:headEnd/>
              <a:tailEnd/>
            </a:ln>
          </p:spPr>
          <p:txBody>
            <a:bodyPr/>
            <a:lstStyle/>
            <a:p>
              <a:endParaRPr lang="en-US"/>
            </a:p>
          </p:txBody>
        </p:sp>
        <p:sp>
          <p:nvSpPr>
            <p:cNvPr id="40105" name="Freeform 21"/>
            <p:cNvSpPr>
              <a:spLocks/>
            </p:cNvSpPr>
            <p:nvPr/>
          </p:nvSpPr>
          <p:spPr bwMode="auto">
            <a:xfrm>
              <a:off x="3075" y="2169"/>
              <a:ext cx="51" cy="73"/>
            </a:xfrm>
            <a:custGeom>
              <a:avLst/>
              <a:gdLst>
                <a:gd name="T0" fmla="*/ 42 w 51"/>
                <a:gd name="T1" fmla="*/ 2 h 73"/>
                <a:gd name="T2" fmla="*/ 42 w 51"/>
                <a:gd name="T3" fmla="*/ 2 h 73"/>
                <a:gd name="T4" fmla="*/ 42 w 51"/>
                <a:gd name="T5" fmla="*/ 10 h 73"/>
                <a:gd name="T6" fmla="*/ 40 w 51"/>
                <a:gd name="T7" fmla="*/ 18 h 73"/>
                <a:gd name="T8" fmla="*/ 36 w 51"/>
                <a:gd name="T9" fmla="*/ 27 h 73"/>
                <a:gd name="T10" fmla="*/ 32 w 51"/>
                <a:gd name="T11" fmla="*/ 33 h 73"/>
                <a:gd name="T12" fmla="*/ 19 w 51"/>
                <a:gd name="T13" fmla="*/ 48 h 73"/>
                <a:gd name="T14" fmla="*/ 0 w 51"/>
                <a:gd name="T15" fmla="*/ 64 h 73"/>
                <a:gd name="T16" fmla="*/ 5 w 51"/>
                <a:gd name="T17" fmla="*/ 73 h 73"/>
                <a:gd name="T18" fmla="*/ 24 w 51"/>
                <a:gd name="T19" fmla="*/ 58 h 73"/>
                <a:gd name="T20" fmla="*/ 40 w 51"/>
                <a:gd name="T21" fmla="*/ 41 h 73"/>
                <a:gd name="T22" fmla="*/ 46 w 51"/>
                <a:gd name="T23" fmla="*/ 31 h 73"/>
                <a:gd name="T24" fmla="*/ 49 w 51"/>
                <a:gd name="T25" fmla="*/ 21 h 73"/>
                <a:gd name="T26" fmla="*/ 51 w 51"/>
                <a:gd name="T27" fmla="*/ 12 h 73"/>
                <a:gd name="T28" fmla="*/ 51 w 51"/>
                <a:gd name="T29" fmla="*/ 0 h 73"/>
                <a:gd name="T30" fmla="*/ 51 w 51"/>
                <a:gd name="T31" fmla="*/ 0 h 73"/>
                <a:gd name="T32" fmla="*/ 42 w 51"/>
                <a:gd name="T33" fmla="*/ 2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73"/>
                <a:gd name="T53" fmla="*/ 51 w 5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73">
                  <a:moveTo>
                    <a:pt x="42" y="2"/>
                  </a:moveTo>
                  <a:lnTo>
                    <a:pt x="42" y="2"/>
                  </a:lnTo>
                  <a:lnTo>
                    <a:pt x="42" y="10"/>
                  </a:lnTo>
                  <a:lnTo>
                    <a:pt x="40" y="18"/>
                  </a:lnTo>
                  <a:lnTo>
                    <a:pt x="36" y="27"/>
                  </a:lnTo>
                  <a:lnTo>
                    <a:pt x="32" y="33"/>
                  </a:lnTo>
                  <a:lnTo>
                    <a:pt x="19" y="48"/>
                  </a:lnTo>
                  <a:lnTo>
                    <a:pt x="0" y="64"/>
                  </a:lnTo>
                  <a:lnTo>
                    <a:pt x="5" y="73"/>
                  </a:lnTo>
                  <a:lnTo>
                    <a:pt x="24" y="58"/>
                  </a:lnTo>
                  <a:lnTo>
                    <a:pt x="40" y="41"/>
                  </a:lnTo>
                  <a:lnTo>
                    <a:pt x="46" y="31"/>
                  </a:lnTo>
                  <a:lnTo>
                    <a:pt x="49" y="21"/>
                  </a:lnTo>
                  <a:lnTo>
                    <a:pt x="51" y="12"/>
                  </a:lnTo>
                  <a:lnTo>
                    <a:pt x="51" y="0"/>
                  </a:lnTo>
                  <a:lnTo>
                    <a:pt x="42" y="2"/>
                  </a:lnTo>
                  <a:close/>
                </a:path>
              </a:pathLst>
            </a:custGeom>
            <a:solidFill>
              <a:srgbClr val="1F1A17"/>
            </a:solidFill>
            <a:ln w="9525">
              <a:noFill/>
              <a:round/>
              <a:headEnd/>
              <a:tailEnd/>
            </a:ln>
          </p:spPr>
          <p:txBody>
            <a:bodyPr/>
            <a:lstStyle/>
            <a:p>
              <a:endParaRPr lang="en-US"/>
            </a:p>
          </p:txBody>
        </p:sp>
        <p:sp>
          <p:nvSpPr>
            <p:cNvPr id="40106" name="Freeform 22"/>
            <p:cNvSpPr>
              <a:spLocks/>
            </p:cNvSpPr>
            <p:nvPr/>
          </p:nvSpPr>
          <p:spPr bwMode="auto">
            <a:xfrm>
              <a:off x="3105" y="2125"/>
              <a:ext cx="21" cy="46"/>
            </a:xfrm>
            <a:custGeom>
              <a:avLst/>
              <a:gdLst>
                <a:gd name="T0" fmla="*/ 0 w 21"/>
                <a:gd name="T1" fmla="*/ 6 h 46"/>
                <a:gd name="T2" fmla="*/ 0 w 21"/>
                <a:gd name="T3" fmla="*/ 6 h 46"/>
                <a:gd name="T4" fmla="*/ 4 w 21"/>
                <a:gd name="T5" fmla="*/ 15 h 46"/>
                <a:gd name="T6" fmla="*/ 8 w 21"/>
                <a:gd name="T7" fmla="*/ 25 h 46"/>
                <a:gd name="T8" fmla="*/ 10 w 21"/>
                <a:gd name="T9" fmla="*/ 35 h 46"/>
                <a:gd name="T10" fmla="*/ 12 w 21"/>
                <a:gd name="T11" fmla="*/ 46 h 46"/>
                <a:gd name="T12" fmla="*/ 21 w 21"/>
                <a:gd name="T13" fmla="*/ 44 h 46"/>
                <a:gd name="T14" fmla="*/ 21 w 21"/>
                <a:gd name="T15" fmla="*/ 33 h 46"/>
                <a:gd name="T16" fmla="*/ 18 w 21"/>
                <a:gd name="T17" fmla="*/ 21 h 46"/>
                <a:gd name="T18" fmla="*/ 14 w 21"/>
                <a:gd name="T19" fmla="*/ 11 h 46"/>
                <a:gd name="T20" fmla="*/ 8 w 21"/>
                <a:gd name="T21" fmla="*/ 0 h 46"/>
                <a:gd name="T22" fmla="*/ 8 w 21"/>
                <a:gd name="T23" fmla="*/ 0 h 46"/>
                <a:gd name="T24" fmla="*/ 0 w 21"/>
                <a:gd name="T25" fmla="*/ 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6"/>
                <a:gd name="T41" fmla="*/ 21 w 21"/>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6">
                  <a:moveTo>
                    <a:pt x="0" y="6"/>
                  </a:moveTo>
                  <a:lnTo>
                    <a:pt x="0" y="6"/>
                  </a:lnTo>
                  <a:lnTo>
                    <a:pt x="4" y="15"/>
                  </a:lnTo>
                  <a:lnTo>
                    <a:pt x="8" y="25"/>
                  </a:lnTo>
                  <a:lnTo>
                    <a:pt x="10" y="35"/>
                  </a:lnTo>
                  <a:lnTo>
                    <a:pt x="12" y="46"/>
                  </a:lnTo>
                  <a:lnTo>
                    <a:pt x="21" y="44"/>
                  </a:lnTo>
                  <a:lnTo>
                    <a:pt x="21" y="33"/>
                  </a:lnTo>
                  <a:lnTo>
                    <a:pt x="18" y="21"/>
                  </a:lnTo>
                  <a:lnTo>
                    <a:pt x="14" y="11"/>
                  </a:lnTo>
                  <a:lnTo>
                    <a:pt x="8" y="0"/>
                  </a:lnTo>
                  <a:lnTo>
                    <a:pt x="0" y="6"/>
                  </a:lnTo>
                  <a:close/>
                </a:path>
              </a:pathLst>
            </a:custGeom>
            <a:solidFill>
              <a:srgbClr val="1F1A17"/>
            </a:solidFill>
            <a:ln w="9525">
              <a:noFill/>
              <a:round/>
              <a:headEnd/>
              <a:tailEnd/>
            </a:ln>
          </p:spPr>
          <p:txBody>
            <a:bodyPr/>
            <a:lstStyle/>
            <a:p>
              <a:endParaRPr lang="en-US"/>
            </a:p>
          </p:txBody>
        </p:sp>
        <p:sp>
          <p:nvSpPr>
            <p:cNvPr id="40107" name="Freeform 23"/>
            <p:cNvSpPr>
              <a:spLocks/>
            </p:cNvSpPr>
            <p:nvPr/>
          </p:nvSpPr>
          <p:spPr bwMode="auto">
            <a:xfrm>
              <a:off x="3073" y="2086"/>
              <a:ext cx="40" cy="45"/>
            </a:xfrm>
            <a:custGeom>
              <a:avLst/>
              <a:gdLst>
                <a:gd name="T0" fmla="*/ 0 w 40"/>
                <a:gd name="T1" fmla="*/ 8 h 45"/>
                <a:gd name="T2" fmla="*/ 0 w 40"/>
                <a:gd name="T3" fmla="*/ 8 h 45"/>
                <a:gd name="T4" fmla="*/ 17 w 40"/>
                <a:gd name="T5" fmla="*/ 27 h 45"/>
                <a:gd name="T6" fmla="*/ 32 w 40"/>
                <a:gd name="T7" fmla="*/ 45 h 45"/>
                <a:gd name="T8" fmla="*/ 40 w 40"/>
                <a:gd name="T9" fmla="*/ 39 h 45"/>
                <a:gd name="T10" fmla="*/ 25 w 40"/>
                <a:gd name="T11" fmla="*/ 20 h 45"/>
                <a:gd name="T12" fmla="*/ 5 w 40"/>
                <a:gd name="T13" fmla="*/ 0 h 45"/>
                <a:gd name="T14" fmla="*/ 5 w 40"/>
                <a:gd name="T15" fmla="*/ 0 h 45"/>
                <a:gd name="T16" fmla="*/ 0 w 40"/>
                <a:gd name="T17" fmla="*/ 8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5"/>
                <a:gd name="T29" fmla="*/ 40 w 4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5">
                  <a:moveTo>
                    <a:pt x="0" y="8"/>
                  </a:moveTo>
                  <a:lnTo>
                    <a:pt x="0" y="8"/>
                  </a:lnTo>
                  <a:lnTo>
                    <a:pt x="17" y="27"/>
                  </a:lnTo>
                  <a:lnTo>
                    <a:pt x="32" y="45"/>
                  </a:lnTo>
                  <a:lnTo>
                    <a:pt x="40" y="39"/>
                  </a:lnTo>
                  <a:lnTo>
                    <a:pt x="25" y="20"/>
                  </a:lnTo>
                  <a:lnTo>
                    <a:pt x="5" y="0"/>
                  </a:lnTo>
                  <a:lnTo>
                    <a:pt x="0" y="8"/>
                  </a:lnTo>
                  <a:close/>
                </a:path>
              </a:pathLst>
            </a:custGeom>
            <a:solidFill>
              <a:srgbClr val="1F1A17"/>
            </a:solidFill>
            <a:ln w="9525">
              <a:noFill/>
              <a:round/>
              <a:headEnd/>
              <a:tailEnd/>
            </a:ln>
          </p:spPr>
          <p:txBody>
            <a:bodyPr/>
            <a:lstStyle/>
            <a:p>
              <a:endParaRPr lang="en-US"/>
            </a:p>
          </p:txBody>
        </p:sp>
        <p:sp>
          <p:nvSpPr>
            <p:cNvPr id="40108" name="Freeform 24"/>
            <p:cNvSpPr>
              <a:spLocks/>
            </p:cNvSpPr>
            <p:nvPr/>
          </p:nvSpPr>
          <p:spPr bwMode="auto">
            <a:xfrm>
              <a:off x="3030" y="2052"/>
              <a:ext cx="48" cy="42"/>
            </a:xfrm>
            <a:custGeom>
              <a:avLst/>
              <a:gdLst>
                <a:gd name="T0" fmla="*/ 0 w 48"/>
                <a:gd name="T1" fmla="*/ 9 h 42"/>
                <a:gd name="T2" fmla="*/ 0 w 48"/>
                <a:gd name="T3" fmla="*/ 9 h 42"/>
                <a:gd name="T4" fmla="*/ 14 w 48"/>
                <a:gd name="T5" fmla="*/ 15 h 42"/>
                <a:gd name="T6" fmla="*/ 23 w 48"/>
                <a:gd name="T7" fmla="*/ 25 h 42"/>
                <a:gd name="T8" fmla="*/ 33 w 48"/>
                <a:gd name="T9" fmla="*/ 34 h 42"/>
                <a:gd name="T10" fmla="*/ 43 w 48"/>
                <a:gd name="T11" fmla="*/ 42 h 42"/>
                <a:gd name="T12" fmla="*/ 48 w 48"/>
                <a:gd name="T13" fmla="*/ 34 h 42"/>
                <a:gd name="T14" fmla="*/ 41 w 48"/>
                <a:gd name="T15" fmla="*/ 27 h 42"/>
                <a:gd name="T16" fmla="*/ 31 w 48"/>
                <a:gd name="T17" fmla="*/ 15 h 42"/>
                <a:gd name="T18" fmla="*/ 20 w 48"/>
                <a:gd name="T19" fmla="*/ 7 h 42"/>
                <a:gd name="T20" fmla="*/ 4 w 48"/>
                <a:gd name="T21" fmla="*/ 0 h 42"/>
                <a:gd name="T22" fmla="*/ 4 w 48"/>
                <a:gd name="T23" fmla="*/ 0 h 42"/>
                <a:gd name="T24" fmla="*/ 0 w 48"/>
                <a:gd name="T25" fmla="*/ 9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2"/>
                <a:gd name="T41" fmla="*/ 48 w 48"/>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2">
                  <a:moveTo>
                    <a:pt x="0" y="9"/>
                  </a:moveTo>
                  <a:lnTo>
                    <a:pt x="0" y="9"/>
                  </a:lnTo>
                  <a:lnTo>
                    <a:pt x="14" y="15"/>
                  </a:lnTo>
                  <a:lnTo>
                    <a:pt x="23" y="25"/>
                  </a:lnTo>
                  <a:lnTo>
                    <a:pt x="33" y="34"/>
                  </a:lnTo>
                  <a:lnTo>
                    <a:pt x="43" y="42"/>
                  </a:lnTo>
                  <a:lnTo>
                    <a:pt x="48" y="34"/>
                  </a:lnTo>
                  <a:lnTo>
                    <a:pt x="41" y="27"/>
                  </a:lnTo>
                  <a:lnTo>
                    <a:pt x="31" y="15"/>
                  </a:lnTo>
                  <a:lnTo>
                    <a:pt x="20" y="7"/>
                  </a:lnTo>
                  <a:lnTo>
                    <a:pt x="4" y="0"/>
                  </a:lnTo>
                  <a:lnTo>
                    <a:pt x="0" y="9"/>
                  </a:lnTo>
                  <a:close/>
                </a:path>
              </a:pathLst>
            </a:custGeom>
            <a:solidFill>
              <a:srgbClr val="1F1A17"/>
            </a:solidFill>
            <a:ln w="9525">
              <a:noFill/>
              <a:round/>
              <a:headEnd/>
              <a:tailEnd/>
            </a:ln>
          </p:spPr>
          <p:txBody>
            <a:bodyPr/>
            <a:lstStyle/>
            <a:p>
              <a:endParaRPr lang="en-US"/>
            </a:p>
          </p:txBody>
        </p:sp>
        <p:sp>
          <p:nvSpPr>
            <p:cNvPr id="40109" name="Freeform 25"/>
            <p:cNvSpPr>
              <a:spLocks/>
            </p:cNvSpPr>
            <p:nvPr/>
          </p:nvSpPr>
          <p:spPr bwMode="auto">
            <a:xfrm>
              <a:off x="2957" y="2034"/>
              <a:ext cx="77" cy="27"/>
            </a:xfrm>
            <a:custGeom>
              <a:avLst/>
              <a:gdLst>
                <a:gd name="T0" fmla="*/ 0 w 77"/>
                <a:gd name="T1" fmla="*/ 12 h 27"/>
                <a:gd name="T2" fmla="*/ 0 w 77"/>
                <a:gd name="T3" fmla="*/ 12 h 27"/>
                <a:gd name="T4" fmla="*/ 20 w 77"/>
                <a:gd name="T5" fmla="*/ 14 h 27"/>
                <a:gd name="T6" fmla="*/ 41 w 77"/>
                <a:gd name="T7" fmla="*/ 18 h 27"/>
                <a:gd name="T8" fmla="*/ 58 w 77"/>
                <a:gd name="T9" fmla="*/ 23 h 27"/>
                <a:gd name="T10" fmla="*/ 73 w 77"/>
                <a:gd name="T11" fmla="*/ 27 h 27"/>
                <a:gd name="T12" fmla="*/ 77 w 77"/>
                <a:gd name="T13" fmla="*/ 18 h 27"/>
                <a:gd name="T14" fmla="*/ 60 w 77"/>
                <a:gd name="T15" fmla="*/ 12 h 27"/>
                <a:gd name="T16" fmla="*/ 43 w 77"/>
                <a:gd name="T17" fmla="*/ 8 h 27"/>
                <a:gd name="T18" fmla="*/ 21 w 77"/>
                <a:gd name="T19" fmla="*/ 4 h 27"/>
                <a:gd name="T20" fmla="*/ 0 w 77"/>
                <a:gd name="T21" fmla="*/ 0 h 27"/>
                <a:gd name="T22" fmla="*/ 0 w 77"/>
                <a:gd name="T23" fmla="*/ 0 h 27"/>
                <a:gd name="T24" fmla="*/ 0 w 77"/>
                <a:gd name="T25" fmla="*/ 12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27"/>
                <a:gd name="T41" fmla="*/ 77 w 7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27">
                  <a:moveTo>
                    <a:pt x="0" y="12"/>
                  </a:moveTo>
                  <a:lnTo>
                    <a:pt x="0" y="12"/>
                  </a:lnTo>
                  <a:lnTo>
                    <a:pt x="20" y="14"/>
                  </a:lnTo>
                  <a:lnTo>
                    <a:pt x="41" y="18"/>
                  </a:lnTo>
                  <a:lnTo>
                    <a:pt x="58" y="23"/>
                  </a:lnTo>
                  <a:lnTo>
                    <a:pt x="73" y="27"/>
                  </a:lnTo>
                  <a:lnTo>
                    <a:pt x="77" y="18"/>
                  </a:lnTo>
                  <a:lnTo>
                    <a:pt x="60" y="12"/>
                  </a:lnTo>
                  <a:lnTo>
                    <a:pt x="43" y="8"/>
                  </a:lnTo>
                  <a:lnTo>
                    <a:pt x="21" y="4"/>
                  </a:lnTo>
                  <a:lnTo>
                    <a:pt x="0" y="0"/>
                  </a:lnTo>
                  <a:lnTo>
                    <a:pt x="0" y="12"/>
                  </a:lnTo>
                  <a:close/>
                </a:path>
              </a:pathLst>
            </a:custGeom>
            <a:solidFill>
              <a:srgbClr val="1F1A17"/>
            </a:solidFill>
            <a:ln w="9525">
              <a:noFill/>
              <a:round/>
              <a:headEnd/>
              <a:tailEnd/>
            </a:ln>
          </p:spPr>
          <p:txBody>
            <a:bodyPr/>
            <a:lstStyle/>
            <a:p>
              <a:endParaRPr lang="en-US"/>
            </a:p>
          </p:txBody>
        </p:sp>
        <p:sp>
          <p:nvSpPr>
            <p:cNvPr id="40110" name="Freeform 26"/>
            <p:cNvSpPr>
              <a:spLocks/>
            </p:cNvSpPr>
            <p:nvPr/>
          </p:nvSpPr>
          <p:spPr bwMode="auto">
            <a:xfrm>
              <a:off x="2871" y="2025"/>
              <a:ext cx="86" cy="21"/>
            </a:xfrm>
            <a:custGeom>
              <a:avLst/>
              <a:gdLst>
                <a:gd name="T0" fmla="*/ 0 w 86"/>
                <a:gd name="T1" fmla="*/ 11 h 21"/>
                <a:gd name="T2" fmla="*/ 0 w 86"/>
                <a:gd name="T3" fmla="*/ 11 h 21"/>
                <a:gd name="T4" fmla="*/ 21 w 86"/>
                <a:gd name="T5" fmla="*/ 13 h 21"/>
                <a:gd name="T6" fmla="*/ 44 w 86"/>
                <a:gd name="T7" fmla="*/ 15 h 21"/>
                <a:gd name="T8" fmla="*/ 65 w 86"/>
                <a:gd name="T9" fmla="*/ 19 h 21"/>
                <a:gd name="T10" fmla="*/ 86 w 86"/>
                <a:gd name="T11" fmla="*/ 21 h 21"/>
                <a:gd name="T12" fmla="*/ 86 w 86"/>
                <a:gd name="T13" fmla="*/ 9 h 21"/>
                <a:gd name="T14" fmla="*/ 67 w 86"/>
                <a:gd name="T15" fmla="*/ 7 h 21"/>
                <a:gd name="T16" fmla="*/ 46 w 86"/>
                <a:gd name="T17" fmla="*/ 5 h 21"/>
                <a:gd name="T18" fmla="*/ 23 w 86"/>
                <a:gd name="T19" fmla="*/ 2 h 21"/>
                <a:gd name="T20" fmla="*/ 0 w 86"/>
                <a:gd name="T21" fmla="*/ 0 h 21"/>
                <a:gd name="T22" fmla="*/ 0 w 86"/>
                <a:gd name="T23" fmla="*/ 0 h 21"/>
                <a:gd name="T24" fmla="*/ 0 w 86"/>
                <a:gd name="T25" fmla="*/ 1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1"/>
                <a:gd name="T41" fmla="*/ 86 w 8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1">
                  <a:moveTo>
                    <a:pt x="0" y="11"/>
                  </a:moveTo>
                  <a:lnTo>
                    <a:pt x="0" y="11"/>
                  </a:lnTo>
                  <a:lnTo>
                    <a:pt x="21" y="13"/>
                  </a:lnTo>
                  <a:lnTo>
                    <a:pt x="44" y="15"/>
                  </a:lnTo>
                  <a:lnTo>
                    <a:pt x="65" y="19"/>
                  </a:lnTo>
                  <a:lnTo>
                    <a:pt x="86" y="21"/>
                  </a:lnTo>
                  <a:lnTo>
                    <a:pt x="86" y="9"/>
                  </a:lnTo>
                  <a:lnTo>
                    <a:pt x="67" y="7"/>
                  </a:lnTo>
                  <a:lnTo>
                    <a:pt x="46" y="5"/>
                  </a:lnTo>
                  <a:lnTo>
                    <a:pt x="23" y="2"/>
                  </a:lnTo>
                  <a:lnTo>
                    <a:pt x="0" y="0"/>
                  </a:lnTo>
                  <a:lnTo>
                    <a:pt x="0" y="11"/>
                  </a:lnTo>
                  <a:close/>
                </a:path>
              </a:pathLst>
            </a:custGeom>
            <a:solidFill>
              <a:srgbClr val="1F1A17"/>
            </a:solidFill>
            <a:ln w="9525">
              <a:noFill/>
              <a:round/>
              <a:headEnd/>
              <a:tailEnd/>
            </a:ln>
          </p:spPr>
          <p:txBody>
            <a:bodyPr/>
            <a:lstStyle/>
            <a:p>
              <a:endParaRPr lang="en-US"/>
            </a:p>
          </p:txBody>
        </p:sp>
      </p:grpSp>
      <p:grpSp>
        <p:nvGrpSpPr>
          <p:cNvPr id="3" name="Group 27"/>
          <p:cNvGrpSpPr>
            <a:grpSpLocks noChangeAspect="1"/>
          </p:cNvGrpSpPr>
          <p:nvPr/>
        </p:nvGrpSpPr>
        <p:grpSpPr bwMode="auto">
          <a:xfrm>
            <a:off x="1739900" y="3101975"/>
            <a:ext cx="814388" cy="461963"/>
            <a:chOff x="2623" y="2017"/>
            <a:chExt cx="513" cy="291"/>
          </a:xfrm>
        </p:grpSpPr>
        <p:sp>
          <p:nvSpPr>
            <p:cNvPr id="40054" name="AutoShape 28"/>
            <p:cNvSpPr>
              <a:spLocks noChangeAspect="1" noChangeArrowheads="1" noTextEdit="1"/>
            </p:cNvSpPr>
            <p:nvPr/>
          </p:nvSpPr>
          <p:spPr bwMode="auto">
            <a:xfrm>
              <a:off x="2623" y="2017"/>
              <a:ext cx="513" cy="291"/>
            </a:xfrm>
            <a:prstGeom prst="rect">
              <a:avLst/>
            </a:prstGeom>
            <a:noFill/>
            <a:ln w="9525">
              <a:noFill/>
              <a:miter lim="800000"/>
              <a:headEnd/>
              <a:tailEnd/>
            </a:ln>
          </p:spPr>
          <p:txBody>
            <a:bodyPr/>
            <a:lstStyle/>
            <a:p>
              <a:endParaRPr lang="en-US"/>
            </a:p>
          </p:txBody>
        </p:sp>
        <p:sp>
          <p:nvSpPr>
            <p:cNvPr id="40055" name="Freeform 29"/>
            <p:cNvSpPr>
              <a:spLocks/>
            </p:cNvSpPr>
            <p:nvPr/>
          </p:nvSpPr>
          <p:spPr bwMode="auto">
            <a:xfrm>
              <a:off x="3057" y="2187"/>
              <a:ext cx="64" cy="63"/>
            </a:xfrm>
            <a:custGeom>
              <a:avLst/>
              <a:gdLst>
                <a:gd name="T0" fmla="*/ 10 w 64"/>
                <a:gd name="T1" fmla="*/ 57 h 63"/>
                <a:gd name="T2" fmla="*/ 62 w 64"/>
                <a:gd name="T3" fmla="*/ 5 h 63"/>
                <a:gd name="T4" fmla="*/ 64 w 64"/>
                <a:gd name="T5" fmla="*/ 2 h 63"/>
                <a:gd name="T6" fmla="*/ 64 w 64"/>
                <a:gd name="T7" fmla="*/ 0 h 63"/>
                <a:gd name="T8" fmla="*/ 0 w 64"/>
                <a:gd name="T9" fmla="*/ 63 h 63"/>
                <a:gd name="T10" fmla="*/ 4 w 64"/>
                <a:gd name="T11" fmla="*/ 61 h 63"/>
                <a:gd name="T12" fmla="*/ 10 w 64"/>
                <a:gd name="T13" fmla="*/ 57 h 63"/>
                <a:gd name="T14" fmla="*/ 0 60000 65536"/>
                <a:gd name="T15" fmla="*/ 0 60000 65536"/>
                <a:gd name="T16" fmla="*/ 0 60000 65536"/>
                <a:gd name="T17" fmla="*/ 0 60000 65536"/>
                <a:gd name="T18" fmla="*/ 0 60000 65536"/>
                <a:gd name="T19" fmla="*/ 0 60000 65536"/>
                <a:gd name="T20" fmla="*/ 0 60000 65536"/>
                <a:gd name="T21" fmla="*/ 0 w 64"/>
                <a:gd name="T22" fmla="*/ 0 h 63"/>
                <a:gd name="T23" fmla="*/ 64 w 64"/>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63">
                  <a:moveTo>
                    <a:pt x="10" y="57"/>
                  </a:moveTo>
                  <a:lnTo>
                    <a:pt x="62" y="5"/>
                  </a:lnTo>
                  <a:lnTo>
                    <a:pt x="64" y="2"/>
                  </a:lnTo>
                  <a:lnTo>
                    <a:pt x="64" y="0"/>
                  </a:lnTo>
                  <a:lnTo>
                    <a:pt x="0" y="63"/>
                  </a:lnTo>
                  <a:lnTo>
                    <a:pt x="4" y="61"/>
                  </a:lnTo>
                  <a:lnTo>
                    <a:pt x="10" y="57"/>
                  </a:lnTo>
                  <a:close/>
                </a:path>
              </a:pathLst>
            </a:custGeom>
            <a:solidFill>
              <a:srgbClr val="000000"/>
            </a:solidFill>
            <a:ln w="9525">
              <a:noFill/>
              <a:round/>
              <a:headEnd/>
              <a:tailEnd/>
            </a:ln>
          </p:spPr>
          <p:txBody>
            <a:bodyPr/>
            <a:lstStyle/>
            <a:p>
              <a:endParaRPr lang="en-US"/>
            </a:p>
          </p:txBody>
        </p:sp>
        <p:sp>
          <p:nvSpPr>
            <p:cNvPr id="40056" name="Freeform 30"/>
            <p:cNvSpPr>
              <a:spLocks/>
            </p:cNvSpPr>
            <p:nvPr/>
          </p:nvSpPr>
          <p:spPr bwMode="auto">
            <a:xfrm>
              <a:off x="3007" y="2158"/>
              <a:ext cx="114" cy="113"/>
            </a:xfrm>
            <a:custGeom>
              <a:avLst/>
              <a:gdLst>
                <a:gd name="T0" fmla="*/ 6 w 114"/>
                <a:gd name="T1" fmla="*/ 111 h 113"/>
                <a:gd name="T2" fmla="*/ 114 w 114"/>
                <a:gd name="T3" fmla="*/ 4 h 113"/>
                <a:gd name="T4" fmla="*/ 114 w 114"/>
                <a:gd name="T5" fmla="*/ 2 h 113"/>
                <a:gd name="T6" fmla="*/ 114 w 114"/>
                <a:gd name="T7" fmla="*/ 0 h 113"/>
                <a:gd name="T8" fmla="*/ 0 w 114"/>
                <a:gd name="T9" fmla="*/ 113 h 113"/>
                <a:gd name="T10" fmla="*/ 0 w 114"/>
                <a:gd name="T11" fmla="*/ 113 h 113"/>
                <a:gd name="T12" fmla="*/ 0 w 114"/>
                <a:gd name="T13" fmla="*/ 113 h 113"/>
                <a:gd name="T14" fmla="*/ 4 w 114"/>
                <a:gd name="T15" fmla="*/ 111 h 113"/>
                <a:gd name="T16" fmla="*/ 6 w 114"/>
                <a:gd name="T17" fmla="*/ 111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13"/>
                <a:gd name="T29" fmla="*/ 114 w 114"/>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13">
                  <a:moveTo>
                    <a:pt x="6" y="111"/>
                  </a:moveTo>
                  <a:lnTo>
                    <a:pt x="114" y="4"/>
                  </a:lnTo>
                  <a:lnTo>
                    <a:pt x="114" y="2"/>
                  </a:lnTo>
                  <a:lnTo>
                    <a:pt x="114" y="0"/>
                  </a:lnTo>
                  <a:lnTo>
                    <a:pt x="0" y="113"/>
                  </a:lnTo>
                  <a:lnTo>
                    <a:pt x="4" y="111"/>
                  </a:lnTo>
                  <a:lnTo>
                    <a:pt x="6" y="111"/>
                  </a:lnTo>
                  <a:close/>
                </a:path>
              </a:pathLst>
            </a:custGeom>
            <a:solidFill>
              <a:srgbClr val="000000"/>
            </a:solidFill>
            <a:ln w="9525">
              <a:noFill/>
              <a:round/>
              <a:headEnd/>
              <a:tailEnd/>
            </a:ln>
          </p:spPr>
          <p:txBody>
            <a:bodyPr/>
            <a:lstStyle/>
            <a:p>
              <a:endParaRPr lang="en-US"/>
            </a:p>
          </p:txBody>
        </p:sp>
        <p:sp>
          <p:nvSpPr>
            <p:cNvPr id="40057" name="Freeform 31"/>
            <p:cNvSpPr>
              <a:spLocks/>
            </p:cNvSpPr>
            <p:nvPr/>
          </p:nvSpPr>
          <p:spPr bwMode="auto">
            <a:xfrm>
              <a:off x="2963" y="2136"/>
              <a:ext cx="152" cy="151"/>
            </a:xfrm>
            <a:custGeom>
              <a:avLst/>
              <a:gdLst>
                <a:gd name="T0" fmla="*/ 6 w 152"/>
                <a:gd name="T1" fmla="*/ 149 h 151"/>
                <a:gd name="T2" fmla="*/ 152 w 152"/>
                <a:gd name="T3" fmla="*/ 2 h 151"/>
                <a:gd name="T4" fmla="*/ 152 w 152"/>
                <a:gd name="T5" fmla="*/ 2 h 151"/>
                <a:gd name="T6" fmla="*/ 150 w 152"/>
                <a:gd name="T7" fmla="*/ 0 h 151"/>
                <a:gd name="T8" fmla="*/ 0 w 152"/>
                <a:gd name="T9" fmla="*/ 151 h 151"/>
                <a:gd name="T10" fmla="*/ 2 w 152"/>
                <a:gd name="T11" fmla="*/ 151 h 151"/>
                <a:gd name="T12" fmla="*/ 6 w 152"/>
                <a:gd name="T13" fmla="*/ 149 h 151"/>
                <a:gd name="T14" fmla="*/ 0 60000 65536"/>
                <a:gd name="T15" fmla="*/ 0 60000 65536"/>
                <a:gd name="T16" fmla="*/ 0 60000 65536"/>
                <a:gd name="T17" fmla="*/ 0 60000 65536"/>
                <a:gd name="T18" fmla="*/ 0 60000 65536"/>
                <a:gd name="T19" fmla="*/ 0 60000 65536"/>
                <a:gd name="T20" fmla="*/ 0 60000 65536"/>
                <a:gd name="T21" fmla="*/ 0 w 152"/>
                <a:gd name="T22" fmla="*/ 0 h 151"/>
                <a:gd name="T23" fmla="*/ 152 w 152"/>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51">
                  <a:moveTo>
                    <a:pt x="6" y="149"/>
                  </a:moveTo>
                  <a:lnTo>
                    <a:pt x="152" y="2"/>
                  </a:lnTo>
                  <a:lnTo>
                    <a:pt x="150" y="0"/>
                  </a:lnTo>
                  <a:lnTo>
                    <a:pt x="0" y="151"/>
                  </a:lnTo>
                  <a:lnTo>
                    <a:pt x="2" y="151"/>
                  </a:lnTo>
                  <a:lnTo>
                    <a:pt x="6" y="149"/>
                  </a:lnTo>
                  <a:close/>
                </a:path>
              </a:pathLst>
            </a:custGeom>
            <a:solidFill>
              <a:srgbClr val="000000"/>
            </a:solidFill>
            <a:ln w="9525">
              <a:noFill/>
              <a:round/>
              <a:headEnd/>
              <a:tailEnd/>
            </a:ln>
          </p:spPr>
          <p:txBody>
            <a:bodyPr/>
            <a:lstStyle/>
            <a:p>
              <a:endParaRPr lang="en-US"/>
            </a:p>
          </p:txBody>
        </p:sp>
        <p:sp>
          <p:nvSpPr>
            <p:cNvPr id="40058" name="Freeform 32"/>
            <p:cNvSpPr>
              <a:spLocks/>
            </p:cNvSpPr>
            <p:nvPr/>
          </p:nvSpPr>
          <p:spPr bwMode="auto">
            <a:xfrm>
              <a:off x="2930" y="2119"/>
              <a:ext cx="175" cy="174"/>
            </a:xfrm>
            <a:custGeom>
              <a:avLst/>
              <a:gdLst>
                <a:gd name="T0" fmla="*/ 4 w 175"/>
                <a:gd name="T1" fmla="*/ 172 h 174"/>
                <a:gd name="T2" fmla="*/ 175 w 175"/>
                <a:gd name="T3" fmla="*/ 2 h 174"/>
                <a:gd name="T4" fmla="*/ 173 w 175"/>
                <a:gd name="T5" fmla="*/ 0 h 174"/>
                <a:gd name="T6" fmla="*/ 173 w 175"/>
                <a:gd name="T7" fmla="*/ 0 h 174"/>
                <a:gd name="T8" fmla="*/ 0 w 175"/>
                <a:gd name="T9" fmla="*/ 174 h 174"/>
                <a:gd name="T10" fmla="*/ 2 w 175"/>
                <a:gd name="T11" fmla="*/ 172 h 174"/>
                <a:gd name="T12" fmla="*/ 4 w 175"/>
                <a:gd name="T13" fmla="*/ 172 h 174"/>
                <a:gd name="T14" fmla="*/ 0 60000 65536"/>
                <a:gd name="T15" fmla="*/ 0 60000 65536"/>
                <a:gd name="T16" fmla="*/ 0 60000 65536"/>
                <a:gd name="T17" fmla="*/ 0 60000 65536"/>
                <a:gd name="T18" fmla="*/ 0 60000 65536"/>
                <a:gd name="T19" fmla="*/ 0 60000 65536"/>
                <a:gd name="T20" fmla="*/ 0 60000 65536"/>
                <a:gd name="T21" fmla="*/ 0 w 175"/>
                <a:gd name="T22" fmla="*/ 0 h 174"/>
                <a:gd name="T23" fmla="*/ 175 w 175"/>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74">
                  <a:moveTo>
                    <a:pt x="4" y="172"/>
                  </a:moveTo>
                  <a:lnTo>
                    <a:pt x="175" y="2"/>
                  </a:lnTo>
                  <a:lnTo>
                    <a:pt x="173" y="0"/>
                  </a:lnTo>
                  <a:lnTo>
                    <a:pt x="0" y="174"/>
                  </a:lnTo>
                  <a:lnTo>
                    <a:pt x="2" y="172"/>
                  </a:lnTo>
                  <a:lnTo>
                    <a:pt x="4" y="172"/>
                  </a:lnTo>
                  <a:close/>
                </a:path>
              </a:pathLst>
            </a:custGeom>
            <a:solidFill>
              <a:srgbClr val="000000"/>
            </a:solidFill>
            <a:ln w="9525">
              <a:noFill/>
              <a:round/>
              <a:headEnd/>
              <a:tailEnd/>
            </a:ln>
          </p:spPr>
          <p:txBody>
            <a:bodyPr/>
            <a:lstStyle/>
            <a:p>
              <a:endParaRPr lang="en-US"/>
            </a:p>
          </p:txBody>
        </p:sp>
        <p:sp>
          <p:nvSpPr>
            <p:cNvPr id="40059" name="Freeform 33"/>
            <p:cNvSpPr>
              <a:spLocks/>
            </p:cNvSpPr>
            <p:nvPr/>
          </p:nvSpPr>
          <p:spPr bwMode="auto">
            <a:xfrm>
              <a:off x="2900" y="2104"/>
              <a:ext cx="192" cy="191"/>
            </a:xfrm>
            <a:custGeom>
              <a:avLst/>
              <a:gdLst>
                <a:gd name="T0" fmla="*/ 4 w 192"/>
                <a:gd name="T1" fmla="*/ 191 h 191"/>
                <a:gd name="T2" fmla="*/ 192 w 192"/>
                <a:gd name="T3" fmla="*/ 2 h 191"/>
                <a:gd name="T4" fmla="*/ 190 w 192"/>
                <a:gd name="T5" fmla="*/ 2 h 191"/>
                <a:gd name="T6" fmla="*/ 190 w 192"/>
                <a:gd name="T7" fmla="*/ 0 h 191"/>
                <a:gd name="T8" fmla="*/ 0 w 192"/>
                <a:gd name="T9" fmla="*/ 191 h 191"/>
                <a:gd name="T10" fmla="*/ 2 w 192"/>
                <a:gd name="T11" fmla="*/ 191 h 191"/>
                <a:gd name="T12" fmla="*/ 4 w 192"/>
                <a:gd name="T13" fmla="*/ 191 h 191"/>
                <a:gd name="T14" fmla="*/ 0 60000 65536"/>
                <a:gd name="T15" fmla="*/ 0 60000 65536"/>
                <a:gd name="T16" fmla="*/ 0 60000 65536"/>
                <a:gd name="T17" fmla="*/ 0 60000 65536"/>
                <a:gd name="T18" fmla="*/ 0 60000 65536"/>
                <a:gd name="T19" fmla="*/ 0 60000 65536"/>
                <a:gd name="T20" fmla="*/ 0 60000 65536"/>
                <a:gd name="T21" fmla="*/ 0 w 192"/>
                <a:gd name="T22" fmla="*/ 0 h 191"/>
                <a:gd name="T23" fmla="*/ 192 w 192"/>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91">
                  <a:moveTo>
                    <a:pt x="4" y="191"/>
                  </a:moveTo>
                  <a:lnTo>
                    <a:pt x="192" y="2"/>
                  </a:lnTo>
                  <a:lnTo>
                    <a:pt x="190" y="2"/>
                  </a:lnTo>
                  <a:lnTo>
                    <a:pt x="190" y="0"/>
                  </a:lnTo>
                  <a:lnTo>
                    <a:pt x="0" y="191"/>
                  </a:lnTo>
                  <a:lnTo>
                    <a:pt x="2" y="191"/>
                  </a:lnTo>
                  <a:lnTo>
                    <a:pt x="4" y="191"/>
                  </a:lnTo>
                  <a:close/>
                </a:path>
              </a:pathLst>
            </a:custGeom>
            <a:solidFill>
              <a:srgbClr val="000000"/>
            </a:solidFill>
            <a:ln w="9525">
              <a:noFill/>
              <a:round/>
              <a:headEnd/>
              <a:tailEnd/>
            </a:ln>
          </p:spPr>
          <p:txBody>
            <a:bodyPr/>
            <a:lstStyle/>
            <a:p>
              <a:endParaRPr lang="en-US"/>
            </a:p>
          </p:txBody>
        </p:sp>
        <p:sp>
          <p:nvSpPr>
            <p:cNvPr id="40060" name="Freeform 34"/>
            <p:cNvSpPr>
              <a:spLocks/>
            </p:cNvSpPr>
            <p:nvPr/>
          </p:nvSpPr>
          <p:spPr bwMode="auto">
            <a:xfrm>
              <a:off x="2871" y="2090"/>
              <a:ext cx="205" cy="205"/>
            </a:xfrm>
            <a:custGeom>
              <a:avLst/>
              <a:gdLst>
                <a:gd name="T0" fmla="*/ 4 w 205"/>
                <a:gd name="T1" fmla="*/ 205 h 205"/>
                <a:gd name="T2" fmla="*/ 205 w 205"/>
                <a:gd name="T3" fmla="*/ 2 h 205"/>
                <a:gd name="T4" fmla="*/ 205 w 205"/>
                <a:gd name="T5" fmla="*/ 2 h 205"/>
                <a:gd name="T6" fmla="*/ 205 w 205"/>
                <a:gd name="T7" fmla="*/ 0 h 205"/>
                <a:gd name="T8" fmla="*/ 204 w 205"/>
                <a:gd name="T9" fmla="*/ 0 h 205"/>
                <a:gd name="T10" fmla="*/ 204 w 205"/>
                <a:gd name="T11" fmla="*/ 0 h 205"/>
                <a:gd name="T12" fmla="*/ 0 w 205"/>
                <a:gd name="T13" fmla="*/ 205 h 205"/>
                <a:gd name="T14" fmla="*/ 2 w 205"/>
                <a:gd name="T15" fmla="*/ 205 h 205"/>
                <a:gd name="T16" fmla="*/ 4 w 205"/>
                <a:gd name="T17" fmla="*/ 205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205"/>
                <a:gd name="T29" fmla="*/ 205 w 205"/>
                <a:gd name="T30" fmla="*/ 205 h 2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205">
                  <a:moveTo>
                    <a:pt x="4" y="205"/>
                  </a:moveTo>
                  <a:lnTo>
                    <a:pt x="205" y="2"/>
                  </a:lnTo>
                  <a:lnTo>
                    <a:pt x="205" y="0"/>
                  </a:lnTo>
                  <a:lnTo>
                    <a:pt x="204" y="0"/>
                  </a:lnTo>
                  <a:lnTo>
                    <a:pt x="0" y="205"/>
                  </a:lnTo>
                  <a:lnTo>
                    <a:pt x="2" y="205"/>
                  </a:lnTo>
                  <a:lnTo>
                    <a:pt x="4" y="205"/>
                  </a:lnTo>
                  <a:close/>
                </a:path>
              </a:pathLst>
            </a:custGeom>
            <a:solidFill>
              <a:srgbClr val="000000"/>
            </a:solidFill>
            <a:ln w="9525">
              <a:noFill/>
              <a:round/>
              <a:headEnd/>
              <a:tailEnd/>
            </a:ln>
          </p:spPr>
          <p:txBody>
            <a:bodyPr/>
            <a:lstStyle/>
            <a:p>
              <a:endParaRPr lang="en-US"/>
            </a:p>
          </p:txBody>
        </p:sp>
        <p:sp>
          <p:nvSpPr>
            <p:cNvPr id="40061" name="Freeform 35"/>
            <p:cNvSpPr>
              <a:spLocks/>
            </p:cNvSpPr>
            <p:nvPr/>
          </p:nvSpPr>
          <p:spPr bwMode="auto">
            <a:xfrm>
              <a:off x="2844" y="2075"/>
              <a:ext cx="219" cy="218"/>
            </a:xfrm>
            <a:custGeom>
              <a:avLst/>
              <a:gdLst>
                <a:gd name="T0" fmla="*/ 4 w 219"/>
                <a:gd name="T1" fmla="*/ 218 h 218"/>
                <a:gd name="T2" fmla="*/ 219 w 219"/>
                <a:gd name="T3" fmla="*/ 2 h 218"/>
                <a:gd name="T4" fmla="*/ 217 w 219"/>
                <a:gd name="T5" fmla="*/ 2 h 218"/>
                <a:gd name="T6" fmla="*/ 217 w 219"/>
                <a:gd name="T7" fmla="*/ 0 h 218"/>
                <a:gd name="T8" fmla="*/ 0 w 219"/>
                <a:gd name="T9" fmla="*/ 218 h 218"/>
                <a:gd name="T10" fmla="*/ 2 w 219"/>
                <a:gd name="T11" fmla="*/ 218 h 218"/>
                <a:gd name="T12" fmla="*/ 4 w 219"/>
                <a:gd name="T13" fmla="*/ 218 h 218"/>
                <a:gd name="T14" fmla="*/ 0 60000 65536"/>
                <a:gd name="T15" fmla="*/ 0 60000 65536"/>
                <a:gd name="T16" fmla="*/ 0 60000 65536"/>
                <a:gd name="T17" fmla="*/ 0 60000 65536"/>
                <a:gd name="T18" fmla="*/ 0 60000 65536"/>
                <a:gd name="T19" fmla="*/ 0 60000 65536"/>
                <a:gd name="T20" fmla="*/ 0 60000 65536"/>
                <a:gd name="T21" fmla="*/ 0 w 219"/>
                <a:gd name="T22" fmla="*/ 0 h 218"/>
                <a:gd name="T23" fmla="*/ 219 w 219"/>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18">
                  <a:moveTo>
                    <a:pt x="4" y="218"/>
                  </a:moveTo>
                  <a:lnTo>
                    <a:pt x="219" y="2"/>
                  </a:lnTo>
                  <a:lnTo>
                    <a:pt x="217" y="2"/>
                  </a:lnTo>
                  <a:lnTo>
                    <a:pt x="217" y="0"/>
                  </a:lnTo>
                  <a:lnTo>
                    <a:pt x="0" y="218"/>
                  </a:lnTo>
                  <a:lnTo>
                    <a:pt x="2" y="218"/>
                  </a:lnTo>
                  <a:lnTo>
                    <a:pt x="4" y="218"/>
                  </a:lnTo>
                  <a:close/>
                </a:path>
              </a:pathLst>
            </a:custGeom>
            <a:solidFill>
              <a:srgbClr val="000000"/>
            </a:solidFill>
            <a:ln w="9525">
              <a:noFill/>
              <a:round/>
              <a:headEnd/>
              <a:tailEnd/>
            </a:ln>
          </p:spPr>
          <p:txBody>
            <a:bodyPr/>
            <a:lstStyle/>
            <a:p>
              <a:endParaRPr lang="en-US"/>
            </a:p>
          </p:txBody>
        </p:sp>
        <p:sp>
          <p:nvSpPr>
            <p:cNvPr id="40062" name="Freeform 36"/>
            <p:cNvSpPr>
              <a:spLocks/>
            </p:cNvSpPr>
            <p:nvPr/>
          </p:nvSpPr>
          <p:spPr bwMode="auto">
            <a:xfrm>
              <a:off x="2819" y="2063"/>
              <a:ext cx="229" cy="228"/>
            </a:xfrm>
            <a:custGeom>
              <a:avLst/>
              <a:gdLst>
                <a:gd name="T0" fmla="*/ 4 w 229"/>
                <a:gd name="T1" fmla="*/ 228 h 228"/>
                <a:gd name="T2" fmla="*/ 229 w 229"/>
                <a:gd name="T3" fmla="*/ 0 h 228"/>
                <a:gd name="T4" fmla="*/ 227 w 229"/>
                <a:gd name="T5" fmla="*/ 0 h 228"/>
                <a:gd name="T6" fmla="*/ 227 w 229"/>
                <a:gd name="T7" fmla="*/ 0 h 228"/>
                <a:gd name="T8" fmla="*/ 0 w 229"/>
                <a:gd name="T9" fmla="*/ 226 h 228"/>
                <a:gd name="T10" fmla="*/ 2 w 229"/>
                <a:gd name="T11" fmla="*/ 226 h 228"/>
                <a:gd name="T12" fmla="*/ 4 w 229"/>
                <a:gd name="T13" fmla="*/ 228 h 228"/>
                <a:gd name="T14" fmla="*/ 0 60000 65536"/>
                <a:gd name="T15" fmla="*/ 0 60000 65536"/>
                <a:gd name="T16" fmla="*/ 0 60000 65536"/>
                <a:gd name="T17" fmla="*/ 0 60000 65536"/>
                <a:gd name="T18" fmla="*/ 0 60000 65536"/>
                <a:gd name="T19" fmla="*/ 0 60000 65536"/>
                <a:gd name="T20" fmla="*/ 0 60000 65536"/>
                <a:gd name="T21" fmla="*/ 0 w 229"/>
                <a:gd name="T22" fmla="*/ 0 h 228"/>
                <a:gd name="T23" fmla="*/ 229 w 229"/>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228">
                  <a:moveTo>
                    <a:pt x="4" y="228"/>
                  </a:moveTo>
                  <a:lnTo>
                    <a:pt x="229" y="0"/>
                  </a:lnTo>
                  <a:lnTo>
                    <a:pt x="227" y="0"/>
                  </a:lnTo>
                  <a:lnTo>
                    <a:pt x="0" y="226"/>
                  </a:lnTo>
                  <a:lnTo>
                    <a:pt x="2" y="226"/>
                  </a:lnTo>
                  <a:lnTo>
                    <a:pt x="4" y="228"/>
                  </a:lnTo>
                  <a:close/>
                </a:path>
              </a:pathLst>
            </a:custGeom>
            <a:solidFill>
              <a:srgbClr val="000000"/>
            </a:solidFill>
            <a:ln w="9525">
              <a:noFill/>
              <a:round/>
              <a:headEnd/>
              <a:tailEnd/>
            </a:ln>
          </p:spPr>
          <p:txBody>
            <a:bodyPr/>
            <a:lstStyle/>
            <a:p>
              <a:endParaRPr lang="en-US"/>
            </a:p>
          </p:txBody>
        </p:sp>
        <p:sp>
          <p:nvSpPr>
            <p:cNvPr id="40063" name="Freeform 37"/>
            <p:cNvSpPr>
              <a:spLocks/>
            </p:cNvSpPr>
            <p:nvPr/>
          </p:nvSpPr>
          <p:spPr bwMode="auto">
            <a:xfrm>
              <a:off x="2796" y="2054"/>
              <a:ext cx="232" cy="231"/>
            </a:xfrm>
            <a:custGeom>
              <a:avLst/>
              <a:gdLst>
                <a:gd name="T0" fmla="*/ 4 w 232"/>
                <a:gd name="T1" fmla="*/ 231 h 231"/>
                <a:gd name="T2" fmla="*/ 232 w 232"/>
                <a:gd name="T3" fmla="*/ 2 h 231"/>
                <a:gd name="T4" fmla="*/ 230 w 232"/>
                <a:gd name="T5" fmla="*/ 0 h 231"/>
                <a:gd name="T6" fmla="*/ 229 w 232"/>
                <a:gd name="T7" fmla="*/ 0 h 231"/>
                <a:gd name="T8" fmla="*/ 0 w 232"/>
                <a:gd name="T9" fmla="*/ 229 h 231"/>
                <a:gd name="T10" fmla="*/ 2 w 232"/>
                <a:gd name="T11" fmla="*/ 229 h 231"/>
                <a:gd name="T12" fmla="*/ 4 w 232"/>
                <a:gd name="T13" fmla="*/ 231 h 231"/>
                <a:gd name="T14" fmla="*/ 0 60000 65536"/>
                <a:gd name="T15" fmla="*/ 0 60000 65536"/>
                <a:gd name="T16" fmla="*/ 0 60000 65536"/>
                <a:gd name="T17" fmla="*/ 0 60000 65536"/>
                <a:gd name="T18" fmla="*/ 0 60000 65536"/>
                <a:gd name="T19" fmla="*/ 0 60000 65536"/>
                <a:gd name="T20" fmla="*/ 0 60000 65536"/>
                <a:gd name="T21" fmla="*/ 0 w 232"/>
                <a:gd name="T22" fmla="*/ 0 h 231"/>
                <a:gd name="T23" fmla="*/ 232 w 232"/>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231">
                  <a:moveTo>
                    <a:pt x="4" y="231"/>
                  </a:moveTo>
                  <a:lnTo>
                    <a:pt x="232" y="2"/>
                  </a:lnTo>
                  <a:lnTo>
                    <a:pt x="230" y="0"/>
                  </a:lnTo>
                  <a:lnTo>
                    <a:pt x="229" y="0"/>
                  </a:lnTo>
                  <a:lnTo>
                    <a:pt x="0" y="229"/>
                  </a:lnTo>
                  <a:lnTo>
                    <a:pt x="2" y="229"/>
                  </a:lnTo>
                  <a:lnTo>
                    <a:pt x="4" y="231"/>
                  </a:lnTo>
                  <a:close/>
                </a:path>
              </a:pathLst>
            </a:custGeom>
            <a:solidFill>
              <a:srgbClr val="000000"/>
            </a:solidFill>
            <a:ln w="9525">
              <a:noFill/>
              <a:round/>
              <a:headEnd/>
              <a:tailEnd/>
            </a:ln>
          </p:spPr>
          <p:txBody>
            <a:bodyPr/>
            <a:lstStyle/>
            <a:p>
              <a:endParaRPr lang="en-US"/>
            </a:p>
          </p:txBody>
        </p:sp>
        <p:sp>
          <p:nvSpPr>
            <p:cNvPr id="40064" name="Freeform 38"/>
            <p:cNvSpPr>
              <a:spLocks/>
            </p:cNvSpPr>
            <p:nvPr/>
          </p:nvSpPr>
          <p:spPr bwMode="auto">
            <a:xfrm>
              <a:off x="2775" y="2048"/>
              <a:ext cx="230" cy="229"/>
            </a:xfrm>
            <a:custGeom>
              <a:avLst/>
              <a:gdLst>
                <a:gd name="T0" fmla="*/ 2 w 230"/>
                <a:gd name="T1" fmla="*/ 229 h 229"/>
                <a:gd name="T2" fmla="*/ 230 w 230"/>
                <a:gd name="T3" fmla="*/ 0 h 229"/>
                <a:gd name="T4" fmla="*/ 228 w 230"/>
                <a:gd name="T5" fmla="*/ 0 h 229"/>
                <a:gd name="T6" fmla="*/ 228 w 230"/>
                <a:gd name="T7" fmla="*/ 0 h 229"/>
                <a:gd name="T8" fmla="*/ 0 w 230"/>
                <a:gd name="T9" fmla="*/ 229 h 229"/>
                <a:gd name="T10" fmla="*/ 0 w 230"/>
                <a:gd name="T11" fmla="*/ 229 h 229"/>
                <a:gd name="T12" fmla="*/ 2 w 230"/>
                <a:gd name="T13" fmla="*/ 229 h 229"/>
                <a:gd name="T14" fmla="*/ 0 60000 65536"/>
                <a:gd name="T15" fmla="*/ 0 60000 65536"/>
                <a:gd name="T16" fmla="*/ 0 60000 65536"/>
                <a:gd name="T17" fmla="*/ 0 60000 65536"/>
                <a:gd name="T18" fmla="*/ 0 60000 65536"/>
                <a:gd name="T19" fmla="*/ 0 60000 65536"/>
                <a:gd name="T20" fmla="*/ 0 60000 65536"/>
                <a:gd name="T21" fmla="*/ 0 w 230"/>
                <a:gd name="T22" fmla="*/ 0 h 229"/>
                <a:gd name="T23" fmla="*/ 230 w 230"/>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229">
                  <a:moveTo>
                    <a:pt x="2" y="229"/>
                  </a:moveTo>
                  <a:lnTo>
                    <a:pt x="230" y="0"/>
                  </a:lnTo>
                  <a:lnTo>
                    <a:pt x="228" y="0"/>
                  </a:lnTo>
                  <a:lnTo>
                    <a:pt x="0" y="229"/>
                  </a:lnTo>
                  <a:lnTo>
                    <a:pt x="2" y="229"/>
                  </a:lnTo>
                  <a:close/>
                </a:path>
              </a:pathLst>
            </a:custGeom>
            <a:solidFill>
              <a:srgbClr val="000000"/>
            </a:solidFill>
            <a:ln w="9525">
              <a:noFill/>
              <a:round/>
              <a:headEnd/>
              <a:tailEnd/>
            </a:ln>
          </p:spPr>
          <p:txBody>
            <a:bodyPr/>
            <a:lstStyle/>
            <a:p>
              <a:endParaRPr lang="en-US"/>
            </a:p>
          </p:txBody>
        </p:sp>
        <p:sp>
          <p:nvSpPr>
            <p:cNvPr id="40065" name="Freeform 39"/>
            <p:cNvSpPr>
              <a:spLocks/>
            </p:cNvSpPr>
            <p:nvPr/>
          </p:nvSpPr>
          <p:spPr bwMode="auto">
            <a:xfrm>
              <a:off x="2752" y="2044"/>
              <a:ext cx="230" cy="227"/>
            </a:xfrm>
            <a:custGeom>
              <a:avLst/>
              <a:gdLst>
                <a:gd name="T0" fmla="*/ 4 w 230"/>
                <a:gd name="T1" fmla="*/ 227 h 227"/>
                <a:gd name="T2" fmla="*/ 230 w 230"/>
                <a:gd name="T3" fmla="*/ 0 h 227"/>
                <a:gd name="T4" fmla="*/ 228 w 230"/>
                <a:gd name="T5" fmla="*/ 0 h 227"/>
                <a:gd name="T6" fmla="*/ 226 w 230"/>
                <a:gd name="T7" fmla="*/ 0 h 227"/>
                <a:gd name="T8" fmla="*/ 0 w 230"/>
                <a:gd name="T9" fmla="*/ 227 h 227"/>
                <a:gd name="T10" fmla="*/ 2 w 230"/>
                <a:gd name="T11" fmla="*/ 227 h 227"/>
                <a:gd name="T12" fmla="*/ 4 w 230"/>
                <a:gd name="T13" fmla="*/ 227 h 227"/>
                <a:gd name="T14" fmla="*/ 0 60000 65536"/>
                <a:gd name="T15" fmla="*/ 0 60000 65536"/>
                <a:gd name="T16" fmla="*/ 0 60000 65536"/>
                <a:gd name="T17" fmla="*/ 0 60000 65536"/>
                <a:gd name="T18" fmla="*/ 0 60000 65536"/>
                <a:gd name="T19" fmla="*/ 0 60000 65536"/>
                <a:gd name="T20" fmla="*/ 0 60000 65536"/>
                <a:gd name="T21" fmla="*/ 0 w 230"/>
                <a:gd name="T22" fmla="*/ 0 h 227"/>
                <a:gd name="T23" fmla="*/ 230 w 230"/>
                <a:gd name="T24" fmla="*/ 227 h 2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227">
                  <a:moveTo>
                    <a:pt x="4" y="227"/>
                  </a:moveTo>
                  <a:lnTo>
                    <a:pt x="230" y="0"/>
                  </a:lnTo>
                  <a:lnTo>
                    <a:pt x="228" y="0"/>
                  </a:lnTo>
                  <a:lnTo>
                    <a:pt x="226" y="0"/>
                  </a:lnTo>
                  <a:lnTo>
                    <a:pt x="0" y="227"/>
                  </a:lnTo>
                  <a:lnTo>
                    <a:pt x="2" y="227"/>
                  </a:lnTo>
                  <a:lnTo>
                    <a:pt x="4" y="227"/>
                  </a:lnTo>
                  <a:close/>
                </a:path>
              </a:pathLst>
            </a:custGeom>
            <a:solidFill>
              <a:srgbClr val="000000"/>
            </a:solidFill>
            <a:ln w="9525">
              <a:noFill/>
              <a:round/>
              <a:headEnd/>
              <a:tailEnd/>
            </a:ln>
          </p:spPr>
          <p:txBody>
            <a:bodyPr/>
            <a:lstStyle/>
            <a:p>
              <a:endParaRPr lang="en-US"/>
            </a:p>
          </p:txBody>
        </p:sp>
        <p:sp>
          <p:nvSpPr>
            <p:cNvPr id="40066" name="Freeform 40"/>
            <p:cNvSpPr>
              <a:spLocks/>
            </p:cNvSpPr>
            <p:nvPr/>
          </p:nvSpPr>
          <p:spPr bwMode="auto">
            <a:xfrm>
              <a:off x="2731" y="2040"/>
              <a:ext cx="226" cy="224"/>
            </a:xfrm>
            <a:custGeom>
              <a:avLst/>
              <a:gdLst>
                <a:gd name="T0" fmla="*/ 3 w 226"/>
                <a:gd name="T1" fmla="*/ 224 h 224"/>
                <a:gd name="T2" fmla="*/ 226 w 226"/>
                <a:gd name="T3" fmla="*/ 0 h 224"/>
                <a:gd name="T4" fmla="*/ 224 w 226"/>
                <a:gd name="T5" fmla="*/ 0 h 224"/>
                <a:gd name="T6" fmla="*/ 222 w 226"/>
                <a:gd name="T7" fmla="*/ 0 h 224"/>
                <a:gd name="T8" fmla="*/ 0 w 226"/>
                <a:gd name="T9" fmla="*/ 224 h 224"/>
                <a:gd name="T10" fmla="*/ 2 w 226"/>
                <a:gd name="T11" fmla="*/ 224 h 224"/>
                <a:gd name="T12" fmla="*/ 3 w 226"/>
                <a:gd name="T13" fmla="*/ 224 h 224"/>
                <a:gd name="T14" fmla="*/ 0 60000 65536"/>
                <a:gd name="T15" fmla="*/ 0 60000 65536"/>
                <a:gd name="T16" fmla="*/ 0 60000 65536"/>
                <a:gd name="T17" fmla="*/ 0 60000 65536"/>
                <a:gd name="T18" fmla="*/ 0 60000 65536"/>
                <a:gd name="T19" fmla="*/ 0 60000 65536"/>
                <a:gd name="T20" fmla="*/ 0 60000 65536"/>
                <a:gd name="T21" fmla="*/ 0 w 226"/>
                <a:gd name="T22" fmla="*/ 0 h 224"/>
                <a:gd name="T23" fmla="*/ 226 w 226"/>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224">
                  <a:moveTo>
                    <a:pt x="3" y="224"/>
                  </a:moveTo>
                  <a:lnTo>
                    <a:pt x="226" y="0"/>
                  </a:lnTo>
                  <a:lnTo>
                    <a:pt x="224" y="0"/>
                  </a:lnTo>
                  <a:lnTo>
                    <a:pt x="222" y="0"/>
                  </a:lnTo>
                  <a:lnTo>
                    <a:pt x="0" y="224"/>
                  </a:lnTo>
                  <a:lnTo>
                    <a:pt x="2" y="224"/>
                  </a:lnTo>
                  <a:lnTo>
                    <a:pt x="3" y="224"/>
                  </a:lnTo>
                  <a:close/>
                </a:path>
              </a:pathLst>
            </a:custGeom>
            <a:solidFill>
              <a:srgbClr val="000000"/>
            </a:solidFill>
            <a:ln w="9525">
              <a:noFill/>
              <a:round/>
              <a:headEnd/>
              <a:tailEnd/>
            </a:ln>
          </p:spPr>
          <p:txBody>
            <a:bodyPr/>
            <a:lstStyle/>
            <a:p>
              <a:endParaRPr lang="en-US"/>
            </a:p>
          </p:txBody>
        </p:sp>
        <p:sp>
          <p:nvSpPr>
            <p:cNvPr id="40067" name="Freeform 41"/>
            <p:cNvSpPr>
              <a:spLocks/>
            </p:cNvSpPr>
            <p:nvPr/>
          </p:nvSpPr>
          <p:spPr bwMode="auto">
            <a:xfrm>
              <a:off x="2709" y="2036"/>
              <a:ext cx="223" cy="220"/>
            </a:xfrm>
            <a:custGeom>
              <a:avLst/>
              <a:gdLst>
                <a:gd name="T0" fmla="*/ 4 w 223"/>
                <a:gd name="T1" fmla="*/ 220 h 220"/>
                <a:gd name="T2" fmla="*/ 223 w 223"/>
                <a:gd name="T3" fmla="*/ 2 h 220"/>
                <a:gd name="T4" fmla="*/ 221 w 223"/>
                <a:gd name="T5" fmla="*/ 0 h 220"/>
                <a:gd name="T6" fmla="*/ 219 w 223"/>
                <a:gd name="T7" fmla="*/ 0 h 220"/>
                <a:gd name="T8" fmla="*/ 0 w 223"/>
                <a:gd name="T9" fmla="*/ 218 h 220"/>
                <a:gd name="T10" fmla="*/ 2 w 223"/>
                <a:gd name="T11" fmla="*/ 218 h 220"/>
                <a:gd name="T12" fmla="*/ 2 w 223"/>
                <a:gd name="T13" fmla="*/ 220 h 220"/>
                <a:gd name="T14" fmla="*/ 2 w 223"/>
                <a:gd name="T15" fmla="*/ 220 h 220"/>
                <a:gd name="T16" fmla="*/ 4 w 223"/>
                <a:gd name="T17" fmla="*/ 22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220"/>
                <a:gd name="T29" fmla="*/ 223 w 223"/>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220">
                  <a:moveTo>
                    <a:pt x="4" y="220"/>
                  </a:moveTo>
                  <a:lnTo>
                    <a:pt x="223" y="2"/>
                  </a:lnTo>
                  <a:lnTo>
                    <a:pt x="221" y="0"/>
                  </a:lnTo>
                  <a:lnTo>
                    <a:pt x="219" y="0"/>
                  </a:lnTo>
                  <a:lnTo>
                    <a:pt x="0" y="218"/>
                  </a:lnTo>
                  <a:lnTo>
                    <a:pt x="2" y="218"/>
                  </a:lnTo>
                  <a:lnTo>
                    <a:pt x="2" y="220"/>
                  </a:lnTo>
                  <a:lnTo>
                    <a:pt x="4" y="220"/>
                  </a:lnTo>
                  <a:close/>
                </a:path>
              </a:pathLst>
            </a:custGeom>
            <a:solidFill>
              <a:srgbClr val="000000"/>
            </a:solidFill>
            <a:ln w="9525">
              <a:noFill/>
              <a:round/>
              <a:headEnd/>
              <a:tailEnd/>
            </a:ln>
          </p:spPr>
          <p:txBody>
            <a:bodyPr/>
            <a:lstStyle/>
            <a:p>
              <a:endParaRPr lang="en-US"/>
            </a:p>
          </p:txBody>
        </p:sp>
        <p:sp>
          <p:nvSpPr>
            <p:cNvPr id="40068" name="Freeform 42"/>
            <p:cNvSpPr>
              <a:spLocks/>
            </p:cNvSpPr>
            <p:nvPr/>
          </p:nvSpPr>
          <p:spPr bwMode="auto">
            <a:xfrm>
              <a:off x="2694" y="2032"/>
              <a:ext cx="213" cy="214"/>
            </a:xfrm>
            <a:custGeom>
              <a:avLst/>
              <a:gdLst>
                <a:gd name="T0" fmla="*/ 2 w 213"/>
                <a:gd name="T1" fmla="*/ 214 h 214"/>
                <a:gd name="T2" fmla="*/ 213 w 213"/>
                <a:gd name="T3" fmla="*/ 2 h 214"/>
                <a:gd name="T4" fmla="*/ 211 w 213"/>
                <a:gd name="T5" fmla="*/ 2 h 214"/>
                <a:gd name="T6" fmla="*/ 210 w 213"/>
                <a:gd name="T7" fmla="*/ 0 h 214"/>
                <a:gd name="T8" fmla="*/ 0 w 213"/>
                <a:gd name="T9" fmla="*/ 212 h 214"/>
                <a:gd name="T10" fmla="*/ 0 w 213"/>
                <a:gd name="T11" fmla="*/ 212 h 214"/>
                <a:gd name="T12" fmla="*/ 2 w 213"/>
                <a:gd name="T13" fmla="*/ 214 h 214"/>
                <a:gd name="T14" fmla="*/ 0 60000 65536"/>
                <a:gd name="T15" fmla="*/ 0 60000 65536"/>
                <a:gd name="T16" fmla="*/ 0 60000 65536"/>
                <a:gd name="T17" fmla="*/ 0 60000 65536"/>
                <a:gd name="T18" fmla="*/ 0 60000 65536"/>
                <a:gd name="T19" fmla="*/ 0 60000 65536"/>
                <a:gd name="T20" fmla="*/ 0 60000 65536"/>
                <a:gd name="T21" fmla="*/ 0 w 213"/>
                <a:gd name="T22" fmla="*/ 0 h 214"/>
                <a:gd name="T23" fmla="*/ 213 w 213"/>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214">
                  <a:moveTo>
                    <a:pt x="2" y="214"/>
                  </a:moveTo>
                  <a:lnTo>
                    <a:pt x="213" y="2"/>
                  </a:lnTo>
                  <a:lnTo>
                    <a:pt x="211" y="2"/>
                  </a:lnTo>
                  <a:lnTo>
                    <a:pt x="210" y="0"/>
                  </a:lnTo>
                  <a:lnTo>
                    <a:pt x="0" y="212"/>
                  </a:lnTo>
                  <a:lnTo>
                    <a:pt x="2" y="214"/>
                  </a:lnTo>
                  <a:close/>
                </a:path>
              </a:pathLst>
            </a:custGeom>
            <a:solidFill>
              <a:srgbClr val="000000"/>
            </a:solidFill>
            <a:ln w="9525">
              <a:noFill/>
              <a:round/>
              <a:headEnd/>
              <a:tailEnd/>
            </a:ln>
          </p:spPr>
          <p:txBody>
            <a:bodyPr/>
            <a:lstStyle/>
            <a:p>
              <a:endParaRPr lang="en-US"/>
            </a:p>
          </p:txBody>
        </p:sp>
        <p:sp>
          <p:nvSpPr>
            <p:cNvPr id="40069" name="Freeform 43"/>
            <p:cNvSpPr>
              <a:spLocks/>
            </p:cNvSpPr>
            <p:nvPr/>
          </p:nvSpPr>
          <p:spPr bwMode="auto">
            <a:xfrm>
              <a:off x="2679" y="2030"/>
              <a:ext cx="201" cy="203"/>
            </a:xfrm>
            <a:custGeom>
              <a:avLst/>
              <a:gdLst>
                <a:gd name="T0" fmla="*/ 2 w 201"/>
                <a:gd name="T1" fmla="*/ 203 h 203"/>
                <a:gd name="T2" fmla="*/ 201 w 201"/>
                <a:gd name="T3" fmla="*/ 0 h 203"/>
                <a:gd name="T4" fmla="*/ 200 w 201"/>
                <a:gd name="T5" fmla="*/ 0 h 203"/>
                <a:gd name="T6" fmla="*/ 198 w 201"/>
                <a:gd name="T7" fmla="*/ 0 h 203"/>
                <a:gd name="T8" fmla="*/ 0 w 201"/>
                <a:gd name="T9" fmla="*/ 201 h 203"/>
                <a:gd name="T10" fmla="*/ 0 w 201"/>
                <a:gd name="T11" fmla="*/ 201 h 203"/>
                <a:gd name="T12" fmla="*/ 2 w 201"/>
                <a:gd name="T13" fmla="*/ 203 h 203"/>
                <a:gd name="T14" fmla="*/ 0 60000 65536"/>
                <a:gd name="T15" fmla="*/ 0 60000 65536"/>
                <a:gd name="T16" fmla="*/ 0 60000 65536"/>
                <a:gd name="T17" fmla="*/ 0 60000 65536"/>
                <a:gd name="T18" fmla="*/ 0 60000 65536"/>
                <a:gd name="T19" fmla="*/ 0 60000 65536"/>
                <a:gd name="T20" fmla="*/ 0 60000 65536"/>
                <a:gd name="T21" fmla="*/ 0 w 201"/>
                <a:gd name="T22" fmla="*/ 0 h 203"/>
                <a:gd name="T23" fmla="*/ 201 w 201"/>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03">
                  <a:moveTo>
                    <a:pt x="2" y="203"/>
                  </a:moveTo>
                  <a:lnTo>
                    <a:pt x="201" y="0"/>
                  </a:lnTo>
                  <a:lnTo>
                    <a:pt x="200" y="0"/>
                  </a:lnTo>
                  <a:lnTo>
                    <a:pt x="198" y="0"/>
                  </a:lnTo>
                  <a:lnTo>
                    <a:pt x="0" y="201"/>
                  </a:lnTo>
                  <a:lnTo>
                    <a:pt x="2" y="203"/>
                  </a:lnTo>
                  <a:close/>
                </a:path>
              </a:pathLst>
            </a:custGeom>
            <a:solidFill>
              <a:srgbClr val="000000"/>
            </a:solidFill>
            <a:ln w="9525">
              <a:noFill/>
              <a:round/>
              <a:headEnd/>
              <a:tailEnd/>
            </a:ln>
          </p:spPr>
          <p:txBody>
            <a:bodyPr/>
            <a:lstStyle/>
            <a:p>
              <a:endParaRPr lang="en-US"/>
            </a:p>
          </p:txBody>
        </p:sp>
        <p:sp>
          <p:nvSpPr>
            <p:cNvPr id="40070" name="Freeform 44"/>
            <p:cNvSpPr>
              <a:spLocks/>
            </p:cNvSpPr>
            <p:nvPr/>
          </p:nvSpPr>
          <p:spPr bwMode="auto">
            <a:xfrm>
              <a:off x="2665" y="2032"/>
              <a:ext cx="187" cy="185"/>
            </a:xfrm>
            <a:custGeom>
              <a:avLst/>
              <a:gdLst>
                <a:gd name="T0" fmla="*/ 2 w 187"/>
                <a:gd name="T1" fmla="*/ 185 h 185"/>
                <a:gd name="T2" fmla="*/ 187 w 187"/>
                <a:gd name="T3" fmla="*/ 0 h 185"/>
                <a:gd name="T4" fmla="*/ 185 w 187"/>
                <a:gd name="T5" fmla="*/ 0 h 185"/>
                <a:gd name="T6" fmla="*/ 183 w 187"/>
                <a:gd name="T7" fmla="*/ 0 h 185"/>
                <a:gd name="T8" fmla="*/ 0 w 187"/>
                <a:gd name="T9" fmla="*/ 183 h 185"/>
                <a:gd name="T10" fmla="*/ 0 w 187"/>
                <a:gd name="T11" fmla="*/ 183 h 185"/>
                <a:gd name="T12" fmla="*/ 2 w 187"/>
                <a:gd name="T13" fmla="*/ 185 h 185"/>
                <a:gd name="T14" fmla="*/ 0 60000 65536"/>
                <a:gd name="T15" fmla="*/ 0 60000 65536"/>
                <a:gd name="T16" fmla="*/ 0 60000 65536"/>
                <a:gd name="T17" fmla="*/ 0 60000 65536"/>
                <a:gd name="T18" fmla="*/ 0 60000 65536"/>
                <a:gd name="T19" fmla="*/ 0 60000 65536"/>
                <a:gd name="T20" fmla="*/ 0 60000 65536"/>
                <a:gd name="T21" fmla="*/ 0 w 187"/>
                <a:gd name="T22" fmla="*/ 0 h 185"/>
                <a:gd name="T23" fmla="*/ 187 w 187"/>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185">
                  <a:moveTo>
                    <a:pt x="2" y="185"/>
                  </a:moveTo>
                  <a:lnTo>
                    <a:pt x="187" y="0"/>
                  </a:lnTo>
                  <a:lnTo>
                    <a:pt x="185" y="0"/>
                  </a:lnTo>
                  <a:lnTo>
                    <a:pt x="183" y="0"/>
                  </a:lnTo>
                  <a:lnTo>
                    <a:pt x="0" y="183"/>
                  </a:lnTo>
                  <a:lnTo>
                    <a:pt x="2" y="185"/>
                  </a:lnTo>
                  <a:close/>
                </a:path>
              </a:pathLst>
            </a:custGeom>
            <a:solidFill>
              <a:srgbClr val="000000"/>
            </a:solidFill>
            <a:ln w="9525">
              <a:noFill/>
              <a:round/>
              <a:headEnd/>
              <a:tailEnd/>
            </a:ln>
          </p:spPr>
          <p:txBody>
            <a:bodyPr/>
            <a:lstStyle/>
            <a:p>
              <a:endParaRPr lang="en-US"/>
            </a:p>
          </p:txBody>
        </p:sp>
        <p:sp>
          <p:nvSpPr>
            <p:cNvPr id="40071" name="Freeform 45"/>
            <p:cNvSpPr>
              <a:spLocks/>
            </p:cNvSpPr>
            <p:nvPr/>
          </p:nvSpPr>
          <p:spPr bwMode="auto">
            <a:xfrm>
              <a:off x="2652" y="2036"/>
              <a:ext cx="167" cy="166"/>
            </a:xfrm>
            <a:custGeom>
              <a:avLst/>
              <a:gdLst>
                <a:gd name="T0" fmla="*/ 2 w 167"/>
                <a:gd name="T1" fmla="*/ 166 h 166"/>
                <a:gd name="T2" fmla="*/ 167 w 167"/>
                <a:gd name="T3" fmla="*/ 0 h 166"/>
                <a:gd name="T4" fmla="*/ 165 w 167"/>
                <a:gd name="T5" fmla="*/ 0 h 166"/>
                <a:gd name="T6" fmla="*/ 161 w 167"/>
                <a:gd name="T7" fmla="*/ 2 h 166"/>
                <a:gd name="T8" fmla="*/ 0 w 167"/>
                <a:gd name="T9" fmla="*/ 164 h 166"/>
                <a:gd name="T10" fmla="*/ 0 w 167"/>
                <a:gd name="T11" fmla="*/ 166 h 166"/>
                <a:gd name="T12" fmla="*/ 2 w 167"/>
                <a:gd name="T13" fmla="*/ 166 h 166"/>
                <a:gd name="T14" fmla="*/ 0 60000 65536"/>
                <a:gd name="T15" fmla="*/ 0 60000 65536"/>
                <a:gd name="T16" fmla="*/ 0 60000 65536"/>
                <a:gd name="T17" fmla="*/ 0 60000 65536"/>
                <a:gd name="T18" fmla="*/ 0 60000 65536"/>
                <a:gd name="T19" fmla="*/ 0 60000 65536"/>
                <a:gd name="T20" fmla="*/ 0 60000 65536"/>
                <a:gd name="T21" fmla="*/ 0 w 167"/>
                <a:gd name="T22" fmla="*/ 0 h 166"/>
                <a:gd name="T23" fmla="*/ 167 w 167"/>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 h="166">
                  <a:moveTo>
                    <a:pt x="2" y="166"/>
                  </a:moveTo>
                  <a:lnTo>
                    <a:pt x="167" y="0"/>
                  </a:lnTo>
                  <a:lnTo>
                    <a:pt x="165" y="0"/>
                  </a:lnTo>
                  <a:lnTo>
                    <a:pt x="161" y="2"/>
                  </a:lnTo>
                  <a:lnTo>
                    <a:pt x="0" y="164"/>
                  </a:lnTo>
                  <a:lnTo>
                    <a:pt x="0" y="166"/>
                  </a:lnTo>
                  <a:lnTo>
                    <a:pt x="2" y="166"/>
                  </a:lnTo>
                  <a:close/>
                </a:path>
              </a:pathLst>
            </a:custGeom>
            <a:solidFill>
              <a:srgbClr val="000000"/>
            </a:solidFill>
            <a:ln w="9525">
              <a:noFill/>
              <a:round/>
              <a:headEnd/>
              <a:tailEnd/>
            </a:ln>
          </p:spPr>
          <p:txBody>
            <a:bodyPr/>
            <a:lstStyle/>
            <a:p>
              <a:endParaRPr lang="en-US"/>
            </a:p>
          </p:txBody>
        </p:sp>
        <p:sp>
          <p:nvSpPr>
            <p:cNvPr id="40072" name="Freeform 46"/>
            <p:cNvSpPr>
              <a:spLocks/>
            </p:cNvSpPr>
            <p:nvPr/>
          </p:nvSpPr>
          <p:spPr bwMode="auto">
            <a:xfrm>
              <a:off x="2640" y="2044"/>
              <a:ext cx="142" cy="143"/>
            </a:xfrm>
            <a:custGeom>
              <a:avLst/>
              <a:gdLst>
                <a:gd name="T0" fmla="*/ 2 w 142"/>
                <a:gd name="T1" fmla="*/ 143 h 143"/>
                <a:gd name="T2" fmla="*/ 142 w 142"/>
                <a:gd name="T3" fmla="*/ 0 h 143"/>
                <a:gd name="T4" fmla="*/ 142 w 142"/>
                <a:gd name="T5" fmla="*/ 0 h 143"/>
                <a:gd name="T6" fmla="*/ 142 w 142"/>
                <a:gd name="T7" fmla="*/ 0 h 143"/>
                <a:gd name="T8" fmla="*/ 141 w 142"/>
                <a:gd name="T9" fmla="*/ 0 h 143"/>
                <a:gd name="T10" fmla="*/ 139 w 142"/>
                <a:gd name="T11" fmla="*/ 0 h 143"/>
                <a:gd name="T12" fmla="*/ 0 w 142"/>
                <a:gd name="T13" fmla="*/ 139 h 143"/>
                <a:gd name="T14" fmla="*/ 0 w 142"/>
                <a:gd name="T15" fmla="*/ 141 h 143"/>
                <a:gd name="T16" fmla="*/ 2 w 142"/>
                <a:gd name="T17" fmla="*/ 143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143"/>
                <a:gd name="T29" fmla="*/ 142 w 142"/>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143">
                  <a:moveTo>
                    <a:pt x="2" y="143"/>
                  </a:moveTo>
                  <a:lnTo>
                    <a:pt x="142" y="0"/>
                  </a:lnTo>
                  <a:lnTo>
                    <a:pt x="141" y="0"/>
                  </a:lnTo>
                  <a:lnTo>
                    <a:pt x="139" y="0"/>
                  </a:lnTo>
                  <a:lnTo>
                    <a:pt x="0" y="139"/>
                  </a:lnTo>
                  <a:lnTo>
                    <a:pt x="0" y="141"/>
                  </a:lnTo>
                  <a:lnTo>
                    <a:pt x="2" y="143"/>
                  </a:lnTo>
                  <a:close/>
                </a:path>
              </a:pathLst>
            </a:custGeom>
            <a:solidFill>
              <a:srgbClr val="000000"/>
            </a:solidFill>
            <a:ln w="9525">
              <a:noFill/>
              <a:round/>
              <a:headEnd/>
              <a:tailEnd/>
            </a:ln>
          </p:spPr>
          <p:txBody>
            <a:bodyPr/>
            <a:lstStyle/>
            <a:p>
              <a:endParaRPr lang="en-US"/>
            </a:p>
          </p:txBody>
        </p:sp>
        <p:sp>
          <p:nvSpPr>
            <p:cNvPr id="40073" name="Freeform 47"/>
            <p:cNvSpPr>
              <a:spLocks/>
            </p:cNvSpPr>
            <p:nvPr/>
          </p:nvSpPr>
          <p:spPr bwMode="auto">
            <a:xfrm>
              <a:off x="2636" y="2057"/>
              <a:ext cx="104" cy="105"/>
            </a:xfrm>
            <a:custGeom>
              <a:avLst/>
              <a:gdLst>
                <a:gd name="T0" fmla="*/ 0 w 104"/>
                <a:gd name="T1" fmla="*/ 105 h 105"/>
                <a:gd name="T2" fmla="*/ 104 w 104"/>
                <a:gd name="T3" fmla="*/ 0 h 105"/>
                <a:gd name="T4" fmla="*/ 104 w 104"/>
                <a:gd name="T5" fmla="*/ 0 h 105"/>
                <a:gd name="T6" fmla="*/ 102 w 104"/>
                <a:gd name="T7" fmla="*/ 0 h 105"/>
                <a:gd name="T8" fmla="*/ 100 w 104"/>
                <a:gd name="T9" fmla="*/ 2 h 105"/>
                <a:gd name="T10" fmla="*/ 98 w 104"/>
                <a:gd name="T11" fmla="*/ 2 h 105"/>
                <a:gd name="T12" fmla="*/ 2 w 104"/>
                <a:gd name="T13" fmla="*/ 99 h 105"/>
                <a:gd name="T14" fmla="*/ 0 w 104"/>
                <a:gd name="T15" fmla="*/ 103 h 105"/>
                <a:gd name="T16" fmla="*/ 0 w 104"/>
                <a:gd name="T17" fmla="*/ 105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05"/>
                <a:gd name="T29" fmla="*/ 104 w 10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05">
                  <a:moveTo>
                    <a:pt x="0" y="105"/>
                  </a:moveTo>
                  <a:lnTo>
                    <a:pt x="104" y="0"/>
                  </a:lnTo>
                  <a:lnTo>
                    <a:pt x="102" y="0"/>
                  </a:lnTo>
                  <a:lnTo>
                    <a:pt x="100" y="2"/>
                  </a:lnTo>
                  <a:lnTo>
                    <a:pt x="98" y="2"/>
                  </a:lnTo>
                  <a:lnTo>
                    <a:pt x="2" y="99"/>
                  </a:lnTo>
                  <a:lnTo>
                    <a:pt x="0" y="103"/>
                  </a:lnTo>
                  <a:lnTo>
                    <a:pt x="0" y="105"/>
                  </a:lnTo>
                  <a:close/>
                </a:path>
              </a:pathLst>
            </a:custGeom>
            <a:solidFill>
              <a:srgbClr val="000000"/>
            </a:solidFill>
            <a:ln w="9525">
              <a:noFill/>
              <a:round/>
              <a:headEnd/>
              <a:tailEnd/>
            </a:ln>
          </p:spPr>
          <p:txBody>
            <a:bodyPr/>
            <a:lstStyle/>
            <a:p>
              <a:endParaRPr lang="en-US"/>
            </a:p>
          </p:txBody>
        </p:sp>
        <p:sp>
          <p:nvSpPr>
            <p:cNvPr id="40074" name="Freeform 48"/>
            <p:cNvSpPr>
              <a:spLocks/>
            </p:cNvSpPr>
            <p:nvPr/>
          </p:nvSpPr>
          <p:spPr bwMode="auto">
            <a:xfrm>
              <a:off x="2781" y="2025"/>
              <a:ext cx="90" cy="25"/>
            </a:xfrm>
            <a:custGeom>
              <a:avLst/>
              <a:gdLst>
                <a:gd name="T0" fmla="*/ 1 w 90"/>
                <a:gd name="T1" fmla="*/ 25 h 25"/>
                <a:gd name="T2" fmla="*/ 1 w 90"/>
                <a:gd name="T3" fmla="*/ 25 h 25"/>
                <a:gd name="T4" fmla="*/ 23 w 90"/>
                <a:gd name="T5" fmla="*/ 19 h 25"/>
                <a:gd name="T6" fmla="*/ 44 w 90"/>
                <a:gd name="T7" fmla="*/ 15 h 25"/>
                <a:gd name="T8" fmla="*/ 67 w 90"/>
                <a:gd name="T9" fmla="*/ 13 h 25"/>
                <a:gd name="T10" fmla="*/ 90 w 90"/>
                <a:gd name="T11" fmla="*/ 11 h 25"/>
                <a:gd name="T12" fmla="*/ 90 w 90"/>
                <a:gd name="T13" fmla="*/ 0 h 25"/>
                <a:gd name="T14" fmla="*/ 65 w 90"/>
                <a:gd name="T15" fmla="*/ 2 h 25"/>
                <a:gd name="T16" fmla="*/ 42 w 90"/>
                <a:gd name="T17" fmla="*/ 5 h 25"/>
                <a:gd name="T18" fmla="*/ 21 w 90"/>
                <a:gd name="T19" fmla="*/ 9 h 25"/>
                <a:gd name="T20" fmla="*/ 0 w 90"/>
                <a:gd name="T21" fmla="*/ 13 h 25"/>
                <a:gd name="T22" fmla="*/ 0 w 90"/>
                <a:gd name="T23" fmla="*/ 13 h 25"/>
                <a:gd name="T24" fmla="*/ 1 w 90"/>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5"/>
                <a:gd name="T41" fmla="*/ 90 w 90"/>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5">
                  <a:moveTo>
                    <a:pt x="1" y="25"/>
                  </a:moveTo>
                  <a:lnTo>
                    <a:pt x="1" y="25"/>
                  </a:lnTo>
                  <a:lnTo>
                    <a:pt x="23" y="19"/>
                  </a:lnTo>
                  <a:lnTo>
                    <a:pt x="44" y="15"/>
                  </a:lnTo>
                  <a:lnTo>
                    <a:pt x="67" y="13"/>
                  </a:lnTo>
                  <a:lnTo>
                    <a:pt x="90" y="11"/>
                  </a:lnTo>
                  <a:lnTo>
                    <a:pt x="90" y="0"/>
                  </a:lnTo>
                  <a:lnTo>
                    <a:pt x="65" y="2"/>
                  </a:lnTo>
                  <a:lnTo>
                    <a:pt x="42" y="5"/>
                  </a:lnTo>
                  <a:lnTo>
                    <a:pt x="21" y="9"/>
                  </a:lnTo>
                  <a:lnTo>
                    <a:pt x="0" y="13"/>
                  </a:lnTo>
                  <a:lnTo>
                    <a:pt x="1" y="25"/>
                  </a:lnTo>
                  <a:close/>
                </a:path>
              </a:pathLst>
            </a:custGeom>
            <a:solidFill>
              <a:srgbClr val="1F1A17"/>
            </a:solidFill>
            <a:ln w="9525">
              <a:noFill/>
              <a:round/>
              <a:headEnd/>
              <a:tailEnd/>
            </a:ln>
          </p:spPr>
          <p:txBody>
            <a:bodyPr/>
            <a:lstStyle/>
            <a:p>
              <a:endParaRPr lang="en-US"/>
            </a:p>
          </p:txBody>
        </p:sp>
        <p:sp>
          <p:nvSpPr>
            <p:cNvPr id="40075" name="Freeform 49"/>
            <p:cNvSpPr>
              <a:spLocks/>
            </p:cNvSpPr>
            <p:nvPr/>
          </p:nvSpPr>
          <p:spPr bwMode="auto">
            <a:xfrm>
              <a:off x="2738" y="2038"/>
              <a:ext cx="44" cy="25"/>
            </a:xfrm>
            <a:custGeom>
              <a:avLst/>
              <a:gdLst>
                <a:gd name="T0" fmla="*/ 2 w 44"/>
                <a:gd name="T1" fmla="*/ 25 h 25"/>
                <a:gd name="T2" fmla="*/ 2 w 44"/>
                <a:gd name="T3" fmla="*/ 25 h 25"/>
                <a:gd name="T4" fmla="*/ 23 w 44"/>
                <a:gd name="T5" fmla="*/ 18 h 25"/>
                <a:gd name="T6" fmla="*/ 44 w 44"/>
                <a:gd name="T7" fmla="*/ 12 h 25"/>
                <a:gd name="T8" fmla="*/ 43 w 44"/>
                <a:gd name="T9" fmla="*/ 0 h 25"/>
                <a:gd name="T10" fmla="*/ 19 w 44"/>
                <a:gd name="T11" fmla="*/ 8 h 25"/>
                <a:gd name="T12" fmla="*/ 0 w 44"/>
                <a:gd name="T13" fmla="*/ 16 h 25"/>
                <a:gd name="T14" fmla="*/ 0 w 44"/>
                <a:gd name="T15" fmla="*/ 16 h 25"/>
                <a:gd name="T16" fmla="*/ 2 w 4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5"/>
                <a:gd name="T29" fmla="*/ 44 w 4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5">
                  <a:moveTo>
                    <a:pt x="2" y="25"/>
                  </a:moveTo>
                  <a:lnTo>
                    <a:pt x="2" y="25"/>
                  </a:lnTo>
                  <a:lnTo>
                    <a:pt x="23" y="18"/>
                  </a:lnTo>
                  <a:lnTo>
                    <a:pt x="44" y="12"/>
                  </a:lnTo>
                  <a:lnTo>
                    <a:pt x="43" y="0"/>
                  </a:lnTo>
                  <a:lnTo>
                    <a:pt x="19" y="8"/>
                  </a:lnTo>
                  <a:lnTo>
                    <a:pt x="0" y="16"/>
                  </a:lnTo>
                  <a:lnTo>
                    <a:pt x="2" y="25"/>
                  </a:lnTo>
                  <a:close/>
                </a:path>
              </a:pathLst>
            </a:custGeom>
            <a:solidFill>
              <a:srgbClr val="1F1A17"/>
            </a:solidFill>
            <a:ln w="9525">
              <a:noFill/>
              <a:round/>
              <a:headEnd/>
              <a:tailEnd/>
            </a:ln>
          </p:spPr>
          <p:txBody>
            <a:bodyPr/>
            <a:lstStyle/>
            <a:p>
              <a:endParaRPr lang="en-US"/>
            </a:p>
          </p:txBody>
        </p:sp>
        <p:sp>
          <p:nvSpPr>
            <p:cNvPr id="40076" name="Freeform 50"/>
            <p:cNvSpPr>
              <a:spLocks/>
            </p:cNvSpPr>
            <p:nvPr/>
          </p:nvSpPr>
          <p:spPr bwMode="auto">
            <a:xfrm>
              <a:off x="2671" y="2054"/>
              <a:ext cx="69" cy="52"/>
            </a:xfrm>
            <a:custGeom>
              <a:avLst/>
              <a:gdLst>
                <a:gd name="T0" fmla="*/ 6 w 69"/>
                <a:gd name="T1" fmla="*/ 52 h 52"/>
                <a:gd name="T2" fmla="*/ 6 w 69"/>
                <a:gd name="T3" fmla="*/ 52 h 52"/>
                <a:gd name="T4" fmla="*/ 21 w 69"/>
                <a:gd name="T5" fmla="*/ 36 h 52"/>
                <a:gd name="T6" fmla="*/ 35 w 69"/>
                <a:gd name="T7" fmla="*/ 25 h 52"/>
                <a:gd name="T8" fmla="*/ 50 w 69"/>
                <a:gd name="T9" fmla="*/ 17 h 52"/>
                <a:gd name="T10" fmla="*/ 69 w 69"/>
                <a:gd name="T11" fmla="*/ 9 h 52"/>
                <a:gd name="T12" fmla="*/ 67 w 69"/>
                <a:gd name="T13" fmla="*/ 0 h 52"/>
                <a:gd name="T14" fmla="*/ 44 w 69"/>
                <a:gd name="T15" fmla="*/ 7 h 52"/>
                <a:gd name="T16" fmla="*/ 29 w 69"/>
                <a:gd name="T17" fmla="*/ 17 h 52"/>
                <a:gd name="T18" fmla="*/ 15 w 69"/>
                <a:gd name="T19" fmla="*/ 29 h 52"/>
                <a:gd name="T20" fmla="*/ 0 w 69"/>
                <a:gd name="T21" fmla="*/ 42 h 52"/>
                <a:gd name="T22" fmla="*/ 0 w 69"/>
                <a:gd name="T23" fmla="*/ 42 h 52"/>
                <a:gd name="T24" fmla="*/ 6 w 69"/>
                <a:gd name="T25" fmla="*/ 5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52"/>
                <a:gd name="T41" fmla="*/ 69 w 6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52">
                  <a:moveTo>
                    <a:pt x="6" y="52"/>
                  </a:moveTo>
                  <a:lnTo>
                    <a:pt x="6" y="52"/>
                  </a:lnTo>
                  <a:lnTo>
                    <a:pt x="21" y="36"/>
                  </a:lnTo>
                  <a:lnTo>
                    <a:pt x="35" y="25"/>
                  </a:lnTo>
                  <a:lnTo>
                    <a:pt x="50" y="17"/>
                  </a:lnTo>
                  <a:lnTo>
                    <a:pt x="69" y="9"/>
                  </a:lnTo>
                  <a:lnTo>
                    <a:pt x="67" y="0"/>
                  </a:lnTo>
                  <a:lnTo>
                    <a:pt x="44" y="7"/>
                  </a:lnTo>
                  <a:lnTo>
                    <a:pt x="29" y="17"/>
                  </a:lnTo>
                  <a:lnTo>
                    <a:pt x="15" y="29"/>
                  </a:lnTo>
                  <a:lnTo>
                    <a:pt x="0" y="42"/>
                  </a:lnTo>
                  <a:lnTo>
                    <a:pt x="6" y="52"/>
                  </a:lnTo>
                  <a:close/>
                </a:path>
              </a:pathLst>
            </a:custGeom>
            <a:solidFill>
              <a:srgbClr val="1F1A17"/>
            </a:solidFill>
            <a:ln w="9525">
              <a:noFill/>
              <a:round/>
              <a:headEnd/>
              <a:tailEnd/>
            </a:ln>
          </p:spPr>
          <p:txBody>
            <a:bodyPr/>
            <a:lstStyle/>
            <a:p>
              <a:endParaRPr lang="en-US"/>
            </a:p>
          </p:txBody>
        </p:sp>
        <p:sp>
          <p:nvSpPr>
            <p:cNvPr id="40077" name="Freeform 51"/>
            <p:cNvSpPr>
              <a:spLocks/>
            </p:cNvSpPr>
            <p:nvPr/>
          </p:nvSpPr>
          <p:spPr bwMode="auto">
            <a:xfrm>
              <a:off x="2633" y="2096"/>
              <a:ext cx="44" cy="73"/>
            </a:xfrm>
            <a:custGeom>
              <a:avLst/>
              <a:gdLst>
                <a:gd name="T0" fmla="*/ 9 w 44"/>
                <a:gd name="T1" fmla="*/ 73 h 73"/>
                <a:gd name="T2" fmla="*/ 9 w 44"/>
                <a:gd name="T3" fmla="*/ 73 h 73"/>
                <a:gd name="T4" fmla="*/ 9 w 44"/>
                <a:gd name="T5" fmla="*/ 66 h 73"/>
                <a:gd name="T6" fmla="*/ 11 w 44"/>
                <a:gd name="T7" fmla="*/ 56 h 73"/>
                <a:gd name="T8" fmla="*/ 13 w 44"/>
                <a:gd name="T9" fmla="*/ 48 h 73"/>
                <a:gd name="T10" fmla="*/ 17 w 44"/>
                <a:gd name="T11" fmla="*/ 40 h 73"/>
                <a:gd name="T12" fmla="*/ 28 w 44"/>
                <a:gd name="T13" fmla="*/ 25 h 73"/>
                <a:gd name="T14" fmla="*/ 44 w 44"/>
                <a:gd name="T15" fmla="*/ 10 h 73"/>
                <a:gd name="T16" fmla="*/ 38 w 44"/>
                <a:gd name="T17" fmla="*/ 0 h 73"/>
                <a:gd name="T18" fmla="*/ 21 w 44"/>
                <a:gd name="T19" fmla="*/ 17 h 73"/>
                <a:gd name="T20" fmla="*/ 9 w 44"/>
                <a:gd name="T21" fmla="*/ 35 h 73"/>
                <a:gd name="T22" fmla="*/ 3 w 44"/>
                <a:gd name="T23" fmla="*/ 44 h 73"/>
                <a:gd name="T24" fmla="*/ 2 w 44"/>
                <a:gd name="T25" fmla="*/ 54 h 73"/>
                <a:gd name="T26" fmla="*/ 0 w 44"/>
                <a:gd name="T27" fmla="*/ 64 h 73"/>
                <a:gd name="T28" fmla="*/ 0 w 44"/>
                <a:gd name="T29" fmla="*/ 73 h 73"/>
                <a:gd name="T30" fmla="*/ 0 w 44"/>
                <a:gd name="T31" fmla="*/ 73 h 73"/>
                <a:gd name="T32" fmla="*/ 9 w 44"/>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73"/>
                <a:gd name="T53" fmla="*/ 44 w 4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73">
                  <a:moveTo>
                    <a:pt x="9" y="73"/>
                  </a:moveTo>
                  <a:lnTo>
                    <a:pt x="9" y="73"/>
                  </a:lnTo>
                  <a:lnTo>
                    <a:pt x="9" y="66"/>
                  </a:lnTo>
                  <a:lnTo>
                    <a:pt x="11" y="56"/>
                  </a:lnTo>
                  <a:lnTo>
                    <a:pt x="13" y="48"/>
                  </a:lnTo>
                  <a:lnTo>
                    <a:pt x="17" y="40"/>
                  </a:lnTo>
                  <a:lnTo>
                    <a:pt x="28" y="25"/>
                  </a:lnTo>
                  <a:lnTo>
                    <a:pt x="44" y="10"/>
                  </a:lnTo>
                  <a:lnTo>
                    <a:pt x="38" y="0"/>
                  </a:lnTo>
                  <a:lnTo>
                    <a:pt x="21" y="17"/>
                  </a:lnTo>
                  <a:lnTo>
                    <a:pt x="9" y="35"/>
                  </a:lnTo>
                  <a:lnTo>
                    <a:pt x="3" y="44"/>
                  </a:lnTo>
                  <a:lnTo>
                    <a:pt x="2" y="54"/>
                  </a:lnTo>
                  <a:lnTo>
                    <a:pt x="0" y="64"/>
                  </a:lnTo>
                  <a:lnTo>
                    <a:pt x="0" y="73"/>
                  </a:lnTo>
                  <a:lnTo>
                    <a:pt x="9" y="73"/>
                  </a:lnTo>
                  <a:close/>
                </a:path>
              </a:pathLst>
            </a:custGeom>
            <a:solidFill>
              <a:srgbClr val="1F1A17"/>
            </a:solidFill>
            <a:ln w="9525">
              <a:noFill/>
              <a:round/>
              <a:headEnd/>
              <a:tailEnd/>
            </a:ln>
          </p:spPr>
          <p:txBody>
            <a:bodyPr/>
            <a:lstStyle/>
            <a:p>
              <a:endParaRPr lang="en-US"/>
            </a:p>
          </p:txBody>
        </p:sp>
        <p:sp>
          <p:nvSpPr>
            <p:cNvPr id="40078" name="Freeform 52"/>
            <p:cNvSpPr>
              <a:spLocks/>
            </p:cNvSpPr>
            <p:nvPr/>
          </p:nvSpPr>
          <p:spPr bwMode="auto">
            <a:xfrm>
              <a:off x="2633" y="2169"/>
              <a:ext cx="34" cy="48"/>
            </a:xfrm>
            <a:custGeom>
              <a:avLst/>
              <a:gdLst>
                <a:gd name="T0" fmla="*/ 34 w 34"/>
                <a:gd name="T1" fmla="*/ 41 h 48"/>
                <a:gd name="T2" fmla="*/ 34 w 34"/>
                <a:gd name="T3" fmla="*/ 41 h 48"/>
                <a:gd name="T4" fmla="*/ 25 w 34"/>
                <a:gd name="T5" fmla="*/ 29 h 48"/>
                <a:gd name="T6" fmla="*/ 17 w 34"/>
                <a:gd name="T7" fmla="*/ 20 h 48"/>
                <a:gd name="T8" fmla="*/ 11 w 34"/>
                <a:gd name="T9" fmla="*/ 10 h 48"/>
                <a:gd name="T10" fmla="*/ 9 w 34"/>
                <a:gd name="T11" fmla="*/ 0 h 48"/>
                <a:gd name="T12" fmla="*/ 0 w 34"/>
                <a:gd name="T13" fmla="*/ 0 h 48"/>
                <a:gd name="T14" fmla="*/ 2 w 34"/>
                <a:gd name="T15" fmla="*/ 14 h 48"/>
                <a:gd name="T16" fmla="*/ 7 w 34"/>
                <a:gd name="T17" fmla="*/ 25 h 48"/>
                <a:gd name="T18" fmla="*/ 17 w 34"/>
                <a:gd name="T19" fmla="*/ 37 h 48"/>
                <a:gd name="T20" fmla="*/ 27 w 34"/>
                <a:gd name="T21" fmla="*/ 48 h 48"/>
                <a:gd name="T22" fmla="*/ 27 w 34"/>
                <a:gd name="T23" fmla="*/ 48 h 48"/>
                <a:gd name="T24" fmla="*/ 34 w 34"/>
                <a:gd name="T25" fmla="*/ 41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8"/>
                <a:gd name="T41" fmla="*/ 34 w 3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8">
                  <a:moveTo>
                    <a:pt x="34" y="41"/>
                  </a:moveTo>
                  <a:lnTo>
                    <a:pt x="34" y="41"/>
                  </a:lnTo>
                  <a:lnTo>
                    <a:pt x="25" y="29"/>
                  </a:lnTo>
                  <a:lnTo>
                    <a:pt x="17" y="20"/>
                  </a:lnTo>
                  <a:lnTo>
                    <a:pt x="11" y="10"/>
                  </a:lnTo>
                  <a:lnTo>
                    <a:pt x="9" y="0"/>
                  </a:lnTo>
                  <a:lnTo>
                    <a:pt x="0" y="0"/>
                  </a:lnTo>
                  <a:lnTo>
                    <a:pt x="2" y="14"/>
                  </a:lnTo>
                  <a:lnTo>
                    <a:pt x="7" y="25"/>
                  </a:lnTo>
                  <a:lnTo>
                    <a:pt x="17" y="37"/>
                  </a:lnTo>
                  <a:lnTo>
                    <a:pt x="27" y="48"/>
                  </a:lnTo>
                  <a:lnTo>
                    <a:pt x="34" y="41"/>
                  </a:lnTo>
                  <a:close/>
                </a:path>
              </a:pathLst>
            </a:custGeom>
            <a:solidFill>
              <a:srgbClr val="1F1A17"/>
            </a:solidFill>
            <a:ln w="9525">
              <a:noFill/>
              <a:round/>
              <a:headEnd/>
              <a:tailEnd/>
            </a:ln>
          </p:spPr>
          <p:txBody>
            <a:bodyPr/>
            <a:lstStyle/>
            <a:p>
              <a:endParaRPr lang="en-US"/>
            </a:p>
          </p:txBody>
        </p:sp>
        <p:sp>
          <p:nvSpPr>
            <p:cNvPr id="40079" name="Freeform 53"/>
            <p:cNvSpPr>
              <a:spLocks/>
            </p:cNvSpPr>
            <p:nvPr/>
          </p:nvSpPr>
          <p:spPr bwMode="auto">
            <a:xfrm>
              <a:off x="2660" y="2210"/>
              <a:ext cx="53" cy="50"/>
            </a:xfrm>
            <a:custGeom>
              <a:avLst/>
              <a:gdLst>
                <a:gd name="T0" fmla="*/ 53 w 53"/>
                <a:gd name="T1" fmla="*/ 40 h 50"/>
                <a:gd name="T2" fmla="*/ 53 w 53"/>
                <a:gd name="T3" fmla="*/ 40 h 50"/>
                <a:gd name="T4" fmla="*/ 40 w 53"/>
                <a:gd name="T5" fmla="*/ 32 h 50"/>
                <a:gd name="T6" fmla="*/ 28 w 53"/>
                <a:gd name="T7" fmla="*/ 23 h 50"/>
                <a:gd name="T8" fmla="*/ 17 w 53"/>
                <a:gd name="T9" fmla="*/ 11 h 50"/>
                <a:gd name="T10" fmla="*/ 7 w 53"/>
                <a:gd name="T11" fmla="*/ 0 h 50"/>
                <a:gd name="T12" fmla="*/ 0 w 53"/>
                <a:gd name="T13" fmla="*/ 7 h 50"/>
                <a:gd name="T14" fmla="*/ 9 w 53"/>
                <a:gd name="T15" fmla="*/ 19 h 50"/>
                <a:gd name="T16" fmla="*/ 21 w 53"/>
                <a:gd name="T17" fmla="*/ 31 h 50"/>
                <a:gd name="T18" fmla="*/ 34 w 53"/>
                <a:gd name="T19" fmla="*/ 40 h 50"/>
                <a:gd name="T20" fmla="*/ 49 w 53"/>
                <a:gd name="T21" fmla="*/ 50 h 50"/>
                <a:gd name="T22" fmla="*/ 49 w 53"/>
                <a:gd name="T23" fmla="*/ 50 h 50"/>
                <a:gd name="T24" fmla="*/ 53 w 53"/>
                <a:gd name="T25" fmla="*/ 4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50"/>
                <a:gd name="T41" fmla="*/ 53 w 53"/>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50">
                  <a:moveTo>
                    <a:pt x="53" y="40"/>
                  </a:moveTo>
                  <a:lnTo>
                    <a:pt x="53" y="40"/>
                  </a:lnTo>
                  <a:lnTo>
                    <a:pt x="40" y="32"/>
                  </a:lnTo>
                  <a:lnTo>
                    <a:pt x="28" y="23"/>
                  </a:lnTo>
                  <a:lnTo>
                    <a:pt x="17" y="11"/>
                  </a:lnTo>
                  <a:lnTo>
                    <a:pt x="7" y="0"/>
                  </a:lnTo>
                  <a:lnTo>
                    <a:pt x="0" y="7"/>
                  </a:lnTo>
                  <a:lnTo>
                    <a:pt x="9" y="19"/>
                  </a:lnTo>
                  <a:lnTo>
                    <a:pt x="21" y="31"/>
                  </a:lnTo>
                  <a:lnTo>
                    <a:pt x="34" y="40"/>
                  </a:lnTo>
                  <a:lnTo>
                    <a:pt x="49" y="50"/>
                  </a:lnTo>
                  <a:lnTo>
                    <a:pt x="53" y="40"/>
                  </a:lnTo>
                  <a:close/>
                </a:path>
              </a:pathLst>
            </a:custGeom>
            <a:solidFill>
              <a:srgbClr val="1F1A17"/>
            </a:solidFill>
            <a:ln w="9525">
              <a:noFill/>
              <a:round/>
              <a:headEnd/>
              <a:tailEnd/>
            </a:ln>
          </p:spPr>
          <p:txBody>
            <a:bodyPr/>
            <a:lstStyle/>
            <a:p>
              <a:endParaRPr lang="en-US"/>
            </a:p>
          </p:txBody>
        </p:sp>
        <p:sp>
          <p:nvSpPr>
            <p:cNvPr id="40080" name="Freeform 54"/>
            <p:cNvSpPr>
              <a:spLocks/>
            </p:cNvSpPr>
            <p:nvPr/>
          </p:nvSpPr>
          <p:spPr bwMode="auto">
            <a:xfrm>
              <a:off x="2709" y="2250"/>
              <a:ext cx="77" cy="35"/>
            </a:xfrm>
            <a:custGeom>
              <a:avLst/>
              <a:gdLst>
                <a:gd name="T0" fmla="*/ 77 w 77"/>
                <a:gd name="T1" fmla="*/ 25 h 35"/>
                <a:gd name="T2" fmla="*/ 77 w 77"/>
                <a:gd name="T3" fmla="*/ 25 h 35"/>
                <a:gd name="T4" fmla="*/ 58 w 77"/>
                <a:gd name="T5" fmla="*/ 19 h 35"/>
                <a:gd name="T6" fmla="*/ 39 w 77"/>
                <a:gd name="T7" fmla="*/ 14 h 35"/>
                <a:gd name="T8" fmla="*/ 22 w 77"/>
                <a:gd name="T9" fmla="*/ 8 h 35"/>
                <a:gd name="T10" fmla="*/ 4 w 77"/>
                <a:gd name="T11" fmla="*/ 0 h 35"/>
                <a:gd name="T12" fmla="*/ 0 w 77"/>
                <a:gd name="T13" fmla="*/ 10 h 35"/>
                <a:gd name="T14" fmla="*/ 18 w 77"/>
                <a:gd name="T15" fmla="*/ 18 h 35"/>
                <a:gd name="T16" fmla="*/ 37 w 77"/>
                <a:gd name="T17" fmla="*/ 23 h 35"/>
                <a:gd name="T18" fmla="*/ 56 w 77"/>
                <a:gd name="T19" fmla="*/ 31 h 35"/>
                <a:gd name="T20" fmla="*/ 75 w 77"/>
                <a:gd name="T21" fmla="*/ 35 h 35"/>
                <a:gd name="T22" fmla="*/ 75 w 77"/>
                <a:gd name="T23" fmla="*/ 35 h 35"/>
                <a:gd name="T24" fmla="*/ 77 w 77"/>
                <a:gd name="T25" fmla="*/ 2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35"/>
                <a:gd name="T41" fmla="*/ 77 w 7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35">
                  <a:moveTo>
                    <a:pt x="77" y="25"/>
                  </a:moveTo>
                  <a:lnTo>
                    <a:pt x="77" y="25"/>
                  </a:lnTo>
                  <a:lnTo>
                    <a:pt x="58" y="19"/>
                  </a:lnTo>
                  <a:lnTo>
                    <a:pt x="39" y="14"/>
                  </a:lnTo>
                  <a:lnTo>
                    <a:pt x="22" y="8"/>
                  </a:lnTo>
                  <a:lnTo>
                    <a:pt x="4" y="0"/>
                  </a:lnTo>
                  <a:lnTo>
                    <a:pt x="0" y="10"/>
                  </a:lnTo>
                  <a:lnTo>
                    <a:pt x="18" y="18"/>
                  </a:lnTo>
                  <a:lnTo>
                    <a:pt x="37" y="23"/>
                  </a:lnTo>
                  <a:lnTo>
                    <a:pt x="56" y="31"/>
                  </a:lnTo>
                  <a:lnTo>
                    <a:pt x="75" y="35"/>
                  </a:lnTo>
                  <a:lnTo>
                    <a:pt x="77" y="25"/>
                  </a:lnTo>
                  <a:close/>
                </a:path>
              </a:pathLst>
            </a:custGeom>
            <a:solidFill>
              <a:srgbClr val="1F1A17"/>
            </a:solidFill>
            <a:ln w="9525">
              <a:noFill/>
              <a:round/>
              <a:headEnd/>
              <a:tailEnd/>
            </a:ln>
          </p:spPr>
          <p:txBody>
            <a:bodyPr/>
            <a:lstStyle/>
            <a:p>
              <a:endParaRPr lang="en-US"/>
            </a:p>
          </p:txBody>
        </p:sp>
        <p:sp>
          <p:nvSpPr>
            <p:cNvPr id="40081" name="Freeform 55"/>
            <p:cNvSpPr>
              <a:spLocks/>
            </p:cNvSpPr>
            <p:nvPr/>
          </p:nvSpPr>
          <p:spPr bwMode="auto">
            <a:xfrm>
              <a:off x="2784" y="2275"/>
              <a:ext cx="47" cy="21"/>
            </a:xfrm>
            <a:custGeom>
              <a:avLst/>
              <a:gdLst>
                <a:gd name="T0" fmla="*/ 47 w 47"/>
                <a:gd name="T1" fmla="*/ 10 h 21"/>
                <a:gd name="T2" fmla="*/ 47 w 47"/>
                <a:gd name="T3" fmla="*/ 10 h 21"/>
                <a:gd name="T4" fmla="*/ 23 w 47"/>
                <a:gd name="T5" fmla="*/ 6 h 21"/>
                <a:gd name="T6" fmla="*/ 2 w 47"/>
                <a:gd name="T7" fmla="*/ 0 h 21"/>
                <a:gd name="T8" fmla="*/ 0 w 47"/>
                <a:gd name="T9" fmla="*/ 10 h 21"/>
                <a:gd name="T10" fmla="*/ 22 w 47"/>
                <a:gd name="T11" fmla="*/ 18 h 21"/>
                <a:gd name="T12" fmla="*/ 45 w 47"/>
                <a:gd name="T13" fmla="*/ 21 h 21"/>
                <a:gd name="T14" fmla="*/ 45 w 47"/>
                <a:gd name="T15" fmla="*/ 21 h 21"/>
                <a:gd name="T16" fmla="*/ 47 w 47"/>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21"/>
                <a:gd name="T29" fmla="*/ 47 w 4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21">
                  <a:moveTo>
                    <a:pt x="47" y="10"/>
                  </a:moveTo>
                  <a:lnTo>
                    <a:pt x="47" y="10"/>
                  </a:lnTo>
                  <a:lnTo>
                    <a:pt x="23" y="6"/>
                  </a:lnTo>
                  <a:lnTo>
                    <a:pt x="2" y="0"/>
                  </a:lnTo>
                  <a:lnTo>
                    <a:pt x="0" y="10"/>
                  </a:lnTo>
                  <a:lnTo>
                    <a:pt x="22" y="18"/>
                  </a:lnTo>
                  <a:lnTo>
                    <a:pt x="45" y="21"/>
                  </a:lnTo>
                  <a:lnTo>
                    <a:pt x="47" y="10"/>
                  </a:lnTo>
                  <a:close/>
                </a:path>
              </a:pathLst>
            </a:custGeom>
            <a:solidFill>
              <a:srgbClr val="1F1A17"/>
            </a:solidFill>
            <a:ln w="9525">
              <a:noFill/>
              <a:round/>
              <a:headEnd/>
              <a:tailEnd/>
            </a:ln>
          </p:spPr>
          <p:txBody>
            <a:bodyPr/>
            <a:lstStyle/>
            <a:p>
              <a:endParaRPr lang="en-US"/>
            </a:p>
          </p:txBody>
        </p:sp>
        <p:sp>
          <p:nvSpPr>
            <p:cNvPr id="40082" name="Freeform 56"/>
            <p:cNvSpPr>
              <a:spLocks/>
            </p:cNvSpPr>
            <p:nvPr/>
          </p:nvSpPr>
          <p:spPr bwMode="auto">
            <a:xfrm>
              <a:off x="2829" y="2285"/>
              <a:ext cx="55" cy="13"/>
            </a:xfrm>
            <a:custGeom>
              <a:avLst/>
              <a:gdLst>
                <a:gd name="T0" fmla="*/ 55 w 55"/>
                <a:gd name="T1" fmla="*/ 4 h 13"/>
                <a:gd name="T2" fmla="*/ 55 w 55"/>
                <a:gd name="T3" fmla="*/ 4 h 13"/>
                <a:gd name="T4" fmla="*/ 26 w 55"/>
                <a:gd name="T5" fmla="*/ 2 h 13"/>
                <a:gd name="T6" fmla="*/ 2 w 55"/>
                <a:gd name="T7" fmla="*/ 0 h 13"/>
                <a:gd name="T8" fmla="*/ 0 w 55"/>
                <a:gd name="T9" fmla="*/ 11 h 13"/>
                <a:gd name="T10" fmla="*/ 26 w 55"/>
                <a:gd name="T11" fmla="*/ 13 h 13"/>
                <a:gd name="T12" fmla="*/ 53 w 55"/>
                <a:gd name="T13" fmla="*/ 13 h 13"/>
                <a:gd name="T14" fmla="*/ 55 w 55"/>
                <a:gd name="T15" fmla="*/ 13 h 13"/>
                <a:gd name="T16" fmla="*/ 55 w 55"/>
                <a:gd name="T17" fmla="*/ 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3"/>
                <a:gd name="T29" fmla="*/ 55 w 5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3">
                  <a:moveTo>
                    <a:pt x="55" y="4"/>
                  </a:moveTo>
                  <a:lnTo>
                    <a:pt x="55" y="4"/>
                  </a:lnTo>
                  <a:lnTo>
                    <a:pt x="26" y="2"/>
                  </a:lnTo>
                  <a:lnTo>
                    <a:pt x="2" y="0"/>
                  </a:lnTo>
                  <a:lnTo>
                    <a:pt x="0" y="11"/>
                  </a:lnTo>
                  <a:lnTo>
                    <a:pt x="26" y="13"/>
                  </a:lnTo>
                  <a:lnTo>
                    <a:pt x="53" y="13"/>
                  </a:lnTo>
                  <a:lnTo>
                    <a:pt x="55" y="13"/>
                  </a:lnTo>
                  <a:lnTo>
                    <a:pt x="55" y="4"/>
                  </a:lnTo>
                  <a:close/>
                </a:path>
              </a:pathLst>
            </a:custGeom>
            <a:solidFill>
              <a:srgbClr val="1F1A17"/>
            </a:solidFill>
            <a:ln w="9525">
              <a:noFill/>
              <a:round/>
              <a:headEnd/>
              <a:tailEnd/>
            </a:ln>
          </p:spPr>
          <p:txBody>
            <a:bodyPr/>
            <a:lstStyle/>
            <a:p>
              <a:endParaRPr lang="en-US"/>
            </a:p>
          </p:txBody>
        </p:sp>
        <p:sp>
          <p:nvSpPr>
            <p:cNvPr id="40083" name="Freeform 57"/>
            <p:cNvSpPr>
              <a:spLocks/>
            </p:cNvSpPr>
            <p:nvPr/>
          </p:nvSpPr>
          <p:spPr bwMode="auto">
            <a:xfrm>
              <a:off x="2884" y="2283"/>
              <a:ext cx="75" cy="15"/>
            </a:xfrm>
            <a:custGeom>
              <a:avLst/>
              <a:gdLst>
                <a:gd name="T0" fmla="*/ 73 w 75"/>
                <a:gd name="T1" fmla="*/ 0 h 15"/>
                <a:gd name="T2" fmla="*/ 73 w 75"/>
                <a:gd name="T3" fmla="*/ 0 h 15"/>
                <a:gd name="T4" fmla="*/ 54 w 75"/>
                <a:gd name="T5" fmla="*/ 2 h 15"/>
                <a:gd name="T6" fmla="*/ 37 w 75"/>
                <a:gd name="T7" fmla="*/ 4 h 15"/>
                <a:gd name="T8" fmla="*/ 20 w 75"/>
                <a:gd name="T9" fmla="*/ 6 h 15"/>
                <a:gd name="T10" fmla="*/ 0 w 75"/>
                <a:gd name="T11" fmla="*/ 6 h 15"/>
                <a:gd name="T12" fmla="*/ 0 w 75"/>
                <a:gd name="T13" fmla="*/ 15 h 15"/>
                <a:gd name="T14" fmla="*/ 20 w 75"/>
                <a:gd name="T15" fmla="*/ 15 h 15"/>
                <a:gd name="T16" fmla="*/ 39 w 75"/>
                <a:gd name="T17" fmla="*/ 15 h 15"/>
                <a:gd name="T18" fmla="*/ 56 w 75"/>
                <a:gd name="T19" fmla="*/ 13 h 15"/>
                <a:gd name="T20" fmla="*/ 75 w 75"/>
                <a:gd name="T21" fmla="*/ 10 h 15"/>
                <a:gd name="T22" fmla="*/ 75 w 75"/>
                <a:gd name="T23" fmla="*/ 10 h 15"/>
                <a:gd name="T24" fmla="*/ 73 w 7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15"/>
                <a:gd name="T41" fmla="*/ 75 w 7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15">
                  <a:moveTo>
                    <a:pt x="73" y="0"/>
                  </a:moveTo>
                  <a:lnTo>
                    <a:pt x="73" y="0"/>
                  </a:lnTo>
                  <a:lnTo>
                    <a:pt x="54" y="2"/>
                  </a:lnTo>
                  <a:lnTo>
                    <a:pt x="37" y="4"/>
                  </a:lnTo>
                  <a:lnTo>
                    <a:pt x="20" y="6"/>
                  </a:lnTo>
                  <a:lnTo>
                    <a:pt x="0" y="6"/>
                  </a:lnTo>
                  <a:lnTo>
                    <a:pt x="0" y="15"/>
                  </a:lnTo>
                  <a:lnTo>
                    <a:pt x="20" y="15"/>
                  </a:lnTo>
                  <a:lnTo>
                    <a:pt x="39" y="15"/>
                  </a:lnTo>
                  <a:lnTo>
                    <a:pt x="56" y="13"/>
                  </a:lnTo>
                  <a:lnTo>
                    <a:pt x="75" y="10"/>
                  </a:lnTo>
                  <a:lnTo>
                    <a:pt x="73" y="0"/>
                  </a:lnTo>
                  <a:close/>
                </a:path>
              </a:pathLst>
            </a:custGeom>
            <a:solidFill>
              <a:srgbClr val="1F1A17"/>
            </a:solidFill>
            <a:ln w="9525">
              <a:noFill/>
              <a:round/>
              <a:headEnd/>
              <a:tailEnd/>
            </a:ln>
          </p:spPr>
          <p:txBody>
            <a:bodyPr/>
            <a:lstStyle/>
            <a:p>
              <a:endParaRPr lang="en-US"/>
            </a:p>
          </p:txBody>
        </p:sp>
        <p:sp>
          <p:nvSpPr>
            <p:cNvPr id="40084" name="Freeform 58"/>
            <p:cNvSpPr>
              <a:spLocks/>
            </p:cNvSpPr>
            <p:nvPr/>
          </p:nvSpPr>
          <p:spPr bwMode="auto">
            <a:xfrm>
              <a:off x="2957" y="2266"/>
              <a:ext cx="52" cy="27"/>
            </a:xfrm>
            <a:custGeom>
              <a:avLst/>
              <a:gdLst>
                <a:gd name="T0" fmla="*/ 48 w 52"/>
                <a:gd name="T1" fmla="*/ 0 h 27"/>
                <a:gd name="T2" fmla="*/ 48 w 52"/>
                <a:gd name="T3" fmla="*/ 0 h 27"/>
                <a:gd name="T4" fmla="*/ 25 w 52"/>
                <a:gd name="T5" fmla="*/ 9 h 27"/>
                <a:gd name="T6" fmla="*/ 0 w 52"/>
                <a:gd name="T7" fmla="*/ 17 h 27"/>
                <a:gd name="T8" fmla="*/ 2 w 52"/>
                <a:gd name="T9" fmla="*/ 27 h 27"/>
                <a:gd name="T10" fmla="*/ 29 w 52"/>
                <a:gd name="T11" fmla="*/ 19 h 27"/>
                <a:gd name="T12" fmla="*/ 52 w 52"/>
                <a:gd name="T13" fmla="*/ 9 h 27"/>
                <a:gd name="T14" fmla="*/ 52 w 52"/>
                <a:gd name="T15" fmla="*/ 9 h 27"/>
                <a:gd name="T16" fmla="*/ 48 w 52"/>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27"/>
                <a:gd name="T29" fmla="*/ 52 w 5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27">
                  <a:moveTo>
                    <a:pt x="48" y="0"/>
                  </a:moveTo>
                  <a:lnTo>
                    <a:pt x="48" y="0"/>
                  </a:lnTo>
                  <a:lnTo>
                    <a:pt x="25" y="9"/>
                  </a:lnTo>
                  <a:lnTo>
                    <a:pt x="0" y="17"/>
                  </a:lnTo>
                  <a:lnTo>
                    <a:pt x="2" y="27"/>
                  </a:lnTo>
                  <a:lnTo>
                    <a:pt x="29" y="19"/>
                  </a:lnTo>
                  <a:lnTo>
                    <a:pt x="52" y="9"/>
                  </a:lnTo>
                  <a:lnTo>
                    <a:pt x="48" y="0"/>
                  </a:lnTo>
                  <a:close/>
                </a:path>
              </a:pathLst>
            </a:custGeom>
            <a:solidFill>
              <a:srgbClr val="1F1A17"/>
            </a:solidFill>
            <a:ln w="9525">
              <a:noFill/>
              <a:round/>
              <a:headEnd/>
              <a:tailEnd/>
            </a:ln>
          </p:spPr>
          <p:txBody>
            <a:bodyPr/>
            <a:lstStyle/>
            <a:p>
              <a:endParaRPr lang="en-US"/>
            </a:p>
          </p:txBody>
        </p:sp>
        <p:sp>
          <p:nvSpPr>
            <p:cNvPr id="40085" name="Freeform 59"/>
            <p:cNvSpPr>
              <a:spLocks/>
            </p:cNvSpPr>
            <p:nvPr/>
          </p:nvSpPr>
          <p:spPr bwMode="auto">
            <a:xfrm>
              <a:off x="3005" y="2233"/>
              <a:ext cx="75" cy="42"/>
            </a:xfrm>
            <a:custGeom>
              <a:avLst/>
              <a:gdLst>
                <a:gd name="T0" fmla="*/ 70 w 75"/>
                <a:gd name="T1" fmla="*/ 0 h 42"/>
                <a:gd name="T2" fmla="*/ 70 w 75"/>
                <a:gd name="T3" fmla="*/ 0 h 42"/>
                <a:gd name="T4" fmla="*/ 56 w 75"/>
                <a:gd name="T5" fmla="*/ 9 h 42"/>
                <a:gd name="T6" fmla="*/ 39 w 75"/>
                <a:gd name="T7" fmla="*/ 17 h 42"/>
                <a:gd name="T8" fmla="*/ 21 w 75"/>
                <a:gd name="T9" fmla="*/ 25 h 42"/>
                <a:gd name="T10" fmla="*/ 0 w 75"/>
                <a:gd name="T11" fmla="*/ 33 h 42"/>
                <a:gd name="T12" fmla="*/ 4 w 75"/>
                <a:gd name="T13" fmla="*/ 42 h 42"/>
                <a:gd name="T14" fmla="*/ 25 w 75"/>
                <a:gd name="T15" fmla="*/ 36 h 42"/>
                <a:gd name="T16" fmla="*/ 45 w 75"/>
                <a:gd name="T17" fmla="*/ 27 h 42"/>
                <a:gd name="T18" fmla="*/ 60 w 75"/>
                <a:gd name="T19" fmla="*/ 19 h 42"/>
                <a:gd name="T20" fmla="*/ 75 w 75"/>
                <a:gd name="T21" fmla="*/ 9 h 42"/>
                <a:gd name="T22" fmla="*/ 75 w 75"/>
                <a:gd name="T23" fmla="*/ 9 h 42"/>
                <a:gd name="T24" fmla="*/ 70 w 75"/>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42"/>
                <a:gd name="T41" fmla="*/ 75 w 7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42">
                  <a:moveTo>
                    <a:pt x="70" y="0"/>
                  </a:moveTo>
                  <a:lnTo>
                    <a:pt x="70" y="0"/>
                  </a:lnTo>
                  <a:lnTo>
                    <a:pt x="56" y="9"/>
                  </a:lnTo>
                  <a:lnTo>
                    <a:pt x="39" y="17"/>
                  </a:lnTo>
                  <a:lnTo>
                    <a:pt x="21" y="25"/>
                  </a:lnTo>
                  <a:lnTo>
                    <a:pt x="0" y="33"/>
                  </a:lnTo>
                  <a:lnTo>
                    <a:pt x="4" y="42"/>
                  </a:lnTo>
                  <a:lnTo>
                    <a:pt x="25" y="36"/>
                  </a:lnTo>
                  <a:lnTo>
                    <a:pt x="45" y="27"/>
                  </a:lnTo>
                  <a:lnTo>
                    <a:pt x="60" y="19"/>
                  </a:lnTo>
                  <a:lnTo>
                    <a:pt x="75" y="9"/>
                  </a:lnTo>
                  <a:lnTo>
                    <a:pt x="70" y="0"/>
                  </a:lnTo>
                  <a:close/>
                </a:path>
              </a:pathLst>
            </a:custGeom>
            <a:solidFill>
              <a:srgbClr val="1F1A17"/>
            </a:solidFill>
            <a:ln w="9525">
              <a:noFill/>
              <a:round/>
              <a:headEnd/>
              <a:tailEnd/>
            </a:ln>
          </p:spPr>
          <p:txBody>
            <a:bodyPr/>
            <a:lstStyle/>
            <a:p>
              <a:endParaRPr lang="en-US"/>
            </a:p>
          </p:txBody>
        </p:sp>
        <p:sp>
          <p:nvSpPr>
            <p:cNvPr id="40086" name="Freeform 60"/>
            <p:cNvSpPr>
              <a:spLocks/>
            </p:cNvSpPr>
            <p:nvPr/>
          </p:nvSpPr>
          <p:spPr bwMode="auto">
            <a:xfrm>
              <a:off x="3075" y="2169"/>
              <a:ext cx="51" cy="73"/>
            </a:xfrm>
            <a:custGeom>
              <a:avLst/>
              <a:gdLst>
                <a:gd name="T0" fmla="*/ 42 w 51"/>
                <a:gd name="T1" fmla="*/ 2 h 73"/>
                <a:gd name="T2" fmla="*/ 42 w 51"/>
                <a:gd name="T3" fmla="*/ 2 h 73"/>
                <a:gd name="T4" fmla="*/ 42 w 51"/>
                <a:gd name="T5" fmla="*/ 10 h 73"/>
                <a:gd name="T6" fmla="*/ 40 w 51"/>
                <a:gd name="T7" fmla="*/ 18 h 73"/>
                <a:gd name="T8" fmla="*/ 36 w 51"/>
                <a:gd name="T9" fmla="*/ 27 h 73"/>
                <a:gd name="T10" fmla="*/ 32 w 51"/>
                <a:gd name="T11" fmla="*/ 33 h 73"/>
                <a:gd name="T12" fmla="*/ 19 w 51"/>
                <a:gd name="T13" fmla="*/ 48 h 73"/>
                <a:gd name="T14" fmla="*/ 0 w 51"/>
                <a:gd name="T15" fmla="*/ 64 h 73"/>
                <a:gd name="T16" fmla="*/ 5 w 51"/>
                <a:gd name="T17" fmla="*/ 73 h 73"/>
                <a:gd name="T18" fmla="*/ 24 w 51"/>
                <a:gd name="T19" fmla="*/ 58 h 73"/>
                <a:gd name="T20" fmla="*/ 40 w 51"/>
                <a:gd name="T21" fmla="*/ 41 h 73"/>
                <a:gd name="T22" fmla="*/ 46 w 51"/>
                <a:gd name="T23" fmla="*/ 31 h 73"/>
                <a:gd name="T24" fmla="*/ 49 w 51"/>
                <a:gd name="T25" fmla="*/ 21 h 73"/>
                <a:gd name="T26" fmla="*/ 51 w 51"/>
                <a:gd name="T27" fmla="*/ 12 h 73"/>
                <a:gd name="T28" fmla="*/ 51 w 51"/>
                <a:gd name="T29" fmla="*/ 0 h 73"/>
                <a:gd name="T30" fmla="*/ 51 w 51"/>
                <a:gd name="T31" fmla="*/ 0 h 73"/>
                <a:gd name="T32" fmla="*/ 42 w 51"/>
                <a:gd name="T33" fmla="*/ 2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73"/>
                <a:gd name="T53" fmla="*/ 51 w 5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73">
                  <a:moveTo>
                    <a:pt x="42" y="2"/>
                  </a:moveTo>
                  <a:lnTo>
                    <a:pt x="42" y="2"/>
                  </a:lnTo>
                  <a:lnTo>
                    <a:pt x="42" y="10"/>
                  </a:lnTo>
                  <a:lnTo>
                    <a:pt x="40" y="18"/>
                  </a:lnTo>
                  <a:lnTo>
                    <a:pt x="36" y="27"/>
                  </a:lnTo>
                  <a:lnTo>
                    <a:pt x="32" y="33"/>
                  </a:lnTo>
                  <a:lnTo>
                    <a:pt x="19" y="48"/>
                  </a:lnTo>
                  <a:lnTo>
                    <a:pt x="0" y="64"/>
                  </a:lnTo>
                  <a:lnTo>
                    <a:pt x="5" y="73"/>
                  </a:lnTo>
                  <a:lnTo>
                    <a:pt x="24" y="58"/>
                  </a:lnTo>
                  <a:lnTo>
                    <a:pt x="40" y="41"/>
                  </a:lnTo>
                  <a:lnTo>
                    <a:pt x="46" y="31"/>
                  </a:lnTo>
                  <a:lnTo>
                    <a:pt x="49" y="21"/>
                  </a:lnTo>
                  <a:lnTo>
                    <a:pt x="51" y="12"/>
                  </a:lnTo>
                  <a:lnTo>
                    <a:pt x="51" y="0"/>
                  </a:lnTo>
                  <a:lnTo>
                    <a:pt x="42" y="2"/>
                  </a:lnTo>
                  <a:close/>
                </a:path>
              </a:pathLst>
            </a:custGeom>
            <a:solidFill>
              <a:srgbClr val="1F1A17"/>
            </a:solidFill>
            <a:ln w="9525">
              <a:noFill/>
              <a:round/>
              <a:headEnd/>
              <a:tailEnd/>
            </a:ln>
          </p:spPr>
          <p:txBody>
            <a:bodyPr/>
            <a:lstStyle/>
            <a:p>
              <a:endParaRPr lang="en-US"/>
            </a:p>
          </p:txBody>
        </p:sp>
        <p:sp>
          <p:nvSpPr>
            <p:cNvPr id="40087" name="Freeform 61"/>
            <p:cNvSpPr>
              <a:spLocks/>
            </p:cNvSpPr>
            <p:nvPr/>
          </p:nvSpPr>
          <p:spPr bwMode="auto">
            <a:xfrm>
              <a:off x="3105" y="2125"/>
              <a:ext cx="21" cy="46"/>
            </a:xfrm>
            <a:custGeom>
              <a:avLst/>
              <a:gdLst>
                <a:gd name="T0" fmla="*/ 0 w 21"/>
                <a:gd name="T1" fmla="*/ 6 h 46"/>
                <a:gd name="T2" fmla="*/ 0 w 21"/>
                <a:gd name="T3" fmla="*/ 6 h 46"/>
                <a:gd name="T4" fmla="*/ 4 w 21"/>
                <a:gd name="T5" fmla="*/ 15 h 46"/>
                <a:gd name="T6" fmla="*/ 8 w 21"/>
                <a:gd name="T7" fmla="*/ 25 h 46"/>
                <a:gd name="T8" fmla="*/ 10 w 21"/>
                <a:gd name="T9" fmla="*/ 35 h 46"/>
                <a:gd name="T10" fmla="*/ 12 w 21"/>
                <a:gd name="T11" fmla="*/ 46 h 46"/>
                <a:gd name="T12" fmla="*/ 21 w 21"/>
                <a:gd name="T13" fmla="*/ 44 h 46"/>
                <a:gd name="T14" fmla="*/ 21 w 21"/>
                <a:gd name="T15" fmla="*/ 33 h 46"/>
                <a:gd name="T16" fmla="*/ 18 w 21"/>
                <a:gd name="T17" fmla="*/ 21 h 46"/>
                <a:gd name="T18" fmla="*/ 14 w 21"/>
                <a:gd name="T19" fmla="*/ 11 h 46"/>
                <a:gd name="T20" fmla="*/ 8 w 21"/>
                <a:gd name="T21" fmla="*/ 0 h 46"/>
                <a:gd name="T22" fmla="*/ 8 w 21"/>
                <a:gd name="T23" fmla="*/ 0 h 46"/>
                <a:gd name="T24" fmla="*/ 0 w 21"/>
                <a:gd name="T25" fmla="*/ 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6"/>
                <a:gd name="T41" fmla="*/ 21 w 21"/>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6">
                  <a:moveTo>
                    <a:pt x="0" y="6"/>
                  </a:moveTo>
                  <a:lnTo>
                    <a:pt x="0" y="6"/>
                  </a:lnTo>
                  <a:lnTo>
                    <a:pt x="4" y="15"/>
                  </a:lnTo>
                  <a:lnTo>
                    <a:pt x="8" y="25"/>
                  </a:lnTo>
                  <a:lnTo>
                    <a:pt x="10" y="35"/>
                  </a:lnTo>
                  <a:lnTo>
                    <a:pt x="12" y="46"/>
                  </a:lnTo>
                  <a:lnTo>
                    <a:pt x="21" y="44"/>
                  </a:lnTo>
                  <a:lnTo>
                    <a:pt x="21" y="33"/>
                  </a:lnTo>
                  <a:lnTo>
                    <a:pt x="18" y="21"/>
                  </a:lnTo>
                  <a:lnTo>
                    <a:pt x="14" y="11"/>
                  </a:lnTo>
                  <a:lnTo>
                    <a:pt x="8" y="0"/>
                  </a:lnTo>
                  <a:lnTo>
                    <a:pt x="0" y="6"/>
                  </a:lnTo>
                  <a:close/>
                </a:path>
              </a:pathLst>
            </a:custGeom>
            <a:solidFill>
              <a:srgbClr val="1F1A17"/>
            </a:solidFill>
            <a:ln w="9525">
              <a:noFill/>
              <a:round/>
              <a:headEnd/>
              <a:tailEnd/>
            </a:ln>
          </p:spPr>
          <p:txBody>
            <a:bodyPr/>
            <a:lstStyle/>
            <a:p>
              <a:endParaRPr lang="en-US"/>
            </a:p>
          </p:txBody>
        </p:sp>
        <p:sp>
          <p:nvSpPr>
            <p:cNvPr id="40088" name="Freeform 62"/>
            <p:cNvSpPr>
              <a:spLocks/>
            </p:cNvSpPr>
            <p:nvPr/>
          </p:nvSpPr>
          <p:spPr bwMode="auto">
            <a:xfrm>
              <a:off x="3073" y="2086"/>
              <a:ext cx="40" cy="45"/>
            </a:xfrm>
            <a:custGeom>
              <a:avLst/>
              <a:gdLst>
                <a:gd name="T0" fmla="*/ 0 w 40"/>
                <a:gd name="T1" fmla="*/ 8 h 45"/>
                <a:gd name="T2" fmla="*/ 0 w 40"/>
                <a:gd name="T3" fmla="*/ 8 h 45"/>
                <a:gd name="T4" fmla="*/ 17 w 40"/>
                <a:gd name="T5" fmla="*/ 27 h 45"/>
                <a:gd name="T6" fmla="*/ 32 w 40"/>
                <a:gd name="T7" fmla="*/ 45 h 45"/>
                <a:gd name="T8" fmla="*/ 40 w 40"/>
                <a:gd name="T9" fmla="*/ 39 h 45"/>
                <a:gd name="T10" fmla="*/ 25 w 40"/>
                <a:gd name="T11" fmla="*/ 20 h 45"/>
                <a:gd name="T12" fmla="*/ 5 w 40"/>
                <a:gd name="T13" fmla="*/ 0 h 45"/>
                <a:gd name="T14" fmla="*/ 5 w 40"/>
                <a:gd name="T15" fmla="*/ 0 h 45"/>
                <a:gd name="T16" fmla="*/ 0 w 40"/>
                <a:gd name="T17" fmla="*/ 8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5"/>
                <a:gd name="T29" fmla="*/ 40 w 40"/>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5">
                  <a:moveTo>
                    <a:pt x="0" y="8"/>
                  </a:moveTo>
                  <a:lnTo>
                    <a:pt x="0" y="8"/>
                  </a:lnTo>
                  <a:lnTo>
                    <a:pt x="17" y="27"/>
                  </a:lnTo>
                  <a:lnTo>
                    <a:pt x="32" y="45"/>
                  </a:lnTo>
                  <a:lnTo>
                    <a:pt x="40" y="39"/>
                  </a:lnTo>
                  <a:lnTo>
                    <a:pt x="25" y="20"/>
                  </a:lnTo>
                  <a:lnTo>
                    <a:pt x="5" y="0"/>
                  </a:lnTo>
                  <a:lnTo>
                    <a:pt x="0" y="8"/>
                  </a:lnTo>
                  <a:close/>
                </a:path>
              </a:pathLst>
            </a:custGeom>
            <a:solidFill>
              <a:srgbClr val="1F1A17"/>
            </a:solidFill>
            <a:ln w="9525">
              <a:noFill/>
              <a:round/>
              <a:headEnd/>
              <a:tailEnd/>
            </a:ln>
          </p:spPr>
          <p:txBody>
            <a:bodyPr/>
            <a:lstStyle/>
            <a:p>
              <a:endParaRPr lang="en-US"/>
            </a:p>
          </p:txBody>
        </p:sp>
        <p:sp>
          <p:nvSpPr>
            <p:cNvPr id="40089" name="Freeform 63"/>
            <p:cNvSpPr>
              <a:spLocks/>
            </p:cNvSpPr>
            <p:nvPr/>
          </p:nvSpPr>
          <p:spPr bwMode="auto">
            <a:xfrm>
              <a:off x="3030" y="2052"/>
              <a:ext cx="48" cy="42"/>
            </a:xfrm>
            <a:custGeom>
              <a:avLst/>
              <a:gdLst>
                <a:gd name="T0" fmla="*/ 0 w 48"/>
                <a:gd name="T1" fmla="*/ 9 h 42"/>
                <a:gd name="T2" fmla="*/ 0 w 48"/>
                <a:gd name="T3" fmla="*/ 9 h 42"/>
                <a:gd name="T4" fmla="*/ 14 w 48"/>
                <a:gd name="T5" fmla="*/ 15 h 42"/>
                <a:gd name="T6" fmla="*/ 23 w 48"/>
                <a:gd name="T7" fmla="*/ 25 h 42"/>
                <a:gd name="T8" fmla="*/ 33 w 48"/>
                <a:gd name="T9" fmla="*/ 34 h 42"/>
                <a:gd name="T10" fmla="*/ 43 w 48"/>
                <a:gd name="T11" fmla="*/ 42 h 42"/>
                <a:gd name="T12" fmla="*/ 48 w 48"/>
                <a:gd name="T13" fmla="*/ 34 h 42"/>
                <a:gd name="T14" fmla="*/ 41 w 48"/>
                <a:gd name="T15" fmla="*/ 27 h 42"/>
                <a:gd name="T16" fmla="*/ 31 w 48"/>
                <a:gd name="T17" fmla="*/ 15 h 42"/>
                <a:gd name="T18" fmla="*/ 20 w 48"/>
                <a:gd name="T19" fmla="*/ 7 h 42"/>
                <a:gd name="T20" fmla="*/ 4 w 48"/>
                <a:gd name="T21" fmla="*/ 0 h 42"/>
                <a:gd name="T22" fmla="*/ 4 w 48"/>
                <a:gd name="T23" fmla="*/ 0 h 42"/>
                <a:gd name="T24" fmla="*/ 0 w 48"/>
                <a:gd name="T25" fmla="*/ 9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2"/>
                <a:gd name="T41" fmla="*/ 48 w 48"/>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2">
                  <a:moveTo>
                    <a:pt x="0" y="9"/>
                  </a:moveTo>
                  <a:lnTo>
                    <a:pt x="0" y="9"/>
                  </a:lnTo>
                  <a:lnTo>
                    <a:pt x="14" y="15"/>
                  </a:lnTo>
                  <a:lnTo>
                    <a:pt x="23" y="25"/>
                  </a:lnTo>
                  <a:lnTo>
                    <a:pt x="33" y="34"/>
                  </a:lnTo>
                  <a:lnTo>
                    <a:pt x="43" y="42"/>
                  </a:lnTo>
                  <a:lnTo>
                    <a:pt x="48" y="34"/>
                  </a:lnTo>
                  <a:lnTo>
                    <a:pt x="41" y="27"/>
                  </a:lnTo>
                  <a:lnTo>
                    <a:pt x="31" y="15"/>
                  </a:lnTo>
                  <a:lnTo>
                    <a:pt x="20" y="7"/>
                  </a:lnTo>
                  <a:lnTo>
                    <a:pt x="4" y="0"/>
                  </a:lnTo>
                  <a:lnTo>
                    <a:pt x="0" y="9"/>
                  </a:lnTo>
                  <a:close/>
                </a:path>
              </a:pathLst>
            </a:custGeom>
            <a:solidFill>
              <a:srgbClr val="1F1A17"/>
            </a:solidFill>
            <a:ln w="9525">
              <a:noFill/>
              <a:round/>
              <a:headEnd/>
              <a:tailEnd/>
            </a:ln>
          </p:spPr>
          <p:txBody>
            <a:bodyPr/>
            <a:lstStyle/>
            <a:p>
              <a:endParaRPr lang="en-US"/>
            </a:p>
          </p:txBody>
        </p:sp>
        <p:sp>
          <p:nvSpPr>
            <p:cNvPr id="40090" name="Freeform 64"/>
            <p:cNvSpPr>
              <a:spLocks/>
            </p:cNvSpPr>
            <p:nvPr/>
          </p:nvSpPr>
          <p:spPr bwMode="auto">
            <a:xfrm>
              <a:off x="2957" y="2034"/>
              <a:ext cx="77" cy="27"/>
            </a:xfrm>
            <a:custGeom>
              <a:avLst/>
              <a:gdLst>
                <a:gd name="T0" fmla="*/ 0 w 77"/>
                <a:gd name="T1" fmla="*/ 12 h 27"/>
                <a:gd name="T2" fmla="*/ 0 w 77"/>
                <a:gd name="T3" fmla="*/ 12 h 27"/>
                <a:gd name="T4" fmla="*/ 20 w 77"/>
                <a:gd name="T5" fmla="*/ 14 h 27"/>
                <a:gd name="T6" fmla="*/ 41 w 77"/>
                <a:gd name="T7" fmla="*/ 18 h 27"/>
                <a:gd name="T8" fmla="*/ 58 w 77"/>
                <a:gd name="T9" fmla="*/ 23 h 27"/>
                <a:gd name="T10" fmla="*/ 73 w 77"/>
                <a:gd name="T11" fmla="*/ 27 h 27"/>
                <a:gd name="T12" fmla="*/ 77 w 77"/>
                <a:gd name="T13" fmla="*/ 18 h 27"/>
                <a:gd name="T14" fmla="*/ 60 w 77"/>
                <a:gd name="T15" fmla="*/ 12 h 27"/>
                <a:gd name="T16" fmla="*/ 43 w 77"/>
                <a:gd name="T17" fmla="*/ 8 h 27"/>
                <a:gd name="T18" fmla="*/ 21 w 77"/>
                <a:gd name="T19" fmla="*/ 4 h 27"/>
                <a:gd name="T20" fmla="*/ 0 w 77"/>
                <a:gd name="T21" fmla="*/ 0 h 27"/>
                <a:gd name="T22" fmla="*/ 0 w 77"/>
                <a:gd name="T23" fmla="*/ 0 h 27"/>
                <a:gd name="T24" fmla="*/ 0 w 77"/>
                <a:gd name="T25" fmla="*/ 12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27"/>
                <a:gd name="T41" fmla="*/ 77 w 7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27">
                  <a:moveTo>
                    <a:pt x="0" y="12"/>
                  </a:moveTo>
                  <a:lnTo>
                    <a:pt x="0" y="12"/>
                  </a:lnTo>
                  <a:lnTo>
                    <a:pt x="20" y="14"/>
                  </a:lnTo>
                  <a:lnTo>
                    <a:pt x="41" y="18"/>
                  </a:lnTo>
                  <a:lnTo>
                    <a:pt x="58" y="23"/>
                  </a:lnTo>
                  <a:lnTo>
                    <a:pt x="73" y="27"/>
                  </a:lnTo>
                  <a:lnTo>
                    <a:pt x="77" y="18"/>
                  </a:lnTo>
                  <a:lnTo>
                    <a:pt x="60" y="12"/>
                  </a:lnTo>
                  <a:lnTo>
                    <a:pt x="43" y="8"/>
                  </a:lnTo>
                  <a:lnTo>
                    <a:pt x="21" y="4"/>
                  </a:lnTo>
                  <a:lnTo>
                    <a:pt x="0" y="0"/>
                  </a:lnTo>
                  <a:lnTo>
                    <a:pt x="0" y="12"/>
                  </a:lnTo>
                  <a:close/>
                </a:path>
              </a:pathLst>
            </a:custGeom>
            <a:solidFill>
              <a:srgbClr val="1F1A17"/>
            </a:solidFill>
            <a:ln w="9525">
              <a:noFill/>
              <a:round/>
              <a:headEnd/>
              <a:tailEnd/>
            </a:ln>
          </p:spPr>
          <p:txBody>
            <a:bodyPr/>
            <a:lstStyle/>
            <a:p>
              <a:endParaRPr lang="en-US"/>
            </a:p>
          </p:txBody>
        </p:sp>
        <p:sp>
          <p:nvSpPr>
            <p:cNvPr id="40091" name="Freeform 65"/>
            <p:cNvSpPr>
              <a:spLocks/>
            </p:cNvSpPr>
            <p:nvPr/>
          </p:nvSpPr>
          <p:spPr bwMode="auto">
            <a:xfrm>
              <a:off x="2871" y="2025"/>
              <a:ext cx="86" cy="21"/>
            </a:xfrm>
            <a:custGeom>
              <a:avLst/>
              <a:gdLst>
                <a:gd name="T0" fmla="*/ 0 w 86"/>
                <a:gd name="T1" fmla="*/ 11 h 21"/>
                <a:gd name="T2" fmla="*/ 0 w 86"/>
                <a:gd name="T3" fmla="*/ 11 h 21"/>
                <a:gd name="T4" fmla="*/ 21 w 86"/>
                <a:gd name="T5" fmla="*/ 13 h 21"/>
                <a:gd name="T6" fmla="*/ 44 w 86"/>
                <a:gd name="T7" fmla="*/ 15 h 21"/>
                <a:gd name="T8" fmla="*/ 65 w 86"/>
                <a:gd name="T9" fmla="*/ 19 h 21"/>
                <a:gd name="T10" fmla="*/ 86 w 86"/>
                <a:gd name="T11" fmla="*/ 21 h 21"/>
                <a:gd name="T12" fmla="*/ 86 w 86"/>
                <a:gd name="T13" fmla="*/ 9 h 21"/>
                <a:gd name="T14" fmla="*/ 67 w 86"/>
                <a:gd name="T15" fmla="*/ 7 h 21"/>
                <a:gd name="T16" fmla="*/ 46 w 86"/>
                <a:gd name="T17" fmla="*/ 5 h 21"/>
                <a:gd name="T18" fmla="*/ 23 w 86"/>
                <a:gd name="T19" fmla="*/ 2 h 21"/>
                <a:gd name="T20" fmla="*/ 0 w 86"/>
                <a:gd name="T21" fmla="*/ 0 h 21"/>
                <a:gd name="T22" fmla="*/ 0 w 86"/>
                <a:gd name="T23" fmla="*/ 0 h 21"/>
                <a:gd name="T24" fmla="*/ 0 w 86"/>
                <a:gd name="T25" fmla="*/ 1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1"/>
                <a:gd name="T41" fmla="*/ 86 w 8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1">
                  <a:moveTo>
                    <a:pt x="0" y="11"/>
                  </a:moveTo>
                  <a:lnTo>
                    <a:pt x="0" y="11"/>
                  </a:lnTo>
                  <a:lnTo>
                    <a:pt x="21" y="13"/>
                  </a:lnTo>
                  <a:lnTo>
                    <a:pt x="44" y="15"/>
                  </a:lnTo>
                  <a:lnTo>
                    <a:pt x="65" y="19"/>
                  </a:lnTo>
                  <a:lnTo>
                    <a:pt x="86" y="21"/>
                  </a:lnTo>
                  <a:lnTo>
                    <a:pt x="86" y="9"/>
                  </a:lnTo>
                  <a:lnTo>
                    <a:pt x="67" y="7"/>
                  </a:lnTo>
                  <a:lnTo>
                    <a:pt x="46" y="5"/>
                  </a:lnTo>
                  <a:lnTo>
                    <a:pt x="23" y="2"/>
                  </a:lnTo>
                  <a:lnTo>
                    <a:pt x="0" y="0"/>
                  </a:lnTo>
                  <a:lnTo>
                    <a:pt x="0" y="11"/>
                  </a:lnTo>
                  <a:close/>
                </a:path>
              </a:pathLst>
            </a:custGeom>
            <a:solidFill>
              <a:srgbClr val="1F1A17"/>
            </a:solidFill>
            <a:ln w="9525">
              <a:noFill/>
              <a:round/>
              <a:headEnd/>
              <a:tailEnd/>
            </a:ln>
          </p:spPr>
          <p:txBody>
            <a:bodyPr/>
            <a:lstStyle/>
            <a:p>
              <a:endParaRPr lang="en-US"/>
            </a:p>
          </p:txBody>
        </p:sp>
      </p:grpSp>
      <p:grpSp>
        <p:nvGrpSpPr>
          <p:cNvPr id="4" name="Group 66"/>
          <p:cNvGrpSpPr>
            <a:grpSpLocks noChangeAspect="1"/>
          </p:cNvGrpSpPr>
          <p:nvPr/>
        </p:nvGrpSpPr>
        <p:grpSpPr bwMode="auto">
          <a:xfrm>
            <a:off x="2009775" y="1951038"/>
            <a:ext cx="276225" cy="2763837"/>
            <a:chOff x="2793" y="1292"/>
            <a:chExt cx="174" cy="1741"/>
          </a:xfrm>
        </p:grpSpPr>
        <p:sp>
          <p:nvSpPr>
            <p:cNvPr id="40049" name="AutoShape 67"/>
            <p:cNvSpPr>
              <a:spLocks noChangeAspect="1" noChangeArrowheads="1" noTextEdit="1"/>
            </p:cNvSpPr>
            <p:nvPr/>
          </p:nvSpPr>
          <p:spPr bwMode="auto">
            <a:xfrm>
              <a:off x="2793" y="1292"/>
              <a:ext cx="174" cy="1741"/>
            </a:xfrm>
            <a:prstGeom prst="rect">
              <a:avLst/>
            </a:prstGeom>
            <a:noFill/>
            <a:ln w="9525">
              <a:noFill/>
              <a:miter lim="800000"/>
              <a:headEnd/>
              <a:tailEnd/>
            </a:ln>
          </p:spPr>
          <p:txBody>
            <a:bodyPr/>
            <a:lstStyle/>
            <a:p>
              <a:endParaRPr lang="en-US"/>
            </a:p>
          </p:txBody>
        </p:sp>
        <p:sp>
          <p:nvSpPr>
            <p:cNvPr id="40050" name="Freeform 68"/>
            <p:cNvSpPr>
              <a:spLocks/>
            </p:cNvSpPr>
            <p:nvPr/>
          </p:nvSpPr>
          <p:spPr bwMode="auto">
            <a:xfrm>
              <a:off x="2805" y="1304"/>
              <a:ext cx="137" cy="136"/>
            </a:xfrm>
            <a:custGeom>
              <a:avLst/>
              <a:gdLst>
                <a:gd name="T0" fmla="*/ 67 w 137"/>
                <a:gd name="T1" fmla="*/ 0 h 136"/>
                <a:gd name="T2" fmla="*/ 81 w 137"/>
                <a:gd name="T3" fmla="*/ 1 h 136"/>
                <a:gd name="T4" fmla="*/ 94 w 137"/>
                <a:gd name="T5" fmla="*/ 5 h 136"/>
                <a:gd name="T6" fmla="*/ 106 w 137"/>
                <a:gd name="T7" fmla="*/ 11 h 136"/>
                <a:gd name="T8" fmla="*/ 116 w 137"/>
                <a:gd name="T9" fmla="*/ 21 h 136"/>
                <a:gd name="T10" fmla="*/ 125 w 137"/>
                <a:gd name="T11" fmla="*/ 30 h 136"/>
                <a:gd name="T12" fmla="*/ 131 w 137"/>
                <a:gd name="T13" fmla="*/ 42 h 136"/>
                <a:gd name="T14" fmla="*/ 135 w 137"/>
                <a:gd name="T15" fmla="*/ 55 h 136"/>
                <a:gd name="T16" fmla="*/ 137 w 137"/>
                <a:gd name="T17" fmla="*/ 69 h 136"/>
                <a:gd name="T18" fmla="*/ 135 w 137"/>
                <a:gd name="T19" fmla="*/ 82 h 136"/>
                <a:gd name="T20" fmla="*/ 131 w 137"/>
                <a:gd name="T21" fmla="*/ 94 h 136"/>
                <a:gd name="T22" fmla="*/ 125 w 137"/>
                <a:gd name="T23" fmla="*/ 107 h 136"/>
                <a:gd name="T24" fmla="*/ 116 w 137"/>
                <a:gd name="T25" fmla="*/ 117 h 136"/>
                <a:gd name="T26" fmla="*/ 106 w 137"/>
                <a:gd name="T27" fmla="*/ 124 h 136"/>
                <a:gd name="T28" fmla="*/ 94 w 137"/>
                <a:gd name="T29" fmla="*/ 130 h 136"/>
                <a:gd name="T30" fmla="*/ 81 w 137"/>
                <a:gd name="T31" fmla="*/ 134 h 136"/>
                <a:gd name="T32" fmla="*/ 67 w 137"/>
                <a:gd name="T33" fmla="*/ 136 h 136"/>
                <a:gd name="T34" fmla="*/ 54 w 137"/>
                <a:gd name="T35" fmla="*/ 134 h 136"/>
                <a:gd name="T36" fmla="*/ 42 w 137"/>
                <a:gd name="T37" fmla="*/ 130 h 136"/>
                <a:gd name="T38" fmla="*/ 31 w 137"/>
                <a:gd name="T39" fmla="*/ 124 h 136"/>
                <a:gd name="T40" fmla="*/ 21 w 137"/>
                <a:gd name="T41" fmla="*/ 117 h 136"/>
                <a:gd name="T42" fmla="*/ 11 w 137"/>
                <a:gd name="T43" fmla="*/ 107 h 136"/>
                <a:gd name="T44" fmla="*/ 5 w 137"/>
                <a:gd name="T45" fmla="*/ 94 h 136"/>
                <a:gd name="T46" fmla="*/ 2 w 137"/>
                <a:gd name="T47" fmla="*/ 82 h 136"/>
                <a:gd name="T48" fmla="*/ 0 w 137"/>
                <a:gd name="T49" fmla="*/ 69 h 136"/>
                <a:gd name="T50" fmla="*/ 2 w 137"/>
                <a:gd name="T51" fmla="*/ 55 h 136"/>
                <a:gd name="T52" fmla="*/ 5 w 137"/>
                <a:gd name="T53" fmla="*/ 42 h 136"/>
                <a:gd name="T54" fmla="*/ 11 w 137"/>
                <a:gd name="T55" fmla="*/ 30 h 136"/>
                <a:gd name="T56" fmla="*/ 21 w 137"/>
                <a:gd name="T57" fmla="*/ 21 h 136"/>
                <a:gd name="T58" fmla="*/ 31 w 137"/>
                <a:gd name="T59" fmla="*/ 11 h 136"/>
                <a:gd name="T60" fmla="*/ 42 w 137"/>
                <a:gd name="T61" fmla="*/ 5 h 136"/>
                <a:gd name="T62" fmla="*/ 54 w 137"/>
                <a:gd name="T63" fmla="*/ 1 h 136"/>
                <a:gd name="T64" fmla="*/ 67 w 137"/>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6"/>
                <a:gd name="T101" fmla="*/ 137 w 137"/>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6">
                  <a:moveTo>
                    <a:pt x="67" y="0"/>
                  </a:moveTo>
                  <a:lnTo>
                    <a:pt x="81" y="1"/>
                  </a:lnTo>
                  <a:lnTo>
                    <a:pt x="94" y="5"/>
                  </a:lnTo>
                  <a:lnTo>
                    <a:pt x="106" y="11"/>
                  </a:lnTo>
                  <a:lnTo>
                    <a:pt x="116" y="21"/>
                  </a:lnTo>
                  <a:lnTo>
                    <a:pt x="125" y="30"/>
                  </a:lnTo>
                  <a:lnTo>
                    <a:pt x="131" y="42"/>
                  </a:lnTo>
                  <a:lnTo>
                    <a:pt x="135" y="55"/>
                  </a:lnTo>
                  <a:lnTo>
                    <a:pt x="137" y="69"/>
                  </a:lnTo>
                  <a:lnTo>
                    <a:pt x="135" y="82"/>
                  </a:lnTo>
                  <a:lnTo>
                    <a:pt x="131" y="94"/>
                  </a:lnTo>
                  <a:lnTo>
                    <a:pt x="125" y="107"/>
                  </a:lnTo>
                  <a:lnTo>
                    <a:pt x="116" y="117"/>
                  </a:lnTo>
                  <a:lnTo>
                    <a:pt x="106" y="124"/>
                  </a:lnTo>
                  <a:lnTo>
                    <a:pt x="94" y="130"/>
                  </a:lnTo>
                  <a:lnTo>
                    <a:pt x="81" y="134"/>
                  </a:lnTo>
                  <a:lnTo>
                    <a:pt x="67" y="136"/>
                  </a:lnTo>
                  <a:lnTo>
                    <a:pt x="54" y="134"/>
                  </a:lnTo>
                  <a:lnTo>
                    <a:pt x="42" y="130"/>
                  </a:lnTo>
                  <a:lnTo>
                    <a:pt x="31" y="124"/>
                  </a:lnTo>
                  <a:lnTo>
                    <a:pt x="21" y="117"/>
                  </a:lnTo>
                  <a:lnTo>
                    <a:pt x="11" y="107"/>
                  </a:lnTo>
                  <a:lnTo>
                    <a:pt x="5" y="94"/>
                  </a:lnTo>
                  <a:lnTo>
                    <a:pt x="2" y="82"/>
                  </a:lnTo>
                  <a:lnTo>
                    <a:pt x="0" y="69"/>
                  </a:lnTo>
                  <a:lnTo>
                    <a:pt x="2" y="55"/>
                  </a:lnTo>
                  <a:lnTo>
                    <a:pt x="5" y="42"/>
                  </a:lnTo>
                  <a:lnTo>
                    <a:pt x="11" y="30"/>
                  </a:lnTo>
                  <a:lnTo>
                    <a:pt x="21" y="21"/>
                  </a:lnTo>
                  <a:lnTo>
                    <a:pt x="31" y="11"/>
                  </a:lnTo>
                  <a:lnTo>
                    <a:pt x="42" y="5"/>
                  </a:lnTo>
                  <a:lnTo>
                    <a:pt x="54" y="1"/>
                  </a:lnTo>
                  <a:lnTo>
                    <a:pt x="67" y="0"/>
                  </a:lnTo>
                </a:path>
              </a:pathLst>
            </a:custGeom>
            <a:noFill/>
            <a:ln w="12700">
              <a:solidFill>
                <a:srgbClr val="1F1A17"/>
              </a:solidFill>
              <a:prstDash val="solid"/>
              <a:round/>
              <a:headEnd/>
              <a:tailEnd/>
            </a:ln>
          </p:spPr>
          <p:txBody>
            <a:bodyPr/>
            <a:lstStyle/>
            <a:p>
              <a:endParaRPr lang="en-US"/>
            </a:p>
          </p:txBody>
        </p:sp>
        <p:sp>
          <p:nvSpPr>
            <p:cNvPr id="40051" name="Freeform 69"/>
            <p:cNvSpPr>
              <a:spLocks/>
            </p:cNvSpPr>
            <p:nvPr/>
          </p:nvSpPr>
          <p:spPr bwMode="auto">
            <a:xfrm>
              <a:off x="2818" y="2885"/>
              <a:ext cx="137" cy="136"/>
            </a:xfrm>
            <a:custGeom>
              <a:avLst/>
              <a:gdLst>
                <a:gd name="T0" fmla="*/ 70 w 137"/>
                <a:gd name="T1" fmla="*/ 0 h 136"/>
                <a:gd name="T2" fmla="*/ 83 w 137"/>
                <a:gd name="T3" fmla="*/ 2 h 136"/>
                <a:gd name="T4" fmla="*/ 95 w 137"/>
                <a:gd name="T5" fmla="*/ 6 h 136"/>
                <a:gd name="T6" fmla="*/ 106 w 137"/>
                <a:gd name="T7" fmla="*/ 12 h 136"/>
                <a:gd name="T8" fmla="*/ 116 w 137"/>
                <a:gd name="T9" fmla="*/ 19 h 136"/>
                <a:gd name="T10" fmla="*/ 126 w 137"/>
                <a:gd name="T11" fmla="*/ 29 h 136"/>
                <a:gd name="T12" fmla="*/ 132 w 137"/>
                <a:gd name="T13" fmla="*/ 42 h 136"/>
                <a:gd name="T14" fmla="*/ 135 w 137"/>
                <a:gd name="T15" fmla="*/ 54 h 136"/>
                <a:gd name="T16" fmla="*/ 137 w 137"/>
                <a:gd name="T17" fmla="*/ 67 h 136"/>
                <a:gd name="T18" fmla="*/ 135 w 137"/>
                <a:gd name="T19" fmla="*/ 81 h 136"/>
                <a:gd name="T20" fmla="*/ 132 w 137"/>
                <a:gd name="T21" fmla="*/ 94 h 136"/>
                <a:gd name="T22" fmla="*/ 126 w 137"/>
                <a:gd name="T23" fmla="*/ 106 h 136"/>
                <a:gd name="T24" fmla="*/ 116 w 137"/>
                <a:gd name="T25" fmla="*/ 115 h 136"/>
                <a:gd name="T26" fmla="*/ 106 w 137"/>
                <a:gd name="T27" fmla="*/ 125 h 136"/>
                <a:gd name="T28" fmla="*/ 95 w 137"/>
                <a:gd name="T29" fmla="*/ 131 h 136"/>
                <a:gd name="T30" fmla="*/ 83 w 137"/>
                <a:gd name="T31" fmla="*/ 135 h 136"/>
                <a:gd name="T32" fmla="*/ 70 w 137"/>
                <a:gd name="T33" fmla="*/ 136 h 136"/>
                <a:gd name="T34" fmla="*/ 56 w 137"/>
                <a:gd name="T35" fmla="*/ 135 h 136"/>
                <a:gd name="T36" fmla="*/ 43 w 137"/>
                <a:gd name="T37" fmla="*/ 131 h 136"/>
                <a:gd name="T38" fmla="*/ 31 w 137"/>
                <a:gd name="T39" fmla="*/ 125 h 136"/>
                <a:gd name="T40" fmla="*/ 21 w 137"/>
                <a:gd name="T41" fmla="*/ 115 h 136"/>
                <a:gd name="T42" fmla="*/ 12 w 137"/>
                <a:gd name="T43" fmla="*/ 106 h 136"/>
                <a:gd name="T44" fmla="*/ 6 w 137"/>
                <a:gd name="T45" fmla="*/ 94 h 136"/>
                <a:gd name="T46" fmla="*/ 2 w 137"/>
                <a:gd name="T47" fmla="*/ 81 h 136"/>
                <a:gd name="T48" fmla="*/ 0 w 137"/>
                <a:gd name="T49" fmla="*/ 67 h 136"/>
                <a:gd name="T50" fmla="*/ 2 w 137"/>
                <a:gd name="T51" fmla="*/ 54 h 136"/>
                <a:gd name="T52" fmla="*/ 6 w 137"/>
                <a:gd name="T53" fmla="*/ 42 h 136"/>
                <a:gd name="T54" fmla="*/ 12 w 137"/>
                <a:gd name="T55" fmla="*/ 29 h 136"/>
                <a:gd name="T56" fmla="*/ 21 w 137"/>
                <a:gd name="T57" fmla="*/ 19 h 136"/>
                <a:gd name="T58" fmla="*/ 31 w 137"/>
                <a:gd name="T59" fmla="*/ 12 h 136"/>
                <a:gd name="T60" fmla="*/ 43 w 137"/>
                <a:gd name="T61" fmla="*/ 6 h 136"/>
                <a:gd name="T62" fmla="*/ 56 w 137"/>
                <a:gd name="T63" fmla="*/ 2 h 136"/>
                <a:gd name="T64" fmla="*/ 70 w 137"/>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6"/>
                <a:gd name="T101" fmla="*/ 137 w 137"/>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6">
                  <a:moveTo>
                    <a:pt x="70" y="0"/>
                  </a:moveTo>
                  <a:lnTo>
                    <a:pt x="83" y="2"/>
                  </a:lnTo>
                  <a:lnTo>
                    <a:pt x="95" y="6"/>
                  </a:lnTo>
                  <a:lnTo>
                    <a:pt x="106" y="12"/>
                  </a:lnTo>
                  <a:lnTo>
                    <a:pt x="116" y="19"/>
                  </a:lnTo>
                  <a:lnTo>
                    <a:pt x="126" y="29"/>
                  </a:lnTo>
                  <a:lnTo>
                    <a:pt x="132" y="42"/>
                  </a:lnTo>
                  <a:lnTo>
                    <a:pt x="135" y="54"/>
                  </a:lnTo>
                  <a:lnTo>
                    <a:pt x="137" y="67"/>
                  </a:lnTo>
                  <a:lnTo>
                    <a:pt x="135" y="81"/>
                  </a:lnTo>
                  <a:lnTo>
                    <a:pt x="132" y="94"/>
                  </a:lnTo>
                  <a:lnTo>
                    <a:pt x="126" y="106"/>
                  </a:lnTo>
                  <a:lnTo>
                    <a:pt x="116" y="115"/>
                  </a:lnTo>
                  <a:lnTo>
                    <a:pt x="106" y="125"/>
                  </a:lnTo>
                  <a:lnTo>
                    <a:pt x="95" y="131"/>
                  </a:lnTo>
                  <a:lnTo>
                    <a:pt x="83" y="135"/>
                  </a:lnTo>
                  <a:lnTo>
                    <a:pt x="70" y="136"/>
                  </a:lnTo>
                  <a:lnTo>
                    <a:pt x="56" y="135"/>
                  </a:lnTo>
                  <a:lnTo>
                    <a:pt x="43" y="131"/>
                  </a:lnTo>
                  <a:lnTo>
                    <a:pt x="31" y="125"/>
                  </a:lnTo>
                  <a:lnTo>
                    <a:pt x="21" y="115"/>
                  </a:lnTo>
                  <a:lnTo>
                    <a:pt x="12" y="106"/>
                  </a:lnTo>
                  <a:lnTo>
                    <a:pt x="6" y="94"/>
                  </a:lnTo>
                  <a:lnTo>
                    <a:pt x="2" y="81"/>
                  </a:lnTo>
                  <a:lnTo>
                    <a:pt x="0" y="67"/>
                  </a:lnTo>
                  <a:lnTo>
                    <a:pt x="2" y="54"/>
                  </a:lnTo>
                  <a:lnTo>
                    <a:pt x="6" y="42"/>
                  </a:lnTo>
                  <a:lnTo>
                    <a:pt x="12" y="29"/>
                  </a:lnTo>
                  <a:lnTo>
                    <a:pt x="21" y="19"/>
                  </a:lnTo>
                  <a:lnTo>
                    <a:pt x="31" y="12"/>
                  </a:lnTo>
                  <a:lnTo>
                    <a:pt x="43" y="6"/>
                  </a:lnTo>
                  <a:lnTo>
                    <a:pt x="56" y="2"/>
                  </a:lnTo>
                  <a:lnTo>
                    <a:pt x="70" y="0"/>
                  </a:lnTo>
                </a:path>
              </a:pathLst>
            </a:custGeom>
            <a:noFill/>
            <a:ln w="12700">
              <a:solidFill>
                <a:srgbClr val="1F1A17"/>
              </a:solidFill>
              <a:prstDash val="solid"/>
              <a:round/>
              <a:headEnd/>
              <a:tailEnd/>
            </a:ln>
          </p:spPr>
          <p:txBody>
            <a:bodyPr/>
            <a:lstStyle/>
            <a:p>
              <a:endParaRPr lang="en-US"/>
            </a:p>
          </p:txBody>
        </p:sp>
        <p:sp>
          <p:nvSpPr>
            <p:cNvPr id="40052" name="Rectangle 70"/>
            <p:cNvSpPr>
              <a:spLocks noChangeArrowheads="1"/>
            </p:cNvSpPr>
            <p:nvPr/>
          </p:nvSpPr>
          <p:spPr bwMode="auto">
            <a:xfrm>
              <a:off x="2851" y="1306"/>
              <a:ext cx="67" cy="144"/>
            </a:xfrm>
            <a:prstGeom prst="rect">
              <a:avLst/>
            </a:prstGeom>
            <a:noFill/>
            <a:ln w="9525">
              <a:noFill/>
              <a:miter lim="800000"/>
              <a:headEnd/>
              <a:tailEnd/>
            </a:ln>
          </p:spPr>
          <p:txBody>
            <a:bodyPr wrap="none" lIns="0" tIns="0" rIns="0" bIns="0">
              <a:spAutoFit/>
            </a:bodyPr>
            <a:lstStyle/>
            <a:p>
              <a:r>
                <a:rPr lang="en-US" sz="1500">
                  <a:solidFill>
                    <a:srgbClr val="1F1A17"/>
                  </a:solidFill>
                </a:rPr>
                <a:t>1</a:t>
              </a:r>
              <a:endParaRPr lang="en-US"/>
            </a:p>
          </p:txBody>
        </p:sp>
        <p:sp>
          <p:nvSpPr>
            <p:cNvPr id="40053" name="Rectangle 71"/>
            <p:cNvSpPr>
              <a:spLocks noChangeArrowheads="1"/>
            </p:cNvSpPr>
            <p:nvPr/>
          </p:nvSpPr>
          <p:spPr bwMode="auto">
            <a:xfrm>
              <a:off x="2857" y="2888"/>
              <a:ext cx="67" cy="144"/>
            </a:xfrm>
            <a:prstGeom prst="rect">
              <a:avLst/>
            </a:prstGeom>
            <a:noFill/>
            <a:ln w="9525">
              <a:noFill/>
              <a:miter lim="800000"/>
              <a:headEnd/>
              <a:tailEnd/>
            </a:ln>
          </p:spPr>
          <p:txBody>
            <a:bodyPr wrap="none" lIns="0" tIns="0" rIns="0" bIns="0">
              <a:spAutoFit/>
            </a:bodyPr>
            <a:lstStyle/>
            <a:p>
              <a:r>
                <a:rPr lang="en-US" sz="1500">
                  <a:solidFill>
                    <a:srgbClr val="1F1A17"/>
                  </a:solidFill>
                </a:rPr>
                <a:t>2</a:t>
              </a:r>
              <a:endParaRPr lang="en-US"/>
            </a:p>
          </p:txBody>
        </p:sp>
      </p:grpSp>
      <p:grpSp>
        <p:nvGrpSpPr>
          <p:cNvPr id="5" name="Group 72"/>
          <p:cNvGrpSpPr>
            <a:grpSpLocks noChangeAspect="1"/>
          </p:cNvGrpSpPr>
          <p:nvPr/>
        </p:nvGrpSpPr>
        <p:grpSpPr bwMode="auto">
          <a:xfrm>
            <a:off x="900113" y="1844675"/>
            <a:ext cx="2493962" cy="2974975"/>
            <a:chOff x="2094" y="1225"/>
            <a:chExt cx="1571" cy="1874"/>
          </a:xfrm>
        </p:grpSpPr>
        <p:sp>
          <p:nvSpPr>
            <p:cNvPr id="40012" name="AutoShape 73"/>
            <p:cNvSpPr>
              <a:spLocks noChangeAspect="1" noChangeArrowheads="1" noTextEdit="1"/>
            </p:cNvSpPr>
            <p:nvPr/>
          </p:nvSpPr>
          <p:spPr bwMode="auto">
            <a:xfrm>
              <a:off x="2094" y="1225"/>
              <a:ext cx="1571" cy="1874"/>
            </a:xfrm>
            <a:prstGeom prst="rect">
              <a:avLst/>
            </a:prstGeom>
            <a:noFill/>
            <a:ln w="9525">
              <a:noFill/>
              <a:miter lim="800000"/>
              <a:headEnd/>
              <a:tailEnd/>
            </a:ln>
          </p:spPr>
          <p:txBody>
            <a:bodyPr/>
            <a:lstStyle/>
            <a:p>
              <a:endParaRPr lang="en-US"/>
            </a:p>
          </p:txBody>
        </p:sp>
        <p:sp>
          <p:nvSpPr>
            <p:cNvPr id="40013" name="Freeform 74"/>
            <p:cNvSpPr>
              <a:spLocks/>
            </p:cNvSpPr>
            <p:nvPr/>
          </p:nvSpPr>
          <p:spPr bwMode="auto">
            <a:xfrm>
              <a:off x="3535" y="1742"/>
              <a:ext cx="118" cy="343"/>
            </a:xfrm>
            <a:custGeom>
              <a:avLst/>
              <a:gdLst>
                <a:gd name="T0" fmla="*/ 0 w 118"/>
                <a:gd name="T1" fmla="*/ 3 h 343"/>
                <a:gd name="T2" fmla="*/ 0 w 118"/>
                <a:gd name="T3" fmla="*/ 3 h 343"/>
                <a:gd name="T4" fmla="*/ 15 w 118"/>
                <a:gd name="T5" fmla="*/ 42 h 343"/>
                <a:gd name="T6" fmla="*/ 32 w 118"/>
                <a:gd name="T7" fmla="*/ 82 h 343"/>
                <a:gd name="T8" fmla="*/ 48 w 118"/>
                <a:gd name="T9" fmla="*/ 122 h 343"/>
                <a:gd name="T10" fmla="*/ 63 w 118"/>
                <a:gd name="T11" fmla="*/ 165 h 343"/>
                <a:gd name="T12" fmla="*/ 76 w 118"/>
                <a:gd name="T13" fmla="*/ 209 h 343"/>
                <a:gd name="T14" fmla="*/ 90 w 118"/>
                <a:gd name="T15" fmla="*/ 253 h 343"/>
                <a:gd name="T16" fmla="*/ 97 w 118"/>
                <a:gd name="T17" fmla="*/ 299 h 343"/>
                <a:gd name="T18" fmla="*/ 105 w 118"/>
                <a:gd name="T19" fmla="*/ 343 h 343"/>
                <a:gd name="T20" fmla="*/ 118 w 118"/>
                <a:gd name="T21" fmla="*/ 343 h 343"/>
                <a:gd name="T22" fmla="*/ 113 w 118"/>
                <a:gd name="T23" fmla="*/ 297 h 343"/>
                <a:gd name="T24" fmla="*/ 103 w 118"/>
                <a:gd name="T25" fmla="*/ 251 h 343"/>
                <a:gd name="T26" fmla="*/ 92 w 118"/>
                <a:gd name="T27" fmla="*/ 207 h 343"/>
                <a:gd name="T28" fmla="*/ 78 w 118"/>
                <a:gd name="T29" fmla="*/ 163 h 343"/>
                <a:gd name="T30" fmla="*/ 63 w 118"/>
                <a:gd name="T31" fmla="*/ 120 h 343"/>
                <a:gd name="T32" fmla="*/ 48 w 118"/>
                <a:gd name="T33" fmla="*/ 78 h 343"/>
                <a:gd name="T34" fmla="*/ 30 w 118"/>
                <a:gd name="T35" fmla="*/ 40 h 343"/>
                <a:gd name="T36" fmla="*/ 15 w 118"/>
                <a:gd name="T37" fmla="*/ 0 h 343"/>
                <a:gd name="T38" fmla="*/ 15 w 118"/>
                <a:gd name="T39" fmla="*/ 0 h 343"/>
                <a:gd name="T40" fmla="*/ 0 w 118"/>
                <a:gd name="T41" fmla="*/ 3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343"/>
                <a:gd name="T65" fmla="*/ 118 w 118"/>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343">
                  <a:moveTo>
                    <a:pt x="0" y="3"/>
                  </a:moveTo>
                  <a:lnTo>
                    <a:pt x="0" y="3"/>
                  </a:lnTo>
                  <a:lnTo>
                    <a:pt x="15" y="42"/>
                  </a:lnTo>
                  <a:lnTo>
                    <a:pt x="32" y="82"/>
                  </a:lnTo>
                  <a:lnTo>
                    <a:pt x="48" y="122"/>
                  </a:lnTo>
                  <a:lnTo>
                    <a:pt x="63" y="165"/>
                  </a:lnTo>
                  <a:lnTo>
                    <a:pt x="76" y="209"/>
                  </a:lnTo>
                  <a:lnTo>
                    <a:pt x="90" y="253"/>
                  </a:lnTo>
                  <a:lnTo>
                    <a:pt x="97" y="299"/>
                  </a:lnTo>
                  <a:lnTo>
                    <a:pt x="105" y="343"/>
                  </a:lnTo>
                  <a:lnTo>
                    <a:pt x="118" y="343"/>
                  </a:lnTo>
                  <a:lnTo>
                    <a:pt x="113" y="297"/>
                  </a:lnTo>
                  <a:lnTo>
                    <a:pt x="103" y="251"/>
                  </a:lnTo>
                  <a:lnTo>
                    <a:pt x="92" y="207"/>
                  </a:lnTo>
                  <a:lnTo>
                    <a:pt x="78" y="163"/>
                  </a:lnTo>
                  <a:lnTo>
                    <a:pt x="63" y="120"/>
                  </a:lnTo>
                  <a:lnTo>
                    <a:pt x="48" y="78"/>
                  </a:lnTo>
                  <a:lnTo>
                    <a:pt x="30" y="40"/>
                  </a:lnTo>
                  <a:lnTo>
                    <a:pt x="15" y="0"/>
                  </a:lnTo>
                  <a:lnTo>
                    <a:pt x="0" y="3"/>
                  </a:lnTo>
                  <a:close/>
                </a:path>
              </a:pathLst>
            </a:custGeom>
            <a:solidFill>
              <a:srgbClr val="1F1A17"/>
            </a:solidFill>
            <a:ln w="9525">
              <a:noFill/>
              <a:round/>
              <a:headEnd/>
              <a:tailEnd/>
            </a:ln>
          </p:spPr>
          <p:txBody>
            <a:bodyPr/>
            <a:lstStyle/>
            <a:p>
              <a:endParaRPr lang="en-US"/>
            </a:p>
          </p:txBody>
        </p:sp>
        <p:sp>
          <p:nvSpPr>
            <p:cNvPr id="40014" name="Freeform 75"/>
            <p:cNvSpPr>
              <a:spLocks/>
            </p:cNvSpPr>
            <p:nvPr/>
          </p:nvSpPr>
          <p:spPr bwMode="auto">
            <a:xfrm>
              <a:off x="3439" y="1580"/>
              <a:ext cx="111" cy="165"/>
            </a:xfrm>
            <a:custGeom>
              <a:avLst/>
              <a:gdLst>
                <a:gd name="T0" fmla="*/ 0 w 111"/>
                <a:gd name="T1" fmla="*/ 2 h 165"/>
                <a:gd name="T2" fmla="*/ 0 w 111"/>
                <a:gd name="T3" fmla="*/ 2 h 165"/>
                <a:gd name="T4" fmla="*/ 21 w 111"/>
                <a:gd name="T5" fmla="*/ 39 h 165"/>
                <a:gd name="T6" fmla="*/ 48 w 111"/>
                <a:gd name="T7" fmla="*/ 79 h 165"/>
                <a:gd name="T8" fmla="*/ 63 w 111"/>
                <a:gd name="T9" fmla="*/ 102 h 165"/>
                <a:gd name="T10" fmla="*/ 74 w 111"/>
                <a:gd name="T11" fmla="*/ 123 h 165"/>
                <a:gd name="T12" fmla="*/ 86 w 111"/>
                <a:gd name="T13" fmla="*/ 144 h 165"/>
                <a:gd name="T14" fmla="*/ 96 w 111"/>
                <a:gd name="T15" fmla="*/ 165 h 165"/>
                <a:gd name="T16" fmla="*/ 111 w 111"/>
                <a:gd name="T17" fmla="*/ 162 h 165"/>
                <a:gd name="T18" fmla="*/ 101 w 111"/>
                <a:gd name="T19" fmla="*/ 142 h 165"/>
                <a:gd name="T20" fmla="*/ 90 w 111"/>
                <a:gd name="T21" fmla="*/ 121 h 165"/>
                <a:gd name="T22" fmla="*/ 76 w 111"/>
                <a:gd name="T23" fmla="*/ 98 h 165"/>
                <a:gd name="T24" fmla="*/ 63 w 111"/>
                <a:gd name="T25" fmla="*/ 77 h 165"/>
                <a:gd name="T26" fmla="*/ 36 w 111"/>
                <a:gd name="T27" fmla="*/ 35 h 165"/>
                <a:gd name="T28" fmla="*/ 13 w 111"/>
                <a:gd name="T29" fmla="*/ 0 h 165"/>
                <a:gd name="T30" fmla="*/ 13 w 111"/>
                <a:gd name="T31" fmla="*/ 0 h 165"/>
                <a:gd name="T32" fmla="*/ 0 w 111"/>
                <a:gd name="T33" fmla="*/ 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65"/>
                <a:gd name="T53" fmla="*/ 111 w 111"/>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65">
                  <a:moveTo>
                    <a:pt x="0" y="2"/>
                  </a:moveTo>
                  <a:lnTo>
                    <a:pt x="0" y="2"/>
                  </a:lnTo>
                  <a:lnTo>
                    <a:pt x="21" y="39"/>
                  </a:lnTo>
                  <a:lnTo>
                    <a:pt x="48" y="79"/>
                  </a:lnTo>
                  <a:lnTo>
                    <a:pt x="63" y="102"/>
                  </a:lnTo>
                  <a:lnTo>
                    <a:pt x="74" y="123"/>
                  </a:lnTo>
                  <a:lnTo>
                    <a:pt x="86" y="144"/>
                  </a:lnTo>
                  <a:lnTo>
                    <a:pt x="96" y="165"/>
                  </a:lnTo>
                  <a:lnTo>
                    <a:pt x="111" y="162"/>
                  </a:lnTo>
                  <a:lnTo>
                    <a:pt x="101" y="142"/>
                  </a:lnTo>
                  <a:lnTo>
                    <a:pt x="90" y="121"/>
                  </a:lnTo>
                  <a:lnTo>
                    <a:pt x="76" y="98"/>
                  </a:lnTo>
                  <a:lnTo>
                    <a:pt x="63" y="77"/>
                  </a:lnTo>
                  <a:lnTo>
                    <a:pt x="36" y="35"/>
                  </a:lnTo>
                  <a:lnTo>
                    <a:pt x="13" y="0"/>
                  </a:lnTo>
                  <a:lnTo>
                    <a:pt x="0" y="2"/>
                  </a:lnTo>
                  <a:close/>
                </a:path>
              </a:pathLst>
            </a:custGeom>
            <a:solidFill>
              <a:srgbClr val="1F1A17"/>
            </a:solidFill>
            <a:ln w="9525">
              <a:noFill/>
              <a:round/>
              <a:headEnd/>
              <a:tailEnd/>
            </a:ln>
          </p:spPr>
          <p:txBody>
            <a:bodyPr/>
            <a:lstStyle/>
            <a:p>
              <a:endParaRPr lang="en-US"/>
            </a:p>
          </p:txBody>
        </p:sp>
        <p:sp>
          <p:nvSpPr>
            <p:cNvPr id="40015" name="Freeform 76"/>
            <p:cNvSpPr>
              <a:spLocks/>
            </p:cNvSpPr>
            <p:nvPr/>
          </p:nvSpPr>
          <p:spPr bwMode="auto">
            <a:xfrm>
              <a:off x="3166" y="1334"/>
              <a:ext cx="286" cy="248"/>
            </a:xfrm>
            <a:custGeom>
              <a:avLst/>
              <a:gdLst>
                <a:gd name="T0" fmla="*/ 0 w 286"/>
                <a:gd name="T1" fmla="*/ 8 h 248"/>
                <a:gd name="T2" fmla="*/ 0 w 286"/>
                <a:gd name="T3" fmla="*/ 8 h 248"/>
                <a:gd name="T4" fmla="*/ 90 w 286"/>
                <a:gd name="T5" fmla="*/ 66 h 248"/>
                <a:gd name="T6" fmla="*/ 163 w 286"/>
                <a:gd name="T7" fmla="*/ 116 h 248"/>
                <a:gd name="T8" fmla="*/ 179 w 286"/>
                <a:gd name="T9" fmla="*/ 129 h 248"/>
                <a:gd name="T10" fmla="*/ 192 w 286"/>
                <a:gd name="T11" fmla="*/ 143 h 248"/>
                <a:gd name="T12" fmla="*/ 207 w 286"/>
                <a:gd name="T13" fmla="*/ 156 h 248"/>
                <a:gd name="T14" fmla="*/ 221 w 286"/>
                <a:gd name="T15" fmla="*/ 171 h 248"/>
                <a:gd name="T16" fmla="*/ 234 w 286"/>
                <a:gd name="T17" fmla="*/ 189 h 248"/>
                <a:gd name="T18" fmla="*/ 248 w 286"/>
                <a:gd name="T19" fmla="*/ 208 h 248"/>
                <a:gd name="T20" fmla="*/ 259 w 286"/>
                <a:gd name="T21" fmla="*/ 227 h 248"/>
                <a:gd name="T22" fmla="*/ 273 w 286"/>
                <a:gd name="T23" fmla="*/ 248 h 248"/>
                <a:gd name="T24" fmla="*/ 286 w 286"/>
                <a:gd name="T25" fmla="*/ 246 h 248"/>
                <a:gd name="T26" fmla="*/ 275 w 286"/>
                <a:gd name="T27" fmla="*/ 223 h 248"/>
                <a:gd name="T28" fmla="*/ 261 w 286"/>
                <a:gd name="T29" fmla="*/ 204 h 248"/>
                <a:gd name="T30" fmla="*/ 248 w 286"/>
                <a:gd name="T31" fmla="*/ 185 h 248"/>
                <a:gd name="T32" fmla="*/ 234 w 286"/>
                <a:gd name="T33" fmla="*/ 167 h 248"/>
                <a:gd name="T34" fmla="*/ 221 w 286"/>
                <a:gd name="T35" fmla="*/ 152 h 248"/>
                <a:gd name="T36" fmla="*/ 206 w 286"/>
                <a:gd name="T37" fmla="*/ 137 h 248"/>
                <a:gd name="T38" fmla="*/ 190 w 286"/>
                <a:gd name="T39" fmla="*/ 123 h 248"/>
                <a:gd name="T40" fmla="*/ 175 w 286"/>
                <a:gd name="T41" fmla="*/ 110 h 248"/>
                <a:gd name="T42" fmla="*/ 102 w 286"/>
                <a:gd name="T43" fmla="*/ 58 h 248"/>
                <a:gd name="T44" fmla="*/ 12 w 286"/>
                <a:gd name="T45" fmla="*/ 0 h 248"/>
                <a:gd name="T46" fmla="*/ 12 w 286"/>
                <a:gd name="T47" fmla="*/ 0 h 248"/>
                <a:gd name="T48" fmla="*/ 0 w 286"/>
                <a:gd name="T49" fmla="*/ 8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6"/>
                <a:gd name="T76" fmla="*/ 0 h 248"/>
                <a:gd name="T77" fmla="*/ 286 w 286"/>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6" h="248">
                  <a:moveTo>
                    <a:pt x="0" y="8"/>
                  </a:moveTo>
                  <a:lnTo>
                    <a:pt x="0" y="8"/>
                  </a:lnTo>
                  <a:lnTo>
                    <a:pt x="90" y="66"/>
                  </a:lnTo>
                  <a:lnTo>
                    <a:pt x="163" y="116"/>
                  </a:lnTo>
                  <a:lnTo>
                    <a:pt x="179" y="129"/>
                  </a:lnTo>
                  <a:lnTo>
                    <a:pt x="192" y="143"/>
                  </a:lnTo>
                  <a:lnTo>
                    <a:pt x="207" y="156"/>
                  </a:lnTo>
                  <a:lnTo>
                    <a:pt x="221" y="171"/>
                  </a:lnTo>
                  <a:lnTo>
                    <a:pt x="234" y="189"/>
                  </a:lnTo>
                  <a:lnTo>
                    <a:pt x="248" y="208"/>
                  </a:lnTo>
                  <a:lnTo>
                    <a:pt x="259" y="227"/>
                  </a:lnTo>
                  <a:lnTo>
                    <a:pt x="273" y="248"/>
                  </a:lnTo>
                  <a:lnTo>
                    <a:pt x="286" y="246"/>
                  </a:lnTo>
                  <a:lnTo>
                    <a:pt x="275" y="223"/>
                  </a:lnTo>
                  <a:lnTo>
                    <a:pt x="261" y="204"/>
                  </a:lnTo>
                  <a:lnTo>
                    <a:pt x="248" y="185"/>
                  </a:lnTo>
                  <a:lnTo>
                    <a:pt x="234" y="167"/>
                  </a:lnTo>
                  <a:lnTo>
                    <a:pt x="221" y="152"/>
                  </a:lnTo>
                  <a:lnTo>
                    <a:pt x="206" y="137"/>
                  </a:lnTo>
                  <a:lnTo>
                    <a:pt x="190" y="123"/>
                  </a:lnTo>
                  <a:lnTo>
                    <a:pt x="175" y="110"/>
                  </a:lnTo>
                  <a:lnTo>
                    <a:pt x="102" y="58"/>
                  </a:lnTo>
                  <a:lnTo>
                    <a:pt x="12" y="0"/>
                  </a:lnTo>
                  <a:lnTo>
                    <a:pt x="0" y="8"/>
                  </a:lnTo>
                  <a:close/>
                </a:path>
              </a:pathLst>
            </a:custGeom>
            <a:solidFill>
              <a:srgbClr val="1F1A17"/>
            </a:solidFill>
            <a:ln w="9525">
              <a:noFill/>
              <a:round/>
              <a:headEnd/>
              <a:tailEnd/>
            </a:ln>
          </p:spPr>
          <p:txBody>
            <a:bodyPr/>
            <a:lstStyle/>
            <a:p>
              <a:endParaRPr lang="en-US"/>
            </a:p>
          </p:txBody>
        </p:sp>
        <p:sp>
          <p:nvSpPr>
            <p:cNvPr id="40016" name="Freeform 77"/>
            <p:cNvSpPr>
              <a:spLocks/>
            </p:cNvSpPr>
            <p:nvPr/>
          </p:nvSpPr>
          <p:spPr bwMode="auto">
            <a:xfrm>
              <a:off x="2783" y="1235"/>
              <a:ext cx="395" cy="107"/>
            </a:xfrm>
            <a:custGeom>
              <a:avLst/>
              <a:gdLst>
                <a:gd name="T0" fmla="*/ 0 w 395"/>
                <a:gd name="T1" fmla="*/ 11 h 107"/>
                <a:gd name="T2" fmla="*/ 0 w 395"/>
                <a:gd name="T3" fmla="*/ 11 h 107"/>
                <a:gd name="T4" fmla="*/ 51 w 395"/>
                <a:gd name="T5" fmla="*/ 9 h 107"/>
                <a:gd name="T6" fmla="*/ 101 w 395"/>
                <a:gd name="T7" fmla="*/ 9 h 107"/>
                <a:gd name="T8" fmla="*/ 124 w 395"/>
                <a:gd name="T9" fmla="*/ 11 h 107"/>
                <a:gd name="T10" fmla="*/ 149 w 395"/>
                <a:gd name="T11" fmla="*/ 15 h 107"/>
                <a:gd name="T12" fmla="*/ 172 w 395"/>
                <a:gd name="T13" fmla="*/ 19 h 107"/>
                <a:gd name="T14" fmla="*/ 195 w 395"/>
                <a:gd name="T15" fmla="*/ 23 h 107"/>
                <a:gd name="T16" fmla="*/ 218 w 395"/>
                <a:gd name="T17" fmla="*/ 28 h 107"/>
                <a:gd name="T18" fmla="*/ 243 w 395"/>
                <a:gd name="T19" fmla="*/ 36 h 107"/>
                <a:gd name="T20" fmla="*/ 266 w 395"/>
                <a:gd name="T21" fmla="*/ 46 h 107"/>
                <a:gd name="T22" fmla="*/ 289 w 395"/>
                <a:gd name="T23" fmla="*/ 55 h 107"/>
                <a:gd name="T24" fmla="*/ 312 w 395"/>
                <a:gd name="T25" fmla="*/ 65 h 107"/>
                <a:gd name="T26" fmla="*/ 335 w 395"/>
                <a:gd name="T27" fmla="*/ 78 h 107"/>
                <a:gd name="T28" fmla="*/ 360 w 395"/>
                <a:gd name="T29" fmla="*/ 92 h 107"/>
                <a:gd name="T30" fmla="*/ 383 w 395"/>
                <a:gd name="T31" fmla="*/ 107 h 107"/>
                <a:gd name="T32" fmla="*/ 395 w 395"/>
                <a:gd name="T33" fmla="*/ 99 h 107"/>
                <a:gd name="T34" fmla="*/ 370 w 395"/>
                <a:gd name="T35" fmla="*/ 84 h 107"/>
                <a:gd name="T36" fmla="*/ 347 w 395"/>
                <a:gd name="T37" fmla="*/ 71 h 107"/>
                <a:gd name="T38" fmla="*/ 322 w 395"/>
                <a:gd name="T39" fmla="*/ 57 h 107"/>
                <a:gd name="T40" fmla="*/ 297 w 395"/>
                <a:gd name="T41" fmla="*/ 46 h 107"/>
                <a:gd name="T42" fmla="*/ 274 w 395"/>
                <a:gd name="T43" fmla="*/ 36 h 107"/>
                <a:gd name="T44" fmla="*/ 249 w 395"/>
                <a:gd name="T45" fmla="*/ 28 h 107"/>
                <a:gd name="T46" fmla="*/ 226 w 395"/>
                <a:gd name="T47" fmla="*/ 21 h 107"/>
                <a:gd name="T48" fmla="*/ 201 w 395"/>
                <a:gd name="T49" fmla="*/ 15 h 107"/>
                <a:gd name="T50" fmla="*/ 176 w 395"/>
                <a:gd name="T51" fmla="*/ 9 h 107"/>
                <a:gd name="T52" fmla="*/ 151 w 395"/>
                <a:gd name="T53" fmla="*/ 5 h 107"/>
                <a:gd name="T54" fmla="*/ 126 w 395"/>
                <a:gd name="T55" fmla="*/ 2 h 107"/>
                <a:gd name="T56" fmla="*/ 101 w 395"/>
                <a:gd name="T57" fmla="*/ 0 h 107"/>
                <a:gd name="T58" fmla="*/ 51 w 395"/>
                <a:gd name="T59" fmla="*/ 0 h 107"/>
                <a:gd name="T60" fmla="*/ 0 w 395"/>
                <a:gd name="T61" fmla="*/ 2 h 107"/>
                <a:gd name="T62" fmla="*/ 0 w 395"/>
                <a:gd name="T63" fmla="*/ 2 h 107"/>
                <a:gd name="T64" fmla="*/ 0 w 395"/>
                <a:gd name="T65" fmla="*/ 1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5"/>
                <a:gd name="T100" fmla="*/ 0 h 107"/>
                <a:gd name="T101" fmla="*/ 395 w 395"/>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5" h="107">
                  <a:moveTo>
                    <a:pt x="0" y="11"/>
                  </a:moveTo>
                  <a:lnTo>
                    <a:pt x="0" y="11"/>
                  </a:lnTo>
                  <a:lnTo>
                    <a:pt x="51" y="9"/>
                  </a:lnTo>
                  <a:lnTo>
                    <a:pt x="101" y="9"/>
                  </a:lnTo>
                  <a:lnTo>
                    <a:pt x="124" y="11"/>
                  </a:lnTo>
                  <a:lnTo>
                    <a:pt x="149" y="15"/>
                  </a:lnTo>
                  <a:lnTo>
                    <a:pt x="172" y="19"/>
                  </a:lnTo>
                  <a:lnTo>
                    <a:pt x="195" y="23"/>
                  </a:lnTo>
                  <a:lnTo>
                    <a:pt x="218" y="28"/>
                  </a:lnTo>
                  <a:lnTo>
                    <a:pt x="243" y="36"/>
                  </a:lnTo>
                  <a:lnTo>
                    <a:pt x="266" y="46"/>
                  </a:lnTo>
                  <a:lnTo>
                    <a:pt x="289" y="55"/>
                  </a:lnTo>
                  <a:lnTo>
                    <a:pt x="312" y="65"/>
                  </a:lnTo>
                  <a:lnTo>
                    <a:pt x="335" y="78"/>
                  </a:lnTo>
                  <a:lnTo>
                    <a:pt x="360" y="92"/>
                  </a:lnTo>
                  <a:lnTo>
                    <a:pt x="383" y="107"/>
                  </a:lnTo>
                  <a:lnTo>
                    <a:pt x="395" y="99"/>
                  </a:lnTo>
                  <a:lnTo>
                    <a:pt x="370" y="84"/>
                  </a:lnTo>
                  <a:lnTo>
                    <a:pt x="347" y="71"/>
                  </a:lnTo>
                  <a:lnTo>
                    <a:pt x="322" y="57"/>
                  </a:lnTo>
                  <a:lnTo>
                    <a:pt x="297" y="46"/>
                  </a:lnTo>
                  <a:lnTo>
                    <a:pt x="274" y="36"/>
                  </a:lnTo>
                  <a:lnTo>
                    <a:pt x="249" y="28"/>
                  </a:lnTo>
                  <a:lnTo>
                    <a:pt x="226" y="21"/>
                  </a:lnTo>
                  <a:lnTo>
                    <a:pt x="201" y="15"/>
                  </a:lnTo>
                  <a:lnTo>
                    <a:pt x="176" y="9"/>
                  </a:lnTo>
                  <a:lnTo>
                    <a:pt x="151" y="5"/>
                  </a:lnTo>
                  <a:lnTo>
                    <a:pt x="126" y="2"/>
                  </a:lnTo>
                  <a:lnTo>
                    <a:pt x="101" y="0"/>
                  </a:lnTo>
                  <a:lnTo>
                    <a:pt x="51" y="0"/>
                  </a:lnTo>
                  <a:lnTo>
                    <a:pt x="0" y="2"/>
                  </a:lnTo>
                  <a:lnTo>
                    <a:pt x="0" y="11"/>
                  </a:lnTo>
                  <a:close/>
                </a:path>
              </a:pathLst>
            </a:custGeom>
            <a:solidFill>
              <a:srgbClr val="1F1A17"/>
            </a:solidFill>
            <a:ln w="9525">
              <a:noFill/>
              <a:round/>
              <a:headEnd/>
              <a:tailEnd/>
            </a:ln>
          </p:spPr>
          <p:txBody>
            <a:bodyPr/>
            <a:lstStyle/>
            <a:p>
              <a:endParaRPr lang="en-US"/>
            </a:p>
          </p:txBody>
        </p:sp>
        <p:sp>
          <p:nvSpPr>
            <p:cNvPr id="40017" name="Freeform 78"/>
            <p:cNvSpPr>
              <a:spLocks/>
            </p:cNvSpPr>
            <p:nvPr/>
          </p:nvSpPr>
          <p:spPr bwMode="auto">
            <a:xfrm>
              <a:off x="2504" y="1237"/>
              <a:ext cx="279" cy="88"/>
            </a:xfrm>
            <a:custGeom>
              <a:avLst/>
              <a:gdLst>
                <a:gd name="T0" fmla="*/ 12 w 279"/>
                <a:gd name="T1" fmla="*/ 88 h 88"/>
                <a:gd name="T2" fmla="*/ 12 w 279"/>
                <a:gd name="T3" fmla="*/ 88 h 88"/>
                <a:gd name="T4" fmla="*/ 45 w 279"/>
                <a:gd name="T5" fmla="*/ 67 h 88"/>
                <a:gd name="T6" fmla="*/ 75 w 279"/>
                <a:gd name="T7" fmla="*/ 51 h 88"/>
                <a:gd name="T8" fmla="*/ 108 w 279"/>
                <a:gd name="T9" fmla="*/ 38 h 88"/>
                <a:gd name="T10" fmla="*/ 141 w 279"/>
                <a:gd name="T11" fmla="*/ 28 h 88"/>
                <a:gd name="T12" fmla="*/ 173 w 279"/>
                <a:gd name="T13" fmla="*/ 21 h 88"/>
                <a:gd name="T14" fmla="*/ 208 w 279"/>
                <a:gd name="T15" fmla="*/ 15 h 88"/>
                <a:gd name="T16" fmla="*/ 242 w 279"/>
                <a:gd name="T17" fmla="*/ 11 h 88"/>
                <a:gd name="T18" fmla="*/ 279 w 279"/>
                <a:gd name="T19" fmla="*/ 9 h 88"/>
                <a:gd name="T20" fmla="*/ 279 w 279"/>
                <a:gd name="T21" fmla="*/ 0 h 88"/>
                <a:gd name="T22" fmla="*/ 240 w 279"/>
                <a:gd name="T23" fmla="*/ 1 h 88"/>
                <a:gd name="T24" fmla="*/ 204 w 279"/>
                <a:gd name="T25" fmla="*/ 5 h 88"/>
                <a:gd name="T26" fmla="*/ 169 w 279"/>
                <a:gd name="T27" fmla="*/ 11 h 88"/>
                <a:gd name="T28" fmla="*/ 135 w 279"/>
                <a:gd name="T29" fmla="*/ 19 h 88"/>
                <a:gd name="T30" fmla="*/ 100 w 279"/>
                <a:gd name="T31" fmla="*/ 30 h 88"/>
                <a:gd name="T32" fmla="*/ 68 w 279"/>
                <a:gd name="T33" fmla="*/ 44 h 88"/>
                <a:gd name="T34" fmla="*/ 33 w 279"/>
                <a:gd name="T35" fmla="*/ 59 h 88"/>
                <a:gd name="T36" fmla="*/ 0 w 279"/>
                <a:gd name="T37" fmla="*/ 80 h 88"/>
                <a:gd name="T38" fmla="*/ 0 w 279"/>
                <a:gd name="T39" fmla="*/ 80 h 88"/>
                <a:gd name="T40" fmla="*/ 12 w 279"/>
                <a:gd name="T41" fmla="*/ 88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9"/>
                <a:gd name="T64" fmla="*/ 0 h 88"/>
                <a:gd name="T65" fmla="*/ 279 w 279"/>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9" h="88">
                  <a:moveTo>
                    <a:pt x="12" y="88"/>
                  </a:moveTo>
                  <a:lnTo>
                    <a:pt x="12" y="88"/>
                  </a:lnTo>
                  <a:lnTo>
                    <a:pt x="45" y="67"/>
                  </a:lnTo>
                  <a:lnTo>
                    <a:pt x="75" y="51"/>
                  </a:lnTo>
                  <a:lnTo>
                    <a:pt x="108" y="38"/>
                  </a:lnTo>
                  <a:lnTo>
                    <a:pt x="141" y="28"/>
                  </a:lnTo>
                  <a:lnTo>
                    <a:pt x="173" y="21"/>
                  </a:lnTo>
                  <a:lnTo>
                    <a:pt x="208" y="15"/>
                  </a:lnTo>
                  <a:lnTo>
                    <a:pt x="242" y="11"/>
                  </a:lnTo>
                  <a:lnTo>
                    <a:pt x="279" y="9"/>
                  </a:lnTo>
                  <a:lnTo>
                    <a:pt x="279" y="0"/>
                  </a:lnTo>
                  <a:lnTo>
                    <a:pt x="240" y="1"/>
                  </a:lnTo>
                  <a:lnTo>
                    <a:pt x="204" y="5"/>
                  </a:lnTo>
                  <a:lnTo>
                    <a:pt x="169" y="11"/>
                  </a:lnTo>
                  <a:lnTo>
                    <a:pt x="135" y="19"/>
                  </a:lnTo>
                  <a:lnTo>
                    <a:pt x="100" y="30"/>
                  </a:lnTo>
                  <a:lnTo>
                    <a:pt x="68" y="44"/>
                  </a:lnTo>
                  <a:lnTo>
                    <a:pt x="33" y="59"/>
                  </a:lnTo>
                  <a:lnTo>
                    <a:pt x="0" y="80"/>
                  </a:lnTo>
                  <a:lnTo>
                    <a:pt x="12" y="88"/>
                  </a:lnTo>
                  <a:close/>
                </a:path>
              </a:pathLst>
            </a:custGeom>
            <a:solidFill>
              <a:srgbClr val="1F1A17"/>
            </a:solidFill>
            <a:ln w="9525">
              <a:noFill/>
              <a:round/>
              <a:headEnd/>
              <a:tailEnd/>
            </a:ln>
          </p:spPr>
          <p:txBody>
            <a:bodyPr/>
            <a:lstStyle/>
            <a:p>
              <a:endParaRPr lang="en-US"/>
            </a:p>
          </p:txBody>
        </p:sp>
        <p:sp>
          <p:nvSpPr>
            <p:cNvPr id="40018" name="Freeform 79"/>
            <p:cNvSpPr>
              <a:spLocks/>
            </p:cNvSpPr>
            <p:nvPr/>
          </p:nvSpPr>
          <p:spPr bwMode="auto">
            <a:xfrm>
              <a:off x="2276" y="1317"/>
              <a:ext cx="240" cy="200"/>
            </a:xfrm>
            <a:custGeom>
              <a:avLst/>
              <a:gdLst>
                <a:gd name="T0" fmla="*/ 16 w 240"/>
                <a:gd name="T1" fmla="*/ 200 h 200"/>
                <a:gd name="T2" fmla="*/ 16 w 240"/>
                <a:gd name="T3" fmla="*/ 200 h 200"/>
                <a:gd name="T4" fmla="*/ 25 w 240"/>
                <a:gd name="T5" fmla="*/ 184 h 200"/>
                <a:gd name="T6" fmla="*/ 37 w 240"/>
                <a:gd name="T7" fmla="*/ 169 h 200"/>
                <a:gd name="T8" fmla="*/ 48 w 240"/>
                <a:gd name="T9" fmla="*/ 156 h 200"/>
                <a:gd name="T10" fmla="*/ 62 w 240"/>
                <a:gd name="T11" fmla="*/ 142 h 200"/>
                <a:gd name="T12" fmla="*/ 88 w 240"/>
                <a:gd name="T13" fmla="*/ 117 h 200"/>
                <a:gd name="T14" fmla="*/ 117 w 240"/>
                <a:gd name="T15" fmla="*/ 92 h 200"/>
                <a:gd name="T16" fmla="*/ 179 w 240"/>
                <a:gd name="T17" fmla="*/ 50 h 200"/>
                <a:gd name="T18" fmla="*/ 240 w 240"/>
                <a:gd name="T19" fmla="*/ 8 h 200"/>
                <a:gd name="T20" fmla="*/ 228 w 240"/>
                <a:gd name="T21" fmla="*/ 0 h 200"/>
                <a:gd name="T22" fmla="*/ 167 w 240"/>
                <a:gd name="T23" fmla="*/ 42 h 200"/>
                <a:gd name="T24" fmla="*/ 106 w 240"/>
                <a:gd name="T25" fmla="*/ 87 h 200"/>
                <a:gd name="T26" fmla="*/ 75 w 240"/>
                <a:gd name="T27" fmla="*/ 112 h 200"/>
                <a:gd name="T28" fmla="*/ 48 w 240"/>
                <a:gd name="T29" fmla="*/ 136 h 200"/>
                <a:gd name="T30" fmla="*/ 35 w 240"/>
                <a:gd name="T31" fmla="*/ 150 h 200"/>
                <a:gd name="T32" fmla="*/ 23 w 240"/>
                <a:gd name="T33" fmla="*/ 165 h 200"/>
                <a:gd name="T34" fmla="*/ 12 w 240"/>
                <a:gd name="T35" fmla="*/ 181 h 200"/>
                <a:gd name="T36" fmla="*/ 0 w 240"/>
                <a:gd name="T37" fmla="*/ 196 h 200"/>
                <a:gd name="T38" fmla="*/ 0 w 240"/>
                <a:gd name="T39" fmla="*/ 196 h 200"/>
                <a:gd name="T40" fmla="*/ 16 w 240"/>
                <a:gd name="T41" fmla="*/ 200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200"/>
                <a:gd name="T65" fmla="*/ 240 w 240"/>
                <a:gd name="T66" fmla="*/ 200 h 2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200">
                  <a:moveTo>
                    <a:pt x="16" y="200"/>
                  </a:moveTo>
                  <a:lnTo>
                    <a:pt x="16" y="200"/>
                  </a:lnTo>
                  <a:lnTo>
                    <a:pt x="25" y="184"/>
                  </a:lnTo>
                  <a:lnTo>
                    <a:pt x="37" y="169"/>
                  </a:lnTo>
                  <a:lnTo>
                    <a:pt x="48" y="156"/>
                  </a:lnTo>
                  <a:lnTo>
                    <a:pt x="62" y="142"/>
                  </a:lnTo>
                  <a:lnTo>
                    <a:pt x="88" y="117"/>
                  </a:lnTo>
                  <a:lnTo>
                    <a:pt x="117" y="92"/>
                  </a:lnTo>
                  <a:lnTo>
                    <a:pt x="179" y="50"/>
                  </a:lnTo>
                  <a:lnTo>
                    <a:pt x="240" y="8"/>
                  </a:lnTo>
                  <a:lnTo>
                    <a:pt x="228" y="0"/>
                  </a:lnTo>
                  <a:lnTo>
                    <a:pt x="167" y="42"/>
                  </a:lnTo>
                  <a:lnTo>
                    <a:pt x="106" y="87"/>
                  </a:lnTo>
                  <a:lnTo>
                    <a:pt x="75" y="112"/>
                  </a:lnTo>
                  <a:lnTo>
                    <a:pt x="48" y="136"/>
                  </a:lnTo>
                  <a:lnTo>
                    <a:pt x="35" y="150"/>
                  </a:lnTo>
                  <a:lnTo>
                    <a:pt x="23" y="165"/>
                  </a:lnTo>
                  <a:lnTo>
                    <a:pt x="12" y="181"/>
                  </a:lnTo>
                  <a:lnTo>
                    <a:pt x="0" y="196"/>
                  </a:lnTo>
                  <a:lnTo>
                    <a:pt x="16" y="200"/>
                  </a:lnTo>
                  <a:close/>
                </a:path>
              </a:pathLst>
            </a:custGeom>
            <a:solidFill>
              <a:srgbClr val="1F1A17"/>
            </a:solidFill>
            <a:ln w="9525">
              <a:noFill/>
              <a:round/>
              <a:headEnd/>
              <a:tailEnd/>
            </a:ln>
          </p:spPr>
          <p:txBody>
            <a:bodyPr/>
            <a:lstStyle/>
            <a:p>
              <a:endParaRPr lang="en-US"/>
            </a:p>
          </p:txBody>
        </p:sp>
        <p:sp>
          <p:nvSpPr>
            <p:cNvPr id="40019" name="Freeform 80"/>
            <p:cNvSpPr>
              <a:spLocks/>
            </p:cNvSpPr>
            <p:nvPr/>
          </p:nvSpPr>
          <p:spPr bwMode="auto">
            <a:xfrm>
              <a:off x="2153" y="1513"/>
              <a:ext cx="139" cy="294"/>
            </a:xfrm>
            <a:custGeom>
              <a:avLst/>
              <a:gdLst>
                <a:gd name="T0" fmla="*/ 16 w 139"/>
                <a:gd name="T1" fmla="*/ 294 h 294"/>
                <a:gd name="T2" fmla="*/ 16 w 139"/>
                <a:gd name="T3" fmla="*/ 294 h 294"/>
                <a:gd name="T4" fmla="*/ 27 w 139"/>
                <a:gd name="T5" fmla="*/ 257 h 294"/>
                <a:gd name="T6" fmla="*/ 41 w 139"/>
                <a:gd name="T7" fmla="*/ 221 h 294"/>
                <a:gd name="T8" fmla="*/ 54 w 139"/>
                <a:gd name="T9" fmla="*/ 182 h 294"/>
                <a:gd name="T10" fmla="*/ 68 w 139"/>
                <a:gd name="T11" fmla="*/ 144 h 294"/>
                <a:gd name="T12" fmla="*/ 85 w 139"/>
                <a:gd name="T13" fmla="*/ 108 h 294"/>
                <a:gd name="T14" fmla="*/ 100 w 139"/>
                <a:gd name="T15" fmla="*/ 71 h 294"/>
                <a:gd name="T16" fmla="*/ 119 w 139"/>
                <a:gd name="T17" fmla="*/ 36 h 294"/>
                <a:gd name="T18" fmla="*/ 139 w 139"/>
                <a:gd name="T19" fmla="*/ 4 h 294"/>
                <a:gd name="T20" fmla="*/ 123 w 139"/>
                <a:gd name="T21" fmla="*/ 0 h 294"/>
                <a:gd name="T22" fmla="*/ 104 w 139"/>
                <a:gd name="T23" fmla="*/ 33 h 294"/>
                <a:gd name="T24" fmla="*/ 87 w 139"/>
                <a:gd name="T25" fmla="*/ 69 h 294"/>
                <a:gd name="T26" fmla="*/ 70 w 139"/>
                <a:gd name="T27" fmla="*/ 106 h 294"/>
                <a:gd name="T28" fmla="*/ 54 w 139"/>
                <a:gd name="T29" fmla="*/ 142 h 294"/>
                <a:gd name="T30" fmla="*/ 39 w 139"/>
                <a:gd name="T31" fmla="*/ 181 h 294"/>
                <a:gd name="T32" fmla="*/ 25 w 139"/>
                <a:gd name="T33" fmla="*/ 219 h 294"/>
                <a:gd name="T34" fmla="*/ 12 w 139"/>
                <a:gd name="T35" fmla="*/ 255 h 294"/>
                <a:gd name="T36" fmla="*/ 0 w 139"/>
                <a:gd name="T37" fmla="*/ 292 h 294"/>
                <a:gd name="T38" fmla="*/ 0 w 139"/>
                <a:gd name="T39" fmla="*/ 292 h 294"/>
                <a:gd name="T40" fmla="*/ 16 w 139"/>
                <a:gd name="T41" fmla="*/ 294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94"/>
                <a:gd name="T65" fmla="*/ 139 w 139"/>
                <a:gd name="T66" fmla="*/ 294 h 2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94">
                  <a:moveTo>
                    <a:pt x="16" y="294"/>
                  </a:moveTo>
                  <a:lnTo>
                    <a:pt x="16" y="294"/>
                  </a:lnTo>
                  <a:lnTo>
                    <a:pt x="27" y="257"/>
                  </a:lnTo>
                  <a:lnTo>
                    <a:pt x="41" y="221"/>
                  </a:lnTo>
                  <a:lnTo>
                    <a:pt x="54" y="182"/>
                  </a:lnTo>
                  <a:lnTo>
                    <a:pt x="68" y="144"/>
                  </a:lnTo>
                  <a:lnTo>
                    <a:pt x="85" y="108"/>
                  </a:lnTo>
                  <a:lnTo>
                    <a:pt x="100" y="71"/>
                  </a:lnTo>
                  <a:lnTo>
                    <a:pt x="119" y="36"/>
                  </a:lnTo>
                  <a:lnTo>
                    <a:pt x="139" y="4"/>
                  </a:lnTo>
                  <a:lnTo>
                    <a:pt x="123" y="0"/>
                  </a:lnTo>
                  <a:lnTo>
                    <a:pt x="104" y="33"/>
                  </a:lnTo>
                  <a:lnTo>
                    <a:pt x="87" y="69"/>
                  </a:lnTo>
                  <a:lnTo>
                    <a:pt x="70" y="106"/>
                  </a:lnTo>
                  <a:lnTo>
                    <a:pt x="54" y="142"/>
                  </a:lnTo>
                  <a:lnTo>
                    <a:pt x="39" y="181"/>
                  </a:lnTo>
                  <a:lnTo>
                    <a:pt x="25" y="219"/>
                  </a:lnTo>
                  <a:lnTo>
                    <a:pt x="12" y="255"/>
                  </a:lnTo>
                  <a:lnTo>
                    <a:pt x="0" y="292"/>
                  </a:lnTo>
                  <a:lnTo>
                    <a:pt x="16" y="294"/>
                  </a:lnTo>
                  <a:close/>
                </a:path>
              </a:pathLst>
            </a:custGeom>
            <a:solidFill>
              <a:srgbClr val="1F1A17"/>
            </a:solidFill>
            <a:ln w="9525">
              <a:noFill/>
              <a:round/>
              <a:headEnd/>
              <a:tailEnd/>
            </a:ln>
          </p:spPr>
          <p:txBody>
            <a:bodyPr/>
            <a:lstStyle/>
            <a:p>
              <a:endParaRPr lang="en-US"/>
            </a:p>
          </p:txBody>
        </p:sp>
        <p:sp>
          <p:nvSpPr>
            <p:cNvPr id="40020" name="Freeform 81"/>
            <p:cNvSpPr>
              <a:spLocks/>
            </p:cNvSpPr>
            <p:nvPr/>
          </p:nvSpPr>
          <p:spPr bwMode="auto">
            <a:xfrm>
              <a:off x="2106" y="1805"/>
              <a:ext cx="63" cy="175"/>
            </a:xfrm>
            <a:custGeom>
              <a:avLst/>
              <a:gdLst>
                <a:gd name="T0" fmla="*/ 15 w 63"/>
                <a:gd name="T1" fmla="*/ 175 h 175"/>
                <a:gd name="T2" fmla="*/ 15 w 63"/>
                <a:gd name="T3" fmla="*/ 175 h 175"/>
                <a:gd name="T4" fmla="*/ 17 w 63"/>
                <a:gd name="T5" fmla="*/ 152 h 175"/>
                <a:gd name="T6" fmla="*/ 21 w 63"/>
                <a:gd name="T7" fmla="*/ 130 h 175"/>
                <a:gd name="T8" fmla="*/ 26 w 63"/>
                <a:gd name="T9" fmla="*/ 109 h 175"/>
                <a:gd name="T10" fmla="*/ 32 w 63"/>
                <a:gd name="T11" fmla="*/ 88 h 175"/>
                <a:gd name="T12" fmla="*/ 47 w 63"/>
                <a:gd name="T13" fmla="*/ 46 h 175"/>
                <a:gd name="T14" fmla="*/ 63 w 63"/>
                <a:gd name="T15" fmla="*/ 2 h 175"/>
                <a:gd name="T16" fmla="*/ 47 w 63"/>
                <a:gd name="T17" fmla="*/ 0 h 175"/>
                <a:gd name="T18" fmla="*/ 32 w 63"/>
                <a:gd name="T19" fmla="*/ 42 h 175"/>
                <a:gd name="T20" fmla="*/ 17 w 63"/>
                <a:gd name="T21" fmla="*/ 86 h 175"/>
                <a:gd name="T22" fmla="*/ 11 w 63"/>
                <a:gd name="T23" fmla="*/ 107 h 175"/>
                <a:gd name="T24" fmla="*/ 5 w 63"/>
                <a:gd name="T25" fmla="*/ 129 h 175"/>
                <a:gd name="T26" fmla="*/ 1 w 63"/>
                <a:gd name="T27" fmla="*/ 152 h 175"/>
                <a:gd name="T28" fmla="*/ 0 w 63"/>
                <a:gd name="T29" fmla="*/ 175 h 175"/>
                <a:gd name="T30" fmla="*/ 0 w 63"/>
                <a:gd name="T31" fmla="*/ 175 h 175"/>
                <a:gd name="T32" fmla="*/ 15 w 63"/>
                <a:gd name="T33" fmla="*/ 175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75"/>
                <a:gd name="T53" fmla="*/ 63 w 63"/>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75">
                  <a:moveTo>
                    <a:pt x="15" y="175"/>
                  </a:moveTo>
                  <a:lnTo>
                    <a:pt x="15" y="175"/>
                  </a:lnTo>
                  <a:lnTo>
                    <a:pt x="17" y="152"/>
                  </a:lnTo>
                  <a:lnTo>
                    <a:pt x="21" y="130"/>
                  </a:lnTo>
                  <a:lnTo>
                    <a:pt x="26" y="109"/>
                  </a:lnTo>
                  <a:lnTo>
                    <a:pt x="32" y="88"/>
                  </a:lnTo>
                  <a:lnTo>
                    <a:pt x="47" y="46"/>
                  </a:lnTo>
                  <a:lnTo>
                    <a:pt x="63" y="2"/>
                  </a:lnTo>
                  <a:lnTo>
                    <a:pt x="47" y="0"/>
                  </a:lnTo>
                  <a:lnTo>
                    <a:pt x="32" y="42"/>
                  </a:lnTo>
                  <a:lnTo>
                    <a:pt x="17" y="86"/>
                  </a:lnTo>
                  <a:lnTo>
                    <a:pt x="11" y="107"/>
                  </a:lnTo>
                  <a:lnTo>
                    <a:pt x="5" y="129"/>
                  </a:lnTo>
                  <a:lnTo>
                    <a:pt x="1" y="152"/>
                  </a:lnTo>
                  <a:lnTo>
                    <a:pt x="0" y="175"/>
                  </a:lnTo>
                  <a:lnTo>
                    <a:pt x="15" y="175"/>
                  </a:lnTo>
                  <a:close/>
                </a:path>
              </a:pathLst>
            </a:custGeom>
            <a:solidFill>
              <a:srgbClr val="1F1A17"/>
            </a:solidFill>
            <a:ln w="9525">
              <a:noFill/>
              <a:round/>
              <a:headEnd/>
              <a:tailEnd/>
            </a:ln>
          </p:spPr>
          <p:txBody>
            <a:bodyPr/>
            <a:lstStyle/>
            <a:p>
              <a:endParaRPr lang="en-US"/>
            </a:p>
          </p:txBody>
        </p:sp>
        <p:sp>
          <p:nvSpPr>
            <p:cNvPr id="40021" name="Freeform 82"/>
            <p:cNvSpPr>
              <a:spLocks/>
            </p:cNvSpPr>
            <p:nvPr/>
          </p:nvSpPr>
          <p:spPr bwMode="auto">
            <a:xfrm>
              <a:off x="2104" y="1980"/>
              <a:ext cx="17" cy="209"/>
            </a:xfrm>
            <a:custGeom>
              <a:avLst/>
              <a:gdLst>
                <a:gd name="T0" fmla="*/ 17 w 17"/>
                <a:gd name="T1" fmla="*/ 209 h 209"/>
                <a:gd name="T2" fmla="*/ 17 w 17"/>
                <a:gd name="T3" fmla="*/ 209 h 209"/>
                <a:gd name="T4" fmla="*/ 15 w 17"/>
                <a:gd name="T5" fmla="*/ 153 h 209"/>
                <a:gd name="T6" fmla="*/ 15 w 17"/>
                <a:gd name="T7" fmla="*/ 99 h 209"/>
                <a:gd name="T8" fmla="*/ 15 w 17"/>
                <a:gd name="T9" fmla="*/ 48 h 209"/>
                <a:gd name="T10" fmla="*/ 17 w 17"/>
                <a:gd name="T11" fmla="*/ 0 h 209"/>
                <a:gd name="T12" fmla="*/ 2 w 17"/>
                <a:gd name="T13" fmla="*/ 0 h 209"/>
                <a:gd name="T14" fmla="*/ 0 w 17"/>
                <a:gd name="T15" fmla="*/ 48 h 209"/>
                <a:gd name="T16" fmla="*/ 0 w 17"/>
                <a:gd name="T17" fmla="*/ 99 h 209"/>
                <a:gd name="T18" fmla="*/ 0 w 17"/>
                <a:gd name="T19" fmla="*/ 153 h 209"/>
                <a:gd name="T20" fmla="*/ 2 w 17"/>
                <a:gd name="T21" fmla="*/ 209 h 209"/>
                <a:gd name="T22" fmla="*/ 2 w 17"/>
                <a:gd name="T23" fmla="*/ 209 h 209"/>
                <a:gd name="T24" fmla="*/ 17 w 17"/>
                <a:gd name="T25" fmla="*/ 209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9"/>
                <a:gd name="T41" fmla="*/ 17 w 17"/>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9">
                  <a:moveTo>
                    <a:pt x="17" y="209"/>
                  </a:moveTo>
                  <a:lnTo>
                    <a:pt x="17" y="209"/>
                  </a:lnTo>
                  <a:lnTo>
                    <a:pt x="15" y="153"/>
                  </a:lnTo>
                  <a:lnTo>
                    <a:pt x="15" y="99"/>
                  </a:lnTo>
                  <a:lnTo>
                    <a:pt x="15" y="48"/>
                  </a:lnTo>
                  <a:lnTo>
                    <a:pt x="17" y="0"/>
                  </a:lnTo>
                  <a:lnTo>
                    <a:pt x="2" y="0"/>
                  </a:lnTo>
                  <a:lnTo>
                    <a:pt x="0" y="48"/>
                  </a:lnTo>
                  <a:lnTo>
                    <a:pt x="0" y="99"/>
                  </a:lnTo>
                  <a:lnTo>
                    <a:pt x="0" y="153"/>
                  </a:lnTo>
                  <a:lnTo>
                    <a:pt x="2" y="209"/>
                  </a:lnTo>
                  <a:lnTo>
                    <a:pt x="17" y="209"/>
                  </a:lnTo>
                  <a:close/>
                </a:path>
              </a:pathLst>
            </a:custGeom>
            <a:solidFill>
              <a:srgbClr val="1F1A17"/>
            </a:solidFill>
            <a:ln w="9525">
              <a:noFill/>
              <a:round/>
              <a:headEnd/>
              <a:tailEnd/>
            </a:ln>
          </p:spPr>
          <p:txBody>
            <a:bodyPr/>
            <a:lstStyle/>
            <a:p>
              <a:endParaRPr lang="en-US"/>
            </a:p>
          </p:txBody>
        </p:sp>
        <p:sp>
          <p:nvSpPr>
            <p:cNvPr id="40022" name="Freeform 83"/>
            <p:cNvSpPr>
              <a:spLocks/>
            </p:cNvSpPr>
            <p:nvPr/>
          </p:nvSpPr>
          <p:spPr bwMode="auto">
            <a:xfrm>
              <a:off x="2106" y="2189"/>
              <a:ext cx="74" cy="288"/>
            </a:xfrm>
            <a:custGeom>
              <a:avLst/>
              <a:gdLst>
                <a:gd name="T0" fmla="*/ 74 w 74"/>
                <a:gd name="T1" fmla="*/ 286 h 288"/>
                <a:gd name="T2" fmla="*/ 74 w 74"/>
                <a:gd name="T3" fmla="*/ 286 h 288"/>
                <a:gd name="T4" fmla="*/ 53 w 74"/>
                <a:gd name="T5" fmla="*/ 215 h 288"/>
                <a:gd name="T6" fmla="*/ 36 w 74"/>
                <a:gd name="T7" fmla="*/ 144 h 288"/>
                <a:gd name="T8" fmla="*/ 28 w 74"/>
                <a:gd name="T9" fmla="*/ 109 h 288"/>
                <a:gd name="T10" fmla="*/ 23 w 74"/>
                <a:gd name="T11" fmla="*/ 73 h 288"/>
                <a:gd name="T12" fmla="*/ 19 w 74"/>
                <a:gd name="T13" fmla="*/ 36 h 288"/>
                <a:gd name="T14" fmla="*/ 15 w 74"/>
                <a:gd name="T15" fmla="*/ 0 h 288"/>
                <a:gd name="T16" fmla="*/ 0 w 74"/>
                <a:gd name="T17" fmla="*/ 0 h 288"/>
                <a:gd name="T18" fmla="*/ 3 w 74"/>
                <a:gd name="T19" fmla="*/ 38 h 288"/>
                <a:gd name="T20" fmla="*/ 7 w 74"/>
                <a:gd name="T21" fmla="*/ 75 h 288"/>
                <a:gd name="T22" fmla="*/ 13 w 74"/>
                <a:gd name="T23" fmla="*/ 111 h 288"/>
                <a:gd name="T24" fmla="*/ 21 w 74"/>
                <a:gd name="T25" fmla="*/ 146 h 288"/>
                <a:gd name="T26" fmla="*/ 38 w 74"/>
                <a:gd name="T27" fmla="*/ 217 h 288"/>
                <a:gd name="T28" fmla="*/ 59 w 74"/>
                <a:gd name="T29" fmla="*/ 288 h 288"/>
                <a:gd name="T30" fmla="*/ 59 w 74"/>
                <a:gd name="T31" fmla="*/ 288 h 288"/>
                <a:gd name="T32" fmla="*/ 74 w 74"/>
                <a:gd name="T33" fmla="*/ 286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288"/>
                <a:gd name="T53" fmla="*/ 74 w 7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288">
                  <a:moveTo>
                    <a:pt x="74" y="286"/>
                  </a:moveTo>
                  <a:lnTo>
                    <a:pt x="74" y="286"/>
                  </a:lnTo>
                  <a:lnTo>
                    <a:pt x="53" y="215"/>
                  </a:lnTo>
                  <a:lnTo>
                    <a:pt x="36" y="144"/>
                  </a:lnTo>
                  <a:lnTo>
                    <a:pt x="28" y="109"/>
                  </a:lnTo>
                  <a:lnTo>
                    <a:pt x="23" y="73"/>
                  </a:lnTo>
                  <a:lnTo>
                    <a:pt x="19" y="36"/>
                  </a:lnTo>
                  <a:lnTo>
                    <a:pt x="15" y="0"/>
                  </a:lnTo>
                  <a:lnTo>
                    <a:pt x="0" y="0"/>
                  </a:lnTo>
                  <a:lnTo>
                    <a:pt x="3" y="38"/>
                  </a:lnTo>
                  <a:lnTo>
                    <a:pt x="7" y="75"/>
                  </a:lnTo>
                  <a:lnTo>
                    <a:pt x="13" y="111"/>
                  </a:lnTo>
                  <a:lnTo>
                    <a:pt x="21" y="146"/>
                  </a:lnTo>
                  <a:lnTo>
                    <a:pt x="38" y="217"/>
                  </a:lnTo>
                  <a:lnTo>
                    <a:pt x="59" y="288"/>
                  </a:lnTo>
                  <a:lnTo>
                    <a:pt x="74" y="286"/>
                  </a:lnTo>
                  <a:close/>
                </a:path>
              </a:pathLst>
            </a:custGeom>
            <a:solidFill>
              <a:srgbClr val="1F1A17"/>
            </a:solidFill>
            <a:ln w="9525">
              <a:noFill/>
              <a:round/>
              <a:headEnd/>
              <a:tailEnd/>
            </a:ln>
          </p:spPr>
          <p:txBody>
            <a:bodyPr/>
            <a:lstStyle/>
            <a:p>
              <a:endParaRPr lang="en-US"/>
            </a:p>
          </p:txBody>
        </p:sp>
        <p:sp>
          <p:nvSpPr>
            <p:cNvPr id="40023" name="Freeform 84"/>
            <p:cNvSpPr>
              <a:spLocks/>
            </p:cNvSpPr>
            <p:nvPr/>
          </p:nvSpPr>
          <p:spPr bwMode="auto">
            <a:xfrm>
              <a:off x="2165" y="2475"/>
              <a:ext cx="130" cy="190"/>
            </a:xfrm>
            <a:custGeom>
              <a:avLst/>
              <a:gdLst>
                <a:gd name="T0" fmla="*/ 130 w 130"/>
                <a:gd name="T1" fmla="*/ 188 h 190"/>
                <a:gd name="T2" fmla="*/ 130 w 130"/>
                <a:gd name="T3" fmla="*/ 188 h 190"/>
                <a:gd name="T4" fmla="*/ 100 w 130"/>
                <a:gd name="T5" fmla="*/ 142 h 190"/>
                <a:gd name="T6" fmla="*/ 67 w 130"/>
                <a:gd name="T7" fmla="*/ 98 h 190"/>
                <a:gd name="T8" fmla="*/ 52 w 130"/>
                <a:gd name="T9" fmla="*/ 75 h 190"/>
                <a:gd name="T10" fmla="*/ 38 w 130"/>
                <a:gd name="T11" fmla="*/ 52 h 190"/>
                <a:gd name="T12" fmla="*/ 25 w 130"/>
                <a:gd name="T13" fmla="*/ 27 h 190"/>
                <a:gd name="T14" fmla="*/ 15 w 130"/>
                <a:gd name="T15" fmla="*/ 0 h 190"/>
                <a:gd name="T16" fmla="*/ 0 w 130"/>
                <a:gd name="T17" fmla="*/ 2 h 190"/>
                <a:gd name="T18" fmla="*/ 11 w 130"/>
                <a:gd name="T19" fmla="*/ 29 h 190"/>
                <a:gd name="T20" fmla="*/ 23 w 130"/>
                <a:gd name="T21" fmla="*/ 56 h 190"/>
                <a:gd name="T22" fmla="*/ 38 w 130"/>
                <a:gd name="T23" fmla="*/ 79 h 190"/>
                <a:gd name="T24" fmla="*/ 54 w 130"/>
                <a:gd name="T25" fmla="*/ 102 h 190"/>
                <a:gd name="T26" fmla="*/ 86 w 130"/>
                <a:gd name="T27" fmla="*/ 146 h 190"/>
                <a:gd name="T28" fmla="*/ 117 w 130"/>
                <a:gd name="T29" fmla="*/ 190 h 190"/>
                <a:gd name="T30" fmla="*/ 117 w 130"/>
                <a:gd name="T31" fmla="*/ 190 h 190"/>
                <a:gd name="T32" fmla="*/ 130 w 130"/>
                <a:gd name="T33" fmla="*/ 188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90"/>
                <a:gd name="T53" fmla="*/ 130 w 13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90">
                  <a:moveTo>
                    <a:pt x="130" y="188"/>
                  </a:moveTo>
                  <a:lnTo>
                    <a:pt x="130" y="188"/>
                  </a:lnTo>
                  <a:lnTo>
                    <a:pt x="100" y="142"/>
                  </a:lnTo>
                  <a:lnTo>
                    <a:pt x="67" y="98"/>
                  </a:lnTo>
                  <a:lnTo>
                    <a:pt x="52" y="75"/>
                  </a:lnTo>
                  <a:lnTo>
                    <a:pt x="38" y="52"/>
                  </a:lnTo>
                  <a:lnTo>
                    <a:pt x="25" y="27"/>
                  </a:lnTo>
                  <a:lnTo>
                    <a:pt x="15" y="0"/>
                  </a:lnTo>
                  <a:lnTo>
                    <a:pt x="0" y="2"/>
                  </a:lnTo>
                  <a:lnTo>
                    <a:pt x="11" y="29"/>
                  </a:lnTo>
                  <a:lnTo>
                    <a:pt x="23" y="56"/>
                  </a:lnTo>
                  <a:lnTo>
                    <a:pt x="38" y="79"/>
                  </a:lnTo>
                  <a:lnTo>
                    <a:pt x="54" y="102"/>
                  </a:lnTo>
                  <a:lnTo>
                    <a:pt x="86" y="146"/>
                  </a:lnTo>
                  <a:lnTo>
                    <a:pt x="117" y="190"/>
                  </a:lnTo>
                  <a:lnTo>
                    <a:pt x="130" y="188"/>
                  </a:lnTo>
                  <a:close/>
                </a:path>
              </a:pathLst>
            </a:custGeom>
            <a:solidFill>
              <a:srgbClr val="1F1A17"/>
            </a:solidFill>
            <a:ln w="9525">
              <a:noFill/>
              <a:round/>
              <a:headEnd/>
              <a:tailEnd/>
            </a:ln>
          </p:spPr>
          <p:txBody>
            <a:bodyPr/>
            <a:lstStyle/>
            <a:p>
              <a:endParaRPr lang="en-US"/>
            </a:p>
          </p:txBody>
        </p:sp>
        <p:sp>
          <p:nvSpPr>
            <p:cNvPr id="40024" name="Freeform 85"/>
            <p:cNvSpPr>
              <a:spLocks/>
            </p:cNvSpPr>
            <p:nvPr/>
          </p:nvSpPr>
          <p:spPr bwMode="auto">
            <a:xfrm>
              <a:off x="2282" y="2663"/>
              <a:ext cx="230" cy="265"/>
            </a:xfrm>
            <a:custGeom>
              <a:avLst/>
              <a:gdLst>
                <a:gd name="T0" fmla="*/ 230 w 230"/>
                <a:gd name="T1" fmla="*/ 259 h 265"/>
                <a:gd name="T2" fmla="*/ 230 w 230"/>
                <a:gd name="T3" fmla="*/ 259 h 265"/>
                <a:gd name="T4" fmla="*/ 201 w 230"/>
                <a:gd name="T5" fmla="*/ 232 h 265"/>
                <a:gd name="T6" fmla="*/ 173 w 230"/>
                <a:gd name="T7" fmla="*/ 206 h 265"/>
                <a:gd name="T8" fmla="*/ 144 w 230"/>
                <a:gd name="T9" fmla="*/ 177 h 265"/>
                <a:gd name="T10" fmla="*/ 117 w 230"/>
                <a:gd name="T11" fmla="*/ 144 h 265"/>
                <a:gd name="T12" fmla="*/ 90 w 230"/>
                <a:gd name="T13" fmla="*/ 112 h 265"/>
                <a:gd name="T14" fmla="*/ 63 w 230"/>
                <a:gd name="T15" fmla="*/ 77 h 265"/>
                <a:gd name="T16" fmla="*/ 38 w 230"/>
                <a:gd name="T17" fmla="*/ 39 h 265"/>
                <a:gd name="T18" fmla="*/ 13 w 230"/>
                <a:gd name="T19" fmla="*/ 0 h 265"/>
                <a:gd name="T20" fmla="*/ 0 w 230"/>
                <a:gd name="T21" fmla="*/ 2 h 265"/>
                <a:gd name="T22" fmla="*/ 23 w 230"/>
                <a:gd name="T23" fmla="*/ 42 h 265"/>
                <a:gd name="T24" fmla="*/ 50 w 230"/>
                <a:gd name="T25" fmla="*/ 81 h 265"/>
                <a:gd name="T26" fmla="*/ 77 w 230"/>
                <a:gd name="T27" fmla="*/ 115 h 265"/>
                <a:gd name="T28" fmla="*/ 104 w 230"/>
                <a:gd name="T29" fmla="*/ 150 h 265"/>
                <a:gd name="T30" fmla="*/ 130 w 230"/>
                <a:gd name="T31" fmla="*/ 181 h 265"/>
                <a:gd name="T32" fmla="*/ 159 w 230"/>
                <a:gd name="T33" fmla="*/ 211 h 265"/>
                <a:gd name="T34" fmla="*/ 188 w 230"/>
                <a:gd name="T35" fmla="*/ 238 h 265"/>
                <a:gd name="T36" fmla="*/ 219 w 230"/>
                <a:gd name="T37" fmla="*/ 265 h 265"/>
                <a:gd name="T38" fmla="*/ 219 w 230"/>
                <a:gd name="T39" fmla="*/ 265 h 265"/>
                <a:gd name="T40" fmla="*/ 230 w 230"/>
                <a:gd name="T41" fmla="*/ 259 h 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265"/>
                <a:gd name="T65" fmla="*/ 230 w 230"/>
                <a:gd name="T66" fmla="*/ 265 h 2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265">
                  <a:moveTo>
                    <a:pt x="230" y="259"/>
                  </a:moveTo>
                  <a:lnTo>
                    <a:pt x="230" y="259"/>
                  </a:lnTo>
                  <a:lnTo>
                    <a:pt x="201" y="232"/>
                  </a:lnTo>
                  <a:lnTo>
                    <a:pt x="173" y="206"/>
                  </a:lnTo>
                  <a:lnTo>
                    <a:pt x="144" y="177"/>
                  </a:lnTo>
                  <a:lnTo>
                    <a:pt x="117" y="144"/>
                  </a:lnTo>
                  <a:lnTo>
                    <a:pt x="90" y="112"/>
                  </a:lnTo>
                  <a:lnTo>
                    <a:pt x="63" y="77"/>
                  </a:lnTo>
                  <a:lnTo>
                    <a:pt x="38" y="39"/>
                  </a:lnTo>
                  <a:lnTo>
                    <a:pt x="13" y="0"/>
                  </a:lnTo>
                  <a:lnTo>
                    <a:pt x="0" y="2"/>
                  </a:lnTo>
                  <a:lnTo>
                    <a:pt x="23" y="42"/>
                  </a:lnTo>
                  <a:lnTo>
                    <a:pt x="50" y="81"/>
                  </a:lnTo>
                  <a:lnTo>
                    <a:pt x="77" y="115"/>
                  </a:lnTo>
                  <a:lnTo>
                    <a:pt x="104" y="150"/>
                  </a:lnTo>
                  <a:lnTo>
                    <a:pt x="130" y="181"/>
                  </a:lnTo>
                  <a:lnTo>
                    <a:pt x="159" y="211"/>
                  </a:lnTo>
                  <a:lnTo>
                    <a:pt x="188" y="238"/>
                  </a:lnTo>
                  <a:lnTo>
                    <a:pt x="219" y="265"/>
                  </a:lnTo>
                  <a:lnTo>
                    <a:pt x="230" y="259"/>
                  </a:lnTo>
                  <a:close/>
                </a:path>
              </a:pathLst>
            </a:custGeom>
            <a:solidFill>
              <a:srgbClr val="1F1A17"/>
            </a:solidFill>
            <a:ln w="9525">
              <a:noFill/>
              <a:round/>
              <a:headEnd/>
              <a:tailEnd/>
            </a:ln>
          </p:spPr>
          <p:txBody>
            <a:bodyPr/>
            <a:lstStyle/>
            <a:p>
              <a:endParaRPr lang="en-US"/>
            </a:p>
          </p:txBody>
        </p:sp>
        <p:sp>
          <p:nvSpPr>
            <p:cNvPr id="40025" name="Freeform 86"/>
            <p:cNvSpPr>
              <a:spLocks/>
            </p:cNvSpPr>
            <p:nvPr/>
          </p:nvSpPr>
          <p:spPr bwMode="auto">
            <a:xfrm>
              <a:off x="2501" y="2922"/>
              <a:ext cx="414" cy="167"/>
            </a:xfrm>
            <a:custGeom>
              <a:avLst/>
              <a:gdLst>
                <a:gd name="T0" fmla="*/ 412 w 414"/>
                <a:gd name="T1" fmla="*/ 156 h 167"/>
                <a:gd name="T2" fmla="*/ 412 w 414"/>
                <a:gd name="T3" fmla="*/ 156 h 167"/>
                <a:gd name="T4" fmla="*/ 385 w 414"/>
                <a:gd name="T5" fmla="*/ 158 h 167"/>
                <a:gd name="T6" fmla="*/ 358 w 414"/>
                <a:gd name="T7" fmla="*/ 158 h 167"/>
                <a:gd name="T8" fmla="*/ 332 w 414"/>
                <a:gd name="T9" fmla="*/ 156 h 167"/>
                <a:gd name="T10" fmla="*/ 305 w 414"/>
                <a:gd name="T11" fmla="*/ 152 h 167"/>
                <a:gd name="T12" fmla="*/ 280 w 414"/>
                <a:gd name="T13" fmla="*/ 148 h 167"/>
                <a:gd name="T14" fmla="*/ 255 w 414"/>
                <a:gd name="T15" fmla="*/ 141 h 167"/>
                <a:gd name="T16" fmla="*/ 230 w 414"/>
                <a:gd name="T17" fmla="*/ 133 h 167"/>
                <a:gd name="T18" fmla="*/ 205 w 414"/>
                <a:gd name="T19" fmla="*/ 123 h 167"/>
                <a:gd name="T20" fmla="*/ 180 w 414"/>
                <a:gd name="T21" fmla="*/ 112 h 167"/>
                <a:gd name="T22" fmla="*/ 157 w 414"/>
                <a:gd name="T23" fmla="*/ 100 h 167"/>
                <a:gd name="T24" fmla="*/ 132 w 414"/>
                <a:gd name="T25" fmla="*/ 87 h 167"/>
                <a:gd name="T26" fmla="*/ 107 w 414"/>
                <a:gd name="T27" fmla="*/ 71 h 167"/>
                <a:gd name="T28" fmla="*/ 59 w 414"/>
                <a:gd name="T29" fmla="*/ 37 h 167"/>
                <a:gd name="T30" fmla="*/ 11 w 414"/>
                <a:gd name="T31" fmla="*/ 0 h 167"/>
                <a:gd name="T32" fmla="*/ 0 w 414"/>
                <a:gd name="T33" fmla="*/ 6 h 167"/>
                <a:gd name="T34" fmla="*/ 48 w 414"/>
                <a:gd name="T35" fmla="*/ 45 h 167"/>
                <a:gd name="T36" fmla="*/ 97 w 414"/>
                <a:gd name="T37" fmla="*/ 77 h 167"/>
                <a:gd name="T38" fmla="*/ 121 w 414"/>
                <a:gd name="T39" fmla="*/ 93 h 167"/>
                <a:gd name="T40" fmla="*/ 145 w 414"/>
                <a:gd name="T41" fmla="*/ 108 h 167"/>
                <a:gd name="T42" fmla="*/ 170 w 414"/>
                <a:gd name="T43" fmla="*/ 119 h 167"/>
                <a:gd name="T44" fmla="*/ 197 w 414"/>
                <a:gd name="T45" fmla="*/ 131 h 167"/>
                <a:gd name="T46" fmla="*/ 222 w 414"/>
                <a:gd name="T47" fmla="*/ 141 h 167"/>
                <a:gd name="T48" fmla="*/ 247 w 414"/>
                <a:gd name="T49" fmla="*/ 150 h 167"/>
                <a:gd name="T50" fmla="*/ 274 w 414"/>
                <a:gd name="T51" fmla="*/ 158 h 167"/>
                <a:gd name="T52" fmla="*/ 301 w 414"/>
                <a:gd name="T53" fmla="*/ 162 h 167"/>
                <a:gd name="T54" fmla="*/ 330 w 414"/>
                <a:gd name="T55" fmla="*/ 165 h 167"/>
                <a:gd name="T56" fmla="*/ 356 w 414"/>
                <a:gd name="T57" fmla="*/ 167 h 167"/>
                <a:gd name="T58" fmla="*/ 385 w 414"/>
                <a:gd name="T59" fmla="*/ 167 h 167"/>
                <a:gd name="T60" fmla="*/ 414 w 414"/>
                <a:gd name="T61" fmla="*/ 167 h 167"/>
                <a:gd name="T62" fmla="*/ 414 w 414"/>
                <a:gd name="T63" fmla="*/ 167 h 167"/>
                <a:gd name="T64" fmla="*/ 412 w 414"/>
                <a:gd name="T65" fmla="*/ 156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167"/>
                <a:gd name="T101" fmla="*/ 414 w 414"/>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167">
                  <a:moveTo>
                    <a:pt x="412" y="156"/>
                  </a:moveTo>
                  <a:lnTo>
                    <a:pt x="412" y="156"/>
                  </a:lnTo>
                  <a:lnTo>
                    <a:pt x="385" y="158"/>
                  </a:lnTo>
                  <a:lnTo>
                    <a:pt x="358" y="158"/>
                  </a:lnTo>
                  <a:lnTo>
                    <a:pt x="332" y="156"/>
                  </a:lnTo>
                  <a:lnTo>
                    <a:pt x="305" y="152"/>
                  </a:lnTo>
                  <a:lnTo>
                    <a:pt x="280" y="148"/>
                  </a:lnTo>
                  <a:lnTo>
                    <a:pt x="255" y="141"/>
                  </a:lnTo>
                  <a:lnTo>
                    <a:pt x="230" y="133"/>
                  </a:lnTo>
                  <a:lnTo>
                    <a:pt x="205" y="123"/>
                  </a:lnTo>
                  <a:lnTo>
                    <a:pt x="180" y="112"/>
                  </a:lnTo>
                  <a:lnTo>
                    <a:pt x="157" y="100"/>
                  </a:lnTo>
                  <a:lnTo>
                    <a:pt x="132" y="87"/>
                  </a:lnTo>
                  <a:lnTo>
                    <a:pt x="107" y="71"/>
                  </a:lnTo>
                  <a:lnTo>
                    <a:pt x="59" y="37"/>
                  </a:lnTo>
                  <a:lnTo>
                    <a:pt x="11" y="0"/>
                  </a:lnTo>
                  <a:lnTo>
                    <a:pt x="0" y="6"/>
                  </a:lnTo>
                  <a:lnTo>
                    <a:pt x="48" y="45"/>
                  </a:lnTo>
                  <a:lnTo>
                    <a:pt x="97" y="77"/>
                  </a:lnTo>
                  <a:lnTo>
                    <a:pt x="121" y="93"/>
                  </a:lnTo>
                  <a:lnTo>
                    <a:pt x="145" y="108"/>
                  </a:lnTo>
                  <a:lnTo>
                    <a:pt x="170" y="119"/>
                  </a:lnTo>
                  <a:lnTo>
                    <a:pt x="197" y="131"/>
                  </a:lnTo>
                  <a:lnTo>
                    <a:pt x="222" y="141"/>
                  </a:lnTo>
                  <a:lnTo>
                    <a:pt x="247" y="150"/>
                  </a:lnTo>
                  <a:lnTo>
                    <a:pt x="274" y="158"/>
                  </a:lnTo>
                  <a:lnTo>
                    <a:pt x="301" y="162"/>
                  </a:lnTo>
                  <a:lnTo>
                    <a:pt x="330" y="165"/>
                  </a:lnTo>
                  <a:lnTo>
                    <a:pt x="356" y="167"/>
                  </a:lnTo>
                  <a:lnTo>
                    <a:pt x="385" y="167"/>
                  </a:lnTo>
                  <a:lnTo>
                    <a:pt x="414" y="167"/>
                  </a:lnTo>
                  <a:lnTo>
                    <a:pt x="412" y="156"/>
                  </a:lnTo>
                  <a:close/>
                </a:path>
              </a:pathLst>
            </a:custGeom>
            <a:solidFill>
              <a:srgbClr val="1F1A17"/>
            </a:solidFill>
            <a:ln w="9525">
              <a:noFill/>
              <a:round/>
              <a:headEnd/>
              <a:tailEnd/>
            </a:ln>
          </p:spPr>
          <p:txBody>
            <a:bodyPr/>
            <a:lstStyle/>
            <a:p>
              <a:endParaRPr lang="en-US"/>
            </a:p>
          </p:txBody>
        </p:sp>
        <p:sp>
          <p:nvSpPr>
            <p:cNvPr id="40026" name="Freeform 87"/>
            <p:cNvSpPr>
              <a:spLocks/>
            </p:cNvSpPr>
            <p:nvPr/>
          </p:nvSpPr>
          <p:spPr bwMode="auto">
            <a:xfrm>
              <a:off x="2913" y="3020"/>
              <a:ext cx="251" cy="69"/>
            </a:xfrm>
            <a:custGeom>
              <a:avLst/>
              <a:gdLst>
                <a:gd name="T0" fmla="*/ 244 w 251"/>
                <a:gd name="T1" fmla="*/ 0 h 69"/>
                <a:gd name="T2" fmla="*/ 244 w 251"/>
                <a:gd name="T3" fmla="*/ 0 h 69"/>
                <a:gd name="T4" fmla="*/ 215 w 251"/>
                <a:gd name="T5" fmla="*/ 12 h 69"/>
                <a:gd name="T6" fmla="*/ 186 w 251"/>
                <a:gd name="T7" fmla="*/ 21 h 69"/>
                <a:gd name="T8" fmla="*/ 157 w 251"/>
                <a:gd name="T9" fmla="*/ 31 h 69"/>
                <a:gd name="T10" fmla="*/ 127 w 251"/>
                <a:gd name="T11" fmla="*/ 39 h 69"/>
                <a:gd name="T12" fmla="*/ 96 w 251"/>
                <a:gd name="T13" fmla="*/ 44 h 69"/>
                <a:gd name="T14" fmla="*/ 63 w 251"/>
                <a:gd name="T15" fmla="*/ 50 h 69"/>
                <a:gd name="T16" fmla="*/ 33 w 251"/>
                <a:gd name="T17" fmla="*/ 56 h 69"/>
                <a:gd name="T18" fmla="*/ 0 w 251"/>
                <a:gd name="T19" fmla="*/ 58 h 69"/>
                <a:gd name="T20" fmla="*/ 2 w 251"/>
                <a:gd name="T21" fmla="*/ 69 h 69"/>
                <a:gd name="T22" fmla="*/ 35 w 251"/>
                <a:gd name="T23" fmla="*/ 66 h 69"/>
                <a:gd name="T24" fmla="*/ 67 w 251"/>
                <a:gd name="T25" fmla="*/ 60 h 69"/>
                <a:gd name="T26" fmla="*/ 100 w 251"/>
                <a:gd name="T27" fmla="*/ 54 h 69"/>
                <a:gd name="T28" fmla="*/ 132 w 251"/>
                <a:gd name="T29" fmla="*/ 48 h 69"/>
                <a:gd name="T30" fmla="*/ 163 w 251"/>
                <a:gd name="T31" fmla="*/ 41 h 69"/>
                <a:gd name="T32" fmla="*/ 194 w 251"/>
                <a:gd name="T33" fmla="*/ 31 h 69"/>
                <a:gd name="T34" fmla="*/ 223 w 251"/>
                <a:gd name="T35" fmla="*/ 19 h 69"/>
                <a:gd name="T36" fmla="*/ 251 w 251"/>
                <a:gd name="T37" fmla="*/ 8 h 69"/>
                <a:gd name="T38" fmla="*/ 251 w 251"/>
                <a:gd name="T39" fmla="*/ 8 h 69"/>
                <a:gd name="T40" fmla="*/ 244 w 251"/>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1"/>
                <a:gd name="T64" fmla="*/ 0 h 69"/>
                <a:gd name="T65" fmla="*/ 251 w 25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1" h="69">
                  <a:moveTo>
                    <a:pt x="244" y="0"/>
                  </a:moveTo>
                  <a:lnTo>
                    <a:pt x="244" y="0"/>
                  </a:lnTo>
                  <a:lnTo>
                    <a:pt x="215" y="12"/>
                  </a:lnTo>
                  <a:lnTo>
                    <a:pt x="186" y="21"/>
                  </a:lnTo>
                  <a:lnTo>
                    <a:pt x="157" y="31"/>
                  </a:lnTo>
                  <a:lnTo>
                    <a:pt x="127" y="39"/>
                  </a:lnTo>
                  <a:lnTo>
                    <a:pt x="96" y="44"/>
                  </a:lnTo>
                  <a:lnTo>
                    <a:pt x="63" y="50"/>
                  </a:lnTo>
                  <a:lnTo>
                    <a:pt x="33" y="56"/>
                  </a:lnTo>
                  <a:lnTo>
                    <a:pt x="0" y="58"/>
                  </a:lnTo>
                  <a:lnTo>
                    <a:pt x="2" y="69"/>
                  </a:lnTo>
                  <a:lnTo>
                    <a:pt x="35" y="66"/>
                  </a:lnTo>
                  <a:lnTo>
                    <a:pt x="67" y="60"/>
                  </a:lnTo>
                  <a:lnTo>
                    <a:pt x="100" y="54"/>
                  </a:lnTo>
                  <a:lnTo>
                    <a:pt x="132" y="48"/>
                  </a:lnTo>
                  <a:lnTo>
                    <a:pt x="163" y="41"/>
                  </a:lnTo>
                  <a:lnTo>
                    <a:pt x="194" y="31"/>
                  </a:lnTo>
                  <a:lnTo>
                    <a:pt x="223" y="19"/>
                  </a:lnTo>
                  <a:lnTo>
                    <a:pt x="251" y="8"/>
                  </a:lnTo>
                  <a:lnTo>
                    <a:pt x="244" y="0"/>
                  </a:lnTo>
                  <a:close/>
                </a:path>
              </a:pathLst>
            </a:custGeom>
            <a:solidFill>
              <a:srgbClr val="1F1A17"/>
            </a:solidFill>
            <a:ln w="9525">
              <a:noFill/>
              <a:round/>
              <a:headEnd/>
              <a:tailEnd/>
            </a:ln>
          </p:spPr>
          <p:txBody>
            <a:bodyPr/>
            <a:lstStyle/>
            <a:p>
              <a:endParaRPr lang="en-US"/>
            </a:p>
          </p:txBody>
        </p:sp>
        <p:sp>
          <p:nvSpPr>
            <p:cNvPr id="40027" name="Freeform 88"/>
            <p:cNvSpPr>
              <a:spLocks/>
            </p:cNvSpPr>
            <p:nvPr/>
          </p:nvSpPr>
          <p:spPr bwMode="auto">
            <a:xfrm>
              <a:off x="3157" y="2886"/>
              <a:ext cx="213" cy="142"/>
            </a:xfrm>
            <a:custGeom>
              <a:avLst/>
              <a:gdLst>
                <a:gd name="T0" fmla="*/ 201 w 213"/>
                <a:gd name="T1" fmla="*/ 0 h 142"/>
                <a:gd name="T2" fmla="*/ 201 w 213"/>
                <a:gd name="T3" fmla="*/ 0 h 142"/>
                <a:gd name="T4" fmla="*/ 151 w 213"/>
                <a:gd name="T5" fmla="*/ 38 h 142"/>
                <a:gd name="T6" fmla="*/ 103 w 213"/>
                <a:gd name="T7" fmla="*/ 75 h 142"/>
                <a:gd name="T8" fmla="*/ 78 w 213"/>
                <a:gd name="T9" fmla="*/ 92 h 142"/>
                <a:gd name="T10" fmla="*/ 53 w 213"/>
                <a:gd name="T11" fmla="*/ 107 h 142"/>
                <a:gd name="T12" fmla="*/ 27 w 213"/>
                <a:gd name="T13" fmla="*/ 121 h 142"/>
                <a:gd name="T14" fmla="*/ 0 w 213"/>
                <a:gd name="T15" fmla="*/ 134 h 142"/>
                <a:gd name="T16" fmla="*/ 7 w 213"/>
                <a:gd name="T17" fmla="*/ 142 h 142"/>
                <a:gd name="T18" fmla="*/ 36 w 213"/>
                <a:gd name="T19" fmla="*/ 130 h 142"/>
                <a:gd name="T20" fmla="*/ 63 w 213"/>
                <a:gd name="T21" fmla="*/ 115 h 142"/>
                <a:gd name="T22" fmla="*/ 90 w 213"/>
                <a:gd name="T23" fmla="*/ 100 h 142"/>
                <a:gd name="T24" fmla="*/ 115 w 213"/>
                <a:gd name="T25" fmla="*/ 82 h 142"/>
                <a:gd name="T26" fmla="*/ 163 w 213"/>
                <a:gd name="T27" fmla="*/ 46 h 142"/>
                <a:gd name="T28" fmla="*/ 213 w 213"/>
                <a:gd name="T29" fmla="*/ 6 h 142"/>
                <a:gd name="T30" fmla="*/ 213 w 213"/>
                <a:gd name="T31" fmla="*/ 6 h 142"/>
                <a:gd name="T32" fmla="*/ 201 w 21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3"/>
                <a:gd name="T52" fmla="*/ 0 h 142"/>
                <a:gd name="T53" fmla="*/ 213 w 21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3" h="142">
                  <a:moveTo>
                    <a:pt x="201" y="0"/>
                  </a:moveTo>
                  <a:lnTo>
                    <a:pt x="201" y="0"/>
                  </a:lnTo>
                  <a:lnTo>
                    <a:pt x="151" y="38"/>
                  </a:lnTo>
                  <a:lnTo>
                    <a:pt x="103" y="75"/>
                  </a:lnTo>
                  <a:lnTo>
                    <a:pt x="78" y="92"/>
                  </a:lnTo>
                  <a:lnTo>
                    <a:pt x="53" y="107"/>
                  </a:lnTo>
                  <a:lnTo>
                    <a:pt x="27" y="121"/>
                  </a:lnTo>
                  <a:lnTo>
                    <a:pt x="0" y="134"/>
                  </a:lnTo>
                  <a:lnTo>
                    <a:pt x="7" y="142"/>
                  </a:lnTo>
                  <a:lnTo>
                    <a:pt x="36" y="130"/>
                  </a:lnTo>
                  <a:lnTo>
                    <a:pt x="63" y="115"/>
                  </a:lnTo>
                  <a:lnTo>
                    <a:pt x="90" y="100"/>
                  </a:lnTo>
                  <a:lnTo>
                    <a:pt x="115" y="82"/>
                  </a:lnTo>
                  <a:lnTo>
                    <a:pt x="163" y="46"/>
                  </a:lnTo>
                  <a:lnTo>
                    <a:pt x="213" y="6"/>
                  </a:lnTo>
                  <a:lnTo>
                    <a:pt x="201" y="0"/>
                  </a:lnTo>
                  <a:close/>
                </a:path>
              </a:pathLst>
            </a:custGeom>
            <a:solidFill>
              <a:srgbClr val="1F1A17"/>
            </a:solidFill>
            <a:ln w="9525">
              <a:noFill/>
              <a:round/>
              <a:headEnd/>
              <a:tailEnd/>
            </a:ln>
          </p:spPr>
          <p:txBody>
            <a:bodyPr/>
            <a:lstStyle/>
            <a:p>
              <a:endParaRPr lang="en-US"/>
            </a:p>
          </p:txBody>
        </p:sp>
        <p:sp>
          <p:nvSpPr>
            <p:cNvPr id="40028" name="Freeform 89"/>
            <p:cNvSpPr>
              <a:spLocks/>
            </p:cNvSpPr>
            <p:nvPr/>
          </p:nvSpPr>
          <p:spPr bwMode="auto">
            <a:xfrm>
              <a:off x="3358" y="2713"/>
              <a:ext cx="201" cy="179"/>
            </a:xfrm>
            <a:custGeom>
              <a:avLst/>
              <a:gdLst>
                <a:gd name="T0" fmla="*/ 186 w 201"/>
                <a:gd name="T1" fmla="*/ 0 h 179"/>
                <a:gd name="T2" fmla="*/ 186 w 201"/>
                <a:gd name="T3" fmla="*/ 0 h 179"/>
                <a:gd name="T4" fmla="*/ 178 w 201"/>
                <a:gd name="T5" fmla="*/ 14 h 179"/>
                <a:gd name="T6" fmla="*/ 171 w 201"/>
                <a:gd name="T7" fmla="*/ 27 h 179"/>
                <a:gd name="T8" fmla="*/ 161 w 201"/>
                <a:gd name="T9" fmla="*/ 40 h 179"/>
                <a:gd name="T10" fmla="*/ 152 w 201"/>
                <a:gd name="T11" fmla="*/ 54 h 179"/>
                <a:gd name="T12" fmla="*/ 129 w 201"/>
                <a:gd name="T13" fmla="*/ 77 h 179"/>
                <a:gd name="T14" fmla="*/ 106 w 201"/>
                <a:gd name="T15" fmla="*/ 96 h 179"/>
                <a:gd name="T16" fmla="*/ 52 w 201"/>
                <a:gd name="T17" fmla="*/ 134 h 179"/>
                <a:gd name="T18" fmla="*/ 0 w 201"/>
                <a:gd name="T19" fmla="*/ 173 h 179"/>
                <a:gd name="T20" fmla="*/ 12 w 201"/>
                <a:gd name="T21" fmla="*/ 179 h 179"/>
                <a:gd name="T22" fmla="*/ 63 w 201"/>
                <a:gd name="T23" fmla="*/ 142 h 179"/>
                <a:gd name="T24" fmla="*/ 117 w 201"/>
                <a:gd name="T25" fmla="*/ 104 h 179"/>
                <a:gd name="T26" fmla="*/ 142 w 201"/>
                <a:gd name="T27" fmla="*/ 83 h 179"/>
                <a:gd name="T28" fmla="*/ 165 w 201"/>
                <a:gd name="T29" fmla="*/ 58 h 179"/>
                <a:gd name="T30" fmla="*/ 177 w 201"/>
                <a:gd name="T31" fmla="*/ 46 h 179"/>
                <a:gd name="T32" fmla="*/ 186 w 201"/>
                <a:gd name="T33" fmla="*/ 31 h 179"/>
                <a:gd name="T34" fmla="*/ 194 w 201"/>
                <a:gd name="T35" fmla="*/ 17 h 179"/>
                <a:gd name="T36" fmla="*/ 201 w 201"/>
                <a:gd name="T37" fmla="*/ 2 h 179"/>
                <a:gd name="T38" fmla="*/ 201 w 201"/>
                <a:gd name="T39" fmla="*/ 2 h 179"/>
                <a:gd name="T40" fmla="*/ 186 w 201"/>
                <a:gd name="T41" fmla="*/ 0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1"/>
                <a:gd name="T64" fmla="*/ 0 h 179"/>
                <a:gd name="T65" fmla="*/ 201 w 201"/>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1" h="179">
                  <a:moveTo>
                    <a:pt x="186" y="0"/>
                  </a:moveTo>
                  <a:lnTo>
                    <a:pt x="186" y="0"/>
                  </a:lnTo>
                  <a:lnTo>
                    <a:pt x="178" y="14"/>
                  </a:lnTo>
                  <a:lnTo>
                    <a:pt x="171" y="27"/>
                  </a:lnTo>
                  <a:lnTo>
                    <a:pt x="161" y="40"/>
                  </a:lnTo>
                  <a:lnTo>
                    <a:pt x="152" y="54"/>
                  </a:lnTo>
                  <a:lnTo>
                    <a:pt x="129" y="77"/>
                  </a:lnTo>
                  <a:lnTo>
                    <a:pt x="106" y="96"/>
                  </a:lnTo>
                  <a:lnTo>
                    <a:pt x="52" y="134"/>
                  </a:lnTo>
                  <a:lnTo>
                    <a:pt x="0" y="173"/>
                  </a:lnTo>
                  <a:lnTo>
                    <a:pt x="12" y="179"/>
                  </a:lnTo>
                  <a:lnTo>
                    <a:pt x="63" y="142"/>
                  </a:lnTo>
                  <a:lnTo>
                    <a:pt x="117" y="104"/>
                  </a:lnTo>
                  <a:lnTo>
                    <a:pt x="142" y="83"/>
                  </a:lnTo>
                  <a:lnTo>
                    <a:pt x="165" y="58"/>
                  </a:lnTo>
                  <a:lnTo>
                    <a:pt x="177" y="46"/>
                  </a:lnTo>
                  <a:lnTo>
                    <a:pt x="186" y="31"/>
                  </a:lnTo>
                  <a:lnTo>
                    <a:pt x="194" y="17"/>
                  </a:lnTo>
                  <a:lnTo>
                    <a:pt x="201" y="2"/>
                  </a:lnTo>
                  <a:lnTo>
                    <a:pt x="186" y="0"/>
                  </a:lnTo>
                  <a:close/>
                </a:path>
              </a:pathLst>
            </a:custGeom>
            <a:solidFill>
              <a:srgbClr val="1F1A17"/>
            </a:solidFill>
            <a:ln w="9525">
              <a:noFill/>
              <a:round/>
              <a:headEnd/>
              <a:tailEnd/>
            </a:ln>
          </p:spPr>
          <p:txBody>
            <a:bodyPr/>
            <a:lstStyle/>
            <a:p>
              <a:endParaRPr lang="en-US"/>
            </a:p>
          </p:txBody>
        </p:sp>
        <p:sp>
          <p:nvSpPr>
            <p:cNvPr id="40029" name="Freeform 90"/>
            <p:cNvSpPr>
              <a:spLocks/>
            </p:cNvSpPr>
            <p:nvPr/>
          </p:nvSpPr>
          <p:spPr bwMode="auto">
            <a:xfrm>
              <a:off x="3544" y="2421"/>
              <a:ext cx="85" cy="294"/>
            </a:xfrm>
            <a:custGeom>
              <a:avLst/>
              <a:gdLst>
                <a:gd name="T0" fmla="*/ 69 w 85"/>
                <a:gd name="T1" fmla="*/ 0 h 294"/>
                <a:gd name="T2" fmla="*/ 69 w 85"/>
                <a:gd name="T3" fmla="*/ 0 h 294"/>
                <a:gd name="T4" fmla="*/ 65 w 85"/>
                <a:gd name="T5" fmla="*/ 41 h 294"/>
                <a:gd name="T6" fmla="*/ 60 w 85"/>
                <a:gd name="T7" fmla="*/ 79 h 294"/>
                <a:gd name="T8" fmla="*/ 52 w 85"/>
                <a:gd name="T9" fmla="*/ 119 h 294"/>
                <a:gd name="T10" fmla="*/ 44 w 85"/>
                <a:gd name="T11" fmla="*/ 158 h 294"/>
                <a:gd name="T12" fmla="*/ 35 w 85"/>
                <a:gd name="T13" fmla="*/ 194 h 294"/>
                <a:gd name="T14" fmla="*/ 23 w 85"/>
                <a:gd name="T15" fmla="*/ 229 h 294"/>
                <a:gd name="T16" fmla="*/ 12 w 85"/>
                <a:gd name="T17" fmla="*/ 261 h 294"/>
                <a:gd name="T18" fmla="*/ 0 w 85"/>
                <a:gd name="T19" fmla="*/ 292 h 294"/>
                <a:gd name="T20" fmla="*/ 15 w 85"/>
                <a:gd name="T21" fmla="*/ 294 h 294"/>
                <a:gd name="T22" fmla="*/ 27 w 85"/>
                <a:gd name="T23" fmla="*/ 263 h 294"/>
                <a:gd name="T24" fmla="*/ 39 w 85"/>
                <a:gd name="T25" fmla="*/ 231 h 294"/>
                <a:gd name="T26" fmla="*/ 50 w 85"/>
                <a:gd name="T27" fmla="*/ 196 h 294"/>
                <a:gd name="T28" fmla="*/ 60 w 85"/>
                <a:gd name="T29" fmla="*/ 160 h 294"/>
                <a:gd name="T30" fmla="*/ 67 w 85"/>
                <a:gd name="T31" fmla="*/ 119 h 294"/>
                <a:gd name="T32" fmla="*/ 75 w 85"/>
                <a:gd name="T33" fmla="*/ 81 h 294"/>
                <a:gd name="T34" fmla="*/ 81 w 85"/>
                <a:gd name="T35" fmla="*/ 41 h 294"/>
                <a:gd name="T36" fmla="*/ 85 w 85"/>
                <a:gd name="T37" fmla="*/ 0 h 294"/>
                <a:gd name="T38" fmla="*/ 85 w 85"/>
                <a:gd name="T39" fmla="*/ 0 h 294"/>
                <a:gd name="T40" fmla="*/ 69 w 85"/>
                <a:gd name="T41" fmla="*/ 0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94"/>
                <a:gd name="T65" fmla="*/ 85 w 85"/>
                <a:gd name="T66" fmla="*/ 294 h 2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94">
                  <a:moveTo>
                    <a:pt x="69" y="0"/>
                  </a:moveTo>
                  <a:lnTo>
                    <a:pt x="69" y="0"/>
                  </a:lnTo>
                  <a:lnTo>
                    <a:pt x="65" y="41"/>
                  </a:lnTo>
                  <a:lnTo>
                    <a:pt x="60" y="79"/>
                  </a:lnTo>
                  <a:lnTo>
                    <a:pt x="52" y="119"/>
                  </a:lnTo>
                  <a:lnTo>
                    <a:pt x="44" y="158"/>
                  </a:lnTo>
                  <a:lnTo>
                    <a:pt x="35" y="194"/>
                  </a:lnTo>
                  <a:lnTo>
                    <a:pt x="23" y="229"/>
                  </a:lnTo>
                  <a:lnTo>
                    <a:pt x="12" y="261"/>
                  </a:lnTo>
                  <a:lnTo>
                    <a:pt x="0" y="292"/>
                  </a:lnTo>
                  <a:lnTo>
                    <a:pt x="15" y="294"/>
                  </a:lnTo>
                  <a:lnTo>
                    <a:pt x="27" y="263"/>
                  </a:lnTo>
                  <a:lnTo>
                    <a:pt x="39" y="231"/>
                  </a:lnTo>
                  <a:lnTo>
                    <a:pt x="50" y="196"/>
                  </a:lnTo>
                  <a:lnTo>
                    <a:pt x="60" y="160"/>
                  </a:lnTo>
                  <a:lnTo>
                    <a:pt x="67" y="119"/>
                  </a:lnTo>
                  <a:lnTo>
                    <a:pt x="75" y="81"/>
                  </a:lnTo>
                  <a:lnTo>
                    <a:pt x="81" y="41"/>
                  </a:lnTo>
                  <a:lnTo>
                    <a:pt x="85" y="0"/>
                  </a:lnTo>
                  <a:lnTo>
                    <a:pt x="69" y="0"/>
                  </a:lnTo>
                  <a:close/>
                </a:path>
              </a:pathLst>
            </a:custGeom>
            <a:solidFill>
              <a:srgbClr val="1F1A17"/>
            </a:solidFill>
            <a:ln w="9525">
              <a:noFill/>
              <a:round/>
              <a:headEnd/>
              <a:tailEnd/>
            </a:ln>
          </p:spPr>
          <p:txBody>
            <a:bodyPr/>
            <a:lstStyle/>
            <a:p>
              <a:endParaRPr lang="en-US"/>
            </a:p>
          </p:txBody>
        </p:sp>
        <p:sp>
          <p:nvSpPr>
            <p:cNvPr id="40030" name="Freeform 91"/>
            <p:cNvSpPr>
              <a:spLocks/>
            </p:cNvSpPr>
            <p:nvPr/>
          </p:nvSpPr>
          <p:spPr bwMode="auto">
            <a:xfrm>
              <a:off x="3613" y="2085"/>
              <a:ext cx="42" cy="336"/>
            </a:xfrm>
            <a:custGeom>
              <a:avLst/>
              <a:gdLst>
                <a:gd name="T0" fmla="*/ 27 w 42"/>
                <a:gd name="T1" fmla="*/ 0 h 336"/>
                <a:gd name="T2" fmla="*/ 27 w 42"/>
                <a:gd name="T3" fmla="*/ 0 h 336"/>
                <a:gd name="T4" fmla="*/ 27 w 42"/>
                <a:gd name="T5" fmla="*/ 42 h 336"/>
                <a:gd name="T6" fmla="*/ 27 w 42"/>
                <a:gd name="T7" fmla="*/ 85 h 336"/>
                <a:gd name="T8" fmla="*/ 23 w 42"/>
                <a:gd name="T9" fmla="*/ 129 h 336"/>
                <a:gd name="T10" fmla="*/ 17 w 42"/>
                <a:gd name="T11" fmla="*/ 173 h 336"/>
                <a:gd name="T12" fmla="*/ 12 w 42"/>
                <a:gd name="T13" fmla="*/ 217 h 336"/>
                <a:gd name="T14" fmla="*/ 6 w 42"/>
                <a:gd name="T15" fmla="*/ 259 h 336"/>
                <a:gd name="T16" fmla="*/ 2 w 42"/>
                <a:gd name="T17" fmla="*/ 300 h 336"/>
                <a:gd name="T18" fmla="*/ 0 w 42"/>
                <a:gd name="T19" fmla="*/ 336 h 336"/>
                <a:gd name="T20" fmla="*/ 16 w 42"/>
                <a:gd name="T21" fmla="*/ 336 h 336"/>
                <a:gd name="T22" fmla="*/ 17 w 42"/>
                <a:gd name="T23" fmla="*/ 300 h 336"/>
                <a:gd name="T24" fmla="*/ 21 w 42"/>
                <a:gd name="T25" fmla="*/ 259 h 336"/>
                <a:gd name="T26" fmla="*/ 27 w 42"/>
                <a:gd name="T27" fmla="*/ 217 h 336"/>
                <a:gd name="T28" fmla="*/ 33 w 42"/>
                <a:gd name="T29" fmla="*/ 175 h 336"/>
                <a:gd name="T30" fmla="*/ 39 w 42"/>
                <a:gd name="T31" fmla="*/ 131 h 336"/>
                <a:gd name="T32" fmla="*/ 42 w 42"/>
                <a:gd name="T33" fmla="*/ 87 h 336"/>
                <a:gd name="T34" fmla="*/ 42 w 42"/>
                <a:gd name="T35" fmla="*/ 42 h 336"/>
                <a:gd name="T36" fmla="*/ 40 w 42"/>
                <a:gd name="T37" fmla="*/ 0 h 336"/>
                <a:gd name="T38" fmla="*/ 40 w 42"/>
                <a:gd name="T39" fmla="*/ 0 h 336"/>
                <a:gd name="T40" fmla="*/ 27 w 42"/>
                <a:gd name="T41" fmla="*/ 0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36"/>
                <a:gd name="T65" fmla="*/ 42 w 42"/>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36">
                  <a:moveTo>
                    <a:pt x="27" y="0"/>
                  </a:moveTo>
                  <a:lnTo>
                    <a:pt x="27" y="0"/>
                  </a:lnTo>
                  <a:lnTo>
                    <a:pt x="27" y="42"/>
                  </a:lnTo>
                  <a:lnTo>
                    <a:pt x="27" y="85"/>
                  </a:lnTo>
                  <a:lnTo>
                    <a:pt x="23" y="129"/>
                  </a:lnTo>
                  <a:lnTo>
                    <a:pt x="17" y="173"/>
                  </a:lnTo>
                  <a:lnTo>
                    <a:pt x="12" y="217"/>
                  </a:lnTo>
                  <a:lnTo>
                    <a:pt x="6" y="259"/>
                  </a:lnTo>
                  <a:lnTo>
                    <a:pt x="2" y="300"/>
                  </a:lnTo>
                  <a:lnTo>
                    <a:pt x="0" y="336"/>
                  </a:lnTo>
                  <a:lnTo>
                    <a:pt x="16" y="336"/>
                  </a:lnTo>
                  <a:lnTo>
                    <a:pt x="17" y="300"/>
                  </a:lnTo>
                  <a:lnTo>
                    <a:pt x="21" y="259"/>
                  </a:lnTo>
                  <a:lnTo>
                    <a:pt x="27" y="217"/>
                  </a:lnTo>
                  <a:lnTo>
                    <a:pt x="33" y="175"/>
                  </a:lnTo>
                  <a:lnTo>
                    <a:pt x="39" y="131"/>
                  </a:lnTo>
                  <a:lnTo>
                    <a:pt x="42" y="87"/>
                  </a:lnTo>
                  <a:lnTo>
                    <a:pt x="42" y="42"/>
                  </a:lnTo>
                  <a:lnTo>
                    <a:pt x="40" y="0"/>
                  </a:lnTo>
                  <a:lnTo>
                    <a:pt x="27" y="0"/>
                  </a:lnTo>
                  <a:close/>
                </a:path>
              </a:pathLst>
            </a:custGeom>
            <a:solidFill>
              <a:srgbClr val="1F1A17"/>
            </a:solidFill>
            <a:ln w="9525">
              <a:noFill/>
              <a:round/>
              <a:headEnd/>
              <a:tailEnd/>
            </a:ln>
          </p:spPr>
          <p:txBody>
            <a:bodyPr/>
            <a:lstStyle/>
            <a:p>
              <a:endParaRPr lang="en-US"/>
            </a:p>
          </p:txBody>
        </p:sp>
        <p:sp>
          <p:nvSpPr>
            <p:cNvPr id="40031" name="Freeform 92"/>
            <p:cNvSpPr>
              <a:spLocks/>
            </p:cNvSpPr>
            <p:nvPr/>
          </p:nvSpPr>
          <p:spPr bwMode="auto">
            <a:xfrm>
              <a:off x="3535" y="1742"/>
              <a:ext cx="118" cy="343"/>
            </a:xfrm>
            <a:custGeom>
              <a:avLst/>
              <a:gdLst>
                <a:gd name="T0" fmla="*/ 0 w 118"/>
                <a:gd name="T1" fmla="*/ 3 h 343"/>
                <a:gd name="T2" fmla="*/ 0 w 118"/>
                <a:gd name="T3" fmla="*/ 3 h 343"/>
                <a:gd name="T4" fmla="*/ 15 w 118"/>
                <a:gd name="T5" fmla="*/ 42 h 343"/>
                <a:gd name="T6" fmla="*/ 32 w 118"/>
                <a:gd name="T7" fmla="*/ 82 h 343"/>
                <a:gd name="T8" fmla="*/ 48 w 118"/>
                <a:gd name="T9" fmla="*/ 122 h 343"/>
                <a:gd name="T10" fmla="*/ 63 w 118"/>
                <a:gd name="T11" fmla="*/ 165 h 343"/>
                <a:gd name="T12" fmla="*/ 76 w 118"/>
                <a:gd name="T13" fmla="*/ 209 h 343"/>
                <a:gd name="T14" fmla="*/ 90 w 118"/>
                <a:gd name="T15" fmla="*/ 253 h 343"/>
                <a:gd name="T16" fmla="*/ 97 w 118"/>
                <a:gd name="T17" fmla="*/ 299 h 343"/>
                <a:gd name="T18" fmla="*/ 105 w 118"/>
                <a:gd name="T19" fmla="*/ 343 h 343"/>
                <a:gd name="T20" fmla="*/ 118 w 118"/>
                <a:gd name="T21" fmla="*/ 343 h 343"/>
                <a:gd name="T22" fmla="*/ 113 w 118"/>
                <a:gd name="T23" fmla="*/ 297 h 343"/>
                <a:gd name="T24" fmla="*/ 103 w 118"/>
                <a:gd name="T25" fmla="*/ 251 h 343"/>
                <a:gd name="T26" fmla="*/ 92 w 118"/>
                <a:gd name="T27" fmla="*/ 207 h 343"/>
                <a:gd name="T28" fmla="*/ 78 w 118"/>
                <a:gd name="T29" fmla="*/ 163 h 343"/>
                <a:gd name="T30" fmla="*/ 63 w 118"/>
                <a:gd name="T31" fmla="*/ 120 h 343"/>
                <a:gd name="T32" fmla="*/ 48 w 118"/>
                <a:gd name="T33" fmla="*/ 78 h 343"/>
                <a:gd name="T34" fmla="*/ 30 w 118"/>
                <a:gd name="T35" fmla="*/ 40 h 343"/>
                <a:gd name="T36" fmla="*/ 15 w 118"/>
                <a:gd name="T37" fmla="*/ 0 h 343"/>
                <a:gd name="T38" fmla="*/ 15 w 118"/>
                <a:gd name="T39" fmla="*/ 0 h 343"/>
                <a:gd name="T40" fmla="*/ 0 w 118"/>
                <a:gd name="T41" fmla="*/ 3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343"/>
                <a:gd name="T65" fmla="*/ 118 w 118"/>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343">
                  <a:moveTo>
                    <a:pt x="0" y="3"/>
                  </a:moveTo>
                  <a:lnTo>
                    <a:pt x="0" y="3"/>
                  </a:lnTo>
                  <a:lnTo>
                    <a:pt x="15" y="42"/>
                  </a:lnTo>
                  <a:lnTo>
                    <a:pt x="32" y="82"/>
                  </a:lnTo>
                  <a:lnTo>
                    <a:pt x="48" y="122"/>
                  </a:lnTo>
                  <a:lnTo>
                    <a:pt x="63" y="165"/>
                  </a:lnTo>
                  <a:lnTo>
                    <a:pt x="76" y="209"/>
                  </a:lnTo>
                  <a:lnTo>
                    <a:pt x="90" y="253"/>
                  </a:lnTo>
                  <a:lnTo>
                    <a:pt x="97" y="299"/>
                  </a:lnTo>
                  <a:lnTo>
                    <a:pt x="105" y="343"/>
                  </a:lnTo>
                  <a:lnTo>
                    <a:pt x="118" y="343"/>
                  </a:lnTo>
                  <a:lnTo>
                    <a:pt x="113" y="297"/>
                  </a:lnTo>
                  <a:lnTo>
                    <a:pt x="103" y="251"/>
                  </a:lnTo>
                  <a:lnTo>
                    <a:pt x="92" y="207"/>
                  </a:lnTo>
                  <a:lnTo>
                    <a:pt x="78" y="163"/>
                  </a:lnTo>
                  <a:lnTo>
                    <a:pt x="63" y="120"/>
                  </a:lnTo>
                  <a:lnTo>
                    <a:pt x="48" y="78"/>
                  </a:lnTo>
                  <a:lnTo>
                    <a:pt x="30" y="40"/>
                  </a:lnTo>
                  <a:lnTo>
                    <a:pt x="15" y="0"/>
                  </a:lnTo>
                  <a:lnTo>
                    <a:pt x="0" y="3"/>
                  </a:lnTo>
                  <a:close/>
                </a:path>
              </a:pathLst>
            </a:custGeom>
            <a:solidFill>
              <a:srgbClr val="1F1A17"/>
            </a:solidFill>
            <a:ln w="9525">
              <a:noFill/>
              <a:round/>
              <a:headEnd/>
              <a:tailEnd/>
            </a:ln>
          </p:spPr>
          <p:txBody>
            <a:bodyPr/>
            <a:lstStyle/>
            <a:p>
              <a:endParaRPr lang="en-US"/>
            </a:p>
          </p:txBody>
        </p:sp>
        <p:sp>
          <p:nvSpPr>
            <p:cNvPr id="40032" name="Freeform 93"/>
            <p:cNvSpPr>
              <a:spLocks/>
            </p:cNvSpPr>
            <p:nvPr/>
          </p:nvSpPr>
          <p:spPr bwMode="auto">
            <a:xfrm>
              <a:off x="3439" y="1580"/>
              <a:ext cx="111" cy="165"/>
            </a:xfrm>
            <a:custGeom>
              <a:avLst/>
              <a:gdLst>
                <a:gd name="T0" fmla="*/ 0 w 111"/>
                <a:gd name="T1" fmla="*/ 2 h 165"/>
                <a:gd name="T2" fmla="*/ 0 w 111"/>
                <a:gd name="T3" fmla="*/ 2 h 165"/>
                <a:gd name="T4" fmla="*/ 21 w 111"/>
                <a:gd name="T5" fmla="*/ 39 h 165"/>
                <a:gd name="T6" fmla="*/ 48 w 111"/>
                <a:gd name="T7" fmla="*/ 79 h 165"/>
                <a:gd name="T8" fmla="*/ 63 w 111"/>
                <a:gd name="T9" fmla="*/ 102 h 165"/>
                <a:gd name="T10" fmla="*/ 74 w 111"/>
                <a:gd name="T11" fmla="*/ 123 h 165"/>
                <a:gd name="T12" fmla="*/ 86 w 111"/>
                <a:gd name="T13" fmla="*/ 144 h 165"/>
                <a:gd name="T14" fmla="*/ 96 w 111"/>
                <a:gd name="T15" fmla="*/ 165 h 165"/>
                <a:gd name="T16" fmla="*/ 111 w 111"/>
                <a:gd name="T17" fmla="*/ 162 h 165"/>
                <a:gd name="T18" fmla="*/ 101 w 111"/>
                <a:gd name="T19" fmla="*/ 142 h 165"/>
                <a:gd name="T20" fmla="*/ 90 w 111"/>
                <a:gd name="T21" fmla="*/ 121 h 165"/>
                <a:gd name="T22" fmla="*/ 76 w 111"/>
                <a:gd name="T23" fmla="*/ 98 h 165"/>
                <a:gd name="T24" fmla="*/ 63 w 111"/>
                <a:gd name="T25" fmla="*/ 77 h 165"/>
                <a:gd name="T26" fmla="*/ 36 w 111"/>
                <a:gd name="T27" fmla="*/ 35 h 165"/>
                <a:gd name="T28" fmla="*/ 13 w 111"/>
                <a:gd name="T29" fmla="*/ 0 h 165"/>
                <a:gd name="T30" fmla="*/ 13 w 111"/>
                <a:gd name="T31" fmla="*/ 0 h 165"/>
                <a:gd name="T32" fmla="*/ 0 w 111"/>
                <a:gd name="T33" fmla="*/ 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65"/>
                <a:gd name="T53" fmla="*/ 111 w 111"/>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65">
                  <a:moveTo>
                    <a:pt x="0" y="2"/>
                  </a:moveTo>
                  <a:lnTo>
                    <a:pt x="0" y="2"/>
                  </a:lnTo>
                  <a:lnTo>
                    <a:pt x="21" y="39"/>
                  </a:lnTo>
                  <a:lnTo>
                    <a:pt x="48" y="79"/>
                  </a:lnTo>
                  <a:lnTo>
                    <a:pt x="63" y="102"/>
                  </a:lnTo>
                  <a:lnTo>
                    <a:pt x="74" y="123"/>
                  </a:lnTo>
                  <a:lnTo>
                    <a:pt x="86" y="144"/>
                  </a:lnTo>
                  <a:lnTo>
                    <a:pt x="96" y="165"/>
                  </a:lnTo>
                  <a:lnTo>
                    <a:pt x="111" y="162"/>
                  </a:lnTo>
                  <a:lnTo>
                    <a:pt x="101" y="142"/>
                  </a:lnTo>
                  <a:lnTo>
                    <a:pt x="90" y="121"/>
                  </a:lnTo>
                  <a:lnTo>
                    <a:pt x="76" y="98"/>
                  </a:lnTo>
                  <a:lnTo>
                    <a:pt x="63" y="77"/>
                  </a:lnTo>
                  <a:lnTo>
                    <a:pt x="36" y="35"/>
                  </a:lnTo>
                  <a:lnTo>
                    <a:pt x="13" y="0"/>
                  </a:lnTo>
                  <a:lnTo>
                    <a:pt x="0" y="2"/>
                  </a:lnTo>
                  <a:close/>
                </a:path>
              </a:pathLst>
            </a:custGeom>
            <a:solidFill>
              <a:srgbClr val="1F1A17"/>
            </a:solidFill>
            <a:ln w="9525">
              <a:noFill/>
              <a:round/>
              <a:headEnd/>
              <a:tailEnd/>
            </a:ln>
          </p:spPr>
          <p:txBody>
            <a:bodyPr/>
            <a:lstStyle/>
            <a:p>
              <a:endParaRPr lang="en-US"/>
            </a:p>
          </p:txBody>
        </p:sp>
        <p:sp>
          <p:nvSpPr>
            <p:cNvPr id="40033" name="Freeform 94"/>
            <p:cNvSpPr>
              <a:spLocks/>
            </p:cNvSpPr>
            <p:nvPr/>
          </p:nvSpPr>
          <p:spPr bwMode="auto">
            <a:xfrm>
              <a:off x="3166" y="1334"/>
              <a:ext cx="286" cy="248"/>
            </a:xfrm>
            <a:custGeom>
              <a:avLst/>
              <a:gdLst>
                <a:gd name="T0" fmla="*/ 0 w 286"/>
                <a:gd name="T1" fmla="*/ 8 h 248"/>
                <a:gd name="T2" fmla="*/ 0 w 286"/>
                <a:gd name="T3" fmla="*/ 8 h 248"/>
                <a:gd name="T4" fmla="*/ 90 w 286"/>
                <a:gd name="T5" fmla="*/ 66 h 248"/>
                <a:gd name="T6" fmla="*/ 163 w 286"/>
                <a:gd name="T7" fmla="*/ 116 h 248"/>
                <a:gd name="T8" fmla="*/ 179 w 286"/>
                <a:gd name="T9" fmla="*/ 129 h 248"/>
                <a:gd name="T10" fmla="*/ 192 w 286"/>
                <a:gd name="T11" fmla="*/ 143 h 248"/>
                <a:gd name="T12" fmla="*/ 207 w 286"/>
                <a:gd name="T13" fmla="*/ 156 h 248"/>
                <a:gd name="T14" fmla="*/ 221 w 286"/>
                <a:gd name="T15" fmla="*/ 171 h 248"/>
                <a:gd name="T16" fmla="*/ 234 w 286"/>
                <a:gd name="T17" fmla="*/ 189 h 248"/>
                <a:gd name="T18" fmla="*/ 248 w 286"/>
                <a:gd name="T19" fmla="*/ 208 h 248"/>
                <a:gd name="T20" fmla="*/ 259 w 286"/>
                <a:gd name="T21" fmla="*/ 227 h 248"/>
                <a:gd name="T22" fmla="*/ 273 w 286"/>
                <a:gd name="T23" fmla="*/ 248 h 248"/>
                <a:gd name="T24" fmla="*/ 286 w 286"/>
                <a:gd name="T25" fmla="*/ 246 h 248"/>
                <a:gd name="T26" fmla="*/ 275 w 286"/>
                <a:gd name="T27" fmla="*/ 223 h 248"/>
                <a:gd name="T28" fmla="*/ 261 w 286"/>
                <a:gd name="T29" fmla="*/ 204 h 248"/>
                <a:gd name="T30" fmla="*/ 248 w 286"/>
                <a:gd name="T31" fmla="*/ 185 h 248"/>
                <a:gd name="T32" fmla="*/ 234 w 286"/>
                <a:gd name="T33" fmla="*/ 167 h 248"/>
                <a:gd name="T34" fmla="*/ 221 w 286"/>
                <a:gd name="T35" fmla="*/ 152 h 248"/>
                <a:gd name="T36" fmla="*/ 206 w 286"/>
                <a:gd name="T37" fmla="*/ 137 h 248"/>
                <a:gd name="T38" fmla="*/ 190 w 286"/>
                <a:gd name="T39" fmla="*/ 123 h 248"/>
                <a:gd name="T40" fmla="*/ 175 w 286"/>
                <a:gd name="T41" fmla="*/ 110 h 248"/>
                <a:gd name="T42" fmla="*/ 102 w 286"/>
                <a:gd name="T43" fmla="*/ 58 h 248"/>
                <a:gd name="T44" fmla="*/ 12 w 286"/>
                <a:gd name="T45" fmla="*/ 0 h 248"/>
                <a:gd name="T46" fmla="*/ 12 w 286"/>
                <a:gd name="T47" fmla="*/ 0 h 248"/>
                <a:gd name="T48" fmla="*/ 0 w 286"/>
                <a:gd name="T49" fmla="*/ 8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6"/>
                <a:gd name="T76" fmla="*/ 0 h 248"/>
                <a:gd name="T77" fmla="*/ 286 w 286"/>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6" h="248">
                  <a:moveTo>
                    <a:pt x="0" y="8"/>
                  </a:moveTo>
                  <a:lnTo>
                    <a:pt x="0" y="8"/>
                  </a:lnTo>
                  <a:lnTo>
                    <a:pt x="90" y="66"/>
                  </a:lnTo>
                  <a:lnTo>
                    <a:pt x="163" y="116"/>
                  </a:lnTo>
                  <a:lnTo>
                    <a:pt x="179" y="129"/>
                  </a:lnTo>
                  <a:lnTo>
                    <a:pt x="192" y="143"/>
                  </a:lnTo>
                  <a:lnTo>
                    <a:pt x="207" y="156"/>
                  </a:lnTo>
                  <a:lnTo>
                    <a:pt x="221" y="171"/>
                  </a:lnTo>
                  <a:lnTo>
                    <a:pt x="234" y="189"/>
                  </a:lnTo>
                  <a:lnTo>
                    <a:pt x="248" y="208"/>
                  </a:lnTo>
                  <a:lnTo>
                    <a:pt x="259" y="227"/>
                  </a:lnTo>
                  <a:lnTo>
                    <a:pt x="273" y="248"/>
                  </a:lnTo>
                  <a:lnTo>
                    <a:pt x="286" y="246"/>
                  </a:lnTo>
                  <a:lnTo>
                    <a:pt x="275" y="223"/>
                  </a:lnTo>
                  <a:lnTo>
                    <a:pt x="261" y="204"/>
                  </a:lnTo>
                  <a:lnTo>
                    <a:pt x="248" y="185"/>
                  </a:lnTo>
                  <a:lnTo>
                    <a:pt x="234" y="167"/>
                  </a:lnTo>
                  <a:lnTo>
                    <a:pt x="221" y="152"/>
                  </a:lnTo>
                  <a:lnTo>
                    <a:pt x="206" y="137"/>
                  </a:lnTo>
                  <a:lnTo>
                    <a:pt x="190" y="123"/>
                  </a:lnTo>
                  <a:lnTo>
                    <a:pt x="175" y="110"/>
                  </a:lnTo>
                  <a:lnTo>
                    <a:pt x="102" y="58"/>
                  </a:lnTo>
                  <a:lnTo>
                    <a:pt x="12" y="0"/>
                  </a:lnTo>
                  <a:lnTo>
                    <a:pt x="0" y="8"/>
                  </a:lnTo>
                  <a:close/>
                </a:path>
              </a:pathLst>
            </a:custGeom>
            <a:solidFill>
              <a:srgbClr val="1F1A17"/>
            </a:solidFill>
            <a:ln w="9525">
              <a:noFill/>
              <a:round/>
              <a:headEnd/>
              <a:tailEnd/>
            </a:ln>
          </p:spPr>
          <p:txBody>
            <a:bodyPr/>
            <a:lstStyle/>
            <a:p>
              <a:endParaRPr lang="en-US"/>
            </a:p>
          </p:txBody>
        </p:sp>
        <p:sp>
          <p:nvSpPr>
            <p:cNvPr id="40034" name="Freeform 95"/>
            <p:cNvSpPr>
              <a:spLocks/>
            </p:cNvSpPr>
            <p:nvPr/>
          </p:nvSpPr>
          <p:spPr bwMode="auto">
            <a:xfrm>
              <a:off x="2783" y="1235"/>
              <a:ext cx="395" cy="107"/>
            </a:xfrm>
            <a:custGeom>
              <a:avLst/>
              <a:gdLst>
                <a:gd name="T0" fmla="*/ 0 w 395"/>
                <a:gd name="T1" fmla="*/ 11 h 107"/>
                <a:gd name="T2" fmla="*/ 0 w 395"/>
                <a:gd name="T3" fmla="*/ 11 h 107"/>
                <a:gd name="T4" fmla="*/ 51 w 395"/>
                <a:gd name="T5" fmla="*/ 9 h 107"/>
                <a:gd name="T6" fmla="*/ 101 w 395"/>
                <a:gd name="T7" fmla="*/ 9 h 107"/>
                <a:gd name="T8" fmla="*/ 124 w 395"/>
                <a:gd name="T9" fmla="*/ 11 h 107"/>
                <a:gd name="T10" fmla="*/ 149 w 395"/>
                <a:gd name="T11" fmla="*/ 15 h 107"/>
                <a:gd name="T12" fmla="*/ 172 w 395"/>
                <a:gd name="T13" fmla="*/ 19 h 107"/>
                <a:gd name="T14" fmla="*/ 195 w 395"/>
                <a:gd name="T15" fmla="*/ 23 h 107"/>
                <a:gd name="T16" fmla="*/ 218 w 395"/>
                <a:gd name="T17" fmla="*/ 28 h 107"/>
                <a:gd name="T18" fmla="*/ 243 w 395"/>
                <a:gd name="T19" fmla="*/ 36 h 107"/>
                <a:gd name="T20" fmla="*/ 266 w 395"/>
                <a:gd name="T21" fmla="*/ 46 h 107"/>
                <a:gd name="T22" fmla="*/ 289 w 395"/>
                <a:gd name="T23" fmla="*/ 55 h 107"/>
                <a:gd name="T24" fmla="*/ 312 w 395"/>
                <a:gd name="T25" fmla="*/ 65 h 107"/>
                <a:gd name="T26" fmla="*/ 335 w 395"/>
                <a:gd name="T27" fmla="*/ 78 h 107"/>
                <a:gd name="T28" fmla="*/ 360 w 395"/>
                <a:gd name="T29" fmla="*/ 92 h 107"/>
                <a:gd name="T30" fmla="*/ 383 w 395"/>
                <a:gd name="T31" fmla="*/ 107 h 107"/>
                <a:gd name="T32" fmla="*/ 395 w 395"/>
                <a:gd name="T33" fmla="*/ 99 h 107"/>
                <a:gd name="T34" fmla="*/ 370 w 395"/>
                <a:gd name="T35" fmla="*/ 84 h 107"/>
                <a:gd name="T36" fmla="*/ 347 w 395"/>
                <a:gd name="T37" fmla="*/ 71 h 107"/>
                <a:gd name="T38" fmla="*/ 322 w 395"/>
                <a:gd name="T39" fmla="*/ 57 h 107"/>
                <a:gd name="T40" fmla="*/ 297 w 395"/>
                <a:gd name="T41" fmla="*/ 46 h 107"/>
                <a:gd name="T42" fmla="*/ 274 w 395"/>
                <a:gd name="T43" fmla="*/ 36 h 107"/>
                <a:gd name="T44" fmla="*/ 249 w 395"/>
                <a:gd name="T45" fmla="*/ 28 h 107"/>
                <a:gd name="T46" fmla="*/ 226 w 395"/>
                <a:gd name="T47" fmla="*/ 21 h 107"/>
                <a:gd name="T48" fmla="*/ 201 w 395"/>
                <a:gd name="T49" fmla="*/ 15 h 107"/>
                <a:gd name="T50" fmla="*/ 176 w 395"/>
                <a:gd name="T51" fmla="*/ 9 h 107"/>
                <a:gd name="T52" fmla="*/ 151 w 395"/>
                <a:gd name="T53" fmla="*/ 5 h 107"/>
                <a:gd name="T54" fmla="*/ 126 w 395"/>
                <a:gd name="T55" fmla="*/ 2 h 107"/>
                <a:gd name="T56" fmla="*/ 101 w 395"/>
                <a:gd name="T57" fmla="*/ 0 h 107"/>
                <a:gd name="T58" fmla="*/ 51 w 395"/>
                <a:gd name="T59" fmla="*/ 0 h 107"/>
                <a:gd name="T60" fmla="*/ 0 w 395"/>
                <a:gd name="T61" fmla="*/ 2 h 107"/>
                <a:gd name="T62" fmla="*/ 0 w 395"/>
                <a:gd name="T63" fmla="*/ 2 h 107"/>
                <a:gd name="T64" fmla="*/ 0 w 395"/>
                <a:gd name="T65" fmla="*/ 1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5"/>
                <a:gd name="T100" fmla="*/ 0 h 107"/>
                <a:gd name="T101" fmla="*/ 395 w 395"/>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5" h="107">
                  <a:moveTo>
                    <a:pt x="0" y="11"/>
                  </a:moveTo>
                  <a:lnTo>
                    <a:pt x="0" y="11"/>
                  </a:lnTo>
                  <a:lnTo>
                    <a:pt x="51" y="9"/>
                  </a:lnTo>
                  <a:lnTo>
                    <a:pt x="101" y="9"/>
                  </a:lnTo>
                  <a:lnTo>
                    <a:pt x="124" y="11"/>
                  </a:lnTo>
                  <a:lnTo>
                    <a:pt x="149" y="15"/>
                  </a:lnTo>
                  <a:lnTo>
                    <a:pt x="172" y="19"/>
                  </a:lnTo>
                  <a:lnTo>
                    <a:pt x="195" y="23"/>
                  </a:lnTo>
                  <a:lnTo>
                    <a:pt x="218" y="28"/>
                  </a:lnTo>
                  <a:lnTo>
                    <a:pt x="243" y="36"/>
                  </a:lnTo>
                  <a:lnTo>
                    <a:pt x="266" y="46"/>
                  </a:lnTo>
                  <a:lnTo>
                    <a:pt x="289" y="55"/>
                  </a:lnTo>
                  <a:lnTo>
                    <a:pt x="312" y="65"/>
                  </a:lnTo>
                  <a:lnTo>
                    <a:pt x="335" y="78"/>
                  </a:lnTo>
                  <a:lnTo>
                    <a:pt x="360" y="92"/>
                  </a:lnTo>
                  <a:lnTo>
                    <a:pt x="383" y="107"/>
                  </a:lnTo>
                  <a:lnTo>
                    <a:pt x="395" y="99"/>
                  </a:lnTo>
                  <a:lnTo>
                    <a:pt x="370" y="84"/>
                  </a:lnTo>
                  <a:lnTo>
                    <a:pt x="347" y="71"/>
                  </a:lnTo>
                  <a:lnTo>
                    <a:pt x="322" y="57"/>
                  </a:lnTo>
                  <a:lnTo>
                    <a:pt x="297" y="46"/>
                  </a:lnTo>
                  <a:lnTo>
                    <a:pt x="274" y="36"/>
                  </a:lnTo>
                  <a:lnTo>
                    <a:pt x="249" y="28"/>
                  </a:lnTo>
                  <a:lnTo>
                    <a:pt x="226" y="21"/>
                  </a:lnTo>
                  <a:lnTo>
                    <a:pt x="201" y="15"/>
                  </a:lnTo>
                  <a:lnTo>
                    <a:pt x="176" y="9"/>
                  </a:lnTo>
                  <a:lnTo>
                    <a:pt x="151" y="5"/>
                  </a:lnTo>
                  <a:lnTo>
                    <a:pt x="126" y="2"/>
                  </a:lnTo>
                  <a:lnTo>
                    <a:pt x="101" y="0"/>
                  </a:lnTo>
                  <a:lnTo>
                    <a:pt x="51" y="0"/>
                  </a:lnTo>
                  <a:lnTo>
                    <a:pt x="0" y="2"/>
                  </a:lnTo>
                  <a:lnTo>
                    <a:pt x="0" y="11"/>
                  </a:lnTo>
                  <a:close/>
                </a:path>
              </a:pathLst>
            </a:custGeom>
            <a:solidFill>
              <a:srgbClr val="1F1A17"/>
            </a:solidFill>
            <a:ln w="9525">
              <a:noFill/>
              <a:round/>
              <a:headEnd/>
              <a:tailEnd/>
            </a:ln>
          </p:spPr>
          <p:txBody>
            <a:bodyPr/>
            <a:lstStyle/>
            <a:p>
              <a:endParaRPr lang="en-US"/>
            </a:p>
          </p:txBody>
        </p:sp>
        <p:sp>
          <p:nvSpPr>
            <p:cNvPr id="40035" name="Freeform 96"/>
            <p:cNvSpPr>
              <a:spLocks/>
            </p:cNvSpPr>
            <p:nvPr/>
          </p:nvSpPr>
          <p:spPr bwMode="auto">
            <a:xfrm>
              <a:off x="2504" y="1237"/>
              <a:ext cx="279" cy="88"/>
            </a:xfrm>
            <a:custGeom>
              <a:avLst/>
              <a:gdLst>
                <a:gd name="T0" fmla="*/ 12 w 279"/>
                <a:gd name="T1" fmla="*/ 88 h 88"/>
                <a:gd name="T2" fmla="*/ 12 w 279"/>
                <a:gd name="T3" fmla="*/ 88 h 88"/>
                <a:gd name="T4" fmla="*/ 45 w 279"/>
                <a:gd name="T5" fmla="*/ 67 h 88"/>
                <a:gd name="T6" fmla="*/ 75 w 279"/>
                <a:gd name="T7" fmla="*/ 51 h 88"/>
                <a:gd name="T8" fmla="*/ 108 w 279"/>
                <a:gd name="T9" fmla="*/ 38 h 88"/>
                <a:gd name="T10" fmla="*/ 141 w 279"/>
                <a:gd name="T11" fmla="*/ 28 h 88"/>
                <a:gd name="T12" fmla="*/ 173 w 279"/>
                <a:gd name="T13" fmla="*/ 21 h 88"/>
                <a:gd name="T14" fmla="*/ 208 w 279"/>
                <a:gd name="T15" fmla="*/ 15 h 88"/>
                <a:gd name="T16" fmla="*/ 242 w 279"/>
                <a:gd name="T17" fmla="*/ 11 h 88"/>
                <a:gd name="T18" fmla="*/ 279 w 279"/>
                <a:gd name="T19" fmla="*/ 9 h 88"/>
                <a:gd name="T20" fmla="*/ 279 w 279"/>
                <a:gd name="T21" fmla="*/ 0 h 88"/>
                <a:gd name="T22" fmla="*/ 240 w 279"/>
                <a:gd name="T23" fmla="*/ 1 h 88"/>
                <a:gd name="T24" fmla="*/ 204 w 279"/>
                <a:gd name="T25" fmla="*/ 5 h 88"/>
                <a:gd name="T26" fmla="*/ 169 w 279"/>
                <a:gd name="T27" fmla="*/ 11 h 88"/>
                <a:gd name="T28" fmla="*/ 135 w 279"/>
                <a:gd name="T29" fmla="*/ 19 h 88"/>
                <a:gd name="T30" fmla="*/ 100 w 279"/>
                <a:gd name="T31" fmla="*/ 30 h 88"/>
                <a:gd name="T32" fmla="*/ 68 w 279"/>
                <a:gd name="T33" fmla="*/ 44 h 88"/>
                <a:gd name="T34" fmla="*/ 33 w 279"/>
                <a:gd name="T35" fmla="*/ 59 h 88"/>
                <a:gd name="T36" fmla="*/ 0 w 279"/>
                <a:gd name="T37" fmla="*/ 80 h 88"/>
                <a:gd name="T38" fmla="*/ 0 w 279"/>
                <a:gd name="T39" fmla="*/ 80 h 88"/>
                <a:gd name="T40" fmla="*/ 12 w 279"/>
                <a:gd name="T41" fmla="*/ 88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9"/>
                <a:gd name="T64" fmla="*/ 0 h 88"/>
                <a:gd name="T65" fmla="*/ 279 w 279"/>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9" h="88">
                  <a:moveTo>
                    <a:pt x="12" y="88"/>
                  </a:moveTo>
                  <a:lnTo>
                    <a:pt x="12" y="88"/>
                  </a:lnTo>
                  <a:lnTo>
                    <a:pt x="45" y="67"/>
                  </a:lnTo>
                  <a:lnTo>
                    <a:pt x="75" y="51"/>
                  </a:lnTo>
                  <a:lnTo>
                    <a:pt x="108" y="38"/>
                  </a:lnTo>
                  <a:lnTo>
                    <a:pt x="141" y="28"/>
                  </a:lnTo>
                  <a:lnTo>
                    <a:pt x="173" y="21"/>
                  </a:lnTo>
                  <a:lnTo>
                    <a:pt x="208" y="15"/>
                  </a:lnTo>
                  <a:lnTo>
                    <a:pt x="242" y="11"/>
                  </a:lnTo>
                  <a:lnTo>
                    <a:pt x="279" y="9"/>
                  </a:lnTo>
                  <a:lnTo>
                    <a:pt x="279" y="0"/>
                  </a:lnTo>
                  <a:lnTo>
                    <a:pt x="240" y="1"/>
                  </a:lnTo>
                  <a:lnTo>
                    <a:pt x="204" y="5"/>
                  </a:lnTo>
                  <a:lnTo>
                    <a:pt x="169" y="11"/>
                  </a:lnTo>
                  <a:lnTo>
                    <a:pt x="135" y="19"/>
                  </a:lnTo>
                  <a:lnTo>
                    <a:pt x="100" y="30"/>
                  </a:lnTo>
                  <a:lnTo>
                    <a:pt x="68" y="44"/>
                  </a:lnTo>
                  <a:lnTo>
                    <a:pt x="33" y="59"/>
                  </a:lnTo>
                  <a:lnTo>
                    <a:pt x="0" y="80"/>
                  </a:lnTo>
                  <a:lnTo>
                    <a:pt x="12" y="88"/>
                  </a:lnTo>
                  <a:close/>
                </a:path>
              </a:pathLst>
            </a:custGeom>
            <a:solidFill>
              <a:srgbClr val="1F1A17"/>
            </a:solidFill>
            <a:ln w="9525">
              <a:noFill/>
              <a:round/>
              <a:headEnd/>
              <a:tailEnd/>
            </a:ln>
          </p:spPr>
          <p:txBody>
            <a:bodyPr/>
            <a:lstStyle/>
            <a:p>
              <a:endParaRPr lang="en-US"/>
            </a:p>
          </p:txBody>
        </p:sp>
        <p:sp>
          <p:nvSpPr>
            <p:cNvPr id="40036" name="Freeform 97"/>
            <p:cNvSpPr>
              <a:spLocks/>
            </p:cNvSpPr>
            <p:nvPr/>
          </p:nvSpPr>
          <p:spPr bwMode="auto">
            <a:xfrm>
              <a:off x="2276" y="1317"/>
              <a:ext cx="240" cy="200"/>
            </a:xfrm>
            <a:custGeom>
              <a:avLst/>
              <a:gdLst>
                <a:gd name="T0" fmla="*/ 16 w 240"/>
                <a:gd name="T1" fmla="*/ 200 h 200"/>
                <a:gd name="T2" fmla="*/ 16 w 240"/>
                <a:gd name="T3" fmla="*/ 200 h 200"/>
                <a:gd name="T4" fmla="*/ 25 w 240"/>
                <a:gd name="T5" fmla="*/ 184 h 200"/>
                <a:gd name="T6" fmla="*/ 37 w 240"/>
                <a:gd name="T7" fmla="*/ 169 h 200"/>
                <a:gd name="T8" fmla="*/ 48 w 240"/>
                <a:gd name="T9" fmla="*/ 156 h 200"/>
                <a:gd name="T10" fmla="*/ 62 w 240"/>
                <a:gd name="T11" fmla="*/ 142 h 200"/>
                <a:gd name="T12" fmla="*/ 88 w 240"/>
                <a:gd name="T13" fmla="*/ 117 h 200"/>
                <a:gd name="T14" fmla="*/ 117 w 240"/>
                <a:gd name="T15" fmla="*/ 92 h 200"/>
                <a:gd name="T16" fmla="*/ 179 w 240"/>
                <a:gd name="T17" fmla="*/ 50 h 200"/>
                <a:gd name="T18" fmla="*/ 240 w 240"/>
                <a:gd name="T19" fmla="*/ 8 h 200"/>
                <a:gd name="T20" fmla="*/ 228 w 240"/>
                <a:gd name="T21" fmla="*/ 0 h 200"/>
                <a:gd name="T22" fmla="*/ 167 w 240"/>
                <a:gd name="T23" fmla="*/ 42 h 200"/>
                <a:gd name="T24" fmla="*/ 106 w 240"/>
                <a:gd name="T25" fmla="*/ 87 h 200"/>
                <a:gd name="T26" fmla="*/ 75 w 240"/>
                <a:gd name="T27" fmla="*/ 112 h 200"/>
                <a:gd name="T28" fmla="*/ 48 w 240"/>
                <a:gd name="T29" fmla="*/ 136 h 200"/>
                <a:gd name="T30" fmla="*/ 35 w 240"/>
                <a:gd name="T31" fmla="*/ 150 h 200"/>
                <a:gd name="T32" fmla="*/ 23 w 240"/>
                <a:gd name="T33" fmla="*/ 165 h 200"/>
                <a:gd name="T34" fmla="*/ 12 w 240"/>
                <a:gd name="T35" fmla="*/ 181 h 200"/>
                <a:gd name="T36" fmla="*/ 0 w 240"/>
                <a:gd name="T37" fmla="*/ 196 h 200"/>
                <a:gd name="T38" fmla="*/ 0 w 240"/>
                <a:gd name="T39" fmla="*/ 196 h 200"/>
                <a:gd name="T40" fmla="*/ 16 w 240"/>
                <a:gd name="T41" fmla="*/ 200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200"/>
                <a:gd name="T65" fmla="*/ 240 w 240"/>
                <a:gd name="T66" fmla="*/ 200 h 2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200">
                  <a:moveTo>
                    <a:pt x="16" y="200"/>
                  </a:moveTo>
                  <a:lnTo>
                    <a:pt x="16" y="200"/>
                  </a:lnTo>
                  <a:lnTo>
                    <a:pt x="25" y="184"/>
                  </a:lnTo>
                  <a:lnTo>
                    <a:pt x="37" y="169"/>
                  </a:lnTo>
                  <a:lnTo>
                    <a:pt x="48" y="156"/>
                  </a:lnTo>
                  <a:lnTo>
                    <a:pt x="62" y="142"/>
                  </a:lnTo>
                  <a:lnTo>
                    <a:pt x="88" y="117"/>
                  </a:lnTo>
                  <a:lnTo>
                    <a:pt x="117" y="92"/>
                  </a:lnTo>
                  <a:lnTo>
                    <a:pt x="179" y="50"/>
                  </a:lnTo>
                  <a:lnTo>
                    <a:pt x="240" y="8"/>
                  </a:lnTo>
                  <a:lnTo>
                    <a:pt x="228" y="0"/>
                  </a:lnTo>
                  <a:lnTo>
                    <a:pt x="167" y="42"/>
                  </a:lnTo>
                  <a:lnTo>
                    <a:pt x="106" y="87"/>
                  </a:lnTo>
                  <a:lnTo>
                    <a:pt x="75" y="112"/>
                  </a:lnTo>
                  <a:lnTo>
                    <a:pt x="48" y="136"/>
                  </a:lnTo>
                  <a:lnTo>
                    <a:pt x="35" y="150"/>
                  </a:lnTo>
                  <a:lnTo>
                    <a:pt x="23" y="165"/>
                  </a:lnTo>
                  <a:lnTo>
                    <a:pt x="12" y="181"/>
                  </a:lnTo>
                  <a:lnTo>
                    <a:pt x="0" y="196"/>
                  </a:lnTo>
                  <a:lnTo>
                    <a:pt x="16" y="200"/>
                  </a:lnTo>
                  <a:close/>
                </a:path>
              </a:pathLst>
            </a:custGeom>
            <a:solidFill>
              <a:srgbClr val="1F1A17"/>
            </a:solidFill>
            <a:ln w="9525">
              <a:noFill/>
              <a:round/>
              <a:headEnd/>
              <a:tailEnd/>
            </a:ln>
          </p:spPr>
          <p:txBody>
            <a:bodyPr/>
            <a:lstStyle/>
            <a:p>
              <a:endParaRPr lang="en-US"/>
            </a:p>
          </p:txBody>
        </p:sp>
        <p:sp>
          <p:nvSpPr>
            <p:cNvPr id="40037" name="Freeform 98"/>
            <p:cNvSpPr>
              <a:spLocks/>
            </p:cNvSpPr>
            <p:nvPr/>
          </p:nvSpPr>
          <p:spPr bwMode="auto">
            <a:xfrm>
              <a:off x="2153" y="1513"/>
              <a:ext cx="139" cy="294"/>
            </a:xfrm>
            <a:custGeom>
              <a:avLst/>
              <a:gdLst>
                <a:gd name="T0" fmla="*/ 16 w 139"/>
                <a:gd name="T1" fmla="*/ 294 h 294"/>
                <a:gd name="T2" fmla="*/ 16 w 139"/>
                <a:gd name="T3" fmla="*/ 294 h 294"/>
                <a:gd name="T4" fmla="*/ 27 w 139"/>
                <a:gd name="T5" fmla="*/ 257 h 294"/>
                <a:gd name="T6" fmla="*/ 41 w 139"/>
                <a:gd name="T7" fmla="*/ 221 h 294"/>
                <a:gd name="T8" fmla="*/ 54 w 139"/>
                <a:gd name="T9" fmla="*/ 182 h 294"/>
                <a:gd name="T10" fmla="*/ 68 w 139"/>
                <a:gd name="T11" fmla="*/ 144 h 294"/>
                <a:gd name="T12" fmla="*/ 85 w 139"/>
                <a:gd name="T13" fmla="*/ 108 h 294"/>
                <a:gd name="T14" fmla="*/ 100 w 139"/>
                <a:gd name="T15" fmla="*/ 71 h 294"/>
                <a:gd name="T16" fmla="*/ 119 w 139"/>
                <a:gd name="T17" fmla="*/ 36 h 294"/>
                <a:gd name="T18" fmla="*/ 139 w 139"/>
                <a:gd name="T19" fmla="*/ 4 h 294"/>
                <a:gd name="T20" fmla="*/ 123 w 139"/>
                <a:gd name="T21" fmla="*/ 0 h 294"/>
                <a:gd name="T22" fmla="*/ 104 w 139"/>
                <a:gd name="T23" fmla="*/ 33 h 294"/>
                <a:gd name="T24" fmla="*/ 87 w 139"/>
                <a:gd name="T25" fmla="*/ 69 h 294"/>
                <a:gd name="T26" fmla="*/ 70 w 139"/>
                <a:gd name="T27" fmla="*/ 106 h 294"/>
                <a:gd name="T28" fmla="*/ 54 w 139"/>
                <a:gd name="T29" fmla="*/ 142 h 294"/>
                <a:gd name="T30" fmla="*/ 39 w 139"/>
                <a:gd name="T31" fmla="*/ 181 h 294"/>
                <a:gd name="T32" fmla="*/ 25 w 139"/>
                <a:gd name="T33" fmla="*/ 219 h 294"/>
                <a:gd name="T34" fmla="*/ 12 w 139"/>
                <a:gd name="T35" fmla="*/ 255 h 294"/>
                <a:gd name="T36" fmla="*/ 0 w 139"/>
                <a:gd name="T37" fmla="*/ 292 h 294"/>
                <a:gd name="T38" fmla="*/ 0 w 139"/>
                <a:gd name="T39" fmla="*/ 292 h 294"/>
                <a:gd name="T40" fmla="*/ 16 w 139"/>
                <a:gd name="T41" fmla="*/ 294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94"/>
                <a:gd name="T65" fmla="*/ 139 w 139"/>
                <a:gd name="T66" fmla="*/ 294 h 2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94">
                  <a:moveTo>
                    <a:pt x="16" y="294"/>
                  </a:moveTo>
                  <a:lnTo>
                    <a:pt x="16" y="294"/>
                  </a:lnTo>
                  <a:lnTo>
                    <a:pt x="27" y="257"/>
                  </a:lnTo>
                  <a:lnTo>
                    <a:pt x="41" y="221"/>
                  </a:lnTo>
                  <a:lnTo>
                    <a:pt x="54" y="182"/>
                  </a:lnTo>
                  <a:lnTo>
                    <a:pt x="68" y="144"/>
                  </a:lnTo>
                  <a:lnTo>
                    <a:pt x="85" y="108"/>
                  </a:lnTo>
                  <a:lnTo>
                    <a:pt x="100" y="71"/>
                  </a:lnTo>
                  <a:lnTo>
                    <a:pt x="119" y="36"/>
                  </a:lnTo>
                  <a:lnTo>
                    <a:pt x="139" y="4"/>
                  </a:lnTo>
                  <a:lnTo>
                    <a:pt x="123" y="0"/>
                  </a:lnTo>
                  <a:lnTo>
                    <a:pt x="104" y="33"/>
                  </a:lnTo>
                  <a:lnTo>
                    <a:pt x="87" y="69"/>
                  </a:lnTo>
                  <a:lnTo>
                    <a:pt x="70" y="106"/>
                  </a:lnTo>
                  <a:lnTo>
                    <a:pt x="54" y="142"/>
                  </a:lnTo>
                  <a:lnTo>
                    <a:pt x="39" y="181"/>
                  </a:lnTo>
                  <a:lnTo>
                    <a:pt x="25" y="219"/>
                  </a:lnTo>
                  <a:lnTo>
                    <a:pt x="12" y="255"/>
                  </a:lnTo>
                  <a:lnTo>
                    <a:pt x="0" y="292"/>
                  </a:lnTo>
                  <a:lnTo>
                    <a:pt x="16" y="294"/>
                  </a:lnTo>
                  <a:close/>
                </a:path>
              </a:pathLst>
            </a:custGeom>
            <a:solidFill>
              <a:srgbClr val="1F1A17"/>
            </a:solidFill>
            <a:ln w="9525">
              <a:noFill/>
              <a:round/>
              <a:headEnd/>
              <a:tailEnd/>
            </a:ln>
          </p:spPr>
          <p:txBody>
            <a:bodyPr/>
            <a:lstStyle/>
            <a:p>
              <a:endParaRPr lang="en-US"/>
            </a:p>
          </p:txBody>
        </p:sp>
        <p:sp>
          <p:nvSpPr>
            <p:cNvPr id="40038" name="Freeform 99"/>
            <p:cNvSpPr>
              <a:spLocks/>
            </p:cNvSpPr>
            <p:nvPr/>
          </p:nvSpPr>
          <p:spPr bwMode="auto">
            <a:xfrm>
              <a:off x="2106" y="1805"/>
              <a:ext cx="63" cy="175"/>
            </a:xfrm>
            <a:custGeom>
              <a:avLst/>
              <a:gdLst>
                <a:gd name="T0" fmla="*/ 15 w 63"/>
                <a:gd name="T1" fmla="*/ 175 h 175"/>
                <a:gd name="T2" fmla="*/ 15 w 63"/>
                <a:gd name="T3" fmla="*/ 175 h 175"/>
                <a:gd name="T4" fmla="*/ 17 w 63"/>
                <a:gd name="T5" fmla="*/ 152 h 175"/>
                <a:gd name="T6" fmla="*/ 21 w 63"/>
                <a:gd name="T7" fmla="*/ 130 h 175"/>
                <a:gd name="T8" fmla="*/ 26 w 63"/>
                <a:gd name="T9" fmla="*/ 109 h 175"/>
                <a:gd name="T10" fmla="*/ 32 w 63"/>
                <a:gd name="T11" fmla="*/ 88 h 175"/>
                <a:gd name="T12" fmla="*/ 47 w 63"/>
                <a:gd name="T13" fmla="*/ 46 h 175"/>
                <a:gd name="T14" fmla="*/ 63 w 63"/>
                <a:gd name="T15" fmla="*/ 2 h 175"/>
                <a:gd name="T16" fmla="*/ 47 w 63"/>
                <a:gd name="T17" fmla="*/ 0 h 175"/>
                <a:gd name="T18" fmla="*/ 32 w 63"/>
                <a:gd name="T19" fmla="*/ 42 h 175"/>
                <a:gd name="T20" fmla="*/ 17 w 63"/>
                <a:gd name="T21" fmla="*/ 86 h 175"/>
                <a:gd name="T22" fmla="*/ 11 w 63"/>
                <a:gd name="T23" fmla="*/ 107 h 175"/>
                <a:gd name="T24" fmla="*/ 5 w 63"/>
                <a:gd name="T25" fmla="*/ 129 h 175"/>
                <a:gd name="T26" fmla="*/ 1 w 63"/>
                <a:gd name="T27" fmla="*/ 152 h 175"/>
                <a:gd name="T28" fmla="*/ 0 w 63"/>
                <a:gd name="T29" fmla="*/ 175 h 175"/>
                <a:gd name="T30" fmla="*/ 0 w 63"/>
                <a:gd name="T31" fmla="*/ 175 h 175"/>
                <a:gd name="T32" fmla="*/ 15 w 63"/>
                <a:gd name="T33" fmla="*/ 175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75"/>
                <a:gd name="T53" fmla="*/ 63 w 63"/>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75">
                  <a:moveTo>
                    <a:pt x="15" y="175"/>
                  </a:moveTo>
                  <a:lnTo>
                    <a:pt x="15" y="175"/>
                  </a:lnTo>
                  <a:lnTo>
                    <a:pt x="17" y="152"/>
                  </a:lnTo>
                  <a:lnTo>
                    <a:pt x="21" y="130"/>
                  </a:lnTo>
                  <a:lnTo>
                    <a:pt x="26" y="109"/>
                  </a:lnTo>
                  <a:lnTo>
                    <a:pt x="32" y="88"/>
                  </a:lnTo>
                  <a:lnTo>
                    <a:pt x="47" y="46"/>
                  </a:lnTo>
                  <a:lnTo>
                    <a:pt x="63" y="2"/>
                  </a:lnTo>
                  <a:lnTo>
                    <a:pt x="47" y="0"/>
                  </a:lnTo>
                  <a:lnTo>
                    <a:pt x="32" y="42"/>
                  </a:lnTo>
                  <a:lnTo>
                    <a:pt x="17" y="86"/>
                  </a:lnTo>
                  <a:lnTo>
                    <a:pt x="11" y="107"/>
                  </a:lnTo>
                  <a:lnTo>
                    <a:pt x="5" y="129"/>
                  </a:lnTo>
                  <a:lnTo>
                    <a:pt x="1" y="152"/>
                  </a:lnTo>
                  <a:lnTo>
                    <a:pt x="0" y="175"/>
                  </a:lnTo>
                  <a:lnTo>
                    <a:pt x="15" y="175"/>
                  </a:lnTo>
                  <a:close/>
                </a:path>
              </a:pathLst>
            </a:custGeom>
            <a:solidFill>
              <a:srgbClr val="1F1A17"/>
            </a:solidFill>
            <a:ln w="9525">
              <a:noFill/>
              <a:round/>
              <a:headEnd/>
              <a:tailEnd/>
            </a:ln>
          </p:spPr>
          <p:txBody>
            <a:bodyPr/>
            <a:lstStyle/>
            <a:p>
              <a:endParaRPr lang="en-US"/>
            </a:p>
          </p:txBody>
        </p:sp>
        <p:sp>
          <p:nvSpPr>
            <p:cNvPr id="40039" name="Freeform 100"/>
            <p:cNvSpPr>
              <a:spLocks/>
            </p:cNvSpPr>
            <p:nvPr/>
          </p:nvSpPr>
          <p:spPr bwMode="auto">
            <a:xfrm>
              <a:off x="2104" y="1980"/>
              <a:ext cx="17" cy="209"/>
            </a:xfrm>
            <a:custGeom>
              <a:avLst/>
              <a:gdLst>
                <a:gd name="T0" fmla="*/ 17 w 17"/>
                <a:gd name="T1" fmla="*/ 209 h 209"/>
                <a:gd name="T2" fmla="*/ 17 w 17"/>
                <a:gd name="T3" fmla="*/ 209 h 209"/>
                <a:gd name="T4" fmla="*/ 15 w 17"/>
                <a:gd name="T5" fmla="*/ 153 h 209"/>
                <a:gd name="T6" fmla="*/ 15 w 17"/>
                <a:gd name="T7" fmla="*/ 99 h 209"/>
                <a:gd name="T8" fmla="*/ 15 w 17"/>
                <a:gd name="T9" fmla="*/ 48 h 209"/>
                <a:gd name="T10" fmla="*/ 17 w 17"/>
                <a:gd name="T11" fmla="*/ 0 h 209"/>
                <a:gd name="T12" fmla="*/ 2 w 17"/>
                <a:gd name="T13" fmla="*/ 0 h 209"/>
                <a:gd name="T14" fmla="*/ 0 w 17"/>
                <a:gd name="T15" fmla="*/ 48 h 209"/>
                <a:gd name="T16" fmla="*/ 0 w 17"/>
                <a:gd name="T17" fmla="*/ 99 h 209"/>
                <a:gd name="T18" fmla="*/ 0 w 17"/>
                <a:gd name="T19" fmla="*/ 153 h 209"/>
                <a:gd name="T20" fmla="*/ 2 w 17"/>
                <a:gd name="T21" fmla="*/ 209 h 209"/>
                <a:gd name="T22" fmla="*/ 2 w 17"/>
                <a:gd name="T23" fmla="*/ 209 h 209"/>
                <a:gd name="T24" fmla="*/ 17 w 17"/>
                <a:gd name="T25" fmla="*/ 209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9"/>
                <a:gd name="T41" fmla="*/ 17 w 17"/>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9">
                  <a:moveTo>
                    <a:pt x="17" y="209"/>
                  </a:moveTo>
                  <a:lnTo>
                    <a:pt x="17" y="209"/>
                  </a:lnTo>
                  <a:lnTo>
                    <a:pt x="15" y="153"/>
                  </a:lnTo>
                  <a:lnTo>
                    <a:pt x="15" y="99"/>
                  </a:lnTo>
                  <a:lnTo>
                    <a:pt x="15" y="48"/>
                  </a:lnTo>
                  <a:lnTo>
                    <a:pt x="17" y="0"/>
                  </a:lnTo>
                  <a:lnTo>
                    <a:pt x="2" y="0"/>
                  </a:lnTo>
                  <a:lnTo>
                    <a:pt x="0" y="48"/>
                  </a:lnTo>
                  <a:lnTo>
                    <a:pt x="0" y="99"/>
                  </a:lnTo>
                  <a:lnTo>
                    <a:pt x="0" y="153"/>
                  </a:lnTo>
                  <a:lnTo>
                    <a:pt x="2" y="209"/>
                  </a:lnTo>
                  <a:lnTo>
                    <a:pt x="17" y="209"/>
                  </a:lnTo>
                  <a:close/>
                </a:path>
              </a:pathLst>
            </a:custGeom>
            <a:solidFill>
              <a:srgbClr val="1F1A17"/>
            </a:solidFill>
            <a:ln w="9525">
              <a:noFill/>
              <a:round/>
              <a:headEnd/>
              <a:tailEnd/>
            </a:ln>
          </p:spPr>
          <p:txBody>
            <a:bodyPr/>
            <a:lstStyle/>
            <a:p>
              <a:endParaRPr lang="en-US"/>
            </a:p>
          </p:txBody>
        </p:sp>
        <p:sp>
          <p:nvSpPr>
            <p:cNvPr id="40040" name="Freeform 101"/>
            <p:cNvSpPr>
              <a:spLocks/>
            </p:cNvSpPr>
            <p:nvPr/>
          </p:nvSpPr>
          <p:spPr bwMode="auto">
            <a:xfrm>
              <a:off x="2106" y="2189"/>
              <a:ext cx="74" cy="288"/>
            </a:xfrm>
            <a:custGeom>
              <a:avLst/>
              <a:gdLst>
                <a:gd name="T0" fmla="*/ 74 w 74"/>
                <a:gd name="T1" fmla="*/ 286 h 288"/>
                <a:gd name="T2" fmla="*/ 74 w 74"/>
                <a:gd name="T3" fmla="*/ 286 h 288"/>
                <a:gd name="T4" fmla="*/ 53 w 74"/>
                <a:gd name="T5" fmla="*/ 215 h 288"/>
                <a:gd name="T6" fmla="*/ 36 w 74"/>
                <a:gd name="T7" fmla="*/ 144 h 288"/>
                <a:gd name="T8" fmla="*/ 28 w 74"/>
                <a:gd name="T9" fmla="*/ 109 h 288"/>
                <a:gd name="T10" fmla="*/ 23 w 74"/>
                <a:gd name="T11" fmla="*/ 73 h 288"/>
                <a:gd name="T12" fmla="*/ 19 w 74"/>
                <a:gd name="T13" fmla="*/ 36 h 288"/>
                <a:gd name="T14" fmla="*/ 15 w 74"/>
                <a:gd name="T15" fmla="*/ 0 h 288"/>
                <a:gd name="T16" fmla="*/ 0 w 74"/>
                <a:gd name="T17" fmla="*/ 0 h 288"/>
                <a:gd name="T18" fmla="*/ 3 w 74"/>
                <a:gd name="T19" fmla="*/ 38 h 288"/>
                <a:gd name="T20" fmla="*/ 7 w 74"/>
                <a:gd name="T21" fmla="*/ 75 h 288"/>
                <a:gd name="T22" fmla="*/ 13 w 74"/>
                <a:gd name="T23" fmla="*/ 111 h 288"/>
                <a:gd name="T24" fmla="*/ 21 w 74"/>
                <a:gd name="T25" fmla="*/ 146 h 288"/>
                <a:gd name="T26" fmla="*/ 38 w 74"/>
                <a:gd name="T27" fmla="*/ 217 h 288"/>
                <a:gd name="T28" fmla="*/ 59 w 74"/>
                <a:gd name="T29" fmla="*/ 288 h 288"/>
                <a:gd name="T30" fmla="*/ 59 w 74"/>
                <a:gd name="T31" fmla="*/ 288 h 288"/>
                <a:gd name="T32" fmla="*/ 74 w 74"/>
                <a:gd name="T33" fmla="*/ 286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288"/>
                <a:gd name="T53" fmla="*/ 74 w 7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288">
                  <a:moveTo>
                    <a:pt x="74" y="286"/>
                  </a:moveTo>
                  <a:lnTo>
                    <a:pt x="74" y="286"/>
                  </a:lnTo>
                  <a:lnTo>
                    <a:pt x="53" y="215"/>
                  </a:lnTo>
                  <a:lnTo>
                    <a:pt x="36" y="144"/>
                  </a:lnTo>
                  <a:lnTo>
                    <a:pt x="28" y="109"/>
                  </a:lnTo>
                  <a:lnTo>
                    <a:pt x="23" y="73"/>
                  </a:lnTo>
                  <a:lnTo>
                    <a:pt x="19" y="36"/>
                  </a:lnTo>
                  <a:lnTo>
                    <a:pt x="15" y="0"/>
                  </a:lnTo>
                  <a:lnTo>
                    <a:pt x="0" y="0"/>
                  </a:lnTo>
                  <a:lnTo>
                    <a:pt x="3" y="38"/>
                  </a:lnTo>
                  <a:lnTo>
                    <a:pt x="7" y="75"/>
                  </a:lnTo>
                  <a:lnTo>
                    <a:pt x="13" y="111"/>
                  </a:lnTo>
                  <a:lnTo>
                    <a:pt x="21" y="146"/>
                  </a:lnTo>
                  <a:lnTo>
                    <a:pt x="38" y="217"/>
                  </a:lnTo>
                  <a:lnTo>
                    <a:pt x="59" y="288"/>
                  </a:lnTo>
                  <a:lnTo>
                    <a:pt x="74" y="286"/>
                  </a:lnTo>
                  <a:close/>
                </a:path>
              </a:pathLst>
            </a:custGeom>
            <a:solidFill>
              <a:srgbClr val="1F1A17"/>
            </a:solidFill>
            <a:ln w="9525">
              <a:noFill/>
              <a:round/>
              <a:headEnd/>
              <a:tailEnd/>
            </a:ln>
          </p:spPr>
          <p:txBody>
            <a:bodyPr/>
            <a:lstStyle/>
            <a:p>
              <a:endParaRPr lang="en-US"/>
            </a:p>
          </p:txBody>
        </p:sp>
        <p:sp>
          <p:nvSpPr>
            <p:cNvPr id="40041" name="Freeform 102"/>
            <p:cNvSpPr>
              <a:spLocks/>
            </p:cNvSpPr>
            <p:nvPr/>
          </p:nvSpPr>
          <p:spPr bwMode="auto">
            <a:xfrm>
              <a:off x="2165" y="2475"/>
              <a:ext cx="130" cy="190"/>
            </a:xfrm>
            <a:custGeom>
              <a:avLst/>
              <a:gdLst>
                <a:gd name="T0" fmla="*/ 130 w 130"/>
                <a:gd name="T1" fmla="*/ 188 h 190"/>
                <a:gd name="T2" fmla="*/ 130 w 130"/>
                <a:gd name="T3" fmla="*/ 188 h 190"/>
                <a:gd name="T4" fmla="*/ 100 w 130"/>
                <a:gd name="T5" fmla="*/ 142 h 190"/>
                <a:gd name="T6" fmla="*/ 67 w 130"/>
                <a:gd name="T7" fmla="*/ 98 h 190"/>
                <a:gd name="T8" fmla="*/ 52 w 130"/>
                <a:gd name="T9" fmla="*/ 75 h 190"/>
                <a:gd name="T10" fmla="*/ 38 w 130"/>
                <a:gd name="T11" fmla="*/ 52 h 190"/>
                <a:gd name="T12" fmla="*/ 25 w 130"/>
                <a:gd name="T13" fmla="*/ 27 h 190"/>
                <a:gd name="T14" fmla="*/ 15 w 130"/>
                <a:gd name="T15" fmla="*/ 0 h 190"/>
                <a:gd name="T16" fmla="*/ 0 w 130"/>
                <a:gd name="T17" fmla="*/ 2 h 190"/>
                <a:gd name="T18" fmla="*/ 11 w 130"/>
                <a:gd name="T19" fmla="*/ 29 h 190"/>
                <a:gd name="T20" fmla="*/ 23 w 130"/>
                <a:gd name="T21" fmla="*/ 56 h 190"/>
                <a:gd name="T22" fmla="*/ 38 w 130"/>
                <a:gd name="T23" fmla="*/ 79 h 190"/>
                <a:gd name="T24" fmla="*/ 54 w 130"/>
                <a:gd name="T25" fmla="*/ 102 h 190"/>
                <a:gd name="T26" fmla="*/ 86 w 130"/>
                <a:gd name="T27" fmla="*/ 146 h 190"/>
                <a:gd name="T28" fmla="*/ 117 w 130"/>
                <a:gd name="T29" fmla="*/ 190 h 190"/>
                <a:gd name="T30" fmla="*/ 117 w 130"/>
                <a:gd name="T31" fmla="*/ 190 h 190"/>
                <a:gd name="T32" fmla="*/ 130 w 130"/>
                <a:gd name="T33" fmla="*/ 188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190"/>
                <a:gd name="T53" fmla="*/ 130 w 13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190">
                  <a:moveTo>
                    <a:pt x="130" y="188"/>
                  </a:moveTo>
                  <a:lnTo>
                    <a:pt x="130" y="188"/>
                  </a:lnTo>
                  <a:lnTo>
                    <a:pt x="100" y="142"/>
                  </a:lnTo>
                  <a:lnTo>
                    <a:pt x="67" y="98"/>
                  </a:lnTo>
                  <a:lnTo>
                    <a:pt x="52" y="75"/>
                  </a:lnTo>
                  <a:lnTo>
                    <a:pt x="38" y="52"/>
                  </a:lnTo>
                  <a:lnTo>
                    <a:pt x="25" y="27"/>
                  </a:lnTo>
                  <a:lnTo>
                    <a:pt x="15" y="0"/>
                  </a:lnTo>
                  <a:lnTo>
                    <a:pt x="0" y="2"/>
                  </a:lnTo>
                  <a:lnTo>
                    <a:pt x="11" y="29"/>
                  </a:lnTo>
                  <a:lnTo>
                    <a:pt x="23" y="56"/>
                  </a:lnTo>
                  <a:lnTo>
                    <a:pt x="38" y="79"/>
                  </a:lnTo>
                  <a:lnTo>
                    <a:pt x="54" y="102"/>
                  </a:lnTo>
                  <a:lnTo>
                    <a:pt x="86" y="146"/>
                  </a:lnTo>
                  <a:lnTo>
                    <a:pt x="117" y="190"/>
                  </a:lnTo>
                  <a:lnTo>
                    <a:pt x="130" y="188"/>
                  </a:lnTo>
                  <a:close/>
                </a:path>
              </a:pathLst>
            </a:custGeom>
            <a:solidFill>
              <a:srgbClr val="1F1A17"/>
            </a:solidFill>
            <a:ln w="9525">
              <a:noFill/>
              <a:round/>
              <a:headEnd/>
              <a:tailEnd/>
            </a:ln>
          </p:spPr>
          <p:txBody>
            <a:bodyPr/>
            <a:lstStyle/>
            <a:p>
              <a:endParaRPr lang="en-US"/>
            </a:p>
          </p:txBody>
        </p:sp>
        <p:sp>
          <p:nvSpPr>
            <p:cNvPr id="40042" name="Freeform 103"/>
            <p:cNvSpPr>
              <a:spLocks/>
            </p:cNvSpPr>
            <p:nvPr/>
          </p:nvSpPr>
          <p:spPr bwMode="auto">
            <a:xfrm>
              <a:off x="2282" y="2663"/>
              <a:ext cx="230" cy="265"/>
            </a:xfrm>
            <a:custGeom>
              <a:avLst/>
              <a:gdLst>
                <a:gd name="T0" fmla="*/ 230 w 230"/>
                <a:gd name="T1" fmla="*/ 259 h 265"/>
                <a:gd name="T2" fmla="*/ 230 w 230"/>
                <a:gd name="T3" fmla="*/ 259 h 265"/>
                <a:gd name="T4" fmla="*/ 201 w 230"/>
                <a:gd name="T5" fmla="*/ 232 h 265"/>
                <a:gd name="T6" fmla="*/ 173 w 230"/>
                <a:gd name="T7" fmla="*/ 206 h 265"/>
                <a:gd name="T8" fmla="*/ 144 w 230"/>
                <a:gd name="T9" fmla="*/ 177 h 265"/>
                <a:gd name="T10" fmla="*/ 117 w 230"/>
                <a:gd name="T11" fmla="*/ 144 h 265"/>
                <a:gd name="T12" fmla="*/ 90 w 230"/>
                <a:gd name="T13" fmla="*/ 112 h 265"/>
                <a:gd name="T14" fmla="*/ 63 w 230"/>
                <a:gd name="T15" fmla="*/ 77 h 265"/>
                <a:gd name="T16" fmla="*/ 38 w 230"/>
                <a:gd name="T17" fmla="*/ 39 h 265"/>
                <a:gd name="T18" fmla="*/ 13 w 230"/>
                <a:gd name="T19" fmla="*/ 0 h 265"/>
                <a:gd name="T20" fmla="*/ 0 w 230"/>
                <a:gd name="T21" fmla="*/ 2 h 265"/>
                <a:gd name="T22" fmla="*/ 23 w 230"/>
                <a:gd name="T23" fmla="*/ 42 h 265"/>
                <a:gd name="T24" fmla="*/ 50 w 230"/>
                <a:gd name="T25" fmla="*/ 81 h 265"/>
                <a:gd name="T26" fmla="*/ 77 w 230"/>
                <a:gd name="T27" fmla="*/ 115 h 265"/>
                <a:gd name="T28" fmla="*/ 104 w 230"/>
                <a:gd name="T29" fmla="*/ 150 h 265"/>
                <a:gd name="T30" fmla="*/ 130 w 230"/>
                <a:gd name="T31" fmla="*/ 181 h 265"/>
                <a:gd name="T32" fmla="*/ 159 w 230"/>
                <a:gd name="T33" fmla="*/ 211 h 265"/>
                <a:gd name="T34" fmla="*/ 188 w 230"/>
                <a:gd name="T35" fmla="*/ 238 h 265"/>
                <a:gd name="T36" fmla="*/ 219 w 230"/>
                <a:gd name="T37" fmla="*/ 265 h 265"/>
                <a:gd name="T38" fmla="*/ 219 w 230"/>
                <a:gd name="T39" fmla="*/ 265 h 265"/>
                <a:gd name="T40" fmla="*/ 230 w 230"/>
                <a:gd name="T41" fmla="*/ 259 h 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265"/>
                <a:gd name="T65" fmla="*/ 230 w 230"/>
                <a:gd name="T66" fmla="*/ 265 h 2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265">
                  <a:moveTo>
                    <a:pt x="230" y="259"/>
                  </a:moveTo>
                  <a:lnTo>
                    <a:pt x="230" y="259"/>
                  </a:lnTo>
                  <a:lnTo>
                    <a:pt x="201" y="232"/>
                  </a:lnTo>
                  <a:lnTo>
                    <a:pt x="173" y="206"/>
                  </a:lnTo>
                  <a:lnTo>
                    <a:pt x="144" y="177"/>
                  </a:lnTo>
                  <a:lnTo>
                    <a:pt x="117" y="144"/>
                  </a:lnTo>
                  <a:lnTo>
                    <a:pt x="90" y="112"/>
                  </a:lnTo>
                  <a:lnTo>
                    <a:pt x="63" y="77"/>
                  </a:lnTo>
                  <a:lnTo>
                    <a:pt x="38" y="39"/>
                  </a:lnTo>
                  <a:lnTo>
                    <a:pt x="13" y="0"/>
                  </a:lnTo>
                  <a:lnTo>
                    <a:pt x="0" y="2"/>
                  </a:lnTo>
                  <a:lnTo>
                    <a:pt x="23" y="42"/>
                  </a:lnTo>
                  <a:lnTo>
                    <a:pt x="50" y="81"/>
                  </a:lnTo>
                  <a:lnTo>
                    <a:pt x="77" y="115"/>
                  </a:lnTo>
                  <a:lnTo>
                    <a:pt x="104" y="150"/>
                  </a:lnTo>
                  <a:lnTo>
                    <a:pt x="130" y="181"/>
                  </a:lnTo>
                  <a:lnTo>
                    <a:pt x="159" y="211"/>
                  </a:lnTo>
                  <a:lnTo>
                    <a:pt x="188" y="238"/>
                  </a:lnTo>
                  <a:lnTo>
                    <a:pt x="219" y="265"/>
                  </a:lnTo>
                  <a:lnTo>
                    <a:pt x="230" y="259"/>
                  </a:lnTo>
                  <a:close/>
                </a:path>
              </a:pathLst>
            </a:custGeom>
            <a:solidFill>
              <a:srgbClr val="1F1A17"/>
            </a:solidFill>
            <a:ln w="9525">
              <a:noFill/>
              <a:round/>
              <a:headEnd/>
              <a:tailEnd/>
            </a:ln>
          </p:spPr>
          <p:txBody>
            <a:bodyPr/>
            <a:lstStyle/>
            <a:p>
              <a:endParaRPr lang="en-US"/>
            </a:p>
          </p:txBody>
        </p:sp>
        <p:sp>
          <p:nvSpPr>
            <p:cNvPr id="40043" name="Freeform 104"/>
            <p:cNvSpPr>
              <a:spLocks/>
            </p:cNvSpPr>
            <p:nvPr/>
          </p:nvSpPr>
          <p:spPr bwMode="auto">
            <a:xfrm>
              <a:off x="2501" y="2922"/>
              <a:ext cx="414" cy="167"/>
            </a:xfrm>
            <a:custGeom>
              <a:avLst/>
              <a:gdLst>
                <a:gd name="T0" fmla="*/ 412 w 414"/>
                <a:gd name="T1" fmla="*/ 156 h 167"/>
                <a:gd name="T2" fmla="*/ 412 w 414"/>
                <a:gd name="T3" fmla="*/ 156 h 167"/>
                <a:gd name="T4" fmla="*/ 385 w 414"/>
                <a:gd name="T5" fmla="*/ 158 h 167"/>
                <a:gd name="T6" fmla="*/ 358 w 414"/>
                <a:gd name="T7" fmla="*/ 158 h 167"/>
                <a:gd name="T8" fmla="*/ 332 w 414"/>
                <a:gd name="T9" fmla="*/ 156 h 167"/>
                <a:gd name="T10" fmla="*/ 305 w 414"/>
                <a:gd name="T11" fmla="*/ 152 h 167"/>
                <a:gd name="T12" fmla="*/ 280 w 414"/>
                <a:gd name="T13" fmla="*/ 148 h 167"/>
                <a:gd name="T14" fmla="*/ 255 w 414"/>
                <a:gd name="T15" fmla="*/ 141 h 167"/>
                <a:gd name="T16" fmla="*/ 230 w 414"/>
                <a:gd name="T17" fmla="*/ 133 h 167"/>
                <a:gd name="T18" fmla="*/ 205 w 414"/>
                <a:gd name="T19" fmla="*/ 123 h 167"/>
                <a:gd name="T20" fmla="*/ 180 w 414"/>
                <a:gd name="T21" fmla="*/ 112 h 167"/>
                <a:gd name="T22" fmla="*/ 157 w 414"/>
                <a:gd name="T23" fmla="*/ 100 h 167"/>
                <a:gd name="T24" fmla="*/ 132 w 414"/>
                <a:gd name="T25" fmla="*/ 87 h 167"/>
                <a:gd name="T26" fmla="*/ 107 w 414"/>
                <a:gd name="T27" fmla="*/ 71 h 167"/>
                <a:gd name="T28" fmla="*/ 59 w 414"/>
                <a:gd name="T29" fmla="*/ 37 h 167"/>
                <a:gd name="T30" fmla="*/ 11 w 414"/>
                <a:gd name="T31" fmla="*/ 0 h 167"/>
                <a:gd name="T32" fmla="*/ 0 w 414"/>
                <a:gd name="T33" fmla="*/ 6 h 167"/>
                <a:gd name="T34" fmla="*/ 48 w 414"/>
                <a:gd name="T35" fmla="*/ 45 h 167"/>
                <a:gd name="T36" fmla="*/ 97 w 414"/>
                <a:gd name="T37" fmla="*/ 77 h 167"/>
                <a:gd name="T38" fmla="*/ 121 w 414"/>
                <a:gd name="T39" fmla="*/ 93 h 167"/>
                <a:gd name="T40" fmla="*/ 145 w 414"/>
                <a:gd name="T41" fmla="*/ 108 h 167"/>
                <a:gd name="T42" fmla="*/ 170 w 414"/>
                <a:gd name="T43" fmla="*/ 119 h 167"/>
                <a:gd name="T44" fmla="*/ 197 w 414"/>
                <a:gd name="T45" fmla="*/ 131 h 167"/>
                <a:gd name="T46" fmla="*/ 222 w 414"/>
                <a:gd name="T47" fmla="*/ 141 h 167"/>
                <a:gd name="T48" fmla="*/ 247 w 414"/>
                <a:gd name="T49" fmla="*/ 150 h 167"/>
                <a:gd name="T50" fmla="*/ 274 w 414"/>
                <a:gd name="T51" fmla="*/ 158 h 167"/>
                <a:gd name="T52" fmla="*/ 301 w 414"/>
                <a:gd name="T53" fmla="*/ 162 h 167"/>
                <a:gd name="T54" fmla="*/ 330 w 414"/>
                <a:gd name="T55" fmla="*/ 165 h 167"/>
                <a:gd name="T56" fmla="*/ 356 w 414"/>
                <a:gd name="T57" fmla="*/ 167 h 167"/>
                <a:gd name="T58" fmla="*/ 385 w 414"/>
                <a:gd name="T59" fmla="*/ 167 h 167"/>
                <a:gd name="T60" fmla="*/ 414 w 414"/>
                <a:gd name="T61" fmla="*/ 167 h 167"/>
                <a:gd name="T62" fmla="*/ 414 w 414"/>
                <a:gd name="T63" fmla="*/ 167 h 167"/>
                <a:gd name="T64" fmla="*/ 412 w 414"/>
                <a:gd name="T65" fmla="*/ 156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167"/>
                <a:gd name="T101" fmla="*/ 414 w 414"/>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167">
                  <a:moveTo>
                    <a:pt x="412" y="156"/>
                  </a:moveTo>
                  <a:lnTo>
                    <a:pt x="412" y="156"/>
                  </a:lnTo>
                  <a:lnTo>
                    <a:pt x="385" y="158"/>
                  </a:lnTo>
                  <a:lnTo>
                    <a:pt x="358" y="158"/>
                  </a:lnTo>
                  <a:lnTo>
                    <a:pt x="332" y="156"/>
                  </a:lnTo>
                  <a:lnTo>
                    <a:pt x="305" y="152"/>
                  </a:lnTo>
                  <a:lnTo>
                    <a:pt x="280" y="148"/>
                  </a:lnTo>
                  <a:lnTo>
                    <a:pt x="255" y="141"/>
                  </a:lnTo>
                  <a:lnTo>
                    <a:pt x="230" y="133"/>
                  </a:lnTo>
                  <a:lnTo>
                    <a:pt x="205" y="123"/>
                  </a:lnTo>
                  <a:lnTo>
                    <a:pt x="180" y="112"/>
                  </a:lnTo>
                  <a:lnTo>
                    <a:pt x="157" y="100"/>
                  </a:lnTo>
                  <a:lnTo>
                    <a:pt x="132" y="87"/>
                  </a:lnTo>
                  <a:lnTo>
                    <a:pt x="107" y="71"/>
                  </a:lnTo>
                  <a:lnTo>
                    <a:pt x="59" y="37"/>
                  </a:lnTo>
                  <a:lnTo>
                    <a:pt x="11" y="0"/>
                  </a:lnTo>
                  <a:lnTo>
                    <a:pt x="0" y="6"/>
                  </a:lnTo>
                  <a:lnTo>
                    <a:pt x="48" y="45"/>
                  </a:lnTo>
                  <a:lnTo>
                    <a:pt x="97" y="77"/>
                  </a:lnTo>
                  <a:lnTo>
                    <a:pt x="121" y="93"/>
                  </a:lnTo>
                  <a:lnTo>
                    <a:pt x="145" y="108"/>
                  </a:lnTo>
                  <a:lnTo>
                    <a:pt x="170" y="119"/>
                  </a:lnTo>
                  <a:lnTo>
                    <a:pt x="197" y="131"/>
                  </a:lnTo>
                  <a:lnTo>
                    <a:pt x="222" y="141"/>
                  </a:lnTo>
                  <a:lnTo>
                    <a:pt x="247" y="150"/>
                  </a:lnTo>
                  <a:lnTo>
                    <a:pt x="274" y="158"/>
                  </a:lnTo>
                  <a:lnTo>
                    <a:pt x="301" y="162"/>
                  </a:lnTo>
                  <a:lnTo>
                    <a:pt x="330" y="165"/>
                  </a:lnTo>
                  <a:lnTo>
                    <a:pt x="356" y="167"/>
                  </a:lnTo>
                  <a:lnTo>
                    <a:pt x="385" y="167"/>
                  </a:lnTo>
                  <a:lnTo>
                    <a:pt x="414" y="167"/>
                  </a:lnTo>
                  <a:lnTo>
                    <a:pt x="412" y="156"/>
                  </a:lnTo>
                  <a:close/>
                </a:path>
              </a:pathLst>
            </a:custGeom>
            <a:solidFill>
              <a:srgbClr val="1F1A17"/>
            </a:solidFill>
            <a:ln w="9525">
              <a:noFill/>
              <a:round/>
              <a:headEnd/>
              <a:tailEnd/>
            </a:ln>
          </p:spPr>
          <p:txBody>
            <a:bodyPr/>
            <a:lstStyle/>
            <a:p>
              <a:endParaRPr lang="en-US"/>
            </a:p>
          </p:txBody>
        </p:sp>
        <p:sp>
          <p:nvSpPr>
            <p:cNvPr id="40044" name="Freeform 105"/>
            <p:cNvSpPr>
              <a:spLocks/>
            </p:cNvSpPr>
            <p:nvPr/>
          </p:nvSpPr>
          <p:spPr bwMode="auto">
            <a:xfrm>
              <a:off x="2913" y="3020"/>
              <a:ext cx="251" cy="69"/>
            </a:xfrm>
            <a:custGeom>
              <a:avLst/>
              <a:gdLst>
                <a:gd name="T0" fmla="*/ 244 w 251"/>
                <a:gd name="T1" fmla="*/ 0 h 69"/>
                <a:gd name="T2" fmla="*/ 244 w 251"/>
                <a:gd name="T3" fmla="*/ 0 h 69"/>
                <a:gd name="T4" fmla="*/ 215 w 251"/>
                <a:gd name="T5" fmla="*/ 12 h 69"/>
                <a:gd name="T6" fmla="*/ 186 w 251"/>
                <a:gd name="T7" fmla="*/ 21 h 69"/>
                <a:gd name="T8" fmla="*/ 157 w 251"/>
                <a:gd name="T9" fmla="*/ 31 h 69"/>
                <a:gd name="T10" fmla="*/ 127 w 251"/>
                <a:gd name="T11" fmla="*/ 39 h 69"/>
                <a:gd name="T12" fmla="*/ 96 w 251"/>
                <a:gd name="T13" fmla="*/ 44 h 69"/>
                <a:gd name="T14" fmla="*/ 63 w 251"/>
                <a:gd name="T15" fmla="*/ 50 h 69"/>
                <a:gd name="T16" fmla="*/ 33 w 251"/>
                <a:gd name="T17" fmla="*/ 56 h 69"/>
                <a:gd name="T18" fmla="*/ 0 w 251"/>
                <a:gd name="T19" fmla="*/ 58 h 69"/>
                <a:gd name="T20" fmla="*/ 2 w 251"/>
                <a:gd name="T21" fmla="*/ 69 h 69"/>
                <a:gd name="T22" fmla="*/ 35 w 251"/>
                <a:gd name="T23" fmla="*/ 66 h 69"/>
                <a:gd name="T24" fmla="*/ 67 w 251"/>
                <a:gd name="T25" fmla="*/ 60 h 69"/>
                <a:gd name="T26" fmla="*/ 100 w 251"/>
                <a:gd name="T27" fmla="*/ 54 h 69"/>
                <a:gd name="T28" fmla="*/ 132 w 251"/>
                <a:gd name="T29" fmla="*/ 48 h 69"/>
                <a:gd name="T30" fmla="*/ 163 w 251"/>
                <a:gd name="T31" fmla="*/ 41 h 69"/>
                <a:gd name="T32" fmla="*/ 194 w 251"/>
                <a:gd name="T33" fmla="*/ 31 h 69"/>
                <a:gd name="T34" fmla="*/ 223 w 251"/>
                <a:gd name="T35" fmla="*/ 19 h 69"/>
                <a:gd name="T36" fmla="*/ 251 w 251"/>
                <a:gd name="T37" fmla="*/ 8 h 69"/>
                <a:gd name="T38" fmla="*/ 251 w 251"/>
                <a:gd name="T39" fmla="*/ 8 h 69"/>
                <a:gd name="T40" fmla="*/ 244 w 251"/>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1"/>
                <a:gd name="T64" fmla="*/ 0 h 69"/>
                <a:gd name="T65" fmla="*/ 251 w 25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1" h="69">
                  <a:moveTo>
                    <a:pt x="244" y="0"/>
                  </a:moveTo>
                  <a:lnTo>
                    <a:pt x="244" y="0"/>
                  </a:lnTo>
                  <a:lnTo>
                    <a:pt x="215" y="12"/>
                  </a:lnTo>
                  <a:lnTo>
                    <a:pt x="186" y="21"/>
                  </a:lnTo>
                  <a:lnTo>
                    <a:pt x="157" y="31"/>
                  </a:lnTo>
                  <a:lnTo>
                    <a:pt x="127" y="39"/>
                  </a:lnTo>
                  <a:lnTo>
                    <a:pt x="96" y="44"/>
                  </a:lnTo>
                  <a:lnTo>
                    <a:pt x="63" y="50"/>
                  </a:lnTo>
                  <a:lnTo>
                    <a:pt x="33" y="56"/>
                  </a:lnTo>
                  <a:lnTo>
                    <a:pt x="0" y="58"/>
                  </a:lnTo>
                  <a:lnTo>
                    <a:pt x="2" y="69"/>
                  </a:lnTo>
                  <a:lnTo>
                    <a:pt x="35" y="66"/>
                  </a:lnTo>
                  <a:lnTo>
                    <a:pt x="67" y="60"/>
                  </a:lnTo>
                  <a:lnTo>
                    <a:pt x="100" y="54"/>
                  </a:lnTo>
                  <a:lnTo>
                    <a:pt x="132" y="48"/>
                  </a:lnTo>
                  <a:lnTo>
                    <a:pt x="163" y="41"/>
                  </a:lnTo>
                  <a:lnTo>
                    <a:pt x="194" y="31"/>
                  </a:lnTo>
                  <a:lnTo>
                    <a:pt x="223" y="19"/>
                  </a:lnTo>
                  <a:lnTo>
                    <a:pt x="251" y="8"/>
                  </a:lnTo>
                  <a:lnTo>
                    <a:pt x="244" y="0"/>
                  </a:lnTo>
                  <a:close/>
                </a:path>
              </a:pathLst>
            </a:custGeom>
            <a:solidFill>
              <a:srgbClr val="1F1A17"/>
            </a:solidFill>
            <a:ln w="9525">
              <a:noFill/>
              <a:round/>
              <a:headEnd/>
              <a:tailEnd/>
            </a:ln>
          </p:spPr>
          <p:txBody>
            <a:bodyPr/>
            <a:lstStyle/>
            <a:p>
              <a:endParaRPr lang="en-US"/>
            </a:p>
          </p:txBody>
        </p:sp>
        <p:sp>
          <p:nvSpPr>
            <p:cNvPr id="40045" name="Freeform 106"/>
            <p:cNvSpPr>
              <a:spLocks/>
            </p:cNvSpPr>
            <p:nvPr/>
          </p:nvSpPr>
          <p:spPr bwMode="auto">
            <a:xfrm>
              <a:off x="3157" y="2886"/>
              <a:ext cx="213" cy="142"/>
            </a:xfrm>
            <a:custGeom>
              <a:avLst/>
              <a:gdLst>
                <a:gd name="T0" fmla="*/ 201 w 213"/>
                <a:gd name="T1" fmla="*/ 0 h 142"/>
                <a:gd name="T2" fmla="*/ 201 w 213"/>
                <a:gd name="T3" fmla="*/ 0 h 142"/>
                <a:gd name="T4" fmla="*/ 151 w 213"/>
                <a:gd name="T5" fmla="*/ 38 h 142"/>
                <a:gd name="T6" fmla="*/ 103 w 213"/>
                <a:gd name="T7" fmla="*/ 75 h 142"/>
                <a:gd name="T8" fmla="*/ 78 w 213"/>
                <a:gd name="T9" fmla="*/ 92 h 142"/>
                <a:gd name="T10" fmla="*/ 53 w 213"/>
                <a:gd name="T11" fmla="*/ 107 h 142"/>
                <a:gd name="T12" fmla="*/ 27 w 213"/>
                <a:gd name="T13" fmla="*/ 121 h 142"/>
                <a:gd name="T14" fmla="*/ 0 w 213"/>
                <a:gd name="T15" fmla="*/ 134 h 142"/>
                <a:gd name="T16" fmla="*/ 7 w 213"/>
                <a:gd name="T17" fmla="*/ 142 h 142"/>
                <a:gd name="T18" fmla="*/ 36 w 213"/>
                <a:gd name="T19" fmla="*/ 130 h 142"/>
                <a:gd name="T20" fmla="*/ 63 w 213"/>
                <a:gd name="T21" fmla="*/ 115 h 142"/>
                <a:gd name="T22" fmla="*/ 90 w 213"/>
                <a:gd name="T23" fmla="*/ 100 h 142"/>
                <a:gd name="T24" fmla="*/ 115 w 213"/>
                <a:gd name="T25" fmla="*/ 82 h 142"/>
                <a:gd name="T26" fmla="*/ 163 w 213"/>
                <a:gd name="T27" fmla="*/ 46 h 142"/>
                <a:gd name="T28" fmla="*/ 213 w 213"/>
                <a:gd name="T29" fmla="*/ 6 h 142"/>
                <a:gd name="T30" fmla="*/ 213 w 213"/>
                <a:gd name="T31" fmla="*/ 6 h 142"/>
                <a:gd name="T32" fmla="*/ 201 w 21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3"/>
                <a:gd name="T52" fmla="*/ 0 h 142"/>
                <a:gd name="T53" fmla="*/ 213 w 21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3" h="142">
                  <a:moveTo>
                    <a:pt x="201" y="0"/>
                  </a:moveTo>
                  <a:lnTo>
                    <a:pt x="201" y="0"/>
                  </a:lnTo>
                  <a:lnTo>
                    <a:pt x="151" y="38"/>
                  </a:lnTo>
                  <a:lnTo>
                    <a:pt x="103" y="75"/>
                  </a:lnTo>
                  <a:lnTo>
                    <a:pt x="78" y="92"/>
                  </a:lnTo>
                  <a:lnTo>
                    <a:pt x="53" y="107"/>
                  </a:lnTo>
                  <a:lnTo>
                    <a:pt x="27" y="121"/>
                  </a:lnTo>
                  <a:lnTo>
                    <a:pt x="0" y="134"/>
                  </a:lnTo>
                  <a:lnTo>
                    <a:pt x="7" y="142"/>
                  </a:lnTo>
                  <a:lnTo>
                    <a:pt x="36" y="130"/>
                  </a:lnTo>
                  <a:lnTo>
                    <a:pt x="63" y="115"/>
                  </a:lnTo>
                  <a:lnTo>
                    <a:pt x="90" y="100"/>
                  </a:lnTo>
                  <a:lnTo>
                    <a:pt x="115" y="82"/>
                  </a:lnTo>
                  <a:lnTo>
                    <a:pt x="163" y="46"/>
                  </a:lnTo>
                  <a:lnTo>
                    <a:pt x="213" y="6"/>
                  </a:lnTo>
                  <a:lnTo>
                    <a:pt x="201" y="0"/>
                  </a:lnTo>
                  <a:close/>
                </a:path>
              </a:pathLst>
            </a:custGeom>
            <a:solidFill>
              <a:srgbClr val="1F1A17"/>
            </a:solidFill>
            <a:ln w="9525">
              <a:noFill/>
              <a:round/>
              <a:headEnd/>
              <a:tailEnd/>
            </a:ln>
          </p:spPr>
          <p:txBody>
            <a:bodyPr/>
            <a:lstStyle/>
            <a:p>
              <a:endParaRPr lang="en-US"/>
            </a:p>
          </p:txBody>
        </p:sp>
        <p:sp>
          <p:nvSpPr>
            <p:cNvPr id="40046" name="Freeform 107"/>
            <p:cNvSpPr>
              <a:spLocks/>
            </p:cNvSpPr>
            <p:nvPr/>
          </p:nvSpPr>
          <p:spPr bwMode="auto">
            <a:xfrm>
              <a:off x="3358" y="2713"/>
              <a:ext cx="201" cy="179"/>
            </a:xfrm>
            <a:custGeom>
              <a:avLst/>
              <a:gdLst>
                <a:gd name="T0" fmla="*/ 186 w 201"/>
                <a:gd name="T1" fmla="*/ 0 h 179"/>
                <a:gd name="T2" fmla="*/ 186 w 201"/>
                <a:gd name="T3" fmla="*/ 0 h 179"/>
                <a:gd name="T4" fmla="*/ 178 w 201"/>
                <a:gd name="T5" fmla="*/ 14 h 179"/>
                <a:gd name="T6" fmla="*/ 171 w 201"/>
                <a:gd name="T7" fmla="*/ 27 h 179"/>
                <a:gd name="T8" fmla="*/ 161 w 201"/>
                <a:gd name="T9" fmla="*/ 40 h 179"/>
                <a:gd name="T10" fmla="*/ 152 w 201"/>
                <a:gd name="T11" fmla="*/ 54 h 179"/>
                <a:gd name="T12" fmla="*/ 129 w 201"/>
                <a:gd name="T13" fmla="*/ 77 h 179"/>
                <a:gd name="T14" fmla="*/ 106 w 201"/>
                <a:gd name="T15" fmla="*/ 96 h 179"/>
                <a:gd name="T16" fmla="*/ 52 w 201"/>
                <a:gd name="T17" fmla="*/ 134 h 179"/>
                <a:gd name="T18" fmla="*/ 0 w 201"/>
                <a:gd name="T19" fmla="*/ 173 h 179"/>
                <a:gd name="T20" fmla="*/ 12 w 201"/>
                <a:gd name="T21" fmla="*/ 179 h 179"/>
                <a:gd name="T22" fmla="*/ 63 w 201"/>
                <a:gd name="T23" fmla="*/ 142 h 179"/>
                <a:gd name="T24" fmla="*/ 117 w 201"/>
                <a:gd name="T25" fmla="*/ 104 h 179"/>
                <a:gd name="T26" fmla="*/ 142 w 201"/>
                <a:gd name="T27" fmla="*/ 83 h 179"/>
                <a:gd name="T28" fmla="*/ 165 w 201"/>
                <a:gd name="T29" fmla="*/ 58 h 179"/>
                <a:gd name="T30" fmla="*/ 177 w 201"/>
                <a:gd name="T31" fmla="*/ 46 h 179"/>
                <a:gd name="T32" fmla="*/ 186 w 201"/>
                <a:gd name="T33" fmla="*/ 31 h 179"/>
                <a:gd name="T34" fmla="*/ 194 w 201"/>
                <a:gd name="T35" fmla="*/ 17 h 179"/>
                <a:gd name="T36" fmla="*/ 201 w 201"/>
                <a:gd name="T37" fmla="*/ 2 h 179"/>
                <a:gd name="T38" fmla="*/ 201 w 201"/>
                <a:gd name="T39" fmla="*/ 2 h 179"/>
                <a:gd name="T40" fmla="*/ 186 w 201"/>
                <a:gd name="T41" fmla="*/ 0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1"/>
                <a:gd name="T64" fmla="*/ 0 h 179"/>
                <a:gd name="T65" fmla="*/ 201 w 201"/>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1" h="179">
                  <a:moveTo>
                    <a:pt x="186" y="0"/>
                  </a:moveTo>
                  <a:lnTo>
                    <a:pt x="186" y="0"/>
                  </a:lnTo>
                  <a:lnTo>
                    <a:pt x="178" y="14"/>
                  </a:lnTo>
                  <a:lnTo>
                    <a:pt x="171" y="27"/>
                  </a:lnTo>
                  <a:lnTo>
                    <a:pt x="161" y="40"/>
                  </a:lnTo>
                  <a:lnTo>
                    <a:pt x="152" y="54"/>
                  </a:lnTo>
                  <a:lnTo>
                    <a:pt x="129" y="77"/>
                  </a:lnTo>
                  <a:lnTo>
                    <a:pt x="106" y="96"/>
                  </a:lnTo>
                  <a:lnTo>
                    <a:pt x="52" y="134"/>
                  </a:lnTo>
                  <a:lnTo>
                    <a:pt x="0" y="173"/>
                  </a:lnTo>
                  <a:lnTo>
                    <a:pt x="12" y="179"/>
                  </a:lnTo>
                  <a:lnTo>
                    <a:pt x="63" y="142"/>
                  </a:lnTo>
                  <a:lnTo>
                    <a:pt x="117" y="104"/>
                  </a:lnTo>
                  <a:lnTo>
                    <a:pt x="142" y="83"/>
                  </a:lnTo>
                  <a:lnTo>
                    <a:pt x="165" y="58"/>
                  </a:lnTo>
                  <a:lnTo>
                    <a:pt x="177" y="46"/>
                  </a:lnTo>
                  <a:lnTo>
                    <a:pt x="186" y="31"/>
                  </a:lnTo>
                  <a:lnTo>
                    <a:pt x="194" y="17"/>
                  </a:lnTo>
                  <a:lnTo>
                    <a:pt x="201" y="2"/>
                  </a:lnTo>
                  <a:lnTo>
                    <a:pt x="186" y="0"/>
                  </a:lnTo>
                  <a:close/>
                </a:path>
              </a:pathLst>
            </a:custGeom>
            <a:solidFill>
              <a:srgbClr val="1F1A17"/>
            </a:solidFill>
            <a:ln w="9525">
              <a:noFill/>
              <a:round/>
              <a:headEnd/>
              <a:tailEnd/>
            </a:ln>
          </p:spPr>
          <p:txBody>
            <a:bodyPr/>
            <a:lstStyle/>
            <a:p>
              <a:endParaRPr lang="en-US"/>
            </a:p>
          </p:txBody>
        </p:sp>
        <p:sp>
          <p:nvSpPr>
            <p:cNvPr id="40047" name="Freeform 108"/>
            <p:cNvSpPr>
              <a:spLocks/>
            </p:cNvSpPr>
            <p:nvPr/>
          </p:nvSpPr>
          <p:spPr bwMode="auto">
            <a:xfrm>
              <a:off x="3544" y="2421"/>
              <a:ext cx="85" cy="294"/>
            </a:xfrm>
            <a:custGeom>
              <a:avLst/>
              <a:gdLst>
                <a:gd name="T0" fmla="*/ 69 w 85"/>
                <a:gd name="T1" fmla="*/ 0 h 294"/>
                <a:gd name="T2" fmla="*/ 69 w 85"/>
                <a:gd name="T3" fmla="*/ 0 h 294"/>
                <a:gd name="T4" fmla="*/ 65 w 85"/>
                <a:gd name="T5" fmla="*/ 41 h 294"/>
                <a:gd name="T6" fmla="*/ 60 w 85"/>
                <a:gd name="T7" fmla="*/ 79 h 294"/>
                <a:gd name="T8" fmla="*/ 52 w 85"/>
                <a:gd name="T9" fmla="*/ 119 h 294"/>
                <a:gd name="T10" fmla="*/ 44 w 85"/>
                <a:gd name="T11" fmla="*/ 158 h 294"/>
                <a:gd name="T12" fmla="*/ 35 w 85"/>
                <a:gd name="T13" fmla="*/ 194 h 294"/>
                <a:gd name="T14" fmla="*/ 23 w 85"/>
                <a:gd name="T15" fmla="*/ 229 h 294"/>
                <a:gd name="T16" fmla="*/ 12 w 85"/>
                <a:gd name="T17" fmla="*/ 261 h 294"/>
                <a:gd name="T18" fmla="*/ 0 w 85"/>
                <a:gd name="T19" fmla="*/ 292 h 294"/>
                <a:gd name="T20" fmla="*/ 15 w 85"/>
                <a:gd name="T21" fmla="*/ 294 h 294"/>
                <a:gd name="T22" fmla="*/ 27 w 85"/>
                <a:gd name="T23" fmla="*/ 263 h 294"/>
                <a:gd name="T24" fmla="*/ 39 w 85"/>
                <a:gd name="T25" fmla="*/ 231 h 294"/>
                <a:gd name="T26" fmla="*/ 50 w 85"/>
                <a:gd name="T27" fmla="*/ 196 h 294"/>
                <a:gd name="T28" fmla="*/ 60 w 85"/>
                <a:gd name="T29" fmla="*/ 160 h 294"/>
                <a:gd name="T30" fmla="*/ 67 w 85"/>
                <a:gd name="T31" fmla="*/ 119 h 294"/>
                <a:gd name="T32" fmla="*/ 75 w 85"/>
                <a:gd name="T33" fmla="*/ 81 h 294"/>
                <a:gd name="T34" fmla="*/ 81 w 85"/>
                <a:gd name="T35" fmla="*/ 41 h 294"/>
                <a:gd name="T36" fmla="*/ 85 w 85"/>
                <a:gd name="T37" fmla="*/ 0 h 294"/>
                <a:gd name="T38" fmla="*/ 85 w 85"/>
                <a:gd name="T39" fmla="*/ 0 h 294"/>
                <a:gd name="T40" fmla="*/ 69 w 85"/>
                <a:gd name="T41" fmla="*/ 0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94"/>
                <a:gd name="T65" fmla="*/ 85 w 85"/>
                <a:gd name="T66" fmla="*/ 294 h 2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94">
                  <a:moveTo>
                    <a:pt x="69" y="0"/>
                  </a:moveTo>
                  <a:lnTo>
                    <a:pt x="69" y="0"/>
                  </a:lnTo>
                  <a:lnTo>
                    <a:pt x="65" y="41"/>
                  </a:lnTo>
                  <a:lnTo>
                    <a:pt x="60" y="79"/>
                  </a:lnTo>
                  <a:lnTo>
                    <a:pt x="52" y="119"/>
                  </a:lnTo>
                  <a:lnTo>
                    <a:pt x="44" y="158"/>
                  </a:lnTo>
                  <a:lnTo>
                    <a:pt x="35" y="194"/>
                  </a:lnTo>
                  <a:lnTo>
                    <a:pt x="23" y="229"/>
                  </a:lnTo>
                  <a:lnTo>
                    <a:pt x="12" y="261"/>
                  </a:lnTo>
                  <a:lnTo>
                    <a:pt x="0" y="292"/>
                  </a:lnTo>
                  <a:lnTo>
                    <a:pt x="15" y="294"/>
                  </a:lnTo>
                  <a:lnTo>
                    <a:pt x="27" y="263"/>
                  </a:lnTo>
                  <a:lnTo>
                    <a:pt x="39" y="231"/>
                  </a:lnTo>
                  <a:lnTo>
                    <a:pt x="50" y="196"/>
                  </a:lnTo>
                  <a:lnTo>
                    <a:pt x="60" y="160"/>
                  </a:lnTo>
                  <a:lnTo>
                    <a:pt x="67" y="119"/>
                  </a:lnTo>
                  <a:lnTo>
                    <a:pt x="75" y="81"/>
                  </a:lnTo>
                  <a:lnTo>
                    <a:pt x="81" y="41"/>
                  </a:lnTo>
                  <a:lnTo>
                    <a:pt x="85" y="0"/>
                  </a:lnTo>
                  <a:lnTo>
                    <a:pt x="69" y="0"/>
                  </a:lnTo>
                  <a:close/>
                </a:path>
              </a:pathLst>
            </a:custGeom>
            <a:solidFill>
              <a:srgbClr val="1F1A17"/>
            </a:solidFill>
            <a:ln w="9525">
              <a:noFill/>
              <a:round/>
              <a:headEnd/>
              <a:tailEnd/>
            </a:ln>
          </p:spPr>
          <p:txBody>
            <a:bodyPr/>
            <a:lstStyle/>
            <a:p>
              <a:endParaRPr lang="en-US"/>
            </a:p>
          </p:txBody>
        </p:sp>
        <p:sp>
          <p:nvSpPr>
            <p:cNvPr id="40048" name="Freeform 109"/>
            <p:cNvSpPr>
              <a:spLocks/>
            </p:cNvSpPr>
            <p:nvPr/>
          </p:nvSpPr>
          <p:spPr bwMode="auto">
            <a:xfrm>
              <a:off x="3613" y="2085"/>
              <a:ext cx="42" cy="336"/>
            </a:xfrm>
            <a:custGeom>
              <a:avLst/>
              <a:gdLst>
                <a:gd name="T0" fmla="*/ 27 w 42"/>
                <a:gd name="T1" fmla="*/ 0 h 336"/>
                <a:gd name="T2" fmla="*/ 27 w 42"/>
                <a:gd name="T3" fmla="*/ 0 h 336"/>
                <a:gd name="T4" fmla="*/ 27 w 42"/>
                <a:gd name="T5" fmla="*/ 42 h 336"/>
                <a:gd name="T6" fmla="*/ 27 w 42"/>
                <a:gd name="T7" fmla="*/ 85 h 336"/>
                <a:gd name="T8" fmla="*/ 23 w 42"/>
                <a:gd name="T9" fmla="*/ 129 h 336"/>
                <a:gd name="T10" fmla="*/ 17 w 42"/>
                <a:gd name="T11" fmla="*/ 173 h 336"/>
                <a:gd name="T12" fmla="*/ 12 w 42"/>
                <a:gd name="T13" fmla="*/ 217 h 336"/>
                <a:gd name="T14" fmla="*/ 6 w 42"/>
                <a:gd name="T15" fmla="*/ 259 h 336"/>
                <a:gd name="T16" fmla="*/ 2 w 42"/>
                <a:gd name="T17" fmla="*/ 300 h 336"/>
                <a:gd name="T18" fmla="*/ 0 w 42"/>
                <a:gd name="T19" fmla="*/ 336 h 336"/>
                <a:gd name="T20" fmla="*/ 16 w 42"/>
                <a:gd name="T21" fmla="*/ 336 h 336"/>
                <a:gd name="T22" fmla="*/ 17 w 42"/>
                <a:gd name="T23" fmla="*/ 300 h 336"/>
                <a:gd name="T24" fmla="*/ 21 w 42"/>
                <a:gd name="T25" fmla="*/ 259 h 336"/>
                <a:gd name="T26" fmla="*/ 27 w 42"/>
                <a:gd name="T27" fmla="*/ 217 h 336"/>
                <a:gd name="T28" fmla="*/ 33 w 42"/>
                <a:gd name="T29" fmla="*/ 175 h 336"/>
                <a:gd name="T30" fmla="*/ 39 w 42"/>
                <a:gd name="T31" fmla="*/ 131 h 336"/>
                <a:gd name="T32" fmla="*/ 42 w 42"/>
                <a:gd name="T33" fmla="*/ 87 h 336"/>
                <a:gd name="T34" fmla="*/ 42 w 42"/>
                <a:gd name="T35" fmla="*/ 42 h 336"/>
                <a:gd name="T36" fmla="*/ 40 w 42"/>
                <a:gd name="T37" fmla="*/ 0 h 336"/>
                <a:gd name="T38" fmla="*/ 40 w 42"/>
                <a:gd name="T39" fmla="*/ 0 h 336"/>
                <a:gd name="T40" fmla="*/ 27 w 42"/>
                <a:gd name="T41" fmla="*/ 0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36"/>
                <a:gd name="T65" fmla="*/ 42 w 42"/>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36">
                  <a:moveTo>
                    <a:pt x="27" y="0"/>
                  </a:moveTo>
                  <a:lnTo>
                    <a:pt x="27" y="0"/>
                  </a:lnTo>
                  <a:lnTo>
                    <a:pt x="27" y="42"/>
                  </a:lnTo>
                  <a:lnTo>
                    <a:pt x="27" y="85"/>
                  </a:lnTo>
                  <a:lnTo>
                    <a:pt x="23" y="129"/>
                  </a:lnTo>
                  <a:lnTo>
                    <a:pt x="17" y="173"/>
                  </a:lnTo>
                  <a:lnTo>
                    <a:pt x="12" y="217"/>
                  </a:lnTo>
                  <a:lnTo>
                    <a:pt x="6" y="259"/>
                  </a:lnTo>
                  <a:lnTo>
                    <a:pt x="2" y="300"/>
                  </a:lnTo>
                  <a:lnTo>
                    <a:pt x="0" y="336"/>
                  </a:lnTo>
                  <a:lnTo>
                    <a:pt x="16" y="336"/>
                  </a:lnTo>
                  <a:lnTo>
                    <a:pt x="17" y="300"/>
                  </a:lnTo>
                  <a:lnTo>
                    <a:pt x="21" y="259"/>
                  </a:lnTo>
                  <a:lnTo>
                    <a:pt x="27" y="217"/>
                  </a:lnTo>
                  <a:lnTo>
                    <a:pt x="33" y="175"/>
                  </a:lnTo>
                  <a:lnTo>
                    <a:pt x="39" y="131"/>
                  </a:lnTo>
                  <a:lnTo>
                    <a:pt x="42" y="87"/>
                  </a:lnTo>
                  <a:lnTo>
                    <a:pt x="42" y="42"/>
                  </a:lnTo>
                  <a:lnTo>
                    <a:pt x="40" y="0"/>
                  </a:lnTo>
                  <a:lnTo>
                    <a:pt x="27" y="0"/>
                  </a:lnTo>
                  <a:close/>
                </a:path>
              </a:pathLst>
            </a:custGeom>
            <a:solidFill>
              <a:srgbClr val="1F1A17"/>
            </a:solidFill>
            <a:ln w="9525">
              <a:noFill/>
              <a:round/>
              <a:headEnd/>
              <a:tailEnd/>
            </a:ln>
          </p:spPr>
          <p:txBody>
            <a:bodyPr/>
            <a:lstStyle/>
            <a:p>
              <a:endParaRPr lang="en-US"/>
            </a:p>
          </p:txBody>
        </p:sp>
      </p:grpSp>
      <p:pic>
        <p:nvPicPr>
          <p:cNvPr id="39949" name="Picture 110"/>
          <p:cNvPicPr>
            <a:picLocks noChangeAspect="1" noChangeArrowheads="1"/>
          </p:cNvPicPr>
          <p:nvPr/>
        </p:nvPicPr>
        <p:blipFill>
          <a:blip r:embed="rId2" cstate="print"/>
          <a:srcRect/>
          <a:stretch>
            <a:fillRect/>
          </a:stretch>
        </p:blipFill>
        <p:spPr bwMode="auto">
          <a:xfrm>
            <a:off x="2779713" y="4198938"/>
            <a:ext cx="196850" cy="209550"/>
          </a:xfrm>
          <a:prstGeom prst="rect">
            <a:avLst/>
          </a:prstGeom>
          <a:noFill/>
          <a:ln w="9525">
            <a:noFill/>
            <a:miter lim="800000"/>
            <a:headEnd/>
            <a:tailEnd/>
          </a:ln>
        </p:spPr>
      </p:pic>
      <p:grpSp>
        <p:nvGrpSpPr>
          <p:cNvPr id="6" name="Group 111"/>
          <p:cNvGrpSpPr>
            <a:grpSpLocks noChangeAspect="1"/>
          </p:cNvGrpSpPr>
          <p:nvPr/>
        </p:nvGrpSpPr>
        <p:grpSpPr bwMode="auto">
          <a:xfrm>
            <a:off x="906463" y="2867025"/>
            <a:ext cx="2482850" cy="930275"/>
            <a:chOff x="2098" y="1869"/>
            <a:chExt cx="1564" cy="586"/>
          </a:xfrm>
        </p:grpSpPr>
        <p:sp>
          <p:nvSpPr>
            <p:cNvPr id="39976" name="AutoShape 112"/>
            <p:cNvSpPr>
              <a:spLocks noChangeAspect="1" noChangeArrowheads="1" noTextEdit="1"/>
            </p:cNvSpPr>
            <p:nvPr/>
          </p:nvSpPr>
          <p:spPr bwMode="auto">
            <a:xfrm>
              <a:off x="2098" y="1869"/>
              <a:ext cx="1564" cy="586"/>
            </a:xfrm>
            <a:prstGeom prst="rect">
              <a:avLst/>
            </a:prstGeom>
            <a:noFill/>
            <a:ln w="9525">
              <a:noFill/>
              <a:miter lim="800000"/>
              <a:headEnd/>
              <a:tailEnd/>
            </a:ln>
          </p:spPr>
          <p:txBody>
            <a:bodyPr/>
            <a:lstStyle/>
            <a:p>
              <a:endParaRPr lang="en-US"/>
            </a:p>
          </p:txBody>
        </p:sp>
        <p:sp>
          <p:nvSpPr>
            <p:cNvPr id="39977" name="Freeform 113"/>
            <p:cNvSpPr>
              <a:spLocks/>
            </p:cNvSpPr>
            <p:nvPr/>
          </p:nvSpPr>
          <p:spPr bwMode="auto">
            <a:xfrm>
              <a:off x="3622" y="2128"/>
              <a:ext cx="30" cy="54"/>
            </a:xfrm>
            <a:custGeom>
              <a:avLst/>
              <a:gdLst>
                <a:gd name="T0" fmla="*/ 0 w 30"/>
                <a:gd name="T1" fmla="*/ 2 h 54"/>
                <a:gd name="T2" fmla="*/ 4 w 30"/>
                <a:gd name="T3" fmla="*/ 8 h 54"/>
                <a:gd name="T4" fmla="*/ 11 w 30"/>
                <a:gd name="T5" fmla="*/ 31 h 54"/>
                <a:gd name="T6" fmla="*/ 15 w 30"/>
                <a:gd name="T7" fmla="*/ 54 h 54"/>
                <a:gd name="T8" fmla="*/ 30 w 30"/>
                <a:gd name="T9" fmla="*/ 54 h 54"/>
                <a:gd name="T10" fmla="*/ 27 w 30"/>
                <a:gd name="T11" fmla="*/ 29 h 54"/>
                <a:gd name="T12" fmla="*/ 17 w 30"/>
                <a:gd name="T13" fmla="*/ 4 h 54"/>
                <a:gd name="T14" fmla="*/ 15 w 30"/>
                <a:gd name="T15" fmla="*/ 0 h 54"/>
                <a:gd name="T16" fmla="*/ 0 w 30"/>
                <a:gd name="T17" fmla="*/ 2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0" y="2"/>
                  </a:moveTo>
                  <a:lnTo>
                    <a:pt x="4" y="8"/>
                  </a:lnTo>
                  <a:lnTo>
                    <a:pt x="11" y="31"/>
                  </a:lnTo>
                  <a:lnTo>
                    <a:pt x="15" y="54"/>
                  </a:lnTo>
                  <a:lnTo>
                    <a:pt x="30" y="54"/>
                  </a:lnTo>
                  <a:lnTo>
                    <a:pt x="27" y="29"/>
                  </a:lnTo>
                  <a:lnTo>
                    <a:pt x="17" y="4"/>
                  </a:lnTo>
                  <a:lnTo>
                    <a:pt x="15" y="0"/>
                  </a:lnTo>
                  <a:lnTo>
                    <a:pt x="0" y="2"/>
                  </a:lnTo>
                  <a:close/>
                </a:path>
              </a:pathLst>
            </a:custGeom>
            <a:solidFill>
              <a:srgbClr val="1F1A17"/>
            </a:solidFill>
            <a:ln w="9525">
              <a:noFill/>
              <a:round/>
              <a:headEnd/>
              <a:tailEnd/>
            </a:ln>
          </p:spPr>
          <p:txBody>
            <a:bodyPr/>
            <a:lstStyle/>
            <a:p>
              <a:endParaRPr lang="en-US"/>
            </a:p>
          </p:txBody>
        </p:sp>
        <p:sp>
          <p:nvSpPr>
            <p:cNvPr id="39978" name="Freeform 114"/>
            <p:cNvSpPr>
              <a:spLocks/>
            </p:cNvSpPr>
            <p:nvPr/>
          </p:nvSpPr>
          <p:spPr bwMode="auto">
            <a:xfrm>
              <a:off x="3539" y="2038"/>
              <a:ext cx="64" cy="46"/>
            </a:xfrm>
            <a:custGeom>
              <a:avLst/>
              <a:gdLst>
                <a:gd name="T0" fmla="*/ 0 w 64"/>
                <a:gd name="T1" fmla="*/ 8 h 46"/>
                <a:gd name="T2" fmla="*/ 14 w 64"/>
                <a:gd name="T3" fmla="*/ 15 h 46"/>
                <a:gd name="T4" fmla="*/ 39 w 64"/>
                <a:gd name="T5" fmla="*/ 35 h 46"/>
                <a:gd name="T6" fmla="*/ 50 w 64"/>
                <a:gd name="T7" fmla="*/ 46 h 46"/>
                <a:gd name="T8" fmla="*/ 64 w 64"/>
                <a:gd name="T9" fmla="*/ 40 h 46"/>
                <a:gd name="T10" fmla="*/ 50 w 64"/>
                <a:gd name="T11" fmla="*/ 29 h 46"/>
                <a:gd name="T12" fmla="*/ 25 w 64"/>
                <a:gd name="T13" fmla="*/ 8 h 46"/>
                <a:gd name="T14" fmla="*/ 12 w 64"/>
                <a:gd name="T15" fmla="*/ 0 h 46"/>
                <a:gd name="T16" fmla="*/ 0 w 64"/>
                <a:gd name="T17" fmla="*/ 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6"/>
                <a:gd name="T29" fmla="*/ 64 w 6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6">
                  <a:moveTo>
                    <a:pt x="0" y="8"/>
                  </a:moveTo>
                  <a:lnTo>
                    <a:pt x="14" y="15"/>
                  </a:lnTo>
                  <a:lnTo>
                    <a:pt x="39" y="35"/>
                  </a:lnTo>
                  <a:lnTo>
                    <a:pt x="50" y="46"/>
                  </a:lnTo>
                  <a:lnTo>
                    <a:pt x="64" y="40"/>
                  </a:lnTo>
                  <a:lnTo>
                    <a:pt x="50" y="29"/>
                  </a:lnTo>
                  <a:lnTo>
                    <a:pt x="25" y="8"/>
                  </a:lnTo>
                  <a:lnTo>
                    <a:pt x="12" y="0"/>
                  </a:lnTo>
                  <a:lnTo>
                    <a:pt x="0" y="8"/>
                  </a:lnTo>
                  <a:close/>
                </a:path>
              </a:pathLst>
            </a:custGeom>
            <a:solidFill>
              <a:srgbClr val="1F1A17"/>
            </a:solidFill>
            <a:ln w="9525">
              <a:noFill/>
              <a:round/>
              <a:headEnd/>
              <a:tailEnd/>
            </a:ln>
          </p:spPr>
          <p:txBody>
            <a:bodyPr/>
            <a:lstStyle/>
            <a:p>
              <a:endParaRPr lang="en-US"/>
            </a:p>
          </p:txBody>
        </p:sp>
        <p:sp>
          <p:nvSpPr>
            <p:cNvPr id="39979" name="Freeform 115"/>
            <p:cNvSpPr>
              <a:spLocks/>
            </p:cNvSpPr>
            <p:nvPr/>
          </p:nvSpPr>
          <p:spPr bwMode="auto">
            <a:xfrm>
              <a:off x="3428" y="1963"/>
              <a:ext cx="65" cy="46"/>
            </a:xfrm>
            <a:custGeom>
              <a:avLst/>
              <a:gdLst>
                <a:gd name="T0" fmla="*/ 0 w 65"/>
                <a:gd name="T1" fmla="*/ 8 h 46"/>
                <a:gd name="T2" fmla="*/ 8 w 65"/>
                <a:gd name="T3" fmla="*/ 12 h 46"/>
                <a:gd name="T4" fmla="*/ 36 w 65"/>
                <a:gd name="T5" fmla="*/ 33 h 46"/>
                <a:gd name="T6" fmla="*/ 56 w 65"/>
                <a:gd name="T7" fmla="*/ 46 h 46"/>
                <a:gd name="T8" fmla="*/ 65 w 65"/>
                <a:gd name="T9" fmla="*/ 37 h 46"/>
                <a:gd name="T10" fmla="*/ 48 w 65"/>
                <a:gd name="T11" fmla="*/ 25 h 46"/>
                <a:gd name="T12" fmla="*/ 17 w 65"/>
                <a:gd name="T13" fmla="*/ 4 h 46"/>
                <a:gd name="T14" fmla="*/ 11 w 65"/>
                <a:gd name="T15" fmla="*/ 0 h 46"/>
                <a:gd name="T16" fmla="*/ 0 w 65"/>
                <a:gd name="T17" fmla="*/ 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46"/>
                <a:gd name="T29" fmla="*/ 65 w 6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46">
                  <a:moveTo>
                    <a:pt x="0" y="8"/>
                  </a:moveTo>
                  <a:lnTo>
                    <a:pt x="8" y="12"/>
                  </a:lnTo>
                  <a:lnTo>
                    <a:pt x="36" y="33"/>
                  </a:lnTo>
                  <a:lnTo>
                    <a:pt x="56" y="46"/>
                  </a:lnTo>
                  <a:lnTo>
                    <a:pt x="65" y="37"/>
                  </a:lnTo>
                  <a:lnTo>
                    <a:pt x="48" y="25"/>
                  </a:lnTo>
                  <a:lnTo>
                    <a:pt x="17" y="4"/>
                  </a:lnTo>
                  <a:lnTo>
                    <a:pt x="11" y="0"/>
                  </a:lnTo>
                  <a:lnTo>
                    <a:pt x="0" y="8"/>
                  </a:lnTo>
                  <a:close/>
                </a:path>
              </a:pathLst>
            </a:custGeom>
            <a:solidFill>
              <a:srgbClr val="1F1A17"/>
            </a:solidFill>
            <a:ln w="9525">
              <a:noFill/>
              <a:round/>
              <a:headEnd/>
              <a:tailEnd/>
            </a:ln>
          </p:spPr>
          <p:txBody>
            <a:bodyPr/>
            <a:lstStyle/>
            <a:p>
              <a:endParaRPr lang="en-US"/>
            </a:p>
          </p:txBody>
        </p:sp>
        <p:sp>
          <p:nvSpPr>
            <p:cNvPr id="39980" name="Freeform 116"/>
            <p:cNvSpPr>
              <a:spLocks/>
            </p:cNvSpPr>
            <p:nvPr/>
          </p:nvSpPr>
          <p:spPr bwMode="auto">
            <a:xfrm>
              <a:off x="3359" y="1932"/>
              <a:ext cx="13" cy="12"/>
            </a:xfrm>
            <a:custGeom>
              <a:avLst/>
              <a:gdLst>
                <a:gd name="T0" fmla="*/ 0 w 13"/>
                <a:gd name="T1" fmla="*/ 10 h 12"/>
                <a:gd name="T2" fmla="*/ 2 w 13"/>
                <a:gd name="T3" fmla="*/ 10 h 12"/>
                <a:gd name="T4" fmla="*/ 6 w 13"/>
                <a:gd name="T5" fmla="*/ 12 h 12"/>
                <a:gd name="T6" fmla="*/ 13 w 13"/>
                <a:gd name="T7" fmla="*/ 2 h 12"/>
                <a:gd name="T8" fmla="*/ 6 w 13"/>
                <a:gd name="T9" fmla="*/ 0 h 12"/>
                <a:gd name="T10" fmla="*/ 6 w 13"/>
                <a:gd name="T11" fmla="*/ 0 h 12"/>
                <a:gd name="T12" fmla="*/ 0 w 13"/>
                <a:gd name="T13" fmla="*/ 10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0" y="10"/>
                  </a:moveTo>
                  <a:lnTo>
                    <a:pt x="2" y="10"/>
                  </a:lnTo>
                  <a:lnTo>
                    <a:pt x="6" y="12"/>
                  </a:lnTo>
                  <a:lnTo>
                    <a:pt x="13" y="2"/>
                  </a:lnTo>
                  <a:lnTo>
                    <a:pt x="6" y="0"/>
                  </a:lnTo>
                  <a:lnTo>
                    <a:pt x="0" y="10"/>
                  </a:lnTo>
                  <a:close/>
                </a:path>
              </a:pathLst>
            </a:custGeom>
            <a:solidFill>
              <a:srgbClr val="1F1A17"/>
            </a:solidFill>
            <a:ln w="9525">
              <a:noFill/>
              <a:round/>
              <a:headEnd/>
              <a:tailEnd/>
            </a:ln>
          </p:spPr>
          <p:txBody>
            <a:bodyPr/>
            <a:lstStyle/>
            <a:p>
              <a:endParaRPr lang="en-US"/>
            </a:p>
          </p:txBody>
        </p:sp>
        <p:sp>
          <p:nvSpPr>
            <p:cNvPr id="39981" name="Freeform 117"/>
            <p:cNvSpPr>
              <a:spLocks/>
            </p:cNvSpPr>
            <p:nvPr/>
          </p:nvSpPr>
          <p:spPr bwMode="auto">
            <a:xfrm>
              <a:off x="3294" y="1919"/>
              <a:ext cx="71" cy="23"/>
            </a:xfrm>
            <a:custGeom>
              <a:avLst/>
              <a:gdLst>
                <a:gd name="T0" fmla="*/ 0 w 71"/>
                <a:gd name="T1" fmla="*/ 10 h 23"/>
                <a:gd name="T2" fmla="*/ 15 w 71"/>
                <a:gd name="T3" fmla="*/ 13 h 23"/>
                <a:gd name="T4" fmla="*/ 65 w 71"/>
                <a:gd name="T5" fmla="*/ 23 h 23"/>
                <a:gd name="T6" fmla="*/ 71 w 71"/>
                <a:gd name="T7" fmla="*/ 13 h 23"/>
                <a:gd name="T8" fmla="*/ 19 w 71"/>
                <a:gd name="T9" fmla="*/ 4 h 23"/>
                <a:gd name="T10" fmla="*/ 3 w 71"/>
                <a:gd name="T11" fmla="*/ 0 h 23"/>
                <a:gd name="T12" fmla="*/ 0 w 71"/>
                <a:gd name="T13" fmla="*/ 10 h 23"/>
                <a:gd name="T14" fmla="*/ 0 60000 65536"/>
                <a:gd name="T15" fmla="*/ 0 60000 65536"/>
                <a:gd name="T16" fmla="*/ 0 60000 65536"/>
                <a:gd name="T17" fmla="*/ 0 60000 65536"/>
                <a:gd name="T18" fmla="*/ 0 60000 65536"/>
                <a:gd name="T19" fmla="*/ 0 60000 65536"/>
                <a:gd name="T20" fmla="*/ 0 60000 65536"/>
                <a:gd name="T21" fmla="*/ 0 w 71"/>
                <a:gd name="T22" fmla="*/ 0 h 23"/>
                <a:gd name="T23" fmla="*/ 71 w 7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23">
                  <a:moveTo>
                    <a:pt x="0" y="10"/>
                  </a:moveTo>
                  <a:lnTo>
                    <a:pt x="15" y="13"/>
                  </a:lnTo>
                  <a:lnTo>
                    <a:pt x="65" y="23"/>
                  </a:lnTo>
                  <a:lnTo>
                    <a:pt x="71" y="13"/>
                  </a:lnTo>
                  <a:lnTo>
                    <a:pt x="19" y="4"/>
                  </a:lnTo>
                  <a:lnTo>
                    <a:pt x="3" y="0"/>
                  </a:lnTo>
                  <a:lnTo>
                    <a:pt x="0" y="10"/>
                  </a:lnTo>
                  <a:close/>
                </a:path>
              </a:pathLst>
            </a:custGeom>
            <a:solidFill>
              <a:srgbClr val="1F1A17"/>
            </a:solidFill>
            <a:ln w="9525">
              <a:noFill/>
              <a:round/>
              <a:headEnd/>
              <a:tailEnd/>
            </a:ln>
          </p:spPr>
          <p:txBody>
            <a:bodyPr/>
            <a:lstStyle/>
            <a:p>
              <a:endParaRPr lang="en-US"/>
            </a:p>
          </p:txBody>
        </p:sp>
        <p:sp>
          <p:nvSpPr>
            <p:cNvPr id="39982" name="Freeform 118"/>
            <p:cNvSpPr>
              <a:spLocks/>
            </p:cNvSpPr>
            <p:nvPr/>
          </p:nvSpPr>
          <p:spPr bwMode="auto">
            <a:xfrm>
              <a:off x="3142" y="1900"/>
              <a:ext cx="79" cy="17"/>
            </a:xfrm>
            <a:custGeom>
              <a:avLst/>
              <a:gdLst>
                <a:gd name="T0" fmla="*/ 0 w 79"/>
                <a:gd name="T1" fmla="*/ 9 h 17"/>
                <a:gd name="T2" fmla="*/ 48 w 79"/>
                <a:gd name="T3" fmla="*/ 15 h 17"/>
                <a:gd name="T4" fmla="*/ 77 w 79"/>
                <a:gd name="T5" fmla="*/ 17 h 17"/>
                <a:gd name="T6" fmla="*/ 79 w 79"/>
                <a:gd name="T7" fmla="*/ 7 h 17"/>
                <a:gd name="T8" fmla="*/ 50 w 79"/>
                <a:gd name="T9" fmla="*/ 4 h 17"/>
                <a:gd name="T10" fmla="*/ 2 w 79"/>
                <a:gd name="T11" fmla="*/ 0 h 17"/>
                <a:gd name="T12" fmla="*/ 0 w 79"/>
                <a:gd name="T13" fmla="*/ 9 h 17"/>
                <a:gd name="T14" fmla="*/ 0 60000 65536"/>
                <a:gd name="T15" fmla="*/ 0 60000 65536"/>
                <a:gd name="T16" fmla="*/ 0 60000 65536"/>
                <a:gd name="T17" fmla="*/ 0 60000 65536"/>
                <a:gd name="T18" fmla="*/ 0 60000 65536"/>
                <a:gd name="T19" fmla="*/ 0 60000 65536"/>
                <a:gd name="T20" fmla="*/ 0 60000 65536"/>
                <a:gd name="T21" fmla="*/ 0 w 79"/>
                <a:gd name="T22" fmla="*/ 0 h 17"/>
                <a:gd name="T23" fmla="*/ 79 w 7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7">
                  <a:moveTo>
                    <a:pt x="0" y="9"/>
                  </a:moveTo>
                  <a:lnTo>
                    <a:pt x="48" y="15"/>
                  </a:lnTo>
                  <a:lnTo>
                    <a:pt x="77" y="17"/>
                  </a:lnTo>
                  <a:lnTo>
                    <a:pt x="79" y="7"/>
                  </a:lnTo>
                  <a:lnTo>
                    <a:pt x="50" y="4"/>
                  </a:lnTo>
                  <a:lnTo>
                    <a:pt x="2" y="0"/>
                  </a:lnTo>
                  <a:lnTo>
                    <a:pt x="0" y="9"/>
                  </a:lnTo>
                  <a:close/>
                </a:path>
              </a:pathLst>
            </a:custGeom>
            <a:solidFill>
              <a:srgbClr val="1F1A17"/>
            </a:solidFill>
            <a:ln w="9525">
              <a:noFill/>
              <a:round/>
              <a:headEnd/>
              <a:tailEnd/>
            </a:ln>
          </p:spPr>
          <p:txBody>
            <a:bodyPr/>
            <a:lstStyle/>
            <a:p>
              <a:endParaRPr lang="en-US"/>
            </a:p>
          </p:txBody>
        </p:sp>
        <p:sp>
          <p:nvSpPr>
            <p:cNvPr id="39983" name="Freeform 119"/>
            <p:cNvSpPr>
              <a:spLocks/>
            </p:cNvSpPr>
            <p:nvPr/>
          </p:nvSpPr>
          <p:spPr bwMode="auto">
            <a:xfrm>
              <a:off x="2990" y="1886"/>
              <a:ext cx="77" cy="18"/>
            </a:xfrm>
            <a:custGeom>
              <a:avLst/>
              <a:gdLst>
                <a:gd name="T0" fmla="*/ 0 w 77"/>
                <a:gd name="T1" fmla="*/ 10 h 18"/>
                <a:gd name="T2" fmla="*/ 2 w 77"/>
                <a:gd name="T3" fmla="*/ 10 h 18"/>
                <a:gd name="T4" fmla="*/ 73 w 77"/>
                <a:gd name="T5" fmla="*/ 18 h 18"/>
                <a:gd name="T6" fmla="*/ 77 w 77"/>
                <a:gd name="T7" fmla="*/ 18 h 18"/>
                <a:gd name="T8" fmla="*/ 77 w 77"/>
                <a:gd name="T9" fmla="*/ 8 h 18"/>
                <a:gd name="T10" fmla="*/ 75 w 77"/>
                <a:gd name="T11" fmla="*/ 6 h 18"/>
                <a:gd name="T12" fmla="*/ 4 w 77"/>
                <a:gd name="T13" fmla="*/ 0 h 18"/>
                <a:gd name="T14" fmla="*/ 2 w 77"/>
                <a:gd name="T15" fmla="*/ 0 h 18"/>
                <a:gd name="T16" fmla="*/ 0 w 77"/>
                <a:gd name="T17" fmla="*/ 1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8"/>
                <a:gd name="T29" fmla="*/ 77 w 77"/>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8">
                  <a:moveTo>
                    <a:pt x="0" y="10"/>
                  </a:moveTo>
                  <a:lnTo>
                    <a:pt x="2" y="10"/>
                  </a:lnTo>
                  <a:lnTo>
                    <a:pt x="73" y="18"/>
                  </a:lnTo>
                  <a:lnTo>
                    <a:pt x="77" y="18"/>
                  </a:lnTo>
                  <a:lnTo>
                    <a:pt x="77" y="8"/>
                  </a:lnTo>
                  <a:lnTo>
                    <a:pt x="75" y="6"/>
                  </a:lnTo>
                  <a:lnTo>
                    <a:pt x="4" y="0"/>
                  </a:lnTo>
                  <a:lnTo>
                    <a:pt x="2" y="0"/>
                  </a:lnTo>
                  <a:lnTo>
                    <a:pt x="0" y="10"/>
                  </a:lnTo>
                  <a:close/>
                </a:path>
              </a:pathLst>
            </a:custGeom>
            <a:solidFill>
              <a:srgbClr val="1F1A17"/>
            </a:solidFill>
            <a:ln w="9525">
              <a:noFill/>
              <a:round/>
              <a:headEnd/>
              <a:tailEnd/>
            </a:ln>
          </p:spPr>
          <p:txBody>
            <a:bodyPr/>
            <a:lstStyle/>
            <a:p>
              <a:endParaRPr lang="en-US"/>
            </a:p>
          </p:txBody>
        </p:sp>
        <p:sp>
          <p:nvSpPr>
            <p:cNvPr id="39984" name="Freeform 120"/>
            <p:cNvSpPr>
              <a:spLocks/>
            </p:cNvSpPr>
            <p:nvPr/>
          </p:nvSpPr>
          <p:spPr bwMode="auto">
            <a:xfrm>
              <a:off x="2852" y="1877"/>
              <a:ext cx="64" cy="13"/>
            </a:xfrm>
            <a:custGeom>
              <a:avLst/>
              <a:gdLst>
                <a:gd name="T0" fmla="*/ 0 w 64"/>
                <a:gd name="T1" fmla="*/ 11 h 13"/>
                <a:gd name="T2" fmla="*/ 0 w 64"/>
                <a:gd name="T3" fmla="*/ 11 h 13"/>
                <a:gd name="T4" fmla="*/ 62 w 64"/>
                <a:gd name="T5" fmla="*/ 13 h 13"/>
                <a:gd name="T6" fmla="*/ 64 w 64"/>
                <a:gd name="T7" fmla="*/ 4 h 13"/>
                <a:gd name="T8" fmla="*/ 0 w 64"/>
                <a:gd name="T9" fmla="*/ 0 h 13"/>
                <a:gd name="T10" fmla="*/ 0 w 64"/>
                <a:gd name="T11" fmla="*/ 0 h 13"/>
                <a:gd name="T12" fmla="*/ 0 w 64"/>
                <a:gd name="T13" fmla="*/ 11 h 13"/>
                <a:gd name="T14" fmla="*/ 0 60000 65536"/>
                <a:gd name="T15" fmla="*/ 0 60000 65536"/>
                <a:gd name="T16" fmla="*/ 0 60000 65536"/>
                <a:gd name="T17" fmla="*/ 0 60000 65536"/>
                <a:gd name="T18" fmla="*/ 0 60000 65536"/>
                <a:gd name="T19" fmla="*/ 0 60000 65536"/>
                <a:gd name="T20" fmla="*/ 0 60000 65536"/>
                <a:gd name="T21" fmla="*/ 0 w 64"/>
                <a:gd name="T22" fmla="*/ 0 h 13"/>
                <a:gd name="T23" fmla="*/ 64 w 6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3">
                  <a:moveTo>
                    <a:pt x="0" y="11"/>
                  </a:moveTo>
                  <a:lnTo>
                    <a:pt x="0" y="11"/>
                  </a:lnTo>
                  <a:lnTo>
                    <a:pt x="62" y="13"/>
                  </a:lnTo>
                  <a:lnTo>
                    <a:pt x="64" y="4"/>
                  </a:lnTo>
                  <a:lnTo>
                    <a:pt x="0" y="0"/>
                  </a:lnTo>
                  <a:lnTo>
                    <a:pt x="0" y="11"/>
                  </a:lnTo>
                  <a:close/>
                </a:path>
              </a:pathLst>
            </a:custGeom>
            <a:solidFill>
              <a:srgbClr val="1F1A17"/>
            </a:solidFill>
            <a:ln w="9525">
              <a:noFill/>
              <a:round/>
              <a:headEnd/>
              <a:tailEnd/>
            </a:ln>
          </p:spPr>
          <p:txBody>
            <a:bodyPr/>
            <a:lstStyle/>
            <a:p>
              <a:endParaRPr lang="en-US"/>
            </a:p>
          </p:txBody>
        </p:sp>
        <p:sp>
          <p:nvSpPr>
            <p:cNvPr id="39985" name="Freeform 121"/>
            <p:cNvSpPr>
              <a:spLocks/>
            </p:cNvSpPr>
            <p:nvPr/>
          </p:nvSpPr>
          <p:spPr bwMode="auto">
            <a:xfrm>
              <a:off x="2837" y="1877"/>
              <a:ext cx="15" cy="11"/>
            </a:xfrm>
            <a:custGeom>
              <a:avLst/>
              <a:gdLst>
                <a:gd name="T0" fmla="*/ 0 w 15"/>
                <a:gd name="T1" fmla="*/ 11 h 11"/>
                <a:gd name="T2" fmla="*/ 0 w 15"/>
                <a:gd name="T3" fmla="*/ 2 h 11"/>
                <a:gd name="T4" fmla="*/ 15 w 15"/>
                <a:gd name="T5" fmla="*/ 0 h 11"/>
                <a:gd name="T6" fmla="*/ 15 w 15"/>
                <a:gd name="T7" fmla="*/ 11 h 11"/>
                <a:gd name="T8" fmla="*/ 0 w 15"/>
                <a:gd name="T9" fmla="*/ 11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11"/>
                  </a:moveTo>
                  <a:lnTo>
                    <a:pt x="0" y="2"/>
                  </a:lnTo>
                  <a:lnTo>
                    <a:pt x="15" y="0"/>
                  </a:lnTo>
                  <a:lnTo>
                    <a:pt x="15" y="11"/>
                  </a:lnTo>
                  <a:lnTo>
                    <a:pt x="0" y="11"/>
                  </a:lnTo>
                  <a:close/>
                </a:path>
              </a:pathLst>
            </a:custGeom>
            <a:solidFill>
              <a:srgbClr val="1F1A17"/>
            </a:solidFill>
            <a:ln w="9525">
              <a:noFill/>
              <a:round/>
              <a:headEnd/>
              <a:tailEnd/>
            </a:ln>
          </p:spPr>
          <p:txBody>
            <a:bodyPr/>
            <a:lstStyle/>
            <a:p>
              <a:endParaRPr lang="en-US"/>
            </a:p>
          </p:txBody>
        </p:sp>
        <p:sp>
          <p:nvSpPr>
            <p:cNvPr id="39986" name="Freeform 122"/>
            <p:cNvSpPr>
              <a:spLocks/>
            </p:cNvSpPr>
            <p:nvPr/>
          </p:nvSpPr>
          <p:spPr bwMode="auto">
            <a:xfrm>
              <a:off x="2683" y="1882"/>
              <a:ext cx="79" cy="18"/>
            </a:xfrm>
            <a:custGeom>
              <a:avLst/>
              <a:gdLst>
                <a:gd name="T0" fmla="*/ 2 w 79"/>
                <a:gd name="T1" fmla="*/ 18 h 18"/>
                <a:gd name="T2" fmla="*/ 23 w 79"/>
                <a:gd name="T3" fmla="*/ 16 h 18"/>
                <a:gd name="T4" fmla="*/ 60 w 79"/>
                <a:gd name="T5" fmla="*/ 12 h 18"/>
                <a:gd name="T6" fmla="*/ 79 w 79"/>
                <a:gd name="T7" fmla="*/ 10 h 18"/>
                <a:gd name="T8" fmla="*/ 77 w 79"/>
                <a:gd name="T9" fmla="*/ 0 h 18"/>
                <a:gd name="T10" fmla="*/ 58 w 79"/>
                <a:gd name="T11" fmla="*/ 0 h 18"/>
                <a:gd name="T12" fmla="*/ 21 w 79"/>
                <a:gd name="T13" fmla="*/ 4 h 18"/>
                <a:gd name="T14" fmla="*/ 0 w 79"/>
                <a:gd name="T15" fmla="*/ 8 h 18"/>
                <a:gd name="T16" fmla="*/ 2 w 79"/>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18"/>
                <a:gd name="T29" fmla="*/ 79 w 7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18">
                  <a:moveTo>
                    <a:pt x="2" y="18"/>
                  </a:moveTo>
                  <a:lnTo>
                    <a:pt x="23" y="16"/>
                  </a:lnTo>
                  <a:lnTo>
                    <a:pt x="60" y="12"/>
                  </a:lnTo>
                  <a:lnTo>
                    <a:pt x="79" y="10"/>
                  </a:lnTo>
                  <a:lnTo>
                    <a:pt x="77" y="0"/>
                  </a:lnTo>
                  <a:lnTo>
                    <a:pt x="58" y="0"/>
                  </a:lnTo>
                  <a:lnTo>
                    <a:pt x="21" y="4"/>
                  </a:lnTo>
                  <a:lnTo>
                    <a:pt x="0" y="8"/>
                  </a:lnTo>
                  <a:lnTo>
                    <a:pt x="2" y="18"/>
                  </a:lnTo>
                  <a:close/>
                </a:path>
              </a:pathLst>
            </a:custGeom>
            <a:solidFill>
              <a:srgbClr val="1F1A17"/>
            </a:solidFill>
            <a:ln w="9525">
              <a:noFill/>
              <a:round/>
              <a:headEnd/>
              <a:tailEnd/>
            </a:ln>
          </p:spPr>
          <p:txBody>
            <a:bodyPr/>
            <a:lstStyle/>
            <a:p>
              <a:endParaRPr lang="en-US"/>
            </a:p>
          </p:txBody>
        </p:sp>
        <p:sp>
          <p:nvSpPr>
            <p:cNvPr id="39987" name="Freeform 123"/>
            <p:cNvSpPr>
              <a:spLocks/>
            </p:cNvSpPr>
            <p:nvPr/>
          </p:nvSpPr>
          <p:spPr bwMode="auto">
            <a:xfrm>
              <a:off x="2570" y="1900"/>
              <a:ext cx="40" cy="15"/>
            </a:xfrm>
            <a:custGeom>
              <a:avLst/>
              <a:gdLst>
                <a:gd name="T0" fmla="*/ 2 w 40"/>
                <a:gd name="T1" fmla="*/ 15 h 15"/>
                <a:gd name="T2" fmla="*/ 2 w 40"/>
                <a:gd name="T3" fmla="*/ 15 h 15"/>
                <a:gd name="T4" fmla="*/ 40 w 40"/>
                <a:gd name="T5" fmla="*/ 11 h 15"/>
                <a:gd name="T6" fmla="*/ 38 w 40"/>
                <a:gd name="T7" fmla="*/ 0 h 15"/>
                <a:gd name="T8" fmla="*/ 0 w 40"/>
                <a:gd name="T9" fmla="*/ 6 h 15"/>
                <a:gd name="T10" fmla="*/ 0 w 40"/>
                <a:gd name="T11" fmla="*/ 6 h 15"/>
                <a:gd name="T12" fmla="*/ 2 w 40"/>
                <a:gd name="T13" fmla="*/ 15 h 15"/>
                <a:gd name="T14" fmla="*/ 0 60000 65536"/>
                <a:gd name="T15" fmla="*/ 0 60000 65536"/>
                <a:gd name="T16" fmla="*/ 0 60000 65536"/>
                <a:gd name="T17" fmla="*/ 0 60000 65536"/>
                <a:gd name="T18" fmla="*/ 0 60000 65536"/>
                <a:gd name="T19" fmla="*/ 0 60000 65536"/>
                <a:gd name="T20" fmla="*/ 0 60000 65536"/>
                <a:gd name="T21" fmla="*/ 0 w 40"/>
                <a:gd name="T22" fmla="*/ 0 h 15"/>
                <a:gd name="T23" fmla="*/ 40 w 4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5">
                  <a:moveTo>
                    <a:pt x="2" y="15"/>
                  </a:moveTo>
                  <a:lnTo>
                    <a:pt x="2" y="15"/>
                  </a:lnTo>
                  <a:lnTo>
                    <a:pt x="40" y="11"/>
                  </a:lnTo>
                  <a:lnTo>
                    <a:pt x="38" y="0"/>
                  </a:lnTo>
                  <a:lnTo>
                    <a:pt x="0" y="6"/>
                  </a:lnTo>
                  <a:lnTo>
                    <a:pt x="2" y="15"/>
                  </a:lnTo>
                  <a:close/>
                </a:path>
              </a:pathLst>
            </a:custGeom>
            <a:solidFill>
              <a:srgbClr val="1F1A17"/>
            </a:solidFill>
            <a:ln w="9525">
              <a:noFill/>
              <a:round/>
              <a:headEnd/>
              <a:tailEnd/>
            </a:ln>
          </p:spPr>
          <p:txBody>
            <a:bodyPr/>
            <a:lstStyle/>
            <a:p>
              <a:endParaRPr lang="en-US"/>
            </a:p>
          </p:txBody>
        </p:sp>
        <p:sp>
          <p:nvSpPr>
            <p:cNvPr id="39988" name="Freeform 124"/>
            <p:cNvSpPr>
              <a:spLocks/>
            </p:cNvSpPr>
            <p:nvPr/>
          </p:nvSpPr>
          <p:spPr bwMode="auto">
            <a:xfrm>
              <a:off x="2532" y="1906"/>
              <a:ext cx="40" cy="17"/>
            </a:xfrm>
            <a:custGeom>
              <a:avLst/>
              <a:gdLst>
                <a:gd name="T0" fmla="*/ 4 w 40"/>
                <a:gd name="T1" fmla="*/ 17 h 17"/>
                <a:gd name="T2" fmla="*/ 7 w 40"/>
                <a:gd name="T3" fmla="*/ 17 h 17"/>
                <a:gd name="T4" fmla="*/ 40 w 40"/>
                <a:gd name="T5" fmla="*/ 9 h 17"/>
                <a:gd name="T6" fmla="*/ 38 w 40"/>
                <a:gd name="T7" fmla="*/ 0 h 17"/>
                <a:gd name="T8" fmla="*/ 2 w 40"/>
                <a:gd name="T9" fmla="*/ 5 h 17"/>
                <a:gd name="T10" fmla="*/ 0 w 40"/>
                <a:gd name="T11" fmla="*/ 7 h 17"/>
                <a:gd name="T12" fmla="*/ 4 w 40"/>
                <a:gd name="T13" fmla="*/ 17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4" y="17"/>
                  </a:moveTo>
                  <a:lnTo>
                    <a:pt x="7" y="17"/>
                  </a:lnTo>
                  <a:lnTo>
                    <a:pt x="40" y="9"/>
                  </a:lnTo>
                  <a:lnTo>
                    <a:pt x="38" y="0"/>
                  </a:lnTo>
                  <a:lnTo>
                    <a:pt x="2" y="5"/>
                  </a:lnTo>
                  <a:lnTo>
                    <a:pt x="0" y="7"/>
                  </a:lnTo>
                  <a:lnTo>
                    <a:pt x="4" y="17"/>
                  </a:lnTo>
                  <a:close/>
                </a:path>
              </a:pathLst>
            </a:custGeom>
            <a:solidFill>
              <a:srgbClr val="1F1A17"/>
            </a:solidFill>
            <a:ln w="9525">
              <a:noFill/>
              <a:round/>
              <a:headEnd/>
              <a:tailEnd/>
            </a:ln>
          </p:spPr>
          <p:txBody>
            <a:bodyPr/>
            <a:lstStyle/>
            <a:p>
              <a:endParaRPr lang="en-US"/>
            </a:p>
          </p:txBody>
        </p:sp>
        <p:sp>
          <p:nvSpPr>
            <p:cNvPr id="39989" name="Freeform 125"/>
            <p:cNvSpPr>
              <a:spLocks/>
            </p:cNvSpPr>
            <p:nvPr/>
          </p:nvSpPr>
          <p:spPr bwMode="auto">
            <a:xfrm>
              <a:off x="2434" y="1930"/>
              <a:ext cx="31" cy="16"/>
            </a:xfrm>
            <a:custGeom>
              <a:avLst/>
              <a:gdLst>
                <a:gd name="T0" fmla="*/ 4 w 31"/>
                <a:gd name="T1" fmla="*/ 16 h 16"/>
                <a:gd name="T2" fmla="*/ 4 w 31"/>
                <a:gd name="T3" fmla="*/ 16 h 16"/>
                <a:gd name="T4" fmla="*/ 31 w 31"/>
                <a:gd name="T5" fmla="*/ 10 h 16"/>
                <a:gd name="T6" fmla="*/ 25 w 31"/>
                <a:gd name="T7" fmla="*/ 0 h 16"/>
                <a:gd name="T8" fmla="*/ 0 w 31"/>
                <a:gd name="T9" fmla="*/ 6 h 16"/>
                <a:gd name="T10" fmla="*/ 0 w 31"/>
                <a:gd name="T11" fmla="*/ 6 h 16"/>
                <a:gd name="T12" fmla="*/ 4 w 31"/>
                <a:gd name="T13" fmla="*/ 16 h 16"/>
                <a:gd name="T14" fmla="*/ 0 60000 65536"/>
                <a:gd name="T15" fmla="*/ 0 60000 65536"/>
                <a:gd name="T16" fmla="*/ 0 60000 65536"/>
                <a:gd name="T17" fmla="*/ 0 60000 65536"/>
                <a:gd name="T18" fmla="*/ 0 60000 65536"/>
                <a:gd name="T19" fmla="*/ 0 60000 65536"/>
                <a:gd name="T20" fmla="*/ 0 60000 65536"/>
                <a:gd name="T21" fmla="*/ 0 w 31"/>
                <a:gd name="T22" fmla="*/ 0 h 16"/>
                <a:gd name="T23" fmla="*/ 31 w 3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6">
                  <a:moveTo>
                    <a:pt x="4" y="16"/>
                  </a:moveTo>
                  <a:lnTo>
                    <a:pt x="4" y="16"/>
                  </a:lnTo>
                  <a:lnTo>
                    <a:pt x="31" y="10"/>
                  </a:lnTo>
                  <a:lnTo>
                    <a:pt x="25" y="0"/>
                  </a:lnTo>
                  <a:lnTo>
                    <a:pt x="0" y="6"/>
                  </a:lnTo>
                  <a:lnTo>
                    <a:pt x="4" y="16"/>
                  </a:lnTo>
                  <a:close/>
                </a:path>
              </a:pathLst>
            </a:custGeom>
            <a:solidFill>
              <a:srgbClr val="1F1A17"/>
            </a:solidFill>
            <a:ln w="9525">
              <a:noFill/>
              <a:round/>
              <a:headEnd/>
              <a:tailEnd/>
            </a:ln>
          </p:spPr>
          <p:txBody>
            <a:bodyPr/>
            <a:lstStyle/>
            <a:p>
              <a:endParaRPr lang="en-US"/>
            </a:p>
          </p:txBody>
        </p:sp>
        <p:sp>
          <p:nvSpPr>
            <p:cNvPr id="39990" name="Freeform 126"/>
            <p:cNvSpPr>
              <a:spLocks/>
            </p:cNvSpPr>
            <p:nvPr/>
          </p:nvSpPr>
          <p:spPr bwMode="auto">
            <a:xfrm>
              <a:off x="2386" y="1936"/>
              <a:ext cx="52" cy="21"/>
            </a:xfrm>
            <a:custGeom>
              <a:avLst/>
              <a:gdLst>
                <a:gd name="T0" fmla="*/ 6 w 52"/>
                <a:gd name="T1" fmla="*/ 21 h 21"/>
                <a:gd name="T2" fmla="*/ 17 w 52"/>
                <a:gd name="T3" fmla="*/ 18 h 21"/>
                <a:gd name="T4" fmla="*/ 52 w 52"/>
                <a:gd name="T5" fmla="*/ 10 h 21"/>
                <a:gd name="T6" fmla="*/ 48 w 52"/>
                <a:gd name="T7" fmla="*/ 0 h 21"/>
                <a:gd name="T8" fmla="*/ 13 w 52"/>
                <a:gd name="T9" fmla="*/ 8 h 21"/>
                <a:gd name="T10" fmla="*/ 0 w 52"/>
                <a:gd name="T11" fmla="*/ 12 h 21"/>
                <a:gd name="T12" fmla="*/ 6 w 52"/>
                <a:gd name="T13" fmla="*/ 21 h 21"/>
                <a:gd name="T14" fmla="*/ 0 60000 65536"/>
                <a:gd name="T15" fmla="*/ 0 60000 65536"/>
                <a:gd name="T16" fmla="*/ 0 60000 65536"/>
                <a:gd name="T17" fmla="*/ 0 60000 65536"/>
                <a:gd name="T18" fmla="*/ 0 60000 65536"/>
                <a:gd name="T19" fmla="*/ 0 60000 65536"/>
                <a:gd name="T20" fmla="*/ 0 60000 65536"/>
                <a:gd name="T21" fmla="*/ 0 w 52"/>
                <a:gd name="T22" fmla="*/ 0 h 21"/>
                <a:gd name="T23" fmla="*/ 52 w 5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21">
                  <a:moveTo>
                    <a:pt x="6" y="21"/>
                  </a:moveTo>
                  <a:lnTo>
                    <a:pt x="17" y="18"/>
                  </a:lnTo>
                  <a:lnTo>
                    <a:pt x="52" y="10"/>
                  </a:lnTo>
                  <a:lnTo>
                    <a:pt x="48" y="0"/>
                  </a:lnTo>
                  <a:lnTo>
                    <a:pt x="13" y="8"/>
                  </a:lnTo>
                  <a:lnTo>
                    <a:pt x="0" y="12"/>
                  </a:lnTo>
                  <a:lnTo>
                    <a:pt x="6" y="21"/>
                  </a:lnTo>
                  <a:close/>
                </a:path>
              </a:pathLst>
            </a:custGeom>
            <a:solidFill>
              <a:srgbClr val="1F1A17"/>
            </a:solidFill>
            <a:ln w="9525">
              <a:noFill/>
              <a:round/>
              <a:headEnd/>
              <a:tailEnd/>
            </a:ln>
          </p:spPr>
          <p:txBody>
            <a:bodyPr/>
            <a:lstStyle/>
            <a:p>
              <a:endParaRPr lang="en-US"/>
            </a:p>
          </p:txBody>
        </p:sp>
        <p:sp>
          <p:nvSpPr>
            <p:cNvPr id="39991" name="Freeform 127"/>
            <p:cNvSpPr>
              <a:spLocks/>
            </p:cNvSpPr>
            <p:nvPr/>
          </p:nvSpPr>
          <p:spPr bwMode="auto">
            <a:xfrm>
              <a:off x="2257" y="1975"/>
              <a:ext cx="69" cy="42"/>
            </a:xfrm>
            <a:custGeom>
              <a:avLst/>
              <a:gdLst>
                <a:gd name="T0" fmla="*/ 10 w 69"/>
                <a:gd name="T1" fmla="*/ 42 h 42"/>
                <a:gd name="T2" fmla="*/ 27 w 69"/>
                <a:gd name="T3" fmla="*/ 30 h 42"/>
                <a:gd name="T4" fmla="*/ 69 w 69"/>
                <a:gd name="T5" fmla="*/ 7 h 42"/>
                <a:gd name="T6" fmla="*/ 60 w 69"/>
                <a:gd name="T7" fmla="*/ 0 h 42"/>
                <a:gd name="T8" fmla="*/ 18 w 69"/>
                <a:gd name="T9" fmla="*/ 23 h 42"/>
                <a:gd name="T10" fmla="*/ 0 w 69"/>
                <a:gd name="T11" fmla="*/ 34 h 42"/>
                <a:gd name="T12" fmla="*/ 10 w 69"/>
                <a:gd name="T13" fmla="*/ 42 h 42"/>
                <a:gd name="T14" fmla="*/ 0 60000 65536"/>
                <a:gd name="T15" fmla="*/ 0 60000 65536"/>
                <a:gd name="T16" fmla="*/ 0 60000 65536"/>
                <a:gd name="T17" fmla="*/ 0 60000 65536"/>
                <a:gd name="T18" fmla="*/ 0 60000 65536"/>
                <a:gd name="T19" fmla="*/ 0 60000 65536"/>
                <a:gd name="T20" fmla="*/ 0 60000 65536"/>
                <a:gd name="T21" fmla="*/ 0 w 69"/>
                <a:gd name="T22" fmla="*/ 0 h 42"/>
                <a:gd name="T23" fmla="*/ 69 w 6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2">
                  <a:moveTo>
                    <a:pt x="10" y="42"/>
                  </a:moveTo>
                  <a:lnTo>
                    <a:pt x="27" y="30"/>
                  </a:lnTo>
                  <a:lnTo>
                    <a:pt x="69" y="7"/>
                  </a:lnTo>
                  <a:lnTo>
                    <a:pt x="60" y="0"/>
                  </a:lnTo>
                  <a:lnTo>
                    <a:pt x="18" y="23"/>
                  </a:lnTo>
                  <a:lnTo>
                    <a:pt x="0" y="34"/>
                  </a:lnTo>
                  <a:lnTo>
                    <a:pt x="10" y="42"/>
                  </a:lnTo>
                  <a:close/>
                </a:path>
              </a:pathLst>
            </a:custGeom>
            <a:solidFill>
              <a:srgbClr val="1F1A17"/>
            </a:solidFill>
            <a:ln w="9525">
              <a:noFill/>
              <a:round/>
              <a:headEnd/>
              <a:tailEnd/>
            </a:ln>
          </p:spPr>
          <p:txBody>
            <a:bodyPr/>
            <a:lstStyle/>
            <a:p>
              <a:endParaRPr lang="en-US"/>
            </a:p>
          </p:txBody>
        </p:sp>
        <p:sp>
          <p:nvSpPr>
            <p:cNvPr id="39992" name="Freeform 128"/>
            <p:cNvSpPr>
              <a:spLocks/>
            </p:cNvSpPr>
            <p:nvPr/>
          </p:nvSpPr>
          <p:spPr bwMode="auto">
            <a:xfrm>
              <a:off x="2150" y="2046"/>
              <a:ext cx="61" cy="48"/>
            </a:xfrm>
            <a:custGeom>
              <a:avLst/>
              <a:gdLst>
                <a:gd name="T0" fmla="*/ 11 w 61"/>
                <a:gd name="T1" fmla="*/ 48 h 48"/>
                <a:gd name="T2" fmla="*/ 17 w 61"/>
                <a:gd name="T3" fmla="*/ 42 h 48"/>
                <a:gd name="T4" fmla="*/ 36 w 61"/>
                <a:gd name="T5" fmla="*/ 25 h 48"/>
                <a:gd name="T6" fmla="*/ 59 w 61"/>
                <a:gd name="T7" fmla="*/ 7 h 48"/>
                <a:gd name="T8" fmla="*/ 61 w 61"/>
                <a:gd name="T9" fmla="*/ 7 h 48"/>
                <a:gd name="T10" fmla="*/ 50 w 61"/>
                <a:gd name="T11" fmla="*/ 0 h 48"/>
                <a:gd name="T12" fmla="*/ 48 w 61"/>
                <a:gd name="T13" fmla="*/ 0 h 48"/>
                <a:gd name="T14" fmla="*/ 25 w 61"/>
                <a:gd name="T15" fmla="*/ 19 h 48"/>
                <a:gd name="T16" fmla="*/ 4 w 61"/>
                <a:gd name="T17" fmla="*/ 36 h 48"/>
                <a:gd name="T18" fmla="*/ 0 w 61"/>
                <a:gd name="T19" fmla="*/ 40 h 48"/>
                <a:gd name="T20" fmla="*/ 11 w 61"/>
                <a:gd name="T21" fmla="*/ 4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8"/>
                <a:gd name="T35" fmla="*/ 61 w 61"/>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8">
                  <a:moveTo>
                    <a:pt x="11" y="48"/>
                  </a:moveTo>
                  <a:lnTo>
                    <a:pt x="17" y="42"/>
                  </a:lnTo>
                  <a:lnTo>
                    <a:pt x="36" y="25"/>
                  </a:lnTo>
                  <a:lnTo>
                    <a:pt x="59" y="7"/>
                  </a:lnTo>
                  <a:lnTo>
                    <a:pt x="61" y="7"/>
                  </a:lnTo>
                  <a:lnTo>
                    <a:pt x="50" y="0"/>
                  </a:lnTo>
                  <a:lnTo>
                    <a:pt x="48" y="0"/>
                  </a:lnTo>
                  <a:lnTo>
                    <a:pt x="25" y="19"/>
                  </a:lnTo>
                  <a:lnTo>
                    <a:pt x="4" y="36"/>
                  </a:lnTo>
                  <a:lnTo>
                    <a:pt x="0" y="40"/>
                  </a:lnTo>
                  <a:lnTo>
                    <a:pt x="11" y="48"/>
                  </a:lnTo>
                  <a:close/>
                </a:path>
              </a:pathLst>
            </a:custGeom>
            <a:solidFill>
              <a:srgbClr val="1F1A17"/>
            </a:solidFill>
            <a:ln w="9525">
              <a:noFill/>
              <a:round/>
              <a:headEnd/>
              <a:tailEnd/>
            </a:ln>
          </p:spPr>
          <p:txBody>
            <a:bodyPr/>
            <a:lstStyle/>
            <a:p>
              <a:endParaRPr lang="en-US"/>
            </a:p>
          </p:txBody>
        </p:sp>
        <p:sp>
          <p:nvSpPr>
            <p:cNvPr id="39993" name="Freeform 129"/>
            <p:cNvSpPr>
              <a:spLocks/>
            </p:cNvSpPr>
            <p:nvPr/>
          </p:nvSpPr>
          <p:spPr bwMode="auto">
            <a:xfrm>
              <a:off x="2108" y="2136"/>
              <a:ext cx="21" cy="44"/>
            </a:xfrm>
            <a:custGeom>
              <a:avLst/>
              <a:gdLst>
                <a:gd name="T0" fmla="*/ 15 w 21"/>
                <a:gd name="T1" fmla="*/ 42 h 44"/>
                <a:gd name="T2" fmla="*/ 15 w 21"/>
                <a:gd name="T3" fmla="*/ 33 h 44"/>
                <a:gd name="T4" fmla="*/ 15 w 21"/>
                <a:gd name="T5" fmla="*/ 25 h 44"/>
                <a:gd name="T6" fmla="*/ 17 w 21"/>
                <a:gd name="T7" fmla="*/ 15 h 44"/>
                <a:gd name="T8" fmla="*/ 21 w 21"/>
                <a:gd name="T9" fmla="*/ 6 h 44"/>
                <a:gd name="T10" fmla="*/ 21 w 21"/>
                <a:gd name="T11" fmla="*/ 4 h 44"/>
                <a:gd name="T12" fmla="*/ 7 w 21"/>
                <a:gd name="T13" fmla="*/ 0 h 44"/>
                <a:gd name="T14" fmla="*/ 5 w 21"/>
                <a:gd name="T15" fmla="*/ 4 h 44"/>
                <a:gd name="T16" fmla="*/ 2 w 21"/>
                <a:gd name="T17" fmla="*/ 14 h 44"/>
                <a:gd name="T18" fmla="*/ 0 w 21"/>
                <a:gd name="T19" fmla="*/ 23 h 44"/>
                <a:gd name="T20" fmla="*/ 0 w 21"/>
                <a:gd name="T21" fmla="*/ 33 h 44"/>
                <a:gd name="T22" fmla="*/ 0 w 21"/>
                <a:gd name="T23" fmla="*/ 44 h 44"/>
                <a:gd name="T24" fmla="*/ 15 w 21"/>
                <a:gd name="T25" fmla="*/ 4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4"/>
                <a:gd name="T41" fmla="*/ 21 w 2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4">
                  <a:moveTo>
                    <a:pt x="15" y="42"/>
                  </a:moveTo>
                  <a:lnTo>
                    <a:pt x="15" y="33"/>
                  </a:lnTo>
                  <a:lnTo>
                    <a:pt x="15" y="25"/>
                  </a:lnTo>
                  <a:lnTo>
                    <a:pt x="17" y="15"/>
                  </a:lnTo>
                  <a:lnTo>
                    <a:pt x="21" y="6"/>
                  </a:lnTo>
                  <a:lnTo>
                    <a:pt x="21" y="4"/>
                  </a:lnTo>
                  <a:lnTo>
                    <a:pt x="7" y="0"/>
                  </a:lnTo>
                  <a:lnTo>
                    <a:pt x="5" y="4"/>
                  </a:lnTo>
                  <a:lnTo>
                    <a:pt x="2" y="14"/>
                  </a:lnTo>
                  <a:lnTo>
                    <a:pt x="0" y="23"/>
                  </a:lnTo>
                  <a:lnTo>
                    <a:pt x="0" y="33"/>
                  </a:lnTo>
                  <a:lnTo>
                    <a:pt x="0" y="44"/>
                  </a:lnTo>
                  <a:lnTo>
                    <a:pt x="15" y="42"/>
                  </a:lnTo>
                  <a:close/>
                </a:path>
              </a:pathLst>
            </a:custGeom>
            <a:solidFill>
              <a:srgbClr val="1F1A17"/>
            </a:solidFill>
            <a:ln w="9525">
              <a:noFill/>
              <a:round/>
              <a:headEnd/>
              <a:tailEnd/>
            </a:ln>
          </p:spPr>
          <p:txBody>
            <a:bodyPr/>
            <a:lstStyle/>
            <a:p>
              <a:endParaRPr lang="en-US"/>
            </a:p>
          </p:txBody>
        </p:sp>
        <p:sp>
          <p:nvSpPr>
            <p:cNvPr id="39994" name="Freeform 130"/>
            <p:cNvSpPr>
              <a:spLocks/>
            </p:cNvSpPr>
            <p:nvPr/>
          </p:nvSpPr>
          <p:spPr bwMode="auto">
            <a:xfrm>
              <a:off x="2108" y="2178"/>
              <a:ext cx="96" cy="98"/>
            </a:xfrm>
            <a:custGeom>
              <a:avLst/>
              <a:gdLst>
                <a:gd name="T0" fmla="*/ 96 w 96"/>
                <a:gd name="T1" fmla="*/ 91 h 98"/>
                <a:gd name="T2" fmla="*/ 96 w 96"/>
                <a:gd name="T3" fmla="*/ 91 h 98"/>
                <a:gd name="T4" fmla="*/ 63 w 96"/>
                <a:gd name="T5" fmla="*/ 68 h 98"/>
                <a:gd name="T6" fmla="*/ 38 w 96"/>
                <a:gd name="T7" fmla="*/ 46 h 98"/>
                <a:gd name="T8" fmla="*/ 28 w 96"/>
                <a:gd name="T9" fmla="*/ 35 h 98"/>
                <a:gd name="T10" fmla="*/ 21 w 96"/>
                <a:gd name="T11" fmla="*/ 25 h 98"/>
                <a:gd name="T12" fmla="*/ 17 w 96"/>
                <a:gd name="T13" fmla="*/ 14 h 98"/>
                <a:gd name="T14" fmla="*/ 15 w 96"/>
                <a:gd name="T15" fmla="*/ 0 h 98"/>
                <a:gd name="T16" fmla="*/ 0 w 96"/>
                <a:gd name="T17" fmla="*/ 0 h 98"/>
                <a:gd name="T18" fmla="*/ 2 w 96"/>
                <a:gd name="T19" fmla="*/ 16 h 98"/>
                <a:gd name="T20" fmla="*/ 7 w 96"/>
                <a:gd name="T21" fmla="*/ 27 h 98"/>
                <a:gd name="T22" fmla="*/ 15 w 96"/>
                <a:gd name="T23" fmla="*/ 41 h 98"/>
                <a:gd name="T24" fmla="*/ 25 w 96"/>
                <a:gd name="T25" fmla="*/ 52 h 98"/>
                <a:gd name="T26" fmla="*/ 51 w 96"/>
                <a:gd name="T27" fmla="*/ 75 h 98"/>
                <a:gd name="T28" fmla="*/ 84 w 96"/>
                <a:gd name="T29" fmla="*/ 98 h 98"/>
                <a:gd name="T30" fmla="*/ 84 w 96"/>
                <a:gd name="T31" fmla="*/ 98 h 98"/>
                <a:gd name="T32" fmla="*/ 96 w 96"/>
                <a:gd name="T33" fmla="*/ 91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98"/>
                <a:gd name="T53" fmla="*/ 96 w 9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98">
                  <a:moveTo>
                    <a:pt x="96" y="91"/>
                  </a:moveTo>
                  <a:lnTo>
                    <a:pt x="96" y="91"/>
                  </a:lnTo>
                  <a:lnTo>
                    <a:pt x="63" y="68"/>
                  </a:lnTo>
                  <a:lnTo>
                    <a:pt x="38" y="46"/>
                  </a:lnTo>
                  <a:lnTo>
                    <a:pt x="28" y="35"/>
                  </a:lnTo>
                  <a:lnTo>
                    <a:pt x="21" y="25"/>
                  </a:lnTo>
                  <a:lnTo>
                    <a:pt x="17" y="14"/>
                  </a:lnTo>
                  <a:lnTo>
                    <a:pt x="15" y="0"/>
                  </a:lnTo>
                  <a:lnTo>
                    <a:pt x="0" y="0"/>
                  </a:lnTo>
                  <a:lnTo>
                    <a:pt x="2" y="16"/>
                  </a:lnTo>
                  <a:lnTo>
                    <a:pt x="7" y="27"/>
                  </a:lnTo>
                  <a:lnTo>
                    <a:pt x="15" y="41"/>
                  </a:lnTo>
                  <a:lnTo>
                    <a:pt x="25" y="52"/>
                  </a:lnTo>
                  <a:lnTo>
                    <a:pt x="51" y="75"/>
                  </a:lnTo>
                  <a:lnTo>
                    <a:pt x="84" y="98"/>
                  </a:lnTo>
                  <a:lnTo>
                    <a:pt x="96" y="91"/>
                  </a:lnTo>
                  <a:close/>
                </a:path>
              </a:pathLst>
            </a:custGeom>
            <a:solidFill>
              <a:srgbClr val="1F1A17"/>
            </a:solidFill>
            <a:ln w="9525">
              <a:noFill/>
              <a:round/>
              <a:headEnd/>
              <a:tailEnd/>
            </a:ln>
          </p:spPr>
          <p:txBody>
            <a:bodyPr/>
            <a:lstStyle/>
            <a:p>
              <a:endParaRPr lang="en-US"/>
            </a:p>
          </p:txBody>
        </p:sp>
        <p:sp>
          <p:nvSpPr>
            <p:cNvPr id="39995" name="Freeform 131"/>
            <p:cNvSpPr>
              <a:spLocks/>
            </p:cNvSpPr>
            <p:nvPr/>
          </p:nvSpPr>
          <p:spPr bwMode="auto">
            <a:xfrm>
              <a:off x="2192" y="2269"/>
              <a:ext cx="161" cy="96"/>
            </a:xfrm>
            <a:custGeom>
              <a:avLst/>
              <a:gdLst>
                <a:gd name="T0" fmla="*/ 161 w 161"/>
                <a:gd name="T1" fmla="*/ 86 h 96"/>
                <a:gd name="T2" fmla="*/ 161 w 161"/>
                <a:gd name="T3" fmla="*/ 86 h 96"/>
                <a:gd name="T4" fmla="*/ 136 w 161"/>
                <a:gd name="T5" fmla="*/ 76 h 96"/>
                <a:gd name="T6" fmla="*/ 115 w 161"/>
                <a:gd name="T7" fmla="*/ 67 h 96"/>
                <a:gd name="T8" fmla="*/ 94 w 161"/>
                <a:gd name="T9" fmla="*/ 57 h 96"/>
                <a:gd name="T10" fmla="*/ 77 w 161"/>
                <a:gd name="T11" fmla="*/ 46 h 96"/>
                <a:gd name="T12" fmla="*/ 42 w 161"/>
                <a:gd name="T13" fmla="*/ 23 h 96"/>
                <a:gd name="T14" fmla="*/ 12 w 161"/>
                <a:gd name="T15" fmla="*/ 0 h 96"/>
                <a:gd name="T16" fmla="*/ 0 w 161"/>
                <a:gd name="T17" fmla="*/ 7 h 96"/>
                <a:gd name="T18" fmla="*/ 33 w 161"/>
                <a:gd name="T19" fmla="*/ 30 h 96"/>
                <a:gd name="T20" fmla="*/ 65 w 161"/>
                <a:gd name="T21" fmla="*/ 53 h 96"/>
                <a:gd name="T22" fmla="*/ 84 w 161"/>
                <a:gd name="T23" fmla="*/ 65 h 96"/>
                <a:gd name="T24" fmla="*/ 106 w 161"/>
                <a:gd name="T25" fmla="*/ 76 h 96"/>
                <a:gd name="T26" fmla="*/ 129 w 161"/>
                <a:gd name="T27" fmla="*/ 86 h 96"/>
                <a:gd name="T28" fmla="*/ 154 w 161"/>
                <a:gd name="T29" fmla="*/ 96 h 96"/>
                <a:gd name="T30" fmla="*/ 154 w 161"/>
                <a:gd name="T31" fmla="*/ 96 h 96"/>
                <a:gd name="T32" fmla="*/ 161 w 161"/>
                <a:gd name="T33" fmla="*/ 8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96"/>
                <a:gd name="T53" fmla="*/ 161 w 161"/>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96">
                  <a:moveTo>
                    <a:pt x="161" y="86"/>
                  </a:moveTo>
                  <a:lnTo>
                    <a:pt x="161" y="86"/>
                  </a:lnTo>
                  <a:lnTo>
                    <a:pt x="136" y="76"/>
                  </a:lnTo>
                  <a:lnTo>
                    <a:pt x="115" y="67"/>
                  </a:lnTo>
                  <a:lnTo>
                    <a:pt x="94" y="57"/>
                  </a:lnTo>
                  <a:lnTo>
                    <a:pt x="77" y="46"/>
                  </a:lnTo>
                  <a:lnTo>
                    <a:pt x="42" y="23"/>
                  </a:lnTo>
                  <a:lnTo>
                    <a:pt x="12" y="0"/>
                  </a:lnTo>
                  <a:lnTo>
                    <a:pt x="0" y="7"/>
                  </a:lnTo>
                  <a:lnTo>
                    <a:pt x="33" y="30"/>
                  </a:lnTo>
                  <a:lnTo>
                    <a:pt x="65" y="53"/>
                  </a:lnTo>
                  <a:lnTo>
                    <a:pt x="84" y="65"/>
                  </a:lnTo>
                  <a:lnTo>
                    <a:pt x="106" y="76"/>
                  </a:lnTo>
                  <a:lnTo>
                    <a:pt x="129" y="86"/>
                  </a:lnTo>
                  <a:lnTo>
                    <a:pt x="154" y="96"/>
                  </a:lnTo>
                  <a:lnTo>
                    <a:pt x="161" y="86"/>
                  </a:lnTo>
                  <a:close/>
                </a:path>
              </a:pathLst>
            </a:custGeom>
            <a:solidFill>
              <a:srgbClr val="1F1A17"/>
            </a:solidFill>
            <a:ln w="9525">
              <a:noFill/>
              <a:round/>
              <a:headEnd/>
              <a:tailEnd/>
            </a:ln>
          </p:spPr>
          <p:txBody>
            <a:bodyPr/>
            <a:lstStyle/>
            <a:p>
              <a:endParaRPr lang="en-US"/>
            </a:p>
          </p:txBody>
        </p:sp>
        <p:sp>
          <p:nvSpPr>
            <p:cNvPr id="39996" name="Freeform 132"/>
            <p:cNvSpPr>
              <a:spLocks/>
            </p:cNvSpPr>
            <p:nvPr/>
          </p:nvSpPr>
          <p:spPr bwMode="auto">
            <a:xfrm>
              <a:off x="2346" y="2355"/>
              <a:ext cx="239" cy="62"/>
            </a:xfrm>
            <a:custGeom>
              <a:avLst/>
              <a:gdLst>
                <a:gd name="T0" fmla="*/ 239 w 239"/>
                <a:gd name="T1" fmla="*/ 52 h 62"/>
                <a:gd name="T2" fmla="*/ 239 w 239"/>
                <a:gd name="T3" fmla="*/ 52 h 62"/>
                <a:gd name="T4" fmla="*/ 178 w 239"/>
                <a:gd name="T5" fmla="*/ 40 h 62"/>
                <a:gd name="T6" fmla="*/ 119 w 239"/>
                <a:gd name="T7" fmla="*/ 29 h 62"/>
                <a:gd name="T8" fmla="*/ 59 w 239"/>
                <a:gd name="T9" fmla="*/ 15 h 62"/>
                <a:gd name="T10" fmla="*/ 7 w 239"/>
                <a:gd name="T11" fmla="*/ 0 h 62"/>
                <a:gd name="T12" fmla="*/ 0 w 239"/>
                <a:gd name="T13" fmla="*/ 10 h 62"/>
                <a:gd name="T14" fmla="*/ 53 w 239"/>
                <a:gd name="T15" fmla="*/ 25 h 62"/>
                <a:gd name="T16" fmla="*/ 113 w 239"/>
                <a:gd name="T17" fmla="*/ 39 h 62"/>
                <a:gd name="T18" fmla="*/ 174 w 239"/>
                <a:gd name="T19" fmla="*/ 52 h 62"/>
                <a:gd name="T20" fmla="*/ 236 w 239"/>
                <a:gd name="T21" fmla="*/ 62 h 62"/>
                <a:gd name="T22" fmla="*/ 236 w 239"/>
                <a:gd name="T23" fmla="*/ 62 h 62"/>
                <a:gd name="T24" fmla="*/ 239 w 239"/>
                <a:gd name="T25" fmla="*/ 5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9"/>
                <a:gd name="T40" fmla="*/ 0 h 62"/>
                <a:gd name="T41" fmla="*/ 239 w 239"/>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9" h="62">
                  <a:moveTo>
                    <a:pt x="239" y="52"/>
                  </a:moveTo>
                  <a:lnTo>
                    <a:pt x="239" y="52"/>
                  </a:lnTo>
                  <a:lnTo>
                    <a:pt x="178" y="40"/>
                  </a:lnTo>
                  <a:lnTo>
                    <a:pt x="119" y="29"/>
                  </a:lnTo>
                  <a:lnTo>
                    <a:pt x="59" y="15"/>
                  </a:lnTo>
                  <a:lnTo>
                    <a:pt x="7" y="0"/>
                  </a:lnTo>
                  <a:lnTo>
                    <a:pt x="0" y="10"/>
                  </a:lnTo>
                  <a:lnTo>
                    <a:pt x="53" y="25"/>
                  </a:lnTo>
                  <a:lnTo>
                    <a:pt x="113" y="39"/>
                  </a:lnTo>
                  <a:lnTo>
                    <a:pt x="174" y="52"/>
                  </a:lnTo>
                  <a:lnTo>
                    <a:pt x="236" y="62"/>
                  </a:lnTo>
                  <a:lnTo>
                    <a:pt x="239" y="52"/>
                  </a:lnTo>
                  <a:close/>
                </a:path>
              </a:pathLst>
            </a:custGeom>
            <a:solidFill>
              <a:srgbClr val="1F1A17"/>
            </a:solidFill>
            <a:ln w="9525">
              <a:noFill/>
              <a:round/>
              <a:headEnd/>
              <a:tailEnd/>
            </a:ln>
          </p:spPr>
          <p:txBody>
            <a:bodyPr/>
            <a:lstStyle/>
            <a:p>
              <a:endParaRPr lang="en-US"/>
            </a:p>
          </p:txBody>
        </p:sp>
        <p:sp>
          <p:nvSpPr>
            <p:cNvPr id="39997" name="Freeform 133"/>
            <p:cNvSpPr>
              <a:spLocks/>
            </p:cNvSpPr>
            <p:nvPr/>
          </p:nvSpPr>
          <p:spPr bwMode="auto">
            <a:xfrm>
              <a:off x="2582" y="2407"/>
              <a:ext cx="140" cy="33"/>
            </a:xfrm>
            <a:custGeom>
              <a:avLst/>
              <a:gdLst>
                <a:gd name="T0" fmla="*/ 140 w 140"/>
                <a:gd name="T1" fmla="*/ 23 h 33"/>
                <a:gd name="T2" fmla="*/ 140 w 140"/>
                <a:gd name="T3" fmla="*/ 23 h 33"/>
                <a:gd name="T4" fmla="*/ 105 w 140"/>
                <a:gd name="T5" fmla="*/ 19 h 33"/>
                <a:gd name="T6" fmla="*/ 71 w 140"/>
                <a:gd name="T7" fmla="*/ 13 h 33"/>
                <a:gd name="T8" fmla="*/ 36 w 140"/>
                <a:gd name="T9" fmla="*/ 8 h 33"/>
                <a:gd name="T10" fmla="*/ 3 w 140"/>
                <a:gd name="T11" fmla="*/ 0 h 33"/>
                <a:gd name="T12" fmla="*/ 0 w 140"/>
                <a:gd name="T13" fmla="*/ 10 h 33"/>
                <a:gd name="T14" fmla="*/ 32 w 140"/>
                <a:gd name="T15" fmla="*/ 17 h 33"/>
                <a:gd name="T16" fmla="*/ 67 w 140"/>
                <a:gd name="T17" fmla="*/ 23 h 33"/>
                <a:gd name="T18" fmla="*/ 103 w 140"/>
                <a:gd name="T19" fmla="*/ 29 h 33"/>
                <a:gd name="T20" fmla="*/ 140 w 140"/>
                <a:gd name="T21" fmla="*/ 33 h 33"/>
                <a:gd name="T22" fmla="*/ 140 w 140"/>
                <a:gd name="T23" fmla="*/ 33 h 33"/>
                <a:gd name="T24" fmla="*/ 140 w 140"/>
                <a:gd name="T25" fmla="*/ 23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33"/>
                <a:gd name="T41" fmla="*/ 140 w 140"/>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33">
                  <a:moveTo>
                    <a:pt x="140" y="23"/>
                  </a:moveTo>
                  <a:lnTo>
                    <a:pt x="140" y="23"/>
                  </a:lnTo>
                  <a:lnTo>
                    <a:pt x="105" y="19"/>
                  </a:lnTo>
                  <a:lnTo>
                    <a:pt x="71" y="13"/>
                  </a:lnTo>
                  <a:lnTo>
                    <a:pt x="36" y="8"/>
                  </a:lnTo>
                  <a:lnTo>
                    <a:pt x="3" y="0"/>
                  </a:lnTo>
                  <a:lnTo>
                    <a:pt x="0" y="10"/>
                  </a:lnTo>
                  <a:lnTo>
                    <a:pt x="32" y="17"/>
                  </a:lnTo>
                  <a:lnTo>
                    <a:pt x="67" y="23"/>
                  </a:lnTo>
                  <a:lnTo>
                    <a:pt x="103" y="29"/>
                  </a:lnTo>
                  <a:lnTo>
                    <a:pt x="140" y="33"/>
                  </a:lnTo>
                  <a:lnTo>
                    <a:pt x="140" y="23"/>
                  </a:lnTo>
                  <a:close/>
                </a:path>
              </a:pathLst>
            </a:custGeom>
            <a:solidFill>
              <a:srgbClr val="1F1A17"/>
            </a:solidFill>
            <a:ln w="9525">
              <a:noFill/>
              <a:round/>
              <a:headEnd/>
              <a:tailEnd/>
            </a:ln>
          </p:spPr>
          <p:txBody>
            <a:bodyPr/>
            <a:lstStyle/>
            <a:p>
              <a:endParaRPr lang="en-US"/>
            </a:p>
          </p:txBody>
        </p:sp>
        <p:sp>
          <p:nvSpPr>
            <p:cNvPr id="39998" name="Freeform 134"/>
            <p:cNvSpPr>
              <a:spLocks/>
            </p:cNvSpPr>
            <p:nvPr/>
          </p:nvSpPr>
          <p:spPr bwMode="auto">
            <a:xfrm>
              <a:off x="2722" y="2430"/>
              <a:ext cx="170" cy="15"/>
            </a:xfrm>
            <a:custGeom>
              <a:avLst/>
              <a:gdLst>
                <a:gd name="T0" fmla="*/ 170 w 170"/>
                <a:gd name="T1" fmla="*/ 6 h 15"/>
                <a:gd name="T2" fmla="*/ 170 w 170"/>
                <a:gd name="T3" fmla="*/ 6 h 15"/>
                <a:gd name="T4" fmla="*/ 126 w 170"/>
                <a:gd name="T5" fmla="*/ 6 h 15"/>
                <a:gd name="T6" fmla="*/ 82 w 170"/>
                <a:gd name="T7" fmla="*/ 4 h 15"/>
                <a:gd name="T8" fmla="*/ 40 w 170"/>
                <a:gd name="T9" fmla="*/ 2 h 15"/>
                <a:gd name="T10" fmla="*/ 0 w 170"/>
                <a:gd name="T11" fmla="*/ 0 h 15"/>
                <a:gd name="T12" fmla="*/ 0 w 170"/>
                <a:gd name="T13" fmla="*/ 10 h 15"/>
                <a:gd name="T14" fmla="*/ 38 w 170"/>
                <a:gd name="T15" fmla="*/ 12 h 15"/>
                <a:gd name="T16" fmla="*/ 80 w 170"/>
                <a:gd name="T17" fmla="*/ 13 h 15"/>
                <a:gd name="T18" fmla="*/ 126 w 170"/>
                <a:gd name="T19" fmla="*/ 15 h 15"/>
                <a:gd name="T20" fmla="*/ 170 w 170"/>
                <a:gd name="T21" fmla="*/ 15 h 15"/>
                <a:gd name="T22" fmla="*/ 170 w 170"/>
                <a:gd name="T23" fmla="*/ 15 h 15"/>
                <a:gd name="T24" fmla="*/ 170 w 170"/>
                <a:gd name="T25" fmla="*/ 6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5"/>
                <a:gd name="T41" fmla="*/ 170 w 17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5">
                  <a:moveTo>
                    <a:pt x="170" y="6"/>
                  </a:moveTo>
                  <a:lnTo>
                    <a:pt x="170" y="6"/>
                  </a:lnTo>
                  <a:lnTo>
                    <a:pt x="126" y="6"/>
                  </a:lnTo>
                  <a:lnTo>
                    <a:pt x="82" y="4"/>
                  </a:lnTo>
                  <a:lnTo>
                    <a:pt x="40" y="2"/>
                  </a:lnTo>
                  <a:lnTo>
                    <a:pt x="0" y="0"/>
                  </a:lnTo>
                  <a:lnTo>
                    <a:pt x="0" y="10"/>
                  </a:lnTo>
                  <a:lnTo>
                    <a:pt x="38" y="12"/>
                  </a:lnTo>
                  <a:lnTo>
                    <a:pt x="80" y="13"/>
                  </a:lnTo>
                  <a:lnTo>
                    <a:pt x="126" y="15"/>
                  </a:lnTo>
                  <a:lnTo>
                    <a:pt x="170" y="15"/>
                  </a:lnTo>
                  <a:lnTo>
                    <a:pt x="170" y="6"/>
                  </a:lnTo>
                  <a:close/>
                </a:path>
              </a:pathLst>
            </a:custGeom>
            <a:solidFill>
              <a:srgbClr val="1F1A17"/>
            </a:solidFill>
            <a:ln w="9525">
              <a:noFill/>
              <a:round/>
              <a:headEnd/>
              <a:tailEnd/>
            </a:ln>
          </p:spPr>
          <p:txBody>
            <a:bodyPr/>
            <a:lstStyle/>
            <a:p>
              <a:endParaRPr lang="en-US"/>
            </a:p>
          </p:txBody>
        </p:sp>
        <p:sp>
          <p:nvSpPr>
            <p:cNvPr id="39999" name="Freeform 135"/>
            <p:cNvSpPr>
              <a:spLocks/>
            </p:cNvSpPr>
            <p:nvPr/>
          </p:nvSpPr>
          <p:spPr bwMode="auto">
            <a:xfrm>
              <a:off x="2892" y="2422"/>
              <a:ext cx="237" cy="23"/>
            </a:xfrm>
            <a:custGeom>
              <a:avLst/>
              <a:gdLst>
                <a:gd name="T0" fmla="*/ 235 w 237"/>
                <a:gd name="T1" fmla="*/ 0 h 23"/>
                <a:gd name="T2" fmla="*/ 235 w 237"/>
                <a:gd name="T3" fmla="*/ 0 h 23"/>
                <a:gd name="T4" fmla="*/ 177 w 237"/>
                <a:gd name="T5" fmla="*/ 6 h 23"/>
                <a:gd name="T6" fmla="*/ 119 w 237"/>
                <a:gd name="T7" fmla="*/ 10 h 23"/>
                <a:gd name="T8" fmla="*/ 62 w 237"/>
                <a:gd name="T9" fmla="*/ 14 h 23"/>
                <a:gd name="T10" fmla="*/ 0 w 237"/>
                <a:gd name="T11" fmla="*/ 14 h 23"/>
                <a:gd name="T12" fmla="*/ 0 w 237"/>
                <a:gd name="T13" fmla="*/ 23 h 23"/>
                <a:gd name="T14" fmla="*/ 62 w 237"/>
                <a:gd name="T15" fmla="*/ 23 h 23"/>
                <a:gd name="T16" fmla="*/ 121 w 237"/>
                <a:gd name="T17" fmla="*/ 21 h 23"/>
                <a:gd name="T18" fmla="*/ 179 w 237"/>
                <a:gd name="T19" fmla="*/ 18 h 23"/>
                <a:gd name="T20" fmla="*/ 237 w 237"/>
                <a:gd name="T21" fmla="*/ 12 h 23"/>
                <a:gd name="T22" fmla="*/ 237 w 237"/>
                <a:gd name="T23" fmla="*/ 12 h 23"/>
                <a:gd name="T24" fmla="*/ 235 w 237"/>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
                <a:gd name="T41" fmla="*/ 237 w 237"/>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
                  <a:moveTo>
                    <a:pt x="235" y="0"/>
                  </a:moveTo>
                  <a:lnTo>
                    <a:pt x="235" y="0"/>
                  </a:lnTo>
                  <a:lnTo>
                    <a:pt x="177" y="6"/>
                  </a:lnTo>
                  <a:lnTo>
                    <a:pt x="119" y="10"/>
                  </a:lnTo>
                  <a:lnTo>
                    <a:pt x="62" y="14"/>
                  </a:lnTo>
                  <a:lnTo>
                    <a:pt x="0" y="14"/>
                  </a:lnTo>
                  <a:lnTo>
                    <a:pt x="0" y="23"/>
                  </a:lnTo>
                  <a:lnTo>
                    <a:pt x="62" y="23"/>
                  </a:lnTo>
                  <a:lnTo>
                    <a:pt x="121" y="21"/>
                  </a:lnTo>
                  <a:lnTo>
                    <a:pt x="179" y="18"/>
                  </a:lnTo>
                  <a:lnTo>
                    <a:pt x="237" y="12"/>
                  </a:lnTo>
                  <a:lnTo>
                    <a:pt x="235" y="0"/>
                  </a:lnTo>
                  <a:close/>
                </a:path>
              </a:pathLst>
            </a:custGeom>
            <a:solidFill>
              <a:srgbClr val="1F1A17"/>
            </a:solidFill>
            <a:ln w="9525">
              <a:noFill/>
              <a:round/>
              <a:headEnd/>
              <a:tailEnd/>
            </a:ln>
          </p:spPr>
          <p:txBody>
            <a:bodyPr/>
            <a:lstStyle/>
            <a:p>
              <a:endParaRPr lang="en-US"/>
            </a:p>
          </p:txBody>
        </p:sp>
        <p:sp>
          <p:nvSpPr>
            <p:cNvPr id="40000" name="Freeform 136"/>
            <p:cNvSpPr>
              <a:spLocks/>
            </p:cNvSpPr>
            <p:nvPr/>
          </p:nvSpPr>
          <p:spPr bwMode="auto">
            <a:xfrm>
              <a:off x="3127" y="2388"/>
              <a:ext cx="161" cy="46"/>
            </a:xfrm>
            <a:custGeom>
              <a:avLst/>
              <a:gdLst>
                <a:gd name="T0" fmla="*/ 155 w 161"/>
                <a:gd name="T1" fmla="*/ 0 h 46"/>
                <a:gd name="T2" fmla="*/ 155 w 161"/>
                <a:gd name="T3" fmla="*/ 0 h 46"/>
                <a:gd name="T4" fmla="*/ 119 w 161"/>
                <a:gd name="T5" fmla="*/ 9 h 46"/>
                <a:gd name="T6" fmla="*/ 82 w 161"/>
                <a:gd name="T7" fmla="*/ 19 h 46"/>
                <a:gd name="T8" fmla="*/ 44 w 161"/>
                <a:gd name="T9" fmla="*/ 29 h 46"/>
                <a:gd name="T10" fmla="*/ 0 w 161"/>
                <a:gd name="T11" fmla="*/ 34 h 46"/>
                <a:gd name="T12" fmla="*/ 2 w 161"/>
                <a:gd name="T13" fmla="*/ 46 h 46"/>
                <a:gd name="T14" fmla="*/ 48 w 161"/>
                <a:gd name="T15" fmla="*/ 38 h 46"/>
                <a:gd name="T16" fmla="*/ 86 w 161"/>
                <a:gd name="T17" fmla="*/ 29 h 46"/>
                <a:gd name="T18" fmla="*/ 124 w 161"/>
                <a:gd name="T19" fmla="*/ 19 h 46"/>
                <a:gd name="T20" fmla="*/ 161 w 161"/>
                <a:gd name="T21" fmla="*/ 9 h 46"/>
                <a:gd name="T22" fmla="*/ 161 w 161"/>
                <a:gd name="T23" fmla="*/ 9 h 46"/>
                <a:gd name="T24" fmla="*/ 155 w 161"/>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46"/>
                <a:gd name="T41" fmla="*/ 161 w 161"/>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46">
                  <a:moveTo>
                    <a:pt x="155" y="0"/>
                  </a:moveTo>
                  <a:lnTo>
                    <a:pt x="155" y="0"/>
                  </a:lnTo>
                  <a:lnTo>
                    <a:pt x="119" y="9"/>
                  </a:lnTo>
                  <a:lnTo>
                    <a:pt x="82" y="19"/>
                  </a:lnTo>
                  <a:lnTo>
                    <a:pt x="44" y="29"/>
                  </a:lnTo>
                  <a:lnTo>
                    <a:pt x="0" y="34"/>
                  </a:lnTo>
                  <a:lnTo>
                    <a:pt x="2" y="46"/>
                  </a:lnTo>
                  <a:lnTo>
                    <a:pt x="48" y="38"/>
                  </a:lnTo>
                  <a:lnTo>
                    <a:pt x="86" y="29"/>
                  </a:lnTo>
                  <a:lnTo>
                    <a:pt x="124" y="19"/>
                  </a:lnTo>
                  <a:lnTo>
                    <a:pt x="161" y="9"/>
                  </a:lnTo>
                  <a:lnTo>
                    <a:pt x="155" y="0"/>
                  </a:lnTo>
                  <a:close/>
                </a:path>
              </a:pathLst>
            </a:custGeom>
            <a:solidFill>
              <a:srgbClr val="1F1A17"/>
            </a:solidFill>
            <a:ln w="9525">
              <a:noFill/>
              <a:round/>
              <a:headEnd/>
              <a:tailEnd/>
            </a:ln>
          </p:spPr>
          <p:txBody>
            <a:bodyPr/>
            <a:lstStyle/>
            <a:p>
              <a:endParaRPr lang="en-US"/>
            </a:p>
          </p:txBody>
        </p:sp>
        <p:sp>
          <p:nvSpPr>
            <p:cNvPr id="40001" name="Freeform 137"/>
            <p:cNvSpPr>
              <a:spLocks/>
            </p:cNvSpPr>
            <p:nvPr/>
          </p:nvSpPr>
          <p:spPr bwMode="auto">
            <a:xfrm>
              <a:off x="3282" y="2319"/>
              <a:ext cx="226" cy="78"/>
            </a:xfrm>
            <a:custGeom>
              <a:avLst/>
              <a:gdLst>
                <a:gd name="T0" fmla="*/ 217 w 226"/>
                <a:gd name="T1" fmla="*/ 0 h 78"/>
                <a:gd name="T2" fmla="*/ 217 w 226"/>
                <a:gd name="T3" fmla="*/ 0 h 78"/>
                <a:gd name="T4" fmla="*/ 173 w 226"/>
                <a:gd name="T5" fmla="*/ 19 h 78"/>
                <a:gd name="T6" fmla="*/ 121 w 226"/>
                <a:gd name="T7" fmla="*/ 36 h 78"/>
                <a:gd name="T8" fmla="*/ 65 w 226"/>
                <a:gd name="T9" fmla="*/ 53 h 78"/>
                <a:gd name="T10" fmla="*/ 0 w 226"/>
                <a:gd name="T11" fmla="*/ 69 h 78"/>
                <a:gd name="T12" fmla="*/ 6 w 226"/>
                <a:gd name="T13" fmla="*/ 78 h 78"/>
                <a:gd name="T14" fmla="*/ 71 w 226"/>
                <a:gd name="T15" fmla="*/ 63 h 78"/>
                <a:gd name="T16" fmla="*/ 129 w 226"/>
                <a:gd name="T17" fmla="*/ 46 h 78"/>
                <a:gd name="T18" fmla="*/ 180 w 226"/>
                <a:gd name="T19" fmla="*/ 28 h 78"/>
                <a:gd name="T20" fmla="*/ 226 w 226"/>
                <a:gd name="T21" fmla="*/ 7 h 78"/>
                <a:gd name="T22" fmla="*/ 226 w 226"/>
                <a:gd name="T23" fmla="*/ 7 h 78"/>
                <a:gd name="T24" fmla="*/ 217 w 226"/>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
                <a:gd name="T40" fmla="*/ 0 h 78"/>
                <a:gd name="T41" fmla="*/ 226 w 226"/>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 h="78">
                  <a:moveTo>
                    <a:pt x="217" y="0"/>
                  </a:moveTo>
                  <a:lnTo>
                    <a:pt x="217" y="0"/>
                  </a:lnTo>
                  <a:lnTo>
                    <a:pt x="173" y="19"/>
                  </a:lnTo>
                  <a:lnTo>
                    <a:pt x="121" y="36"/>
                  </a:lnTo>
                  <a:lnTo>
                    <a:pt x="65" y="53"/>
                  </a:lnTo>
                  <a:lnTo>
                    <a:pt x="0" y="69"/>
                  </a:lnTo>
                  <a:lnTo>
                    <a:pt x="6" y="78"/>
                  </a:lnTo>
                  <a:lnTo>
                    <a:pt x="71" y="63"/>
                  </a:lnTo>
                  <a:lnTo>
                    <a:pt x="129" y="46"/>
                  </a:lnTo>
                  <a:lnTo>
                    <a:pt x="180" y="28"/>
                  </a:lnTo>
                  <a:lnTo>
                    <a:pt x="226" y="7"/>
                  </a:lnTo>
                  <a:lnTo>
                    <a:pt x="217" y="0"/>
                  </a:lnTo>
                  <a:close/>
                </a:path>
              </a:pathLst>
            </a:custGeom>
            <a:solidFill>
              <a:srgbClr val="1F1A17"/>
            </a:solidFill>
            <a:ln w="9525">
              <a:noFill/>
              <a:round/>
              <a:headEnd/>
              <a:tailEnd/>
            </a:ln>
          </p:spPr>
          <p:txBody>
            <a:bodyPr/>
            <a:lstStyle/>
            <a:p>
              <a:endParaRPr lang="en-US"/>
            </a:p>
          </p:txBody>
        </p:sp>
        <p:sp>
          <p:nvSpPr>
            <p:cNvPr id="40002" name="Freeform 138"/>
            <p:cNvSpPr>
              <a:spLocks/>
            </p:cNvSpPr>
            <p:nvPr/>
          </p:nvSpPr>
          <p:spPr bwMode="auto">
            <a:xfrm>
              <a:off x="3499" y="2182"/>
              <a:ext cx="153" cy="144"/>
            </a:xfrm>
            <a:custGeom>
              <a:avLst/>
              <a:gdLst>
                <a:gd name="T0" fmla="*/ 138 w 153"/>
                <a:gd name="T1" fmla="*/ 0 h 144"/>
                <a:gd name="T2" fmla="*/ 138 w 153"/>
                <a:gd name="T3" fmla="*/ 10 h 144"/>
                <a:gd name="T4" fmla="*/ 138 w 153"/>
                <a:gd name="T5" fmla="*/ 19 h 144"/>
                <a:gd name="T6" fmla="*/ 136 w 153"/>
                <a:gd name="T7" fmla="*/ 29 h 144"/>
                <a:gd name="T8" fmla="*/ 132 w 153"/>
                <a:gd name="T9" fmla="*/ 37 h 144"/>
                <a:gd name="T10" fmla="*/ 128 w 153"/>
                <a:gd name="T11" fmla="*/ 46 h 144"/>
                <a:gd name="T12" fmla="*/ 121 w 153"/>
                <a:gd name="T13" fmla="*/ 54 h 144"/>
                <a:gd name="T14" fmla="*/ 115 w 153"/>
                <a:gd name="T15" fmla="*/ 64 h 144"/>
                <a:gd name="T16" fmla="*/ 105 w 153"/>
                <a:gd name="T17" fmla="*/ 71 h 144"/>
                <a:gd name="T18" fmla="*/ 86 w 153"/>
                <a:gd name="T19" fmla="*/ 89 h 144"/>
                <a:gd name="T20" fmla="*/ 61 w 153"/>
                <a:gd name="T21" fmla="*/ 104 h 144"/>
                <a:gd name="T22" fmla="*/ 33 w 153"/>
                <a:gd name="T23" fmla="*/ 121 h 144"/>
                <a:gd name="T24" fmla="*/ 0 w 153"/>
                <a:gd name="T25" fmla="*/ 137 h 144"/>
                <a:gd name="T26" fmla="*/ 9 w 153"/>
                <a:gd name="T27" fmla="*/ 144 h 144"/>
                <a:gd name="T28" fmla="*/ 42 w 153"/>
                <a:gd name="T29" fmla="*/ 129 h 144"/>
                <a:gd name="T30" fmla="*/ 71 w 153"/>
                <a:gd name="T31" fmla="*/ 112 h 144"/>
                <a:gd name="T32" fmla="*/ 96 w 153"/>
                <a:gd name="T33" fmla="*/ 96 h 144"/>
                <a:gd name="T34" fmla="*/ 119 w 153"/>
                <a:gd name="T35" fmla="*/ 79 h 144"/>
                <a:gd name="T36" fmla="*/ 127 w 153"/>
                <a:gd name="T37" fmla="*/ 69 h 144"/>
                <a:gd name="T38" fmla="*/ 134 w 153"/>
                <a:gd name="T39" fmla="*/ 60 h 144"/>
                <a:gd name="T40" fmla="*/ 142 w 153"/>
                <a:gd name="T41" fmla="*/ 50 h 144"/>
                <a:gd name="T42" fmla="*/ 148 w 153"/>
                <a:gd name="T43" fmla="*/ 41 h 144"/>
                <a:gd name="T44" fmla="*/ 151 w 153"/>
                <a:gd name="T45" fmla="*/ 31 h 144"/>
                <a:gd name="T46" fmla="*/ 153 w 153"/>
                <a:gd name="T47" fmla="*/ 21 h 144"/>
                <a:gd name="T48" fmla="*/ 153 w 153"/>
                <a:gd name="T49" fmla="*/ 10 h 144"/>
                <a:gd name="T50" fmla="*/ 153 w 153"/>
                <a:gd name="T51" fmla="*/ 0 h 144"/>
                <a:gd name="T52" fmla="*/ 138 w 153"/>
                <a:gd name="T53" fmla="*/ 0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44"/>
                <a:gd name="T83" fmla="*/ 153 w 153"/>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44">
                  <a:moveTo>
                    <a:pt x="138" y="0"/>
                  </a:moveTo>
                  <a:lnTo>
                    <a:pt x="138" y="10"/>
                  </a:lnTo>
                  <a:lnTo>
                    <a:pt x="138" y="19"/>
                  </a:lnTo>
                  <a:lnTo>
                    <a:pt x="136" y="29"/>
                  </a:lnTo>
                  <a:lnTo>
                    <a:pt x="132" y="37"/>
                  </a:lnTo>
                  <a:lnTo>
                    <a:pt x="128" y="46"/>
                  </a:lnTo>
                  <a:lnTo>
                    <a:pt x="121" y="54"/>
                  </a:lnTo>
                  <a:lnTo>
                    <a:pt x="115" y="64"/>
                  </a:lnTo>
                  <a:lnTo>
                    <a:pt x="105" y="71"/>
                  </a:lnTo>
                  <a:lnTo>
                    <a:pt x="86" y="89"/>
                  </a:lnTo>
                  <a:lnTo>
                    <a:pt x="61" y="104"/>
                  </a:lnTo>
                  <a:lnTo>
                    <a:pt x="33" y="121"/>
                  </a:lnTo>
                  <a:lnTo>
                    <a:pt x="0" y="137"/>
                  </a:lnTo>
                  <a:lnTo>
                    <a:pt x="9" y="144"/>
                  </a:lnTo>
                  <a:lnTo>
                    <a:pt x="42" y="129"/>
                  </a:lnTo>
                  <a:lnTo>
                    <a:pt x="71" y="112"/>
                  </a:lnTo>
                  <a:lnTo>
                    <a:pt x="96" y="96"/>
                  </a:lnTo>
                  <a:lnTo>
                    <a:pt x="119" y="79"/>
                  </a:lnTo>
                  <a:lnTo>
                    <a:pt x="127" y="69"/>
                  </a:lnTo>
                  <a:lnTo>
                    <a:pt x="134" y="60"/>
                  </a:lnTo>
                  <a:lnTo>
                    <a:pt x="142" y="50"/>
                  </a:lnTo>
                  <a:lnTo>
                    <a:pt x="148" y="41"/>
                  </a:lnTo>
                  <a:lnTo>
                    <a:pt x="151" y="31"/>
                  </a:lnTo>
                  <a:lnTo>
                    <a:pt x="153" y="21"/>
                  </a:lnTo>
                  <a:lnTo>
                    <a:pt x="153" y="10"/>
                  </a:lnTo>
                  <a:lnTo>
                    <a:pt x="153" y="0"/>
                  </a:lnTo>
                  <a:lnTo>
                    <a:pt x="138" y="0"/>
                  </a:lnTo>
                  <a:close/>
                </a:path>
              </a:pathLst>
            </a:custGeom>
            <a:solidFill>
              <a:srgbClr val="1F1A17"/>
            </a:solidFill>
            <a:ln w="9525">
              <a:noFill/>
              <a:round/>
              <a:headEnd/>
              <a:tailEnd/>
            </a:ln>
          </p:spPr>
          <p:txBody>
            <a:bodyPr/>
            <a:lstStyle/>
            <a:p>
              <a:endParaRPr lang="en-US"/>
            </a:p>
          </p:txBody>
        </p:sp>
        <p:sp>
          <p:nvSpPr>
            <p:cNvPr id="40003" name="Freeform 139"/>
            <p:cNvSpPr>
              <a:spLocks/>
            </p:cNvSpPr>
            <p:nvPr/>
          </p:nvSpPr>
          <p:spPr bwMode="auto">
            <a:xfrm>
              <a:off x="2108" y="2178"/>
              <a:ext cx="96" cy="98"/>
            </a:xfrm>
            <a:custGeom>
              <a:avLst/>
              <a:gdLst>
                <a:gd name="T0" fmla="*/ 96 w 96"/>
                <a:gd name="T1" fmla="*/ 91 h 98"/>
                <a:gd name="T2" fmla="*/ 96 w 96"/>
                <a:gd name="T3" fmla="*/ 91 h 98"/>
                <a:gd name="T4" fmla="*/ 63 w 96"/>
                <a:gd name="T5" fmla="*/ 68 h 98"/>
                <a:gd name="T6" fmla="*/ 38 w 96"/>
                <a:gd name="T7" fmla="*/ 46 h 98"/>
                <a:gd name="T8" fmla="*/ 28 w 96"/>
                <a:gd name="T9" fmla="*/ 35 h 98"/>
                <a:gd name="T10" fmla="*/ 21 w 96"/>
                <a:gd name="T11" fmla="*/ 25 h 98"/>
                <a:gd name="T12" fmla="*/ 17 w 96"/>
                <a:gd name="T13" fmla="*/ 14 h 98"/>
                <a:gd name="T14" fmla="*/ 15 w 96"/>
                <a:gd name="T15" fmla="*/ 0 h 98"/>
                <a:gd name="T16" fmla="*/ 0 w 96"/>
                <a:gd name="T17" fmla="*/ 0 h 98"/>
                <a:gd name="T18" fmla="*/ 2 w 96"/>
                <a:gd name="T19" fmla="*/ 16 h 98"/>
                <a:gd name="T20" fmla="*/ 7 w 96"/>
                <a:gd name="T21" fmla="*/ 27 h 98"/>
                <a:gd name="T22" fmla="*/ 15 w 96"/>
                <a:gd name="T23" fmla="*/ 41 h 98"/>
                <a:gd name="T24" fmla="*/ 25 w 96"/>
                <a:gd name="T25" fmla="*/ 52 h 98"/>
                <a:gd name="T26" fmla="*/ 51 w 96"/>
                <a:gd name="T27" fmla="*/ 75 h 98"/>
                <a:gd name="T28" fmla="*/ 84 w 96"/>
                <a:gd name="T29" fmla="*/ 98 h 98"/>
                <a:gd name="T30" fmla="*/ 84 w 96"/>
                <a:gd name="T31" fmla="*/ 98 h 98"/>
                <a:gd name="T32" fmla="*/ 96 w 96"/>
                <a:gd name="T33" fmla="*/ 91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98"/>
                <a:gd name="T53" fmla="*/ 96 w 9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98">
                  <a:moveTo>
                    <a:pt x="96" y="91"/>
                  </a:moveTo>
                  <a:lnTo>
                    <a:pt x="96" y="91"/>
                  </a:lnTo>
                  <a:lnTo>
                    <a:pt x="63" y="68"/>
                  </a:lnTo>
                  <a:lnTo>
                    <a:pt x="38" y="46"/>
                  </a:lnTo>
                  <a:lnTo>
                    <a:pt x="28" y="35"/>
                  </a:lnTo>
                  <a:lnTo>
                    <a:pt x="21" y="25"/>
                  </a:lnTo>
                  <a:lnTo>
                    <a:pt x="17" y="14"/>
                  </a:lnTo>
                  <a:lnTo>
                    <a:pt x="15" y="0"/>
                  </a:lnTo>
                  <a:lnTo>
                    <a:pt x="0" y="0"/>
                  </a:lnTo>
                  <a:lnTo>
                    <a:pt x="2" y="16"/>
                  </a:lnTo>
                  <a:lnTo>
                    <a:pt x="7" y="27"/>
                  </a:lnTo>
                  <a:lnTo>
                    <a:pt x="15" y="41"/>
                  </a:lnTo>
                  <a:lnTo>
                    <a:pt x="25" y="52"/>
                  </a:lnTo>
                  <a:lnTo>
                    <a:pt x="51" y="75"/>
                  </a:lnTo>
                  <a:lnTo>
                    <a:pt x="84" y="98"/>
                  </a:lnTo>
                  <a:lnTo>
                    <a:pt x="96" y="91"/>
                  </a:lnTo>
                  <a:close/>
                </a:path>
              </a:pathLst>
            </a:custGeom>
            <a:solidFill>
              <a:srgbClr val="1F1A17"/>
            </a:solidFill>
            <a:ln w="9525">
              <a:noFill/>
              <a:round/>
              <a:headEnd/>
              <a:tailEnd/>
            </a:ln>
          </p:spPr>
          <p:txBody>
            <a:bodyPr/>
            <a:lstStyle/>
            <a:p>
              <a:endParaRPr lang="en-US"/>
            </a:p>
          </p:txBody>
        </p:sp>
        <p:sp>
          <p:nvSpPr>
            <p:cNvPr id="40004" name="Freeform 140"/>
            <p:cNvSpPr>
              <a:spLocks/>
            </p:cNvSpPr>
            <p:nvPr/>
          </p:nvSpPr>
          <p:spPr bwMode="auto">
            <a:xfrm>
              <a:off x="2192" y="2269"/>
              <a:ext cx="161" cy="96"/>
            </a:xfrm>
            <a:custGeom>
              <a:avLst/>
              <a:gdLst>
                <a:gd name="T0" fmla="*/ 161 w 161"/>
                <a:gd name="T1" fmla="*/ 86 h 96"/>
                <a:gd name="T2" fmla="*/ 161 w 161"/>
                <a:gd name="T3" fmla="*/ 86 h 96"/>
                <a:gd name="T4" fmla="*/ 136 w 161"/>
                <a:gd name="T5" fmla="*/ 76 h 96"/>
                <a:gd name="T6" fmla="*/ 115 w 161"/>
                <a:gd name="T7" fmla="*/ 67 h 96"/>
                <a:gd name="T8" fmla="*/ 94 w 161"/>
                <a:gd name="T9" fmla="*/ 57 h 96"/>
                <a:gd name="T10" fmla="*/ 77 w 161"/>
                <a:gd name="T11" fmla="*/ 46 h 96"/>
                <a:gd name="T12" fmla="*/ 42 w 161"/>
                <a:gd name="T13" fmla="*/ 23 h 96"/>
                <a:gd name="T14" fmla="*/ 12 w 161"/>
                <a:gd name="T15" fmla="*/ 0 h 96"/>
                <a:gd name="T16" fmla="*/ 0 w 161"/>
                <a:gd name="T17" fmla="*/ 7 h 96"/>
                <a:gd name="T18" fmla="*/ 33 w 161"/>
                <a:gd name="T19" fmla="*/ 30 h 96"/>
                <a:gd name="T20" fmla="*/ 65 w 161"/>
                <a:gd name="T21" fmla="*/ 53 h 96"/>
                <a:gd name="T22" fmla="*/ 84 w 161"/>
                <a:gd name="T23" fmla="*/ 65 h 96"/>
                <a:gd name="T24" fmla="*/ 106 w 161"/>
                <a:gd name="T25" fmla="*/ 76 h 96"/>
                <a:gd name="T26" fmla="*/ 129 w 161"/>
                <a:gd name="T27" fmla="*/ 86 h 96"/>
                <a:gd name="T28" fmla="*/ 154 w 161"/>
                <a:gd name="T29" fmla="*/ 96 h 96"/>
                <a:gd name="T30" fmla="*/ 154 w 161"/>
                <a:gd name="T31" fmla="*/ 96 h 96"/>
                <a:gd name="T32" fmla="*/ 161 w 161"/>
                <a:gd name="T33" fmla="*/ 8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96"/>
                <a:gd name="T53" fmla="*/ 161 w 161"/>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96">
                  <a:moveTo>
                    <a:pt x="161" y="86"/>
                  </a:moveTo>
                  <a:lnTo>
                    <a:pt x="161" y="86"/>
                  </a:lnTo>
                  <a:lnTo>
                    <a:pt x="136" y="76"/>
                  </a:lnTo>
                  <a:lnTo>
                    <a:pt x="115" y="67"/>
                  </a:lnTo>
                  <a:lnTo>
                    <a:pt x="94" y="57"/>
                  </a:lnTo>
                  <a:lnTo>
                    <a:pt x="77" y="46"/>
                  </a:lnTo>
                  <a:lnTo>
                    <a:pt x="42" y="23"/>
                  </a:lnTo>
                  <a:lnTo>
                    <a:pt x="12" y="0"/>
                  </a:lnTo>
                  <a:lnTo>
                    <a:pt x="0" y="7"/>
                  </a:lnTo>
                  <a:lnTo>
                    <a:pt x="33" y="30"/>
                  </a:lnTo>
                  <a:lnTo>
                    <a:pt x="65" y="53"/>
                  </a:lnTo>
                  <a:lnTo>
                    <a:pt x="84" y="65"/>
                  </a:lnTo>
                  <a:lnTo>
                    <a:pt x="106" y="76"/>
                  </a:lnTo>
                  <a:lnTo>
                    <a:pt x="129" y="86"/>
                  </a:lnTo>
                  <a:lnTo>
                    <a:pt x="154" y="96"/>
                  </a:lnTo>
                  <a:lnTo>
                    <a:pt x="161" y="86"/>
                  </a:lnTo>
                  <a:close/>
                </a:path>
              </a:pathLst>
            </a:custGeom>
            <a:solidFill>
              <a:srgbClr val="1F1A17"/>
            </a:solidFill>
            <a:ln w="9525">
              <a:noFill/>
              <a:round/>
              <a:headEnd/>
              <a:tailEnd/>
            </a:ln>
          </p:spPr>
          <p:txBody>
            <a:bodyPr/>
            <a:lstStyle/>
            <a:p>
              <a:endParaRPr lang="en-US"/>
            </a:p>
          </p:txBody>
        </p:sp>
        <p:sp>
          <p:nvSpPr>
            <p:cNvPr id="40005" name="Freeform 141"/>
            <p:cNvSpPr>
              <a:spLocks/>
            </p:cNvSpPr>
            <p:nvPr/>
          </p:nvSpPr>
          <p:spPr bwMode="auto">
            <a:xfrm>
              <a:off x="2346" y="2355"/>
              <a:ext cx="239" cy="62"/>
            </a:xfrm>
            <a:custGeom>
              <a:avLst/>
              <a:gdLst>
                <a:gd name="T0" fmla="*/ 239 w 239"/>
                <a:gd name="T1" fmla="*/ 52 h 62"/>
                <a:gd name="T2" fmla="*/ 239 w 239"/>
                <a:gd name="T3" fmla="*/ 52 h 62"/>
                <a:gd name="T4" fmla="*/ 178 w 239"/>
                <a:gd name="T5" fmla="*/ 40 h 62"/>
                <a:gd name="T6" fmla="*/ 119 w 239"/>
                <a:gd name="T7" fmla="*/ 29 h 62"/>
                <a:gd name="T8" fmla="*/ 59 w 239"/>
                <a:gd name="T9" fmla="*/ 15 h 62"/>
                <a:gd name="T10" fmla="*/ 7 w 239"/>
                <a:gd name="T11" fmla="*/ 0 h 62"/>
                <a:gd name="T12" fmla="*/ 0 w 239"/>
                <a:gd name="T13" fmla="*/ 10 h 62"/>
                <a:gd name="T14" fmla="*/ 53 w 239"/>
                <a:gd name="T15" fmla="*/ 25 h 62"/>
                <a:gd name="T16" fmla="*/ 113 w 239"/>
                <a:gd name="T17" fmla="*/ 39 h 62"/>
                <a:gd name="T18" fmla="*/ 174 w 239"/>
                <a:gd name="T19" fmla="*/ 52 h 62"/>
                <a:gd name="T20" fmla="*/ 236 w 239"/>
                <a:gd name="T21" fmla="*/ 62 h 62"/>
                <a:gd name="T22" fmla="*/ 236 w 239"/>
                <a:gd name="T23" fmla="*/ 62 h 62"/>
                <a:gd name="T24" fmla="*/ 239 w 239"/>
                <a:gd name="T25" fmla="*/ 5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9"/>
                <a:gd name="T40" fmla="*/ 0 h 62"/>
                <a:gd name="T41" fmla="*/ 239 w 239"/>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9" h="62">
                  <a:moveTo>
                    <a:pt x="239" y="52"/>
                  </a:moveTo>
                  <a:lnTo>
                    <a:pt x="239" y="52"/>
                  </a:lnTo>
                  <a:lnTo>
                    <a:pt x="178" y="40"/>
                  </a:lnTo>
                  <a:lnTo>
                    <a:pt x="119" y="29"/>
                  </a:lnTo>
                  <a:lnTo>
                    <a:pt x="59" y="15"/>
                  </a:lnTo>
                  <a:lnTo>
                    <a:pt x="7" y="0"/>
                  </a:lnTo>
                  <a:lnTo>
                    <a:pt x="0" y="10"/>
                  </a:lnTo>
                  <a:lnTo>
                    <a:pt x="53" y="25"/>
                  </a:lnTo>
                  <a:lnTo>
                    <a:pt x="113" y="39"/>
                  </a:lnTo>
                  <a:lnTo>
                    <a:pt x="174" y="52"/>
                  </a:lnTo>
                  <a:lnTo>
                    <a:pt x="236" y="62"/>
                  </a:lnTo>
                  <a:lnTo>
                    <a:pt x="239" y="52"/>
                  </a:lnTo>
                  <a:close/>
                </a:path>
              </a:pathLst>
            </a:custGeom>
            <a:solidFill>
              <a:srgbClr val="1F1A17"/>
            </a:solidFill>
            <a:ln w="9525">
              <a:noFill/>
              <a:round/>
              <a:headEnd/>
              <a:tailEnd/>
            </a:ln>
          </p:spPr>
          <p:txBody>
            <a:bodyPr/>
            <a:lstStyle/>
            <a:p>
              <a:endParaRPr lang="en-US"/>
            </a:p>
          </p:txBody>
        </p:sp>
        <p:sp>
          <p:nvSpPr>
            <p:cNvPr id="40006" name="Freeform 142"/>
            <p:cNvSpPr>
              <a:spLocks/>
            </p:cNvSpPr>
            <p:nvPr/>
          </p:nvSpPr>
          <p:spPr bwMode="auto">
            <a:xfrm>
              <a:off x="2582" y="2407"/>
              <a:ext cx="140" cy="33"/>
            </a:xfrm>
            <a:custGeom>
              <a:avLst/>
              <a:gdLst>
                <a:gd name="T0" fmla="*/ 140 w 140"/>
                <a:gd name="T1" fmla="*/ 23 h 33"/>
                <a:gd name="T2" fmla="*/ 140 w 140"/>
                <a:gd name="T3" fmla="*/ 23 h 33"/>
                <a:gd name="T4" fmla="*/ 105 w 140"/>
                <a:gd name="T5" fmla="*/ 19 h 33"/>
                <a:gd name="T6" fmla="*/ 71 w 140"/>
                <a:gd name="T7" fmla="*/ 13 h 33"/>
                <a:gd name="T8" fmla="*/ 36 w 140"/>
                <a:gd name="T9" fmla="*/ 8 h 33"/>
                <a:gd name="T10" fmla="*/ 3 w 140"/>
                <a:gd name="T11" fmla="*/ 0 h 33"/>
                <a:gd name="T12" fmla="*/ 0 w 140"/>
                <a:gd name="T13" fmla="*/ 10 h 33"/>
                <a:gd name="T14" fmla="*/ 32 w 140"/>
                <a:gd name="T15" fmla="*/ 17 h 33"/>
                <a:gd name="T16" fmla="*/ 67 w 140"/>
                <a:gd name="T17" fmla="*/ 23 h 33"/>
                <a:gd name="T18" fmla="*/ 103 w 140"/>
                <a:gd name="T19" fmla="*/ 29 h 33"/>
                <a:gd name="T20" fmla="*/ 140 w 140"/>
                <a:gd name="T21" fmla="*/ 33 h 33"/>
                <a:gd name="T22" fmla="*/ 140 w 140"/>
                <a:gd name="T23" fmla="*/ 33 h 33"/>
                <a:gd name="T24" fmla="*/ 140 w 140"/>
                <a:gd name="T25" fmla="*/ 23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33"/>
                <a:gd name="T41" fmla="*/ 140 w 140"/>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33">
                  <a:moveTo>
                    <a:pt x="140" y="23"/>
                  </a:moveTo>
                  <a:lnTo>
                    <a:pt x="140" y="23"/>
                  </a:lnTo>
                  <a:lnTo>
                    <a:pt x="105" y="19"/>
                  </a:lnTo>
                  <a:lnTo>
                    <a:pt x="71" y="13"/>
                  </a:lnTo>
                  <a:lnTo>
                    <a:pt x="36" y="8"/>
                  </a:lnTo>
                  <a:lnTo>
                    <a:pt x="3" y="0"/>
                  </a:lnTo>
                  <a:lnTo>
                    <a:pt x="0" y="10"/>
                  </a:lnTo>
                  <a:lnTo>
                    <a:pt x="32" y="17"/>
                  </a:lnTo>
                  <a:lnTo>
                    <a:pt x="67" y="23"/>
                  </a:lnTo>
                  <a:lnTo>
                    <a:pt x="103" y="29"/>
                  </a:lnTo>
                  <a:lnTo>
                    <a:pt x="140" y="33"/>
                  </a:lnTo>
                  <a:lnTo>
                    <a:pt x="140" y="23"/>
                  </a:lnTo>
                  <a:close/>
                </a:path>
              </a:pathLst>
            </a:custGeom>
            <a:solidFill>
              <a:srgbClr val="1F1A17"/>
            </a:solidFill>
            <a:ln w="9525">
              <a:noFill/>
              <a:round/>
              <a:headEnd/>
              <a:tailEnd/>
            </a:ln>
          </p:spPr>
          <p:txBody>
            <a:bodyPr/>
            <a:lstStyle/>
            <a:p>
              <a:endParaRPr lang="en-US"/>
            </a:p>
          </p:txBody>
        </p:sp>
        <p:sp>
          <p:nvSpPr>
            <p:cNvPr id="40007" name="Freeform 143"/>
            <p:cNvSpPr>
              <a:spLocks/>
            </p:cNvSpPr>
            <p:nvPr/>
          </p:nvSpPr>
          <p:spPr bwMode="auto">
            <a:xfrm>
              <a:off x="2722" y="2430"/>
              <a:ext cx="170" cy="15"/>
            </a:xfrm>
            <a:custGeom>
              <a:avLst/>
              <a:gdLst>
                <a:gd name="T0" fmla="*/ 170 w 170"/>
                <a:gd name="T1" fmla="*/ 6 h 15"/>
                <a:gd name="T2" fmla="*/ 170 w 170"/>
                <a:gd name="T3" fmla="*/ 6 h 15"/>
                <a:gd name="T4" fmla="*/ 126 w 170"/>
                <a:gd name="T5" fmla="*/ 6 h 15"/>
                <a:gd name="T6" fmla="*/ 82 w 170"/>
                <a:gd name="T7" fmla="*/ 4 h 15"/>
                <a:gd name="T8" fmla="*/ 40 w 170"/>
                <a:gd name="T9" fmla="*/ 2 h 15"/>
                <a:gd name="T10" fmla="*/ 0 w 170"/>
                <a:gd name="T11" fmla="*/ 0 h 15"/>
                <a:gd name="T12" fmla="*/ 0 w 170"/>
                <a:gd name="T13" fmla="*/ 10 h 15"/>
                <a:gd name="T14" fmla="*/ 38 w 170"/>
                <a:gd name="T15" fmla="*/ 12 h 15"/>
                <a:gd name="T16" fmla="*/ 80 w 170"/>
                <a:gd name="T17" fmla="*/ 13 h 15"/>
                <a:gd name="T18" fmla="*/ 126 w 170"/>
                <a:gd name="T19" fmla="*/ 15 h 15"/>
                <a:gd name="T20" fmla="*/ 170 w 170"/>
                <a:gd name="T21" fmla="*/ 15 h 15"/>
                <a:gd name="T22" fmla="*/ 170 w 170"/>
                <a:gd name="T23" fmla="*/ 15 h 15"/>
                <a:gd name="T24" fmla="*/ 170 w 170"/>
                <a:gd name="T25" fmla="*/ 6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5"/>
                <a:gd name="T41" fmla="*/ 170 w 17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5">
                  <a:moveTo>
                    <a:pt x="170" y="6"/>
                  </a:moveTo>
                  <a:lnTo>
                    <a:pt x="170" y="6"/>
                  </a:lnTo>
                  <a:lnTo>
                    <a:pt x="126" y="6"/>
                  </a:lnTo>
                  <a:lnTo>
                    <a:pt x="82" y="4"/>
                  </a:lnTo>
                  <a:lnTo>
                    <a:pt x="40" y="2"/>
                  </a:lnTo>
                  <a:lnTo>
                    <a:pt x="0" y="0"/>
                  </a:lnTo>
                  <a:lnTo>
                    <a:pt x="0" y="10"/>
                  </a:lnTo>
                  <a:lnTo>
                    <a:pt x="38" y="12"/>
                  </a:lnTo>
                  <a:lnTo>
                    <a:pt x="80" y="13"/>
                  </a:lnTo>
                  <a:lnTo>
                    <a:pt x="126" y="15"/>
                  </a:lnTo>
                  <a:lnTo>
                    <a:pt x="170" y="15"/>
                  </a:lnTo>
                  <a:lnTo>
                    <a:pt x="170" y="6"/>
                  </a:lnTo>
                  <a:close/>
                </a:path>
              </a:pathLst>
            </a:custGeom>
            <a:solidFill>
              <a:srgbClr val="1F1A17"/>
            </a:solidFill>
            <a:ln w="9525">
              <a:noFill/>
              <a:round/>
              <a:headEnd/>
              <a:tailEnd/>
            </a:ln>
          </p:spPr>
          <p:txBody>
            <a:bodyPr/>
            <a:lstStyle/>
            <a:p>
              <a:endParaRPr lang="en-US"/>
            </a:p>
          </p:txBody>
        </p:sp>
        <p:sp>
          <p:nvSpPr>
            <p:cNvPr id="40008" name="Freeform 144"/>
            <p:cNvSpPr>
              <a:spLocks/>
            </p:cNvSpPr>
            <p:nvPr/>
          </p:nvSpPr>
          <p:spPr bwMode="auto">
            <a:xfrm>
              <a:off x="2892" y="2422"/>
              <a:ext cx="237" cy="23"/>
            </a:xfrm>
            <a:custGeom>
              <a:avLst/>
              <a:gdLst>
                <a:gd name="T0" fmla="*/ 235 w 237"/>
                <a:gd name="T1" fmla="*/ 0 h 23"/>
                <a:gd name="T2" fmla="*/ 235 w 237"/>
                <a:gd name="T3" fmla="*/ 0 h 23"/>
                <a:gd name="T4" fmla="*/ 177 w 237"/>
                <a:gd name="T5" fmla="*/ 6 h 23"/>
                <a:gd name="T6" fmla="*/ 119 w 237"/>
                <a:gd name="T7" fmla="*/ 10 h 23"/>
                <a:gd name="T8" fmla="*/ 62 w 237"/>
                <a:gd name="T9" fmla="*/ 14 h 23"/>
                <a:gd name="T10" fmla="*/ 0 w 237"/>
                <a:gd name="T11" fmla="*/ 14 h 23"/>
                <a:gd name="T12" fmla="*/ 0 w 237"/>
                <a:gd name="T13" fmla="*/ 23 h 23"/>
                <a:gd name="T14" fmla="*/ 62 w 237"/>
                <a:gd name="T15" fmla="*/ 23 h 23"/>
                <a:gd name="T16" fmla="*/ 121 w 237"/>
                <a:gd name="T17" fmla="*/ 21 h 23"/>
                <a:gd name="T18" fmla="*/ 179 w 237"/>
                <a:gd name="T19" fmla="*/ 18 h 23"/>
                <a:gd name="T20" fmla="*/ 237 w 237"/>
                <a:gd name="T21" fmla="*/ 12 h 23"/>
                <a:gd name="T22" fmla="*/ 237 w 237"/>
                <a:gd name="T23" fmla="*/ 12 h 23"/>
                <a:gd name="T24" fmla="*/ 235 w 237"/>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
                <a:gd name="T41" fmla="*/ 237 w 237"/>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
                  <a:moveTo>
                    <a:pt x="235" y="0"/>
                  </a:moveTo>
                  <a:lnTo>
                    <a:pt x="235" y="0"/>
                  </a:lnTo>
                  <a:lnTo>
                    <a:pt x="177" y="6"/>
                  </a:lnTo>
                  <a:lnTo>
                    <a:pt x="119" y="10"/>
                  </a:lnTo>
                  <a:lnTo>
                    <a:pt x="62" y="14"/>
                  </a:lnTo>
                  <a:lnTo>
                    <a:pt x="0" y="14"/>
                  </a:lnTo>
                  <a:lnTo>
                    <a:pt x="0" y="23"/>
                  </a:lnTo>
                  <a:lnTo>
                    <a:pt x="62" y="23"/>
                  </a:lnTo>
                  <a:lnTo>
                    <a:pt x="121" y="21"/>
                  </a:lnTo>
                  <a:lnTo>
                    <a:pt x="179" y="18"/>
                  </a:lnTo>
                  <a:lnTo>
                    <a:pt x="237" y="12"/>
                  </a:lnTo>
                  <a:lnTo>
                    <a:pt x="235" y="0"/>
                  </a:lnTo>
                  <a:close/>
                </a:path>
              </a:pathLst>
            </a:custGeom>
            <a:solidFill>
              <a:srgbClr val="1F1A17"/>
            </a:solidFill>
            <a:ln w="9525">
              <a:noFill/>
              <a:round/>
              <a:headEnd/>
              <a:tailEnd/>
            </a:ln>
          </p:spPr>
          <p:txBody>
            <a:bodyPr/>
            <a:lstStyle/>
            <a:p>
              <a:endParaRPr lang="en-US"/>
            </a:p>
          </p:txBody>
        </p:sp>
        <p:sp>
          <p:nvSpPr>
            <p:cNvPr id="40009" name="Freeform 145"/>
            <p:cNvSpPr>
              <a:spLocks/>
            </p:cNvSpPr>
            <p:nvPr/>
          </p:nvSpPr>
          <p:spPr bwMode="auto">
            <a:xfrm>
              <a:off x="3127" y="2388"/>
              <a:ext cx="161" cy="46"/>
            </a:xfrm>
            <a:custGeom>
              <a:avLst/>
              <a:gdLst>
                <a:gd name="T0" fmla="*/ 155 w 161"/>
                <a:gd name="T1" fmla="*/ 0 h 46"/>
                <a:gd name="T2" fmla="*/ 155 w 161"/>
                <a:gd name="T3" fmla="*/ 0 h 46"/>
                <a:gd name="T4" fmla="*/ 119 w 161"/>
                <a:gd name="T5" fmla="*/ 9 h 46"/>
                <a:gd name="T6" fmla="*/ 82 w 161"/>
                <a:gd name="T7" fmla="*/ 19 h 46"/>
                <a:gd name="T8" fmla="*/ 44 w 161"/>
                <a:gd name="T9" fmla="*/ 29 h 46"/>
                <a:gd name="T10" fmla="*/ 0 w 161"/>
                <a:gd name="T11" fmla="*/ 34 h 46"/>
                <a:gd name="T12" fmla="*/ 2 w 161"/>
                <a:gd name="T13" fmla="*/ 46 h 46"/>
                <a:gd name="T14" fmla="*/ 48 w 161"/>
                <a:gd name="T15" fmla="*/ 38 h 46"/>
                <a:gd name="T16" fmla="*/ 86 w 161"/>
                <a:gd name="T17" fmla="*/ 29 h 46"/>
                <a:gd name="T18" fmla="*/ 124 w 161"/>
                <a:gd name="T19" fmla="*/ 19 h 46"/>
                <a:gd name="T20" fmla="*/ 161 w 161"/>
                <a:gd name="T21" fmla="*/ 9 h 46"/>
                <a:gd name="T22" fmla="*/ 161 w 161"/>
                <a:gd name="T23" fmla="*/ 9 h 46"/>
                <a:gd name="T24" fmla="*/ 155 w 161"/>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46"/>
                <a:gd name="T41" fmla="*/ 161 w 161"/>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46">
                  <a:moveTo>
                    <a:pt x="155" y="0"/>
                  </a:moveTo>
                  <a:lnTo>
                    <a:pt x="155" y="0"/>
                  </a:lnTo>
                  <a:lnTo>
                    <a:pt x="119" y="9"/>
                  </a:lnTo>
                  <a:lnTo>
                    <a:pt x="82" y="19"/>
                  </a:lnTo>
                  <a:lnTo>
                    <a:pt x="44" y="29"/>
                  </a:lnTo>
                  <a:lnTo>
                    <a:pt x="0" y="34"/>
                  </a:lnTo>
                  <a:lnTo>
                    <a:pt x="2" y="46"/>
                  </a:lnTo>
                  <a:lnTo>
                    <a:pt x="48" y="38"/>
                  </a:lnTo>
                  <a:lnTo>
                    <a:pt x="86" y="29"/>
                  </a:lnTo>
                  <a:lnTo>
                    <a:pt x="124" y="19"/>
                  </a:lnTo>
                  <a:lnTo>
                    <a:pt x="161" y="9"/>
                  </a:lnTo>
                  <a:lnTo>
                    <a:pt x="155" y="0"/>
                  </a:lnTo>
                  <a:close/>
                </a:path>
              </a:pathLst>
            </a:custGeom>
            <a:solidFill>
              <a:srgbClr val="1F1A17"/>
            </a:solidFill>
            <a:ln w="9525">
              <a:noFill/>
              <a:round/>
              <a:headEnd/>
              <a:tailEnd/>
            </a:ln>
          </p:spPr>
          <p:txBody>
            <a:bodyPr/>
            <a:lstStyle/>
            <a:p>
              <a:endParaRPr lang="en-US"/>
            </a:p>
          </p:txBody>
        </p:sp>
        <p:sp>
          <p:nvSpPr>
            <p:cNvPr id="40010" name="Freeform 146"/>
            <p:cNvSpPr>
              <a:spLocks/>
            </p:cNvSpPr>
            <p:nvPr/>
          </p:nvSpPr>
          <p:spPr bwMode="auto">
            <a:xfrm>
              <a:off x="3282" y="2319"/>
              <a:ext cx="226" cy="78"/>
            </a:xfrm>
            <a:custGeom>
              <a:avLst/>
              <a:gdLst>
                <a:gd name="T0" fmla="*/ 217 w 226"/>
                <a:gd name="T1" fmla="*/ 0 h 78"/>
                <a:gd name="T2" fmla="*/ 217 w 226"/>
                <a:gd name="T3" fmla="*/ 0 h 78"/>
                <a:gd name="T4" fmla="*/ 173 w 226"/>
                <a:gd name="T5" fmla="*/ 19 h 78"/>
                <a:gd name="T6" fmla="*/ 121 w 226"/>
                <a:gd name="T7" fmla="*/ 36 h 78"/>
                <a:gd name="T8" fmla="*/ 65 w 226"/>
                <a:gd name="T9" fmla="*/ 53 h 78"/>
                <a:gd name="T10" fmla="*/ 0 w 226"/>
                <a:gd name="T11" fmla="*/ 69 h 78"/>
                <a:gd name="T12" fmla="*/ 6 w 226"/>
                <a:gd name="T13" fmla="*/ 78 h 78"/>
                <a:gd name="T14" fmla="*/ 71 w 226"/>
                <a:gd name="T15" fmla="*/ 63 h 78"/>
                <a:gd name="T16" fmla="*/ 129 w 226"/>
                <a:gd name="T17" fmla="*/ 46 h 78"/>
                <a:gd name="T18" fmla="*/ 180 w 226"/>
                <a:gd name="T19" fmla="*/ 28 h 78"/>
                <a:gd name="T20" fmla="*/ 226 w 226"/>
                <a:gd name="T21" fmla="*/ 7 h 78"/>
                <a:gd name="T22" fmla="*/ 226 w 226"/>
                <a:gd name="T23" fmla="*/ 7 h 78"/>
                <a:gd name="T24" fmla="*/ 217 w 226"/>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
                <a:gd name="T40" fmla="*/ 0 h 78"/>
                <a:gd name="T41" fmla="*/ 226 w 226"/>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 h="78">
                  <a:moveTo>
                    <a:pt x="217" y="0"/>
                  </a:moveTo>
                  <a:lnTo>
                    <a:pt x="217" y="0"/>
                  </a:lnTo>
                  <a:lnTo>
                    <a:pt x="173" y="19"/>
                  </a:lnTo>
                  <a:lnTo>
                    <a:pt x="121" y="36"/>
                  </a:lnTo>
                  <a:lnTo>
                    <a:pt x="65" y="53"/>
                  </a:lnTo>
                  <a:lnTo>
                    <a:pt x="0" y="69"/>
                  </a:lnTo>
                  <a:lnTo>
                    <a:pt x="6" y="78"/>
                  </a:lnTo>
                  <a:lnTo>
                    <a:pt x="71" y="63"/>
                  </a:lnTo>
                  <a:lnTo>
                    <a:pt x="129" y="46"/>
                  </a:lnTo>
                  <a:lnTo>
                    <a:pt x="180" y="28"/>
                  </a:lnTo>
                  <a:lnTo>
                    <a:pt x="226" y="7"/>
                  </a:lnTo>
                  <a:lnTo>
                    <a:pt x="217" y="0"/>
                  </a:lnTo>
                  <a:close/>
                </a:path>
              </a:pathLst>
            </a:custGeom>
            <a:solidFill>
              <a:srgbClr val="1F1A17"/>
            </a:solidFill>
            <a:ln w="9525">
              <a:noFill/>
              <a:round/>
              <a:headEnd/>
              <a:tailEnd/>
            </a:ln>
          </p:spPr>
          <p:txBody>
            <a:bodyPr/>
            <a:lstStyle/>
            <a:p>
              <a:endParaRPr lang="en-US"/>
            </a:p>
          </p:txBody>
        </p:sp>
        <p:sp>
          <p:nvSpPr>
            <p:cNvPr id="40011" name="Freeform 147"/>
            <p:cNvSpPr>
              <a:spLocks/>
            </p:cNvSpPr>
            <p:nvPr/>
          </p:nvSpPr>
          <p:spPr bwMode="auto">
            <a:xfrm>
              <a:off x="3499" y="2182"/>
              <a:ext cx="153" cy="144"/>
            </a:xfrm>
            <a:custGeom>
              <a:avLst/>
              <a:gdLst>
                <a:gd name="T0" fmla="*/ 138 w 153"/>
                <a:gd name="T1" fmla="*/ 0 h 144"/>
                <a:gd name="T2" fmla="*/ 138 w 153"/>
                <a:gd name="T3" fmla="*/ 10 h 144"/>
                <a:gd name="T4" fmla="*/ 138 w 153"/>
                <a:gd name="T5" fmla="*/ 19 h 144"/>
                <a:gd name="T6" fmla="*/ 136 w 153"/>
                <a:gd name="T7" fmla="*/ 29 h 144"/>
                <a:gd name="T8" fmla="*/ 132 w 153"/>
                <a:gd name="T9" fmla="*/ 37 h 144"/>
                <a:gd name="T10" fmla="*/ 128 w 153"/>
                <a:gd name="T11" fmla="*/ 46 h 144"/>
                <a:gd name="T12" fmla="*/ 121 w 153"/>
                <a:gd name="T13" fmla="*/ 54 h 144"/>
                <a:gd name="T14" fmla="*/ 115 w 153"/>
                <a:gd name="T15" fmla="*/ 64 h 144"/>
                <a:gd name="T16" fmla="*/ 105 w 153"/>
                <a:gd name="T17" fmla="*/ 71 h 144"/>
                <a:gd name="T18" fmla="*/ 86 w 153"/>
                <a:gd name="T19" fmla="*/ 89 h 144"/>
                <a:gd name="T20" fmla="*/ 61 w 153"/>
                <a:gd name="T21" fmla="*/ 104 h 144"/>
                <a:gd name="T22" fmla="*/ 33 w 153"/>
                <a:gd name="T23" fmla="*/ 121 h 144"/>
                <a:gd name="T24" fmla="*/ 0 w 153"/>
                <a:gd name="T25" fmla="*/ 137 h 144"/>
                <a:gd name="T26" fmla="*/ 9 w 153"/>
                <a:gd name="T27" fmla="*/ 144 h 144"/>
                <a:gd name="T28" fmla="*/ 42 w 153"/>
                <a:gd name="T29" fmla="*/ 129 h 144"/>
                <a:gd name="T30" fmla="*/ 71 w 153"/>
                <a:gd name="T31" fmla="*/ 112 h 144"/>
                <a:gd name="T32" fmla="*/ 96 w 153"/>
                <a:gd name="T33" fmla="*/ 96 h 144"/>
                <a:gd name="T34" fmla="*/ 119 w 153"/>
                <a:gd name="T35" fmla="*/ 79 h 144"/>
                <a:gd name="T36" fmla="*/ 127 w 153"/>
                <a:gd name="T37" fmla="*/ 69 h 144"/>
                <a:gd name="T38" fmla="*/ 134 w 153"/>
                <a:gd name="T39" fmla="*/ 60 h 144"/>
                <a:gd name="T40" fmla="*/ 142 w 153"/>
                <a:gd name="T41" fmla="*/ 50 h 144"/>
                <a:gd name="T42" fmla="*/ 148 w 153"/>
                <a:gd name="T43" fmla="*/ 41 h 144"/>
                <a:gd name="T44" fmla="*/ 151 w 153"/>
                <a:gd name="T45" fmla="*/ 31 h 144"/>
                <a:gd name="T46" fmla="*/ 153 w 153"/>
                <a:gd name="T47" fmla="*/ 21 h 144"/>
                <a:gd name="T48" fmla="*/ 153 w 153"/>
                <a:gd name="T49" fmla="*/ 10 h 144"/>
                <a:gd name="T50" fmla="*/ 153 w 153"/>
                <a:gd name="T51" fmla="*/ 0 h 144"/>
                <a:gd name="T52" fmla="*/ 138 w 153"/>
                <a:gd name="T53" fmla="*/ 0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44"/>
                <a:gd name="T83" fmla="*/ 153 w 153"/>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44">
                  <a:moveTo>
                    <a:pt x="138" y="0"/>
                  </a:moveTo>
                  <a:lnTo>
                    <a:pt x="138" y="10"/>
                  </a:lnTo>
                  <a:lnTo>
                    <a:pt x="138" y="19"/>
                  </a:lnTo>
                  <a:lnTo>
                    <a:pt x="136" y="29"/>
                  </a:lnTo>
                  <a:lnTo>
                    <a:pt x="132" y="37"/>
                  </a:lnTo>
                  <a:lnTo>
                    <a:pt x="128" y="46"/>
                  </a:lnTo>
                  <a:lnTo>
                    <a:pt x="121" y="54"/>
                  </a:lnTo>
                  <a:lnTo>
                    <a:pt x="115" y="64"/>
                  </a:lnTo>
                  <a:lnTo>
                    <a:pt x="105" y="71"/>
                  </a:lnTo>
                  <a:lnTo>
                    <a:pt x="86" y="89"/>
                  </a:lnTo>
                  <a:lnTo>
                    <a:pt x="61" y="104"/>
                  </a:lnTo>
                  <a:lnTo>
                    <a:pt x="33" y="121"/>
                  </a:lnTo>
                  <a:lnTo>
                    <a:pt x="0" y="137"/>
                  </a:lnTo>
                  <a:lnTo>
                    <a:pt x="9" y="144"/>
                  </a:lnTo>
                  <a:lnTo>
                    <a:pt x="42" y="129"/>
                  </a:lnTo>
                  <a:lnTo>
                    <a:pt x="71" y="112"/>
                  </a:lnTo>
                  <a:lnTo>
                    <a:pt x="96" y="96"/>
                  </a:lnTo>
                  <a:lnTo>
                    <a:pt x="119" y="79"/>
                  </a:lnTo>
                  <a:lnTo>
                    <a:pt x="127" y="69"/>
                  </a:lnTo>
                  <a:lnTo>
                    <a:pt x="134" y="60"/>
                  </a:lnTo>
                  <a:lnTo>
                    <a:pt x="142" y="50"/>
                  </a:lnTo>
                  <a:lnTo>
                    <a:pt x="148" y="41"/>
                  </a:lnTo>
                  <a:lnTo>
                    <a:pt x="151" y="31"/>
                  </a:lnTo>
                  <a:lnTo>
                    <a:pt x="153" y="21"/>
                  </a:lnTo>
                  <a:lnTo>
                    <a:pt x="153" y="10"/>
                  </a:lnTo>
                  <a:lnTo>
                    <a:pt x="153" y="0"/>
                  </a:lnTo>
                  <a:lnTo>
                    <a:pt x="138" y="0"/>
                  </a:lnTo>
                  <a:close/>
                </a:path>
              </a:pathLst>
            </a:custGeom>
            <a:solidFill>
              <a:srgbClr val="1F1A17"/>
            </a:solidFill>
            <a:ln w="9525">
              <a:noFill/>
              <a:round/>
              <a:headEnd/>
              <a:tailEnd/>
            </a:ln>
          </p:spPr>
          <p:txBody>
            <a:bodyPr/>
            <a:lstStyle/>
            <a:p>
              <a:endParaRPr lang="en-US"/>
            </a:p>
          </p:txBody>
        </p:sp>
      </p:grpSp>
      <p:grpSp>
        <p:nvGrpSpPr>
          <p:cNvPr id="7" name="Group 148"/>
          <p:cNvGrpSpPr>
            <a:grpSpLocks noChangeAspect="1"/>
          </p:cNvGrpSpPr>
          <p:nvPr/>
        </p:nvGrpSpPr>
        <p:grpSpPr bwMode="auto">
          <a:xfrm>
            <a:off x="3033713" y="3227388"/>
            <a:ext cx="209550" cy="304800"/>
            <a:chOff x="3438" y="2105"/>
            <a:chExt cx="132" cy="192"/>
          </a:xfrm>
        </p:grpSpPr>
        <p:sp>
          <p:nvSpPr>
            <p:cNvPr id="39974" name="AutoShape 149"/>
            <p:cNvSpPr>
              <a:spLocks noChangeAspect="1" noChangeArrowheads="1" noTextEdit="1"/>
            </p:cNvSpPr>
            <p:nvPr/>
          </p:nvSpPr>
          <p:spPr bwMode="auto">
            <a:xfrm>
              <a:off x="3438" y="2130"/>
              <a:ext cx="132" cy="132"/>
            </a:xfrm>
            <a:prstGeom prst="rect">
              <a:avLst/>
            </a:prstGeom>
            <a:noFill/>
            <a:ln w="9525">
              <a:noFill/>
              <a:miter lim="800000"/>
              <a:headEnd/>
              <a:tailEnd/>
            </a:ln>
          </p:spPr>
          <p:txBody>
            <a:bodyPr/>
            <a:lstStyle/>
            <a:p>
              <a:endParaRPr lang="en-US"/>
            </a:p>
          </p:txBody>
        </p:sp>
        <p:sp>
          <p:nvSpPr>
            <p:cNvPr id="39975" name="Rectangle 150"/>
            <p:cNvSpPr>
              <a:spLocks noChangeArrowheads="1"/>
            </p:cNvSpPr>
            <p:nvPr/>
          </p:nvSpPr>
          <p:spPr bwMode="auto">
            <a:xfrm>
              <a:off x="3446" y="2105"/>
              <a:ext cx="116" cy="192"/>
            </a:xfrm>
            <a:prstGeom prst="rect">
              <a:avLst/>
            </a:prstGeom>
            <a:noFill/>
            <a:ln w="9525">
              <a:noFill/>
              <a:miter lim="800000"/>
              <a:headEnd/>
              <a:tailEnd/>
            </a:ln>
          </p:spPr>
          <p:txBody>
            <a:bodyPr wrap="none" lIns="0" tIns="0" rIns="0" bIns="0">
              <a:spAutoFit/>
            </a:bodyPr>
            <a:lstStyle/>
            <a:p>
              <a:r>
                <a:rPr lang="en-US" sz="2000" b="1">
                  <a:solidFill>
                    <a:srgbClr val="1F1A17"/>
                  </a:solidFill>
                </a:rPr>
                <a:t>A</a:t>
              </a:r>
              <a:endParaRPr lang="en-US"/>
            </a:p>
          </p:txBody>
        </p:sp>
      </p:grpSp>
      <p:grpSp>
        <p:nvGrpSpPr>
          <p:cNvPr id="8" name="Group 151"/>
          <p:cNvGrpSpPr>
            <a:grpSpLocks noChangeAspect="1"/>
          </p:cNvGrpSpPr>
          <p:nvPr/>
        </p:nvGrpSpPr>
        <p:grpSpPr bwMode="auto">
          <a:xfrm>
            <a:off x="1427163" y="3403600"/>
            <a:ext cx="382587" cy="304800"/>
            <a:chOff x="2458" y="2189"/>
            <a:chExt cx="241" cy="192"/>
          </a:xfrm>
        </p:grpSpPr>
        <p:sp>
          <p:nvSpPr>
            <p:cNvPr id="39971" name="AutoShape 152"/>
            <p:cNvSpPr>
              <a:spLocks noChangeAspect="1" noChangeArrowheads="1" noTextEdit="1"/>
            </p:cNvSpPr>
            <p:nvPr/>
          </p:nvSpPr>
          <p:spPr bwMode="auto">
            <a:xfrm>
              <a:off x="2458" y="2214"/>
              <a:ext cx="241" cy="132"/>
            </a:xfrm>
            <a:prstGeom prst="rect">
              <a:avLst/>
            </a:prstGeom>
            <a:noFill/>
            <a:ln w="9525">
              <a:noFill/>
              <a:miter lim="800000"/>
              <a:headEnd/>
              <a:tailEnd/>
            </a:ln>
          </p:spPr>
          <p:txBody>
            <a:bodyPr/>
            <a:lstStyle/>
            <a:p>
              <a:endParaRPr lang="en-US"/>
            </a:p>
          </p:txBody>
        </p:sp>
        <p:sp>
          <p:nvSpPr>
            <p:cNvPr id="39972" name="Rectangle 153"/>
            <p:cNvSpPr>
              <a:spLocks noChangeArrowheads="1"/>
            </p:cNvSpPr>
            <p:nvPr/>
          </p:nvSpPr>
          <p:spPr bwMode="auto">
            <a:xfrm>
              <a:off x="2576" y="2189"/>
              <a:ext cx="116" cy="192"/>
            </a:xfrm>
            <a:prstGeom prst="rect">
              <a:avLst/>
            </a:prstGeom>
            <a:noFill/>
            <a:ln w="9525">
              <a:noFill/>
              <a:miter lim="800000"/>
              <a:headEnd/>
              <a:tailEnd/>
            </a:ln>
          </p:spPr>
          <p:txBody>
            <a:bodyPr wrap="none" lIns="0" tIns="0" rIns="0" bIns="0">
              <a:spAutoFit/>
            </a:bodyPr>
            <a:lstStyle/>
            <a:p>
              <a:r>
                <a:rPr lang="en-US" sz="2000" b="1">
                  <a:solidFill>
                    <a:srgbClr val="1F1A17"/>
                  </a:solidFill>
                </a:rPr>
                <a:t>A</a:t>
              </a:r>
              <a:endParaRPr lang="en-US"/>
            </a:p>
          </p:txBody>
        </p:sp>
        <p:sp>
          <p:nvSpPr>
            <p:cNvPr id="39973" name="Freeform 154"/>
            <p:cNvSpPr>
              <a:spLocks/>
            </p:cNvSpPr>
            <p:nvPr/>
          </p:nvSpPr>
          <p:spPr bwMode="auto">
            <a:xfrm>
              <a:off x="2471" y="2257"/>
              <a:ext cx="81" cy="75"/>
            </a:xfrm>
            <a:custGeom>
              <a:avLst/>
              <a:gdLst>
                <a:gd name="T0" fmla="*/ 41 w 81"/>
                <a:gd name="T1" fmla="*/ 0 h 75"/>
                <a:gd name="T2" fmla="*/ 62 w 81"/>
                <a:gd name="T3" fmla="*/ 39 h 75"/>
                <a:gd name="T4" fmla="*/ 81 w 81"/>
                <a:gd name="T5" fmla="*/ 75 h 75"/>
                <a:gd name="T6" fmla="*/ 41 w 81"/>
                <a:gd name="T7" fmla="*/ 75 h 75"/>
                <a:gd name="T8" fmla="*/ 0 w 81"/>
                <a:gd name="T9" fmla="*/ 75 h 75"/>
                <a:gd name="T10" fmla="*/ 22 w 81"/>
                <a:gd name="T11" fmla="*/ 39 h 75"/>
                <a:gd name="T12" fmla="*/ 41 w 81"/>
                <a:gd name="T13" fmla="*/ 0 h 75"/>
                <a:gd name="T14" fmla="*/ 0 60000 65536"/>
                <a:gd name="T15" fmla="*/ 0 60000 65536"/>
                <a:gd name="T16" fmla="*/ 0 60000 65536"/>
                <a:gd name="T17" fmla="*/ 0 60000 65536"/>
                <a:gd name="T18" fmla="*/ 0 60000 65536"/>
                <a:gd name="T19" fmla="*/ 0 60000 65536"/>
                <a:gd name="T20" fmla="*/ 0 60000 65536"/>
                <a:gd name="T21" fmla="*/ 0 w 81"/>
                <a:gd name="T22" fmla="*/ 0 h 75"/>
                <a:gd name="T23" fmla="*/ 81 w 81"/>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5">
                  <a:moveTo>
                    <a:pt x="41" y="0"/>
                  </a:moveTo>
                  <a:lnTo>
                    <a:pt x="62" y="39"/>
                  </a:lnTo>
                  <a:lnTo>
                    <a:pt x="81" y="75"/>
                  </a:lnTo>
                  <a:lnTo>
                    <a:pt x="41" y="75"/>
                  </a:lnTo>
                  <a:lnTo>
                    <a:pt x="0" y="75"/>
                  </a:lnTo>
                  <a:lnTo>
                    <a:pt x="22" y="39"/>
                  </a:lnTo>
                  <a:lnTo>
                    <a:pt x="41" y="0"/>
                  </a:lnTo>
                  <a:close/>
                </a:path>
              </a:pathLst>
            </a:custGeom>
            <a:noFill/>
            <a:ln w="12700">
              <a:solidFill>
                <a:srgbClr val="1F1A17"/>
              </a:solidFill>
              <a:prstDash val="solid"/>
              <a:round/>
              <a:headEnd/>
              <a:tailEnd/>
            </a:ln>
          </p:spPr>
          <p:txBody>
            <a:bodyPr/>
            <a:lstStyle/>
            <a:p>
              <a:endParaRPr lang="en-US"/>
            </a:p>
          </p:txBody>
        </p:sp>
      </p:grpSp>
      <p:grpSp>
        <p:nvGrpSpPr>
          <p:cNvPr id="9" name="Group 155"/>
          <p:cNvGrpSpPr>
            <a:grpSpLocks noChangeAspect="1"/>
          </p:cNvGrpSpPr>
          <p:nvPr/>
        </p:nvGrpSpPr>
        <p:grpSpPr bwMode="auto">
          <a:xfrm>
            <a:off x="1879600" y="3243263"/>
            <a:ext cx="296863" cy="274637"/>
            <a:chOff x="2786" y="2080"/>
            <a:chExt cx="187" cy="173"/>
          </a:xfrm>
        </p:grpSpPr>
        <p:sp>
          <p:nvSpPr>
            <p:cNvPr id="39964" name="AutoShape 156"/>
            <p:cNvSpPr>
              <a:spLocks noChangeAspect="1" noChangeArrowheads="1" noTextEdit="1"/>
            </p:cNvSpPr>
            <p:nvPr/>
          </p:nvSpPr>
          <p:spPr bwMode="auto">
            <a:xfrm>
              <a:off x="2786" y="2102"/>
              <a:ext cx="187" cy="120"/>
            </a:xfrm>
            <a:prstGeom prst="rect">
              <a:avLst/>
            </a:prstGeom>
            <a:noFill/>
            <a:ln w="9525">
              <a:noFill/>
              <a:miter lim="800000"/>
              <a:headEnd/>
              <a:tailEnd/>
            </a:ln>
          </p:spPr>
          <p:txBody>
            <a:bodyPr/>
            <a:lstStyle/>
            <a:p>
              <a:endParaRPr lang="en-US"/>
            </a:p>
          </p:txBody>
        </p:sp>
        <p:sp>
          <p:nvSpPr>
            <p:cNvPr id="39965" name="Rectangle 157"/>
            <p:cNvSpPr>
              <a:spLocks noChangeArrowheads="1"/>
            </p:cNvSpPr>
            <p:nvPr/>
          </p:nvSpPr>
          <p:spPr bwMode="auto">
            <a:xfrm>
              <a:off x="2794" y="2080"/>
              <a:ext cx="120" cy="173"/>
            </a:xfrm>
            <a:prstGeom prst="rect">
              <a:avLst/>
            </a:prstGeom>
            <a:noFill/>
            <a:ln w="9525">
              <a:noFill/>
              <a:miter lim="800000"/>
              <a:headEnd/>
              <a:tailEnd/>
            </a:ln>
          </p:spPr>
          <p:txBody>
            <a:bodyPr wrap="none" lIns="0" tIns="0" rIns="0" bIns="0">
              <a:spAutoFit/>
            </a:bodyPr>
            <a:lstStyle/>
            <a:p>
              <a:r>
                <a:rPr lang="en-US" b="1">
                  <a:solidFill>
                    <a:srgbClr val="1F1A17"/>
                  </a:solidFill>
                </a:rPr>
                <a:t>M</a:t>
              </a:r>
              <a:endParaRPr lang="en-US"/>
            </a:p>
          </p:txBody>
        </p:sp>
        <p:sp>
          <p:nvSpPr>
            <p:cNvPr id="39966" name="Freeform 158"/>
            <p:cNvSpPr>
              <a:spLocks/>
            </p:cNvSpPr>
            <p:nvPr/>
          </p:nvSpPr>
          <p:spPr bwMode="auto">
            <a:xfrm>
              <a:off x="2938" y="2119"/>
              <a:ext cx="22" cy="14"/>
            </a:xfrm>
            <a:custGeom>
              <a:avLst/>
              <a:gdLst>
                <a:gd name="T0" fmla="*/ 12 w 22"/>
                <a:gd name="T1" fmla="*/ 0 h 14"/>
                <a:gd name="T2" fmla="*/ 16 w 22"/>
                <a:gd name="T3" fmla="*/ 2 h 14"/>
                <a:gd name="T4" fmla="*/ 20 w 22"/>
                <a:gd name="T5" fmla="*/ 2 h 14"/>
                <a:gd name="T6" fmla="*/ 22 w 22"/>
                <a:gd name="T7" fmla="*/ 4 h 14"/>
                <a:gd name="T8" fmla="*/ 22 w 22"/>
                <a:gd name="T9" fmla="*/ 8 h 14"/>
                <a:gd name="T10" fmla="*/ 22 w 22"/>
                <a:gd name="T11" fmla="*/ 10 h 14"/>
                <a:gd name="T12" fmla="*/ 20 w 22"/>
                <a:gd name="T13" fmla="*/ 12 h 14"/>
                <a:gd name="T14" fmla="*/ 16 w 22"/>
                <a:gd name="T15" fmla="*/ 14 h 14"/>
                <a:gd name="T16" fmla="*/ 12 w 22"/>
                <a:gd name="T17" fmla="*/ 14 h 14"/>
                <a:gd name="T18" fmla="*/ 8 w 22"/>
                <a:gd name="T19" fmla="*/ 14 h 14"/>
                <a:gd name="T20" fmla="*/ 4 w 22"/>
                <a:gd name="T21" fmla="*/ 12 h 14"/>
                <a:gd name="T22" fmla="*/ 2 w 22"/>
                <a:gd name="T23" fmla="*/ 10 h 14"/>
                <a:gd name="T24" fmla="*/ 0 w 22"/>
                <a:gd name="T25" fmla="*/ 8 h 14"/>
                <a:gd name="T26" fmla="*/ 2 w 22"/>
                <a:gd name="T27" fmla="*/ 4 h 14"/>
                <a:gd name="T28" fmla="*/ 4 w 22"/>
                <a:gd name="T29" fmla="*/ 2 h 14"/>
                <a:gd name="T30" fmla="*/ 8 w 22"/>
                <a:gd name="T31" fmla="*/ 2 h 14"/>
                <a:gd name="T32" fmla="*/ 12 w 22"/>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4"/>
                <a:gd name="T53" fmla="*/ 22 w 22"/>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4">
                  <a:moveTo>
                    <a:pt x="12" y="0"/>
                  </a:moveTo>
                  <a:lnTo>
                    <a:pt x="16" y="2"/>
                  </a:lnTo>
                  <a:lnTo>
                    <a:pt x="20" y="2"/>
                  </a:lnTo>
                  <a:lnTo>
                    <a:pt x="22" y="4"/>
                  </a:lnTo>
                  <a:lnTo>
                    <a:pt x="22" y="8"/>
                  </a:lnTo>
                  <a:lnTo>
                    <a:pt x="22" y="10"/>
                  </a:lnTo>
                  <a:lnTo>
                    <a:pt x="20" y="12"/>
                  </a:lnTo>
                  <a:lnTo>
                    <a:pt x="16" y="14"/>
                  </a:lnTo>
                  <a:lnTo>
                    <a:pt x="12" y="14"/>
                  </a:lnTo>
                  <a:lnTo>
                    <a:pt x="8" y="14"/>
                  </a:lnTo>
                  <a:lnTo>
                    <a:pt x="4" y="12"/>
                  </a:lnTo>
                  <a:lnTo>
                    <a:pt x="2" y="10"/>
                  </a:lnTo>
                  <a:lnTo>
                    <a:pt x="0" y="8"/>
                  </a:lnTo>
                  <a:lnTo>
                    <a:pt x="2" y="4"/>
                  </a:lnTo>
                  <a:lnTo>
                    <a:pt x="4" y="2"/>
                  </a:lnTo>
                  <a:lnTo>
                    <a:pt x="8" y="2"/>
                  </a:lnTo>
                  <a:lnTo>
                    <a:pt x="12" y="0"/>
                  </a:lnTo>
                  <a:close/>
                </a:path>
              </a:pathLst>
            </a:custGeom>
            <a:solidFill>
              <a:srgbClr val="1F1A17"/>
            </a:solidFill>
            <a:ln w="9525">
              <a:noFill/>
              <a:round/>
              <a:headEnd/>
              <a:tailEnd/>
            </a:ln>
          </p:spPr>
          <p:txBody>
            <a:bodyPr/>
            <a:lstStyle/>
            <a:p>
              <a:endParaRPr lang="en-US"/>
            </a:p>
          </p:txBody>
        </p:sp>
        <p:sp>
          <p:nvSpPr>
            <p:cNvPr id="39967" name="Freeform 159"/>
            <p:cNvSpPr>
              <a:spLocks/>
            </p:cNvSpPr>
            <p:nvPr/>
          </p:nvSpPr>
          <p:spPr bwMode="auto">
            <a:xfrm>
              <a:off x="2950" y="2116"/>
              <a:ext cx="15" cy="11"/>
            </a:xfrm>
            <a:custGeom>
              <a:avLst/>
              <a:gdLst>
                <a:gd name="T0" fmla="*/ 15 w 15"/>
                <a:gd name="T1" fmla="*/ 11 h 11"/>
                <a:gd name="T2" fmla="*/ 15 w 15"/>
                <a:gd name="T3" fmla="*/ 11 h 11"/>
                <a:gd name="T4" fmla="*/ 13 w 15"/>
                <a:gd name="T5" fmla="*/ 5 h 11"/>
                <a:gd name="T6" fmla="*/ 10 w 15"/>
                <a:gd name="T7" fmla="*/ 1 h 11"/>
                <a:gd name="T8" fmla="*/ 4 w 15"/>
                <a:gd name="T9" fmla="*/ 0 h 11"/>
                <a:gd name="T10" fmla="*/ 0 w 15"/>
                <a:gd name="T11" fmla="*/ 0 h 11"/>
                <a:gd name="T12" fmla="*/ 0 w 15"/>
                <a:gd name="T13" fmla="*/ 9 h 11"/>
                <a:gd name="T14" fmla="*/ 2 w 15"/>
                <a:gd name="T15" fmla="*/ 9 h 11"/>
                <a:gd name="T16" fmla="*/ 4 w 15"/>
                <a:gd name="T17" fmla="*/ 9 h 11"/>
                <a:gd name="T18" fmla="*/ 6 w 15"/>
                <a:gd name="T19" fmla="*/ 11 h 11"/>
                <a:gd name="T20" fmla="*/ 6 w 15"/>
                <a:gd name="T21" fmla="*/ 11 h 11"/>
                <a:gd name="T22" fmla="*/ 6 w 15"/>
                <a:gd name="T23" fmla="*/ 11 h 11"/>
                <a:gd name="T24" fmla="*/ 15 w 15"/>
                <a:gd name="T25" fmla="*/ 1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15" y="11"/>
                  </a:moveTo>
                  <a:lnTo>
                    <a:pt x="15" y="11"/>
                  </a:lnTo>
                  <a:lnTo>
                    <a:pt x="13" y="5"/>
                  </a:lnTo>
                  <a:lnTo>
                    <a:pt x="10" y="1"/>
                  </a:lnTo>
                  <a:lnTo>
                    <a:pt x="4" y="0"/>
                  </a:lnTo>
                  <a:lnTo>
                    <a:pt x="0" y="0"/>
                  </a:lnTo>
                  <a:lnTo>
                    <a:pt x="0" y="9"/>
                  </a:lnTo>
                  <a:lnTo>
                    <a:pt x="2" y="9"/>
                  </a:lnTo>
                  <a:lnTo>
                    <a:pt x="4" y="9"/>
                  </a:lnTo>
                  <a:lnTo>
                    <a:pt x="6" y="11"/>
                  </a:lnTo>
                  <a:lnTo>
                    <a:pt x="15" y="11"/>
                  </a:lnTo>
                  <a:close/>
                </a:path>
              </a:pathLst>
            </a:custGeom>
            <a:solidFill>
              <a:srgbClr val="1F1A17"/>
            </a:solidFill>
            <a:ln w="9525">
              <a:noFill/>
              <a:round/>
              <a:headEnd/>
              <a:tailEnd/>
            </a:ln>
          </p:spPr>
          <p:txBody>
            <a:bodyPr/>
            <a:lstStyle/>
            <a:p>
              <a:endParaRPr lang="en-US"/>
            </a:p>
          </p:txBody>
        </p:sp>
        <p:sp>
          <p:nvSpPr>
            <p:cNvPr id="39968" name="Freeform 160"/>
            <p:cNvSpPr>
              <a:spLocks/>
            </p:cNvSpPr>
            <p:nvPr/>
          </p:nvSpPr>
          <p:spPr bwMode="auto">
            <a:xfrm>
              <a:off x="2950" y="2127"/>
              <a:ext cx="15" cy="12"/>
            </a:xfrm>
            <a:custGeom>
              <a:avLst/>
              <a:gdLst>
                <a:gd name="T0" fmla="*/ 0 w 15"/>
                <a:gd name="T1" fmla="*/ 12 h 12"/>
                <a:gd name="T2" fmla="*/ 0 w 15"/>
                <a:gd name="T3" fmla="*/ 12 h 12"/>
                <a:gd name="T4" fmla="*/ 4 w 15"/>
                <a:gd name="T5" fmla="*/ 10 h 12"/>
                <a:gd name="T6" fmla="*/ 10 w 15"/>
                <a:gd name="T7" fmla="*/ 8 h 12"/>
                <a:gd name="T8" fmla="*/ 13 w 15"/>
                <a:gd name="T9" fmla="*/ 4 h 12"/>
                <a:gd name="T10" fmla="*/ 15 w 15"/>
                <a:gd name="T11" fmla="*/ 0 h 12"/>
                <a:gd name="T12" fmla="*/ 6 w 15"/>
                <a:gd name="T13" fmla="*/ 0 h 12"/>
                <a:gd name="T14" fmla="*/ 6 w 15"/>
                <a:gd name="T15" fmla="*/ 0 h 12"/>
                <a:gd name="T16" fmla="*/ 4 w 15"/>
                <a:gd name="T17" fmla="*/ 0 h 12"/>
                <a:gd name="T18" fmla="*/ 2 w 15"/>
                <a:gd name="T19" fmla="*/ 2 h 12"/>
                <a:gd name="T20" fmla="*/ 0 w 15"/>
                <a:gd name="T21" fmla="*/ 2 h 12"/>
                <a:gd name="T22" fmla="*/ 0 w 15"/>
                <a:gd name="T23" fmla="*/ 2 h 12"/>
                <a:gd name="T24" fmla="*/ 0 w 15"/>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2"/>
                <a:gd name="T41" fmla="*/ 15 w 1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2">
                  <a:moveTo>
                    <a:pt x="0" y="12"/>
                  </a:moveTo>
                  <a:lnTo>
                    <a:pt x="0" y="12"/>
                  </a:lnTo>
                  <a:lnTo>
                    <a:pt x="4" y="10"/>
                  </a:lnTo>
                  <a:lnTo>
                    <a:pt x="10" y="8"/>
                  </a:lnTo>
                  <a:lnTo>
                    <a:pt x="13" y="4"/>
                  </a:lnTo>
                  <a:lnTo>
                    <a:pt x="15" y="0"/>
                  </a:lnTo>
                  <a:lnTo>
                    <a:pt x="6" y="0"/>
                  </a:lnTo>
                  <a:lnTo>
                    <a:pt x="4" y="0"/>
                  </a:lnTo>
                  <a:lnTo>
                    <a:pt x="2" y="2"/>
                  </a:lnTo>
                  <a:lnTo>
                    <a:pt x="0" y="2"/>
                  </a:lnTo>
                  <a:lnTo>
                    <a:pt x="0" y="12"/>
                  </a:lnTo>
                  <a:close/>
                </a:path>
              </a:pathLst>
            </a:custGeom>
            <a:solidFill>
              <a:srgbClr val="1F1A17"/>
            </a:solidFill>
            <a:ln w="9525">
              <a:noFill/>
              <a:round/>
              <a:headEnd/>
              <a:tailEnd/>
            </a:ln>
          </p:spPr>
          <p:txBody>
            <a:bodyPr/>
            <a:lstStyle/>
            <a:p>
              <a:endParaRPr lang="en-US"/>
            </a:p>
          </p:txBody>
        </p:sp>
        <p:sp>
          <p:nvSpPr>
            <p:cNvPr id="39969" name="Freeform 161"/>
            <p:cNvSpPr>
              <a:spLocks/>
            </p:cNvSpPr>
            <p:nvPr/>
          </p:nvSpPr>
          <p:spPr bwMode="auto">
            <a:xfrm>
              <a:off x="2934" y="2127"/>
              <a:ext cx="16" cy="12"/>
            </a:xfrm>
            <a:custGeom>
              <a:avLst/>
              <a:gdLst>
                <a:gd name="T0" fmla="*/ 0 w 16"/>
                <a:gd name="T1" fmla="*/ 0 h 12"/>
                <a:gd name="T2" fmla="*/ 0 w 16"/>
                <a:gd name="T3" fmla="*/ 0 h 12"/>
                <a:gd name="T4" fmla="*/ 2 w 16"/>
                <a:gd name="T5" fmla="*/ 4 h 12"/>
                <a:gd name="T6" fmla="*/ 6 w 16"/>
                <a:gd name="T7" fmla="*/ 8 h 12"/>
                <a:gd name="T8" fmla="*/ 10 w 16"/>
                <a:gd name="T9" fmla="*/ 10 h 12"/>
                <a:gd name="T10" fmla="*/ 16 w 16"/>
                <a:gd name="T11" fmla="*/ 12 h 12"/>
                <a:gd name="T12" fmla="*/ 16 w 16"/>
                <a:gd name="T13" fmla="*/ 2 h 12"/>
                <a:gd name="T14" fmla="*/ 12 w 16"/>
                <a:gd name="T15" fmla="*/ 2 h 12"/>
                <a:gd name="T16" fmla="*/ 10 w 16"/>
                <a:gd name="T17" fmla="*/ 0 h 12"/>
                <a:gd name="T18" fmla="*/ 10 w 16"/>
                <a:gd name="T19" fmla="*/ 0 h 12"/>
                <a:gd name="T20" fmla="*/ 10 w 16"/>
                <a:gd name="T21" fmla="*/ 0 h 12"/>
                <a:gd name="T22" fmla="*/ 10 w 16"/>
                <a:gd name="T23" fmla="*/ 0 h 12"/>
                <a:gd name="T24" fmla="*/ 0 w 16"/>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2"/>
                <a:gd name="T41" fmla="*/ 16 w 16"/>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2">
                  <a:moveTo>
                    <a:pt x="0" y="0"/>
                  </a:moveTo>
                  <a:lnTo>
                    <a:pt x="0" y="0"/>
                  </a:lnTo>
                  <a:lnTo>
                    <a:pt x="2" y="4"/>
                  </a:lnTo>
                  <a:lnTo>
                    <a:pt x="6" y="8"/>
                  </a:lnTo>
                  <a:lnTo>
                    <a:pt x="10" y="10"/>
                  </a:lnTo>
                  <a:lnTo>
                    <a:pt x="16" y="12"/>
                  </a:lnTo>
                  <a:lnTo>
                    <a:pt x="16" y="2"/>
                  </a:lnTo>
                  <a:lnTo>
                    <a:pt x="12" y="2"/>
                  </a:lnTo>
                  <a:lnTo>
                    <a:pt x="10" y="0"/>
                  </a:lnTo>
                  <a:lnTo>
                    <a:pt x="0" y="0"/>
                  </a:lnTo>
                  <a:close/>
                </a:path>
              </a:pathLst>
            </a:custGeom>
            <a:solidFill>
              <a:srgbClr val="1F1A17"/>
            </a:solidFill>
            <a:ln w="9525">
              <a:noFill/>
              <a:round/>
              <a:headEnd/>
              <a:tailEnd/>
            </a:ln>
          </p:spPr>
          <p:txBody>
            <a:bodyPr/>
            <a:lstStyle/>
            <a:p>
              <a:endParaRPr lang="en-US"/>
            </a:p>
          </p:txBody>
        </p:sp>
        <p:sp>
          <p:nvSpPr>
            <p:cNvPr id="39970" name="Freeform 162"/>
            <p:cNvSpPr>
              <a:spLocks/>
            </p:cNvSpPr>
            <p:nvPr/>
          </p:nvSpPr>
          <p:spPr bwMode="auto">
            <a:xfrm>
              <a:off x="2934" y="2116"/>
              <a:ext cx="16" cy="11"/>
            </a:xfrm>
            <a:custGeom>
              <a:avLst/>
              <a:gdLst>
                <a:gd name="T0" fmla="*/ 16 w 16"/>
                <a:gd name="T1" fmla="*/ 0 h 11"/>
                <a:gd name="T2" fmla="*/ 16 w 16"/>
                <a:gd name="T3" fmla="*/ 0 h 11"/>
                <a:gd name="T4" fmla="*/ 10 w 16"/>
                <a:gd name="T5" fmla="*/ 0 h 11"/>
                <a:gd name="T6" fmla="*/ 6 w 16"/>
                <a:gd name="T7" fmla="*/ 1 h 11"/>
                <a:gd name="T8" fmla="*/ 2 w 16"/>
                <a:gd name="T9" fmla="*/ 5 h 11"/>
                <a:gd name="T10" fmla="*/ 0 w 16"/>
                <a:gd name="T11" fmla="*/ 11 h 11"/>
                <a:gd name="T12" fmla="*/ 10 w 16"/>
                <a:gd name="T13" fmla="*/ 11 h 11"/>
                <a:gd name="T14" fmla="*/ 10 w 16"/>
                <a:gd name="T15" fmla="*/ 11 h 11"/>
                <a:gd name="T16" fmla="*/ 10 w 16"/>
                <a:gd name="T17" fmla="*/ 9 h 11"/>
                <a:gd name="T18" fmla="*/ 12 w 16"/>
                <a:gd name="T19" fmla="*/ 9 h 11"/>
                <a:gd name="T20" fmla="*/ 16 w 16"/>
                <a:gd name="T21" fmla="*/ 9 h 11"/>
                <a:gd name="T22" fmla="*/ 16 w 16"/>
                <a:gd name="T23" fmla="*/ 9 h 11"/>
                <a:gd name="T24" fmla="*/ 16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16" y="0"/>
                  </a:moveTo>
                  <a:lnTo>
                    <a:pt x="16" y="0"/>
                  </a:lnTo>
                  <a:lnTo>
                    <a:pt x="10" y="0"/>
                  </a:lnTo>
                  <a:lnTo>
                    <a:pt x="6" y="1"/>
                  </a:lnTo>
                  <a:lnTo>
                    <a:pt x="2" y="5"/>
                  </a:lnTo>
                  <a:lnTo>
                    <a:pt x="0" y="11"/>
                  </a:lnTo>
                  <a:lnTo>
                    <a:pt x="10" y="11"/>
                  </a:lnTo>
                  <a:lnTo>
                    <a:pt x="10" y="9"/>
                  </a:lnTo>
                  <a:lnTo>
                    <a:pt x="12" y="9"/>
                  </a:lnTo>
                  <a:lnTo>
                    <a:pt x="16" y="9"/>
                  </a:lnTo>
                  <a:lnTo>
                    <a:pt x="16" y="0"/>
                  </a:lnTo>
                  <a:close/>
                </a:path>
              </a:pathLst>
            </a:custGeom>
            <a:solidFill>
              <a:srgbClr val="1F1A17"/>
            </a:solidFill>
            <a:ln w="9525">
              <a:noFill/>
              <a:round/>
              <a:headEnd/>
              <a:tailEnd/>
            </a:ln>
          </p:spPr>
          <p:txBody>
            <a:bodyPr/>
            <a:lstStyle/>
            <a:p>
              <a:endParaRPr lang="en-US"/>
            </a:p>
          </p:txBody>
        </p:sp>
      </p:grpSp>
      <p:pic>
        <p:nvPicPr>
          <p:cNvPr id="39954" name="Picture 163"/>
          <p:cNvPicPr>
            <a:picLocks noChangeAspect="1" noChangeArrowheads="1"/>
          </p:cNvPicPr>
          <p:nvPr/>
        </p:nvPicPr>
        <p:blipFill>
          <a:blip r:embed="rId3" cstate="print"/>
          <a:srcRect/>
          <a:stretch>
            <a:fillRect/>
          </a:stretch>
        </p:blipFill>
        <p:spPr bwMode="auto">
          <a:xfrm>
            <a:off x="2068513" y="2463800"/>
            <a:ext cx="134937" cy="855663"/>
          </a:xfrm>
          <a:prstGeom prst="rect">
            <a:avLst/>
          </a:prstGeom>
          <a:noFill/>
          <a:ln w="9525">
            <a:noFill/>
            <a:miter lim="800000"/>
            <a:headEnd/>
            <a:tailEnd/>
          </a:ln>
        </p:spPr>
      </p:pic>
      <p:grpSp>
        <p:nvGrpSpPr>
          <p:cNvPr id="10" name="Group 164"/>
          <p:cNvGrpSpPr>
            <a:grpSpLocks noChangeAspect="1"/>
          </p:cNvGrpSpPr>
          <p:nvPr/>
        </p:nvGrpSpPr>
        <p:grpSpPr bwMode="auto">
          <a:xfrm>
            <a:off x="2162175" y="2428875"/>
            <a:ext cx="381000" cy="365125"/>
            <a:chOff x="2889" y="1593"/>
            <a:chExt cx="240" cy="230"/>
          </a:xfrm>
        </p:grpSpPr>
        <p:sp>
          <p:nvSpPr>
            <p:cNvPr id="39959" name="AutoShape 165"/>
            <p:cNvSpPr>
              <a:spLocks noChangeAspect="1" noChangeArrowheads="1" noTextEdit="1"/>
            </p:cNvSpPr>
            <p:nvPr/>
          </p:nvSpPr>
          <p:spPr bwMode="auto">
            <a:xfrm>
              <a:off x="2889" y="1593"/>
              <a:ext cx="240" cy="196"/>
            </a:xfrm>
            <a:prstGeom prst="rect">
              <a:avLst/>
            </a:prstGeom>
            <a:noFill/>
            <a:ln w="9525">
              <a:noFill/>
              <a:miter lim="800000"/>
              <a:headEnd/>
              <a:tailEnd/>
            </a:ln>
          </p:spPr>
          <p:txBody>
            <a:bodyPr/>
            <a:lstStyle/>
            <a:p>
              <a:endParaRPr lang="en-US"/>
            </a:p>
          </p:txBody>
        </p:sp>
        <p:sp>
          <p:nvSpPr>
            <p:cNvPr id="39960" name="Rectangle 166"/>
            <p:cNvSpPr>
              <a:spLocks noChangeArrowheads="1"/>
            </p:cNvSpPr>
            <p:nvPr/>
          </p:nvSpPr>
          <p:spPr bwMode="auto">
            <a:xfrm>
              <a:off x="3006" y="1631"/>
              <a:ext cx="107" cy="192"/>
            </a:xfrm>
            <a:prstGeom prst="rect">
              <a:avLst/>
            </a:prstGeom>
            <a:noFill/>
            <a:ln w="9525">
              <a:noFill/>
              <a:miter lim="800000"/>
              <a:headEnd/>
              <a:tailEnd/>
            </a:ln>
          </p:spPr>
          <p:txBody>
            <a:bodyPr wrap="none" lIns="0" tIns="0" rIns="0" bIns="0">
              <a:spAutoFit/>
            </a:bodyPr>
            <a:lstStyle/>
            <a:p>
              <a:r>
                <a:rPr lang="en-US" sz="2000" b="1">
                  <a:solidFill>
                    <a:srgbClr val="1F1A17"/>
                  </a:solidFill>
                </a:rPr>
                <a:t>P</a:t>
              </a:r>
              <a:endParaRPr lang="en-US"/>
            </a:p>
          </p:txBody>
        </p:sp>
        <p:sp>
          <p:nvSpPr>
            <p:cNvPr id="39961" name="Freeform 167"/>
            <p:cNvSpPr>
              <a:spLocks/>
            </p:cNvSpPr>
            <p:nvPr/>
          </p:nvSpPr>
          <p:spPr bwMode="auto">
            <a:xfrm>
              <a:off x="2902" y="1701"/>
              <a:ext cx="81" cy="75"/>
            </a:xfrm>
            <a:custGeom>
              <a:avLst/>
              <a:gdLst>
                <a:gd name="T0" fmla="*/ 41 w 81"/>
                <a:gd name="T1" fmla="*/ 0 h 75"/>
                <a:gd name="T2" fmla="*/ 62 w 81"/>
                <a:gd name="T3" fmla="*/ 36 h 75"/>
                <a:gd name="T4" fmla="*/ 81 w 81"/>
                <a:gd name="T5" fmla="*/ 75 h 75"/>
                <a:gd name="T6" fmla="*/ 41 w 81"/>
                <a:gd name="T7" fmla="*/ 75 h 75"/>
                <a:gd name="T8" fmla="*/ 0 w 81"/>
                <a:gd name="T9" fmla="*/ 75 h 75"/>
                <a:gd name="T10" fmla="*/ 22 w 81"/>
                <a:gd name="T11" fmla="*/ 36 h 75"/>
                <a:gd name="T12" fmla="*/ 41 w 81"/>
                <a:gd name="T13" fmla="*/ 0 h 75"/>
                <a:gd name="T14" fmla="*/ 0 60000 65536"/>
                <a:gd name="T15" fmla="*/ 0 60000 65536"/>
                <a:gd name="T16" fmla="*/ 0 60000 65536"/>
                <a:gd name="T17" fmla="*/ 0 60000 65536"/>
                <a:gd name="T18" fmla="*/ 0 60000 65536"/>
                <a:gd name="T19" fmla="*/ 0 60000 65536"/>
                <a:gd name="T20" fmla="*/ 0 60000 65536"/>
                <a:gd name="T21" fmla="*/ 0 w 81"/>
                <a:gd name="T22" fmla="*/ 0 h 75"/>
                <a:gd name="T23" fmla="*/ 81 w 81"/>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5">
                  <a:moveTo>
                    <a:pt x="41" y="0"/>
                  </a:moveTo>
                  <a:lnTo>
                    <a:pt x="62" y="36"/>
                  </a:lnTo>
                  <a:lnTo>
                    <a:pt x="81" y="75"/>
                  </a:lnTo>
                  <a:lnTo>
                    <a:pt x="41" y="75"/>
                  </a:lnTo>
                  <a:lnTo>
                    <a:pt x="0" y="75"/>
                  </a:lnTo>
                  <a:lnTo>
                    <a:pt x="22" y="36"/>
                  </a:lnTo>
                  <a:lnTo>
                    <a:pt x="41" y="0"/>
                  </a:lnTo>
                  <a:close/>
                </a:path>
              </a:pathLst>
            </a:custGeom>
            <a:noFill/>
            <a:ln w="12700">
              <a:solidFill>
                <a:srgbClr val="1F1A17"/>
              </a:solidFill>
              <a:prstDash val="solid"/>
              <a:round/>
              <a:headEnd/>
              <a:tailEnd/>
            </a:ln>
          </p:spPr>
          <p:txBody>
            <a:bodyPr/>
            <a:lstStyle/>
            <a:p>
              <a:endParaRPr lang="en-US"/>
            </a:p>
          </p:txBody>
        </p:sp>
        <p:sp>
          <p:nvSpPr>
            <p:cNvPr id="39962" name="Rectangle 168"/>
            <p:cNvSpPr>
              <a:spLocks noChangeArrowheads="1"/>
            </p:cNvSpPr>
            <p:nvPr/>
          </p:nvSpPr>
          <p:spPr bwMode="auto">
            <a:xfrm>
              <a:off x="3004" y="1610"/>
              <a:ext cx="89" cy="8"/>
            </a:xfrm>
            <a:prstGeom prst="rect">
              <a:avLst/>
            </a:prstGeom>
            <a:solidFill>
              <a:srgbClr val="1F1A17"/>
            </a:solidFill>
            <a:ln w="9525">
              <a:noFill/>
              <a:miter lim="800000"/>
              <a:headEnd/>
              <a:tailEnd/>
            </a:ln>
          </p:spPr>
          <p:txBody>
            <a:bodyPr/>
            <a:lstStyle/>
            <a:p>
              <a:endParaRPr lang="en-US"/>
            </a:p>
          </p:txBody>
        </p:sp>
        <p:sp>
          <p:nvSpPr>
            <p:cNvPr id="39963" name="Freeform 169"/>
            <p:cNvSpPr>
              <a:spLocks/>
            </p:cNvSpPr>
            <p:nvPr/>
          </p:nvSpPr>
          <p:spPr bwMode="auto">
            <a:xfrm>
              <a:off x="3073" y="1603"/>
              <a:ext cx="48" cy="23"/>
            </a:xfrm>
            <a:custGeom>
              <a:avLst/>
              <a:gdLst>
                <a:gd name="T0" fmla="*/ 48 w 48"/>
                <a:gd name="T1" fmla="*/ 11 h 23"/>
                <a:gd name="T2" fmla="*/ 0 w 48"/>
                <a:gd name="T3" fmla="*/ 0 h 23"/>
                <a:gd name="T4" fmla="*/ 0 w 48"/>
                <a:gd name="T5" fmla="*/ 0 h 23"/>
                <a:gd name="T6" fmla="*/ 0 w 48"/>
                <a:gd name="T7" fmla="*/ 0 h 23"/>
                <a:gd name="T8" fmla="*/ 2 w 48"/>
                <a:gd name="T9" fmla="*/ 0 h 23"/>
                <a:gd name="T10" fmla="*/ 2 w 48"/>
                <a:gd name="T11" fmla="*/ 2 h 23"/>
                <a:gd name="T12" fmla="*/ 2 w 48"/>
                <a:gd name="T13" fmla="*/ 2 h 23"/>
                <a:gd name="T14" fmla="*/ 2 w 48"/>
                <a:gd name="T15" fmla="*/ 2 h 23"/>
                <a:gd name="T16" fmla="*/ 4 w 48"/>
                <a:gd name="T17" fmla="*/ 3 h 23"/>
                <a:gd name="T18" fmla="*/ 4 w 48"/>
                <a:gd name="T19" fmla="*/ 3 h 23"/>
                <a:gd name="T20" fmla="*/ 4 w 48"/>
                <a:gd name="T21" fmla="*/ 5 h 23"/>
                <a:gd name="T22" fmla="*/ 4 w 48"/>
                <a:gd name="T23" fmla="*/ 5 h 23"/>
                <a:gd name="T24" fmla="*/ 4 w 48"/>
                <a:gd name="T25" fmla="*/ 5 h 23"/>
                <a:gd name="T26" fmla="*/ 4 w 48"/>
                <a:gd name="T27" fmla="*/ 7 h 23"/>
                <a:gd name="T28" fmla="*/ 6 w 48"/>
                <a:gd name="T29" fmla="*/ 7 h 23"/>
                <a:gd name="T30" fmla="*/ 6 w 48"/>
                <a:gd name="T31" fmla="*/ 9 h 23"/>
                <a:gd name="T32" fmla="*/ 6 w 48"/>
                <a:gd name="T33" fmla="*/ 9 h 23"/>
                <a:gd name="T34" fmla="*/ 6 w 48"/>
                <a:gd name="T35" fmla="*/ 9 h 23"/>
                <a:gd name="T36" fmla="*/ 6 w 48"/>
                <a:gd name="T37" fmla="*/ 11 h 23"/>
                <a:gd name="T38" fmla="*/ 6 w 48"/>
                <a:gd name="T39" fmla="*/ 11 h 23"/>
                <a:gd name="T40" fmla="*/ 6 w 48"/>
                <a:gd name="T41" fmla="*/ 13 h 23"/>
                <a:gd name="T42" fmla="*/ 6 w 48"/>
                <a:gd name="T43" fmla="*/ 13 h 23"/>
                <a:gd name="T44" fmla="*/ 6 w 48"/>
                <a:gd name="T45" fmla="*/ 13 h 23"/>
                <a:gd name="T46" fmla="*/ 4 w 48"/>
                <a:gd name="T47" fmla="*/ 15 h 23"/>
                <a:gd name="T48" fmla="*/ 4 w 48"/>
                <a:gd name="T49" fmla="*/ 15 h 23"/>
                <a:gd name="T50" fmla="*/ 4 w 48"/>
                <a:gd name="T51" fmla="*/ 17 h 23"/>
                <a:gd name="T52" fmla="*/ 4 w 48"/>
                <a:gd name="T53" fmla="*/ 17 h 23"/>
                <a:gd name="T54" fmla="*/ 4 w 48"/>
                <a:gd name="T55" fmla="*/ 17 h 23"/>
                <a:gd name="T56" fmla="*/ 4 w 48"/>
                <a:gd name="T57" fmla="*/ 19 h 23"/>
                <a:gd name="T58" fmla="*/ 2 w 48"/>
                <a:gd name="T59" fmla="*/ 19 h 23"/>
                <a:gd name="T60" fmla="*/ 2 w 48"/>
                <a:gd name="T61" fmla="*/ 21 h 23"/>
                <a:gd name="T62" fmla="*/ 2 w 48"/>
                <a:gd name="T63" fmla="*/ 21 h 23"/>
                <a:gd name="T64" fmla="*/ 2 w 48"/>
                <a:gd name="T65" fmla="*/ 21 h 23"/>
                <a:gd name="T66" fmla="*/ 0 w 48"/>
                <a:gd name="T67" fmla="*/ 23 h 23"/>
                <a:gd name="T68" fmla="*/ 0 w 48"/>
                <a:gd name="T69" fmla="*/ 23 h 23"/>
                <a:gd name="T70" fmla="*/ 48 w 48"/>
                <a:gd name="T71" fmla="*/ 11 h 23"/>
                <a:gd name="T72" fmla="*/ 48 w 48"/>
                <a:gd name="T73" fmla="*/ 11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23"/>
                <a:gd name="T113" fmla="*/ 48 w 48"/>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23">
                  <a:moveTo>
                    <a:pt x="48" y="11"/>
                  </a:moveTo>
                  <a:lnTo>
                    <a:pt x="0" y="0"/>
                  </a:lnTo>
                  <a:lnTo>
                    <a:pt x="2" y="0"/>
                  </a:lnTo>
                  <a:lnTo>
                    <a:pt x="2" y="2"/>
                  </a:lnTo>
                  <a:lnTo>
                    <a:pt x="4" y="3"/>
                  </a:lnTo>
                  <a:lnTo>
                    <a:pt x="4" y="5"/>
                  </a:lnTo>
                  <a:lnTo>
                    <a:pt x="4" y="7"/>
                  </a:lnTo>
                  <a:lnTo>
                    <a:pt x="6" y="7"/>
                  </a:lnTo>
                  <a:lnTo>
                    <a:pt x="6" y="9"/>
                  </a:lnTo>
                  <a:lnTo>
                    <a:pt x="6" y="11"/>
                  </a:lnTo>
                  <a:lnTo>
                    <a:pt x="6" y="13"/>
                  </a:lnTo>
                  <a:lnTo>
                    <a:pt x="4" y="15"/>
                  </a:lnTo>
                  <a:lnTo>
                    <a:pt x="4" y="17"/>
                  </a:lnTo>
                  <a:lnTo>
                    <a:pt x="4" y="19"/>
                  </a:lnTo>
                  <a:lnTo>
                    <a:pt x="2" y="19"/>
                  </a:lnTo>
                  <a:lnTo>
                    <a:pt x="2" y="21"/>
                  </a:lnTo>
                  <a:lnTo>
                    <a:pt x="0" y="23"/>
                  </a:lnTo>
                  <a:lnTo>
                    <a:pt x="48" y="11"/>
                  </a:lnTo>
                  <a:close/>
                </a:path>
              </a:pathLst>
            </a:custGeom>
            <a:solidFill>
              <a:srgbClr val="1F1A17"/>
            </a:solidFill>
            <a:ln w="9525">
              <a:noFill/>
              <a:round/>
              <a:headEnd/>
              <a:tailEnd/>
            </a:ln>
          </p:spPr>
          <p:txBody>
            <a:bodyPr/>
            <a:lstStyle/>
            <a:p>
              <a:endParaRPr lang="en-US"/>
            </a:p>
          </p:txBody>
        </p:sp>
      </p:grpSp>
      <p:sp>
        <p:nvSpPr>
          <p:cNvPr id="23722" name="Text Box 170"/>
          <p:cNvSpPr txBox="1">
            <a:spLocks noChangeArrowheads="1"/>
          </p:cNvSpPr>
          <p:nvPr/>
        </p:nvSpPr>
        <p:spPr bwMode="auto">
          <a:xfrm>
            <a:off x="4067175" y="2403475"/>
            <a:ext cx="4718050" cy="701675"/>
          </a:xfrm>
          <a:prstGeom prst="rect">
            <a:avLst/>
          </a:prstGeom>
          <a:noFill/>
          <a:ln w="9525">
            <a:noFill/>
            <a:miter lim="800000"/>
            <a:headEnd/>
            <a:tailEnd/>
          </a:ln>
        </p:spPr>
        <p:txBody>
          <a:bodyPr>
            <a:spAutoFit/>
          </a:bodyPr>
          <a:lstStyle/>
          <a:p>
            <a:pPr algn="just">
              <a:spcBef>
                <a:spcPct val="50000"/>
              </a:spcBef>
            </a:pPr>
            <a:r>
              <a:rPr lang="sr-Latn-CS" sz="2000" b="1" i="1"/>
              <a:t>STATIČKI PRITISAK </a:t>
            </a:r>
            <a:r>
              <a:rPr lang="sr-Latn-CS" sz="2000" b="1"/>
              <a:t>– fluid u stanju mirovanja.</a:t>
            </a:r>
            <a:endParaRPr lang="sr-Latn-CS" sz="2000" b="1">
              <a:sym typeface="Symbol" pitchFamily="18" charset="2"/>
            </a:endParaRPr>
          </a:p>
        </p:txBody>
      </p:sp>
      <p:sp>
        <p:nvSpPr>
          <p:cNvPr id="23724" name="Text Box 172"/>
          <p:cNvSpPr txBox="1">
            <a:spLocks noChangeArrowheads="1"/>
          </p:cNvSpPr>
          <p:nvPr/>
        </p:nvSpPr>
        <p:spPr bwMode="auto">
          <a:xfrm>
            <a:off x="4052888" y="3860800"/>
            <a:ext cx="4789487" cy="701675"/>
          </a:xfrm>
          <a:prstGeom prst="rect">
            <a:avLst/>
          </a:prstGeom>
          <a:noFill/>
          <a:ln w="9525">
            <a:noFill/>
            <a:miter lim="800000"/>
            <a:headEnd/>
            <a:tailEnd/>
          </a:ln>
        </p:spPr>
        <p:txBody>
          <a:bodyPr>
            <a:spAutoFit/>
          </a:bodyPr>
          <a:lstStyle/>
          <a:p>
            <a:pPr algn="just">
              <a:spcBef>
                <a:spcPct val="50000"/>
              </a:spcBef>
            </a:pPr>
            <a:r>
              <a:rPr lang="sr-Latn-CS" sz="2000" b="1" i="1"/>
              <a:t>HIDROSTATIČKI PRITISAK – tečnost u stanju mirovanja tj. u ravnoteži.</a:t>
            </a:r>
            <a:endParaRPr lang="sr-Latn-CS" sz="2000" b="1">
              <a:sym typeface="Wingdings 3" pitchFamily="18" charset="2"/>
            </a:endParaRPr>
          </a:p>
        </p:txBody>
      </p:sp>
      <p:sp>
        <p:nvSpPr>
          <p:cNvPr id="39958" name="Text Box 173"/>
          <p:cNvSpPr txBox="1">
            <a:spLocks noChangeArrowheads="1"/>
          </p:cNvSpPr>
          <p:nvPr/>
        </p:nvSpPr>
        <p:spPr bwMode="auto">
          <a:xfrm>
            <a:off x="179388" y="5121275"/>
            <a:ext cx="4178300" cy="1006475"/>
          </a:xfrm>
          <a:prstGeom prst="rect">
            <a:avLst/>
          </a:prstGeom>
          <a:noFill/>
          <a:ln w="9525">
            <a:noFill/>
            <a:miter lim="800000"/>
            <a:headEnd/>
            <a:tailEnd/>
          </a:ln>
        </p:spPr>
        <p:txBody>
          <a:bodyPr>
            <a:spAutoFit/>
          </a:bodyPr>
          <a:lstStyle/>
          <a:p>
            <a:pPr algn="ctr">
              <a:spcBef>
                <a:spcPct val="50000"/>
              </a:spcBef>
            </a:pPr>
            <a:r>
              <a:rPr lang="sr-Latn-CS" sz="2000" i="1">
                <a:latin typeface="Times New Roman" pitchFamily="18" charset="0"/>
              </a:rPr>
              <a:t>Proizvoljna zapremina fluida </a:t>
            </a:r>
            <a:r>
              <a:rPr lang="sr-Latn-CS" sz="2000" b="1"/>
              <a:t>V</a:t>
            </a:r>
            <a:r>
              <a:rPr lang="sr-Latn-CS" sz="2000" i="1">
                <a:latin typeface="Times New Roman" pitchFamily="18" charset="0"/>
              </a:rPr>
              <a:t> koji se nalazi u ravnoteži, presečena zamišljenom površi </a:t>
            </a:r>
            <a:r>
              <a:rPr lang="sr-Latn-CS" sz="2000" b="1"/>
              <a:t>A</a:t>
            </a:r>
            <a:endParaRPr lang="sr-Latn-CS" sz="2000" b="1">
              <a:sym typeface="Symbol" pitchFamily="18" charset="2"/>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722"/>
                                        </p:tgtEl>
                                        <p:attrNameLst>
                                          <p:attrName>style.visibility</p:attrName>
                                        </p:attrNameLst>
                                      </p:cBhvr>
                                      <p:to>
                                        <p:strVal val="visible"/>
                                      </p:to>
                                    </p:set>
                                    <p:animEffect transition="in" filter="wipe(left)">
                                      <p:cBhvr>
                                        <p:cTn id="7" dur="500"/>
                                        <p:tgtEl>
                                          <p:spTgt spid="23722"/>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3724"/>
                                        </p:tgtEl>
                                        <p:attrNameLst>
                                          <p:attrName>style.visibility</p:attrName>
                                        </p:attrNameLst>
                                      </p:cBhvr>
                                      <p:to>
                                        <p:strVal val="visible"/>
                                      </p:to>
                                    </p:set>
                                    <p:animEffect transition="in" filter="wipe(right)">
                                      <p:cBhvr>
                                        <p:cTn id="11" dur="500"/>
                                        <p:tgtEl>
                                          <p:spTgt spid="23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22" grpId="0"/>
      <p:bldP spid="237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Date Placeholder 3"/>
          <p:cNvSpPr>
            <a:spLocks noGrp="1"/>
          </p:cNvSpPr>
          <p:nvPr>
            <p:ph type="dt" sz="quarter" idx="10"/>
          </p:nvPr>
        </p:nvSpPr>
        <p:spPr/>
        <p:txBody>
          <a:bodyPr/>
          <a:lstStyle/>
          <a:p>
            <a:pPr>
              <a:defRPr/>
            </a:pPr>
            <a:fld id="{E369D176-E6D8-41A3-B82E-21F75C9B0472}" type="datetime11">
              <a:rPr lang="en-US"/>
              <a:pPr>
                <a:defRPr/>
              </a:pPr>
              <a:t>09:57:58</a:t>
            </a:fld>
            <a:endParaRPr lang="en-US"/>
          </a:p>
        </p:txBody>
      </p:sp>
      <p:sp>
        <p:nvSpPr>
          <p:cNvPr id="175" name="Slide Number Placeholder 5"/>
          <p:cNvSpPr>
            <a:spLocks noGrp="1"/>
          </p:cNvSpPr>
          <p:nvPr>
            <p:ph type="sldNum" sz="quarter" idx="12"/>
          </p:nvPr>
        </p:nvSpPr>
        <p:spPr/>
        <p:txBody>
          <a:bodyPr/>
          <a:lstStyle/>
          <a:p>
            <a:pPr>
              <a:defRPr/>
            </a:pPr>
            <a:fld id="{B8B16170-BF7B-486D-997C-CA017BCF04AB}" type="slidenum">
              <a:rPr lang="en-US"/>
              <a:pPr>
                <a:defRPr/>
              </a:pPr>
              <a:t>36</a:t>
            </a:fld>
            <a:endParaRPr lang="en-US"/>
          </a:p>
        </p:txBody>
      </p:sp>
      <p:sp>
        <p:nvSpPr>
          <p:cNvPr id="40964" name="Line 2"/>
          <p:cNvSpPr>
            <a:spLocks noChangeShapeType="1"/>
          </p:cNvSpPr>
          <p:nvPr/>
        </p:nvSpPr>
        <p:spPr bwMode="auto">
          <a:xfrm>
            <a:off x="203200" y="533400"/>
            <a:ext cx="8683625" cy="0"/>
          </a:xfrm>
          <a:prstGeom prst="line">
            <a:avLst/>
          </a:prstGeom>
          <a:noFill/>
          <a:ln w="92075" cmpd="thickThin">
            <a:solidFill>
              <a:srgbClr val="000000"/>
            </a:solidFill>
            <a:round/>
            <a:headEnd/>
            <a:tailEnd/>
          </a:ln>
        </p:spPr>
        <p:txBody>
          <a:bodyPr wrap="none" anchor="ctr"/>
          <a:lstStyle/>
          <a:p>
            <a:endParaRPr lang="en-US"/>
          </a:p>
        </p:txBody>
      </p:sp>
      <p:sp>
        <p:nvSpPr>
          <p:cNvPr id="40965" name="Text Box 3"/>
          <p:cNvSpPr txBox="1">
            <a:spLocks noChangeArrowheads="1"/>
          </p:cNvSpPr>
          <p:nvPr/>
        </p:nvSpPr>
        <p:spPr bwMode="auto">
          <a:xfrm>
            <a:off x="6588125" y="6389688"/>
            <a:ext cx="2393950" cy="366712"/>
          </a:xfrm>
          <a:prstGeom prst="rect">
            <a:avLst/>
          </a:prstGeom>
          <a:noFill/>
          <a:ln w="9525">
            <a:noFill/>
            <a:miter lim="800000"/>
            <a:headEnd/>
            <a:tailEnd/>
          </a:ln>
        </p:spPr>
        <p:txBody>
          <a:bodyPr wrap="none">
            <a:spAutoFit/>
          </a:bodyPr>
          <a:lstStyle/>
          <a:p>
            <a:pP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
        <p:nvSpPr>
          <p:cNvPr id="40966" name="Text Box 4"/>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40967" name="Line 5"/>
          <p:cNvSpPr>
            <a:spLocks noChangeShapeType="1"/>
          </p:cNvSpPr>
          <p:nvPr/>
        </p:nvSpPr>
        <p:spPr bwMode="auto">
          <a:xfrm>
            <a:off x="215900" y="6324600"/>
            <a:ext cx="8683625" cy="0"/>
          </a:xfrm>
          <a:prstGeom prst="line">
            <a:avLst/>
          </a:prstGeom>
          <a:noFill/>
          <a:ln w="92075" cmpd="thinThick">
            <a:solidFill>
              <a:srgbClr val="000000"/>
            </a:solidFill>
            <a:round/>
            <a:headEnd/>
            <a:tailEnd/>
          </a:ln>
        </p:spPr>
        <p:txBody>
          <a:bodyPr wrap="none" anchor="ctr"/>
          <a:lstStyle/>
          <a:p>
            <a:endParaRPr lang="en-US"/>
          </a:p>
        </p:txBody>
      </p:sp>
      <p:pic>
        <p:nvPicPr>
          <p:cNvPr id="16391" name="Picture 7" descr="BD10263_"/>
          <p:cNvPicPr>
            <a:picLocks noChangeAspect="1" noChangeArrowheads="1"/>
          </p:cNvPicPr>
          <p:nvPr/>
        </p:nvPicPr>
        <p:blipFill>
          <a:blip r:embed="rId3" cstate="print"/>
          <a:srcRect/>
          <a:stretch>
            <a:fillRect/>
          </a:stretch>
        </p:blipFill>
        <p:spPr bwMode="auto">
          <a:xfrm>
            <a:off x="236538" y="1820863"/>
            <a:ext cx="184150" cy="179387"/>
          </a:xfrm>
          <a:prstGeom prst="rect">
            <a:avLst/>
          </a:prstGeom>
          <a:noFill/>
          <a:ln w="9525">
            <a:noFill/>
            <a:miter lim="800000"/>
            <a:headEnd/>
            <a:tailEnd/>
          </a:ln>
        </p:spPr>
      </p:pic>
      <p:sp>
        <p:nvSpPr>
          <p:cNvPr id="16392" name="Text Box 8"/>
          <p:cNvSpPr txBox="1">
            <a:spLocks noChangeArrowheads="1"/>
          </p:cNvSpPr>
          <p:nvPr/>
        </p:nvSpPr>
        <p:spPr bwMode="auto">
          <a:xfrm>
            <a:off x="393700" y="1700213"/>
            <a:ext cx="8534400" cy="701675"/>
          </a:xfrm>
          <a:prstGeom prst="rect">
            <a:avLst/>
          </a:prstGeom>
          <a:noFill/>
          <a:ln w="9525">
            <a:noFill/>
            <a:miter lim="800000"/>
            <a:headEnd/>
            <a:tailEnd/>
          </a:ln>
        </p:spPr>
        <p:txBody>
          <a:bodyPr>
            <a:spAutoFit/>
          </a:bodyPr>
          <a:lstStyle/>
          <a:p>
            <a:pPr algn="just">
              <a:spcBef>
                <a:spcPct val="50000"/>
              </a:spcBef>
            </a:pPr>
            <a:r>
              <a:rPr lang="sr-Latn-CS" sz="2000" b="1"/>
              <a:t>Sila statičkog pritiska je uvek normalna na svaku stvarnu ili zamišljenu površ u fluidu na koju deluje.</a:t>
            </a:r>
            <a:endParaRPr lang="en-US" sz="2000" b="1"/>
          </a:p>
        </p:txBody>
      </p:sp>
      <p:sp>
        <p:nvSpPr>
          <p:cNvPr id="40970" name="WordArt 9"/>
          <p:cNvSpPr>
            <a:spLocks noChangeArrowheads="1" noChangeShapeType="1" noTextEdit="1"/>
          </p:cNvSpPr>
          <p:nvPr/>
        </p:nvSpPr>
        <p:spPr bwMode="auto">
          <a:xfrm>
            <a:off x="1570038" y="728663"/>
            <a:ext cx="6215062" cy="495300"/>
          </a:xfrm>
          <a:prstGeom prst="rect">
            <a:avLst/>
          </a:prstGeom>
        </p:spPr>
        <p:txBody>
          <a:bodyPr wrap="none" fromWordArt="1">
            <a:prstTxWarp prst="textPlain">
              <a:avLst>
                <a:gd name="adj" fmla="val 50000"/>
              </a:avLst>
            </a:prstTxWarp>
          </a:bodyPr>
          <a:lstStyle/>
          <a:p>
            <a:pPr algn="ctr"/>
            <a:r>
              <a:rPr lang="en-US" sz="2800" kern="10" spc="560">
                <a:ln w="9525">
                  <a:noFill/>
                  <a:round/>
                  <a:headEnd/>
                  <a:tailEnd/>
                </a:ln>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a:rPr>
              <a:t>SVOJSTVA STATIČKOG PRITISKA</a:t>
            </a:r>
          </a:p>
        </p:txBody>
      </p:sp>
      <p:sp>
        <p:nvSpPr>
          <p:cNvPr id="16717" name="Text Box 333"/>
          <p:cNvSpPr txBox="1">
            <a:spLocks noChangeArrowheads="1"/>
          </p:cNvSpPr>
          <p:nvPr/>
        </p:nvSpPr>
        <p:spPr bwMode="auto">
          <a:xfrm>
            <a:off x="323850" y="5461000"/>
            <a:ext cx="3779838" cy="701675"/>
          </a:xfrm>
          <a:prstGeom prst="rect">
            <a:avLst/>
          </a:prstGeom>
          <a:noFill/>
          <a:ln w="9525">
            <a:noFill/>
            <a:miter lim="800000"/>
            <a:headEnd/>
            <a:tailEnd/>
          </a:ln>
        </p:spPr>
        <p:txBody>
          <a:bodyPr>
            <a:spAutoFit/>
          </a:bodyPr>
          <a:lstStyle/>
          <a:p>
            <a:pPr algn="ctr">
              <a:spcBef>
                <a:spcPct val="50000"/>
              </a:spcBef>
            </a:pPr>
            <a:r>
              <a:rPr lang="sr-Latn-CS" sz="2000" i="1">
                <a:latin typeface="Times New Roman" pitchFamily="18" charset="0"/>
              </a:rPr>
              <a:t>Proizvoljna zapremina fluida </a:t>
            </a:r>
            <a:r>
              <a:rPr lang="sr-Latn-CS" sz="2000" b="1"/>
              <a:t>V</a:t>
            </a:r>
            <a:r>
              <a:rPr lang="sr-Latn-CS" sz="2000" i="1">
                <a:latin typeface="Times New Roman" pitchFamily="18" charset="0"/>
              </a:rPr>
              <a:t> presečena zamišljenom površi </a:t>
            </a:r>
            <a:r>
              <a:rPr lang="sr-Latn-CS" sz="2000" b="1"/>
              <a:t>A</a:t>
            </a:r>
            <a:endParaRPr lang="sr-Latn-CS" sz="2000" b="1">
              <a:sym typeface="Symbol" pitchFamily="18" charset="2"/>
            </a:endParaRPr>
          </a:p>
        </p:txBody>
      </p:sp>
      <p:graphicFrame>
        <p:nvGraphicFramePr>
          <p:cNvPr id="17195" name="Object 811"/>
          <p:cNvGraphicFramePr>
            <a:graphicFrameLocks noChangeAspect="1"/>
          </p:cNvGraphicFramePr>
          <p:nvPr/>
        </p:nvGraphicFramePr>
        <p:xfrm>
          <a:off x="4995863" y="3105150"/>
          <a:ext cx="2960687" cy="998538"/>
        </p:xfrm>
        <a:graphic>
          <a:graphicData uri="http://schemas.openxmlformats.org/presentationml/2006/ole">
            <p:oleObj spid="_x0000_s11266" name="Equation" r:id="rId4" imgW="2336800" imgH="787400" progId="">
              <p:embed/>
            </p:oleObj>
          </a:graphicData>
        </a:graphic>
      </p:graphicFrame>
      <p:sp>
        <p:nvSpPr>
          <p:cNvPr id="17196" name="Text Box 812"/>
          <p:cNvSpPr txBox="1">
            <a:spLocks noChangeArrowheads="1"/>
          </p:cNvSpPr>
          <p:nvPr/>
        </p:nvSpPr>
        <p:spPr bwMode="auto">
          <a:xfrm>
            <a:off x="4572000" y="2673350"/>
            <a:ext cx="4032250" cy="396875"/>
          </a:xfrm>
          <a:prstGeom prst="rect">
            <a:avLst/>
          </a:prstGeom>
          <a:noFill/>
          <a:ln w="9525">
            <a:noFill/>
            <a:miter lim="800000"/>
            <a:headEnd/>
            <a:tailEnd/>
          </a:ln>
        </p:spPr>
        <p:txBody>
          <a:bodyPr>
            <a:spAutoFit/>
          </a:bodyPr>
          <a:lstStyle/>
          <a:p>
            <a:pPr algn="ctr">
              <a:spcBef>
                <a:spcPct val="50000"/>
              </a:spcBef>
            </a:pPr>
            <a:r>
              <a:rPr lang="sr-Latn-CS" sz="2000" b="1">
                <a:sym typeface="Symbol" pitchFamily="18" charset="2"/>
              </a:rPr>
              <a:t>Tangencijalni ili smicući napon:</a:t>
            </a:r>
          </a:p>
        </p:txBody>
      </p:sp>
      <p:sp>
        <p:nvSpPr>
          <p:cNvPr id="17199" name="Text Box 815"/>
          <p:cNvSpPr txBox="1">
            <a:spLocks noChangeArrowheads="1"/>
          </p:cNvSpPr>
          <p:nvPr/>
        </p:nvSpPr>
        <p:spPr bwMode="auto">
          <a:xfrm>
            <a:off x="4572000" y="4221163"/>
            <a:ext cx="4032250" cy="396875"/>
          </a:xfrm>
          <a:prstGeom prst="rect">
            <a:avLst/>
          </a:prstGeom>
          <a:noFill/>
          <a:ln w="9525">
            <a:noFill/>
            <a:miter lim="800000"/>
            <a:headEnd/>
            <a:tailEnd/>
          </a:ln>
        </p:spPr>
        <p:txBody>
          <a:bodyPr>
            <a:spAutoFit/>
          </a:bodyPr>
          <a:lstStyle/>
          <a:p>
            <a:pPr algn="ctr">
              <a:spcBef>
                <a:spcPct val="50000"/>
              </a:spcBef>
            </a:pPr>
            <a:r>
              <a:rPr lang="sr-Latn-CS" sz="2000" b="1">
                <a:sym typeface="Symbol" pitchFamily="18" charset="2"/>
              </a:rPr>
              <a:t>Kada je fluid u ravnoteži:</a:t>
            </a:r>
          </a:p>
        </p:txBody>
      </p:sp>
      <p:graphicFrame>
        <p:nvGraphicFramePr>
          <p:cNvPr id="17200" name="Object 816"/>
          <p:cNvGraphicFramePr>
            <a:graphicFrameLocks noChangeAspect="1"/>
          </p:cNvGraphicFramePr>
          <p:nvPr/>
        </p:nvGraphicFramePr>
        <p:xfrm>
          <a:off x="4067175" y="4797425"/>
          <a:ext cx="2976563" cy="355600"/>
        </p:xfrm>
        <a:graphic>
          <a:graphicData uri="http://schemas.openxmlformats.org/presentationml/2006/ole">
            <p:oleObj spid="_x0000_s11267" name="Equation" r:id="rId5" imgW="2349500" imgH="279400" progId="">
              <p:embed/>
            </p:oleObj>
          </a:graphicData>
        </a:graphic>
      </p:graphicFrame>
      <p:graphicFrame>
        <p:nvGraphicFramePr>
          <p:cNvPr id="17201" name="Object 817"/>
          <p:cNvGraphicFramePr>
            <a:graphicFrameLocks noChangeAspect="1"/>
          </p:cNvGraphicFramePr>
          <p:nvPr/>
        </p:nvGraphicFramePr>
        <p:xfrm>
          <a:off x="5480050" y="5392738"/>
          <a:ext cx="3376613" cy="484187"/>
        </p:xfrm>
        <a:graphic>
          <a:graphicData uri="http://schemas.openxmlformats.org/presentationml/2006/ole">
            <p:oleObj spid="_x0000_s11268" name="Equation" r:id="rId6" imgW="2667000" imgH="381000" progId="">
              <p:embed/>
            </p:oleObj>
          </a:graphicData>
        </a:graphic>
      </p:graphicFrame>
      <p:pic>
        <p:nvPicPr>
          <p:cNvPr id="8371" name="Picture 179"/>
          <p:cNvPicPr>
            <a:picLocks noChangeAspect="1" noChangeArrowheads="1"/>
          </p:cNvPicPr>
          <p:nvPr/>
        </p:nvPicPr>
        <p:blipFill>
          <a:blip r:embed="rId7" cstate="print"/>
          <a:srcRect/>
          <a:stretch>
            <a:fillRect/>
          </a:stretch>
        </p:blipFill>
        <p:spPr bwMode="auto">
          <a:xfrm>
            <a:off x="738188" y="2476500"/>
            <a:ext cx="2919412" cy="288448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500" fill="hold"/>
                                        <p:tgtEl>
                                          <p:spTgt spid="16391"/>
                                        </p:tgtEl>
                                        <p:attrNameLst>
                                          <p:attrName>ppt_w</p:attrName>
                                        </p:attrNameLst>
                                      </p:cBhvr>
                                      <p:tavLst>
                                        <p:tav tm="0">
                                          <p:val>
                                            <p:fltVal val="0"/>
                                          </p:val>
                                        </p:tav>
                                        <p:tav tm="100000">
                                          <p:val>
                                            <p:strVal val="#ppt_w"/>
                                          </p:val>
                                        </p:tav>
                                      </p:tavLst>
                                    </p:anim>
                                    <p:anim calcmode="lin" valueType="num">
                                      <p:cBhvr>
                                        <p:cTn id="8" dur="500" fill="hold"/>
                                        <p:tgtEl>
                                          <p:spTgt spid="16391"/>
                                        </p:tgtEl>
                                        <p:attrNameLst>
                                          <p:attrName>ppt_h</p:attrName>
                                        </p:attrNameLst>
                                      </p:cBhvr>
                                      <p:tavLst>
                                        <p:tav tm="0">
                                          <p:val>
                                            <p:fltVal val="0"/>
                                          </p:val>
                                        </p:tav>
                                        <p:tav tm="100000">
                                          <p:val>
                                            <p:strVal val="#ppt_h"/>
                                          </p:val>
                                        </p:tav>
                                      </p:tavLst>
                                    </p:anim>
                                    <p:anim calcmode="lin" valueType="num">
                                      <p:cBhvr>
                                        <p:cTn id="9" dur="500" fill="hold"/>
                                        <p:tgtEl>
                                          <p:spTgt spid="16391"/>
                                        </p:tgtEl>
                                        <p:attrNameLst>
                                          <p:attrName>style.rotation</p:attrName>
                                        </p:attrNameLst>
                                      </p:cBhvr>
                                      <p:tavLst>
                                        <p:tav tm="0">
                                          <p:val>
                                            <p:fltVal val="360"/>
                                          </p:val>
                                        </p:tav>
                                        <p:tav tm="100000">
                                          <p:val>
                                            <p:fltVal val="0"/>
                                          </p:val>
                                        </p:tav>
                                      </p:tavLst>
                                    </p:anim>
                                    <p:animEffect transition="in" filter="fade">
                                      <p:cBhvr>
                                        <p:cTn id="10" dur="500"/>
                                        <p:tgtEl>
                                          <p:spTgt spid="16391"/>
                                        </p:tgtEl>
                                      </p:cBhvr>
                                    </p:animEffect>
                                  </p:childTnLst>
                                </p:cTn>
                              </p:par>
                            </p:childTnLst>
                          </p:cTn>
                        </p:par>
                        <p:par>
                          <p:cTn id="11" fill="hold" nodeType="afterGroup">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16392"/>
                                        </p:tgtEl>
                                        <p:attrNameLst>
                                          <p:attrName>style.visibility</p:attrName>
                                        </p:attrNameLst>
                                      </p:cBhvr>
                                      <p:to>
                                        <p:strVal val="visible"/>
                                      </p:to>
                                    </p:set>
                                    <p:anim calcmode="lin" valueType="num">
                                      <p:cBhvr>
                                        <p:cTn id="14" dur="500" decel="50000" fill="hold">
                                          <p:stCondLst>
                                            <p:cond delay="0"/>
                                          </p:stCondLst>
                                        </p:cTn>
                                        <p:tgtEl>
                                          <p:spTgt spid="1639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639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6392"/>
                                        </p:tgtEl>
                                        <p:attrNameLst>
                                          <p:attrName>ppt_w</p:attrName>
                                        </p:attrNameLst>
                                      </p:cBhvr>
                                      <p:tavLst>
                                        <p:tav tm="0">
                                          <p:val>
                                            <p:strVal val="#ppt_w*.05"/>
                                          </p:val>
                                        </p:tav>
                                        <p:tav tm="100000">
                                          <p:val>
                                            <p:strVal val="#ppt_w"/>
                                          </p:val>
                                        </p:tav>
                                      </p:tavLst>
                                    </p:anim>
                                    <p:anim calcmode="lin" valueType="num">
                                      <p:cBhvr>
                                        <p:cTn id="17" dur="1000" fill="hold"/>
                                        <p:tgtEl>
                                          <p:spTgt spid="1639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639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639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639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6392"/>
                                        </p:tgtEl>
                                      </p:cBhvr>
                                    </p:animEffect>
                                  </p:childTnLst>
                                </p:cTn>
                              </p:par>
                            </p:childTnLst>
                          </p:cTn>
                        </p:par>
                        <p:par>
                          <p:cTn id="22" fill="hold" nodeType="afterGroup">
                            <p:stCondLst>
                              <p:cond delay="1500"/>
                            </p:stCondLst>
                            <p:childTnLst>
                              <p:par>
                                <p:cTn id="23" presetID="10" presetClass="entr" presetSubtype="0" fill="hold" nodeType="afterEffect">
                                  <p:stCondLst>
                                    <p:cond delay="0"/>
                                  </p:stCondLst>
                                  <p:childTnLst>
                                    <p:set>
                                      <p:cBhvr>
                                        <p:cTn id="24" dur="1" fill="hold">
                                          <p:stCondLst>
                                            <p:cond delay="0"/>
                                          </p:stCondLst>
                                        </p:cTn>
                                        <p:tgtEl>
                                          <p:spTgt spid="8371"/>
                                        </p:tgtEl>
                                        <p:attrNameLst>
                                          <p:attrName>style.visibility</p:attrName>
                                        </p:attrNameLst>
                                      </p:cBhvr>
                                      <p:to>
                                        <p:strVal val="visible"/>
                                      </p:to>
                                    </p:set>
                                    <p:animEffect transition="in" filter="fade">
                                      <p:cBhvr>
                                        <p:cTn id="25" dur="500"/>
                                        <p:tgtEl>
                                          <p:spTgt spid="8371"/>
                                        </p:tgtEl>
                                      </p:cBhvr>
                                    </p:animEffect>
                                  </p:childTnLst>
                                </p:cTn>
                              </p:par>
                            </p:childTnLst>
                          </p:cTn>
                        </p:par>
                        <p:par>
                          <p:cTn id="26" fill="hold" nodeType="afterGroup">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16717"/>
                                        </p:tgtEl>
                                        <p:attrNameLst>
                                          <p:attrName>style.visibility</p:attrName>
                                        </p:attrNameLst>
                                      </p:cBhvr>
                                      <p:to>
                                        <p:strVal val="visible"/>
                                      </p:to>
                                    </p:set>
                                    <p:anim calcmode="lin" valueType="num">
                                      <p:cBhvr>
                                        <p:cTn id="29" dur="1000" fill="hold"/>
                                        <p:tgtEl>
                                          <p:spTgt spid="16717"/>
                                        </p:tgtEl>
                                        <p:attrNameLst>
                                          <p:attrName>ppt_w</p:attrName>
                                        </p:attrNameLst>
                                      </p:cBhvr>
                                      <p:tavLst>
                                        <p:tav tm="0">
                                          <p:val>
                                            <p:strVal val="#ppt_w*0.70"/>
                                          </p:val>
                                        </p:tav>
                                        <p:tav tm="100000">
                                          <p:val>
                                            <p:strVal val="#ppt_w"/>
                                          </p:val>
                                        </p:tav>
                                      </p:tavLst>
                                    </p:anim>
                                    <p:anim calcmode="lin" valueType="num">
                                      <p:cBhvr>
                                        <p:cTn id="30" dur="1000" fill="hold"/>
                                        <p:tgtEl>
                                          <p:spTgt spid="16717"/>
                                        </p:tgtEl>
                                        <p:attrNameLst>
                                          <p:attrName>ppt_h</p:attrName>
                                        </p:attrNameLst>
                                      </p:cBhvr>
                                      <p:tavLst>
                                        <p:tav tm="0">
                                          <p:val>
                                            <p:strVal val="#ppt_h"/>
                                          </p:val>
                                        </p:tav>
                                        <p:tav tm="100000">
                                          <p:val>
                                            <p:strVal val="#ppt_h"/>
                                          </p:val>
                                        </p:tav>
                                      </p:tavLst>
                                    </p:anim>
                                    <p:animEffect transition="in" filter="fade">
                                      <p:cBhvr>
                                        <p:cTn id="31" dur="1000"/>
                                        <p:tgtEl>
                                          <p:spTgt spid="16717"/>
                                        </p:tgtEl>
                                      </p:cBhvr>
                                    </p:animEffect>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7196"/>
                                        </p:tgtEl>
                                        <p:attrNameLst>
                                          <p:attrName>style.visibility</p:attrName>
                                        </p:attrNameLst>
                                      </p:cBhvr>
                                      <p:to>
                                        <p:strVal val="visible"/>
                                      </p:to>
                                    </p:set>
                                    <p:animEffect transition="in" filter="wipe(left)">
                                      <p:cBhvr>
                                        <p:cTn id="35" dur="500"/>
                                        <p:tgtEl>
                                          <p:spTgt spid="17196"/>
                                        </p:tgtEl>
                                      </p:cBhvr>
                                    </p:animEffect>
                                  </p:childTnLst>
                                </p:cTn>
                              </p:par>
                            </p:childTnLst>
                          </p:cTn>
                        </p:par>
                        <p:par>
                          <p:cTn id="36" fill="hold" nodeType="afterGroup">
                            <p:stCondLst>
                              <p:cond delay="3500"/>
                            </p:stCondLst>
                            <p:childTnLst>
                              <p:par>
                                <p:cTn id="37" presetID="22" presetClass="entr" presetSubtype="8" fill="hold" nodeType="afterEffect">
                                  <p:stCondLst>
                                    <p:cond delay="0"/>
                                  </p:stCondLst>
                                  <p:childTnLst>
                                    <p:set>
                                      <p:cBhvr>
                                        <p:cTn id="38" dur="1" fill="hold">
                                          <p:stCondLst>
                                            <p:cond delay="0"/>
                                          </p:stCondLst>
                                        </p:cTn>
                                        <p:tgtEl>
                                          <p:spTgt spid="17195"/>
                                        </p:tgtEl>
                                        <p:attrNameLst>
                                          <p:attrName>style.visibility</p:attrName>
                                        </p:attrNameLst>
                                      </p:cBhvr>
                                      <p:to>
                                        <p:strVal val="visible"/>
                                      </p:to>
                                    </p:set>
                                    <p:animEffect transition="in" filter="wipe(left)">
                                      <p:cBhvr>
                                        <p:cTn id="39" dur="500"/>
                                        <p:tgtEl>
                                          <p:spTgt spid="17195"/>
                                        </p:tgtEl>
                                      </p:cBhvr>
                                    </p:animEffect>
                                  </p:childTnLst>
                                </p:cTn>
                              </p:par>
                            </p:childTnLst>
                          </p:cTn>
                        </p:par>
                        <p:par>
                          <p:cTn id="40" fill="hold" nodeType="afterGroup">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7199"/>
                                        </p:tgtEl>
                                        <p:attrNameLst>
                                          <p:attrName>style.visibility</p:attrName>
                                        </p:attrNameLst>
                                      </p:cBhvr>
                                      <p:to>
                                        <p:strVal val="visible"/>
                                      </p:to>
                                    </p:set>
                                    <p:animEffect transition="in" filter="wipe(left)">
                                      <p:cBhvr>
                                        <p:cTn id="43" dur="500"/>
                                        <p:tgtEl>
                                          <p:spTgt spid="17199"/>
                                        </p:tgtEl>
                                      </p:cBhvr>
                                    </p:animEffect>
                                  </p:childTnLst>
                                </p:cTn>
                              </p:par>
                            </p:childTnLst>
                          </p:cTn>
                        </p:par>
                        <p:par>
                          <p:cTn id="44" fill="hold" nodeType="afterGroup">
                            <p:stCondLst>
                              <p:cond delay="4500"/>
                            </p:stCondLst>
                            <p:childTnLst>
                              <p:par>
                                <p:cTn id="45" presetID="22" presetClass="entr" presetSubtype="8" fill="hold" nodeType="afterEffect">
                                  <p:stCondLst>
                                    <p:cond delay="0"/>
                                  </p:stCondLst>
                                  <p:childTnLst>
                                    <p:set>
                                      <p:cBhvr>
                                        <p:cTn id="46" dur="1" fill="hold">
                                          <p:stCondLst>
                                            <p:cond delay="0"/>
                                          </p:stCondLst>
                                        </p:cTn>
                                        <p:tgtEl>
                                          <p:spTgt spid="17200"/>
                                        </p:tgtEl>
                                        <p:attrNameLst>
                                          <p:attrName>style.visibility</p:attrName>
                                        </p:attrNameLst>
                                      </p:cBhvr>
                                      <p:to>
                                        <p:strVal val="visible"/>
                                      </p:to>
                                    </p:set>
                                    <p:animEffect transition="in" filter="wipe(left)">
                                      <p:cBhvr>
                                        <p:cTn id="47" dur="500"/>
                                        <p:tgtEl>
                                          <p:spTgt spid="17200"/>
                                        </p:tgtEl>
                                      </p:cBhvr>
                                    </p:animEffect>
                                  </p:childTnLst>
                                </p:cTn>
                              </p:par>
                            </p:childTnLst>
                          </p:cTn>
                        </p:par>
                        <p:par>
                          <p:cTn id="48" fill="hold" nodeType="afterGroup">
                            <p:stCondLst>
                              <p:cond delay="5000"/>
                            </p:stCondLst>
                            <p:childTnLst>
                              <p:par>
                                <p:cTn id="49" presetID="22" presetClass="entr" presetSubtype="8" fill="hold" nodeType="afterEffect">
                                  <p:stCondLst>
                                    <p:cond delay="0"/>
                                  </p:stCondLst>
                                  <p:childTnLst>
                                    <p:set>
                                      <p:cBhvr>
                                        <p:cTn id="50" dur="1" fill="hold">
                                          <p:stCondLst>
                                            <p:cond delay="0"/>
                                          </p:stCondLst>
                                        </p:cTn>
                                        <p:tgtEl>
                                          <p:spTgt spid="17201"/>
                                        </p:tgtEl>
                                        <p:attrNameLst>
                                          <p:attrName>style.visibility</p:attrName>
                                        </p:attrNameLst>
                                      </p:cBhvr>
                                      <p:to>
                                        <p:strVal val="visible"/>
                                      </p:to>
                                    </p:set>
                                    <p:animEffect transition="in" filter="wipe(left)">
                                      <p:cBhvr>
                                        <p:cTn id="51" dur="500"/>
                                        <p:tgtEl>
                                          <p:spTgt spid="17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717" grpId="0"/>
      <p:bldP spid="17196" grpId="0"/>
      <p:bldP spid="1719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Date Placeholder 3"/>
          <p:cNvSpPr>
            <a:spLocks noGrp="1"/>
          </p:cNvSpPr>
          <p:nvPr>
            <p:ph type="dt" sz="quarter" idx="10"/>
          </p:nvPr>
        </p:nvSpPr>
        <p:spPr/>
        <p:txBody>
          <a:bodyPr/>
          <a:lstStyle/>
          <a:p>
            <a:pPr>
              <a:defRPr/>
            </a:pPr>
            <a:fld id="{D5F2E04F-8795-4B52-BF5E-A2B064231F2C}" type="datetime11">
              <a:rPr lang="en-US"/>
              <a:pPr>
                <a:defRPr/>
              </a:pPr>
              <a:t>09:57:58</a:t>
            </a:fld>
            <a:endParaRPr lang="en-US"/>
          </a:p>
        </p:txBody>
      </p:sp>
      <p:sp>
        <p:nvSpPr>
          <p:cNvPr id="137" name="Slide Number Placeholder 5"/>
          <p:cNvSpPr>
            <a:spLocks noGrp="1"/>
          </p:cNvSpPr>
          <p:nvPr>
            <p:ph type="sldNum" sz="quarter" idx="12"/>
          </p:nvPr>
        </p:nvSpPr>
        <p:spPr/>
        <p:txBody>
          <a:bodyPr/>
          <a:lstStyle/>
          <a:p>
            <a:pPr>
              <a:defRPr/>
            </a:pPr>
            <a:fld id="{85B29FBE-C7C1-4FD4-BED4-A2B07649F924}" type="slidenum">
              <a:rPr lang="en-US"/>
              <a:pPr>
                <a:defRPr/>
              </a:pPr>
              <a:t>37</a:t>
            </a:fld>
            <a:endParaRPr lang="en-US"/>
          </a:p>
        </p:txBody>
      </p:sp>
      <p:sp>
        <p:nvSpPr>
          <p:cNvPr id="41988" name="Line 2"/>
          <p:cNvSpPr>
            <a:spLocks noChangeShapeType="1"/>
          </p:cNvSpPr>
          <p:nvPr/>
        </p:nvSpPr>
        <p:spPr bwMode="auto">
          <a:xfrm>
            <a:off x="203200" y="533400"/>
            <a:ext cx="8683625" cy="0"/>
          </a:xfrm>
          <a:prstGeom prst="line">
            <a:avLst/>
          </a:prstGeom>
          <a:noFill/>
          <a:ln w="92075" cmpd="thickThin">
            <a:solidFill>
              <a:srgbClr val="000000"/>
            </a:solidFill>
            <a:round/>
            <a:headEnd/>
            <a:tailEnd/>
          </a:ln>
        </p:spPr>
        <p:txBody>
          <a:bodyPr wrap="none" anchor="ctr"/>
          <a:lstStyle/>
          <a:p>
            <a:endParaRPr lang="en-US"/>
          </a:p>
        </p:txBody>
      </p:sp>
      <p:sp>
        <p:nvSpPr>
          <p:cNvPr id="41989" name="Text Box 3"/>
          <p:cNvSpPr txBox="1">
            <a:spLocks noChangeArrowheads="1"/>
          </p:cNvSpPr>
          <p:nvPr/>
        </p:nvSpPr>
        <p:spPr bwMode="auto">
          <a:xfrm>
            <a:off x="6588125" y="6389688"/>
            <a:ext cx="2393950" cy="366712"/>
          </a:xfrm>
          <a:prstGeom prst="rect">
            <a:avLst/>
          </a:prstGeom>
          <a:noFill/>
          <a:ln w="9525">
            <a:noFill/>
            <a:miter lim="800000"/>
            <a:headEnd/>
            <a:tailEnd/>
          </a:ln>
        </p:spPr>
        <p:txBody>
          <a:bodyPr wrap="none">
            <a:spAutoFit/>
          </a:bodyPr>
          <a:lstStyle/>
          <a:p>
            <a:pP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
        <p:nvSpPr>
          <p:cNvPr id="41990" name="Text Box 4"/>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41991" name="Line 5"/>
          <p:cNvSpPr>
            <a:spLocks noChangeShapeType="1"/>
          </p:cNvSpPr>
          <p:nvPr/>
        </p:nvSpPr>
        <p:spPr bwMode="auto">
          <a:xfrm>
            <a:off x="215900" y="6324600"/>
            <a:ext cx="8683625" cy="0"/>
          </a:xfrm>
          <a:prstGeom prst="line">
            <a:avLst/>
          </a:prstGeom>
          <a:noFill/>
          <a:ln w="92075" cmpd="thinThick">
            <a:solidFill>
              <a:srgbClr val="000000"/>
            </a:solidFill>
            <a:round/>
            <a:headEnd/>
            <a:tailEnd/>
          </a:ln>
        </p:spPr>
        <p:txBody>
          <a:bodyPr wrap="none" anchor="ctr"/>
          <a:lstStyle/>
          <a:p>
            <a:endParaRPr lang="en-US"/>
          </a:p>
        </p:txBody>
      </p:sp>
      <p:pic>
        <p:nvPicPr>
          <p:cNvPr id="17416" name="Picture 8" descr="BD10263_"/>
          <p:cNvPicPr>
            <a:picLocks noChangeAspect="1" noChangeArrowheads="1"/>
          </p:cNvPicPr>
          <p:nvPr/>
        </p:nvPicPr>
        <p:blipFill>
          <a:blip r:embed="rId3" cstate="print"/>
          <a:srcRect/>
          <a:stretch>
            <a:fillRect/>
          </a:stretch>
        </p:blipFill>
        <p:spPr bwMode="auto">
          <a:xfrm>
            <a:off x="236538" y="1820863"/>
            <a:ext cx="184150" cy="179387"/>
          </a:xfrm>
          <a:prstGeom prst="rect">
            <a:avLst/>
          </a:prstGeom>
          <a:noFill/>
          <a:ln w="9525">
            <a:noFill/>
            <a:miter lim="800000"/>
            <a:headEnd/>
            <a:tailEnd/>
          </a:ln>
        </p:spPr>
      </p:pic>
      <p:sp>
        <p:nvSpPr>
          <p:cNvPr id="17417" name="Text Box 9"/>
          <p:cNvSpPr txBox="1">
            <a:spLocks noChangeArrowheads="1"/>
          </p:cNvSpPr>
          <p:nvPr/>
        </p:nvSpPr>
        <p:spPr bwMode="auto">
          <a:xfrm>
            <a:off x="393700" y="1700213"/>
            <a:ext cx="8534400" cy="701675"/>
          </a:xfrm>
          <a:prstGeom prst="rect">
            <a:avLst/>
          </a:prstGeom>
          <a:noFill/>
          <a:ln w="9525">
            <a:noFill/>
            <a:miter lim="800000"/>
            <a:headEnd/>
            <a:tailEnd/>
          </a:ln>
        </p:spPr>
        <p:txBody>
          <a:bodyPr>
            <a:spAutoFit/>
          </a:bodyPr>
          <a:lstStyle/>
          <a:p>
            <a:pPr algn="just">
              <a:spcBef>
                <a:spcPct val="50000"/>
              </a:spcBef>
            </a:pPr>
            <a:r>
              <a:rPr lang="sr-Latn-CS" sz="2000" b="1"/>
              <a:t>Veličina statičkog pritiska ne menja se sa položajem zamišljene površi u fluidu, tj. ista je u svim pravcima.</a:t>
            </a:r>
            <a:endParaRPr lang="en-US" sz="2000" b="1"/>
          </a:p>
        </p:txBody>
      </p:sp>
      <p:sp>
        <p:nvSpPr>
          <p:cNvPr id="17569" name="Text Box 161"/>
          <p:cNvSpPr txBox="1">
            <a:spLocks noChangeArrowheads="1"/>
          </p:cNvSpPr>
          <p:nvPr/>
        </p:nvSpPr>
        <p:spPr bwMode="auto">
          <a:xfrm>
            <a:off x="179388" y="5697538"/>
            <a:ext cx="3779837" cy="396875"/>
          </a:xfrm>
          <a:prstGeom prst="rect">
            <a:avLst/>
          </a:prstGeom>
          <a:noFill/>
          <a:ln w="9525">
            <a:noFill/>
            <a:miter lim="800000"/>
            <a:headEnd/>
            <a:tailEnd/>
          </a:ln>
        </p:spPr>
        <p:txBody>
          <a:bodyPr>
            <a:spAutoFit/>
          </a:bodyPr>
          <a:lstStyle/>
          <a:p>
            <a:pPr algn="ctr">
              <a:spcBef>
                <a:spcPct val="50000"/>
              </a:spcBef>
            </a:pPr>
            <a:r>
              <a:rPr lang="sr-Latn-CS" sz="2000" i="1">
                <a:latin typeface="Times New Roman" pitchFamily="18" charset="0"/>
              </a:rPr>
              <a:t>Fluidni delić oblika tetraedra</a:t>
            </a:r>
            <a:endParaRPr lang="sr-Latn-CS" sz="2000" b="1">
              <a:sym typeface="Symbol" pitchFamily="18" charset="2"/>
            </a:endParaRPr>
          </a:p>
        </p:txBody>
      </p:sp>
      <p:sp>
        <p:nvSpPr>
          <p:cNvPr id="17570" name="Text Box 162"/>
          <p:cNvSpPr txBox="1">
            <a:spLocks noChangeArrowheads="1"/>
          </p:cNvSpPr>
          <p:nvPr/>
        </p:nvSpPr>
        <p:spPr bwMode="auto">
          <a:xfrm>
            <a:off x="4219575" y="2797175"/>
            <a:ext cx="3376613" cy="396875"/>
          </a:xfrm>
          <a:prstGeom prst="rect">
            <a:avLst/>
          </a:prstGeom>
          <a:noFill/>
          <a:ln w="9525">
            <a:noFill/>
            <a:miter lim="800000"/>
            <a:headEnd/>
            <a:tailEnd/>
          </a:ln>
        </p:spPr>
        <p:txBody>
          <a:bodyPr>
            <a:spAutoFit/>
          </a:bodyPr>
          <a:lstStyle/>
          <a:p>
            <a:pPr algn="just">
              <a:spcBef>
                <a:spcPct val="50000"/>
              </a:spcBef>
            </a:pPr>
            <a:r>
              <a:rPr lang="sr-Latn-CS" sz="2000" b="1">
                <a:sym typeface="Symbol" pitchFamily="18" charset="2"/>
              </a:rPr>
              <a:t>Statički uslov ravnoteže:</a:t>
            </a:r>
          </a:p>
        </p:txBody>
      </p:sp>
      <p:graphicFrame>
        <p:nvGraphicFramePr>
          <p:cNvPr id="17571" name="Object 163"/>
          <p:cNvGraphicFramePr>
            <a:graphicFrameLocks noChangeAspect="1"/>
          </p:cNvGraphicFramePr>
          <p:nvPr/>
        </p:nvGraphicFramePr>
        <p:xfrm>
          <a:off x="3763963" y="3514725"/>
          <a:ext cx="5092700" cy="508000"/>
        </p:xfrm>
        <a:graphic>
          <a:graphicData uri="http://schemas.openxmlformats.org/presentationml/2006/ole">
            <p:oleObj spid="_x0000_s12290" name="Equation" r:id="rId4" imgW="5092700" imgH="508000" progId="">
              <p:embed/>
            </p:oleObj>
          </a:graphicData>
        </a:graphic>
      </p:graphicFrame>
      <p:graphicFrame>
        <p:nvGraphicFramePr>
          <p:cNvPr id="17572" name="Object 164"/>
          <p:cNvGraphicFramePr>
            <a:graphicFrameLocks noChangeAspect="1"/>
          </p:cNvGraphicFramePr>
          <p:nvPr/>
        </p:nvGraphicFramePr>
        <p:xfrm>
          <a:off x="3765550" y="4289425"/>
          <a:ext cx="5029200" cy="508000"/>
        </p:xfrm>
        <a:graphic>
          <a:graphicData uri="http://schemas.openxmlformats.org/presentationml/2006/ole">
            <p:oleObj spid="_x0000_s12291" name="Equation" r:id="rId5" imgW="5029200" imgH="508000" progId="">
              <p:embed/>
            </p:oleObj>
          </a:graphicData>
        </a:graphic>
      </p:graphicFrame>
      <p:graphicFrame>
        <p:nvGraphicFramePr>
          <p:cNvPr id="17573" name="Object 165"/>
          <p:cNvGraphicFramePr>
            <a:graphicFrameLocks noChangeAspect="1"/>
          </p:cNvGraphicFramePr>
          <p:nvPr/>
        </p:nvGraphicFramePr>
        <p:xfrm>
          <a:off x="3803650" y="5081588"/>
          <a:ext cx="4953000" cy="508000"/>
        </p:xfrm>
        <a:graphic>
          <a:graphicData uri="http://schemas.openxmlformats.org/presentationml/2006/ole">
            <p:oleObj spid="_x0000_s12292" name="Equation" r:id="rId6" imgW="4953000" imgH="508000" progId="">
              <p:embed/>
            </p:oleObj>
          </a:graphicData>
        </a:graphic>
      </p:graphicFrame>
      <p:sp>
        <p:nvSpPr>
          <p:cNvPr id="41999" name="WordArt 9"/>
          <p:cNvSpPr>
            <a:spLocks noChangeArrowheads="1" noChangeShapeType="1" noTextEdit="1"/>
          </p:cNvSpPr>
          <p:nvPr/>
        </p:nvSpPr>
        <p:spPr bwMode="auto">
          <a:xfrm>
            <a:off x="1570038" y="728663"/>
            <a:ext cx="6215062" cy="495300"/>
          </a:xfrm>
          <a:prstGeom prst="rect">
            <a:avLst/>
          </a:prstGeom>
        </p:spPr>
        <p:txBody>
          <a:bodyPr wrap="none" fromWordArt="1">
            <a:prstTxWarp prst="textPlain">
              <a:avLst>
                <a:gd name="adj" fmla="val 50000"/>
              </a:avLst>
            </a:prstTxWarp>
          </a:bodyPr>
          <a:lstStyle/>
          <a:p>
            <a:pPr algn="ctr"/>
            <a:r>
              <a:rPr lang="en-US" sz="2800" kern="10" spc="560">
                <a:ln w="9525">
                  <a:noFill/>
                  <a:round/>
                  <a:headEnd/>
                  <a:tailEnd/>
                </a:ln>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a:rPr>
              <a:t>SVOJSTVA STATIČKOG PRITISKA</a:t>
            </a:r>
          </a:p>
        </p:txBody>
      </p:sp>
      <p:pic>
        <p:nvPicPr>
          <p:cNvPr id="143" name="Picture 167"/>
          <p:cNvPicPr>
            <a:picLocks noChangeAspect="1" noChangeArrowheads="1"/>
          </p:cNvPicPr>
          <p:nvPr/>
        </p:nvPicPr>
        <p:blipFill>
          <a:blip r:embed="rId7" cstate="print"/>
          <a:srcRect/>
          <a:stretch>
            <a:fillRect/>
          </a:stretch>
        </p:blipFill>
        <p:spPr bwMode="auto">
          <a:xfrm>
            <a:off x="442913" y="2478088"/>
            <a:ext cx="3286125" cy="29845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ppt_w</p:attrName>
                                        </p:attrNameLst>
                                      </p:cBhvr>
                                      <p:tavLst>
                                        <p:tav tm="0">
                                          <p:val>
                                            <p:fltVal val="0"/>
                                          </p:val>
                                        </p:tav>
                                        <p:tav tm="100000">
                                          <p:val>
                                            <p:strVal val="#ppt_w"/>
                                          </p:val>
                                        </p:tav>
                                      </p:tavLst>
                                    </p:anim>
                                    <p:anim calcmode="lin" valueType="num">
                                      <p:cBhvr>
                                        <p:cTn id="8" dur="500" fill="hold"/>
                                        <p:tgtEl>
                                          <p:spTgt spid="17416"/>
                                        </p:tgtEl>
                                        <p:attrNameLst>
                                          <p:attrName>ppt_h</p:attrName>
                                        </p:attrNameLst>
                                      </p:cBhvr>
                                      <p:tavLst>
                                        <p:tav tm="0">
                                          <p:val>
                                            <p:fltVal val="0"/>
                                          </p:val>
                                        </p:tav>
                                        <p:tav tm="100000">
                                          <p:val>
                                            <p:strVal val="#ppt_h"/>
                                          </p:val>
                                        </p:tav>
                                      </p:tavLst>
                                    </p:anim>
                                    <p:anim calcmode="lin" valueType="num">
                                      <p:cBhvr>
                                        <p:cTn id="9" dur="500" fill="hold"/>
                                        <p:tgtEl>
                                          <p:spTgt spid="17416"/>
                                        </p:tgtEl>
                                        <p:attrNameLst>
                                          <p:attrName>style.rotation</p:attrName>
                                        </p:attrNameLst>
                                      </p:cBhvr>
                                      <p:tavLst>
                                        <p:tav tm="0">
                                          <p:val>
                                            <p:fltVal val="360"/>
                                          </p:val>
                                        </p:tav>
                                        <p:tav tm="100000">
                                          <p:val>
                                            <p:fltVal val="0"/>
                                          </p:val>
                                        </p:tav>
                                      </p:tavLst>
                                    </p:anim>
                                    <p:animEffect transition="in" filter="fade">
                                      <p:cBhvr>
                                        <p:cTn id="10" dur="500"/>
                                        <p:tgtEl>
                                          <p:spTgt spid="17416"/>
                                        </p:tgtEl>
                                      </p:cBhvr>
                                    </p:animEffect>
                                  </p:childTnLst>
                                </p:cTn>
                              </p:par>
                            </p:childTnLst>
                          </p:cTn>
                        </p:par>
                        <p:par>
                          <p:cTn id="11" fill="hold" nodeType="afterGroup">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17417"/>
                                        </p:tgtEl>
                                        <p:attrNameLst>
                                          <p:attrName>style.visibility</p:attrName>
                                        </p:attrNameLst>
                                      </p:cBhvr>
                                      <p:to>
                                        <p:strVal val="visible"/>
                                      </p:to>
                                    </p:set>
                                    <p:anim calcmode="lin" valueType="num">
                                      <p:cBhvr>
                                        <p:cTn id="14" dur="500" decel="50000" fill="hold">
                                          <p:stCondLst>
                                            <p:cond delay="0"/>
                                          </p:stCondLst>
                                        </p:cTn>
                                        <p:tgtEl>
                                          <p:spTgt spid="1741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741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7417"/>
                                        </p:tgtEl>
                                        <p:attrNameLst>
                                          <p:attrName>ppt_w</p:attrName>
                                        </p:attrNameLst>
                                      </p:cBhvr>
                                      <p:tavLst>
                                        <p:tav tm="0">
                                          <p:val>
                                            <p:strVal val="#ppt_w*.05"/>
                                          </p:val>
                                        </p:tav>
                                        <p:tav tm="100000">
                                          <p:val>
                                            <p:strVal val="#ppt_w"/>
                                          </p:val>
                                        </p:tav>
                                      </p:tavLst>
                                    </p:anim>
                                    <p:anim calcmode="lin" valueType="num">
                                      <p:cBhvr>
                                        <p:cTn id="17" dur="1000" fill="hold"/>
                                        <p:tgtEl>
                                          <p:spTgt spid="1741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741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741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741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7417"/>
                                        </p:tgtEl>
                                      </p:cBhvr>
                                    </p:animEffect>
                                  </p:childTnLst>
                                </p:cTn>
                              </p:par>
                            </p:childTnLst>
                          </p:cTn>
                        </p:par>
                        <p:par>
                          <p:cTn id="22" fill="hold" nodeType="afterGroup">
                            <p:stCondLst>
                              <p:cond delay="1500"/>
                            </p:stCondLst>
                            <p:childTnLst>
                              <p:par>
                                <p:cTn id="23" presetID="10" presetClass="entr" presetSubtype="0" fill="hold" nodeType="after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fade">
                                      <p:cBhvr>
                                        <p:cTn id="25" dur="500"/>
                                        <p:tgtEl>
                                          <p:spTgt spid="143"/>
                                        </p:tgtEl>
                                      </p:cBhvr>
                                    </p:animEffect>
                                  </p:childTnLst>
                                </p:cTn>
                              </p:par>
                            </p:childTnLst>
                          </p:cTn>
                        </p:par>
                        <p:par>
                          <p:cTn id="26" fill="hold" nodeType="afterGroup">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17569"/>
                                        </p:tgtEl>
                                        <p:attrNameLst>
                                          <p:attrName>style.visibility</p:attrName>
                                        </p:attrNameLst>
                                      </p:cBhvr>
                                      <p:to>
                                        <p:strVal val="visible"/>
                                      </p:to>
                                    </p:set>
                                    <p:anim calcmode="lin" valueType="num">
                                      <p:cBhvr>
                                        <p:cTn id="29" dur="1000" fill="hold"/>
                                        <p:tgtEl>
                                          <p:spTgt spid="17569"/>
                                        </p:tgtEl>
                                        <p:attrNameLst>
                                          <p:attrName>ppt_w</p:attrName>
                                        </p:attrNameLst>
                                      </p:cBhvr>
                                      <p:tavLst>
                                        <p:tav tm="0">
                                          <p:val>
                                            <p:strVal val="#ppt_w*0.70"/>
                                          </p:val>
                                        </p:tav>
                                        <p:tav tm="100000">
                                          <p:val>
                                            <p:strVal val="#ppt_w"/>
                                          </p:val>
                                        </p:tav>
                                      </p:tavLst>
                                    </p:anim>
                                    <p:anim calcmode="lin" valueType="num">
                                      <p:cBhvr>
                                        <p:cTn id="30" dur="1000" fill="hold"/>
                                        <p:tgtEl>
                                          <p:spTgt spid="17569"/>
                                        </p:tgtEl>
                                        <p:attrNameLst>
                                          <p:attrName>ppt_h</p:attrName>
                                        </p:attrNameLst>
                                      </p:cBhvr>
                                      <p:tavLst>
                                        <p:tav tm="0">
                                          <p:val>
                                            <p:strVal val="#ppt_h"/>
                                          </p:val>
                                        </p:tav>
                                        <p:tav tm="100000">
                                          <p:val>
                                            <p:strVal val="#ppt_h"/>
                                          </p:val>
                                        </p:tav>
                                      </p:tavLst>
                                    </p:anim>
                                    <p:animEffect transition="in" filter="fade">
                                      <p:cBhvr>
                                        <p:cTn id="31" dur="1000"/>
                                        <p:tgtEl>
                                          <p:spTgt spid="175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17570"/>
                                        </p:tgtEl>
                                        <p:attrNameLst>
                                          <p:attrName>style.visibility</p:attrName>
                                        </p:attrNameLst>
                                      </p:cBhvr>
                                      <p:to>
                                        <p:strVal val="visible"/>
                                      </p:to>
                                    </p:set>
                                    <p:animEffect transition="in" filter="fade">
                                      <p:cBhvr>
                                        <p:cTn id="36" dur="500"/>
                                        <p:tgtEl>
                                          <p:spTgt spid="17570"/>
                                        </p:tgtEl>
                                      </p:cBhvr>
                                    </p:animEffect>
                                    <p:anim calcmode="lin" valueType="num">
                                      <p:cBhvr>
                                        <p:cTn id="37" dur="500" fill="hold"/>
                                        <p:tgtEl>
                                          <p:spTgt spid="17570"/>
                                        </p:tgtEl>
                                        <p:attrNameLst>
                                          <p:attrName>ppt_x</p:attrName>
                                        </p:attrNameLst>
                                      </p:cBhvr>
                                      <p:tavLst>
                                        <p:tav tm="0">
                                          <p:val>
                                            <p:strVal val="#ppt_x-.1"/>
                                          </p:val>
                                        </p:tav>
                                        <p:tav tm="100000">
                                          <p:val>
                                            <p:strVal val="#ppt_x"/>
                                          </p:val>
                                        </p:tav>
                                      </p:tavLst>
                                    </p:anim>
                                    <p:anim calcmode="lin" valueType="num">
                                      <p:cBhvr>
                                        <p:cTn id="38" dur="500" fill="hold"/>
                                        <p:tgtEl>
                                          <p:spTgt spid="1757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600"/>
                            </p:stCondLst>
                            <p:childTnLst>
                              <p:par>
                                <p:cTn id="40" presetID="22" presetClass="entr" presetSubtype="8" fill="hold" nodeType="afterEffect">
                                  <p:stCondLst>
                                    <p:cond delay="0"/>
                                  </p:stCondLst>
                                  <p:childTnLst>
                                    <p:set>
                                      <p:cBhvr>
                                        <p:cTn id="41" dur="1" fill="hold">
                                          <p:stCondLst>
                                            <p:cond delay="0"/>
                                          </p:stCondLst>
                                        </p:cTn>
                                        <p:tgtEl>
                                          <p:spTgt spid="17571"/>
                                        </p:tgtEl>
                                        <p:attrNameLst>
                                          <p:attrName>style.visibility</p:attrName>
                                        </p:attrNameLst>
                                      </p:cBhvr>
                                      <p:to>
                                        <p:strVal val="visible"/>
                                      </p:to>
                                    </p:set>
                                    <p:animEffect transition="in" filter="wipe(left)">
                                      <p:cBhvr>
                                        <p:cTn id="42" dur="500"/>
                                        <p:tgtEl>
                                          <p:spTgt spid="17571"/>
                                        </p:tgtEl>
                                      </p:cBhvr>
                                    </p:animEffect>
                                  </p:childTnLst>
                                </p:cTn>
                              </p:par>
                            </p:childTnLst>
                          </p:cTn>
                        </p:par>
                        <p:par>
                          <p:cTn id="43" fill="hold" nodeType="afterGroup">
                            <p:stCondLst>
                              <p:cond delay="2100"/>
                            </p:stCondLst>
                            <p:childTnLst>
                              <p:par>
                                <p:cTn id="44" presetID="22" presetClass="entr" presetSubtype="8" fill="hold" nodeType="afterEffect">
                                  <p:stCondLst>
                                    <p:cond delay="0"/>
                                  </p:stCondLst>
                                  <p:childTnLst>
                                    <p:set>
                                      <p:cBhvr>
                                        <p:cTn id="45" dur="1" fill="hold">
                                          <p:stCondLst>
                                            <p:cond delay="0"/>
                                          </p:stCondLst>
                                        </p:cTn>
                                        <p:tgtEl>
                                          <p:spTgt spid="17572"/>
                                        </p:tgtEl>
                                        <p:attrNameLst>
                                          <p:attrName>style.visibility</p:attrName>
                                        </p:attrNameLst>
                                      </p:cBhvr>
                                      <p:to>
                                        <p:strVal val="visible"/>
                                      </p:to>
                                    </p:set>
                                    <p:animEffect transition="in" filter="wipe(left)">
                                      <p:cBhvr>
                                        <p:cTn id="46" dur="500"/>
                                        <p:tgtEl>
                                          <p:spTgt spid="17572"/>
                                        </p:tgtEl>
                                      </p:cBhvr>
                                    </p:animEffect>
                                  </p:childTnLst>
                                </p:cTn>
                              </p:par>
                            </p:childTnLst>
                          </p:cTn>
                        </p:par>
                        <p:par>
                          <p:cTn id="47" fill="hold" nodeType="afterGroup">
                            <p:stCondLst>
                              <p:cond delay="2600"/>
                            </p:stCondLst>
                            <p:childTnLst>
                              <p:par>
                                <p:cTn id="48" presetID="22" presetClass="entr" presetSubtype="8" fill="hold" nodeType="afterEffect">
                                  <p:stCondLst>
                                    <p:cond delay="0"/>
                                  </p:stCondLst>
                                  <p:childTnLst>
                                    <p:set>
                                      <p:cBhvr>
                                        <p:cTn id="49" dur="1" fill="hold">
                                          <p:stCondLst>
                                            <p:cond delay="0"/>
                                          </p:stCondLst>
                                        </p:cTn>
                                        <p:tgtEl>
                                          <p:spTgt spid="17573"/>
                                        </p:tgtEl>
                                        <p:attrNameLst>
                                          <p:attrName>style.visibility</p:attrName>
                                        </p:attrNameLst>
                                      </p:cBhvr>
                                      <p:to>
                                        <p:strVal val="visible"/>
                                      </p:to>
                                    </p:set>
                                    <p:animEffect transition="in" filter="wipe(left)">
                                      <p:cBhvr>
                                        <p:cTn id="50" dur="500"/>
                                        <p:tgtEl>
                                          <p:spTgt spid="17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569" grpId="0"/>
      <p:bldP spid="1757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Date Placeholder 3"/>
          <p:cNvSpPr>
            <a:spLocks noGrp="1"/>
          </p:cNvSpPr>
          <p:nvPr>
            <p:ph type="dt" sz="quarter" idx="10"/>
          </p:nvPr>
        </p:nvSpPr>
        <p:spPr/>
        <p:txBody>
          <a:bodyPr/>
          <a:lstStyle/>
          <a:p>
            <a:pPr>
              <a:defRPr/>
            </a:pPr>
            <a:fld id="{3C3C9E72-365C-49A3-86D0-9608FBDA44E6}" type="datetime11">
              <a:rPr lang="en-US"/>
              <a:pPr>
                <a:defRPr/>
              </a:pPr>
              <a:t>09:57:59</a:t>
            </a:fld>
            <a:endParaRPr lang="en-US"/>
          </a:p>
        </p:txBody>
      </p:sp>
      <p:sp>
        <p:nvSpPr>
          <p:cNvPr id="161" name="Slide Number Placeholder 5"/>
          <p:cNvSpPr>
            <a:spLocks noGrp="1"/>
          </p:cNvSpPr>
          <p:nvPr>
            <p:ph type="sldNum" sz="quarter" idx="12"/>
          </p:nvPr>
        </p:nvSpPr>
        <p:spPr/>
        <p:txBody>
          <a:bodyPr/>
          <a:lstStyle/>
          <a:p>
            <a:pPr>
              <a:defRPr/>
            </a:pPr>
            <a:fld id="{738F3F81-3BBD-4D9C-AC28-54BC3326010A}" type="slidenum">
              <a:rPr lang="en-US"/>
              <a:pPr>
                <a:defRPr/>
              </a:pPr>
              <a:t>38</a:t>
            </a:fld>
            <a:endParaRPr lang="en-US"/>
          </a:p>
        </p:txBody>
      </p:sp>
      <p:sp>
        <p:nvSpPr>
          <p:cNvPr id="43012" name="Line 100"/>
          <p:cNvSpPr>
            <a:spLocks noChangeShapeType="1"/>
          </p:cNvSpPr>
          <p:nvPr/>
        </p:nvSpPr>
        <p:spPr bwMode="auto">
          <a:xfrm>
            <a:off x="203200" y="533400"/>
            <a:ext cx="8683625" cy="0"/>
          </a:xfrm>
          <a:prstGeom prst="line">
            <a:avLst/>
          </a:prstGeom>
          <a:noFill/>
          <a:ln w="92075" cmpd="thickThin">
            <a:solidFill>
              <a:srgbClr val="000000"/>
            </a:solidFill>
            <a:round/>
            <a:headEnd/>
            <a:tailEnd/>
          </a:ln>
        </p:spPr>
        <p:txBody>
          <a:bodyPr wrap="none" anchor="ctr"/>
          <a:lstStyle/>
          <a:p>
            <a:endParaRPr lang="en-US"/>
          </a:p>
        </p:txBody>
      </p:sp>
      <p:sp>
        <p:nvSpPr>
          <p:cNvPr id="43013" name="Text Box 101"/>
          <p:cNvSpPr txBox="1">
            <a:spLocks noChangeArrowheads="1"/>
          </p:cNvSpPr>
          <p:nvPr/>
        </p:nvSpPr>
        <p:spPr bwMode="auto">
          <a:xfrm>
            <a:off x="6588125" y="6389688"/>
            <a:ext cx="2393950" cy="366712"/>
          </a:xfrm>
          <a:prstGeom prst="rect">
            <a:avLst/>
          </a:prstGeom>
          <a:noFill/>
          <a:ln w="9525">
            <a:noFill/>
            <a:miter lim="800000"/>
            <a:headEnd/>
            <a:tailEnd/>
          </a:ln>
        </p:spPr>
        <p:txBody>
          <a:bodyPr wrap="none">
            <a:spAutoFit/>
          </a:bodyPr>
          <a:lstStyle/>
          <a:p>
            <a:pPr eaLnBrk="0" hangingPunct="0"/>
            <a:r>
              <a:rPr lang="sr-Latn-CS" i="1">
                <a:solidFill>
                  <a:srgbClr val="000000"/>
                </a:solidFill>
                <a:latin typeface="Times New Roman" pitchFamily="18" charset="0"/>
              </a:rPr>
              <a:t>dr Gordana Kastrato</a:t>
            </a:r>
            <a:r>
              <a:rPr lang="en-US" i="1">
                <a:solidFill>
                  <a:srgbClr val="000000"/>
                </a:solidFill>
                <a:latin typeface="Times New Roman" pitchFamily="18" charset="0"/>
              </a:rPr>
              <a:t>vi</a:t>
            </a:r>
            <a:r>
              <a:rPr lang="sr-Latn-CS" i="1">
                <a:solidFill>
                  <a:srgbClr val="000000"/>
                </a:solidFill>
                <a:latin typeface="Times New Roman" pitchFamily="18" charset="0"/>
              </a:rPr>
              <a:t>ć</a:t>
            </a:r>
            <a:endParaRPr lang="en-US" i="1">
              <a:solidFill>
                <a:srgbClr val="000000"/>
              </a:solidFill>
              <a:latin typeface="Times New Roman" pitchFamily="18" charset="0"/>
            </a:endParaRPr>
          </a:p>
        </p:txBody>
      </p:sp>
      <p:sp>
        <p:nvSpPr>
          <p:cNvPr id="43014" name="Text Box 102"/>
          <p:cNvSpPr txBox="1">
            <a:spLocks noChangeArrowheads="1"/>
          </p:cNvSpPr>
          <p:nvPr/>
        </p:nvSpPr>
        <p:spPr bwMode="auto">
          <a:xfrm>
            <a:off x="3394075" y="161925"/>
            <a:ext cx="2357438" cy="320675"/>
          </a:xfrm>
          <a:prstGeom prst="rect">
            <a:avLst/>
          </a:prstGeom>
          <a:noFill/>
          <a:ln w="9525">
            <a:noFill/>
            <a:miter lim="800000"/>
            <a:headEnd/>
            <a:tailEnd/>
          </a:ln>
        </p:spPr>
        <p:txBody>
          <a:bodyPr>
            <a:spAutoFit/>
          </a:bodyPr>
          <a:lstStyle/>
          <a:p>
            <a:pPr algn="ctr" eaLnBrk="0" hangingPunct="0"/>
            <a:r>
              <a:rPr lang="sr-Latn-CS" sz="1500" b="1">
                <a:solidFill>
                  <a:srgbClr val="000000"/>
                </a:solidFill>
              </a:rPr>
              <a:t>MEHANIKA FLUIDA</a:t>
            </a:r>
            <a:endParaRPr lang="en-US" sz="1500" b="1">
              <a:solidFill>
                <a:srgbClr val="000000"/>
              </a:solidFill>
            </a:endParaRPr>
          </a:p>
        </p:txBody>
      </p:sp>
      <p:sp>
        <p:nvSpPr>
          <p:cNvPr id="43015" name="Line 103"/>
          <p:cNvSpPr>
            <a:spLocks noChangeShapeType="1"/>
          </p:cNvSpPr>
          <p:nvPr/>
        </p:nvSpPr>
        <p:spPr bwMode="auto">
          <a:xfrm>
            <a:off x="215900" y="6324600"/>
            <a:ext cx="8683625" cy="0"/>
          </a:xfrm>
          <a:prstGeom prst="line">
            <a:avLst/>
          </a:prstGeom>
          <a:noFill/>
          <a:ln w="92075" cmpd="thinThick">
            <a:solidFill>
              <a:srgbClr val="000000"/>
            </a:solidFill>
            <a:round/>
            <a:headEnd/>
            <a:tailEnd/>
          </a:ln>
        </p:spPr>
        <p:txBody>
          <a:bodyPr wrap="none" anchor="ctr"/>
          <a:lstStyle/>
          <a:p>
            <a:endParaRPr lang="en-US"/>
          </a:p>
        </p:txBody>
      </p:sp>
      <p:pic>
        <p:nvPicPr>
          <p:cNvPr id="43016" name="Picture 104" descr="BD10263_"/>
          <p:cNvPicPr>
            <a:picLocks noChangeAspect="1" noChangeArrowheads="1"/>
          </p:cNvPicPr>
          <p:nvPr/>
        </p:nvPicPr>
        <p:blipFill>
          <a:blip r:embed="rId3" cstate="print"/>
          <a:srcRect/>
          <a:stretch>
            <a:fillRect/>
          </a:stretch>
        </p:blipFill>
        <p:spPr bwMode="auto">
          <a:xfrm>
            <a:off x="236538" y="1820863"/>
            <a:ext cx="184150" cy="179387"/>
          </a:xfrm>
          <a:prstGeom prst="rect">
            <a:avLst/>
          </a:prstGeom>
          <a:noFill/>
          <a:ln w="9525">
            <a:noFill/>
            <a:miter lim="800000"/>
            <a:headEnd/>
            <a:tailEnd/>
          </a:ln>
        </p:spPr>
      </p:pic>
      <p:sp>
        <p:nvSpPr>
          <p:cNvPr id="43017" name="Text Box 105"/>
          <p:cNvSpPr txBox="1">
            <a:spLocks noChangeArrowheads="1"/>
          </p:cNvSpPr>
          <p:nvPr/>
        </p:nvSpPr>
        <p:spPr bwMode="auto">
          <a:xfrm>
            <a:off x="393700" y="1700213"/>
            <a:ext cx="8534400" cy="701675"/>
          </a:xfrm>
          <a:prstGeom prst="rect">
            <a:avLst/>
          </a:prstGeom>
          <a:noFill/>
          <a:ln w="9525">
            <a:noFill/>
            <a:miter lim="800000"/>
            <a:headEnd/>
            <a:tailEnd/>
          </a:ln>
        </p:spPr>
        <p:txBody>
          <a:bodyPr>
            <a:spAutoFit/>
          </a:bodyPr>
          <a:lstStyle/>
          <a:p>
            <a:pPr algn="just">
              <a:spcBef>
                <a:spcPct val="50000"/>
              </a:spcBef>
            </a:pPr>
            <a:r>
              <a:rPr lang="sr-Latn-CS" sz="2000" b="1"/>
              <a:t>Veličina statičkog pritiska ne menja se sa položajem zamišljene površi u fluidu, tj. ista je u svim pravcima.</a:t>
            </a:r>
            <a:endParaRPr lang="en-US" sz="2000" b="1"/>
          </a:p>
        </p:txBody>
      </p:sp>
      <p:sp>
        <p:nvSpPr>
          <p:cNvPr id="43018" name="Text Box 147"/>
          <p:cNvSpPr txBox="1">
            <a:spLocks noChangeArrowheads="1"/>
          </p:cNvSpPr>
          <p:nvPr/>
        </p:nvSpPr>
        <p:spPr bwMode="auto">
          <a:xfrm>
            <a:off x="179388" y="5697538"/>
            <a:ext cx="3779837" cy="396875"/>
          </a:xfrm>
          <a:prstGeom prst="rect">
            <a:avLst/>
          </a:prstGeom>
          <a:noFill/>
          <a:ln w="9525">
            <a:noFill/>
            <a:miter lim="800000"/>
            <a:headEnd/>
            <a:tailEnd/>
          </a:ln>
        </p:spPr>
        <p:txBody>
          <a:bodyPr>
            <a:spAutoFit/>
          </a:bodyPr>
          <a:lstStyle/>
          <a:p>
            <a:pPr algn="ctr">
              <a:spcBef>
                <a:spcPct val="50000"/>
              </a:spcBef>
            </a:pPr>
            <a:r>
              <a:rPr lang="sr-Latn-CS" sz="2000" i="1">
                <a:latin typeface="Times New Roman" pitchFamily="18" charset="0"/>
              </a:rPr>
              <a:t>Fluidni delić oblika tetraedra</a:t>
            </a:r>
            <a:endParaRPr lang="sr-Latn-CS" sz="2000" b="1">
              <a:sym typeface="Symbol" pitchFamily="18" charset="2"/>
            </a:endParaRPr>
          </a:p>
        </p:txBody>
      </p:sp>
      <p:graphicFrame>
        <p:nvGraphicFramePr>
          <p:cNvPr id="62612" name="Object 148"/>
          <p:cNvGraphicFramePr>
            <a:graphicFrameLocks noChangeAspect="1"/>
          </p:cNvGraphicFramePr>
          <p:nvPr/>
        </p:nvGraphicFramePr>
        <p:xfrm>
          <a:off x="6948488" y="2565400"/>
          <a:ext cx="1727200" cy="800100"/>
        </p:xfrm>
        <a:graphic>
          <a:graphicData uri="http://schemas.openxmlformats.org/presentationml/2006/ole">
            <p:oleObj spid="_x0000_s13314" name="Equation" r:id="rId4" imgW="1727200" imgH="800100" progId="">
              <p:embed/>
            </p:oleObj>
          </a:graphicData>
        </a:graphic>
      </p:graphicFrame>
      <p:graphicFrame>
        <p:nvGraphicFramePr>
          <p:cNvPr id="62613" name="Object 149"/>
          <p:cNvGraphicFramePr>
            <a:graphicFrameLocks noChangeAspect="1"/>
          </p:cNvGraphicFramePr>
          <p:nvPr/>
        </p:nvGraphicFramePr>
        <p:xfrm>
          <a:off x="3914775" y="4000500"/>
          <a:ext cx="4978400" cy="800100"/>
        </p:xfrm>
        <a:graphic>
          <a:graphicData uri="http://schemas.openxmlformats.org/presentationml/2006/ole">
            <p:oleObj spid="_x0000_s13315" name="Equation" r:id="rId5" imgW="4978400" imgH="800100" progId="">
              <p:embed/>
            </p:oleObj>
          </a:graphicData>
        </a:graphic>
      </p:graphicFrame>
      <p:graphicFrame>
        <p:nvGraphicFramePr>
          <p:cNvPr id="62614" name="Object 150"/>
          <p:cNvGraphicFramePr>
            <a:graphicFrameLocks noChangeAspect="1"/>
          </p:cNvGraphicFramePr>
          <p:nvPr/>
        </p:nvGraphicFramePr>
        <p:xfrm>
          <a:off x="4017963" y="2716213"/>
          <a:ext cx="2006600" cy="698500"/>
        </p:xfrm>
        <a:graphic>
          <a:graphicData uri="http://schemas.openxmlformats.org/presentationml/2006/ole">
            <p:oleObj spid="_x0000_s13316" name="Equation" r:id="rId6" imgW="2006600" imgH="698500" progId="">
              <p:embed/>
            </p:oleObj>
          </a:graphicData>
        </a:graphic>
      </p:graphicFrame>
      <p:sp>
        <p:nvSpPr>
          <p:cNvPr id="62615" name="AutoShape 151"/>
          <p:cNvSpPr>
            <a:spLocks noChangeArrowheads="1"/>
          </p:cNvSpPr>
          <p:nvPr/>
        </p:nvSpPr>
        <p:spPr bwMode="auto">
          <a:xfrm rot="-5400000">
            <a:off x="6319044" y="2763044"/>
            <a:ext cx="323850" cy="360362"/>
          </a:xfrm>
          <a:prstGeom prst="downArrow">
            <a:avLst>
              <a:gd name="adj1" fmla="val 50000"/>
              <a:gd name="adj2" fmla="val 27819"/>
            </a:avLst>
          </a:prstGeom>
          <a:noFill/>
          <a:ln w="9525">
            <a:solidFill>
              <a:schemeClr val="tx1"/>
            </a:solidFill>
            <a:miter lim="800000"/>
            <a:headEnd/>
            <a:tailEnd/>
          </a:ln>
        </p:spPr>
        <p:txBody>
          <a:bodyPr wrap="none" anchor="ctr"/>
          <a:lstStyle/>
          <a:p>
            <a:endParaRPr lang="en-US"/>
          </a:p>
        </p:txBody>
      </p:sp>
      <p:sp>
        <p:nvSpPr>
          <p:cNvPr id="62620" name="Text Box 156"/>
          <p:cNvSpPr txBox="1">
            <a:spLocks noChangeArrowheads="1"/>
          </p:cNvSpPr>
          <p:nvPr/>
        </p:nvSpPr>
        <p:spPr bwMode="auto">
          <a:xfrm>
            <a:off x="3889375" y="3573463"/>
            <a:ext cx="1295400" cy="396875"/>
          </a:xfrm>
          <a:prstGeom prst="rect">
            <a:avLst/>
          </a:prstGeom>
          <a:noFill/>
          <a:ln w="9525">
            <a:noFill/>
            <a:miter lim="800000"/>
            <a:headEnd/>
            <a:tailEnd/>
          </a:ln>
        </p:spPr>
        <p:txBody>
          <a:bodyPr>
            <a:spAutoFit/>
          </a:bodyPr>
          <a:lstStyle/>
          <a:p>
            <a:pPr algn="just">
              <a:spcBef>
                <a:spcPct val="50000"/>
              </a:spcBef>
            </a:pPr>
            <a:r>
              <a:rPr lang="sr-Latn-CS" sz="2000" b="1">
                <a:sym typeface="Symbol" pitchFamily="18" charset="2"/>
              </a:rPr>
              <a:t>Kako je:</a:t>
            </a:r>
          </a:p>
        </p:txBody>
      </p:sp>
      <p:sp>
        <p:nvSpPr>
          <p:cNvPr id="62621" name="Text Box 157"/>
          <p:cNvSpPr txBox="1">
            <a:spLocks noChangeArrowheads="1"/>
          </p:cNvSpPr>
          <p:nvPr/>
        </p:nvSpPr>
        <p:spPr bwMode="auto">
          <a:xfrm>
            <a:off x="3851275" y="4868863"/>
            <a:ext cx="3960813" cy="396875"/>
          </a:xfrm>
          <a:prstGeom prst="rect">
            <a:avLst/>
          </a:prstGeom>
          <a:noFill/>
          <a:ln w="9525">
            <a:noFill/>
            <a:miter lim="800000"/>
            <a:headEnd/>
            <a:tailEnd/>
          </a:ln>
        </p:spPr>
        <p:txBody>
          <a:bodyPr>
            <a:spAutoFit/>
          </a:bodyPr>
          <a:lstStyle/>
          <a:p>
            <a:pPr algn="just">
              <a:spcBef>
                <a:spcPct val="50000"/>
              </a:spcBef>
            </a:pPr>
            <a:r>
              <a:rPr lang="sr-Latn-CS" sz="2000" b="1">
                <a:sym typeface="Symbol" pitchFamily="18" charset="2"/>
              </a:rPr>
              <a:t>Na sličan način se dobija da je:</a:t>
            </a:r>
          </a:p>
        </p:txBody>
      </p:sp>
      <p:graphicFrame>
        <p:nvGraphicFramePr>
          <p:cNvPr id="62622" name="Object 158"/>
          <p:cNvGraphicFramePr>
            <a:graphicFrameLocks noChangeAspect="1"/>
          </p:cNvGraphicFramePr>
          <p:nvPr/>
        </p:nvGraphicFramePr>
        <p:xfrm>
          <a:off x="5121275" y="5562600"/>
          <a:ext cx="2222500" cy="406400"/>
        </p:xfrm>
        <a:graphic>
          <a:graphicData uri="http://schemas.openxmlformats.org/presentationml/2006/ole">
            <p:oleObj spid="_x0000_s13317" name="Equation" r:id="rId7" imgW="2222500" imgH="406400" progId="">
              <p:embed/>
            </p:oleObj>
          </a:graphicData>
        </a:graphic>
      </p:graphicFrame>
      <p:sp>
        <p:nvSpPr>
          <p:cNvPr id="43026" name="WordArt 9"/>
          <p:cNvSpPr>
            <a:spLocks noChangeArrowheads="1" noChangeShapeType="1" noTextEdit="1"/>
          </p:cNvSpPr>
          <p:nvPr/>
        </p:nvSpPr>
        <p:spPr bwMode="auto">
          <a:xfrm>
            <a:off x="1570038" y="728663"/>
            <a:ext cx="6215062" cy="495300"/>
          </a:xfrm>
          <a:prstGeom prst="rect">
            <a:avLst/>
          </a:prstGeom>
        </p:spPr>
        <p:txBody>
          <a:bodyPr wrap="none" fromWordArt="1">
            <a:prstTxWarp prst="textPlain">
              <a:avLst>
                <a:gd name="adj" fmla="val 50000"/>
              </a:avLst>
            </a:prstTxWarp>
          </a:bodyPr>
          <a:lstStyle/>
          <a:p>
            <a:pPr algn="ctr"/>
            <a:r>
              <a:rPr lang="en-US" sz="2800" kern="10" spc="560">
                <a:ln w="9525">
                  <a:noFill/>
                  <a:round/>
                  <a:headEnd/>
                  <a:tailEnd/>
                </a:ln>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a:rPr>
              <a:t>SVOJSTVA STATIČKOG PRITISKA</a:t>
            </a:r>
          </a:p>
        </p:txBody>
      </p:sp>
      <p:pic>
        <p:nvPicPr>
          <p:cNvPr id="10412" name="Picture 172"/>
          <p:cNvPicPr>
            <a:picLocks noChangeAspect="1" noChangeArrowheads="1"/>
          </p:cNvPicPr>
          <p:nvPr/>
        </p:nvPicPr>
        <p:blipFill>
          <a:blip r:embed="rId8" cstate="print"/>
          <a:srcRect/>
          <a:stretch>
            <a:fillRect/>
          </a:stretch>
        </p:blipFill>
        <p:spPr bwMode="auto">
          <a:xfrm>
            <a:off x="346075" y="2401888"/>
            <a:ext cx="3595688" cy="32670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2614"/>
                                        </p:tgtEl>
                                        <p:attrNameLst>
                                          <p:attrName>style.visibility</p:attrName>
                                        </p:attrNameLst>
                                      </p:cBhvr>
                                      <p:to>
                                        <p:strVal val="visible"/>
                                      </p:to>
                                    </p:set>
                                    <p:animEffect transition="in" filter="wipe(left)">
                                      <p:cBhvr>
                                        <p:cTn id="7" dur="500"/>
                                        <p:tgtEl>
                                          <p:spTgt spid="6261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2615"/>
                                        </p:tgtEl>
                                        <p:attrNameLst>
                                          <p:attrName>style.visibility</p:attrName>
                                        </p:attrNameLst>
                                      </p:cBhvr>
                                      <p:to>
                                        <p:strVal val="visible"/>
                                      </p:to>
                                    </p:set>
                                    <p:animEffect transition="in" filter="wipe(up)">
                                      <p:cBhvr>
                                        <p:cTn id="11" dur="500"/>
                                        <p:tgtEl>
                                          <p:spTgt spid="6261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62612"/>
                                        </p:tgtEl>
                                        <p:attrNameLst>
                                          <p:attrName>style.visibility</p:attrName>
                                        </p:attrNameLst>
                                      </p:cBhvr>
                                      <p:to>
                                        <p:strVal val="visible"/>
                                      </p:to>
                                    </p:set>
                                    <p:animEffect transition="in" filter="wipe(left)">
                                      <p:cBhvr>
                                        <p:cTn id="15" dur="500"/>
                                        <p:tgtEl>
                                          <p:spTgt spid="6261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412"/>
                                        </p:tgtEl>
                                        <p:attrNameLst>
                                          <p:attrName>style.visibility</p:attrName>
                                        </p:attrNameLst>
                                      </p:cBhvr>
                                      <p:to>
                                        <p:strVal val="visible"/>
                                      </p:to>
                                    </p:set>
                                    <p:animEffect transition="in" filter="fade">
                                      <p:cBhvr>
                                        <p:cTn id="19" dur="500"/>
                                        <p:tgtEl>
                                          <p:spTgt spid="104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62620"/>
                                        </p:tgtEl>
                                        <p:attrNameLst>
                                          <p:attrName>style.visibility</p:attrName>
                                        </p:attrNameLst>
                                      </p:cBhvr>
                                      <p:to>
                                        <p:strVal val="visible"/>
                                      </p:to>
                                    </p:set>
                                    <p:animEffect transition="in" filter="fade">
                                      <p:cBhvr>
                                        <p:cTn id="24" dur="500"/>
                                        <p:tgtEl>
                                          <p:spTgt spid="62620"/>
                                        </p:tgtEl>
                                      </p:cBhvr>
                                    </p:animEffect>
                                    <p:anim calcmode="lin" valueType="num">
                                      <p:cBhvr>
                                        <p:cTn id="25" dur="500" fill="hold"/>
                                        <p:tgtEl>
                                          <p:spTgt spid="62620"/>
                                        </p:tgtEl>
                                        <p:attrNameLst>
                                          <p:attrName>ppt_x</p:attrName>
                                        </p:attrNameLst>
                                      </p:cBhvr>
                                      <p:tavLst>
                                        <p:tav tm="0">
                                          <p:val>
                                            <p:strVal val="#ppt_x-.1"/>
                                          </p:val>
                                        </p:tav>
                                        <p:tav tm="100000">
                                          <p:val>
                                            <p:strVal val="#ppt_x"/>
                                          </p:val>
                                        </p:tav>
                                      </p:tavLst>
                                    </p:anim>
                                    <p:anim calcmode="lin" valueType="num">
                                      <p:cBhvr>
                                        <p:cTn id="26" dur="500" fill="hold"/>
                                        <p:tgtEl>
                                          <p:spTgt spid="6262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800"/>
                            </p:stCondLst>
                            <p:childTnLst>
                              <p:par>
                                <p:cTn id="28" presetID="22" presetClass="entr" presetSubtype="8" fill="hold" nodeType="afterEffect">
                                  <p:stCondLst>
                                    <p:cond delay="0"/>
                                  </p:stCondLst>
                                  <p:childTnLst>
                                    <p:set>
                                      <p:cBhvr>
                                        <p:cTn id="29" dur="1" fill="hold">
                                          <p:stCondLst>
                                            <p:cond delay="0"/>
                                          </p:stCondLst>
                                        </p:cTn>
                                        <p:tgtEl>
                                          <p:spTgt spid="62613"/>
                                        </p:tgtEl>
                                        <p:attrNameLst>
                                          <p:attrName>style.visibility</p:attrName>
                                        </p:attrNameLst>
                                      </p:cBhvr>
                                      <p:to>
                                        <p:strVal val="visible"/>
                                      </p:to>
                                    </p:set>
                                    <p:animEffect transition="in" filter="wipe(left)">
                                      <p:cBhvr>
                                        <p:cTn id="30" dur="500"/>
                                        <p:tgtEl>
                                          <p:spTgt spid="626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62621"/>
                                        </p:tgtEl>
                                        <p:attrNameLst>
                                          <p:attrName>style.visibility</p:attrName>
                                        </p:attrNameLst>
                                      </p:cBhvr>
                                      <p:to>
                                        <p:strVal val="visible"/>
                                      </p:to>
                                    </p:set>
                                    <p:animEffect transition="in" filter="fade">
                                      <p:cBhvr>
                                        <p:cTn id="35" dur="500"/>
                                        <p:tgtEl>
                                          <p:spTgt spid="62621"/>
                                        </p:tgtEl>
                                      </p:cBhvr>
                                    </p:animEffect>
                                    <p:anim calcmode="lin" valueType="num">
                                      <p:cBhvr>
                                        <p:cTn id="36" dur="500" fill="hold"/>
                                        <p:tgtEl>
                                          <p:spTgt spid="62621"/>
                                        </p:tgtEl>
                                        <p:attrNameLst>
                                          <p:attrName>ppt_x</p:attrName>
                                        </p:attrNameLst>
                                      </p:cBhvr>
                                      <p:tavLst>
                                        <p:tav tm="0">
                                          <p:val>
                                            <p:strVal val="#ppt_x-.1"/>
                                          </p:val>
                                        </p:tav>
                                        <p:tav tm="100000">
                                          <p:val>
                                            <p:strVal val="#ppt_x"/>
                                          </p:val>
                                        </p:tav>
                                      </p:tavLst>
                                    </p:anim>
                                    <p:anim calcmode="lin" valueType="num">
                                      <p:cBhvr>
                                        <p:cTn id="37" dur="500" fill="hold"/>
                                        <p:tgtEl>
                                          <p:spTgt spid="62621"/>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750"/>
                            </p:stCondLst>
                            <p:childTnLst>
                              <p:par>
                                <p:cTn id="39" presetID="22" presetClass="entr" presetSubtype="8" fill="hold" nodeType="afterEffect">
                                  <p:stCondLst>
                                    <p:cond delay="0"/>
                                  </p:stCondLst>
                                  <p:childTnLst>
                                    <p:set>
                                      <p:cBhvr>
                                        <p:cTn id="40" dur="1" fill="hold">
                                          <p:stCondLst>
                                            <p:cond delay="0"/>
                                          </p:stCondLst>
                                        </p:cTn>
                                        <p:tgtEl>
                                          <p:spTgt spid="62622"/>
                                        </p:tgtEl>
                                        <p:attrNameLst>
                                          <p:attrName>style.visibility</p:attrName>
                                        </p:attrNameLst>
                                      </p:cBhvr>
                                      <p:to>
                                        <p:strVal val="visible"/>
                                      </p:to>
                                    </p:set>
                                    <p:animEffect transition="in" filter="wipe(left)">
                                      <p:cBhvr>
                                        <p:cTn id="41" dur="500"/>
                                        <p:tgtEl>
                                          <p:spTgt spid="62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15" grpId="0" animBg="1"/>
      <p:bldP spid="62620" grpId="0"/>
      <p:bldP spid="626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 xmlns:a16="http://schemas.microsoft.com/office/drawing/2014/main" id="{4015D33E-9F58-4526-A9C0-73853CA40A87}"/>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A77028-E83E-41B7-8627-A7823C63D894}" type="slidenum">
              <a:rPr lang="en-US" altLang="en-US"/>
              <a:pPr eaLnBrk="1" hangingPunct="1"/>
              <a:t>4</a:t>
            </a:fld>
            <a:endParaRPr lang="en-US" altLang="en-US"/>
          </a:p>
        </p:txBody>
      </p:sp>
      <p:sp>
        <p:nvSpPr>
          <p:cNvPr id="211970" name="Text Box 2">
            <a:extLst>
              <a:ext uri="{FF2B5EF4-FFF2-40B4-BE49-F238E27FC236}">
                <a16:creationId xmlns="" xmlns:a16="http://schemas.microsoft.com/office/drawing/2014/main" id="{96187263-B567-4690-A2C1-E713EB8C5E43}"/>
              </a:ext>
            </a:extLst>
          </p:cNvPr>
          <p:cNvSpPr txBox="1">
            <a:spLocks noChangeArrowheads="1"/>
          </p:cNvSpPr>
          <p:nvPr/>
        </p:nvSpPr>
        <p:spPr bwMode="auto">
          <a:xfrm>
            <a:off x="534988" y="2035175"/>
            <a:ext cx="38211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400" b="1"/>
              <a:t>Literatura:</a:t>
            </a:r>
            <a:endParaRPr lang="en-US" altLang="en-US" sz="2400" b="1"/>
          </a:p>
        </p:txBody>
      </p:sp>
      <p:pic>
        <p:nvPicPr>
          <p:cNvPr id="211972" name="Picture 4" descr="BD10263_">
            <a:extLst>
              <a:ext uri="{FF2B5EF4-FFF2-40B4-BE49-F238E27FC236}">
                <a16:creationId xmlns="" xmlns:a16="http://schemas.microsoft.com/office/drawing/2014/main" id="{756B2523-7612-41DA-AD65-12CCFA4D432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2190750"/>
            <a:ext cx="179388"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1" name="WordArt 5">
            <a:extLst>
              <a:ext uri="{FF2B5EF4-FFF2-40B4-BE49-F238E27FC236}">
                <a16:creationId xmlns="" xmlns:a16="http://schemas.microsoft.com/office/drawing/2014/main" id="{7F461B3C-D150-43EE-8D58-64374F3F832B}"/>
              </a:ext>
            </a:extLst>
          </p:cNvPr>
          <p:cNvSpPr>
            <a:spLocks noChangeArrowheads="1" noChangeShapeType="1" noTextEdit="1"/>
          </p:cNvSpPr>
          <p:nvPr/>
        </p:nvSpPr>
        <p:spPr bwMode="auto">
          <a:xfrm>
            <a:off x="2933700" y="765175"/>
            <a:ext cx="327660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LITERATURA</a:t>
            </a:r>
          </a:p>
        </p:txBody>
      </p:sp>
      <p:pic>
        <p:nvPicPr>
          <p:cNvPr id="211974" name="Picture 6" descr="BD14794_">
            <a:extLst>
              <a:ext uri="{FF2B5EF4-FFF2-40B4-BE49-F238E27FC236}">
                <a16:creationId xmlns="" xmlns:a16="http://schemas.microsoft.com/office/drawing/2014/main" id="{61E56EE9-F65A-49F6-8205-34EE402C4393}"/>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3888" y="2665413"/>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1976" name="Text Box 8">
            <a:extLst>
              <a:ext uri="{FF2B5EF4-FFF2-40B4-BE49-F238E27FC236}">
                <a16:creationId xmlns="" xmlns:a16="http://schemas.microsoft.com/office/drawing/2014/main" id="{2640B911-9D11-4E53-8481-DC929A282AC2}"/>
              </a:ext>
            </a:extLst>
          </p:cNvPr>
          <p:cNvSpPr txBox="1">
            <a:spLocks noChangeArrowheads="1"/>
          </p:cNvSpPr>
          <p:nvPr/>
        </p:nvSpPr>
        <p:spPr bwMode="auto">
          <a:xfrm>
            <a:off x="768350" y="2528888"/>
            <a:ext cx="7705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a:t>P. Cvetković, </a:t>
            </a:r>
            <a:r>
              <a:rPr lang="sr-Latn-CS" altLang="en-US" sz="2000" b="1" i="1">
                <a:solidFill>
                  <a:srgbClr val="0033CC"/>
                </a:solidFill>
              </a:rPr>
              <a:t>Mehanika fluida</a:t>
            </a:r>
            <a:r>
              <a:rPr lang="sr-Latn-CS" altLang="en-US" sz="2000" b="1"/>
              <a:t>, Saobraćajni fakultet, Beograd</a:t>
            </a:r>
            <a:endParaRPr lang="en-US" altLang="en-US" sz="2000" b="1"/>
          </a:p>
        </p:txBody>
      </p:sp>
      <p:pic>
        <p:nvPicPr>
          <p:cNvPr id="211977" name="Picture 9" descr="BD14794_">
            <a:extLst>
              <a:ext uri="{FF2B5EF4-FFF2-40B4-BE49-F238E27FC236}">
                <a16:creationId xmlns="" xmlns:a16="http://schemas.microsoft.com/office/drawing/2014/main" id="{501C91A8-C568-4397-8D9D-642192AA8AF3}"/>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2300" y="3440113"/>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1978" name="Text Box 10">
            <a:extLst>
              <a:ext uri="{FF2B5EF4-FFF2-40B4-BE49-F238E27FC236}">
                <a16:creationId xmlns="" xmlns:a16="http://schemas.microsoft.com/office/drawing/2014/main" id="{A8ED000E-B57F-4D32-949F-A480AC9E23EB}"/>
              </a:ext>
            </a:extLst>
          </p:cNvPr>
          <p:cNvSpPr txBox="1">
            <a:spLocks noChangeArrowheads="1"/>
          </p:cNvSpPr>
          <p:nvPr/>
        </p:nvSpPr>
        <p:spPr bwMode="auto">
          <a:xfrm>
            <a:off x="781050" y="3284538"/>
            <a:ext cx="790892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a:t>K. Voronjec, N. Obradović, </a:t>
            </a:r>
            <a:r>
              <a:rPr lang="sr-Latn-CS" altLang="en-US" sz="2000" b="1" i="1">
                <a:solidFill>
                  <a:srgbClr val="0033CC"/>
                </a:solidFill>
              </a:rPr>
              <a:t>Mehanika fluida</a:t>
            </a:r>
            <a:r>
              <a:rPr lang="sr-Latn-CS" altLang="en-US" sz="2000" b="1"/>
              <a:t>, Građevinska knjiga, Beograd</a:t>
            </a:r>
            <a:endParaRPr lang="en-US" altLang="en-US" sz="2000" b="1"/>
          </a:p>
        </p:txBody>
      </p:sp>
      <p:pic>
        <p:nvPicPr>
          <p:cNvPr id="211990" name="Picture 22" descr="BD14794_">
            <a:extLst>
              <a:ext uri="{FF2B5EF4-FFF2-40B4-BE49-F238E27FC236}">
                <a16:creationId xmlns="" xmlns:a16="http://schemas.microsoft.com/office/drawing/2014/main" id="{98ABA681-893F-491A-9A09-B24190F2960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188" y="4392613"/>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1991" name="Text Box 23">
            <a:extLst>
              <a:ext uri="{FF2B5EF4-FFF2-40B4-BE49-F238E27FC236}">
                <a16:creationId xmlns="" xmlns:a16="http://schemas.microsoft.com/office/drawing/2014/main" id="{88CC0E76-E3BE-4F72-A049-D470B6C36796}"/>
              </a:ext>
            </a:extLst>
          </p:cNvPr>
          <p:cNvSpPr txBox="1">
            <a:spLocks noChangeArrowheads="1"/>
          </p:cNvSpPr>
          <p:nvPr/>
        </p:nvSpPr>
        <p:spPr bwMode="auto">
          <a:xfrm>
            <a:off x="769938" y="4265613"/>
            <a:ext cx="7977187"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a:t>S. Čantrak, M. Benišek i ostali, </a:t>
            </a:r>
            <a:r>
              <a:rPr lang="sr-Latn-CS" altLang="en-US" sz="2000" b="1" i="1">
                <a:solidFill>
                  <a:srgbClr val="0033CC"/>
                </a:solidFill>
              </a:rPr>
              <a:t>Mehanika fluida – Teorija i praksa</a:t>
            </a:r>
            <a:r>
              <a:rPr lang="sr-Latn-CS" altLang="en-US" sz="2000" b="1"/>
              <a:t>, Mašinski fakultet, Beograd</a:t>
            </a:r>
            <a:endParaRPr lang="en-US" altLang="en-US" sz="2000" b="1"/>
          </a:p>
        </p:txBody>
      </p:sp>
      <p:sp>
        <p:nvSpPr>
          <p:cNvPr id="9228" name="Line 28">
            <a:extLst>
              <a:ext uri="{FF2B5EF4-FFF2-40B4-BE49-F238E27FC236}">
                <a16:creationId xmlns="" xmlns:a16="http://schemas.microsoft.com/office/drawing/2014/main" id="{C9C38CC5-E6BE-4EC7-8EFA-1DFDB4CEFA77}"/>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29" name="Text Box 30">
            <a:extLst>
              <a:ext uri="{FF2B5EF4-FFF2-40B4-BE49-F238E27FC236}">
                <a16:creationId xmlns="" xmlns:a16="http://schemas.microsoft.com/office/drawing/2014/main" id="{7E6CF8A9-A19C-4EF3-98D8-BE27DF1AC453}"/>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9230" name="Line 31">
            <a:extLst>
              <a:ext uri="{FF2B5EF4-FFF2-40B4-BE49-F238E27FC236}">
                <a16:creationId xmlns="" xmlns:a16="http://schemas.microsoft.com/office/drawing/2014/main" id="{1FC49011-0A4E-48D2-BD0D-F9598C4F5498}"/>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31" name="Text Box 16">
            <a:extLst>
              <a:ext uri="{FF2B5EF4-FFF2-40B4-BE49-F238E27FC236}">
                <a16:creationId xmlns="" xmlns:a16="http://schemas.microsoft.com/office/drawing/2014/main" id="{0DE5818E-CA09-4FCA-9885-737D91E9C6AF}"/>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11972"/>
                                        </p:tgtEl>
                                        <p:attrNameLst>
                                          <p:attrName>style.visibility</p:attrName>
                                        </p:attrNameLst>
                                      </p:cBhvr>
                                      <p:to>
                                        <p:strVal val="visible"/>
                                      </p:to>
                                    </p:set>
                                    <p:animEffect transition="in" filter="blinds(vertical)">
                                      <p:cBhvr>
                                        <p:cTn id="7" dur="1000"/>
                                        <p:tgtEl>
                                          <p:spTgt spid="211972"/>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11970"/>
                                        </p:tgtEl>
                                        <p:attrNameLst>
                                          <p:attrName>style.visibility</p:attrName>
                                        </p:attrNameLst>
                                      </p:cBhvr>
                                      <p:to>
                                        <p:strVal val="visible"/>
                                      </p:to>
                                    </p:set>
                                    <p:anim calcmode="discrete" valueType="clr">
                                      <p:cBhvr override="childStyle">
                                        <p:cTn id="11" dur="80"/>
                                        <p:tgtEl>
                                          <p:spTgt spid="21197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11970"/>
                                        </p:tgtEl>
                                        <p:attrNameLst>
                                          <p:attrName>fillcolor</p:attrName>
                                        </p:attrNameLst>
                                      </p:cBhvr>
                                      <p:tavLst>
                                        <p:tav tm="0">
                                          <p:val>
                                            <p:clrVal>
                                              <a:schemeClr val="accent2"/>
                                            </p:clrVal>
                                          </p:val>
                                        </p:tav>
                                        <p:tav tm="50000">
                                          <p:val>
                                            <p:clrVal>
                                              <a:schemeClr val="hlink"/>
                                            </p:clrVal>
                                          </p:val>
                                        </p:tav>
                                      </p:tavLst>
                                    </p:anim>
                                    <p:set>
                                      <p:cBhvr>
                                        <p:cTn id="13" dur="80"/>
                                        <p:tgtEl>
                                          <p:spTgt spid="211970"/>
                                        </p:tgtEl>
                                        <p:attrNameLst>
                                          <p:attrName>fill.type</p:attrName>
                                        </p:attrNameLst>
                                      </p:cBhvr>
                                      <p:to>
                                        <p:strVal val="solid"/>
                                      </p:to>
                                    </p:set>
                                  </p:childTnLst>
                                </p:cTn>
                              </p:par>
                            </p:childTnLst>
                          </p:cTn>
                        </p:par>
                        <p:par>
                          <p:cTn id="14" fill="hold" nodeType="afterGroup">
                            <p:stCondLst>
                              <p:cond delay="2480"/>
                            </p:stCondLst>
                            <p:childTnLst>
                              <p:par>
                                <p:cTn id="15" presetID="35" presetClass="entr" presetSubtype="0" fill="hold" nodeType="afterEffect">
                                  <p:stCondLst>
                                    <p:cond delay="0"/>
                                  </p:stCondLst>
                                  <p:childTnLst>
                                    <p:set>
                                      <p:cBhvr>
                                        <p:cTn id="16" dur="1" fill="hold">
                                          <p:stCondLst>
                                            <p:cond delay="0"/>
                                          </p:stCondLst>
                                        </p:cTn>
                                        <p:tgtEl>
                                          <p:spTgt spid="211974"/>
                                        </p:tgtEl>
                                        <p:attrNameLst>
                                          <p:attrName>style.visibility</p:attrName>
                                        </p:attrNameLst>
                                      </p:cBhvr>
                                      <p:to>
                                        <p:strVal val="visible"/>
                                      </p:to>
                                    </p:set>
                                    <p:animEffect transition="in" filter="fade">
                                      <p:cBhvr>
                                        <p:cTn id="17" dur="1000"/>
                                        <p:tgtEl>
                                          <p:spTgt spid="211974"/>
                                        </p:tgtEl>
                                      </p:cBhvr>
                                    </p:animEffect>
                                    <p:anim calcmode="lin" valueType="num">
                                      <p:cBhvr>
                                        <p:cTn id="18" dur="1000" fill="hold"/>
                                        <p:tgtEl>
                                          <p:spTgt spid="211974"/>
                                        </p:tgtEl>
                                        <p:attrNameLst>
                                          <p:attrName>style.rotation</p:attrName>
                                        </p:attrNameLst>
                                      </p:cBhvr>
                                      <p:tavLst>
                                        <p:tav tm="0">
                                          <p:val>
                                            <p:fltVal val="720"/>
                                          </p:val>
                                        </p:tav>
                                        <p:tav tm="100000">
                                          <p:val>
                                            <p:fltVal val="0"/>
                                          </p:val>
                                        </p:tav>
                                      </p:tavLst>
                                    </p:anim>
                                    <p:anim calcmode="lin" valueType="num">
                                      <p:cBhvr>
                                        <p:cTn id="19" dur="1000" fill="hold"/>
                                        <p:tgtEl>
                                          <p:spTgt spid="211974"/>
                                        </p:tgtEl>
                                        <p:attrNameLst>
                                          <p:attrName>ppt_h</p:attrName>
                                        </p:attrNameLst>
                                      </p:cBhvr>
                                      <p:tavLst>
                                        <p:tav tm="0">
                                          <p:val>
                                            <p:fltVal val="0"/>
                                          </p:val>
                                        </p:tav>
                                        <p:tav tm="100000">
                                          <p:val>
                                            <p:strVal val="#ppt_h"/>
                                          </p:val>
                                        </p:tav>
                                      </p:tavLst>
                                    </p:anim>
                                    <p:anim calcmode="lin" valueType="num">
                                      <p:cBhvr>
                                        <p:cTn id="20" dur="1000" fill="hold"/>
                                        <p:tgtEl>
                                          <p:spTgt spid="211974"/>
                                        </p:tgtEl>
                                        <p:attrNameLst>
                                          <p:attrName>ppt_w</p:attrName>
                                        </p:attrNameLst>
                                      </p:cBhvr>
                                      <p:tavLst>
                                        <p:tav tm="0">
                                          <p:val>
                                            <p:fltVal val="0"/>
                                          </p:val>
                                        </p:tav>
                                        <p:tav tm="100000">
                                          <p:val>
                                            <p:strVal val="#ppt_w"/>
                                          </p:val>
                                        </p:tav>
                                      </p:tavLst>
                                    </p:anim>
                                  </p:childTnLst>
                                </p:cTn>
                              </p:par>
                            </p:childTnLst>
                          </p:cTn>
                        </p:par>
                        <p:par>
                          <p:cTn id="21" fill="hold" nodeType="afterGroup">
                            <p:stCondLst>
                              <p:cond delay="348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211976"/>
                                        </p:tgtEl>
                                        <p:attrNameLst>
                                          <p:attrName>style.visibility</p:attrName>
                                        </p:attrNameLst>
                                      </p:cBhvr>
                                      <p:to>
                                        <p:strVal val="visible"/>
                                      </p:to>
                                    </p:set>
                                    <p:anim calcmode="discrete" valueType="clr">
                                      <p:cBhvr override="childStyle">
                                        <p:cTn id="24" dur="80"/>
                                        <p:tgtEl>
                                          <p:spTgt spid="21197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11976"/>
                                        </p:tgtEl>
                                        <p:attrNameLst>
                                          <p:attrName>fillcolor</p:attrName>
                                        </p:attrNameLst>
                                      </p:cBhvr>
                                      <p:tavLst>
                                        <p:tav tm="0">
                                          <p:val>
                                            <p:clrVal>
                                              <a:schemeClr val="accent2"/>
                                            </p:clrVal>
                                          </p:val>
                                        </p:tav>
                                        <p:tav tm="50000">
                                          <p:val>
                                            <p:clrVal>
                                              <a:schemeClr val="hlink"/>
                                            </p:clrVal>
                                          </p:val>
                                        </p:tav>
                                      </p:tavLst>
                                    </p:anim>
                                    <p:set>
                                      <p:cBhvr>
                                        <p:cTn id="26" dur="80"/>
                                        <p:tgtEl>
                                          <p:spTgt spid="211976"/>
                                        </p:tgtEl>
                                        <p:attrNameLst>
                                          <p:attrName>fill.type</p:attrName>
                                        </p:attrNameLst>
                                      </p:cBhvr>
                                      <p:to>
                                        <p:strVal val="solid"/>
                                      </p:to>
                                    </p:set>
                                  </p:childTnLst>
                                </p:cTn>
                              </p:par>
                            </p:childTnLst>
                          </p:cTn>
                        </p:par>
                        <p:par>
                          <p:cTn id="27" fill="hold" nodeType="afterGroup">
                            <p:stCondLst>
                              <p:cond delay="5680"/>
                            </p:stCondLst>
                            <p:childTnLst>
                              <p:par>
                                <p:cTn id="28" presetID="35" presetClass="entr" presetSubtype="0" fill="hold" nodeType="afterEffect">
                                  <p:stCondLst>
                                    <p:cond delay="0"/>
                                  </p:stCondLst>
                                  <p:childTnLst>
                                    <p:set>
                                      <p:cBhvr>
                                        <p:cTn id="29" dur="1" fill="hold">
                                          <p:stCondLst>
                                            <p:cond delay="0"/>
                                          </p:stCondLst>
                                        </p:cTn>
                                        <p:tgtEl>
                                          <p:spTgt spid="211977"/>
                                        </p:tgtEl>
                                        <p:attrNameLst>
                                          <p:attrName>style.visibility</p:attrName>
                                        </p:attrNameLst>
                                      </p:cBhvr>
                                      <p:to>
                                        <p:strVal val="visible"/>
                                      </p:to>
                                    </p:set>
                                    <p:animEffect transition="in" filter="fade">
                                      <p:cBhvr>
                                        <p:cTn id="30" dur="1000"/>
                                        <p:tgtEl>
                                          <p:spTgt spid="211977"/>
                                        </p:tgtEl>
                                      </p:cBhvr>
                                    </p:animEffect>
                                    <p:anim calcmode="lin" valueType="num">
                                      <p:cBhvr>
                                        <p:cTn id="31" dur="1000" fill="hold"/>
                                        <p:tgtEl>
                                          <p:spTgt spid="211977"/>
                                        </p:tgtEl>
                                        <p:attrNameLst>
                                          <p:attrName>style.rotation</p:attrName>
                                        </p:attrNameLst>
                                      </p:cBhvr>
                                      <p:tavLst>
                                        <p:tav tm="0">
                                          <p:val>
                                            <p:fltVal val="720"/>
                                          </p:val>
                                        </p:tav>
                                        <p:tav tm="100000">
                                          <p:val>
                                            <p:fltVal val="0"/>
                                          </p:val>
                                        </p:tav>
                                      </p:tavLst>
                                    </p:anim>
                                    <p:anim calcmode="lin" valueType="num">
                                      <p:cBhvr>
                                        <p:cTn id="32" dur="1000" fill="hold"/>
                                        <p:tgtEl>
                                          <p:spTgt spid="211977"/>
                                        </p:tgtEl>
                                        <p:attrNameLst>
                                          <p:attrName>ppt_h</p:attrName>
                                        </p:attrNameLst>
                                      </p:cBhvr>
                                      <p:tavLst>
                                        <p:tav tm="0">
                                          <p:val>
                                            <p:fltVal val="0"/>
                                          </p:val>
                                        </p:tav>
                                        <p:tav tm="100000">
                                          <p:val>
                                            <p:strVal val="#ppt_h"/>
                                          </p:val>
                                        </p:tav>
                                      </p:tavLst>
                                    </p:anim>
                                    <p:anim calcmode="lin" valueType="num">
                                      <p:cBhvr>
                                        <p:cTn id="33" dur="1000" fill="hold"/>
                                        <p:tgtEl>
                                          <p:spTgt spid="211977"/>
                                        </p:tgtEl>
                                        <p:attrNameLst>
                                          <p:attrName>ppt_w</p:attrName>
                                        </p:attrNameLst>
                                      </p:cBhvr>
                                      <p:tavLst>
                                        <p:tav tm="0">
                                          <p:val>
                                            <p:fltVal val="0"/>
                                          </p:val>
                                        </p:tav>
                                        <p:tav tm="100000">
                                          <p:val>
                                            <p:strVal val="#ppt_w"/>
                                          </p:val>
                                        </p:tav>
                                      </p:tavLst>
                                    </p:anim>
                                  </p:childTnLst>
                                </p:cTn>
                              </p:par>
                            </p:childTnLst>
                          </p:cTn>
                        </p:par>
                        <p:par>
                          <p:cTn id="34" fill="hold" nodeType="afterGroup">
                            <p:stCondLst>
                              <p:cond delay="668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211978"/>
                                        </p:tgtEl>
                                        <p:attrNameLst>
                                          <p:attrName>style.visibility</p:attrName>
                                        </p:attrNameLst>
                                      </p:cBhvr>
                                      <p:to>
                                        <p:strVal val="visible"/>
                                      </p:to>
                                    </p:set>
                                    <p:anim calcmode="discrete" valueType="clr">
                                      <p:cBhvr override="childStyle">
                                        <p:cTn id="37" dur="80"/>
                                        <p:tgtEl>
                                          <p:spTgt spid="211978"/>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11978"/>
                                        </p:tgtEl>
                                        <p:attrNameLst>
                                          <p:attrName>fillcolor</p:attrName>
                                        </p:attrNameLst>
                                      </p:cBhvr>
                                      <p:tavLst>
                                        <p:tav tm="0">
                                          <p:val>
                                            <p:clrVal>
                                              <a:schemeClr val="accent2"/>
                                            </p:clrVal>
                                          </p:val>
                                        </p:tav>
                                        <p:tav tm="50000">
                                          <p:val>
                                            <p:clrVal>
                                              <a:schemeClr val="hlink"/>
                                            </p:clrVal>
                                          </p:val>
                                        </p:tav>
                                      </p:tavLst>
                                    </p:anim>
                                    <p:set>
                                      <p:cBhvr>
                                        <p:cTn id="39" dur="80"/>
                                        <p:tgtEl>
                                          <p:spTgt spid="211978"/>
                                        </p:tgtEl>
                                        <p:attrNameLst>
                                          <p:attrName>fill.type</p:attrName>
                                        </p:attrNameLst>
                                      </p:cBhvr>
                                      <p:to>
                                        <p:strVal val="solid"/>
                                      </p:to>
                                    </p:set>
                                  </p:childTnLst>
                                </p:cTn>
                              </p:par>
                            </p:childTnLst>
                          </p:cTn>
                        </p:par>
                        <p:par>
                          <p:cTn id="40" fill="hold" nodeType="afterGroup">
                            <p:stCondLst>
                              <p:cond delay="9240"/>
                            </p:stCondLst>
                            <p:childTnLst>
                              <p:par>
                                <p:cTn id="41" presetID="35" presetClass="entr" presetSubtype="0" fill="hold" nodeType="afterEffect">
                                  <p:stCondLst>
                                    <p:cond delay="0"/>
                                  </p:stCondLst>
                                  <p:childTnLst>
                                    <p:set>
                                      <p:cBhvr>
                                        <p:cTn id="42" dur="1" fill="hold">
                                          <p:stCondLst>
                                            <p:cond delay="0"/>
                                          </p:stCondLst>
                                        </p:cTn>
                                        <p:tgtEl>
                                          <p:spTgt spid="211990"/>
                                        </p:tgtEl>
                                        <p:attrNameLst>
                                          <p:attrName>style.visibility</p:attrName>
                                        </p:attrNameLst>
                                      </p:cBhvr>
                                      <p:to>
                                        <p:strVal val="visible"/>
                                      </p:to>
                                    </p:set>
                                    <p:animEffect transition="in" filter="fade">
                                      <p:cBhvr>
                                        <p:cTn id="43" dur="1000"/>
                                        <p:tgtEl>
                                          <p:spTgt spid="211990"/>
                                        </p:tgtEl>
                                      </p:cBhvr>
                                    </p:animEffect>
                                    <p:anim calcmode="lin" valueType="num">
                                      <p:cBhvr>
                                        <p:cTn id="44" dur="1000" fill="hold"/>
                                        <p:tgtEl>
                                          <p:spTgt spid="211990"/>
                                        </p:tgtEl>
                                        <p:attrNameLst>
                                          <p:attrName>style.rotation</p:attrName>
                                        </p:attrNameLst>
                                      </p:cBhvr>
                                      <p:tavLst>
                                        <p:tav tm="0">
                                          <p:val>
                                            <p:fltVal val="720"/>
                                          </p:val>
                                        </p:tav>
                                        <p:tav tm="100000">
                                          <p:val>
                                            <p:fltVal val="0"/>
                                          </p:val>
                                        </p:tav>
                                      </p:tavLst>
                                    </p:anim>
                                    <p:anim calcmode="lin" valueType="num">
                                      <p:cBhvr>
                                        <p:cTn id="45" dur="1000" fill="hold"/>
                                        <p:tgtEl>
                                          <p:spTgt spid="211990"/>
                                        </p:tgtEl>
                                        <p:attrNameLst>
                                          <p:attrName>ppt_h</p:attrName>
                                        </p:attrNameLst>
                                      </p:cBhvr>
                                      <p:tavLst>
                                        <p:tav tm="0">
                                          <p:val>
                                            <p:fltVal val="0"/>
                                          </p:val>
                                        </p:tav>
                                        <p:tav tm="100000">
                                          <p:val>
                                            <p:strVal val="#ppt_h"/>
                                          </p:val>
                                        </p:tav>
                                      </p:tavLst>
                                    </p:anim>
                                    <p:anim calcmode="lin" valueType="num">
                                      <p:cBhvr>
                                        <p:cTn id="46" dur="1000" fill="hold"/>
                                        <p:tgtEl>
                                          <p:spTgt spid="211990"/>
                                        </p:tgtEl>
                                        <p:attrNameLst>
                                          <p:attrName>ppt_w</p:attrName>
                                        </p:attrNameLst>
                                      </p:cBhvr>
                                      <p:tavLst>
                                        <p:tav tm="0">
                                          <p:val>
                                            <p:fltVal val="0"/>
                                          </p:val>
                                        </p:tav>
                                        <p:tav tm="100000">
                                          <p:val>
                                            <p:strVal val="#ppt_w"/>
                                          </p:val>
                                        </p:tav>
                                      </p:tavLst>
                                    </p:anim>
                                  </p:childTnLst>
                                </p:cTn>
                              </p:par>
                            </p:childTnLst>
                          </p:cTn>
                        </p:par>
                        <p:par>
                          <p:cTn id="47" fill="hold" nodeType="afterGroup">
                            <p:stCondLst>
                              <p:cond delay="1024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211991"/>
                                        </p:tgtEl>
                                        <p:attrNameLst>
                                          <p:attrName>style.visibility</p:attrName>
                                        </p:attrNameLst>
                                      </p:cBhvr>
                                      <p:to>
                                        <p:strVal val="visible"/>
                                      </p:to>
                                    </p:set>
                                    <p:anim calcmode="discrete" valueType="clr">
                                      <p:cBhvr override="childStyle">
                                        <p:cTn id="50" dur="80"/>
                                        <p:tgtEl>
                                          <p:spTgt spid="211991"/>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11991"/>
                                        </p:tgtEl>
                                        <p:attrNameLst>
                                          <p:attrName>fillcolor</p:attrName>
                                        </p:attrNameLst>
                                      </p:cBhvr>
                                      <p:tavLst>
                                        <p:tav tm="0">
                                          <p:val>
                                            <p:clrVal>
                                              <a:schemeClr val="accent2"/>
                                            </p:clrVal>
                                          </p:val>
                                        </p:tav>
                                        <p:tav tm="50000">
                                          <p:val>
                                            <p:clrVal>
                                              <a:schemeClr val="hlink"/>
                                            </p:clrVal>
                                          </p:val>
                                        </p:tav>
                                      </p:tavLst>
                                    </p:anim>
                                    <p:set>
                                      <p:cBhvr>
                                        <p:cTn id="52" dur="80"/>
                                        <p:tgtEl>
                                          <p:spTgt spid="2119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P spid="211976" grpId="0"/>
      <p:bldP spid="211978" grpId="0"/>
      <p:bldP spid="2119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 xmlns:a16="http://schemas.microsoft.com/office/drawing/2014/main" id="{5BEBFA7C-7E29-4DF0-9854-BED397B29091}"/>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F39E58-2DA5-4744-ADA7-EF37C95B4968}" type="slidenum">
              <a:rPr lang="en-US" altLang="en-US"/>
              <a:pPr eaLnBrk="1" hangingPunct="1"/>
              <a:t>5</a:t>
            </a:fld>
            <a:endParaRPr lang="en-US" altLang="en-US"/>
          </a:p>
        </p:txBody>
      </p:sp>
      <p:sp>
        <p:nvSpPr>
          <p:cNvPr id="248834" name="Text Box 2">
            <a:extLst>
              <a:ext uri="{FF2B5EF4-FFF2-40B4-BE49-F238E27FC236}">
                <a16:creationId xmlns="" xmlns:a16="http://schemas.microsoft.com/office/drawing/2014/main" id="{68AE0708-0D09-470B-BECD-F0DB1FA20E18}"/>
              </a:ext>
            </a:extLst>
          </p:cNvPr>
          <p:cNvSpPr txBox="1">
            <a:spLocks noChangeArrowheads="1"/>
          </p:cNvSpPr>
          <p:nvPr/>
        </p:nvSpPr>
        <p:spPr bwMode="auto">
          <a:xfrm>
            <a:off x="534988" y="2420938"/>
            <a:ext cx="8105775"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2400" b="1"/>
              <a:t>Mehanika fluida se bavi proučavanjem ponašanja fluida pri mirovanju i kretanju, kao i intreakcije fluida sa čvrstim telima ili drugim fluidima sa kojima su u dodiru.</a:t>
            </a:r>
            <a:r>
              <a:rPr lang="en-US" altLang="en-US" sz="2400"/>
              <a:t> </a:t>
            </a:r>
          </a:p>
        </p:txBody>
      </p:sp>
      <p:pic>
        <p:nvPicPr>
          <p:cNvPr id="248835" name="Picture 3" descr="BD10263_">
            <a:extLst>
              <a:ext uri="{FF2B5EF4-FFF2-40B4-BE49-F238E27FC236}">
                <a16:creationId xmlns="" xmlns:a16="http://schemas.microsoft.com/office/drawing/2014/main" id="{3CAA3098-C2DD-434A-8BD8-58C6486F6C5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2528888"/>
            <a:ext cx="179388"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Line 12">
            <a:extLst>
              <a:ext uri="{FF2B5EF4-FFF2-40B4-BE49-F238E27FC236}">
                <a16:creationId xmlns="" xmlns:a16="http://schemas.microsoft.com/office/drawing/2014/main" id="{BA5C8452-0813-40DC-9653-4C83F05E8381}"/>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46" name="Text Box 14">
            <a:extLst>
              <a:ext uri="{FF2B5EF4-FFF2-40B4-BE49-F238E27FC236}">
                <a16:creationId xmlns="" xmlns:a16="http://schemas.microsoft.com/office/drawing/2014/main" id="{0814610A-925B-4990-8FC6-AA2CF60F4449}"/>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10247" name="Line 15">
            <a:extLst>
              <a:ext uri="{FF2B5EF4-FFF2-40B4-BE49-F238E27FC236}">
                <a16:creationId xmlns="" xmlns:a16="http://schemas.microsoft.com/office/drawing/2014/main" id="{D7B30455-586E-4066-A788-53CBEBDE9B66}"/>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48" name="WordArt 16">
            <a:extLst>
              <a:ext uri="{FF2B5EF4-FFF2-40B4-BE49-F238E27FC236}">
                <a16:creationId xmlns="" xmlns:a16="http://schemas.microsoft.com/office/drawing/2014/main" id="{FE005388-6E79-4EEC-8313-8261033BDA48}"/>
              </a:ext>
            </a:extLst>
          </p:cNvPr>
          <p:cNvSpPr>
            <a:spLocks noChangeArrowheads="1" noChangeShapeType="1" noTextEdit="1"/>
          </p:cNvSpPr>
          <p:nvPr/>
        </p:nvSpPr>
        <p:spPr bwMode="auto">
          <a:xfrm>
            <a:off x="3730625" y="765175"/>
            <a:ext cx="168275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UVOD</a:t>
            </a:r>
          </a:p>
        </p:txBody>
      </p:sp>
      <p:sp>
        <p:nvSpPr>
          <p:cNvPr id="248849" name="Text Box 17">
            <a:extLst>
              <a:ext uri="{FF2B5EF4-FFF2-40B4-BE49-F238E27FC236}">
                <a16:creationId xmlns="" xmlns:a16="http://schemas.microsoft.com/office/drawing/2014/main" id="{C636B8D8-7001-4A04-BF8D-D1ABA6533CE0}"/>
              </a:ext>
            </a:extLst>
          </p:cNvPr>
          <p:cNvSpPr txBox="1">
            <a:spLocks noChangeArrowheads="1"/>
          </p:cNvSpPr>
          <p:nvPr/>
        </p:nvSpPr>
        <p:spPr bwMode="auto">
          <a:xfrm>
            <a:off x="534988" y="4186238"/>
            <a:ext cx="8105775"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zh-TW" sz="2400" b="1"/>
              <a:t>Mehanika fluida se takođe naziva i </a:t>
            </a:r>
            <a:r>
              <a:rPr lang="sr-Latn-CS" altLang="zh-TW" sz="2400" b="1">
                <a:solidFill>
                  <a:srgbClr val="CC0000"/>
                </a:solidFill>
              </a:rPr>
              <a:t>dinamikom fluida</a:t>
            </a:r>
            <a:r>
              <a:rPr lang="sr-Latn-CS" altLang="zh-TW" sz="2400" b="1"/>
              <a:t>, pri čemu se smatra da je mirovanje fluida specijalan slučaj kretanja fluida čija je brzina nula.</a:t>
            </a:r>
            <a:r>
              <a:rPr lang="en-US" altLang="zh-TW" sz="2400"/>
              <a:t> </a:t>
            </a:r>
            <a:endParaRPr lang="en-US" altLang="en-US" sz="2400"/>
          </a:p>
        </p:txBody>
      </p:sp>
      <p:pic>
        <p:nvPicPr>
          <p:cNvPr id="248850" name="Picture 18" descr="BD10263_">
            <a:extLst>
              <a:ext uri="{FF2B5EF4-FFF2-40B4-BE49-F238E27FC236}">
                <a16:creationId xmlns="" xmlns:a16="http://schemas.microsoft.com/office/drawing/2014/main" id="{D9E0E908-5D26-4AFC-B9EE-97FF9B1B440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4294188"/>
            <a:ext cx="179388"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1" name="Text Box 16">
            <a:extLst>
              <a:ext uri="{FF2B5EF4-FFF2-40B4-BE49-F238E27FC236}">
                <a16:creationId xmlns="" xmlns:a16="http://schemas.microsoft.com/office/drawing/2014/main" id="{AF073D67-3DBC-487D-BC1A-83EAB654DA72}"/>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48835"/>
                                        </p:tgtEl>
                                        <p:attrNameLst>
                                          <p:attrName>style.visibility</p:attrName>
                                        </p:attrNameLst>
                                      </p:cBhvr>
                                      <p:to>
                                        <p:strVal val="visible"/>
                                      </p:to>
                                    </p:set>
                                    <p:animEffect transition="in" filter="blinds(vertical)">
                                      <p:cBhvr>
                                        <p:cTn id="7" dur="1000"/>
                                        <p:tgtEl>
                                          <p:spTgt spid="248835"/>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48834"/>
                                        </p:tgtEl>
                                        <p:attrNameLst>
                                          <p:attrName>style.visibility</p:attrName>
                                        </p:attrNameLst>
                                      </p:cBhvr>
                                      <p:to>
                                        <p:strVal val="visible"/>
                                      </p:to>
                                    </p:set>
                                    <p:anim calcmode="discrete" valueType="clr">
                                      <p:cBhvr override="childStyle">
                                        <p:cTn id="11" dur="80"/>
                                        <p:tgtEl>
                                          <p:spTgt spid="24883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48834"/>
                                        </p:tgtEl>
                                        <p:attrNameLst>
                                          <p:attrName>fillcolor</p:attrName>
                                        </p:attrNameLst>
                                      </p:cBhvr>
                                      <p:tavLst>
                                        <p:tav tm="0">
                                          <p:val>
                                            <p:clrVal>
                                              <a:schemeClr val="accent2"/>
                                            </p:clrVal>
                                          </p:val>
                                        </p:tav>
                                        <p:tav tm="50000">
                                          <p:val>
                                            <p:clrVal>
                                              <a:schemeClr val="hlink"/>
                                            </p:clrVal>
                                          </p:val>
                                        </p:tav>
                                      </p:tavLst>
                                    </p:anim>
                                    <p:set>
                                      <p:cBhvr>
                                        <p:cTn id="13" dur="80"/>
                                        <p:tgtEl>
                                          <p:spTgt spid="248834"/>
                                        </p:tgtEl>
                                        <p:attrNameLst>
                                          <p:attrName>fill.type</p:attrName>
                                        </p:attrNameLst>
                                      </p:cBhvr>
                                      <p:to>
                                        <p:strVal val="solid"/>
                                      </p:to>
                                    </p:set>
                                  </p:childTnLst>
                                </p:cTn>
                              </p:par>
                            </p:childTnLst>
                          </p:cTn>
                        </p:par>
                        <p:par>
                          <p:cTn id="14" fill="hold" nodeType="afterGroup">
                            <p:stCondLst>
                              <p:cond delay="7640"/>
                            </p:stCondLst>
                            <p:childTnLst>
                              <p:par>
                                <p:cTn id="15" presetID="3" presetClass="entr" presetSubtype="5" fill="hold" nodeType="afterEffect">
                                  <p:stCondLst>
                                    <p:cond delay="0"/>
                                  </p:stCondLst>
                                  <p:childTnLst>
                                    <p:set>
                                      <p:cBhvr>
                                        <p:cTn id="16" dur="1" fill="hold">
                                          <p:stCondLst>
                                            <p:cond delay="0"/>
                                          </p:stCondLst>
                                        </p:cTn>
                                        <p:tgtEl>
                                          <p:spTgt spid="248850"/>
                                        </p:tgtEl>
                                        <p:attrNameLst>
                                          <p:attrName>style.visibility</p:attrName>
                                        </p:attrNameLst>
                                      </p:cBhvr>
                                      <p:to>
                                        <p:strVal val="visible"/>
                                      </p:to>
                                    </p:set>
                                    <p:animEffect transition="in" filter="blinds(vertical)">
                                      <p:cBhvr>
                                        <p:cTn id="17" dur="1000"/>
                                        <p:tgtEl>
                                          <p:spTgt spid="248850"/>
                                        </p:tgtEl>
                                      </p:cBhvr>
                                    </p:animEffect>
                                  </p:childTnLst>
                                </p:cTn>
                              </p:par>
                            </p:childTnLst>
                          </p:cTn>
                        </p:par>
                        <p:par>
                          <p:cTn id="18" fill="hold" nodeType="afterGroup">
                            <p:stCondLst>
                              <p:cond delay="8640"/>
                            </p:stCondLst>
                            <p:childTnLst>
                              <p:par>
                                <p:cTn id="19" presetID="27" presetClass="entr" presetSubtype="0" fill="hold" grpId="0" nodeType="afterEffect">
                                  <p:stCondLst>
                                    <p:cond delay="1000"/>
                                  </p:stCondLst>
                                  <p:iterate type="lt">
                                    <p:tmPct val="50000"/>
                                  </p:iterate>
                                  <p:childTnLst>
                                    <p:set>
                                      <p:cBhvr>
                                        <p:cTn id="20" dur="1" fill="hold">
                                          <p:stCondLst>
                                            <p:cond delay="0"/>
                                          </p:stCondLst>
                                        </p:cTn>
                                        <p:tgtEl>
                                          <p:spTgt spid="248849"/>
                                        </p:tgtEl>
                                        <p:attrNameLst>
                                          <p:attrName>style.visibility</p:attrName>
                                        </p:attrNameLst>
                                      </p:cBhvr>
                                      <p:to>
                                        <p:strVal val="visible"/>
                                      </p:to>
                                    </p:set>
                                    <p:anim calcmode="discrete" valueType="clr">
                                      <p:cBhvr override="childStyle">
                                        <p:cTn id="21" dur="80"/>
                                        <p:tgtEl>
                                          <p:spTgt spid="24884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48849"/>
                                        </p:tgtEl>
                                        <p:attrNameLst>
                                          <p:attrName>fillcolor</p:attrName>
                                        </p:attrNameLst>
                                      </p:cBhvr>
                                      <p:tavLst>
                                        <p:tav tm="0">
                                          <p:val>
                                            <p:clrVal>
                                              <a:schemeClr val="accent2"/>
                                            </p:clrVal>
                                          </p:val>
                                        </p:tav>
                                        <p:tav tm="50000">
                                          <p:val>
                                            <p:clrVal>
                                              <a:schemeClr val="hlink"/>
                                            </p:clrVal>
                                          </p:val>
                                        </p:tav>
                                      </p:tavLst>
                                    </p:anim>
                                    <p:set>
                                      <p:cBhvr>
                                        <p:cTn id="23" dur="80"/>
                                        <p:tgtEl>
                                          <p:spTgt spid="2488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p:bldP spid="2488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 xmlns:a16="http://schemas.microsoft.com/office/drawing/2014/main" id="{F7927C2C-4BEC-45C8-A995-BDB56FA3F2F7}"/>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80947D-7BC4-4E1C-9586-52C29ADACE89}" type="slidenum">
              <a:rPr lang="en-US" altLang="en-US"/>
              <a:pPr eaLnBrk="1" hangingPunct="1"/>
              <a:t>6</a:t>
            </a:fld>
            <a:endParaRPr lang="en-US" altLang="en-US"/>
          </a:p>
        </p:txBody>
      </p:sp>
      <p:sp>
        <p:nvSpPr>
          <p:cNvPr id="11267" name="Line 4">
            <a:extLst>
              <a:ext uri="{FF2B5EF4-FFF2-40B4-BE49-F238E27FC236}">
                <a16:creationId xmlns="" xmlns:a16="http://schemas.microsoft.com/office/drawing/2014/main" id="{8AA058BB-DDD3-4AEC-82AC-A1ABF59BD0FB}"/>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68" name="Text Box 6">
            <a:extLst>
              <a:ext uri="{FF2B5EF4-FFF2-40B4-BE49-F238E27FC236}">
                <a16:creationId xmlns="" xmlns:a16="http://schemas.microsoft.com/office/drawing/2014/main" id="{73A7B976-A2D2-4AA2-936F-787D647D4C43}"/>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11269" name="Line 7">
            <a:extLst>
              <a:ext uri="{FF2B5EF4-FFF2-40B4-BE49-F238E27FC236}">
                <a16:creationId xmlns="" xmlns:a16="http://schemas.microsoft.com/office/drawing/2014/main" id="{F1478B42-361A-43D3-87C0-3D8FBE469D73}"/>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70" name="WordArt 8">
            <a:extLst>
              <a:ext uri="{FF2B5EF4-FFF2-40B4-BE49-F238E27FC236}">
                <a16:creationId xmlns="" xmlns:a16="http://schemas.microsoft.com/office/drawing/2014/main" id="{1EB28D52-3FDD-4A30-98CC-ADE0803E90B2}"/>
              </a:ext>
            </a:extLst>
          </p:cNvPr>
          <p:cNvSpPr>
            <a:spLocks noChangeArrowheads="1" noChangeShapeType="1" noTextEdit="1"/>
          </p:cNvSpPr>
          <p:nvPr/>
        </p:nvSpPr>
        <p:spPr bwMode="auto">
          <a:xfrm>
            <a:off x="3730625" y="765175"/>
            <a:ext cx="168275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UVOD</a:t>
            </a:r>
          </a:p>
        </p:txBody>
      </p:sp>
      <p:sp>
        <p:nvSpPr>
          <p:cNvPr id="283661" name="Text Box 13">
            <a:extLst>
              <a:ext uri="{FF2B5EF4-FFF2-40B4-BE49-F238E27FC236}">
                <a16:creationId xmlns="" xmlns:a16="http://schemas.microsoft.com/office/drawing/2014/main" id="{886C56BE-CE19-42F8-B875-1D9990D1FCC8}"/>
              </a:ext>
            </a:extLst>
          </p:cNvPr>
          <p:cNvSpPr txBox="1">
            <a:spLocks noChangeArrowheads="1"/>
          </p:cNvSpPr>
          <p:nvPr/>
        </p:nvSpPr>
        <p:spPr bwMode="auto">
          <a:xfrm>
            <a:off x="681038" y="3681413"/>
            <a:ext cx="81994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l-PL" altLang="zh-TW" b="1"/>
              <a:t>Gasna dinamika se bavi proučavanjem kretanja fluida koji trpe značajne promene gustine, kao što je kretanje gasova kroz mlaznice velikim brzinama.</a:t>
            </a:r>
          </a:p>
        </p:txBody>
      </p:sp>
      <p:pic>
        <p:nvPicPr>
          <p:cNvPr id="283662" name="Picture 14" descr="BD14870_">
            <a:extLst>
              <a:ext uri="{FF2B5EF4-FFF2-40B4-BE49-F238E27FC236}">
                <a16:creationId xmlns="" xmlns:a16="http://schemas.microsoft.com/office/drawing/2014/main" id="{6CC7DFD6-C96B-4115-B7DE-0D312C278599}"/>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6413" y="3802063"/>
            <a:ext cx="165100"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3663" name="Text Box 15">
            <a:extLst>
              <a:ext uri="{FF2B5EF4-FFF2-40B4-BE49-F238E27FC236}">
                <a16:creationId xmlns="" xmlns:a16="http://schemas.microsoft.com/office/drawing/2014/main" id="{EAF9F165-9185-4109-B23F-7B2F9D9BEB6C}"/>
              </a:ext>
            </a:extLst>
          </p:cNvPr>
          <p:cNvSpPr txBox="1">
            <a:spLocks noChangeArrowheads="1"/>
          </p:cNvSpPr>
          <p:nvPr/>
        </p:nvSpPr>
        <p:spPr bwMode="auto">
          <a:xfrm>
            <a:off x="681038" y="4545013"/>
            <a:ext cx="8199437"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l-PL" altLang="zh-TW" b="1"/>
              <a:t>Aerodinamika se bavi proučavanjem kretanja</a:t>
            </a:r>
            <a:r>
              <a:rPr lang="en-US" altLang="zh-TW" b="1"/>
              <a:t>, odnosno, </a:t>
            </a:r>
            <a:r>
              <a:rPr lang="pl-PL" altLang="zh-TW" b="1"/>
              <a:t>opstrujavanja</a:t>
            </a:r>
            <a:r>
              <a:rPr lang="en-US" altLang="zh-TW" b="1"/>
              <a:t> </a:t>
            </a:r>
            <a:r>
              <a:rPr lang="pl-PL" altLang="zh-TW" b="1"/>
              <a:t>gasova, posebno vazduha, </a:t>
            </a:r>
            <a:r>
              <a:rPr lang="en-US" altLang="zh-TW" b="1"/>
              <a:t>oko </a:t>
            </a:r>
            <a:r>
              <a:rPr lang="pl-PL" altLang="zh-TW" b="1"/>
              <a:t>tela kao što su avioni, rakete, automobili </a:t>
            </a:r>
            <a:r>
              <a:rPr lang="en-US" altLang="zh-TW" b="1"/>
              <a:t>i vozovi </a:t>
            </a:r>
            <a:r>
              <a:rPr lang="pl-PL" altLang="zh-TW" b="1"/>
              <a:t>koji se kreću velikim ili malim brzinama.</a:t>
            </a:r>
          </a:p>
        </p:txBody>
      </p:sp>
      <p:pic>
        <p:nvPicPr>
          <p:cNvPr id="283664" name="Picture 16" descr="BD14870_">
            <a:extLst>
              <a:ext uri="{FF2B5EF4-FFF2-40B4-BE49-F238E27FC236}">
                <a16:creationId xmlns="" xmlns:a16="http://schemas.microsoft.com/office/drawing/2014/main" id="{F73AAD96-FFD1-4D51-AA09-6DBC9DE1407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6413" y="4633913"/>
            <a:ext cx="165100"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3665" name="Text Box 17">
            <a:extLst>
              <a:ext uri="{FF2B5EF4-FFF2-40B4-BE49-F238E27FC236}">
                <a16:creationId xmlns="" xmlns:a16="http://schemas.microsoft.com/office/drawing/2014/main" id="{8053F55A-4AF3-49C4-8D9C-16C4C9E953FD}"/>
              </a:ext>
            </a:extLst>
          </p:cNvPr>
          <p:cNvSpPr txBox="1">
            <a:spLocks noChangeArrowheads="1"/>
          </p:cNvSpPr>
          <p:nvPr/>
        </p:nvSpPr>
        <p:spPr bwMode="auto">
          <a:xfrm>
            <a:off x="693738" y="5408613"/>
            <a:ext cx="8199437"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l-PL" altLang="zh-TW" b="1"/>
              <a:t>Posebne kategorije kao što su meteorologija, okeanografija i hidrologija se bave proučavanjem strujanja koja se javljaju u okviru prirodnih pojava.</a:t>
            </a:r>
            <a:r>
              <a:rPr lang="pl-PL" altLang="zh-TW"/>
              <a:t> </a:t>
            </a:r>
            <a:endParaRPr lang="en-US" altLang="en-US"/>
          </a:p>
        </p:txBody>
      </p:sp>
      <p:pic>
        <p:nvPicPr>
          <p:cNvPr id="283666" name="Picture 18" descr="BD14870_">
            <a:extLst>
              <a:ext uri="{FF2B5EF4-FFF2-40B4-BE49-F238E27FC236}">
                <a16:creationId xmlns="" xmlns:a16="http://schemas.microsoft.com/office/drawing/2014/main" id="{8959B0CC-4AA7-408C-BD90-1C0CE37E3C0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9113" y="5513388"/>
            <a:ext cx="165100"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3667" name="Text Box 19">
            <a:extLst>
              <a:ext uri="{FF2B5EF4-FFF2-40B4-BE49-F238E27FC236}">
                <a16:creationId xmlns="" xmlns:a16="http://schemas.microsoft.com/office/drawing/2014/main" id="{C6902C50-F78B-48F2-909F-E521A205DD56}"/>
              </a:ext>
            </a:extLst>
          </p:cNvPr>
          <p:cNvSpPr txBox="1">
            <a:spLocks noChangeArrowheads="1"/>
          </p:cNvSpPr>
          <p:nvPr/>
        </p:nvSpPr>
        <p:spPr bwMode="auto">
          <a:xfrm>
            <a:off x="549275" y="1484313"/>
            <a:ext cx="64357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r-Latn-CS" altLang="zh-TW" b="1"/>
              <a:t>Mehanika fluida</a:t>
            </a:r>
            <a:r>
              <a:rPr lang="pl-PL" altLang="zh-TW" b="1"/>
              <a:t> se može podeliti na različite kategorije: </a:t>
            </a:r>
          </a:p>
        </p:txBody>
      </p:sp>
      <p:pic>
        <p:nvPicPr>
          <p:cNvPr id="283668" name="Picture 20" descr="BD10263_">
            <a:extLst>
              <a:ext uri="{FF2B5EF4-FFF2-40B4-BE49-F238E27FC236}">
                <a16:creationId xmlns="" xmlns:a16="http://schemas.microsoft.com/office/drawing/2014/main" id="{92671297-7E78-46D4-9CD1-94991834398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8138" y="1555750"/>
            <a:ext cx="179387"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3669" name="Text Box 21">
            <a:extLst>
              <a:ext uri="{FF2B5EF4-FFF2-40B4-BE49-F238E27FC236}">
                <a16:creationId xmlns="" xmlns:a16="http://schemas.microsoft.com/office/drawing/2014/main" id="{EACCDD5A-856C-4765-9450-3B3FF5BA3268}"/>
              </a:ext>
            </a:extLst>
          </p:cNvPr>
          <p:cNvSpPr txBox="1">
            <a:spLocks noChangeArrowheads="1"/>
          </p:cNvSpPr>
          <p:nvPr/>
        </p:nvSpPr>
        <p:spPr bwMode="auto">
          <a:xfrm>
            <a:off x="681038" y="1916113"/>
            <a:ext cx="819943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l-PL" altLang="zh-TW" b="1"/>
              <a:t>Hidrostatika koja se bavi proučavanjem mirovanja, odnosno ravnoteže tečnosti, pre svega vode.</a:t>
            </a:r>
          </a:p>
        </p:txBody>
      </p:sp>
      <p:pic>
        <p:nvPicPr>
          <p:cNvPr id="283670" name="Picture 22" descr="BD14870_">
            <a:extLst>
              <a:ext uri="{FF2B5EF4-FFF2-40B4-BE49-F238E27FC236}">
                <a16:creationId xmlns="" xmlns:a16="http://schemas.microsoft.com/office/drawing/2014/main" id="{BE9E184E-3FA4-435A-9718-066D305F52B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6413" y="2020888"/>
            <a:ext cx="165100"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3671" name="Text Box 23">
            <a:extLst>
              <a:ext uri="{FF2B5EF4-FFF2-40B4-BE49-F238E27FC236}">
                <a16:creationId xmlns="" xmlns:a16="http://schemas.microsoft.com/office/drawing/2014/main" id="{46DCECC2-9192-428E-B0AA-8B7289B7E0F5}"/>
              </a:ext>
            </a:extLst>
          </p:cNvPr>
          <p:cNvSpPr txBox="1">
            <a:spLocks noChangeArrowheads="1"/>
          </p:cNvSpPr>
          <p:nvPr/>
        </p:nvSpPr>
        <p:spPr bwMode="auto">
          <a:xfrm>
            <a:off x="693738" y="2527300"/>
            <a:ext cx="8199437"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l-PL" altLang="zh-TW" b="1"/>
              <a:t>Hidrodinamika se bavi proučavanjem kretanja fluida koji su praktično nestišljivi (kao što je tečnost, posebno voda, i gasovi sa malim brzinama). </a:t>
            </a:r>
          </a:p>
          <a:p>
            <a:pPr algn="just" eaLnBrk="1" hangingPunct="1"/>
            <a:r>
              <a:rPr lang="pl-PL" altLang="zh-TW" b="1"/>
              <a:t>Podkategorija hidrodinamike je hidraulika, koja se bavi proučavanjem strujanja tečnosti u cevima i otvorenim kanalima. </a:t>
            </a:r>
          </a:p>
        </p:txBody>
      </p:sp>
      <p:pic>
        <p:nvPicPr>
          <p:cNvPr id="283672" name="Picture 24" descr="BD14870_">
            <a:extLst>
              <a:ext uri="{FF2B5EF4-FFF2-40B4-BE49-F238E27FC236}">
                <a16:creationId xmlns="" xmlns:a16="http://schemas.microsoft.com/office/drawing/2014/main" id="{1C3E2A67-7965-40AD-BF95-CFD657330F9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9113" y="2632075"/>
            <a:ext cx="165100"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83" name="Text Box 16">
            <a:extLst>
              <a:ext uri="{FF2B5EF4-FFF2-40B4-BE49-F238E27FC236}">
                <a16:creationId xmlns="" xmlns:a16="http://schemas.microsoft.com/office/drawing/2014/main" id="{1F47F3A8-27CD-4F74-B4D1-893FBA6A1544}"/>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83668"/>
                                        </p:tgtEl>
                                        <p:attrNameLst>
                                          <p:attrName>style.visibility</p:attrName>
                                        </p:attrNameLst>
                                      </p:cBhvr>
                                      <p:to>
                                        <p:strVal val="visible"/>
                                      </p:to>
                                    </p:set>
                                    <p:animEffect transition="in" filter="blinds(vertical)">
                                      <p:cBhvr>
                                        <p:cTn id="7" dur="1000"/>
                                        <p:tgtEl>
                                          <p:spTgt spid="283668"/>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83667"/>
                                        </p:tgtEl>
                                        <p:attrNameLst>
                                          <p:attrName>style.visibility</p:attrName>
                                        </p:attrNameLst>
                                      </p:cBhvr>
                                      <p:to>
                                        <p:strVal val="visible"/>
                                      </p:to>
                                    </p:set>
                                    <p:anim calcmode="discrete" valueType="clr">
                                      <p:cBhvr override="childStyle">
                                        <p:cTn id="11" dur="80"/>
                                        <p:tgtEl>
                                          <p:spTgt spid="28366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83667"/>
                                        </p:tgtEl>
                                        <p:attrNameLst>
                                          <p:attrName>fillcolor</p:attrName>
                                        </p:attrNameLst>
                                      </p:cBhvr>
                                      <p:tavLst>
                                        <p:tav tm="0">
                                          <p:val>
                                            <p:clrVal>
                                              <a:schemeClr val="accent2"/>
                                            </p:clrVal>
                                          </p:val>
                                        </p:tav>
                                        <p:tav tm="50000">
                                          <p:val>
                                            <p:clrVal>
                                              <a:schemeClr val="hlink"/>
                                            </p:clrVal>
                                          </p:val>
                                        </p:tav>
                                      </p:tavLst>
                                    </p:anim>
                                    <p:set>
                                      <p:cBhvr>
                                        <p:cTn id="13" dur="80"/>
                                        <p:tgtEl>
                                          <p:spTgt spid="283667"/>
                                        </p:tgtEl>
                                        <p:attrNameLst>
                                          <p:attrName>fill.type</p:attrName>
                                        </p:attrNameLst>
                                      </p:cBhvr>
                                      <p:to>
                                        <p:strVal val="solid"/>
                                      </p:to>
                                    </p:set>
                                  </p:childTnLst>
                                </p:cTn>
                              </p:par>
                            </p:childTnLst>
                          </p:cTn>
                        </p:par>
                        <p:par>
                          <p:cTn id="14" fill="hold" nodeType="afterGroup">
                            <p:stCondLst>
                              <p:cond delay="4040"/>
                            </p:stCondLst>
                            <p:childTnLst>
                              <p:par>
                                <p:cTn id="15" presetID="3" presetClass="entr" presetSubtype="10" fill="hold" nodeType="afterEffect">
                                  <p:stCondLst>
                                    <p:cond delay="0"/>
                                  </p:stCondLst>
                                  <p:childTnLst>
                                    <p:set>
                                      <p:cBhvr>
                                        <p:cTn id="16" dur="1" fill="hold">
                                          <p:stCondLst>
                                            <p:cond delay="0"/>
                                          </p:stCondLst>
                                        </p:cTn>
                                        <p:tgtEl>
                                          <p:spTgt spid="283670"/>
                                        </p:tgtEl>
                                        <p:attrNameLst>
                                          <p:attrName>style.visibility</p:attrName>
                                        </p:attrNameLst>
                                      </p:cBhvr>
                                      <p:to>
                                        <p:strVal val="visible"/>
                                      </p:to>
                                    </p:set>
                                    <p:animEffect transition="in" filter="blinds(horizontal)">
                                      <p:cBhvr>
                                        <p:cTn id="17" dur="500"/>
                                        <p:tgtEl>
                                          <p:spTgt spid="283670"/>
                                        </p:tgtEl>
                                      </p:cBhvr>
                                    </p:animEffect>
                                  </p:childTnLst>
                                </p:cTn>
                              </p:par>
                            </p:childTnLst>
                          </p:cTn>
                        </p:par>
                        <p:par>
                          <p:cTn id="18" fill="hold" nodeType="afterGroup">
                            <p:stCondLst>
                              <p:cond delay="4540"/>
                            </p:stCondLst>
                            <p:childTnLst>
                              <p:par>
                                <p:cTn id="19" presetID="27" presetClass="entr" presetSubtype="0" fill="hold" grpId="0" nodeType="afterEffect">
                                  <p:stCondLst>
                                    <p:cond delay="1000"/>
                                  </p:stCondLst>
                                  <p:iterate type="lt">
                                    <p:tmPct val="50000"/>
                                  </p:iterate>
                                  <p:childTnLst>
                                    <p:set>
                                      <p:cBhvr>
                                        <p:cTn id="20" dur="1" fill="hold">
                                          <p:stCondLst>
                                            <p:cond delay="0"/>
                                          </p:stCondLst>
                                        </p:cTn>
                                        <p:tgtEl>
                                          <p:spTgt spid="283669"/>
                                        </p:tgtEl>
                                        <p:attrNameLst>
                                          <p:attrName>style.visibility</p:attrName>
                                        </p:attrNameLst>
                                      </p:cBhvr>
                                      <p:to>
                                        <p:strVal val="visible"/>
                                      </p:to>
                                    </p:set>
                                    <p:anim calcmode="discrete" valueType="clr">
                                      <p:cBhvr override="childStyle">
                                        <p:cTn id="21" dur="80"/>
                                        <p:tgtEl>
                                          <p:spTgt spid="28366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3669"/>
                                        </p:tgtEl>
                                        <p:attrNameLst>
                                          <p:attrName>fillcolor</p:attrName>
                                        </p:attrNameLst>
                                      </p:cBhvr>
                                      <p:tavLst>
                                        <p:tav tm="0">
                                          <p:val>
                                            <p:clrVal>
                                              <a:schemeClr val="accent2"/>
                                            </p:clrVal>
                                          </p:val>
                                        </p:tav>
                                        <p:tav tm="50000">
                                          <p:val>
                                            <p:clrVal>
                                              <a:schemeClr val="hlink"/>
                                            </p:clrVal>
                                          </p:val>
                                        </p:tav>
                                      </p:tavLst>
                                    </p:anim>
                                    <p:set>
                                      <p:cBhvr>
                                        <p:cTn id="23" dur="80"/>
                                        <p:tgtEl>
                                          <p:spTgt spid="283669"/>
                                        </p:tgtEl>
                                        <p:attrNameLst>
                                          <p:attrName>fill.type</p:attrName>
                                        </p:attrNameLst>
                                      </p:cBhvr>
                                      <p:to>
                                        <p:strVal val="solid"/>
                                      </p:to>
                                    </p:set>
                                  </p:childTnLst>
                                </p:cTn>
                              </p:par>
                            </p:childTnLst>
                          </p:cTn>
                        </p:par>
                        <p:par>
                          <p:cTn id="24" fill="hold" nodeType="afterGroup">
                            <p:stCondLst>
                              <p:cond delay="8860"/>
                            </p:stCondLst>
                            <p:childTnLst>
                              <p:par>
                                <p:cTn id="25" presetID="3" presetClass="entr" presetSubtype="10" fill="hold" nodeType="afterEffect">
                                  <p:stCondLst>
                                    <p:cond delay="0"/>
                                  </p:stCondLst>
                                  <p:childTnLst>
                                    <p:set>
                                      <p:cBhvr>
                                        <p:cTn id="26" dur="1" fill="hold">
                                          <p:stCondLst>
                                            <p:cond delay="0"/>
                                          </p:stCondLst>
                                        </p:cTn>
                                        <p:tgtEl>
                                          <p:spTgt spid="283672"/>
                                        </p:tgtEl>
                                        <p:attrNameLst>
                                          <p:attrName>style.visibility</p:attrName>
                                        </p:attrNameLst>
                                      </p:cBhvr>
                                      <p:to>
                                        <p:strVal val="visible"/>
                                      </p:to>
                                    </p:set>
                                    <p:animEffect transition="in" filter="blinds(horizontal)">
                                      <p:cBhvr>
                                        <p:cTn id="27" dur="500"/>
                                        <p:tgtEl>
                                          <p:spTgt spid="283672"/>
                                        </p:tgtEl>
                                      </p:cBhvr>
                                    </p:animEffect>
                                  </p:childTnLst>
                                </p:cTn>
                              </p:par>
                            </p:childTnLst>
                          </p:cTn>
                        </p:par>
                        <p:par>
                          <p:cTn id="28" fill="hold" nodeType="afterGroup">
                            <p:stCondLst>
                              <p:cond delay="9360"/>
                            </p:stCondLst>
                            <p:childTnLst>
                              <p:par>
                                <p:cTn id="29" presetID="27" presetClass="entr" presetSubtype="0" fill="hold" grpId="0" nodeType="afterEffect">
                                  <p:stCondLst>
                                    <p:cond delay="1000"/>
                                  </p:stCondLst>
                                  <p:iterate type="lt">
                                    <p:tmPct val="50000"/>
                                  </p:iterate>
                                  <p:childTnLst>
                                    <p:set>
                                      <p:cBhvr>
                                        <p:cTn id="30" dur="1" fill="hold">
                                          <p:stCondLst>
                                            <p:cond delay="0"/>
                                          </p:stCondLst>
                                        </p:cTn>
                                        <p:tgtEl>
                                          <p:spTgt spid="283671"/>
                                        </p:tgtEl>
                                        <p:attrNameLst>
                                          <p:attrName>style.visibility</p:attrName>
                                        </p:attrNameLst>
                                      </p:cBhvr>
                                      <p:to>
                                        <p:strVal val="visible"/>
                                      </p:to>
                                    </p:set>
                                    <p:anim calcmode="discrete" valueType="clr">
                                      <p:cBhvr override="childStyle">
                                        <p:cTn id="31" dur="80"/>
                                        <p:tgtEl>
                                          <p:spTgt spid="28367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83671"/>
                                        </p:tgtEl>
                                        <p:attrNameLst>
                                          <p:attrName>fillcolor</p:attrName>
                                        </p:attrNameLst>
                                      </p:cBhvr>
                                      <p:tavLst>
                                        <p:tav tm="0">
                                          <p:val>
                                            <p:clrVal>
                                              <a:schemeClr val="accent2"/>
                                            </p:clrVal>
                                          </p:val>
                                        </p:tav>
                                        <p:tav tm="50000">
                                          <p:val>
                                            <p:clrVal>
                                              <a:schemeClr val="hlink"/>
                                            </p:clrVal>
                                          </p:val>
                                        </p:tav>
                                      </p:tavLst>
                                    </p:anim>
                                    <p:set>
                                      <p:cBhvr>
                                        <p:cTn id="33" dur="80"/>
                                        <p:tgtEl>
                                          <p:spTgt spid="283671"/>
                                        </p:tgtEl>
                                        <p:attrNameLst>
                                          <p:attrName>fill.type</p:attrName>
                                        </p:attrNameLst>
                                      </p:cBhvr>
                                      <p:to>
                                        <p:strVal val="solid"/>
                                      </p:to>
                                    </p:set>
                                  </p:childTnLst>
                                </p:cTn>
                              </p:par>
                            </p:childTnLst>
                          </p:cTn>
                        </p:par>
                        <p:par>
                          <p:cTn id="34" fill="hold" nodeType="afterGroup">
                            <p:stCondLst>
                              <p:cond delay="19520"/>
                            </p:stCondLst>
                            <p:childTnLst>
                              <p:par>
                                <p:cTn id="35" presetID="3" presetClass="entr" presetSubtype="10" fill="hold" nodeType="afterEffect">
                                  <p:stCondLst>
                                    <p:cond delay="0"/>
                                  </p:stCondLst>
                                  <p:childTnLst>
                                    <p:set>
                                      <p:cBhvr>
                                        <p:cTn id="36" dur="1" fill="hold">
                                          <p:stCondLst>
                                            <p:cond delay="0"/>
                                          </p:stCondLst>
                                        </p:cTn>
                                        <p:tgtEl>
                                          <p:spTgt spid="283662"/>
                                        </p:tgtEl>
                                        <p:attrNameLst>
                                          <p:attrName>style.visibility</p:attrName>
                                        </p:attrNameLst>
                                      </p:cBhvr>
                                      <p:to>
                                        <p:strVal val="visible"/>
                                      </p:to>
                                    </p:set>
                                    <p:animEffect transition="in" filter="blinds(horizontal)">
                                      <p:cBhvr>
                                        <p:cTn id="37" dur="500"/>
                                        <p:tgtEl>
                                          <p:spTgt spid="283662"/>
                                        </p:tgtEl>
                                      </p:cBhvr>
                                    </p:animEffect>
                                  </p:childTnLst>
                                </p:cTn>
                              </p:par>
                            </p:childTnLst>
                          </p:cTn>
                        </p:par>
                        <p:par>
                          <p:cTn id="38" fill="hold" nodeType="afterGroup">
                            <p:stCondLst>
                              <p:cond delay="20020"/>
                            </p:stCondLst>
                            <p:childTnLst>
                              <p:par>
                                <p:cTn id="39" presetID="27" presetClass="entr" presetSubtype="0" fill="hold" grpId="0" nodeType="afterEffect">
                                  <p:stCondLst>
                                    <p:cond delay="1000"/>
                                  </p:stCondLst>
                                  <p:iterate type="lt">
                                    <p:tmPct val="50000"/>
                                  </p:iterate>
                                  <p:childTnLst>
                                    <p:set>
                                      <p:cBhvr>
                                        <p:cTn id="40" dur="1" fill="hold">
                                          <p:stCondLst>
                                            <p:cond delay="0"/>
                                          </p:stCondLst>
                                        </p:cTn>
                                        <p:tgtEl>
                                          <p:spTgt spid="283661"/>
                                        </p:tgtEl>
                                        <p:attrNameLst>
                                          <p:attrName>style.visibility</p:attrName>
                                        </p:attrNameLst>
                                      </p:cBhvr>
                                      <p:to>
                                        <p:strVal val="visible"/>
                                      </p:to>
                                    </p:set>
                                    <p:anim calcmode="discrete" valueType="clr">
                                      <p:cBhvr override="childStyle">
                                        <p:cTn id="41" dur="80"/>
                                        <p:tgtEl>
                                          <p:spTgt spid="283661"/>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83661"/>
                                        </p:tgtEl>
                                        <p:attrNameLst>
                                          <p:attrName>fillcolor</p:attrName>
                                        </p:attrNameLst>
                                      </p:cBhvr>
                                      <p:tavLst>
                                        <p:tav tm="0">
                                          <p:val>
                                            <p:clrVal>
                                              <a:schemeClr val="accent2"/>
                                            </p:clrVal>
                                          </p:val>
                                        </p:tav>
                                        <p:tav tm="50000">
                                          <p:val>
                                            <p:clrVal>
                                              <a:schemeClr val="hlink"/>
                                            </p:clrVal>
                                          </p:val>
                                        </p:tav>
                                      </p:tavLst>
                                    </p:anim>
                                    <p:set>
                                      <p:cBhvr>
                                        <p:cTn id="43" dur="80"/>
                                        <p:tgtEl>
                                          <p:spTgt spid="283661"/>
                                        </p:tgtEl>
                                        <p:attrNameLst>
                                          <p:attrName>fill.type</p:attrName>
                                        </p:attrNameLst>
                                      </p:cBhvr>
                                      <p:to>
                                        <p:strVal val="solid"/>
                                      </p:to>
                                    </p:set>
                                  </p:childTnLst>
                                </p:cTn>
                              </p:par>
                            </p:childTnLst>
                          </p:cTn>
                        </p:par>
                        <p:par>
                          <p:cTn id="44" fill="hold" nodeType="afterGroup">
                            <p:stCondLst>
                              <p:cond delay="26100"/>
                            </p:stCondLst>
                            <p:childTnLst>
                              <p:par>
                                <p:cTn id="45" presetID="3" presetClass="entr" presetSubtype="10" fill="hold" nodeType="afterEffect">
                                  <p:stCondLst>
                                    <p:cond delay="0"/>
                                  </p:stCondLst>
                                  <p:childTnLst>
                                    <p:set>
                                      <p:cBhvr>
                                        <p:cTn id="46" dur="1" fill="hold">
                                          <p:stCondLst>
                                            <p:cond delay="0"/>
                                          </p:stCondLst>
                                        </p:cTn>
                                        <p:tgtEl>
                                          <p:spTgt spid="283664"/>
                                        </p:tgtEl>
                                        <p:attrNameLst>
                                          <p:attrName>style.visibility</p:attrName>
                                        </p:attrNameLst>
                                      </p:cBhvr>
                                      <p:to>
                                        <p:strVal val="visible"/>
                                      </p:to>
                                    </p:set>
                                    <p:animEffect transition="in" filter="blinds(horizontal)">
                                      <p:cBhvr>
                                        <p:cTn id="47" dur="500"/>
                                        <p:tgtEl>
                                          <p:spTgt spid="283664"/>
                                        </p:tgtEl>
                                      </p:cBhvr>
                                    </p:animEffect>
                                  </p:childTnLst>
                                </p:cTn>
                              </p:par>
                            </p:childTnLst>
                          </p:cTn>
                        </p:par>
                        <p:par>
                          <p:cTn id="48" fill="hold" nodeType="afterGroup">
                            <p:stCondLst>
                              <p:cond delay="26600"/>
                            </p:stCondLst>
                            <p:childTnLst>
                              <p:par>
                                <p:cTn id="49" presetID="27" presetClass="entr" presetSubtype="0" fill="hold" grpId="0" nodeType="afterEffect">
                                  <p:stCondLst>
                                    <p:cond delay="1000"/>
                                  </p:stCondLst>
                                  <p:iterate type="lt">
                                    <p:tmPct val="50000"/>
                                  </p:iterate>
                                  <p:childTnLst>
                                    <p:set>
                                      <p:cBhvr>
                                        <p:cTn id="50" dur="1" fill="hold">
                                          <p:stCondLst>
                                            <p:cond delay="0"/>
                                          </p:stCondLst>
                                        </p:cTn>
                                        <p:tgtEl>
                                          <p:spTgt spid="283663"/>
                                        </p:tgtEl>
                                        <p:attrNameLst>
                                          <p:attrName>style.visibility</p:attrName>
                                        </p:attrNameLst>
                                      </p:cBhvr>
                                      <p:to>
                                        <p:strVal val="visible"/>
                                      </p:to>
                                    </p:set>
                                    <p:anim calcmode="discrete" valueType="clr">
                                      <p:cBhvr override="childStyle">
                                        <p:cTn id="51" dur="80"/>
                                        <p:tgtEl>
                                          <p:spTgt spid="283663"/>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83663"/>
                                        </p:tgtEl>
                                        <p:attrNameLst>
                                          <p:attrName>fillcolor</p:attrName>
                                        </p:attrNameLst>
                                      </p:cBhvr>
                                      <p:tavLst>
                                        <p:tav tm="0">
                                          <p:val>
                                            <p:clrVal>
                                              <a:schemeClr val="accent2"/>
                                            </p:clrVal>
                                          </p:val>
                                        </p:tav>
                                        <p:tav tm="50000">
                                          <p:val>
                                            <p:clrVal>
                                              <a:schemeClr val="hlink"/>
                                            </p:clrVal>
                                          </p:val>
                                        </p:tav>
                                      </p:tavLst>
                                    </p:anim>
                                    <p:set>
                                      <p:cBhvr>
                                        <p:cTn id="53" dur="80"/>
                                        <p:tgtEl>
                                          <p:spTgt spid="283663"/>
                                        </p:tgtEl>
                                        <p:attrNameLst>
                                          <p:attrName>fill.type</p:attrName>
                                        </p:attrNameLst>
                                      </p:cBhvr>
                                      <p:to>
                                        <p:strVal val="solid"/>
                                      </p:to>
                                    </p:set>
                                  </p:childTnLst>
                                </p:cTn>
                              </p:par>
                            </p:childTnLst>
                          </p:cTn>
                        </p:par>
                        <p:par>
                          <p:cTn id="54" fill="hold" nodeType="afterGroup">
                            <p:stCondLst>
                              <p:cond delay="34160"/>
                            </p:stCondLst>
                            <p:childTnLst>
                              <p:par>
                                <p:cTn id="55" presetID="3" presetClass="entr" presetSubtype="10" fill="hold" nodeType="afterEffect">
                                  <p:stCondLst>
                                    <p:cond delay="0"/>
                                  </p:stCondLst>
                                  <p:childTnLst>
                                    <p:set>
                                      <p:cBhvr>
                                        <p:cTn id="56" dur="1" fill="hold">
                                          <p:stCondLst>
                                            <p:cond delay="0"/>
                                          </p:stCondLst>
                                        </p:cTn>
                                        <p:tgtEl>
                                          <p:spTgt spid="283666"/>
                                        </p:tgtEl>
                                        <p:attrNameLst>
                                          <p:attrName>style.visibility</p:attrName>
                                        </p:attrNameLst>
                                      </p:cBhvr>
                                      <p:to>
                                        <p:strVal val="visible"/>
                                      </p:to>
                                    </p:set>
                                    <p:animEffect transition="in" filter="blinds(horizontal)">
                                      <p:cBhvr>
                                        <p:cTn id="57" dur="500"/>
                                        <p:tgtEl>
                                          <p:spTgt spid="283666"/>
                                        </p:tgtEl>
                                      </p:cBhvr>
                                    </p:animEffect>
                                  </p:childTnLst>
                                </p:cTn>
                              </p:par>
                            </p:childTnLst>
                          </p:cTn>
                        </p:par>
                        <p:par>
                          <p:cTn id="58" fill="hold" nodeType="afterGroup">
                            <p:stCondLst>
                              <p:cond delay="34660"/>
                            </p:stCondLst>
                            <p:childTnLst>
                              <p:par>
                                <p:cTn id="59" presetID="27" presetClass="entr" presetSubtype="0" fill="hold" grpId="0" nodeType="afterEffect">
                                  <p:stCondLst>
                                    <p:cond delay="1000"/>
                                  </p:stCondLst>
                                  <p:iterate type="lt">
                                    <p:tmPct val="50000"/>
                                  </p:iterate>
                                  <p:childTnLst>
                                    <p:set>
                                      <p:cBhvr>
                                        <p:cTn id="60" dur="1" fill="hold">
                                          <p:stCondLst>
                                            <p:cond delay="0"/>
                                          </p:stCondLst>
                                        </p:cTn>
                                        <p:tgtEl>
                                          <p:spTgt spid="283665"/>
                                        </p:tgtEl>
                                        <p:attrNameLst>
                                          <p:attrName>style.visibility</p:attrName>
                                        </p:attrNameLst>
                                      </p:cBhvr>
                                      <p:to>
                                        <p:strVal val="visible"/>
                                      </p:to>
                                    </p:set>
                                    <p:anim calcmode="discrete" valueType="clr">
                                      <p:cBhvr override="childStyle">
                                        <p:cTn id="61" dur="80"/>
                                        <p:tgtEl>
                                          <p:spTgt spid="28366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283665"/>
                                        </p:tgtEl>
                                        <p:attrNameLst>
                                          <p:attrName>fillcolor</p:attrName>
                                        </p:attrNameLst>
                                      </p:cBhvr>
                                      <p:tavLst>
                                        <p:tav tm="0">
                                          <p:val>
                                            <p:clrVal>
                                              <a:schemeClr val="accent2"/>
                                            </p:clrVal>
                                          </p:val>
                                        </p:tav>
                                        <p:tav tm="50000">
                                          <p:val>
                                            <p:clrVal>
                                              <a:schemeClr val="hlink"/>
                                            </p:clrVal>
                                          </p:val>
                                        </p:tav>
                                      </p:tavLst>
                                    </p:anim>
                                    <p:set>
                                      <p:cBhvr>
                                        <p:cTn id="63" dur="80"/>
                                        <p:tgtEl>
                                          <p:spTgt spid="2836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61" grpId="0"/>
      <p:bldP spid="283663" grpId="0"/>
      <p:bldP spid="283665" grpId="0"/>
      <p:bldP spid="283667" grpId="0"/>
      <p:bldP spid="283669" grpId="0"/>
      <p:bldP spid="2836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 xmlns:a16="http://schemas.microsoft.com/office/drawing/2014/main" id="{D90283BE-78B8-402A-B067-A085A625BF34}"/>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421800-761B-43A0-B7EE-68C9954291D3}" type="slidenum">
              <a:rPr lang="en-US" altLang="en-US"/>
              <a:pPr eaLnBrk="1" hangingPunct="1"/>
              <a:t>7</a:t>
            </a:fld>
            <a:endParaRPr lang="en-US" altLang="en-US"/>
          </a:p>
        </p:txBody>
      </p:sp>
      <p:sp>
        <p:nvSpPr>
          <p:cNvPr id="231426" name="Text Box 2">
            <a:extLst>
              <a:ext uri="{FF2B5EF4-FFF2-40B4-BE49-F238E27FC236}">
                <a16:creationId xmlns="" xmlns:a16="http://schemas.microsoft.com/office/drawing/2014/main" id="{4C7DC0DF-346A-49DA-A846-ABBEE1E2BB40}"/>
              </a:ext>
            </a:extLst>
          </p:cNvPr>
          <p:cNvSpPr txBox="1">
            <a:spLocks noChangeArrowheads="1"/>
          </p:cNvSpPr>
          <p:nvPr/>
        </p:nvSpPr>
        <p:spPr bwMode="auto">
          <a:xfrm>
            <a:off x="534988" y="1909763"/>
            <a:ext cx="8105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2400" b="1"/>
              <a:t>Mehanika fluida se deli na:</a:t>
            </a:r>
            <a:endParaRPr lang="en-US" altLang="en-US" sz="2400" b="1"/>
          </a:p>
        </p:txBody>
      </p:sp>
      <p:pic>
        <p:nvPicPr>
          <p:cNvPr id="231427" name="Picture 3" descr="BD10263_">
            <a:extLst>
              <a:ext uri="{FF2B5EF4-FFF2-40B4-BE49-F238E27FC236}">
                <a16:creationId xmlns="" xmlns:a16="http://schemas.microsoft.com/office/drawing/2014/main" id="{027D04D9-9F0C-47D1-B9F7-A57CE742553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2084388"/>
            <a:ext cx="179388"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1437" name="Picture 13" descr="BD14794_">
            <a:extLst>
              <a:ext uri="{FF2B5EF4-FFF2-40B4-BE49-F238E27FC236}">
                <a16:creationId xmlns="" xmlns:a16="http://schemas.microsoft.com/office/drawing/2014/main" id="{B0C11096-E61B-41BF-AF89-7EA2CE84419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4863" y="2938463"/>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1438" name="Text Box 14">
            <a:extLst>
              <a:ext uri="{FF2B5EF4-FFF2-40B4-BE49-F238E27FC236}">
                <a16:creationId xmlns="" xmlns:a16="http://schemas.microsoft.com/office/drawing/2014/main" id="{B1920462-BF5C-42CF-ABEB-5C3C2F17AA7E}"/>
              </a:ext>
            </a:extLst>
          </p:cNvPr>
          <p:cNvSpPr txBox="1">
            <a:spLocks noChangeArrowheads="1"/>
          </p:cNvSpPr>
          <p:nvPr/>
        </p:nvSpPr>
        <p:spPr bwMode="auto">
          <a:xfrm>
            <a:off x="949325" y="2763838"/>
            <a:ext cx="769143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sr-Latn-CS" altLang="en-US" sz="2000" b="1" i="1"/>
              <a:t>TEORIJSKU MEHANIKU FLUIDA,</a:t>
            </a:r>
            <a:r>
              <a:rPr lang="sr-Latn-CS" altLang="en-US" sz="2000" b="1"/>
              <a:t> u kojoj su izložene osnovne postavke zakona ravnoteže i kretanja fluida;</a:t>
            </a:r>
            <a:endParaRPr lang="en-US" altLang="en-US" sz="2000" b="1"/>
          </a:p>
        </p:txBody>
      </p:sp>
      <p:pic>
        <p:nvPicPr>
          <p:cNvPr id="231439" name="Picture 15" descr="BD14794_">
            <a:extLst>
              <a:ext uri="{FF2B5EF4-FFF2-40B4-BE49-F238E27FC236}">
                <a16:creationId xmlns="" xmlns:a16="http://schemas.microsoft.com/office/drawing/2014/main" id="{E8567098-8AAD-4C52-A793-E87EC80C7A0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3275" y="4360863"/>
            <a:ext cx="142875" cy="14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1440" name="Text Box 16">
            <a:extLst>
              <a:ext uri="{FF2B5EF4-FFF2-40B4-BE49-F238E27FC236}">
                <a16:creationId xmlns="" xmlns:a16="http://schemas.microsoft.com/office/drawing/2014/main" id="{199F9908-A02D-491D-8FA5-965599A8CF6B}"/>
              </a:ext>
            </a:extLst>
          </p:cNvPr>
          <p:cNvSpPr txBox="1">
            <a:spLocks noChangeArrowheads="1"/>
          </p:cNvSpPr>
          <p:nvPr/>
        </p:nvSpPr>
        <p:spPr bwMode="auto">
          <a:xfrm>
            <a:off x="962025" y="4186238"/>
            <a:ext cx="7534275"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sz="2000" b="1" i="1"/>
              <a:t>PRIMENJENU MEHANIKU FLUIDA,</a:t>
            </a:r>
            <a:r>
              <a:rPr lang="sr-Latn-CS" altLang="en-US" sz="2000" b="1"/>
              <a:t> u kojoj se razmatra primena zakona koje daje teorijska mehanika fluida u praktičnim slučajevima.</a:t>
            </a:r>
            <a:endParaRPr lang="en-US" altLang="en-US" sz="2000" b="1"/>
          </a:p>
        </p:txBody>
      </p:sp>
      <p:sp>
        <p:nvSpPr>
          <p:cNvPr id="12297" name="Line 17">
            <a:extLst>
              <a:ext uri="{FF2B5EF4-FFF2-40B4-BE49-F238E27FC236}">
                <a16:creationId xmlns="" xmlns:a16="http://schemas.microsoft.com/office/drawing/2014/main" id="{52817E42-0453-4494-AF09-6B6159531F60}"/>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98" name="Text Box 19">
            <a:extLst>
              <a:ext uri="{FF2B5EF4-FFF2-40B4-BE49-F238E27FC236}">
                <a16:creationId xmlns="" xmlns:a16="http://schemas.microsoft.com/office/drawing/2014/main" id="{D251EC74-DE19-41DD-B6F8-361213C5928B}"/>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12299" name="Line 20">
            <a:extLst>
              <a:ext uri="{FF2B5EF4-FFF2-40B4-BE49-F238E27FC236}">
                <a16:creationId xmlns="" xmlns:a16="http://schemas.microsoft.com/office/drawing/2014/main" id="{ED097100-A93A-4615-90B5-6F040301BF58}"/>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00" name="WordArt 21">
            <a:extLst>
              <a:ext uri="{FF2B5EF4-FFF2-40B4-BE49-F238E27FC236}">
                <a16:creationId xmlns="" xmlns:a16="http://schemas.microsoft.com/office/drawing/2014/main" id="{F590A0EA-B57A-405A-B181-59309701B682}"/>
              </a:ext>
            </a:extLst>
          </p:cNvPr>
          <p:cNvSpPr>
            <a:spLocks noChangeArrowheads="1" noChangeShapeType="1" noTextEdit="1"/>
          </p:cNvSpPr>
          <p:nvPr/>
        </p:nvSpPr>
        <p:spPr bwMode="auto">
          <a:xfrm>
            <a:off x="3730625" y="765175"/>
            <a:ext cx="168275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UVOD</a:t>
            </a:r>
          </a:p>
        </p:txBody>
      </p:sp>
      <p:sp>
        <p:nvSpPr>
          <p:cNvPr id="12301" name="Text Box 16">
            <a:extLst>
              <a:ext uri="{FF2B5EF4-FFF2-40B4-BE49-F238E27FC236}">
                <a16:creationId xmlns="" xmlns:a16="http://schemas.microsoft.com/office/drawing/2014/main" id="{AD7E5F8C-0D6D-4C28-8CE0-53CD36D35E87}"/>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31427"/>
                                        </p:tgtEl>
                                        <p:attrNameLst>
                                          <p:attrName>style.visibility</p:attrName>
                                        </p:attrNameLst>
                                      </p:cBhvr>
                                      <p:to>
                                        <p:strVal val="visible"/>
                                      </p:to>
                                    </p:set>
                                    <p:animEffect transition="in" filter="blinds(vertical)">
                                      <p:cBhvr>
                                        <p:cTn id="7" dur="1000"/>
                                        <p:tgtEl>
                                          <p:spTgt spid="231427"/>
                                        </p:tgtEl>
                                      </p:cBhvr>
                                    </p:animEffect>
                                  </p:childTnLst>
                                </p:cTn>
                              </p:par>
                            </p:childTnLst>
                          </p:cTn>
                        </p:par>
                        <p:par>
                          <p:cTn id="8" fill="hold" nodeType="afterGroup">
                            <p:stCondLst>
                              <p:cond delay="10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31426"/>
                                        </p:tgtEl>
                                        <p:attrNameLst>
                                          <p:attrName>style.visibility</p:attrName>
                                        </p:attrNameLst>
                                      </p:cBhvr>
                                      <p:to>
                                        <p:strVal val="visible"/>
                                      </p:to>
                                    </p:set>
                                    <p:anim calcmode="discrete" valueType="clr">
                                      <p:cBhvr override="childStyle">
                                        <p:cTn id="11" dur="80"/>
                                        <p:tgtEl>
                                          <p:spTgt spid="23142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31426"/>
                                        </p:tgtEl>
                                        <p:attrNameLst>
                                          <p:attrName>fillcolor</p:attrName>
                                        </p:attrNameLst>
                                      </p:cBhvr>
                                      <p:tavLst>
                                        <p:tav tm="0">
                                          <p:val>
                                            <p:clrVal>
                                              <a:schemeClr val="accent2"/>
                                            </p:clrVal>
                                          </p:val>
                                        </p:tav>
                                        <p:tav tm="50000">
                                          <p:val>
                                            <p:clrVal>
                                              <a:schemeClr val="hlink"/>
                                            </p:clrVal>
                                          </p:val>
                                        </p:tav>
                                      </p:tavLst>
                                    </p:anim>
                                    <p:set>
                                      <p:cBhvr>
                                        <p:cTn id="13" dur="80"/>
                                        <p:tgtEl>
                                          <p:spTgt spid="231426"/>
                                        </p:tgtEl>
                                        <p:attrNameLst>
                                          <p:attrName>fill.type</p:attrName>
                                        </p:attrNameLst>
                                      </p:cBhvr>
                                      <p:to>
                                        <p:strVal val="solid"/>
                                      </p:to>
                                    </p:set>
                                  </p:childTnLst>
                                </p:cTn>
                              </p:par>
                            </p:childTnLst>
                          </p:cTn>
                        </p:par>
                        <p:par>
                          <p:cTn id="14" fill="hold" nodeType="afterGroup">
                            <p:stCondLst>
                              <p:cond delay="2960"/>
                            </p:stCondLst>
                            <p:childTnLst>
                              <p:par>
                                <p:cTn id="15" presetID="35" presetClass="entr" presetSubtype="0" fill="hold" nodeType="afterEffect">
                                  <p:stCondLst>
                                    <p:cond delay="0"/>
                                  </p:stCondLst>
                                  <p:childTnLst>
                                    <p:set>
                                      <p:cBhvr>
                                        <p:cTn id="16" dur="1" fill="hold">
                                          <p:stCondLst>
                                            <p:cond delay="0"/>
                                          </p:stCondLst>
                                        </p:cTn>
                                        <p:tgtEl>
                                          <p:spTgt spid="231437"/>
                                        </p:tgtEl>
                                        <p:attrNameLst>
                                          <p:attrName>style.visibility</p:attrName>
                                        </p:attrNameLst>
                                      </p:cBhvr>
                                      <p:to>
                                        <p:strVal val="visible"/>
                                      </p:to>
                                    </p:set>
                                    <p:animEffect transition="in" filter="fade">
                                      <p:cBhvr>
                                        <p:cTn id="17" dur="1000"/>
                                        <p:tgtEl>
                                          <p:spTgt spid="231437"/>
                                        </p:tgtEl>
                                      </p:cBhvr>
                                    </p:animEffect>
                                    <p:anim calcmode="lin" valueType="num">
                                      <p:cBhvr>
                                        <p:cTn id="18" dur="1000" fill="hold"/>
                                        <p:tgtEl>
                                          <p:spTgt spid="231437"/>
                                        </p:tgtEl>
                                        <p:attrNameLst>
                                          <p:attrName>style.rotation</p:attrName>
                                        </p:attrNameLst>
                                      </p:cBhvr>
                                      <p:tavLst>
                                        <p:tav tm="0">
                                          <p:val>
                                            <p:fltVal val="720"/>
                                          </p:val>
                                        </p:tav>
                                        <p:tav tm="100000">
                                          <p:val>
                                            <p:fltVal val="0"/>
                                          </p:val>
                                        </p:tav>
                                      </p:tavLst>
                                    </p:anim>
                                    <p:anim calcmode="lin" valueType="num">
                                      <p:cBhvr>
                                        <p:cTn id="19" dur="1000" fill="hold"/>
                                        <p:tgtEl>
                                          <p:spTgt spid="231437"/>
                                        </p:tgtEl>
                                        <p:attrNameLst>
                                          <p:attrName>ppt_h</p:attrName>
                                        </p:attrNameLst>
                                      </p:cBhvr>
                                      <p:tavLst>
                                        <p:tav tm="0">
                                          <p:val>
                                            <p:fltVal val="0"/>
                                          </p:val>
                                        </p:tav>
                                        <p:tav tm="100000">
                                          <p:val>
                                            <p:strVal val="#ppt_h"/>
                                          </p:val>
                                        </p:tav>
                                      </p:tavLst>
                                    </p:anim>
                                    <p:anim calcmode="lin" valueType="num">
                                      <p:cBhvr>
                                        <p:cTn id="20" dur="1000" fill="hold"/>
                                        <p:tgtEl>
                                          <p:spTgt spid="231437"/>
                                        </p:tgtEl>
                                        <p:attrNameLst>
                                          <p:attrName>ppt_w</p:attrName>
                                        </p:attrNameLst>
                                      </p:cBhvr>
                                      <p:tavLst>
                                        <p:tav tm="0">
                                          <p:val>
                                            <p:fltVal val="0"/>
                                          </p:val>
                                        </p:tav>
                                        <p:tav tm="100000">
                                          <p:val>
                                            <p:strVal val="#ppt_w"/>
                                          </p:val>
                                        </p:tav>
                                      </p:tavLst>
                                    </p:anim>
                                  </p:childTnLst>
                                </p:cTn>
                              </p:par>
                            </p:childTnLst>
                          </p:cTn>
                        </p:par>
                        <p:par>
                          <p:cTn id="21" fill="hold" nodeType="afterGroup">
                            <p:stCondLst>
                              <p:cond delay="396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231438"/>
                                        </p:tgtEl>
                                        <p:attrNameLst>
                                          <p:attrName>style.visibility</p:attrName>
                                        </p:attrNameLst>
                                      </p:cBhvr>
                                      <p:to>
                                        <p:strVal val="visible"/>
                                      </p:to>
                                    </p:set>
                                    <p:anim calcmode="discrete" valueType="clr">
                                      <p:cBhvr override="childStyle">
                                        <p:cTn id="24" dur="80"/>
                                        <p:tgtEl>
                                          <p:spTgt spid="23143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31438"/>
                                        </p:tgtEl>
                                        <p:attrNameLst>
                                          <p:attrName>fillcolor</p:attrName>
                                        </p:attrNameLst>
                                      </p:cBhvr>
                                      <p:tavLst>
                                        <p:tav tm="0">
                                          <p:val>
                                            <p:clrVal>
                                              <a:schemeClr val="accent2"/>
                                            </p:clrVal>
                                          </p:val>
                                        </p:tav>
                                        <p:tav tm="50000">
                                          <p:val>
                                            <p:clrVal>
                                              <a:schemeClr val="hlink"/>
                                            </p:clrVal>
                                          </p:val>
                                        </p:tav>
                                      </p:tavLst>
                                    </p:anim>
                                    <p:set>
                                      <p:cBhvr>
                                        <p:cTn id="26" dur="80"/>
                                        <p:tgtEl>
                                          <p:spTgt spid="231438"/>
                                        </p:tgtEl>
                                        <p:attrNameLst>
                                          <p:attrName>fill.type</p:attrName>
                                        </p:attrNameLst>
                                      </p:cBhvr>
                                      <p:to>
                                        <p:strVal val="solid"/>
                                      </p:to>
                                    </p:set>
                                  </p:childTnLst>
                                </p:cTn>
                              </p:par>
                            </p:childTnLst>
                          </p:cTn>
                        </p:par>
                        <p:par>
                          <p:cTn id="27" fill="hold" nodeType="afterGroup">
                            <p:stCondLst>
                              <p:cond delay="7440"/>
                            </p:stCondLst>
                            <p:childTnLst>
                              <p:par>
                                <p:cTn id="28" presetID="35" presetClass="entr" presetSubtype="0" fill="hold" nodeType="afterEffect">
                                  <p:stCondLst>
                                    <p:cond delay="0"/>
                                  </p:stCondLst>
                                  <p:childTnLst>
                                    <p:set>
                                      <p:cBhvr>
                                        <p:cTn id="29" dur="1" fill="hold">
                                          <p:stCondLst>
                                            <p:cond delay="0"/>
                                          </p:stCondLst>
                                        </p:cTn>
                                        <p:tgtEl>
                                          <p:spTgt spid="231439"/>
                                        </p:tgtEl>
                                        <p:attrNameLst>
                                          <p:attrName>style.visibility</p:attrName>
                                        </p:attrNameLst>
                                      </p:cBhvr>
                                      <p:to>
                                        <p:strVal val="visible"/>
                                      </p:to>
                                    </p:set>
                                    <p:animEffect transition="in" filter="fade">
                                      <p:cBhvr>
                                        <p:cTn id="30" dur="1000"/>
                                        <p:tgtEl>
                                          <p:spTgt spid="231439"/>
                                        </p:tgtEl>
                                      </p:cBhvr>
                                    </p:animEffect>
                                    <p:anim calcmode="lin" valueType="num">
                                      <p:cBhvr>
                                        <p:cTn id="31" dur="1000" fill="hold"/>
                                        <p:tgtEl>
                                          <p:spTgt spid="231439"/>
                                        </p:tgtEl>
                                        <p:attrNameLst>
                                          <p:attrName>style.rotation</p:attrName>
                                        </p:attrNameLst>
                                      </p:cBhvr>
                                      <p:tavLst>
                                        <p:tav tm="0">
                                          <p:val>
                                            <p:fltVal val="720"/>
                                          </p:val>
                                        </p:tav>
                                        <p:tav tm="100000">
                                          <p:val>
                                            <p:fltVal val="0"/>
                                          </p:val>
                                        </p:tav>
                                      </p:tavLst>
                                    </p:anim>
                                    <p:anim calcmode="lin" valueType="num">
                                      <p:cBhvr>
                                        <p:cTn id="32" dur="1000" fill="hold"/>
                                        <p:tgtEl>
                                          <p:spTgt spid="231439"/>
                                        </p:tgtEl>
                                        <p:attrNameLst>
                                          <p:attrName>ppt_h</p:attrName>
                                        </p:attrNameLst>
                                      </p:cBhvr>
                                      <p:tavLst>
                                        <p:tav tm="0">
                                          <p:val>
                                            <p:fltVal val="0"/>
                                          </p:val>
                                        </p:tav>
                                        <p:tav tm="100000">
                                          <p:val>
                                            <p:strVal val="#ppt_h"/>
                                          </p:val>
                                        </p:tav>
                                      </p:tavLst>
                                    </p:anim>
                                    <p:anim calcmode="lin" valueType="num">
                                      <p:cBhvr>
                                        <p:cTn id="33" dur="1000" fill="hold"/>
                                        <p:tgtEl>
                                          <p:spTgt spid="231439"/>
                                        </p:tgtEl>
                                        <p:attrNameLst>
                                          <p:attrName>ppt_w</p:attrName>
                                        </p:attrNameLst>
                                      </p:cBhvr>
                                      <p:tavLst>
                                        <p:tav tm="0">
                                          <p:val>
                                            <p:fltVal val="0"/>
                                          </p:val>
                                        </p:tav>
                                        <p:tav tm="100000">
                                          <p:val>
                                            <p:strVal val="#ppt_w"/>
                                          </p:val>
                                        </p:tav>
                                      </p:tavLst>
                                    </p:anim>
                                  </p:childTnLst>
                                </p:cTn>
                              </p:par>
                            </p:childTnLst>
                          </p:cTn>
                        </p:par>
                        <p:par>
                          <p:cTn id="34" fill="hold" nodeType="afterGroup">
                            <p:stCondLst>
                              <p:cond delay="844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231440"/>
                                        </p:tgtEl>
                                        <p:attrNameLst>
                                          <p:attrName>style.visibility</p:attrName>
                                        </p:attrNameLst>
                                      </p:cBhvr>
                                      <p:to>
                                        <p:strVal val="visible"/>
                                      </p:to>
                                    </p:set>
                                    <p:anim calcmode="discrete" valueType="clr">
                                      <p:cBhvr override="childStyle">
                                        <p:cTn id="37" dur="80"/>
                                        <p:tgtEl>
                                          <p:spTgt spid="23144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31440"/>
                                        </p:tgtEl>
                                        <p:attrNameLst>
                                          <p:attrName>fillcolor</p:attrName>
                                        </p:attrNameLst>
                                      </p:cBhvr>
                                      <p:tavLst>
                                        <p:tav tm="0">
                                          <p:val>
                                            <p:clrVal>
                                              <a:schemeClr val="accent2"/>
                                            </p:clrVal>
                                          </p:val>
                                        </p:tav>
                                        <p:tav tm="50000">
                                          <p:val>
                                            <p:clrVal>
                                              <a:schemeClr val="hlink"/>
                                            </p:clrVal>
                                          </p:val>
                                        </p:tav>
                                      </p:tavLst>
                                    </p:anim>
                                    <p:set>
                                      <p:cBhvr>
                                        <p:cTn id="39" dur="80"/>
                                        <p:tgtEl>
                                          <p:spTgt spid="2314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P spid="231438" grpId="0"/>
      <p:bldP spid="2314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 xmlns:a16="http://schemas.microsoft.com/office/drawing/2014/main" id="{835E2815-6F82-45DC-A4F6-213ACDF80433}"/>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4B3FB4-A326-4D3F-89EE-F81E19362448}" type="slidenum">
              <a:rPr lang="en-US" altLang="en-US"/>
              <a:pPr eaLnBrk="1" hangingPunct="1"/>
              <a:t>8</a:t>
            </a:fld>
            <a:endParaRPr lang="en-US" altLang="en-US"/>
          </a:p>
        </p:txBody>
      </p:sp>
      <p:pic>
        <p:nvPicPr>
          <p:cNvPr id="290819" name="Picture 3" descr="BD10263_">
            <a:extLst>
              <a:ext uri="{FF2B5EF4-FFF2-40B4-BE49-F238E27FC236}">
                <a16:creationId xmlns="" xmlns:a16="http://schemas.microsoft.com/office/drawing/2014/main" id="{F27527F6-D2B3-4C75-8217-0D97FDC3B99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2411413"/>
            <a:ext cx="179388"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6" name="Line 12">
            <a:extLst>
              <a:ext uri="{FF2B5EF4-FFF2-40B4-BE49-F238E27FC236}">
                <a16:creationId xmlns="" xmlns:a16="http://schemas.microsoft.com/office/drawing/2014/main" id="{864A6D82-F3D6-4483-9A8D-95F8C52E87A6}"/>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17" name="Text Box 14">
            <a:extLst>
              <a:ext uri="{FF2B5EF4-FFF2-40B4-BE49-F238E27FC236}">
                <a16:creationId xmlns="" xmlns:a16="http://schemas.microsoft.com/office/drawing/2014/main" id="{93AE740B-394D-4850-AB85-774DEF5FD0F1}"/>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13318" name="Line 15">
            <a:extLst>
              <a:ext uri="{FF2B5EF4-FFF2-40B4-BE49-F238E27FC236}">
                <a16:creationId xmlns="" xmlns:a16="http://schemas.microsoft.com/office/drawing/2014/main" id="{2E944BE4-3EC9-4AA1-B1B8-3B74043BB1E0}"/>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WordArt 16">
            <a:extLst>
              <a:ext uri="{FF2B5EF4-FFF2-40B4-BE49-F238E27FC236}">
                <a16:creationId xmlns="" xmlns:a16="http://schemas.microsoft.com/office/drawing/2014/main" id="{D4A2A4E9-4B51-47AB-864E-B36A9C7F7978}"/>
              </a:ext>
            </a:extLst>
          </p:cNvPr>
          <p:cNvSpPr>
            <a:spLocks noChangeArrowheads="1" noChangeShapeType="1" noTextEdit="1"/>
          </p:cNvSpPr>
          <p:nvPr/>
        </p:nvSpPr>
        <p:spPr bwMode="auto">
          <a:xfrm>
            <a:off x="3730625" y="765175"/>
            <a:ext cx="168275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UVOD</a:t>
            </a:r>
          </a:p>
        </p:txBody>
      </p:sp>
      <p:sp>
        <p:nvSpPr>
          <p:cNvPr id="290833" name="Text Box 17">
            <a:extLst>
              <a:ext uri="{FF2B5EF4-FFF2-40B4-BE49-F238E27FC236}">
                <a16:creationId xmlns="" xmlns:a16="http://schemas.microsoft.com/office/drawing/2014/main" id="{8F6FC5AE-F6A9-4F79-950B-741C3084CB69}"/>
              </a:ext>
            </a:extLst>
          </p:cNvPr>
          <p:cNvSpPr txBox="1">
            <a:spLocks noChangeArrowheads="1"/>
          </p:cNvSpPr>
          <p:nvPr/>
        </p:nvSpPr>
        <p:spPr bwMode="auto">
          <a:xfrm>
            <a:off x="552450" y="2349500"/>
            <a:ext cx="8105775"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b="1"/>
              <a:t>Fluid je zajednički naziv za lako deformabilne materije: tečnosti i gasove. Za razliku od čvrstih tela, tečnostima i gasovima nedostaje sposobnost da se suprostave pojavi deformacija.</a:t>
            </a:r>
            <a:r>
              <a:rPr lang="en-US" altLang="en-US"/>
              <a:t> </a:t>
            </a:r>
          </a:p>
        </p:txBody>
      </p:sp>
      <p:pic>
        <p:nvPicPr>
          <p:cNvPr id="290836" name="Picture 20" descr="BD10263_">
            <a:extLst>
              <a:ext uri="{FF2B5EF4-FFF2-40B4-BE49-F238E27FC236}">
                <a16:creationId xmlns="" xmlns:a16="http://schemas.microsoft.com/office/drawing/2014/main" id="{C2FDD449-785C-4F2A-9769-06787B907EF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3573463"/>
            <a:ext cx="179388"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2" name="Text Box 16">
            <a:extLst>
              <a:ext uri="{FF2B5EF4-FFF2-40B4-BE49-F238E27FC236}">
                <a16:creationId xmlns="" xmlns:a16="http://schemas.microsoft.com/office/drawing/2014/main" id="{6BB30058-F28F-4DDA-9B5B-5FEA9D473F5B}"/>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7" name="Text Box 8">
            <a:extLst>
              <a:ext uri="{FF2B5EF4-FFF2-40B4-BE49-F238E27FC236}">
                <a16:creationId xmlns="" xmlns:a16="http://schemas.microsoft.com/office/drawing/2014/main" id="{D4CCDA7B-65DD-4652-9D82-09C9A07BAF49}"/>
              </a:ext>
            </a:extLst>
          </p:cNvPr>
          <p:cNvSpPr txBox="1">
            <a:spLocks noChangeArrowheads="1"/>
          </p:cNvSpPr>
          <p:nvPr/>
        </p:nvSpPr>
        <p:spPr bwMode="auto">
          <a:xfrm>
            <a:off x="503238" y="3546475"/>
            <a:ext cx="81057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b="1"/>
              <a:t>Fluid se karakteriše lakom pokretljivošću delića.</a:t>
            </a:r>
            <a:endParaRPr lang="en-US" altLang="en-US" b="1"/>
          </a:p>
        </p:txBody>
      </p:sp>
      <p:pic>
        <p:nvPicPr>
          <p:cNvPr id="18" name="Picture 9" descr="BD10263_">
            <a:extLst>
              <a:ext uri="{FF2B5EF4-FFF2-40B4-BE49-F238E27FC236}">
                <a16:creationId xmlns="" xmlns:a16="http://schemas.microsoft.com/office/drawing/2014/main" id="{A0B1C322-7FA6-4805-92E0-4CF29D1CA3A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4310063"/>
            <a:ext cx="179388"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8534D347-0046-496A-85DC-2C622548FE76}"/>
              </a:ext>
            </a:extLst>
          </p:cNvPr>
          <p:cNvSpPr>
            <a:spLocks noChangeArrowheads="1"/>
          </p:cNvSpPr>
          <p:nvPr/>
        </p:nvSpPr>
        <p:spPr bwMode="auto">
          <a:xfrm>
            <a:off x="514350" y="4257675"/>
            <a:ext cx="8056563" cy="14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b="1">
                <a:solidFill>
                  <a:srgbClr val="000000"/>
                </a:solidFill>
              </a:rPr>
              <a:t>Pod fluidnim delićem se podrazumeva tako mala količina materije da njen oblik ne igra nikakvu ulogu pri posmatranju. Svejedno je tada da li će se fluidni delići zamišljati kao neizmerno male (elementarne) kocke, lopte, ili kao neka druga pravilna geometrijska tela. Delići imaju uvek istu masu, ali im se zapremina i oblik mogu menjati tokom vremena.</a:t>
            </a: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90819"/>
                                        </p:tgtEl>
                                        <p:attrNameLst>
                                          <p:attrName>style.visibility</p:attrName>
                                        </p:attrNameLst>
                                      </p:cBhvr>
                                      <p:to>
                                        <p:strVal val="visible"/>
                                      </p:to>
                                    </p:set>
                                    <p:animEffect transition="in" filter="blinds(vertical)">
                                      <p:cBhvr>
                                        <p:cTn id="7" dur="1000"/>
                                        <p:tgtEl>
                                          <p:spTgt spid="290819"/>
                                        </p:tgtEl>
                                      </p:cBhvr>
                                    </p:animEffect>
                                  </p:childTnLst>
                                </p:cTn>
                              </p:par>
                            </p:childTnLst>
                          </p:cTn>
                        </p:par>
                        <p:par>
                          <p:cTn id="8" fill="hold" nodeType="afterGroup">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90833"/>
                                        </p:tgtEl>
                                        <p:attrNameLst>
                                          <p:attrName>style.visibility</p:attrName>
                                        </p:attrNameLst>
                                      </p:cBhvr>
                                      <p:to>
                                        <p:strVal val="visible"/>
                                      </p:to>
                                    </p:set>
                                    <p:anim calcmode="discrete" valueType="clr">
                                      <p:cBhvr override="childStyle">
                                        <p:cTn id="11" dur="80"/>
                                        <p:tgtEl>
                                          <p:spTgt spid="29083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90833"/>
                                        </p:tgtEl>
                                        <p:attrNameLst>
                                          <p:attrName>fillcolor</p:attrName>
                                        </p:attrNameLst>
                                      </p:cBhvr>
                                      <p:tavLst>
                                        <p:tav tm="0">
                                          <p:val>
                                            <p:clrVal>
                                              <a:schemeClr val="accent2"/>
                                            </p:clrVal>
                                          </p:val>
                                        </p:tav>
                                        <p:tav tm="50000">
                                          <p:val>
                                            <p:clrVal>
                                              <a:schemeClr val="hlink"/>
                                            </p:clrVal>
                                          </p:val>
                                        </p:tav>
                                      </p:tavLst>
                                    </p:anim>
                                    <p:set>
                                      <p:cBhvr>
                                        <p:cTn id="13" dur="80"/>
                                        <p:tgtEl>
                                          <p:spTgt spid="290833"/>
                                        </p:tgtEl>
                                        <p:attrNameLst>
                                          <p:attrName>fill.type</p:attrName>
                                        </p:attrNameLst>
                                      </p:cBhvr>
                                      <p:to>
                                        <p:strVal val="solid"/>
                                      </p:to>
                                    </p:set>
                                  </p:childTnLst>
                                </p:cTn>
                              </p:par>
                            </p:childTnLst>
                          </p:cTn>
                        </p:par>
                        <p:par>
                          <p:cTn id="14" fill="hold" nodeType="afterGroup">
                            <p:stCondLst>
                              <p:cond delay="7360"/>
                            </p:stCondLst>
                            <p:childTnLst>
                              <p:par>
                                <p:cTn id="15" presetID="3" presetClass="entr" presetSubtype="5" fill="hold" nodeType="afterEffect">
                                  <p:stCondLst>
                                    <p:cond delay="0"/>
                                  </p:stCondLst>
                                  <p:childTnLst>
                                    <p:set>
                                      <p:cBhvr>
                                        <p:cTn id="16" dur="1" fill="hold">
                                          <p:stCondLst>
                                            <p:cond delay="0"/>
                                          </p:stCondLst>
                                        </p:cTn>
                                        <p:tgtEl>
                                          <p:spTgt spid="290836"/>
                                        </p:tgtEl>
                                        <p:attrNameLst>
                                          <p:attrName>style.visibility</p:attrName>
                                        </p:attrNameLst>
                                      </p:cBhvr>
                                      <p:to>
                                        <p:strVal val="visible"/>
                                      </p:to>
                                    </p:set>
                                    <p:animEffect transition="in" filter="blinds(vertical)">
                                      <p:cBhvr>
                                        <p:cTn id="17" dur="1000"/>
                                        <p:tgtEl>
                                          <p:spTgt spid="290836"/>
                                        </p:tgtEl>
                                      </p:cBhvr>
                                    </p:animEffect>
                                  </p:childTnLst>
                                </p:cTn>
                              </p:par>
                            </p:childTnLst>
                          </p:cTn>
                        </p:par>
                        <p:par>
                          <p:cTn id="18" fill="hold" nodeType="afterGroup">
                            <p:stCondLst>
                              <p:cond delay="836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17"/>
                                        </p:tgtEl>
                                        <p:attrNameLst>
                                          <p:attrName>style.visibility</p:attrName>
                                        </p:attrNameLst>
                                      </p:cBhvr>
                                      <p:to>
                                        <p:strVal val="visible"/>
                                      </p:to>
                                    </p:set>
                                    <p:anim calcmode="discrete" valueType="clr">
                                      <p:cBhvr override="childStyle">
                                        <p:cTn id="2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
                                        </p:tgtEl>
                                        <p:attrNameLst>
                                          <p:attrName>fillcolor</p:attrName>
                                        </p:attrNameLst>
                                      </p:cBhvr>
                                      <p:tavLst>
                                        <p:tav tm="0">
                                          <p:val>
                                            <p:clrVal>
                                              <a:schemeClr val="accent2"/>
                                            </p:clrVal>
                                          </p:val>
                                        </p:tav>
                                        <p:tav tm="50000">
                                          <p:val>
                                            <p:clrVal>
                                              <a:schemeClr val="hlink"/>
                                            </p:clrVal>
                                          </p:val>
                                        </p:tav>
                                      </p:tavLst>
                                    </p:anim>
                                    <p:set>
                                      <p:cBhvr>
                                        <p:cTn id="23" dur="80"/>
                                        <p:tgtEl>
                                          <p:spTgt spid="17"/>
                                        </p:tgtEl>
                                        <p:attrNameLst>
                                          <p:attrName>fill.type</p:attrName>
                                        </p:attrNameLst>
                                      </p:cBhvr>
                                      <p:to>
                                        <p:strVal val="solid"/>
                                      </p:to>
                                    </p:set>
                                  </p:childTnLst>
                                </p:cTn>
                              </p:par>
                            </p:childTnLst>
                          </p:cTn>
                        </p:par>
                        <p:par>
                          <p:cTn id="24" fill="hold" nodeType="afterGroup">
                            <p:stCondLst>
                              <p:cond delay="10160"/>
                            </p:stCondLst>
                            <p:childTnLst>
                              <p:par>
                                <p:cTn id="25" presetID="3" presetClass="entr" presetSubtype="5"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vertical)">
                                      <p:cBhvr>
                                        <p:cTn id="27" dur="1000"/>
                                        <p:tgtEl>
                                          <p:spTgt spid="18"/>
                                        </p:tgtEl>
                                      </p:cBhvr>
                                    </p:animEffect>
                                  </p:childTnLst>
                                </p:cTn>
                              </p:par>
                            </p:childTnLst>
                          </p:cTn>
                        </p:par>
                        <p:par>
                          <p:cTn id="28" fill="hold" nodeType="afterGroup">
                            <p:stCondLst>
                              <p:cond delay="1116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33" grpId="0"/>
      <p:bldP spid="1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 xmlns:a16="http://schemas.microsoft.com/office/drawing/2014/main" id="{F49B0DDC-D161-4472-9CB0-D14D9562D2F3}"/>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B37F9D-68E0-49F2-8591-B15DC9C32E63}" type="slidenum">
              <a:rPr lang="en-US" altLang="en-US"/>
              <a:pPr eaLnBrk="1" hangingPunct="1"/>
              <a:t>9</a:t>
            </a:fld>
            <a:endParaRPr lang="en-US" altLang="en-US"/>
          </a:p>
        </p:txBody>
      </p:sp>
      <p:sp>
        <p:nvSpPr>
          <p:cNvPr id="14339" name="Line 12">
            <a:extLst>
              <a:ext uri="{FF2B5EF4-FFF2-40B4-BE49-F238E27FC236}">
                <a16:creationId xmlns="" xmlns:a16="http://schemas.microsoft.com/office/drawing/2014/main" id="{3DCBF042-8124-4ECA-9525-37E619FF5C0E}"/>
              </a:ext>
            </a:extLst>
          </p:cNvPr>
          <p:cNvSpPr>
            <a:spLocks noChangeShapeType="1"/>
          </p:cNvSpPr>
          <p:nvPr/>
        </p:nvSpPr>
        <p:spPr bwMode="auto">
          <a:xfrm>
            <a:off x="215900" y="512763"/>
            <a:ext cx="8697913" cy="20637"/>
          </a:xfrm>
          <a:prstGeom prst="line">
            <a:avLst/>
          </a:prstGeom>
          <a:noFill/>
          <a:ln w="92075" cmpd="thickThin">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40" name="Text Box 14">
            <a:extLst>
              <a:ext uri="{FF2B5EF4-FFF2-40B4-BE49-F238E27FC236}">
                <a16:creationId xmlns="" xmlns:a16="http://schemas.microsoft.com/office/drawing/2014/main" id="{5F36861E-362B-4250-A9B0-748C8A7E47AB}"/>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sz="1500" b="1">
                <a:solidFill>
                  <a:srgbClr val="000000"/>
                </a:solidFill>
              </a:rPr>
              <a:t>MEHANIKA FLUIDA</a:t>
            </a:r>
            <a:endParaRPr lang="en-US" altLang="en-US" sz="1500" b="1">
              <a:solidFill>
                <a:srgbClr val="000000"/>
              </a:solidFill>
            </a:endParaRPr>
          </a:p>
        </p:txBody>
      </p:sp>
      <p:sp>
        <p:nvSpPr>
          <p:cNvPr id="14341" name="Line 15">
            <a:extLst>
              <a:ext uri="{FF2B5EF4-FFF2-40B4-BE49-F238E27FC236}">
                <a16:creationId xmlns="" xmlns:a16="http://schemas.microsoft.com/office/drawing/2014/main" id="{BF8D7F33-47EE-424F-97F6-1323FCEA5AF1}"/>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42" name="WordArt 16">
            <a:extLst>
              <a:ext uri="{FF2B5EF4-FFF2-40B4-BE49-F238E27FC236}">
                <a16:creationId xmlns="" xmlns:a16="http://schemas.microsoft.com/office/drawing/2014/main" id="{E2EA5F4E-0A2A-4E29-9045-6489EBF2B952}"/>
              </a:ext>
            </a:extLst>
          </p:cNvPr>
          <p:cNvSpPr>
            <a:spLocks noChangeArrowheads="1" noChangeShapeType="1" noTextEdit="1"/>
          </p:cNvSpPr>
          <p:nvPr/>
        </p:nvSpPr>
        <p:spPr bwMode="auto">
          <a:xfrm>
            <a:off x="3730625" y="765175"/>
            <a:ext cx="1682750" cy="5032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UVOD</a:t>
            </a:r>
          </a:p>
        </p:txBody>
      </p:sp>
      <p:sp>
        <p:nvSpPr>
          <p:cNvPr id="14343" name="Text Box 16">
            <a:extLst>
              <a:ext uri="{FF2B5EF4-FFF2-40B4-BE49-F238E27FC236}">
                <a16:creationId xmlns="" xmlns:a16="http://schemas.microsoft.com/office/drawing/2014/main" id="{00E77CC3-3EC6-419A-B186-5E2D16F259E9}"/>
              </a:ext>
            </a:extLst>
          </p:cNvPr>
          <p:cNvSpPr txBox="1">
            <a:spLocks noChangeArrowheads="1"/>
          </p:cNvSpPr>
          <p:nvPr/>
        </p:nvSpPr>
        <p:spPr bwMode="auto">
          <a:xfrm>
            <a:off x="3375025" y="6443663"/>
            <a:ext cx="2393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9" name="Text Box 6">
            <a:extLst>
              <a:ext uri="{FF2B5EF4-FFF2-40B4-BE49-F238E27FC236}">
                <a16:creationId xmlns="" xmlns:a16="http://schemas.microsoft.com/office/drawing/2014/main" id="{ADFCD9E0-1FE7-4D3C-9C99-75C10FA07B0C}"/>
              </a:ext>
            </a:extLst>
          </p:cNvPr>
          <p:cNvSpPr txBox="1">
            <a:spLocks noChangeArrowheads="1"/>
          </p:cNvSpPr>
          <p:nvPr/>
        </p:nvSpPr>
        <p:spPr bwMode="auto">
          <a:xfrm>
            <a:off x="534988" y="5200650"/>
            <a:ext cx="81057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b="1"/>
              <a:t>Mehanika fluida se zasniva opštim zakonima mehanike, sa određenim specifičnostima zbog razlike u svojstvima fluida i čvrstih tela.</a:t>
            </a:r>
            <a:endParaRPr lang="en-US" altLang="en-US" b="1"/>
          </a:p>
        </p:txBody>
      </p:sp>
      <p:pic>
        <p:nvPicPr>
          <p:cNvPr id="20" name="Picture 7" descr="BD10263_">
            <a:extLst>
              <a:ext uri="{FF2B5EF4-FFF2-40B4-BE49-F238E27FC236}">
                <a16:creationId xmlns="" xmlns:a16="http://schemas.microsoft.com/office/drawing/2014/main" id="{FED0A922-C556-4B40-A011-E4DE2CB1D2B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5254625"/>
            <a:ext cx="179388"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Box 19">
            <a:extLst>
              <a:ext uri="{FF2B5EF4-FFF2-40B4-BE49-F238E27FC236}">
                <a16:creationId xmlns="" xmlns:a16="http://schemas.microsoft.com/office/drawing/2014/main" id="{C214240E-EF4E-4553-80B4-9569240F9805}"/>
              </a:ext>
            </a:extLst>
          </p:cNvPr>
          <p:cNvSpPr txBox="1">
            <a:spLocks noChangeArrowheads="1"/>
          </p:cNvSpPr>
          <p:nvPr/>
        </p:nvSpPr>
        <p:spPr bwMode="auto">
          <a:xfrm>
            <a:off x="530225" y="3752850"/>
            <a:ext cx="8069263"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sr-Latn-CS" altLang="en-US" b="1"/>
              <a:t>NEPREKIDNOST: fluidni prostor je potpuno ispunjen materijom. Ova idealizacija omogućava da se svojstva fluida posmatraju kao neprekidne promenljive veličine. Ova idealizacija važi sve dok je veličina sistema koji se analiz</a:t>
            </a:r>
            <a:r>
              <a:rPr lang="en-US" altLang="en-US" b="1"/>
              <a:t>i</a:t>
            </a:r>
            <a:r>
              <a:rPr lang="sr-Latn-CS" altLang="en-US" b="1"/>
              <a:t>ra znatno veća od rastojanja između delova sistema.</a:t>
            </a:r>
            <a:endParaRPr lang="en-US" altLang="en-US" b="1"/>
          </a:p>
        </p:txBody>
      </p:sp>
      <p:pic>
        <p:nvPicPr>
          <p:cNvPr id="16" name="Picture 7" descr="BD10263_">
            <a:extLst>
              <a:ext uri="{FF2B5EF4-FFF2-40B4-BE49-F238E27FC236}">
                <a16:creationId xmlns="" xmlns:a16="http://schemas.microsoft.com/office/drawing/2014/main" id="{B4C1CD81-AFAE-4B65-80D1-6BDC6046C0C9}"/>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0038" y="3840163"/>
            <a:ext cx="180975"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8" descr="BD10263_">
            <a:extLst>
              <a:ext uri="{FF2B5EF4-FFF2-40B4-BE49-F238E27FC236}">
                <a16:creationId xmlns="" xmlns:a16="http://schemas.microsoft.com/office/drawing/2014/main" id="{928FB5FB-14F5-43FC-9E64-7EA13DF790DE}"/>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2087563"/>
            <a:ext cx="179388"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 Box 6">
            <a:extLst>
              <a:ext uri="{FF2B5EF4-FFF2-40B4-BE49-F238E27FC236}">
                <a16:creationId xmlns="" xmlns:a16="http://schemas.microsoft.com/office/drawing/2014/main" id="{4354D581-5581-4E0E-83BC-00385C99AC69}"/>
              </a:ext>
            </a:extLst>
          </p:cNvPr>
          <p:cNvSpPr txBox="1">
            <a:spLocks noChangeArrowheads="1"/>
          </p:cNvSpPr>
          <p:nvPr/>
        </p:nvSpPr>
        <p:spPr bwMode="auto">
          <a:xfrm>
            <a:off x="534988" y="1989138"/>
            <a:ext cx="810577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sr-Latn-CS" altLang="en-US" b="1">
                <a:solidFill>
                  <a:srgbClr val="000000"/>
                </a:solidFill>
              </a:rPr>
              <a:t>U mehanici fluida se predpostavlja da je fluid homogena i izotropna materija, što znači da su fizička svojstava fluida do najmanjeg delića fluida ista u svima pravcima i u celokupnom prostoru koji fluid ispunjava.</a:t>
            </a:r>
            <a:endParaRPr lang="en-US" altLang="en-US">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vertical)">
                                      <p:cBhvr>
                                        <p:cTn id="7" dur="1000"/>
                                        <p:tgtEl>
                                          <p:spTgt spid="17"/>
                                        </p:tgtEl>
                                      </p:cBhvr>
                                    </p:animEffect>
                                  </p:childTnLst>
                                </p:cTn>
                              </p:par>
                            </p:childTnLst>
                          </p:cTn>
                        </p:par>
                        <p:par>
                          <p:cTn id="8" fill="hold" nodeType="afterGroup">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8"/>
                                        </p:tgtEl>
                                        <p:attrNameLst>
                                          <p:attrName>style.visibility</p:attrName>
                                        </p:attrNameLst>
                                      </p:cBhvr>
                                      <p:to>
                                        <p:strVal val="visible"/>
                                      </p:to>
                                    </p:set>
                                    <p:anim calcmode="discrete" valueType="clr">
                                      <p:cBhvr override="childStyle">
                                        <p:cTn id="11"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8"/>
                                        </p:tgtEl>
                                        <p:attrNameLst>
                                          <p:attrName>fillcolor</p:attrName>
                                        </p:attrNameLst>
                                      </p:cBhvr>
                                      <p:tavLst>
                                        <p:tav tm="0">
                                          <p:val>
                                            <p:clrVal>
                                              <a:schemeClr val="accent2"/>
                                            </p:clrVal>
                                          </p:val>
                                        </p:tav>
                                        <p:tav tm="50000">
                                          <p:val>
                                            <p:clrVal>
                                              <a:schemeClr val="hlink"/>
                                            </p:clrVal>
                                          </p:val>
                                        </p:tav>
                                      </p:tavLst>
                                    </p:anim>
                                    <p:set>
                                      <p:cBhvr>
                                        <p:cTn id="13" dur="80"/>
                                        <p:tgtEl>
                                          <p:spTgt spid="18"/>
                                        </p:tgtEl>
                                        <p:attrNameLst>
                                          <p:attrName>fill.type</p:attrName>
                                        </p:attrNameLst>
                                      </p:cBhvr>
                                      <p:to>
                                        <p:strVal val="solid"/>
                                      </p:to>
                                    </p:set>
                                  </p:childTnLst>
                                </p:cTn>
                              </p:par>
                            </p:childTnLst>
                          </p:cTn>
                        </p:par>
                        <p:par>
                          <p:cTn id="14" fill="hold" nodeType="afterGroup">
                            <p:stCondLst>
                              <p:cond delay="8240"/>
                            </p:stCondLst>
                            <p:childTnLst>
                              <p:par>
                                <p:cTn id="15" presetID="3" presetClass="entr" presetSubtype="5"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vertical)">
                                      <p:cBhvr>
                                        <p:cTn id="17" dur="1000"/>
                                        <p:tgtEl>
                                          <p:spTgt spid="16"/>
                                        </p:tgtEl>
                                      </p:cBhvr>
                                    </p:animEffect>
                                  </p:childTnLst>
                                </p:cTn>
                              </p:par>
                            </p:childTnLst>
                          </p:cTn>
                        </p:par>
                        <p:par>
                          <p:cTn id="18" fill="hold" nodeType="afterGroup">
                            <p:stCondLst>
                              <p:cond delay="9240"/>
                            </p:stCondLst>
                            <p:childTnLst>
                              <p:par>
                                <p:cTn id="19" presetID="27" presetClass="entr" presetSubtype="0" fill="hold" grpId="0" nodeType="afterEffect">
                                  <p:stCondLst>
                                    <p:cond delay="1000"/>
                                  </p:stCondLst>
                                  <p:iterate type="lt">
                                    <p:tmPct val="50000"/>
                                  </p:iterate>
                                  <p:childTnLst>
                                    <p:set>
                                      <p:cBhvr>
                                        <p:cTn id="20" dur="1" fill="hold">
                                          <p:stCondLst>
                                            <p:cond delay="0"/>
                                          </p:stCondLst>
                                        </p:cTn>
                                        <p:tgtEl>
                                          <p:spTgt spid="15"/>
                                        </p:tgtEl>
                                        <p:attrNameLst>
                                          <p:attrName>style.visibility</p:attrName>
                                        </p:attrNameLst>
                                      </p:cBhvr>
                                      <p:to>
                                        <p:strVal val="visible"/>
                                      </p:to>
                                    </p:set>
                                    <p:anim calcmode="discrete" valueType="clr">
                                      <p:cBhvr override="childStyle">
                                        <p:cTn id="2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
                                        </p:tgtEl>
                                        <p:attrNameLst>
                                          <p:attrName>fillcolor</p:attrName>
                                        </p:attrNameLst>
                                      </p:cBhvr>
                                      <p:tavLst>
                                        <p:tav tm="0">
                                          <p:val>
                                            <p:clrVal>
                                              <a:schemeClr val="accent2"/>
                                            </p:clrVal>
                                          </p:val>
                                        </p:tav>
                                        <p:tav tm="50000">
                                          <p:val>
                                            <p:clrVal>
                                              <a:schemeClr val="hlink"/>
                                            </p:clrVal>
                                          </p:val>
                                        </p:tav>
                                      </p:tavLst>
                                    </p:anim>
                                    <p:set>
                                      <p:cBhvr>
                                        <p:cTn id="23" dur="80"/>
                                        <p:tgtEl>
                                          <p:spTgt spid="15"/>
                                        </p:tgtEl>
                                        <p:attrNameLst>
                                          <p:attrName>fill.type</p:attrName>
                                        </p:attrNameLst>
                                      </p:cBhvr>
                                      <p:to>
                                        <p:strVal val="solid"/>
                                      </p:to>
                                    </p:set>
                                  </p:childTnLst>
                                </p:cTn>
                              </p:par>
                            </p:childTnLst>
                          </p:cTn>
                        </p:par>
                        <p:par>
                          <p:cTn id="24" fill="hold" nodeType="afterGroup">
                            <p:stCondLst>
                              <p:cond delay="19800"/>
                            </p:stCondLst>
                            <p:childTnLst>
                              <p:par>
                                <p:cTn id="25" presetID="3" presetClass="entr" presetSubtype="5"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vertical)">
                                      <p:cBhvr>
                                        <p:cTn id="27" dur="1000"/>
                                        <p:tgtEl>
                                          <p:spTgt spid="20"/>
                                        </p:tgtEl>
                                      </p:cBhvr>
                                    </p:animEffect>
                                  </p:childTnLst>
                                </p:cTn>
                              </p:par>
                            </p:childTnLst>
                          </p:cTn>
                        </p:par>
                        <p:par>
                          <p:cTn id="28" fill="hold" nodeType="afterGroup">
                            <p:stCondLst>
                              <p:cond delay="208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9"/>
                                        </p:tgtEl>
                                        <p:attrNameLst>
                                          <p:attrName>style.visibility</p:attrName>
                                        </p:attrNameLst>
                                      </p:cBhvr>
                                      <p:to>
                                        <p:strVal val="visible"/>
                                      </p:to>
                                    </p:set>
                                    <p:anim calcmode="discrete" valueType="clr">
                                      <p:cBhvr override="childStyle">
                                        <p:cTn id="31"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
                                        </p:tgtEl>
                                        <p:attrNameLst>
                                          <p:attrName>fillcolor</p:attrName>
                                        </p:attrNameLst>
                                      </p:cBhvr>
                                      <p:tavLst>
                                        <p:tav tm="0">
                                          <p:val>
                                            <p:clrVal>
                                              <a:schemeClr val="accent2"/>
                                            </p:clrVal>
                                          </p:val>
                                        </p:tav>
                                        <p:tav tm="50000">
                                          <p:val>
                                            <p:clrVal>
                                              <a:schemeClr val="hlink"/>
                                            </p:clrVal>
                                          </p:val>
                                        </p:tav>
                                      </p:tavLst>
                                    </p:anim>
                                    <p:set>
                                      <p:cBhvr>
                                        <p:cTn id="33"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3401</TotalTime>
  <Words>2770</Words>
  <Application>Microsoft Office PowerPoint</Application>
  <PresentationFormat>On-screen Show (4:3)</PresentationFormat>
  <Paragraphs>474</Paragraphs>
  <Slides>38</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Flow</vt:lpstr>
      <vt:lpstr>Modèle par défaut</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Gordana Kastratovic</dc:creator>
  <cp:lastModifiedBy>GK</cp:lastModifiedBy>
  <cp:revision>282</cp:revision>
  <dcterms:created xsi:type="dcterms:W3CDTF">2006-10-10T09:54:47Z</dcterms:created>
  <dcterms:modified xsi:type="dcterms:W3CDTF">2024-03-20T09:07:46Z</dcterms:modified>
</cp:coreProperties>
</file>