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charts/chart2.xml" ContentType="application/vnd.openxmlformats-officedocument.drawingml.char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3" r:id="rId2"/>
  </p:sldMasterIdLst>
  <p:notesMasterIdLst>
    <p:notesMasterId r:id="rId19"/>
  </p:notesMasterIdLst>
  <p:handoutMasterIdLst>
    <p:handoutMasterId r:id="rId20"/>
  </p:handoutMasterIdLst>
  <p:sldIdLst>
    <p:sldId id="261" r:id="rId3"/>
    <p:sldId id="262" r:id="rId4"/>
    <p:sldId id="257" r:id="rId5"/>
    <p:sldId id="272" r:id="rId6"/>
    <p:sldId id="273" r:id="rId7"/>
    <p:sldId id="274" r:id="rId8"/>
    <p:sldId id="263" r:id="rId9"/>
    <p:sldId id="264" r:id="rId10"/>
    <p:sldId id="265" r:id="rId11"/>
    <p:sldId id="266" r:id="rId12"/>
    <p:sldId id="267" r:id="rId13"/>
    <p:sldId id="268" r:id="rId14"/>
    <p:sldId id="275" r:id="rId15"/>
    <p:sldId id="269" r:id="rId16"/>
    <p:sldId id="270" r:id="rId17"/>
    <p:sldId id="260"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BFF"/>
    <a:srgbClr val="EBF4E4"/>
    <a:srgbClr val="FFF6DB"/>
    <a:srgbClr val="E5EBF7"/>
    <a:srgbClr val="660066"/>
    <a:srgbClr val="FF6699"/>
    <a:srgbClr val="FFCCFF"/>
    <a:srgbClr val="1E57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754" y="4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sr-Cyrl-RS" dirty="0"/>
              <a:t>Наслов графикона</a:t>
            </a:r>
            <a:endParaRPr lang="sr-Latn-R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barChart>
        <c:barDir val="col"/>
        <c:grouping val="clustered"/>
        <c:varyColors val="0"/>
        <c:ser>
          <c:idx val="0"/>
          <c:order val="0"/>
          <c:tx>
            <c:strRef>
              <c:f>Sheet1!$B$1</c:f>
              <c:strCache>
                <c:ptCount val="1"/>
                <c:pt idx="0">
                  <c:v>Серија 1</c:v>
                </c:pt>
              </c:strCache>
            </c:strRef>
          </c:tx>
          <c:spPr>
            <a:solidFill>
              <a:schemeClr val="accent5">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82EF-496F-968C-12F1CF576270}"/>
            </c:ext>
          </c:extLst>
        </c:ser>
        <c:ser>
          <c:idx val="1"/>
          <c:order val="1"/>
          <c:tx>
            <c:strRef>
              <c:f>Sheet1!$C$1</c:f>
              <c:strCache>
                <c:ptCount val="1"/>
                <c:pt idx="0">
                  <c:v>Серија 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82EF-496F-968C-12F1CF576270}"/>
            </c:ext>
          </c:extLst>
        </c:ser>
        <c:ser>
          <c:idx val="2"/>
          <c:order val="2"/>
          <c:tx>
            <c:strRef>
              <c:f>Sheet1!$D$1</c:f>
              <c:strCache>
                <c:ptCount val="1"/>
                <c:pt idx="0">
                  <c:v>Серија 3</c:v>
                </c:pt>
              </c:strCache>
            </c:strRef>
          </c:tx>
          <c:spPr>
            <a:solidFill>
              <a:schemeClr val="accent5">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82EF-496F-968C-12F1CF576270}"/>
            </c:ext>
          </c:extLst>
        </c:ser>
        <c:dLbls>
          <c:showLegendKey val="0"/>
          <c:showVal val="1"/>
          <c:showCatName val="0"/>
          <c:showSerName val="0"/>
          <c:showPercent val="0"/>
          <c:showBubbleSize val="0"/>
        </c:dLbls>
        <c:gapWidth val="219"/>
        <c:overlap val="-27"/>
        <c:axId val="76797056"/>
        <c:axId val="76798592"/>
      </c:barChart>
      <c:catAx>
        <c:axId val="76797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6798592"/>
        <c:crosses val="autoZero"/>
        <c:auto val="1"/>
        <c:lblAlgn val="ctr"/>
        <c:lblOffset val="100"/>
        <c:noMultiLvlLbl val="0"/>
      </c:catAx>
      <c:valAx>
        <c:axId val="76798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6797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sr-Cyrl-RS" dirty="0"/>
              <a:t>Наслов графикона</a:t>
            </a:r>
            <a:endParaRPr lang="sr-Latn-RS" dirty="0"/>
          </a:p>
        </c:rich>
      </c:tx>
      <c:overlay val="0"/>
      <c:spPr>
        <a:noFill/>
        <a:ln>
          <a:noFill/>
        </a:ln>
        <a:effectLst/>
      </c:spPr>
    </c:title>
    <c:autoTitleDeleted val="0"/>
    <c:plotArea>
      <c:layout/>
      <c:barChart>
        <c:barDir val="col"/>
        <c:grouping val="clustered"/>
        <c:varyColors val="0"/>
        <c:ser>
          <c:idx val="0"/>
          <c:order val="0"/>
          <c:tx>
            <c:strRef>
              <c:f>Sheet1!$B$1</c:f>
              <c:strCache>
                <c:ptCount val="1"/>
                <c:pt idx="0">
                  <c:v>Серија 1</c:v>
                </c:pt>
              </c:strCache>
            </c:strRef>
          </c:tx>
          <c:spPr>
            <a:solidFill>
              <a:schemeClr val="accent5">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82EF-496F-968C-12F1CF576270}"/>
            </c:ext>
          </c:extLst>
        </c:ser>
        <c:ser>
          <c:idx val="1"/>
          <c:order val="1"/>
          <c:tx>
            <c:strRef>
              <c:f>Sheet1!$C$1</c:f>
              <c:strCache>
                <c:ptCount val="1"/>
                <c:pt idx="0">
                  <c:v>Серија 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82EF-496F-968C-12F1CF576270}"/>
            </c:ext>
          </c:extLst>
        </c:ser>
        <c:ser>
          <c:idx val="2"/>
          <c:order val="2"/>
          <c:tx>
            <c:strRef>
              <c:f>Sheet1!$D$1</c:f>
              <c:strCache>
                <c:ptCount val="1"/>
                <c:pt idx="0">
                  <c:v>Серија 3</c:v>
                </c:pt>
              </c:strCache>
            </c:strRef>
          </c:tx>
          <c:spPr>
            <a:solidFill>
              <a:schemeClr val="accent5">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Категорија 1</c:v>
                </c:pt>
                <c:pt idx="1">
                  <c:v>Категорија 2</c:v>
                </c:pt>
                <c:pt idx="2">
                  <c:v>Категорија 3</c:v>
                </c:pt>
                <c:pt idx="3">
                  <c:v>Категорија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82EF-496F-968C-12F1CF576270}"/>
            </c:ext>
          </c:extLst>
        </c:ser>
        <c:dLbls>
          <c:showLegendKey val="0"/>
          <c:showVal val="1"/>
          <c:showCatName val="0"/>
          <c:showSerName val="0"/>
          <c:showPercent val="0"/>
          <c:showBubbleSize val="0"/>
        </c:dLbls>
        <c:gapWidth val="219"/>
        <c:overlap val="-27"/>
        <c:axId val="78037760"/>
        <c:axId val="78039296"/>
      </c:barChart>
      <c:catAx>
        <c:axId val="78037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039296"/>
        <c:crosses val="autoZero"/>
        <c:auto val="1"/>
        <c:lblAlgn val="ctr"/>
        <c:lblOffset val="100"/>
        <c:noMultiLvlLbl val="0"/>
      </c:catAx>
      <c:valAx>
        <c:axId val="780392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037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158AFC-87BA-4AF7-B78A-720C20E4E4A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F716AD06-CFFF-4A5C-81B7-7B4D16C76D9E}">
      <dgm:prSet custT="1"/>
      <dgm:spPr>
        <a:solidFill>
          <a:schemeClr val="accent5">
            <a:lumMod val="40000"/>
            <a:lumOff val="60000"/>
          </a:schemeClr>
        </a:solidFill>
        <a:ln>
          <a:solidFill>
            <a:schemeClr val="accent5">
              <a:lumMod val="50000"/>
            </a:schemeClr>
          </a:solidFill>
        </a:ln>
      </dgm:spPr>
      <dgm:t>
        <a:bodyPr/>
        <a:lstStyle/>
        <a:p>
          <a:r>
            <a:rPr lang="sr-Cyrl-RS" sz="2000" b="1" i="1" noProof="0" dirty="0">
              <a:solidFill>
                <a:schemeClr val="accent5">
                  <a:lumMod val="50000"/>
                </a:schemeClr>
              </a:solidFill>
              <a:latin typeface="Cambria" pitchFamily="18" charset="0"/>
              <a:ea typeface="Cambria" pitchFamily="18" charset="0"/>
            </a:rPr>
            <a:t>Инфраструктурни индикатори</a:t>
          </a:r>
          <a:r>
            <a:rPr lang="sr-Cyrl-RS" sz="2000" b="1" noProof="0" dirty="0">
              <a:solidFill>
                <a:schemeClr val="accent5">
                  <a:lumMod val="50000"/>
                </a:schemeClr>
              </a:solidFill>
              <a:latin typeface="Cambria" pitchFamily="18" charset="0"/>
              <a:ea typeface="Cambria" pitchFamily="18" charset="0"/>
            </a:rPr>
            <a:t> </a:t>
          </a:r>
        </a:p>
      </dgm:t>
    </dgm:pt>
    <dgm:pt modelId="{777DF23B-BBB3-4F97-B703-C5E3476589DE}" type="parTrans" cxnId="{7DCCE596-A371-4F34-8768-D40170BD9D3F}">
      <dgm:prSet/>
      <dgm:spPr/>
      <dgm:t>
        <a:bodyPr/>
        <a:lstStyle/>
        <a:p>
          <a:endParaRPr lang="en-US"/>
        </a:p>
      </dgm:t>
    </dgm:pt>
    <dgm:pt modelId="{0F109EC7-0F00-44A8-90F3-4CEF5CB979AA}" type="sibTrans" cxnId="{7DCCE596-A371-4F34-8768-D40170BD9D3F}">
      <dgm:prSet/>
      <dgm:spPr/>
      <dgm:t>
        <a:bodyPr/>
        <a:lstStyle/>
        <a:p>
          <a:endParaRPr lang="en-US"/>
        </a:p>
      </dgm:t>
    </dgm:pt>
    <dgm:pt modelId="{D936CC43-AD93-4454-8478-0A50742F7055}">
      <dgm:prSet custT="1"/>
      <dgm:spPr/>
      <dgm:t>
        <a:bodyPr/>
        <a:lstStyle/>
        <a:p>
          <a:pPr algn="just"/>
          <a:r>
            <a:rPr lang="sr-Cyrl-RS" sz="1800" noProof="0" dirty="0">
              <a:solidFill>
                <a:schemeClr val="accent5">
                  <a:lumMod val="50000"/>
                </a:schemeClr>
              </a:solidFill>
              <a:latin typeface="Cambria" pitchFamily="18" charset="0"/>
              <a:ea typeface="Cambria" pitchFamily="18" charset="0"/>
            </a:rPr>
            <a:t>Узимају у обзир карактеристике инфраструктуре у смислу капацитета, нивоа услуге, квалитета транспортних објеката и услуга. Мерење ових индикатора врши се кроз показатеље као што су просечна брзина путовања, ниво гужви у саобраћају и сл.</a:t>
          </a:r>
        </a:p>
      </dgm:t>
    </dgm:pt>
    <dgm:pt modelId="{FA3B2AB3-8CF0-432E-9FEA-612394F46F9D}" type="parTrans" cxnId="{00004DE4-8F3E-4E9F-AE12-915029AF63E0}">
      <dgm:prSet/>
      <dgm:spPr/>
      <dgm:t>
        <a:bodyPr/>
        <a:lstStyle/>
        <a:p>
          <a:endParaRPr lang="en-US"/>
        </a:p>
      </dgm:t>
    </dgm:pt>
    <dgm:pt modelId="{F83E9F48-C38D-4FDA-A1F3-4AD487986B0D}" type="sibTrans" cxnId="{00004DE4-8F3E-4E9F-AE12-915029AF63E0}">
      <dgm:prSet/>
      <dgm:spPr/>
      <dgm:t>
        <a:bodyPr/>
        <a:lstStyle/>
        <a:p>
          <a:endParaRPr lang="en-US"/>
        </a:p>
      </dgm:t>
    </dgm:pt>
    <dgm:pt modelId="{D25C58B0-7CD7-44D1-B97E-018AFB4F71C2}">
      <dgm:prSet custT="1"/>
      <dgm:spPr>
        <a:solidFill>
          <a:schemeClr val="accent5">
            <a:lumMod val="40000"/>
            <a:lumOff val="60000"/>
          </a:schemeClr>
        </a:solidFill>
        <a:ln>
          <a:solidFill>
            <a:schemeClr val="accent5">
              <a:lumMod val="50000"/>
            </a:schemeClr>
          </a:solidFill>
        </a:ln>
      </dgm:spPr>
      <dgm:t>
        <a:bodyPr/>
        <a:lstStyle/>
        <a:p>
          <a:r>
            <a:rPr lang="sr-Cyrl-RS" sz="2000" b="1" i="1" noProof="0" dirty="0">
              <a:solidFill>
                <a:schemeClr val="accent5">
                  <a:lumMod val="50000"/>
                </a:schemeClr>
              </a:solidFill>
              <a:latin typeface="Cambria" pitchFamily="18" charset="0"/>
              <a:ea typeface="Cambria" pitchFamily="18" charset="0"/>
            </a:rPr>
            <a:t>Индикатори активности</a:t>
          </a:r>
          <a:r>
            <a:rPr lang="sr-Cyrl-RS" sz="2000" b="1" noProof="0" dirty="0">
              <a:solidFill>
                <a:schemeClr val="accent5">
                  <a:lumMod val="50000"/>
                </a:schemeClr>
              </a:solidFill>
              <a:latin typeface="Cambria" pitchFamily="18" charset="0"/>
              <a:ea typeface="Cambria" pitchFamily="18" charset="0"/>
            </a:rPr>
            <a:t> </a:t>
          </a:r>
        </a:p>
      </dgm:t>
    </dgm:pt>
    <dgm:pt modelId="{62AB1753-20FF-4389-9FFF-A8B2B5CBD624}" type="parTrans" cxnId="{788D6EB8-AB6C-4D00-B1A1-03156A108E88}">
      <dgm:prSet/>
      <dgm:spPr/>
      <dgm:t>
        <a:bodyPr/>
        <a:lstStyle/>
        <a:p>
          <a:endParaRPr lang="en-US"/>
        </a:p>
      </dgm:t>
    </dgm:pt>
    <dgm:pt modelId="{93F1D9B2-E457-4AA1-B97C-C67E26E4EC42}" type="sibTrans" cxnId="{788D6EB8-AB6C-4D00-B1A1-03156A108E88}">
      <dgm:prSet/>
      <dgm:spPr/>
      <dgm:t>
        <a:bodyPr/>
        <a:lstStyle/>
        <a:p>
          <a:endParaRPr lang="en-US"/>
        </a:p>
      </dgm:t>
    </dgm:pt>
    <dgm:pt modelId="{A3A49771-0EF5-4E67-9975-AF5C1CA80FB5}">
      <dgm:prSet custT="1"/>
      <dgm:spPr/>
      <dgm:t>
        <a:bodyPr/>
        <a:lstStyle/>
        <a:p>
          <a:pPr algn="just"/>
          <a:r>
            <a:rPr lang="sr-Cyrl-RS" sz="1800" noProof="0" dirty="0">
              <a:solidFill>
                <a:schemeClr val="accent5">
                  <a:lumMod val="50000"/>
                </a:schemeClr>
              </a:solidFill>
              <a:latin typeface="Cambria" pitchFamily="18" charset="0"/>
              <a:ea typeface="Cambria" pitchFamily="18" charset="0"/>
            </a:rPr>
            <a:t>Описују временско-просторни приступ одређеним активностима (нпр. посао, здравствена заштита, образовање) од значаја становништву. Мерење ових индикатора често се реализује кроз гравитациони модел доступности одређене активности, где се на мапама обележавају зоне доступне за различите временске интервале.</a:t>
          </a:r>
        </a:p>
      </dgm:t>
    </dgm:pt>
    <dgm:pt modelId="{EC678A63-7BF9-4C64-824C-6FD60ECD69FA}" type="parTrans" cxnId="{81366CC4-0A89-47FC-925A-712B9679C84B}">
      <dgm:prSet/>
      <dgm:spPr/>
      <dgm:t>
        <a:bodyPr/>
        <a:lstStyle/>
        <a:p>
          <a:endParaRPr lang="en-US"/>
        </a:p>
      </dgm:t>
    </dgm:pt>
    <dgm:pt modelId="{C5BC66E6-69C7-46E6-92C0-BD3ED8F10075}" type="sibTrans" cxnId="{81366CC4-0A89-47FC-925A-712B9679C84B}">
      <dgm:prSet/>
      <dgm:spPr/>
      <dgm:t>
        <a:bodyPr/>
        <a:lstStyle/>
        <a:p>
          <a:endParaRPr lang="en-US"/>
        </a:p>
      </dgm:t>
    </dgm:pt>
    <dgm:pt modelId="{C2C57BE8-CBE3-4DE6-BDA4-BEA8775386A6}">
      <dgm:prSet custT="1"/>
      <dgm:spPr>
        <a:solidFill>
          <a:schemeClr val="accent5">
            <a:lumMod val="40000"/>
            <a:lumOff val="60000"/>
          </a:schemeClr>
        </a:solidFill>
        <a:ln>
          <a:solidFill>
            <a:schemeClr val="accent5">
              <a:lumMod val="50000"/>
            </a:schemeClr>
          </a:solidFill>
        </a:ln>
      </dgm:spPr>
      <dgm:t>
        <a:bodyPr/>
        <a:lstStyle/>
        <a:p>
          <a:r>
            <a:rPr lang="sr-Cyrl-RS" sz="2000" b="1" i="1" noProof="0" dirty="0">
              <a:solidFill>
                <a:schemeClr val="accent5">
                  <a:lumMod val="50000"/>
                </a:schemeClr>
              </a:solidFill>
              <a:latin typeface="Cambria" pitchFamily="18" charset="0"/>
              <a:ea typeface="Cambria" pitchFamily="18" charset="0"/>
            </a:rPr>
            <a:t>Индикатори оријентисани ка људима</a:t>
          </a:r>
          <a:r>
            <a:rPr lang="sr-Cyrl-RS" sz="2000" b="1" noProof="0" dirty="0">
              <a:solidFill>
                <a:schemeClr val="accent5">
                  <a:lumMod val="50000"/>
                </a:schemeClr>
              </a:solidFill>
              <a:latin typeface="Cambria" pitchFamily="18" charset="0"/>
              <a:ea typeface="Cambria" pitchFamily="18" charset="0"/>
            </a:rPr>
            <a:t> </a:t>
          </a:r>
        </a:p>
      </dgm:t>
    </dgm:pt>
    <dgm:pt modelId="{077A92FF-CE7C-45BF-A5CD-FD0F1A273214}" type="parTrans" cxnId="{66195996-DBC4-4B25-94F7-26784C23EDE8}">
      <dgm:prSet/>
      <dgm:spPr/>
      <dgm:t>
        <a:bodyPr/>
        <a:lstStyle/>
        <a:p>
          <a:endParaRPr lang="en-US"/>
        </a:p>
      </dgm:t>
    </dgm:pt>
    <dgm:pt modelId="{36AB7627-CC70-4616-AEF4-B58ED49758CA}" type="sibTrans" cxnId="{66195996-DBC4-4B25-94F7-26784C23EDE8}">
      <dgm:prSet/>
      <dgm:spPr/>
      <dgm:t>
        <a:bodyPr/>
        <a:lstStyle/>
        <a:p>
          <a:endParaRPr lang="en-US"/>
        </a:p>
      </dgm:t>
    </dgm:pt>
    <dgm:pt modelId="{DE0DADDB-B549-4509-A4B4-59CE7B4B714F}">
      <dgm:prSet custT="1"/>
      <dgm:spPr/>
      <dgm:t>
        <a:bodyPr/>
        <a:lstStyle/>
        <a:p>
          <a:pPr algn="just"/>
          <a:r>
            <a:rPr lang="sr-Cyrl-RS" sz="1800" noProof="0" dirty="0">
              <a:solidFill>
                <a:schemeClr val="accent5">
                  <a:lumMod val="50000"/>
                </a:schemeClr>
              </a:solidFill>
              <a:latin typeface="Cambria" pitchFamily="18" charset="0"/>
              <a:ea typeface="Cambria" pitchFamily="18" charset="0"/>
            </a:rPr>
            <a:t>Ови индикатори описују приступачност на индивидуалном нивоу анализирајући колико активности (пословних и рекреативних) људи могу реализовати узимајући у обзир своје доступно време и квалитет транспортног система.</a:t>
          </a:r>
        </a:p>
      </dgm:t>
    </dgm:pt>
    <dgm:pt modelId="{D37387F4-6814-4432-ADC9-D4F3C0DE1D83}" type="parTrans" cxnId="{D360BA56-DAA5-4E89-8A2D-D2352A33BC08}">
      <dgm:prSet/>
      <dgm:spPr/>
      <dgm:t>
        <a:bodyPr/>
        <a:lstStyle/>
        <a:p>
          <a:endParaRPr lang="en-US"/>
        </a:p>
      </dgm:t>
    </dgm:pt>
    <dgm:pt modelId="{EC6B31D0-2A4C-4946-A69B-B4BFCB0BAB91}" type="sibTrans" cxnId="{D360BA56-DAA5-4E89-8A2D-D2352A33BC08}">
      <dgm:prSet/>
      <dgm:spPr/>
      <dgm:t>
        <a:bodyPr/>
        <a:lstStyle/>
        <a:p>
          <a:endParaRPr lang="en-US"/>
        </a:p>
      </dgm:t>
    </dgm:pt>
    <dgm:pt modelId="{73E7D476-14EC-4765-A154-9F3E19AAEB0B}" type="pres">
      <dgm:prSet presAssocID="{EF158AFC-87BA-4AF7-B78A-720C20E4E4A9}" presName="linear" presStyleCnt="0">
        <dgm:presLayoutVars>
          <dgm:dir/>
          <dgm:animLvl val="lvl"/>
          <dgm:resizeHandles val="exact"/>
        </dgm:presLayoutVars>
      </dgm:prSet>
      <dgm:spPr/>
    </dgm:pt>
    <dgm:pt modelId="{51FDDA25-4B65-4841-BD30-1654C60C3237}" type="pres">
      <dgm:prSet presAssocID="{F716AD06-CFFF-4A5C-81B7-7B4D16C76D9E}" presName="parentLin" presStyleCnt="0"/>
      <dgm:spPr/>
    </dgm:pt>
    <dgm:pt modelId="{EC484CDC-187B-4EDF-9065-A92478D504E3}" type="pres">
      <dgm:prSet presAssocID="{F716AD06-CFFF-4A5C-81B7-7B4D16C76D9E}" presName="parentLeftMargin" presStyleLbl="node1" presStyleIdx="0" presStyleCnt="3"/>
      <dgm:spPr/>
    </dgm:pt>
    <dgm:pt modelId="{B7CD6B2B-58D1-409C-AA98-F8593330A218}" type="pres">
      <dgm:prSet presAssocID="{F716AD06-CFFF-4A5C-81B7-7B4D16C76D9E}" presName="parentText" presStyleLbl="node1" presStyleIdx="0" presStyleCnt="3" custScaleX="67136" custScaleY="105832">
        <dgm:presLayoutVars>
          <dgm:chMax val="0"/>
          <dgm:bulletEnabled val="1"/>
        </dgm:presLayoutVars>
      </dgm:prSet>
      <dgm:spPr/>
    </dgm:pt>
    <dgm:pt modelId="{443C23FE-D449-4C27-9680-D0553E611D7A}" type="pres">
      <dgm:prSet presAssocID="{F716AD06-CFFF-4A5C-81B7-7B4D16C76D9E}" presName="negativeSpace" presStyleCnt="0"/>
      <dgm:spPr/>
    </dgm:pt>
    <dgm:pt modelId="{C46214A3-7F1C-4357-862A-F573A0D1CADC}" type="pres">
      <dgm:prSet presAssocID="{F716AD06-CFFF-4A5C-81B7-7B4D16C76D9E}" presName="childText" presStyleLbl="conFgAcc1" presStyleIdx="0" presStyleCnt="3">
        <dgm:presLayoutVars>
          <dgm:bulletEnabled val="1"/>
        </dgm:presLayoutVars>
      </dgm:prSet>
      <dgm:spPr/>
    </dgm:pt>
    <dgm:pt modelId="{192CE760-71A2-45BA-B5E0-7A901F95C279}" type="pres">
      <dgm:prSet presAssocID="{0F109EC7-0F00-44A8-90F3-4CEF5CB979AA}" presName="spaceBetweenRectangles" presStyleCnt="0"/>
      <dgm:spPr/>
    </dgm:pt>
    <dgm:pt modelId="{B6E40BB9-3974-483F-B1AE-4DE8CBCDE111}" type="pres">
      <dgm:prSet presAssocID="{D25C58B0-7CD7-44D1-B97E-018AFB4F71C2}" presName="parentLin" presStyleCnt="0"/>
      <dgm:spPr/>
    </dgm:pt>
    <dgm:pt modelId="{C3B1045A-DD83-4335-A6FF-BB95CD2FAFF1}" type="pres">
      <dgm:prSet presAssocID="{D25C58B0-7CD7-44D1-B97E-018AFB4F71C2}" presName="parentLeftMargin" presStyleLbl="node1" presStyleIdx="0" presStyleCnt="3"/>
      <dgm:spPr/>
    </dgm:pt>
    <dgm:pt modelId="{3DB84253-515B-4CD7-9C27-010E413F10ED}" type="pres">
      <dgm:prSet presAssocID="{D25C58B0-7CD7-44D1-B97E-018AFB4F71C2}" presName="parentText" presStyleLbl="node1" presStyleIdx="1" presStyleCnt="3" custScaleX="50369">
        <dgm:presLayoutVars>
          <dgm:chMax val="0"/>
          <dgm:bulletEnabled val="1"/>
        </dgm:presLayoutVars>
      </dgm:prSet>
      <dgm:spPr/>
    </dgm:pt>
    <dgm:pt modelId="{AF1B13F8-53EA-408A-97C0-C2B820DC7778}" type="pres">
      <dgm:prSet presAssocID="{D25C58B0-7CD7-44D1-B97E-018AFB4F71C2}" presName="negativeSpace" presStyleCnt="0"/>
      <dgm:spPr/>
    </dgm:pt>
    <dgm:pt modelId="{5BA0274B-7DF9-43FF-B491-CA7935E8A18A}" type="pres">
      <dgm:prSet presAssocID="{D25C58B0-7CD7-44D1-B97E-018AFB4F71C2}" presName="childText" presStyleLbl="conFgAcc1" presStyleIdx="1" presStyleCnt="3">
        <dgm:presLayoutVars>
          <dgm:bulletEnabled val="1"/>
        </dgm:presLayoutVars>
      </dgm:prSet>
      <dgm:spPr/>
    </dgm:pt>
    <dgm:pt modelId="{D152265C-6761-4D2F-BA17-F03328EB7BAA}" type="pres">
      <dgm:prSet presAssocID="{93F1D9B2-E457-4AA1-B97C-C67E26E4EC42}" presName="spaceBetweenRectangles" presStyleCnt="0"/>
      <dgm:spPr/>
    </dgm:pt>
    <dgm:pt modelId="{8D3A53D0-1F57-4729-AE9F-6D13E7B4E032}" type="pres">
      <dgm:prSet presAssocID="{C2C57BE8-CBE3-4DE6-BDA4-BEA8775386A6}" presName="parentLin" presStyleCnt="0"/>
      <dgm:spPr/>
    </dgm:pt>
    <dgm:pt modelId="{5876CCD2-FEDE-4BA2-8F09-1DA0A23DBFB0}" type="pres">
      <dgm:prSet presAssocID="{C2C57BE8-CBE3-4DE6-BDA4-BEA8775386A6}" presName="parentLeftMargin" presStyleLbl="node1" presStyleIdx="1" presStyleCnt="3"/>
      <dgm:spPr/>
    </dgm:pt>
    <dgm:pt modelId="{80296484-1458-450B-8CF9-10D208D7294A}" type="pres">
      <dgm:prSet presAssocID="{C2C57BE8-CBE3-4DE6-BDA4-BEA8775386A6}" presName="parentText" presStyleLbl="node1" presStyleIdx="2" presStyleCnt="3" custScaleX="77532">
        <dgm:presLayoutVars>
          <dgm:chMax val="0"/>
          <dgm:bulletEnabled val="1"/>
        </dgm:presLayoutVars>
      </dgm:prSet>
      <dgm:spPr/>
    </dgm:pt>
    <dgm:pt modelId="{1965C2C2-1F32-4A8D-86EB-0CF251469F82}" type="pres">
      <dgm:prSet presAssocID="{C2C57BE8-CBE3-4DE6-BDA4-BEA8775386A6}" presName="negativeSpace" presStyleCnt="0"/>
      <dgm:spPr/>
    </dgm:pt>
    <dgm:pt modelId="{C2AE4F08-B32C-4A57-A691-63024631402D}" type="pres">
      <dgm:prSet presAssocID="{C2C57BE8-CBE3-4DE6-BDA4-BEA8775386A6}" presName="childText" presStyleLbl="conFgAcc1" presStyleIdx="2" presStyleCnt="3">
        <dgm:presLayoutVars>
          <dgm:bulletEnabled val="1"/>
        </dgm:presLayoutVars>
      </dgm:prSet>
      <dgm:spPr/>
    </dgm:pt>
  </dgm:ptLst>
  <dgm:cxnLst>
    <dgm:cxn modelId="{9556A509-F092-44E2-A6E3-9A3F6F07F405}" type="presOf" srcId="{A3A49771-0EF5-4E67-9975-AF5C1CA80FB5}" destId="{5BA0274B-7DF9-43FF-B491-CA7935E8A18A}" srcOrd="0" destOrd="0" presId="urn:microsoft.com/office/officeart/2005/8/layout/list1"/>
    <dgm:cxn modelId="{1CDAB42B-B9D4-4671-91C3-D144D910E3B6}" type="presOf" srcId="{C2C57BE8-CBE3-4DE6-BDA4-BEA8775386A6}" destId="{5876CCD2-FEDE-4BA2-8F09-1DA0A23DBFB0}" srcOrd="0" destOrd="0" presId="urn:microsoft.com/office/officeart/2005/8/layout/list1"/>
    <dgm:cxn modelId="{DD83905D-D152-4234-AC94-EBCA13A1687F}" type="presOf" srcId="{F716AD06-CFFF-4A5C-81B7-7B4D16C76D9E}" destId="{B7CD6B2B-58D1-409C-AA98-F8593330A218}" srcOrd="1" destOrd="0" presId="urn:microsoft.com/office/officeart/2005/8/layout/list1"/>
    <dgm:cxn modelId="{362CCA48-6866-4992-A216-C8328AD3ACF0}" type="presOf" srcId="{C2C57BE8-CBE3-4DE6-BDA4-BEA8775386A6}" destId="{80296484-1458-450B-8CF9-10D208D7294A}" srcOrd="1" destOrd="0" presId="urn:microsoft.com/office/officeart/2005/8/layout/list1"/>
    <dgm:cxn modelId="{D360BA56-DAA5-4E89-8A2D-D2352A33BC08}" srcId="{C2C57BE8-CBE3-4DE6-BDA4-BEA8775386A6}" destId="{DE0DADDB-B549-4509-A4B4-59CE7B4B714F}" srcOrd="0" destOrd="0" parTransId="{D37387F4-6814-4432-ADC9-D4F3C0DE1D83}" sibTransId="{EC6B31D0-2A4C-4946-A69B-B4BFCB0BAB91}"/>
    <dgm:cxn modelId="{BB3CE581-4568-4CAB-8B06-34384FB6670E}" type="presOf" srcId="{DE0DADDB-B549-4509-A4B4-59CE7B4B714F}" destId="{C2AE4F08-B32C-4A57-A691-63024631402D}" srcOrd="0" destOrd="0" presId="urn:microsoft.com/office/officeart/2005/8/layout/list1"/>
    <dgm:cxn modelId="{66195996-DBC4-4B25-94F7-26784C23EDE8}" srcId="{EF158AFC-87BA-4AF7-B78A-720C20E4E4A9}" destId="{C2C57BE8-CBE3-4DE6-BDA4-BEA8775386A6}" srcOrd="2" destOrd="0" parTransId="{077A92FF-CE7C-45BF-A5CD-FD0F1A273214}" sibTransId="{36AB7627-CC70-4616-AEF4-B58ED49758CA}"/>
    <dgm:cxn modelId="{7DCCE596-A371-4F34-8768-D40170BD9D3F}" srcId="{EF158AFC-87BA-4AF7-B78A-720C20E4E4A9}" destId="{F716AD06-CFFF-4A5C-81B7-7B4D16C76D9E}" srcOrd="0" destOrd="0" parTransId="{777DF23B-BBB3-4F97-B703-C5E3476589DE}" sibTransId="{0F109EC7-0F00-44A8-90F3-4CEF5CB979AA}"/>
    <dgm:cxn modelId="{318B78A1-8E0B-4EE6-81B7-126120E2DEEF}" type="presOf" srcId="{D25C58B0-7CD7-44D1-B97E-018AFB4F71C2}" destId="{3DB84253-515B-4CD7-9C27-010E413F10ED}" srcOrd="1" destOrd="0" presId="urn:microsoft.com/office/officeart/2005/8/layout/list1"/>
    <dgm:cxn modelId="{EF7898B3-01CB-439F-AD47-9A5A47FCCCBE}" type="presOf" srcId="{D936CC43-AD93-4454-8478-0A50742F7055}" destId="{C46214A3-7F1C-4357-862A-F573A0D1CADC}" srcOrd="0" destOrd="0" presId="urn:microsoft.com/office/officeart/2005/8/layout/list1"/>
    <dgm:cxn modelId="{788D6EB8-AB6C-4D00-B1A1-03156A108E88}" srcId="{EF158AFC-87BA-4AF7-B78A-720C20E4E4A9}" destId="{D25C58B0-7CD7-44D1-B97E-018AFB4F71C2}" srcOrd="1" destOrd="0" parTransId="{62AB1753-20FF-4389-9FFF-A8B2B5CBD624}" sibTransId="{93F1D9B2-E457-4AA1-B97C-C67E26E4EC42}"/>
    <dgm:cxn modelId="{81366CC4-0A89-47FC-925A-712B9679C84B}" srcId="{D25C58B0-7CD7-44D1-B97E-018AFB4F71C2}" destId="{A3A49771-0EF5-4E67-9975-AF5C1CA80FB5}" srcOrd="0" destOrd="0" parTransId="{EC678A63-7BF9-4C64-824C-6FD60ECD69FA}" sibTransId="{C5BC66E6-69C7-46E6-92C0-BD3ED8F10075}"/>
    <dgm:cxn modelId="{537988E3-0ADE-46F6-A9D4-5FD8A0CDECB9}" type="presOf" srcId="{D25C58B0-7CD7-44D1-B97E-018AFB4F71C2}" destId="{C3B1045A-DD83-4335-A6FF-BB95CD2FAFF1}" srcOrd="0" destOrd="0" presId="urn:microsoft.com/office/officeart/2005/8/layout/list1"/>
    <dgm:cxn modelId="{00004DE4-8F3E-4E9F-AE12-915029AF63E0}" srcId="{F716AD06-CFFF-4A5C-81B7-7B4D16C76D9E}" destId="{D936CC43-AD93-4454-8478-0A50742F7055}" srcOrd="0" destOrd="0" parTransId="{FA3B2AB3-8CF0-432E-9FEA-612394F46F9D}" sibTransId="{F83E9F48-C38D-4FDA-A1F3-4AD487986B0D}"/>
    <dgm:cxn modelId="{D7A787EF-177F-48EF-8D82-74A5CDFBCC7A}" type="presOf" srcId="{F716AD06-CFFF-4A5C-81B7-7B4D16C76D9E}" destId="{EC484CDC-187B-4EDF-9065-A92478D504E3}" srcOrd="0" destOrd="0" presId="urn:microsoft.com/office/officeart/2005/8/layout/list1"/>
    <dgm:cxn modelId="{FB40E6F2-2379-4FD7-969B-BD5BE05377B0}" type="presOf" srcId="{EF158AFC-87BA-4AF7-B78A-720C20E4E4A9}" destId="{73E7D476-14EC-4765-A154-9F3E19AAEB0B}" srcOrd="0" destOrd="0" presId="urn:microsoft.com/office/officeart/2005/8/layout/list1"/>
    <dgm:cxn modelId="{1596C209-8FB0-4C7C-B51E-B92E49765F07}" type="presParOf" srcId="{73E7D476-14EC-4765-A154-9F3E19AAEB0B}" destId="{51FDDA25-4B65-4841-BD30-1654C60C3237}" srcOrd="0" destOrd="0" presId="urn:microsoft.com/office/officeart/2005/8/layout/list1"/>
    <dgm:cxn modelId="{0FDE1A46-8005-4A96-99AA-E23672464A65}" type="presParOf" srcId="{51FDDA25-4B65-4841-BD30-1654C60C3237}" destId="{EC484CDC-187B-4EDF-9065-A92478D504E3}" srcOrd="0" destOrd="0" presId="urn:microsoft.com/office/officeart/2005/8/layout/list1"/>
    <dgm:cxn modelId="{814A4391-2610-469B-BC40-FC6195087D98}" type="presParOf" srcId="{51FDDA25-4B65-4841-BD30-1654C60C3237}" destId="{B7CD6B2B-58D1-409C-AA98-F8593330A218}" srcOrd="1" destOrd="0" presId="urn:microsoft.com/office/officeart/2005/8/layout/list1"/>
    <dgm:cxn modelId="{15623C01-7EA7-4245-A109-21A7A1E809F6}" type="presParOf" srcId="{73E7D476-14EC-4765-A154-9F3E19AAEB0B}" destId="{443C23FE-D449-4C27-9680-D0553E611D7A}" srcOrd="1" destOrd="0" presId="urn:microsoft.com/office/officeart/2005/8/layout/list1"/>
    <dgm:cxn modelId="{F1604C2D-4704-4DA9-9142-8C72AE45678F}" type="presParOf" srcId="{73E7D476-14EC-4765-A154-9F3E19AAEB0B}" destId="{C46214A3-7F1C-4357-862A-F573A0D1CADC}" srcOrd="2" destOrd="0" presId="urn:microsoft.com/office/officeart/2005/8/layout/list1"/>
    <dgm:cxn modelId="{255B41B6-40BB-4027-A924-B8FC6D17E068}" type="presParOf" srcId="{73E7D476-14EC-4765-A154-9F3E19AAEB0B}" destId="{192CE760-71A2-45BA-B5E0-7A901F95C279}" srcOrd="3" destOrd="0" presId="urn:microsoft.com/office/officeart/2005/8/layout/list1"/>
    <dgm:cxn modelId="{E29E5AC3-EB39-4D31-A0D1-25B53F5202C7}" type="presParOf" srcId="{73E7D476-14EC-4765-A154-9F3E19AAEB0B}" destId="{B6E40BB9-3974-483F-B1AE-4DE8CBCDE111}" srcOrd="4" destOrd="0" presId="urn:microsoft.com/office/officeart/2005/8/layout/list1"/>
    <dgm:cxn modelId="{3071E736-80C5-4CE7-BC0E-36C1D155FBF1}" type="presParOf" srcId="{B6E40BB9-3974-483F-B1AE-4DE8CBCDE111}" destId="{C3B1045A-DD83-4335-A6FF-BB95CD2FAFF1}" srcOrd="0" destOrd="0" presId="urn:microsoft.com/office/officeart/2005/8/layout/list1"/>
    <dgm:cxn modelId="{93009903-DAF0-42BB-B09B-61FD018E7852}" type="presParOf" srcId="{B6E40BB9-3974-483F-B1AE-4DE8CBCDE111}" destId="{3DB84253-515B-4CD7-9C27-010E413F10ED}" srcOrd="1" destOrd="0" presId="urn:microsoft.com/office/officeart/2005/8/layout/list1"/>
    <dgm:cxn modelId="{516F4F75-5045-48B5-AA67-1ED846674125}" type="presParOf" srcId="{73E7D476-14EC-4765-A154-9F3E19AAEB0B}" destId="{AF1B13F8-53EA-408A-97C0-C2B820DC7778}" srcOrd="5" destOrd="0" presId="urn:microsoft.com/office/officeart/2005/8/layout/list1"/>
    <dgm:cxn modelId="{4894BF76-FC19-4DD1-A433-FE7D6AE6785A}" type="presParOf" srcId="{73E7D476-14EC-4765-A154-9F3E19AAEB0B}" destId="{5BA0274B-7DF9-43FF-B491-CA7935E8A18A}" srcOrd="6" destOrd="0" presId="urn:microsoft.com/office/officeart/2005/8/layout/list1"/>
    <dgm:cxn modelId="{E13C264C-DB82-41C0-9743-1CA25486E2AB}" type="presParOf" srcId="{73E7D476-14EC-4765-A154-9F3E19AAEB0B}" destId="{D152265C-6761-4D2F-BA17-F03328EB7BAA}" srcOrd="7" destOrd="0" presId="urn:microsoft.com/office/officeart/2005/8/layout/list1"/>
    <dgm:cxn modelId="{7E9F5883-8047-4A61-8424-30CC0CBA8211}" type="presParOf" srcId="{73E7D476-14EC-4765-A154-9F3E19AAEB0B}" destId="{8D3A53D0-1F57-4729-AE9F-6D13E7B4E032}" srcOrd="8" destOrd="0" presId="urn:microsoft.com/office/officeart/2005/8/layout/list1"/>
    <dgm:cxn modelId="{D0F2CE77-A512-4E0B-A6EE-267356138A28}" type="presParOf" srcId="{8D3A53D0-1F57-4729-AE9F-6D13E7B4E032}" destId="{5876CCD2-FEDE-4BA2-8F09-1DA0A23DBFB0}" srcOrd="0" destOrd="0" presId="urn:microsoft.com/office/officeart/2005/8/layout/list1"/>
    <dgm:cxn modelId="{7C31F565-FA0B-4348-B4A5-4583146DD83D}" type="presParOf" srcId="{8D3A53D0-1F57-4729-AE9F-6D13E7B4E032}" destId="{80296484-1458-450B-8CF9-10D208D7294A}" srcOrd="1" destOrd="0" presId="urn:microsoft.com/office/officeart/2005/8/layout/list1"/>
    <dgm:cxn modelId="{BECD35FB-DCC7-4858-9C1F-84B550B8CDD6}" type="presParOf" srcId="{73E7D476-14EC-4765-A154-9F3E19AAEB0B}" destId="{1965C2C2-1F32-4A8D-86EB-0CF251469F82}" srcOrd="9" destOrd="0" presId="urn:microsoft.com/office/officeart/2005/8/layout/list1"/>
    <dgm:cxn modelId="{16E4E640-6C52-4390-B360-DDB5AF4DEA03}" type="presParOf" srcId="{73E7D476-14EC-4765-A154-9F3E19AAEB0B}" destId="{C2AE4F08-B32C-4A57-A691-63024631402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6214A3-7F1C-4357-862A-F573A0D1CADC}">
      <dsp:nvSpPr>
        <dsp:cNvPr id="0" name=""/>
        <dsp:cNvSpPr/>
      </dsp:nvSpPr>
      <dsp:spPr>
        <a:xfrm>
          <a:off x="0" y="324247"/>
          <a:ext cx="11129553"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777" tIns="333248" rIns="863777" bIns="128016" numCol="1" spcCol="1270" anchor="t" anchorCtr="0">
          <a:noAutofit/>
        </a:bodyPr>
        <a:lstStyle/>
        <a:p>
          <a:pPr marL="171450" lvl="1" indent="-171450" algn="just" defTabSz="800100">
            <a:lnSpc>
              <a:spcPct val="90000"/>
            </a:lnSpc>
            <a:spcBef>
              <a:spcPct val="0"/>
            </a:spcBef>
            <a:spcAft>
              <a:spcPct val="15000"/>
            </a:spcAft>
            <a:buChar char="•"/>
          </a:pPr>
          <a:r>
            <a:rPr lang="sr-Cyrl-RS" sz="1800" kern="1200" noProof="0" dirty="0">
              <a:solidFill>
                <a:schemeClr val="accent5">
                  <a:lumMod val="50000"/>
                </a:schemeClr>
              </a:solidFill>
              <a:latin typeface="Cambria" pitchFamily="18" charset="0"/>
              <a:ea typeface="Cambria" pitchFamily="18" charset="0"/>
            </a:rPr>
            <a:t>Узимају у обзир карактеристике инфраструктуре у смислу капацитета, нивоа услуге, квалитета транспортних објеката и услуга. Мерење ових индикатора врши се кроз показатеље као што су просечна брзина путовања, ниво гужви у саобраћају и сл.</a:t>
          </a:r>
        </a:p>
      </dsp:txBody>
      <dsp:txXfrm>
        <a:off x="0" y="324247"/>
        <a:ext cx="11129553" cy="1209600"/>
      </dsp:txXfrm>
    </dsp:sp>
    <dsp:sp modelId="{B7CD6B2B-58D1-409C-AA98-F8593330A218}">
      <dsp:nvSpPr>
        <dsp:cNvPr id="0" name=""/>
        <dsp:cNvSpPr/>
      </dsp:nvSpPr>
      <dsp:spPr>
        <a:xfrm>
          <a:off x="556477" y="60541"/>
          <a:ext cx="5230355" cy="499865"/>
        </a:xfrm>
        <a:prstGeom prst="roundRect">
          <a:avLst/>
        </a:prstGeom>
        <a:solidFill>
          <a:schemeClr val="accent5">
            <a:lumMod val="40000"/>
            <a:lumOff val="6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469" tIns="0" rIns="294469" bIns="0" numCol="1" spcCol="1270" anchor="ctr" anchorCtr="0">
          <a:noAutofit/>
        </a:bodyPr>
        <a:lstStyle/>
        <a:p>
          <a:pPr marL="0" lvl="0" indent="0" algn="l" defTabSz="889000">
            <a:lnSpc>
              <a:spcPct val="90000"/>
            </a:lnSpc>
            <a:spcBef>
              <a:spcPct val="0"/>
            </a:spcBef>
            <a:spcAft>
              <a:spcPct val="35000"/>
            </a:spcAft>
            <a:buNone/>
          </a:pPr>
          <a:r>
            <a:rPr lang="sr-Cyrl-RS" sz="2000" b="1" i="1" kern="1200" noProof="0" dirty="0">
              <a:solidFill>
                <a:schemeClr val="accent5">
                  <a:lumMod val="50000"/>
                </a:schemeClr>
              </a:solidFill>
              <a:latin typeface="Cambria" pitchFamily="18" charset="0"/>
              <a:ea typeface="Cambria" pitchFamily="18" charset="0"/>
            </a:rPr>
            <a:t>Инфраструктурни индикатори</a:t>
          </a:r>
          <a:r>
            <a:rPr lang="sr-Cyrl-RS" sz="2000" b="1" kern="1200" noProof="0" dirty="0">
              <a:solidFill>
                <a:schemeClr val="accent5">
                  <a:lumMod val="50000"/>
                </a:schemeClr>
              </a:solidFill>
              <a:latin typeface="Cambria" pitchFamily="18" charset="0"/>
              <a:ea typeface="Cambria" pitchFamily="18" charset="0"/>
            </a:rPr>
            <a:t> </a:t>
          </a:r>
        </a:p>
      </dsp:txBody>
      <dsp:txXfrm>
        <a:off x="580878" y="84942"/>
        <a:ext cx="5181553" cy="451063"/>
      </dsp:txXfrm>
    </dsp:sp>
    <dsp:sp modelId="{5BA0274B-7DF9-43FF-B491-CA7935E8A18A}">
      <dsp:nvSpPr>
        <dsp:cNvPr id="0" name=""/>
        <dsp:cNvSpPr/>
      </dsp:nvSpPr>
      <dsp:spPr>
        <a:xfrm>
          <a:off x="0" y="1856407"/>
          <a:ext cx="11129553" cy="1436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777" tIns="333248" rIns="863777" bIns="128016" numCol="1" spcCol="1270" anchor="t" anchorCtr="0">
          <a:noAutofit/>
        </a:bodyPr>
        <a:lstStyle/>
        <a:p>
          <a:pPr marL="171450" lvl="1" indent="-171450" algn="just" defTabSz="800100">
            <a:lnSpc>
              <a:spcPct val="90000"/>
            </a:lnSpc>
            <a:spcBef>
              <a:spcPct val="0"/>
            </a:spcBef>
            <a:spcAft>
              <a:spcPct val="15000"/>
            </a:spcAft>
            <a:buChar char="•"/>
          </a:pPr>
          <a:r>
            <a:rPr lang="sr-Cyrl-RS" sz="1800" kern="1200" noProof="0" dirty="0">
              <a:solidFill>
                <a:schemeClr val="accent5">
                  <a:lumMod val="50000"/>
                </a:schemeClr>
              </a:solidFill>
              <a:latin typeface="Cambria" pitchFamily="18" charset="0"/>
              <a:ea typeface="Cambria" pitchFamily="18" charset="0"/>
            </a:rPr>
            <a:t>Описују временско-просторни приступ одређеним активностима (нпр. посао, здравствена заштита, образовање) од значаја становништву. Мерење ових индикатора често се реализује кроз гравитациони модел доступности одређене активности, где се на мапама обележавају зоне доступне за различите временске интервале.</a:t>
          </a:r>
        </a:p>
      </dsp:txBody>
      <dsp:txXfrm>
        <a:off x="0" y="1856407"/>
        <a:ext cx="11129553" cy="1436400"/>
      </dsp:txXfrm>
    </dsp:sp>
    <dsp:sp modelId="{3DB84253-515B-4CD7-9C27-010E413F10ED}">
      <dsp:nvSpPr>
        <dsp:cNvPr id="0" name=""/>
        <dsp:cNvSpPr/>
      </dsp:nvSpPr>
      <dsp:spPr>
        <a:xfrm>
          <a:off x="556477" y="1620247"/>
          <a:ext cx="3924091" cy="472320"/>
        </a:xfrm>
        <a:prstGeom prst="roundRect">
          <a:avLst/>
        </a:prstGeom>
        <a:solidFill>
          <a:schemeClr val="accent5">
            <a:lumMod val="40000"/>
            <a:lumOff val="6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469" tIns="0" rIns="294469" bIns="0" numCol="1" spcCol="1270" anchor="ctr" anchorCtr="0">
          <a:noAutofit/>
        </a:bodyPr>
        <a:lstStyle/>
        <a:p>
          <a:pPr marL="0" lvl="0" indent="0" algn="l" defTabSz="889000">
            <a:lnSpc>
              <a:spcPct val="90000"/>
            </a:lnSpc>
            <a:spcBef>
              <a:spcPct val="0"/>
            </a:spcBef>
            <a:spcAft>
              <a:spcPct val="35000"/>
            </a:spcAft>
            <a:buNone/>
          </a:pPr>
          <a:r>
            <a:rPr lang="sr-Cyrl-RS" sz="2000" b="1" i="1" kern="1200" noProof="0" dirty="0">
              <a:solidFill>
                <a:schemeClr val="accent5">
                  <a:lumMod val="50000"/>
                </a:schemeClr>
              </a:solidFill>
              <a:latin typeface="Cambria" pitchFamily="18" charset="0"/>
              <a:ea typeface="Cambria" pitchFamily="18" charset="0"/>
            </a:rPr>
            <a:t>Индикатори активности</a:t>
          </a:r>
          <a:r>
            <a:rPr lang="sr-Cyrl-RS" sz="2000" b="1" kern="1200" noProof="0" dirty="0">
              <a:solidFill>
                <a:schemeClr val="accent5">
                  <a:lumMod val="50000"/>
                </a:schemeClr>
              </a:solidFill>
              <a:latin typeface="Cambria" pitchFamily="18" charset="0"/>
              <a:ea typeface="Cambria" pitchFamily="18" charset="0"/>
            </a:rPr>
            <a:t> </a:t>
          </a:r>
        </a:p>
      </dsp:txBody>
      <dsp:txXfrm>
        <a:off x="579534" y="1643304"/>
        <a:ext cx="3877977" cy="426206"/>
      </dsp:txXfrm>
    </dsp:sp>
    <dsp:sp modelId="{C2AE4F08-B32C-4A57-A691-63024631402D}">
      <dsp:nvSpPr>
        <dsp:cNvPr id="0" name=""/>
        <dsp:cNvSpPr/>
      </dsp:nvSpPr>
      <dsp:spPr>
        <a:xfrm>
          <a:off x="0" y="3615367"/>
          <a:ext cx="11129553"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3777" tIns="333248" rIns="863777" bIns="128016" numCol="1" spcCol="1270" anchor="t" anchorCtr="0">
          <a:noAutofit/>
        </a:bodyPr>
        <a:lstStyle/>
        <a:p>
          <a:pPr marL="171450" lvl="1" indent="-171450" algn="just" defTabSz="800100">
            <a:lnSpc>
              <a:spcPct val="90000"/>
            </a:lnSpc>
            <a:spcBef>
              <a:spcPct val="0"/>
            </a:spcBef>
            <a:spcAft>
              <a:spcPct val="15000"/>
            </a:spcAft>
            <a:buChar char="•"/>
          </a:pPr>
          <a:r>
            <a:rPr lang="sr-Cyrl-RS" sz="1800" kern="1200" noProof="0" dirty="0">
              <a:solidFill>
                <a:schemeClr val="accent5">
                  <a:lumMod val="50000"/>
                </a:schemeClr>
              </a:solidFill>
              <a:latin typeface="Cambria" pitchFamily="18" charset="0"/>
              <a:ea typeface="Cambria" pitchFamily="18" charset="0"/>
            </a:rPr>
            <a:t>Ови индикатори описују приступачност на индивидуалном нивоу анализирајући колико активности (пословних и рекреативних) људи могу реализовати узимајући у обзир своје доступно време и квалитет транспортног система.</a:t>
          </a:r>
        </a:p>
      </dsp:txBody>
      <dsp:txXfrm>
        <a:off x="0" y="3615367"/>
        <a:ext cx="11129553" cy="1209600"/>
      </dsp:txXfrm>
    </dsp:sp>
    <dsp:sp modelId="{80296484-1458-450B-8CF9-10D208D7294A}">
      <dsp:nvSpPr>
        <dsp:cNvPr id="0" name=""/>
        <dsp:cNvSpPr/>
      </dsp:nvSpPr>
      <dsp:spPr>
        <a:xfrm>
          <a:off x="556477" y="3379207"/>
          <a:ext cx="6040275" cy="472320"/>
        </a:xfrm>
        <a:prstGeom prst="roundRect">
          <a:avLst/>
        </a:prstGeom>
        <a:solidFill>
          <a:schemeClr val="accent5">
            <a:lumMod val="40000"/>
            <a:lumOff val="6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469" tIns="0" rIns="294469" bIns="0" numCol="1" spcCol="1270" anchor="ctr" anchorCtr="0">
          <a:noAutofit/>
        </a:bodyPr>
        <a:lstStyle/>
        <a:p>
          <a:pPr marL="0" lvl="0" indent="0" algn="l" defTabSz="889000">
            <a:lnSpc>
              <a:spcPct val="90000"/>
            </a:lnSpc>
            <a:spcBef>
              <a:spcPct val="0"/>
            </a:spcBef>
            <a:spcAft>
              <a:spcPct val="35000"/>
            </a:spcAft>
            <a:buNone/>
          </a:pPr>
          <a:r>
            <a:rPr lang="sr-Cyrl-RS" sz="2000" b="1" i="1" kern="1200" noProof="0" dirty="0">
              <a:solidFill>
                <a:schemeClr val="accent5">
                  <a:lumMod val="50000"/>
                </a:schemeClr>
              </a:solidFill>
              <a:latin typeface="Cambria" pitchFamily="18" charset="0"/>
              <a:ea typeface="Cambria" pitchFamily="18" charset="0"/>
            </a:rPr>
            <a:t>Индикатори оријентисани ка људима</a:t>
          </a:r>
          <a:r>
            <a:rPr lang="sr-Cyrl-RS" sz="2000" b="1" kern="1200" noProof="0" dirty="0">
              <a:solidFill>
                <a:schemeClr val="accent5">
                  <a:lumMod val="50000"/>
                </a:schemeClr>
              </a:solidFill>
              <a:latin typeface="Cambria" pitchFamily="18" charset="0"/>
              <a:ea typeface="Cambria" pitchFamily="18" charset="0"/>
            </a:rPr>
            <a:t> </a:t>
          </a:r>
        </a:p>
      </dsp:txBody>
      <dsp:txXfrm>
        <a:off x="579534" y="3402264"/>
        <a:ext cx="5994161"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0D714E-108F-47C8-9868-3FFA577D6B22}" type="datetimeFigureOut">
              <a:rPr lang="sr-Latn-RS" smtClean="0"/>
              <a:pPr/>
              <a:t>17.11.2025.</a:t>
            </a:fld>
            <a:endParaRPr lang="sr-Latn-R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215E9B-F8F8-4FA8-BE3A-00BE8F406980}" type="slidenum">
              <a:rPr lang="sr-Latn-RS" smtClean="0"/>
              <a:pPr/>
              <a:t>‹#›</a:t>
            </a:fld>
            <a:endParaRPr lang="sr-Latn-RS"/>
          </a:p>
        </p:txBody>
      </p:sp>
    </p:spTree>
    <p:extLst>
      <p:ext uri="{BB962C8B-B14F-4D97-AF65-F5344CB8AC3E}">
        <p14:creationId xmlns:p14="http://schemas.microsoft.com/office/powerpoint/2010/main" val="29884008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DF269-521E-4B12-A6E5-D59C88C2B601}" type="datetimeFigureOut">
              <a:rPr lang="sr-Latn-RS" smtClean="0"/>
              <a:pPr/>
              <a:t>17.11.2025.</a:t>
            </a:fld>
            <a:endParaRPr lang="sr-Latn-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E4B4A3-5BD7-4D53-BBD1-F3178D2FE7E0}" type="slidenum">
              <a:rPr lang="sr-Latn-RS" smtClean="0"/>
              <a:pPr/>
              <a:t>‹#›</a:t>
            </a:fld>
            <a:endParaRPr lang="sr-Latn-RS"/>
          </a:p>
        </p:txBody>
      </p:sp>
    </p:spTree>
    <p:extLst>
      <p:ext uri="{BB962C8B-B14F-4D97-AF65-F5344CB8AC3E}">
        <p14:creationId xmlns:p14="http://schemas.microsoft.com/office/powerpoint/2010/main" val="26527376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chart" Target="../charts/chart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chart" Target="../charts/chart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normAutofit/>
          </a:bodyPr>
          <a:lstStyle>
            <a:lvl1pPr algn="ctr">
              <a:defRPr sz="4800" b="1">
                <a:solidFill>
                  <a:srgbClr val="1E578E"/>
                </a:solidFill>
                <a:latin typeface="Tw Cen MT (Body)"/>
              </a:defRPr>
            </a:lvl1pPr>
          </a:lstStyle>
          <a:p>
            <a:r>
              <a:rPr lang="sr-Cyrl-RS" dirty="0"/>
              <a:t>Наслов презентације</a:t>
            </a:r>
            <a:endParaRPr lang="sr-Latn-RS" dirty="0"/>
          </a:p>
        </p:txBody>
      </p:sp>
      <p:sp>
        <p:nvSpPr>
          <p:cNvPr id="4" name="Date Placeholder 3"/>
          <p:cNvSpPr>
            <a:spLocks noGrp="1"/>
          </p:cNvSpPr>
          <p:nvPr>
            <p:ph type="dt" sz="half" idx="10"/>
          </p:nvPr>
        </p:nvSpPr>
        <p:spPr/>
        <p:txBody>
          <a:bodyPr/>
          <a:lstStyle/>
          <a:p>
            <a:fld id="{29206475-5A6F-42DC-A20E-5CD6159ADAA8}" type="datetime1">
              <a:rPr lang="sr-Latn-RS" smtClean="0"/>
              <a:pPr/>
              <a:t>17.11.2025.</a:t>
            </a:fld>
            <a:endParaRPr lang="sr-Latn-RS" dirty="0"/>
          </a:p>
        </p:txBody>
      </p:sp>
      <p:sp>
        <p:nvSpPr>
          <p:cNvPr id="5" name="Footer Placeholder 4"/>
          <p:cNvSpPr>
            <a:spLocks noGrp="1"/>
          </p:cNvSpPr>
          <p:nvPr>
            <p:ph type="ftr" sz="quarter" idx="11"/>
          </p:nvPr>
        </p:nvSpPr>
        <p:spPr/>
        <p:txBody>
          <a:bodyPr/>
          <a:lstStyle>
            <a:lvl1pPr>
              <a:defRPr>
                <a:solidFill>
                  <a:schemeClr val="bg1">
                    <a:lumMod val="50000"/>
                  </a:schemeClr>
                </a:solidFill>
                <a:latin typeface="Tw Cen MT (Body)"/>
              </a:defRPr>
            </a:lvl1pPr>
          </a:lstStyle>
          <a:p>
            <a:endParaRPr lang="sr-Latn-RS" dirty="0"/>
          </a:p>
        </p:txBody>
      </p:sp>
      <p:sp>
        <p:nvSpPr>
          <p:cNvPr id="6" name="Slide Number Placeholder 5"/>
          <p:cNvSpPr>
            <a:spLocks noGrp="1"/>
          </p:cNvSpPr>
          <p:nvPr>
            <p:ph type="sldNum" sz="quarter" idx="12"/>
          </p:nvPr>
        </p:nvSpPr>
        <p:spPr/>
        <p:txBody>
          <a:bodyPr/>
          <a:lstStyle/>
          <a:p>
            <a:fld id="{9E6A3A0C-5B1B-4859-8A9F-0D6B550C0C8D}" type="slidenum">
              <a:rPr lang="sr-Latn-RS" smtClean="0"/>
              <a:pPr/>
              <a:t>‹#›</a:t>
            </a:fld>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Поднаслов презентације</a:t>
            </a:r>
            <a:endParaRPr lang="sr-Latn-RS" dirty="0"/>
          </a:p>
        </p:txBody>
      </p:sp>
      <p:sp>
        <p:nvSpPr>
          <p:cNvPr id="12" name="Text Placeholder 2"/>
          <p:cNvSpPr>
            <a:spLocks noGrp="1"/>
          </p:cNvSpPr>
          <p:nvPr>
            <p:ph type="body" idx="13" hasCustomPrompt="1"/>
          </p:nvPr>
        </p:nvSpPr>
        <p:spPr>
          <a:xfrm>
            <a:off x="1524000" y="5691673"/>
            <a:ext cx="9144000" cy="528152"/>
          </a:xfrm>
        </p:spPr>
        <p:txBody>
          <a:bodyPr>
            <a:normAutofit/>
          </a:bodyPr>
          <a:lstStyle>
            <a:lvl1pPr marL="0" indent="0" algn="ctr">
              <a:buNone/>
              <a:defRPr sz="16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Место и датум</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95013" y="1122363"/>
            <a:ext cx="5001975" cy="774000"/>
          </a:xfrm>
          <a:prstGeom prst="rect">
            <a:avLst/>
          </a:prstGeom>
        </p:spPr>
      </p:pic>
    </p:spTree>
    <p:extLst>
      <p:ext uri="{BB962C8B-B14F-4D97-AF65-F5344CB8AC3E}">
        <p14:creationId xmlns:p14="http://schemas.microsoft.com/office/powerpoint/2010/main" val="388243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
              </a:defRPr>
            </a:lvl1pPr>
          </a:lstStyle>
          <a:p>
            <a:fld id="{C863CF42-AF2D-467E-A86E-921779ACBB86}" type="datetime1">
              <a:rPr lang="sr-Latn-RS" smtClean="0"/>
              <a:pPr/>
              <a:t>17.11.2025.</a:t>
            </a:fld>
            <a:endParaRPr lang="sr-Latn-RS" dirty="0"/>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p>
        </p:txBody>
      </p:sp>
      <p:sp>
        <p:nvSpPr>
          <p:cNvPr id="3" name="Content Placeholder 2"/>
          <p:cNvSpPr>
            <a:spLocks noGrp="1"/>
          </p:cNvSpPr>
          <p:nvPr>
            <p:ph idx="1" hasCustomPrompt="1"/>
          </p:nvPr>
        </p:nvSpPr>
        <p:spPr>
          <a:xfrm>
            <a:off x="5183188" y="987425"/>
            <a:ext cx="6172200" cy="4873625"/>
          </a:xfrm>
        </p:spPr>
        <p:txBody>
          <a:bodyPr/>
          <a:lstStyle>
            <a:lvl1pPr>
              <a:defRPr sz="3200" b="0">
                <a:solidFill>
                  <a:schemeClr val="bg1">
                    <a:lumMod val="50000"/>
                  </a:schemeClr>
                </a:solidFill>
              </a:defRPr>
            </a:lvl1pPr>
            <a:lvl2pPr>
              <a:defRPr sz="2800">
                <a:solidFill>
                  <a:schemeClr val="bg1">
                    <a:lumMod val="50000"/>
                  </a:schemeClr>
                </a:solidFill>
              </a:defRPr>
            </a:lvl2pPr>
            <a:lvl3pPr>
              <a:defRPr sz="2400">
                <a:solidFill>
                  <a:schemeClr val="bg1">
                    <a:lumMod val="50000"/>
                  </a:schemeClr>
                </a:solidFill>
              </a:defRPr>
            </a:lvl3pPr>
            <a:lvl4pPr>
              <a:defRPr sz="2000">
                <a:solidFill>
                  <a:schemeClr val="bg1">
                    <a:lumMod val="50000"/>
                  </a:schemeClr>
                </a:solidFill>
              </a:defRPr>
            </a:lvl4pPr>
            <a:lvl5pPr>
              <a:defRPr sz="2000">
                <a:solidFill>
                  <a:schemeClr val="bg1">
                    <a:lumMod val="50000"/>
                  </a:schemeClr>
                </a:solidFill>
              </a:defRPr>
            </a:lvl5pPr>
            <a:lvl6pPr>
              <a:defRPr sz="2000"/>
            </a:lvl6pPr>
            <a:lvl7pPr>
              <a:defRPr sz="2000"/>
            </a:lvl7pPr>
            <a:lvl8pPr>
              <a:defRPr sz="2000"/>
            </a:lvl8pPr>
            <a:lvl9pPr>
              <a:defRPr sz="2000"/>
            </a:lvl9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17731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dy)"/>
              </a:defRPr>
            </a:lvl1pPr>
          </a:lstStyle>
          <a:p>
            <a:fld id="{41E0A76F-A858-4830-884B-9E9914C82A13}" type="datetime1">
              <a:rPr lang="sr-Latn-RS" smtClean="0"/>
              <a:pPr/>
              <a:t>17.11.2025.</a:t>
            </a:fld>
            <a:endParaRPr lang="sr-Latn-RS" dirty="0"/>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p>
        </p:txBody>
      </p:sp>
      <p:sp>
        <p:nvSpPr>
          <p:cNvPr id="3" name="Picture Placeholder 2"/>
          <p:cNvSpPr>
            <a:spLocks noGrp="1"/>
          </p:cNvSpPr>
          <p:nvPr>
            <p:ph type="pic" idx="1" hasCustomPrompt="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r-Cyrl-RS" dirty="0"/>
              <a:t>Слика</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381730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B327E440-2A8B-43FA-8E62-283731874734}" type="datetime1">
              <a:rPr lang="sr-Latn-RS" smtClean="0"/>
              <a:pPr/>
              <a:t>17.11.2025.</a:t>
            </a:fld>
            <a:endParaRPr lang="sr-Latn-RS" dirty="0"/>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p>
        </p:txBody>
      </p:sp>
      <p:sp>
        <p:nvSpPr>
          <p:cNvPr id="3" name="Vertical Text Placeholder 2"/>
          <p:cNvSpPr>
            <a:spLocks noGrp="1"/>
          </p:cNvSpPr>
          <p:nvPr>
            <p:ph type="body" orient="vert" idx="1" hasCustomPrompt="1"/>
          </p:nvPr>
        </p:nvSpPr>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924281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a:xfrm>
            <a:off x="838200" y="502507"/>
            <a:ext cx="7734300" cy="5674455"/>
          </a:xfrm>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8C4348E8-5F32-4135-9735-14DFEF197A78}" type="datetime1">
              <a:rPr lang="sr-Latn-RS" smtClean="0"/>
              <a:pPr/>
              <a:t>17.11.2025.</a:t>
            </a:fld>
            <a:endParaRPr lang="sr-Latn-RS" dirty="0"/>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p>
        </p:txBody>
      </p:sp>
      <p:sp>
        <p:nvSpPr>
          <p:cNvPr id="2" name="Vertical Title 1"/>
          <p:cNvSpPr>
            <a:spLocks noGrp="1"/>
          </p:cNvSpPr>
          <p:nvPr>
            <p:ph type="title" orient="vert" hasCustomPrompt="1"/>
          </p:nvPr>
        </p:nvSpPr>
        <p:spPr>
          <a:xfrm>
            <a:off x="8724900" y="502508"/>
            <a:ext cx="2628900" cy="5674454"/>
          </a:xfrm>
        </p:spPr>
        <p:txBody>
          <a:bodyPr vert="eaVert"/>
          <a:lstStyle>
            <a:lvl1pPr>
              <a:defRPr>
                <a:solidFill>
                  <a:srgbClr val="1E578E"/>
                </a:solidFill>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19924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Date Placeholder 2"/>
          <p:cNvSpPr>
            <a:spLocks noGrp="1"/>
          </p:cNvSpPr>
          <p:nvPr>
            <p:ph type="dt" sz="half" idx="10"/>
          </p:nvPr>
        </p:nvSpPr>
        <p:spPr/>
        <p:txBody>
          <a:bodyPr/>
          <a:lstStyle>
            <a:lvl1pPr>
              <a:defRPr>
                <a:latin typeface="Tw Cen MT (Body)dy)"/>
              </a:defRPr>
            </a:lvl1pPr>
          </a:lstStyle>
          <a:p>
            <a:fld id="{D77415B9-F7E1-4329-86C5-BFD9CA71CB2B}" type="datetime1">
              <a:rPr lang="sr-Latn-RS" smtClean="0"/>
              <a:pPr/>
              <a:t>17.11.2025.</a:t>
            </a:fld>
            <a:endParaRPr lang="sr-Latn-RS" dirty="0"/>
          </a:p>
        </p:txBody>
      </p:sp>
      <p:sp>
        <p:nvSpPr>
          <p:cNvPr id="4" name="Footer Placeholder 3"/>
          <p:cNvSpPr>
            <a:spLocks noGrp="1"/>
          </p:cNvSpPr>
          <p:nvPr>
            <p:ph type="ftr" sz="quarter" idx="11"/>
          </p:nvPr>
        </p:nvSpPr>
        <p:spPr/>
        <p:txBody>
          <a:bodyPr/>
          <a:lstStyle>
            <a:lvl1pPr>
              <a:defRPr>
                <a:latin typeface="Tw Cen MT (Body)dy)"/>
              </a:defRPr>
            </a:lvl1pPr>
          </a:lstStyle>
          <a:p>
            <a:endParaRPr lang="sr-Latn-RS" dirty="0"/>
          </a:p>
        </p:txBody>
      </p:sp>
      <p:sp>
        <p:nvSpPr>
          <p:cNvPr id="10" name="Rectangle 9"/>
          <p:cNvSpPr/>
          <p:nvPr userDrawn="1"/>
        </p:nvSpPr>
        <p:spPr>
          <a:xfrm>
            <a:off x="5250076" y="4549867"/>
            <a:ext cx="1479892" cy="369332"/>
          </a:xfrm>
          <a:prstGeom prst="rect">
            <a:avLst/>
          </a:prstGeom>
        </p:spPr>
        <p:txBody>
          <a:bodyPr wrap="none">
            <a:spAutoFit/>
          </a:bodyPr>
          <a:lstStyle/>
          <a:p>
            <a:pPr lvl="0"/>
            <a:r>
              <a:rPr lang="sr-Latn-RS" dirty="0">
                <a:solidFill>
                  <a:schemeClr val="bg1">
                    <a:lumMod val="50000"/>
                  </a:schemeClr>
                </a:solidFill>
              </a:rPr>
              <a:t>ww.sf.bg.ac.rs</a:t>
            </a:r>
            <a:endParaRPr lang="en-US" dirty="0">
              <a:solidFill>
                <a:schemeClr val="bg1">
                  <a:lumMod val="50000"/>
                </a:schemeClr>
              </a:solidFill>
              <a:latin typeface="Tw Cen MT (Body)Body)"/>
            </a:endParaRPr>
          </a:p>
        </p:txBody>
      </p:sp>
      <p:sp>
        <p:nvSpPr>
          <p:cNvPr id="11" name="Rectangle 10"/>
          <p:cNvSpPr/>
          <p:nvPr userDrawn="1"/>
        </p:nvSpPr>
        <p:spPr>
          <a:xfrm>
            <a:off x="838200" y="1374682"/>
            <a:ext cx="10515600" cy="646331"/>
          </a:xfrm>
          <a:prstGeom prst="rect">
            <a:avLst/>
          </a:prstGeom>
        </p:spPr>
        <p:txBody>
          <a:bodyPr wrap="square">
            <a:spAutoFit/>
          </a:bodyPr>
          <a:lstStyle/>
          <a:p>
            <a:pPr lvl="0" algn="ctr"/>
            <a:r>
              <a:rPr lang="sr-Cyrl-RS" sz="3600" b="1" dirty="0">
                <a:solidFill>
                  <a:schemeClr val="accent1">
                    <a:lumMod val="50000"/>
                  </a:schemeClr>
                </a:solidFill>
                <a:latin typeface="Tw Cen MT (Body)Body)"/>
              </a:rPr>
              <a:t>ХВАЛА НА ПАЖЊИ</a:t>
            </a:r>
            <a:endParaRPr lang="en-US" sz="3600" b="1" dirty="0">
              <a:solidFill>
                <a:schemeClr val="accent1">
                  <a:lumMod val="50000"/>
                </a:schemeClr>
              </a:solidFill>
              <a:latin typeface="Tw Cen MT (Body)Body)"/>
            </a:endParaRPr>
          </a:p>
        </p:txBody>
      </p:sp>
      <p:sp>
        <p:nvSpPr>
          <p:cNvPr id="9" name="Subtitle 2"/>
          <p:cNvSpPr>
            <a:spLocks noGrp="1"/>
          </p:cNvSpPr>
          <p:nvPr>
            <p:ph type="subTitle" idx="1" hasCustomPrompt="1"/>
          </p:nvPr>
        </p:nvSpPr>
        <p:spPr>
          <a:xfrm>
            <a:off x="1524000" y="2553738"/>
            <a:ext cx="9144000" cy="750797"/>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Текст</a:t>
            </a:r>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6000" y="5100435"/>
            <a:ext cx="720000" cy="720000"/>
          </a:xfrm>
          <a:prstGeom prst="rect">
            <a:avLst/>
          </a:prstGeom>
        </p:spPr>
      </p:pic>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29396" y="3872332"/>
            <a:ext cx="3933209" cy="608620"/>
          </a:xfrm>
          <a:prstGeom prst="rect">
            <a:avLst/>
          </a:prstGeom>
        </p:spPr>
      </p:pic>
    </p:spTree>
    <p:extLst>
      <p:ext uri="{BB962C8B-B14F-4D97-AF65-F5344CB8AC3E}">
        <p14:creationId xmlns:p14="http://schemas.microsoft.com/office/powerpoint/2010/main" val="3862307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normAutofit/>
          </a:bodyPr>
          <a:lstStyle>
            <a:lvl1pPr algn="ctr">
              <a:defRPr sz="4800" b="1">
                <a:solidFill>
                  <a:srgbClr val="1E578E"/>
                </a:solidFill>
                <a:latin typeface="Tw Cen MT (Body)"/>
              </a:defRPr>
            </a:lvl1pPr>
          </a:lstStyle>
          <a:p>
            <a:r>
              <a:rPr lang="sr-Cyrl-RS" dirty="0"/>
              <a:t>Наслов презентације</a:t>
            </a:r>
            <a:endParaRPr lang="sr-Latn-RS" dirty="0"/>
          </a:p>
        </p:txBody>
      </p:sp>
      <p:sp>
        <p:nvSpPr>
          <p:cNvPr id="4" name="Date Placeholder 3"/>
          <p:cNvSpPr>
            <a:spLocks noGrp="1"/>
          </p:cNvSpPr>
          <p:nvPr>
            <p:ph type="dt" sz="half" idx="10"/>
          </p:nvPr>
        </p:nvSpPr>
        <p:spPr/>
        <p:txBody>
          <a:bodyPr/>
          <a:lstStyle/>
          <a:p>
            <a:fld id="{29206475-5A6F-42DC-A20E-5CD6159ADAA8}" type="datetime1">
              <a:rPr lang="sr-Latn-RS" smtClean="0">
                <a:solidFill>
                  <a:prstClr val="black">
                    <a:tint val="75000"/>
                  </a:prstClr>
                </a:solidFill>
              </a:rPr>
              <a:pPr/>
              <a:t>17.11.2025.</a:t>
            </a:fld>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latin typeface="Tw Cen MT (Body)"/>
              </a:defRPr>
            </a:lvl1pPr>
          </a:lstStyle>
          <a:p>
            <a:endParaRPr lang="sr-Latn-RS" dirty="0">
              <a:solidFill>
                <a:prstClr val="white">
                  <a:lumMod val="50000"/>
                </a:prstClr>
              </a:solidFill>
            </a:endParaRPr>
          </a:p>
        </p:txBody>
      </p:sp>
      <p:sp>
        <p:nvSpPr>
          <p:cNvPr id="6" name="Slide Number Placeholder 5"/>
          <p:cNvSpPr>
            <a:spLocks noGrp="1"/>
          </p:cNvSpPr>
          <p:nvPr>
            <p:ph type="sldNum" sz="quarter" idx="12"/>
          </p:nvPr>
        </p:nvSpPr>
        <p:spPr/>
        <p:txBody>
          <a:bodyPr/>
          <a:lstStyle/>
          <a:p>
            <a:fld id="{9E6A3A0C-5B1B-4859-8A9F-0D6B550C0C8D}" type="slidenum">
              <a:rPr lang="sr-Latn-RS" smtClean="0">
                <a:solidFill>
                  <a:prstClr val="black">
                    <a:tint val="75000"/>
                  </a:prstClr>
                </a:solidFill>
              </a:rPr>
              <a:pPr/>
              <a:t>‹#›</a:t>
            </a:fld>
            <a:endParaRPr lang="sr-Latn-RS" dirty="0">
              <a:solidFill>
                <a:prstClr val="black">
                  <a:tint val="75000"/>
                </a:prstClr>
              </a:solidFill>
            </a:endParaRPr>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Поднаслов презентације</a:t>
            </a:r>
            <a:endParaRPr lang="sr-Latn-RS" dirty="0"/>
          </a:p>
        </p:txBody>
      </p:sp>
      <p:sp>
        <p:nvSpPr>
          <p:cNvPr id="12" name="Text Placeholder 2"/>
          <p:cNvSpPr>
            <a:spLocks noGrp="1"/>
          </p:cNvSpPr>
          <p:nvPr>
            <p:ph type="body" idx="13" hasCustomPrompt="1"/>
          </p:nvPr>
        </p:nvSpPr>
        <p:spPr>
          <a:xfrm>
            <a:off x="1524000" y="5691673"/>
            <a:ext cx="9144000" cy="528152"/>
          </a:xfrm>
        </p:spPr>
        <p:txBody>
          <a:bodyPr>
            <a:normAutofit/>
          </a:bodyPr>
          <a:lstStyle>
            <a:lvl1pPr marL="0" indent="0" algn="ctr">
              <a:buNone/>
              <a:defRPr sz="16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Место и датум</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95013" y="1122363"/>
            <a:ext cx="5001975" cy="774000"/>
          </a:xfrm>
          <a:prstGeom prst="rect">
            <a:avLst/>
          </a:prstGeom>
        </p:spPr>
      </p:pic>
    </p:spTree>
    <p:extLst>
      <p:ext uri="{BB962C8B-B14F-4D97-AF65-F5344CB8AC3E}">
        <p14:creationId xmlns:p14="http://schemas.microsoft.com/office/powerpoint/2010/main" val="388243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sp>
        <p:nvSpPr>
          <p:cNvPr id="2" name="Title 1"/>
          <p:cNvSpPr>
            <a:spLocks noGrp="1"/>
          </p:cNvSpPr>
          <p:nvPr>
            <p:ph type="title" hasCustomPrompt="1"/>
          </p:nvPr>
        </p:nvSpPr>
        <p:spPr/>
        <p:txBody>
          <a:bodyPr>
            <a:normAutofit/>
          </a:bodyPr>
          <a:lstStyle>
            <a:lvl1pPr>
              <a:defRPr sz="3600" b="1">
                <a:solidFill>
                  <a:srgbClr val="1E578E"/>
                </a:solidFill>
                <a:latin typeface="Tw Cen MT (Body)"/>
              </a:defRPr>
            </a:lvl1pPr>
          </a:lstStyle>
          <a:p>
            <a:r>
              <a:rPr lang="sr-Cyrl-RS" dirty="0"/>
              <a:t>Наслов</a:t>
            </a:r>
            <a:endParaRPr lang="sr-Latn-RS" dirty="0"/>
          </a:p>
        </p:txBody>
      </p:sp>
      <p:sp>
        <p:nvSpPr>
          <p:cNvPr id="3" name="Content Placeholder 2"/>
          <p:cNvSpPr>
            <a:spLocks noGrp="1"/>
          </p:cNvSpPr>
          <p:nvPr>
            <p:ph idx="1" hasCustomPrompt="1"/>
          </p:nvPr>
        </p:nvSpPr>
        <p:spPr/>
        <p:txBody>
          <a:bodyPr/>
          <a:lstStyle>
            <a:lvl1pPr>
              <a:defRPr>
                <a:solidFill>
                  <a:schemeClr val="bg1">
                    <a:lumMod val="50000"/>
                  </a:schemeClr>
                </a:solidFill>
                <a:latin typeface="Tw Cen MT (Body)Body)"/>
              </a:defRPr>
            </a:lvl1pPr>
            <a:lvl2pPr>
              <a:defRPr>
                <a:solidFill>
                  <a:schemeClr val="bg1">
                    <a:lumMod val="50000"/>
                  </a:schemeClr>
                </a:solidFill>
                <a:latin typeface="Tw Cen MT (Body)Body)"/>
              </a:defRPr>
            </a:lvl2pPr>
            <a:lvl3pPr>
              <a:defRPr>
                <a:solidFill>
                  <a:schemeClr val="bg1">
                    <a:lumMod val="50000"/>
                  </a:schemeClr>
                </a:solidFill>
                <a:latin typeface="Tw Cen MT (Body)Body)"/>
              </a:defRPr>
            </a:lvl3pPr>
            <a:lvl4pPr>
              <a:defRPr>
                <a:solidFill>
                  <a:schemeClr val="bg1">
                    <a:lumMod val="50000"/>
                  </a:schemeClr>
                </a:solidFill>
                <a:latin typeface="Tw Cen MT (Body)Body)"/>
              </a:defRPr>
            </a:lvl4pPr>
            <a:lvl5pPr>
              <a:defRPr>
                <a:solidFill>
                  <a:schemeClr val="bg1">
                    <a:lumMod val="50000"/>
                  </a:schemeClr>
                </a:solidFill>
                <a:latin typeface="Tw Cen MT (Body)Body)"/>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
              </a:defRPr>
            </a:lvl1pPr>
          </a:lstStyle>
          <a:p>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93404216"/>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2" name="Title 1"/>
          <p:cNvSpPr>
            <a:spLocks noGrp="1"/>
          </p:cNvSpPr>
          <p:nvPr>
            <p:ph type="title" hasCustomPrompt="1"/>
          </p:nvPr>
        </p:nvSpPr>
        <p:spPr>
          <a:xfrm>
            <a:off x="831850" y="1709738"/>
            <a:ext cx="10515600" cy="2852737"/>
          </a:xfrm>
        </p:spPr>
        <p:txBody>
          <a:bodyPr anchor="b">
            <a:normAutofit/>
          </a:bodyPr>
          <a:lstStyle>
            <a:lvl1pPr>
              <a:defRPr sz="4800" b="1">
                <a:solidFill>
                  <a:srgbClr val="1E578E"/>
                </a:solidFill>
                <a:latin typeface="Tw Cen MT (Body)Body)"/>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Поднаслов</a:t>
            </a:r>
            <a:endParaRPr lang="en-US" dirty="0"/>
          </a:p>
        </p:txBody>
      </p:sp>
      <p:sp>
        <p:nvSpPr>
          <p:cNvPr id="13" name="Date Placeholder 12"/>
          <p:cNvSpPr>
            <a:spLocks noGrp="1"/>
          </p:cNvSpPr>
          <p:nvPr>
            <p:ph type="dt" sz="half" idx="10"/>
          </p:nvPr>
        </p:nvSpPr>
        <p:spPr/>
        <p:txBody>
          <a:bodyPr/>
          <a:lstStyle>
            <a:lvl1pPr>
              <a:defRPr>
                <a:latin typeface="Tw Cen MT (Body)"/>
              </a:defRPr>
            </a:lvl1pPr>
          </a:lstStyle>
          <a:p>
            <a:fld id="{D77415B9-F7E1-4329-86C5-BFD9CA71CB2B}" type="datetime1">
              <a:rPr lang="sr-Latn-RS" smtClean="0">
                <a:solidFill>
                  <a:prstClr val="black">
                    <a:tint val="75000"/>
                  </a:prstClr>
                </a:solidFill>
              </a:rPr>
              <a:pPr/>
              <a:t>17.11.2025.</a:t>
            </a:fld>
            <a:endParaRPr lang="sr-Latn-RS" dirty="0">
              <a:solidFill>
                <a:prstClr val="black">
                  <a:tint val="75000"/>
                </a:prstClr>
              </a:solidFill>
            </a:endParaRPr>
          </a:p>
        </p:txBody>
      </p:sp>
      <p:sp>
        <p:nvSpPr>
          <p:cNvPr id="14" name="Footer Placeholder 1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1850" y="562011"/>
            <a:ext cx="5001975" cy="774000"/>
          </a:xfrm>
          <a:prstGeom prst="rect">
            <a:avLst/>
          </a:prstGeom>
        </p:spPr>
      </p:pic>
    </p:spTree>
    <p:extLst>
      <p:ext uri="{BB962C8B-B14F-4D97-AF65-F5344CB8AC3E}">
        <p14:creationId xmlns:p14="http://schemas.microsoft.com/office/powerpoint/2010/main" val="3145567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b="1">
                <a:solidFill>
                  <a:srgbClr val="1E578E"/>
                </a:solidFill>
                <a:latin typeface="Tw Cen MT (Body)Body)"/>
              </a:defRPr>
            </a:lvl1pPr>
          </a:lstStyle>
          <a:p>
            <a:r>
              <a:rPr lang="sr-Cyrl-RS" dirty="0"/>
              <a:t>Наслов</a:t>
            </a:r>
            <a:endParaRPr lang="sr-Latn-RS" dirty="0"/>
          </a:p>
        </p:txBody>
      </p:sp>
      <p:sp>
        <p:nvSpPr>
          <p:cNvPr id="3" name="Content Placeholder 2"/>
          <p:cNvSpPr>
            <a:spLocks noGrp="1"/>
          </p:cNvSpPr>
          <p:nvPr>
            <p:ph sz="half" idx="1" hasCustomPrompt="1"/>
          </p:nvPr>
        </p:nvSpPr>
        <p:spPr>
          <a:xfrm>
            <a:off x="838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Date Placeholder 4"/>
          <p:cNvSpPr>
            <a:spLocks noGrp="1"/>
          </p:cNvSpPr>
          <p:nvPr>
            <p:ph type="dt" sz="half" idx="10"/>
          </p:nvPr>
        </p:nvSpPr>
        <p:spPr/>
        <p:txBody>
          <a:bodyPr/>
          <a:lstStyle>
            <a:lvl1pPr>
              <a:defRPr>
                <a:latin typeface="Tw Cen MT (Body)"/>
              </a:defRPr>
            </a:lvl1pPr>
          </a:lstStyle>
          <a:p>
            <a:fld id="{3E24CC09-28A3-4024-98F4-C9F66E8E8861}" type="datetime1">
              <a:rPr lang="sr-Latn-RS" smtClean="0">
                <a:solidFill>
                  <a:prstClr val="black">
                    <a:tint val="75000"/>
                  </a:prstClr>
                </a:solidFill>
              </a:rPr>
              <a:pPr/>
              <a:t>17.11.2025.</a:t>
            </a:fld>
            <a:endParaRPr lang="sr-Latn-RS" dirty="0">
              <a:solidFill>
                <a:prstClr val="black">
                  <a:tint val="75000"/>
                </a:prstClr>
              </a:solidFill>
            </a:endParaRPr>
          </a:p>
        </p:txBody>
      </p:sp>
      <p:sp>
        <p:nvSpPr>
          <p:cNvPr id="4" name="Content Placeholder 3"/>
          <p:cNvSpPr>
            <a:spLocks noGrp="1"/>
          </p:cNvSpPr>
          <p:nvPr>
            <p:ph sz="half" idx="2" hasCustomPrompt="1"/>
          </p:nvPr>
        </p:nvSpPr>
        <p:spPr>
          <a:xfrm>
            <a:off x="6172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14" name="Footer Placeholder 7"/>
          <p:cNvSpPr>
            <a:spLocks noGrp="1"/>
          </p:cNvSpPr>
          <p:nvPr>
            <p:ph type="ftr" sz="quarter" idx="11"/>
          </p:nvPr>
        </p:nvSpPr>
        <p:spPr>
          <a:xfrm>
            <a:off x="4038600" y="6356350"/>
            <a:ext cx="4114800" cy="365125"/>
          </a:xfrm>
        </p:spPr>
        <p:txBody>
          <a:bodyPr/>
          <a:lstStyle>
            <a:lvl1pPr>
              <a:defRPr>
                <a:latin typeface="Tw Cen MT (Body)"/>
              </a:defRPr>
            </a:lvl1pPr>
          </a:lstStyle>
          <a:p>
            <a:endParaRPr lang="sr-Latn-RS" dirty="0">
              <a:solidFill>
                <a:prstClr val="black">
                  <a:tint val="75000"/>
                </a:prstClr>
              </a:solidFill>
            </a:endParaRPr>
          </a:p>
        </p:txBody>
      </p:sp>
    </p:spTree>
    <p:extLst>
      <p:ext uri="{BB962C8B-B14F-4D97-AF65-F5344CB8AC3E}">
        <p14:creationId xmlns:p14="http://schemas.microsoft.com/office/powerpoint/2010/main" val="3589731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a:solidFill>
                  <a:srgbClr val="1E578E"/>
                </a:solidFill>
              </a:defRPr>
            </a:lvl1pPr>
          </a:lstStyle>
          <a:p>
            <a:r>
              <a:rPr lang="sr-Cyrl-RS" dirty="0"/>
              <a:t>Наслов</a:t>
            </a:r>
            <a:endParaRPr lang="sr-Latn-R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4" name="Content Placeholder 3"/>
          <p:cNvSpPr>
            <a:spLocks noGrp="1"/>
          </p:cNvSpPr>
          <p:nvPr>
            <p:ph sz="half" idx="2" hasCustomPrompt="1"/>
          </p:nvPr>
        </p:nvSpPr>
        <p:spPr>
          <a:xfrm>
            <a:off x="839788" y="2505075"/>
            <a:ext cx="5157787"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7" name="Date Placeholder 6"/>
          <p:cNvSpPr>
            <a:spLocks noGrp="1"/>
          </p:cNvSpPr>
          <p:nvPr>
            <p:ph type="dt" sz="half" idx="10"/>
          </p:nvPr>
        </p:nvSpPr>
        <p:spPr/>
        <p:txBody>
          <a:bodyPr/>
          <a:lstStyle>
            <a:lvl1pPr>
              <a:defRPr>
                <a:latin typeface="Tw Cen MT (Body)"/>
              </a:defRPr>
            </a:lvl1pPr>
          </a:lstStyle>
          <a:p>
            <a:fld id="{A825FD8A-1FFE-4238-BA14-C5F811CB1A6B}" type="datetime1">
              <a:rPr lang="sr-Latn-RS" smtClean="0">
                <a:solidFill>
                  <a:prstClr val="black">
                    <a:tint val="75000"/>
                  </a:prstClr>
                </a:solidFill>
              </a:rPr>
              <a:pPr/>
              <a:t>17.11.2025.</a:t>
            </a:fld>
            <a:endParaRPr lang="sr-Latn-RS" dirty="0">
              <a:solidFill>
                <a:prstClr val="black">
                  <a:tint val="75000"/>
                </a:prstClr>
              </a:solidFill>
            </a:endParaRPr>
          </a:p>
        </p:txBody>
      </p:sp>
      <p:sp>
        <p:nvSpPr>
          <p:cNvPr id="8" name="Footer Placeholder 7"/>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6" name="Content Placeholder 5"/>
          <p:cNvSpPr>
            <a:spLocks noGrp="1"/>
          </p:cNvSpPr>
          <p:nvPr>
            <p:ph sz="quarter" idx="4" hasCustomPrompt="1"/>
          </p:nvPr>
        </p:nvSpPr>
        <p:spPr>
          <a:xfrm>
            <a:off x="6172200" y="2505075"/>
            <a:ext cx="5183188"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2" name="Rectangle 11"/>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4"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786568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sp>
        <p:nvSpPr>
          <p:cNvPr id="2" name="Title 1"/>
          <p:cNvSpPr>
            <a:spLocks noGrp="1"/>
          </p:cNvSpPr>
          <p:nvPr>
            <p:ph type="title" hasCustomPrompt="1"/>
          </p:nvPr>
        </p:nvSpPr>
        <p:spPr/>
        <p:txBody>
          <a:bodyPr>
            <a:normAutofit/>
          </a:bodyPr>
          <a:lstStyle>
            <a:lvl1pPr>
              <a:defRPr sz="3600" b="1">
                <a:solidFill>
                  <a:srgbClr val="1E578E"/>
                </a:solidFill>
                <a:latin typeface="Tw Cen MT (Body)"/>
              </a:defRPr>
            </a:lvl1pPr>
          </a:lstStyle>
          <a:p>
            <a:r>
              <a:rPr lang="sr-Cyrl-RS" dirty="0"/>
              <a:t>Наслов</a:t>
            </a:r>
            <a:endParaRPr lang="sr-Latn-RS" dirty="0"/>
          </a:p>
        </p:txBody>
      </p:sp>
      <p:sp>
        <p:nvSpPr>
          <p:cNvPr id="3" name="Content Placeholder 2"/>
          <p:cNvSpPr>
            <a:spLocks noGrp="1"/>
          </p:cNvSpPr>
          <p:nvPr>
            <p:ph idx="1" hasCustomPrompt="1"/>
          </p:nvPr>
        </p:nvSpPr>
        <p:spPr/>
        <p:txBody>
          <a:bodyPr/>
          <a:lstStyle>
            <a:lvl1pPr>
              <a:defRPr>
                <a:solidFill>
                  <a:schemeClr val="bg1">
                    <a:lumMod val="50000"/>
                  </a:schemeClr>
                </a:solidFill>
                <a:latin typeface="Tw Cen MT (Body)Body)"/>
              </a:defRPr>
            </a:lvl1pPr>
            <a:lvl2pPr>
              <a:defRPr>
                <a:solidFill>
                  <a:schemeClr val="bg1">
                    <a:lumMod val="50000"/>
                  </a:schemeClr>
                </a:solidFill>
                <a:latin typeface="Tw Cen MT (Body)Body)"/>
              </a:defRPr>
            </a:lvl2pPr>
            <a:lvl3pPr>
              <a:defRPr>
                <a:solidFill>
                  <a:schemeClr val="bg1">
                    <a:lumMod val="50000"/>
                  </a:schemeClr>
                </a:solidFill>
                <a:latin typeface="Tw Cen MT (Body)Body)"/>
              </a:defRPr>
            </a:lvl3pPr>
            <a:lvl4pPr>
              <a:defRPr>
                <a:solidFill>
                  <a:schemeClr val="bg1">
                    <a:lumMod val="50000"/>
                  </a:schemeClr>
                </a:solidFill>
                <a:latin typeface="Tw Cen MT (Body)Body)"/>
              </a:defRPr>
            </a:lvl4pPr>
            <a:lvl5pPr>
              <a:defRPr>
                <a:solidFill>
                  <a:schemeClr val="bg1">
                    <a:lumMod val="50000"/>
                  </a:schemeClr>
                </a:solidFill>
                <a:latin typeface="Tw Cen MT (Body)Body)"/>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
              </a:defRPr>
            </a:lvl1pPr>
          </a:lstStyle>
          <a:p>
            <a:endParaRPr lang="sr-Latn-RS" dirty="0"/>
          </a:p>
        </p:txBody>
      </p:sp>
      <p:sp>
        <p:nvSpPr>
          <p:cNvPr id="5" name="Footer Placeholder 4"/>
          <p:cNvSpPr>
            <a:spLocks noGrp="1"/>
          </p:cNvSpPr>
          <p:nvPr>
            <p:ph type="ftr" sz="quarter" idx="11"/>
          </p:nvPr>
        </p:nvSpPr>
        <p:spPr/>
        <p:txBody>
          <a:bodyPr/>
          <a:lstStyle>
            <a:lvl1pPr>
              <a:defRPr>
                <a:latin typeface="Tw Cen MT (Body)"/>
              </a:defRPr>
            </a:lvl1pPr>
          </a:lstStyle>
          <a:p>
            <a:endParaRPr lang="sr-Latn-R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93404216"/>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solidFill>
                  <a:prstClr val="black">
                    <a:tint val="75000"/>
                  </a:prstClr>
                </a:solidFill>
              </a:rPr>
              <a:pPr/>
              <a:t>17.11.2025.</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805499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solidFill>
                  <a:prstClr val="black">
                    <a:tint val="75000"/>
                  </a:prstClr>
                </a:solidFill>
              </a:rPr>
              <a:pPr/>
              <a:t>17.11.2025.</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5" name="Table 4"/>
          <p:cNvGraphicFramePr>
            <a:graphicFrameLocks noGrp="1"/>
          </p:cNvGraphicFramePr>
          <p:nvPr userDrawn="1">
            <p:extLst>
              <p:ext uri="{D42A27DB-BD31-4B8C-83A1-F6EECF244321}">
                <p14:modId xmlns:p14="http://schemas.microsoft.com/office/powerpoint/2010/main" val="418357086"/>
              </p:ext>
            </p:extLst>
          </p:nvPr>
        </p:nvGraphicFramePr>
        <p:xfrm>
          <a:off x="838200" y="2287207"/>
          <a:ext cx="10515600" cy="3283168"/>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7481349"/>
                    </a:ext>
                  </a:extLst>
                </a:gridCol>
                <a:gridCol w="2103120">
                  <a:extLst>
                    <a:ext uri="{9D8B030D-6E8A-4147-A177-3AD203B41FA5}">
                      <a16:colId xmlns:a16="http://schemas.microsoft.com/office/drawing/2014/main" val="3859357337"/>
                    </a:ext>
                  </a:extLst>
                </a:gridCol>
                <a:gridCol w="2103120">
                  <a:extLst>
                    <a:ext uri="{9D8B030D-6E8A-4147-A177-3AD203B41FA5}">
                      <a16:colId xmlns:a16="http://schemas.microsoft.com/office/drawing/2014/main" val="48593584"/>
                    </a:ext>
                  </a:extLst>
                </a:gridCol>
                <a:gridCol w="2103120">
                  <a:extLst>
                    <a:ext uri="{9D8B030D-6E8A-4147-A177-3AD203B41FA5}">
                      <a16:colId xmlns:a16="http://schemas.microsoft.com/office/drawing/2014/main" val="1647843584"/>
                    </a:ext>
                  </a:extLst>
                </a:gridCol>
                <a:gridCol w="2103120">
                  <a:extLst>
                    <a:ext uri="{9D8B030D-6E8A-4147-A177-3AD203B41FA5}">
                      <a16:colId xmlns:a16="http://schemas.microsoft.com/office/drawing/2014/main" val="1157887910"/>
                    </a:ext>
                  </a:extLst>
                </a:gridCol>
              </a:tblGrid>
              <a:tr h="820792">
                <a:tc>
                  <a:txBody>
                    <a:bodyPr/>
                    <a:lstStyle/>
                    <a:p>
                      <a:pPr algn="l">
                        <a:spcBef>
                          <a:spcPts val="600"/>
                        </a:spcBef>
                      </a:pPr>
                      <a:endParaRPr lang="sr-Latn-RS" dirty="0"/>
                    </a:p>
                  </a:txBody>
                  <a:tcPr/>
                </a:tc>
                <a:tc>
                  <a:txBody>
                    <a:bodyPr/>
                    <a:lstStyle/>
                    <a:p>
                      <a:pPr algn="ctr">
                        <a:spcBef>
                          <a:spcPts val="2000"/>
                        </a:spcBef>
                      </a:pPr>
                      <a:r>
                        <a:rPr lang="sr-Cyrl-RS" dirty="0"/>
                        <a:t>Колона 1</a:t>
                      </a:r>
                      <a:endParaRPr lang="sr-Latn-RS" dirty="0"/>
                    </a:p>
                  </a:txBody>
                  <a:tcPr/>
                </a:tc>
                <a:tc>
                  <a:txBody>
                    <a:bodyPr/>
                    <a:lstStyle/>
                    <a:p>
                      <a:pPr algn="ctr">
                        <a:spcBef>
                          <a:spcPts val="600"/>
                        </a:spcBef>
                      </a:pPr>
                      <a:r>
                        <a:rPr lang="sr-Cyrl-RS" dirty="0"/>
                        <a:t>Колона 2</a:t>
                      </a:r>
                      <a:endParaRPr lang="sr-Latn-RS" dirty="0"/>
                    </a:p>
                  </a:txBody>
                  <a:tcPr/>
                </a:tc>
                <a:tc>
                  <a:txBody>
                    <a:bodyPr/>
                    <a:lstStyle/>
                    <a:p>
                      <a:pPr algn="ctr">
                        <a:spcBef>
                          <a:spcPts val="600"/>
                        </a:spcBef>
                      </a:pPr>
                      <a:r>
                        <a:rPr lang="sr-Cyrl-RS" dirty="0"/>
                        <a:t>Колона 3</a:t>
                      </a:r>
                      <a:endParaRPr lang="sr-Latn-RS" dirty="0"/>
                    </a:p>
                  </a:txBody>
                  <a:tcPr/>
                </a:tc>
                <a:tc>
                  <a:txBody>
                    <a:bodyPr/>
                    <a:lstStyle/>
                    <a:p>
                      <a:pPr algn="ctr">
                        <a:spcBef>
                          <a:spcPts val="600"/>
                        </a:spcBef>
                      </a:pPr>
                      <a:r>
                        <a:rPr lang="sr-Cyrl-RS" dirty="0"/>
                        <a:t>Колона 4</a:t>
                      </a:r>
                      <a:endParaRPr lang="sr-Latn-RS" dirty="0"/>
                    </a:p>
                  </a:txBody>
                  <a:tcPr/>
                </a:tc>
                <a:extLst>
                  <a:ext uri="{0D108BD9-81ED-4DB2-BD59-A6C34878D82A}">
                    <a16:rowId xmlns:a16="http://schemas.microsoft.com/office/drawing/2014/main" val="2932590650"/>
                  </a:ext>
                </a:extLst>
              </a:tr>
              <a:tr h="820792">
                <a:tc>
                  <a:txBody>
                    <a:bodyPr/>
                    <a:lstStyle/>
                    <a:p>
                      <a:pPr algn="l">
                        <a:spcBef>
                          <a:spcPts val="600"/>
                        </a:spcBef>
                      </a:pPr>
                      <a:r>
                        <a:rPr lang="sr-Cyrl-RS" dirty="0"/>
                        <a:t>Ред 1</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tc>
                  <a:txBody>
                    <a:bodyPr/>
                    <a:lstStyle/>
                    <a:p>
                      <a:pPr algn="ctr">
                        <a:spcBef>
                          <a:spcPts val="600"/>
                        </a:spcBef>
                      </a:pPr>
                      <a:endParaRPr lang="sr-Latn-RS"/>
                    </a:p>
                  </a:txBody>
                  <a:tcPr/>
                </a:tc>
                <a:extLst>
                  <a:ext uri="{0D108BD9-81ED-4DB2-BD59-A6C34878D82A}">
                    <a16:rowId xmlns:a16="http://schemas.microsoft.com/office/drawing/2014/main" val="224381148"/>
                  </a:ext>
                </a:extLst>
              </a:tr>
              <a:tr h="820792">
                <a:tc>
                  <a:txBody>
                    <a:bodyPr/>
                    <a:lstStyle/>
                    <a:p>
                      <a:pPr algn="l">
                        <a:spcBef>
                          <a:spcPts val="600"/>
                        </a:spcBef>
                      </a:pPr>
                      <a:r>
                        <a:rPr lang="sr-Cyrl-RS" dirty="0"/>
                        <a:t>Ред 2</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extLst>
                  <a:ext uri="{0D108BD9-81ED-4DB2-BD59-A6C34878D82A}">
                    <a16:rowId xmlns:a16="http://schemas.microsoft.com/office/drawing/2014/main" val="652485372"/>
                  </a:ext>
                </a:extLst>
              </a:tr>
              <a:tr h="820792">
                <a:tc>
                  <a:txBody>
                    <a:bodyPr/>
                    <a:lstStyle/>
                    <a:p>
                      <a:pPr algn="l">
                        <a:spcBef>
                          <a:spcPts val="600"/>
                        </a:spcBef>
                      </a:pPr>
                      <a:r>
                        <a:rPr lang="sr-Cyrl-RS" dirty="0"/>
                        <a:t>Ред 3</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extLst>
                  <a:ext uri="{0D108BD9-81ED-4DB2-BD59-A6C34878D82A}">
                    <a16:rowId xmlns:a16="http://schemas.microsoft.com/office/drawing/2014/main" val="1611515901"/>
                  </a:ext>
                </a:extLst>
              </a:tr>
            </a:tbl>
          </a:graphicData>
        </a:graphic>
      </p:graphicFrame>
      <p:sp>
        <p:nvSpPr>
          <p:cNvPr id="12"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Табела</a:t>
            </a:r>
            <a:endParaRPr lang="sr-Latn-RS" dirty="0"/>
          </a:p>
        </p:txBody>
      </p:sp>
    </p:spTree>
    <p:extLst>
      <p:ext uri="{BB962C8B-B14F-4D97-AF65-F5344CB8AC3E}">
        <p14:creationId xmlns:p14="http://schemas.microsoft.com/office/powerpoint/2010/main" val="4225417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solidFill>
                  <a:prstClr val="black">
                    <a:tint val="75000"/>
                  </a:prstClr>
                </a:solidFill>
              </a:rPr>
              <a:pPr/>
              <a:t>17.11.2025.</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12" name="Content Placeholder 3">
            <a:extLst>
              <a:ext uri="{FF2B5EF4-FFF2-40B4-BE49-F238E27FC236}">
                <a16:creationId xmlns:a16="http://schemas.microsoft.com/office/drawing/2014/main" id="{C068A37D-29CE-3143-9685-3E757B766BAC}"/>
              </a:ext>
            </a:extLst>
          </p:cNvPr>
          <p:cNvGraphicFramePr>
            <a:graphicFrameLocks/>
          </p:cNvGraphicFramePr>
          <p:nvPr userDrawn="1">
            <p:extLst>
              <p:ext uri="{D42A27DB-BD31-4B8C-83A1-F6EECF244321}">
                <p14:modId xmlns:p14="http://schemas.microsoft.com/office/powerpoint/2010/main" val="2823881815"/>
              </p:ext>
            </p:extLst>
          </p:nvPr>
        </p:nvGraphicFramePr>
        <p:xfrm>
          <a:off x="838200" y="1734937"/>
          <a:ext cx="10515600" cy="3965575"/>
        </p:xfrm>
        <a:graphic>
          <a:graphicData uri="http://schemas.openxmlformats.org/drawingml/2006/chart">
            <c:chart xmlns:c="http://schemas.openxmlformats.org/drawingml/2006/chart" xmlns:r="http://schemas.openxmlformats.org/officeDocument/2006/relationships" r:id="rId4"/>
          </a:graphicData>
        </a:graphic>
      </p:graphicFrame>
      <p:sp>
        <p:nvSpPr>
          <p:cNvPr id="13"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Графикон</a:t>
            </a:r>
            <a:endParaRPr lang="sr-Latn-RS" dirty="0"/>
          </a:p>
        </p:txBody>
      </p:sp>
    </p:spTree>
    <p:extLst>
      <p:ext uri="{BB962C8B-B14F-4D97-AF65-F5344CB8AC3E}">
        <p14:creationId xmlns:p14="http://schemas.microsoft.com/office/powerpoint/2010/main" val="8044942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w Cen MT (Body)"/>
              </a:defRPr>
            </a:lvl1pPr>
          </a:lstStyle>
          <a:p>
            <a:fld id="{D9CD9DD0-17BE-4D06-B789-47356A50A0A7}" type="datetime1">
              <a:rPr lang="sr-Latn-RS" smtClean="0">
                <a:solidFill>
                  <a:prstClr val="black">
                    <a:tint val="75000"/>
                  </a:prstClr>
                </a:solidFill>
              </a:rPr>
              <a:pPr/>
              <a:t>17.11.2025.</a:t>
            </a:fld>
            <a:endParaRPr lang="sr-Latn-RS" dirty="0">
              <a:solidFill>
                <a:prstClr val="black">
                  <a:tint val="75000"/>
                </a:prstClr>
              </a:solidFill>
            </a:endParaRPr>
          </a:p>
        </p:txBody>
      </p:sp>
      <p:sp>
        <p:nvSpPr>
          <p:cNvPr id="3" name="Footer Placeholder 2"/>
          <p:cNvSpPr>
            <a:spLocks noGrp="1"/>
          </p:cNvSpPr>
          <p:nvPr>
            <p:ph type="ftr" sz="quarter" idx="11"/>
          </p:nvPr>
        </p:nvSpPr>
        <p:spPr/>
        <p:txBody>
          <a:bodyPr/>
          <a:lstStyle>
            <a:lvl1pPr>
              <a:defRPr>
                <a:latin typeface="Tw Cen MT (Body)"/>
              </a:defRPr>
            </a:lvl1pPr>
          </a:lstStyle>
          <a:p>
            <a:endParaRPr lang="sr-Latn-RS" dirty="0">
              <a:solidFill>
                <a:prstClr val="black">
                  <a:tint val="75000"/>
                </a:prstClr>
              </a:solidFill>
            </a:endParaRPr>
          </a:p>
        </p:txBody>
      </p:sp>
      <p:sp>
        <p:nvSpPr>
          <p:cNvPr id="7" name="Rectangle 6"/>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9"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5786494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
              </a:defRPr>
            </a:lvl1pPr>
          </a:lstStyle>
          <a:p>
            <a:fld id="{C863CF42-AF2D-467E-A86E-921779ACBB86}" type="datetime1">
              <a:rPr lang="sr-Latn-RS" smtClean="0">
                <a:solidFill>
                  <a:prstClr val="black">
                    <a:tint val="75000"/>
                  </a:prstClr>
                </a:solidFill>
              </a:rPr>
              <a:pPr/>
              <a:t>17.11.2025.</a:t>
            </a:fld>
            <a:endParaRPr lang="sr-Latn-RS" dirty="0">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3" name="Content Placeholder 2"/>
          <p:cNvSpPr>
            <a:spLocks noGrp="1"/>
          </p:cNvSpPr>
          <p:nvPr>
            <p:ph idx="1" hasCustomPrompt="1"/>
          </p:nvPr>
        </p:nvSpPr>
        <p:spPr>
          <a:xfrm>
            <a:off x="5183188" y="987425"/>
            <a:ext cx="6172200" cy="4873625"/>
          </a:xfrm>
        </p:spPr>
        <p:txBody>
          <a:bodyPr/>
          <a:lstStyle>
            <a:lvl1pPr>
              <a:defRPr sz="3200" b="0">
                <a:solidFill>
                  <a:schemeClr val="bg1">
                    <a:lumMod val="50000"/>
                  </a:schemeClr>
                </a:solidFill>
              </a:defRPr>
            </a:lvl1pPr>
            <a:lvl2pPr>
              <a:defRPr sz="2800">
                <a:solidFill>
                  <a:schemeClr val="bg1">
                    <a:lumMod val="50000"/>
                  </a:schemeClr>
                </a:solidFill>
              </a:defRPr>
            </a:lvl2pPr>
            <a:lvl3pPr>
              <a:defRPr sz="2400">
                <a:solidFill>
                  <a:schemeClr val="bg1">
                    <a:lumMod val="50000"/>
                  </a:schemeClr>
                </a:solidFill>
              </a:defRPr>
            </a:lvl3pPr>
            <a:lvl4pPr>
              <a:defRPr sz="2000">
                <a:solidFill>
                  <a:schemeClr val="bg1">
                    <a:lumMod val="50000"/>
                  </a:schemeClr>
                </a:solidFill>
              </a:defRPr>
            </a:lvl4pPr>
            <a:lvl5pPr>
              <a:defRPr sz="2000">
                <a:solidFill>
                  <a:schemeClr val="bg1">
                    <a:lumMod val="50000"/>
                  </a:schemeClr>
                </a:solidFill>
              </a:defRPr>
            </a:lvl5pPr>
            <a:lvl6pPr>
              <a:defRPr sz="2000"/>
            </a:lvl6pPr>
            <a:lvl7pPr>
              <a:defRPr sz="2000"/>
            </a:lvl7pPr>
            <a:lvl8pPr>
              <a:defRPr sz="2000"/>
            </a:lvl8pPr>
            <a:lvl9pPr>
              <a:defRPr sz="2000"/>
            </a:lvl9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1773160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1E578E"/>
                </a:solidFill>
              </a:defRPr>
            </a:lvl1pPr>
          </a:lstStyle>
          <a:p>
            <a:r>
              <a:rPr lang="sr-Cyrl-RS" dirty="0"/>
              <a:t>Наслов</a:t>
            </a:r>
            <a:endParaRPr lang="sr-Latn-R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Cyrl-RS" dirty="0"/>
              <a:t>Текст</a:t>
            </a:r>
            <a:endParaRPr lang="en-US" dirty="0"/>
          </a:p>
        </p:txBody>
      </p:sp>
      <p:sp>
        <p:nvSpPr>
          <p:cNvPr id="5" name="Date Placeholder 4"/>
          <p:cNvSpPr>
            <a:spLocks noGrp="1"/>
          </p:cNvSpPr>
          <p:nvPr>
            <p:ph type="dt" sz="half" idx="10"/>
          </p:nvPr>
        </p:nvSpPr>
        <p:spPr/>
        <p:txBody>
          <a:bodyPr/>
          <a:lstStyle>
            <a:lvl1pPr>
              <a:defRPr>
                <a:latin typeface="Tw Cen MT (Body)dy)"/>
              </a:defRPr>
            </a:lvl1pPr>
          </a:lstStyle>
          <a:p>
            <a:fld id="{41E0A76F-A858-4830-884B-9E9914C82A13}" type="datetime1">
              <a:rPr lang="sr-Latn-RS" smtClean="0">
                <a:solidFill>
                  <a:prstClr val="black">
                    <a:tint val="75000"/>
                  </a:prstClr>
                </a:solidFill>
              </a:rPr>
              <a:pPr/>
              <a:t>17.11.2025.</a:t>
            </a:fld>
            <a:endParaRPr lang="sr-Latn-RS" dirty="0">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3" name="Picture Placeholder 2"/>
          <p:cNvSpPr>
            <a:spLocks noGrp="1"/>
          </p:cNvSpPr>
          <p:nvPr>
            <p:ph type="pic" idx="1" hasCustomPrompt="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r-Cyrl-RS" dirty="0"/>
              <a:t>Слика</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3817301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B327E440-2A8B-43FA-8E62-283731874734}" type="datetime1">
              <a:rPr lang="sr-Latn-RS" smtClean="0">
                <a:solidFill>
                  <a:prstClr val="black">
                    <a:tint val="75000"/>
                  </a:prstClr>
                </a:solidFill>
              </a:rPr>
              <a:pPr/>
              <a:t>17.11.2025.</a:t>
            </a:fld>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3" name="Vertical Text Placeholder 2"/>
          <p:cNvSpPr>
            <a:spLocks noGrp="1"/>
          </p:cNvSpPr>
          <p:nvPr>
            <p:ph type="body" orient="vert" idx="1" hasCustomPrompt="1"/>
          </p:nvPr>
        </p:nvSpPr>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9242814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a:xfrm>
            <a:off x="838200" y="502507"/>
            <a:ext cx="7734300" cy="5674455"/>
          </a:xfrm>
        </p:spPr>
        <p:txBody>
          <a:bodyPr vert="eaVert"/>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4" name="Date Placeholder 3"/>
          <p:cNvSpPr>
            <a:spLocks noGrp="1"/>
          </p:cNvSpPr>
          <p:nvPr>
            <p:ph type="dt" sz="half" idx="10"/>
          </p:nvPr>
        </p:nvSpPr>
        <p:spPr/>
        <p:txBody>
          <a:bodyPr/>
          <a:lstStyle>
            <a:lvl1pPr>
              <a:defRPr>
                <a:latin typeface="Tw Cen MT (Body)dy)"/>
              </a:defRPr>
            </a:lvl1pPr>
          </a:lstStyle>
          <a:p>
            <a:fld id="{8C4348E8-5F32-4135-9735-14DFEF197A78}" type="datetime1">
              <a:rPr lang="sr-Latn-RS" smtClean="0">
                <a:solidFill>
                  <a:prstClr val="black">
                    <a:tint val="75000"/>
                  </a:prstClr>
                </a:solidFill>
              </a:rPr>
              <a:pPr/>
              <a:t>17.11.2025.</a:t>
            </a:fld>
            <a:endParaRPr lang="sr-Latn-R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2" name="Vertical Title 1"/>
          <p:cNvSpPr>
            <a:spLocks noGrp="1"/>
          </p:cNvSpPr>
          <p:nvPr>
            <p:ph type="title" orient="vert" hasCustomPrompt="1"/>
          </p:nvPr>
        </p:nvSpPr>
        <p:spPr>
          <a:xfrm>
            <a:off x="8724900" y="502508"/>
            <a:ext cx="2628900" cy="5674454"/>
          </a:xfrm>
        </p:spPr>
        <p:txBody>
          <a:bodyPr vert="eaVert"/>
          <a:lstStyle>
            <a:lvl1pPr>
              <a:defRPr>
                <a:solidFill>
                  <a:srgbClr val="1E578E"/>
                </a:solidFill>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ln w="0"/>
              <a:solidFill>
                <a:srgbClr val="5B9BD5"/>
              </a:solidFill>
              <a:effectLst>
                <a:outerShdw blurRad="38100" dist="25400" dir="5400000" algn="ctr" rotWithShape="0">
                  <a:srgbClr val="6E747A">
                    <a:alpha val="43000"/>
                  </a:srgbClr>
                </a:outerShdw>
              </a:effectLst>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1"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199246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8784" y="3602038"/>
            <a:ext cx="4103216" cy="3255962"/>
          </a:xfrm>
          <a:prstGeom prst="rect">
            <a:avLst/>
          </a:prstGeom>
        </p:spPr>
      </p:pic>
      <p:sp>
        <p:nvSpPr>
          <p:cNvPr id="3" name="Date Placeholder 2"/>
          <p:cNvSpPr>
            <a:spLocks noGrp="1"/>
          </p:cNvSpPr>
          <p:nvPr>
            <p:ph type="dt" sz="half" idx="10"/>
          </p:nvPr>
        </p:nvSpPr>
        <p:spPr/>
        <p:txBody>
          <a:bodyPr/>
          <a:lstStyle>
            <a:lvl1pPr>
              <a:defRPr>
                <a:latin typeface="Tw Cen MT (Body)dy)"/>
              </a:defRPr>
            </a:lvl1pPr>
          </a:lstStyle>
          <a:p>
            <a:fld id="{D77415B9-F7E1-4329-86C5-BFD9CA71CB2B}" type="datetime1">
              <a:rPr lang="sr-Latn-RS" smtClean="0">
                <a:solidFill>
                  <a:prstClr val="black">
                    <a:tint val="75000"/>
                  </a:prstClr>
                </a:solidFill>
              </a:rPr>
              <a:pPr/>
              <a:t>17.11.2025.</a:t>
            </a:fld>
            <a:endParaRPr lang="sr-Latn-RS" dirty="0">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Tw Cen MT (Body)dy)"/>
              </a:defRPr>
            </a:lvl1pPr>
          </a:lstStyle>
          <a:p>
            <a:endParaRPr lang="sr-Latn-RS" dirty="0">
              <a:solidFill>
                <a:prstClr val="black">
                  <a:tint val="75000"/>
                </a:prstClr>
              </a:solidFill>
            </a:endParaRPr>
          </a:p>
        </p:txBody>
      </p:sp>
      <p:sp>
        <p:nvSpPr>
          <p:cNvPr id="10" name="Rectangle 9"/>
          <p:cNvSpPr/>
          <p:nvPr userDrawn="1"/>
        </p:nvSpPr>
        <p:spPr>
          <a:xfrm>
            <a:off x="5250076" y="4549867"/>
            <a:ext cx="1479892" cy="369332"/>
          </a:xfrm>
          <a:prstGeom prst="rect">
            <a:avLst/>
          </a:prstGeom>
        </p:spPr>
        <p:txBody>
          <a:bodyPr wrap="none">
            <a:spAutoFit/>
          </a:bodyPr>
          <a:lstStyle/>
          <a:p>
            <a:r>
              <a:rPr lang="sr-Latn-RS" dirty="0">
                <a:solidFill>
                  <a:prstClr val="white">
                    <a:lumMod val="50000"/>
                  </a:prstClr>
                </a:solidFill>
              </a:rPr>
              <a:t>ww.sf.bg.ac.rs</a:t>
            </a:r>
            <a:endParaRPr lang="en-US" dirty="0">
              <a:solidFill>
                <a:prstClr val="white">
                  <a:lumMod val="50000"/>
                </a:prstClr>
              </a:solidFill>
              <a:latin typeface="Tw Cen MT (Body)Body)"/>
            </a:endParaRPr>
          </a:p>
        </p:txBody>
      </p:sp>
      <p:sp>
        <p:nvSpPr>
          <p:cNvPr id="11" name="Rectangle 10"/>
          <p:cNvSpPr/>
          <p:nvPr userDrawn="1"/>
        </p:nvSpPr>
        <p:spPr>
          <a:xfrm>
            <a:off x="838200" y="1374682"/>
            <a:ext cx="10515600" cy="646331"/>
          </a:xfrm>
          <a:prstGeom prst="rect">
            <a:avLst/>
          </a:prstGeom>
        </p:spPr>
        <p:txBody>
          <a:bodyPr wrap="square">
            <a:spAutoFit/>
          </a:bodyPr>
          <a:lstStyle/>
          <a:p>
            <a:pPr algn="ctr"/>
            <a:r>
              <a:rPr lang="sr-Cyrl-RS" sz="3600" b="1" dirty="0">
                <a:solidFill>
                  <a:srgbClr val="5B9BD5">
                    <a:lumMod val="50000"/>
                  </a:srgbClr>
                </a:solidFill>
                <a:latin typeface="Tw Cen MT (Body)Body)"/>
              </a:rPr>
              <a:t>ХВАЛА НА ПАЖЊИ</a:t>
            </a:r>
            <a:endParaRPr lang="en-US" sz="3600" b="1" dirty="0">
              <a:solidFill>
                <a:srgbClr val="5B9BD5">
                  <a:lumMod val="50000"/>
                </a:srgbClr>
              </a:solidFill>
              <a:latin typeface="Tw Cen MT (Body)Body)"/>
            </a:endParaRPr>
          </a:p>
        </p:txBody>
      </p:sp>
      <p:sp>
        <p:nvSpPr>
          <p:cNvPr id="9" name="Subtitle 2"/>
          <p:cNvSpPr>
            <a:spLocks noGrp="1"/>
          </p:cNvSpPr>
          <p:nvPr>
            <p:ph type="subTitle" idx="1" hasCustomPrompt="1"/>
          </p:nvPr>
        </p:nvSpPr>
        <p:spPr>
          <a:xfrm>
            <a:off x="1524000" y="2553738"/>
            <a:ext cx="9144000" cy="750797"/>
          </a:xfrm>
        </p:spPr>
        <p:txBody>
          <a:bodyPr/>
          <a:lstStyle>
            <a:lvl1pPr marL="0" indent="0" algn="ctr">
              <a:buNone/>
              <a:defRPr sz="2400">
                <a:solidFill>
                  <a:schemeClr val="bg1">
                    <a:lumMod val="50000"/>
                  </a:schemeClr>
                </a:solidFill>
                <a:latin typeface="Tw Cen MT (Body)"/>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Cyrl-RS" dirty="0"/>
              <a:t>Текст</a:t>
            </a:r>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6000" y="5100435"/>
            <a:ext cx="720000" cy="720000"/>
          </a:xfrm>
          <a:prstGeom prst="rect">
            <a:avLst/>
          </a:prstGeom>
        </p:spPr>
      </p:pic>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29396" y="3872332"/>
            <a:ext cx="3933209" cy="608620"/>
          </a:xfrm>
          <a:prstGeom prst="rect">
            <a:avLst/>
          </a:prstGeom>
        </p:spPr>
      </p:pic>
    </p:spTree>
    <p:extLst>
      <p:ext uri="{BB962C8B-B14F-4D97-AF65-F5344CB8AC3E}">
        <p14:creationId xmlns:p14="http://schemas.microsoft.com/office/powerpoint/2010/main" val="386230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2" name="Title 1"/>
          <p:cNvSpPr>
            <a:spLocks noGrp="1"/>
          </p:cNvSpPr>
          <p:nvPr>
            <p:ph type="title" hasCustomPrompt="1"/>
          </p:nvPr>
        </p:nvSpPr>
        <p:spPr>
          <a:xfrm>
            <a:off x="831850" y="1709738"/>
            <a:ext cx="10515600" cy="2852737"/>
          </a:xfrm>
        </p:spPr>
        <p:txBody>
          <a:bodyPr anchor="b">
            <a:normAutofit/>
          </a:bodyPr>
          <a:lstStyle>
            <a:lvl1pPr>
              <a:defRPr sz="4800" b="1">
                <a:solidFill>
                  <a:srgbClr val="1E578E"/>
                </a:solidFill>
                <a:latin typeface="Tw Cen MT (Body)Body)"/>
              </a:defRPr>
            </a:lvl1pPr>
          </a:lstStyle>
          <a:p>
            <a:r>
              <a:rPr lang="sr-Cyrl-RS" dirty="0"/>
              <a:t>Наслов</a:t>
            </a:r>
            <a:endParaRPr lang="sr-Latn-RS" dirty="0"/>
          </a:p>
        </p:txBody>
      </p:sp>
      <p:sp>
        <p:nvSpPr>
          <p:cNvPr id="9" name="Rectangle 8"/>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latin typeface="Tw Cen MT (Body)Body)"/>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Cyrl-RS" dirty="0"/>
              <a:t>Поднаслов</a:t>
            </a:r>
            <a:endParaRPr lang="en-US" dirty="0"/>
          </a:p>
        </p:txBody>
      </p:sp>
      <p:sp>
        <p:nvSpPr>
          <p:cNvPr id="13" name="Date Placeholder 12"/>
          <p:cNvSpPr>
            <a:spLocks noGrp="1"/>
          </p:cNvSpPr>
          <p:nvPr>
            <p:ph type="dt" sz="half" idx="10"/>
          </p:nvPr>
        </p:nvSpPr>
        <p:spPr/>
        <p:txBody>
          <a:bodyPr/>
          <a:lstStyle>
            <a:lvl1pPr>
              <a:defRPr>
                <a:latin typeface="Tw Cen MT (Body)"/>
              </a:defRPr>
            </a:lvl1pPr>
          </a:lstStyle>
          <a:p>
            <a:fld id="{D77415B9-F7E1-4329-86C5-BFD9CA71CB2B}" type="datetime1">
              <a:rPr lang="sr-Latn-RS" smtClean="0"/>
              <a:pPr/>
              <a:t>17.11.2025.</a:t>
            </a:fld>
            <a:endParaRPr lang="sr-Latn-RS" dirty="0"/>
          </a:p>
        </p:txBody>
      </p:sp>
      <p:sp>
        <p:nvSpPr>
          <p:cNvPr id="14" name="Footer Placeholder 13"/>
          <p:cNvSpPr>
            <a:spLocks noGrp="1"/>
          </p:cNvSpPr>
          <p:nvPr>
            <p:ph type="ftr" sz="quarter" idx="11"/>
          </p:nvPr>
        </p:nvSpPr>
        <p:spPr/>
        <p:txBody>
          <a:bodyPr/>
          <a:lstStyle>
            <a:lvl1pPr>
              <a:defRPr>
                <a:latin typeface="Tw Cen MT (Body)"/>
              </a:defRPr>
            </a:lvl1pPr>
          </a:lstStyle>
          <a:p>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1850" y="562011"/>
            <a:ext cx="5001975" cy="774000"/>
          </a:xfrm>
          <a:prstGeom prst="rect">
            <a:avLst/>
          </a:prstGeom>
        </p:spPr>
      </p:pic>
    </p:spTree>
    <p:extLst>
      <p:ext uri="{BB962C8B-B14F-4D97-AF65-F5344CB8AC3E}">
        <p14:creationId xmlns:p14="http://schemas.microsoft.com/office/powerpoint/2010/main" val="3145567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b="1">
                <a:solidFill>
                  <a:srgbClr val="1E578E"/>
                </a:solidFill>
                <a:latin typeface="Tw Cen MT (Body)Body)"/>
              </a:defRPr>
            </a:lvl1pPr>
          </a:lstStyle>
          <a:p>
            <a:r>
              <a:rPr lang="sr-Cyrl-RS" dirty="0"/>
              <a:t>Наслов</a:t>
            </a:r>
            <a:endParaRPr lang="sr-Latn-RS" dirty="0"/>
          </a:p>
        </p:txBody>
      </p:sp>
      <p:sp>
        <p:nvSpPr>
          <p:cNvPr id="3" name="Content Placeholder 2"/>
          <p:cNvSpPr>
            <a:spLocks noGrp="1"/>
          </p:cNvSpPr>
          <p:nvPr>
            <p:ph sz="half" idx="1" hasCustomPrompt="1"/>
          </p:nvPr>
        </p:nvSpPr>
        <p:spPr>
          <a:xfrm>
            <a:off x="838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Date Placeholder 4"/>
          <p:cNvSpPr>
            <a:spLocks noGrp="1"/>
          </p:cNvSpPr>
          <p:nvPr>
            <p:ph type="dt" sz="half" idx="10"/>
          </p:nvPr>
        </p:nvSpPr>
        <p:spPr/>
        <p:txBody>
          <a:bodyPr/>
          <a:lstStyle>
            <a:lvl1pPr>
              <a:defRPr>
                <a:latin typeface="Tw Cen MT (Body)"/>
              </a:defRPr>
            </a:lvl1pPr>
          </a:lstStyle>
          <a:p>
            <a:fld id="{3E24CC09-28A3-4024-98F4-C9F66E8E8861}" type="datetime1">
              <a:rPr lang="sr-Latn-RS" smtClean="0"/>
              <a:pPr/>
              <a:t>17.11.2025.</a:t>
            </a:fld>
            <a:endParaRPr lang="sr-Latn-RS" dirty="0"/>
          </a:p>
        </p:txBody>
      </p:sp>
      <p:sp>
        <p:nvSpPr>
          <p:cNvPr id="4" name="Content Placeholder 3"/>
          <p:cNvSpPr>
            <a:spLocks noGrp="1"/>
          </p:cNvSpPr>
          <p:nvPr>
            <p:ph sz="half" idx="2" hasCustomPrompt="1"/>
          </p:nvPr>
        </p:nvSpPr>
        <p:spPr>
          <a:xfrm>
            <a:off x="6172200" y="1825625"/>
            <a:ext cx="5181600" cy="435133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0" name="Rectangle 9"/>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2"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
        <p:nvSpPr>
          <p:cNvPr id="14" name="Footer Placeholder 7"/>
          <p:cNvSpPr>
            <a:spLocks noGrp="1"/>
          </p:cNvSpPr>
          <p:nvPr>
            <p:ph type="ftr" sz="quarter" idx="11"/>
          </p:nvPr>
        </p:nvSpPr>
        <p:spPr>
          <a:xfrm>
            <a:off x="4038600" y="6356350"/>
            <a:ext cx="4114800" cy="365125"/>
          </a:xfrm>
        </p:spPr>
        <p:txBody>
          <a:bodyPr/>
          <a:lstStyle>
            <a:lvl1pPr>
              <a:defRPr>
                <a:latin typeface="Tw Cen MT (Body)"/>
              </a:defRPr>
            </a:lvl1pPr>
          </a:lstStyle>
          <a:p>
            <a:endParaRPr lang="sr-Latn-RS" dirty="0"/>
          </a:p>
        </p:txBody>
      </p:sp>
    </p:spTree>
    <p:extLst>
      <p:ext uri="{BB962C8B-B14F-4D97-AF65-F5344CB8AC3E}">
        <p14:creationId xmlns:p14="http://schemas.microsoft.com/office/powerpoint/2010/main" val="3589731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a:solidFill>
                  <a:srgbClr val="1E578E"/>
                </a:solidFill>
              </a:defRPr>
            </a:lvl1pPr>
          </a:lstStyle>
          <a:p>
            <a:r>
              <a:rPr lang="sr-Cyrl-RS" dirty="0"/>
              <a:t>Наслов</a:t>
            </a:r>
            <a:endParaRPr lang="sr-Latn-R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4" name="Content Placeholder 3"/>
          <p:cNvSpPr>
            <a:spLocks noGrp="1"/>
          </p:cNvSpPr>
          <p:nvPr>
            <p:ph sz="half" idx="2" hasCustomPrompt="1"/>
          </p:nvPr>
        </p:nvSpPr>
        <p:spPr>
          <a:xfrm>
            <a:off x="839788" y="2505075"/>
            <a:ext cx="5157787"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solidFill>
                  <a:srgbClr val="1E57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Cyrl-RS" dirty="0"/>
              <a:t>Текст</a:t>
            </a:r>
            <a:endParaRPr lang="en-US" dirty="0"/>
          </a:p>
        </p:txBody>
      </p:sp>
      <p:sp>
        <p:nvSpPr>
          <p:cNvPr id="7" name="Date Placeholder 6"/>
          <p:cNvSpPr>
            <a:spLocks noGrp="1"/>
          </p:cNvSpPr>
          <p:nvPr>
            <p:ph type="dt" sz="half" idx="10"/>
          </p:nvPr>
        </p:nvSpPr>
        <p:spPr/>
        <p:txBody>
          <a:bodyPr/>
          <a:lstStyle>
            <a:lvl1pPr>
              <a:defRPr>
                <a:latin typeface="Tw Cen MT (Body)"/>
              </a:defRPr>
            </a:lvl1pPr>
          </a:lstStyle>
          <a:p>
            <a:fld id="{A825FD8A-1FFE-4238-BA14-C5F811CB1A6B}" type="datetime1">
              <a:rPr lang="sr-Latn-RS" smtClean="0"/>
              <a:pPr/>
              <a:t>17.11.2025.</a:t>
            </a:fld>
            <a:endParaRPr lang="sr-Latn-RS" dirty="0"/>
          </a:p>
        </p:txBody>
      </p:sp>
      <p:sp>
        <p:nvSpPr>
          <p:cNvPr id="8" name="Footer Placeholder 7"/>
          <p:cNvSpPr>
            <a:spLocks noGrp="1"/>
          </p:cNvSpPr>
          <p:nvPr>
            <p:ph type="ftr" sz="quarter" idx="11"/>
          </p:nvPr>
        </p:nvSpPr>
        <p:spPr/>
        <p:txBody>
          <a:bodyPr/>
          <a:lstStyle>
            <a:lvl1pPr>
              <a:defRPr>
                <a:latin typeface="Tw Cen MT (Body)"/>
              </a:defRPr>
            </a:lvl1pPr>
          </a:lstStyle>
          <a:p>
            <a:endParaRPr lang="sr-Latn-RS" dirty="0"/>
          </a:p>
        </p:txBody>
      </p:sp>
      <p:sp>
        <p:nvSpPr>
          <p:cNvPr id="6" name="Content Placeholder 5"/>
          <p:cNvSpPr>
            <a:spLocks noGrp="1"/>
          </p:cNvSpPr>
          <p:nvPr>
            <p:ph sz="quarter" idx="4" hasCustomPrompt="1"/>
          </p:nvPr>
        </p:nvSpPr>
        <p:spPr>
          <a:xfrm>
            <a:off x="6172200" y="2505075"/>
            <a:ext cx="5183188"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sr-Cyrl-RS" dirty="0"/>
              <a:t>Текст</a:t>
            </a:r>
            <a:endParaRPr lang="sr-Latn-RS" dirty="0"/>
          </a:p>
        </p:txBody>
      </p:sp>
      <p:sp>
        <p:nvSpPr>
          <p:cNvPr id="12" name="Rectangle 11"/>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4"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786568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1E578E"/>
                </a:solidFill>
              </a:defRPr>
            </a:lvl1pPr>
          </a:lstStyle>
          <a:p>
            <a:r>
              <a:rPr lang="sr-Cyrl-RS" dirty="0"/>
              <a:t>Наслов</a:t>
            </a:r>
            <a:endParaRPr lang="sr-Latn-RS" dirty="0"/>
          </a:p>
        </p:txBody>
      </p:sp>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pPr/>
              <a:t>17.11.2025.</a:t>
            </a:fld>
            <a:endParaRPr lang="sr-Latn-RS" dirty="0"/>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2480549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pPr/>
              <a:t>17.11.2025.</a:t>
            </a:fld>
            <a:endParaRPr lang="sr-Latn-RS" dirty="0"/>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5" name="Table 4"/>
          <p:cNvGraphicFramePr>
            <a:graphicFrameLocks noGrp="1"/>
          </p:cNvGraphicFramePr>
          <p:nvPr userDrawn="1">
            <p:extLst>
              <p:ext uri="{D42A27DB-BD31-4B8C-83A1-F6EECF244321}">
                <p14:modId xmlns:p14="http://schemas.microsoft.com/office/powerpoint/2010/main" val="418357086"/>
              </p:ext>
            </p:extLst>
          </p:nvPr>
        </p:nvGraphicFramePr>
        <p:xfrm>
          <a:off x="838200" y="2287207"/>
          <a:ext cx="10515600" cy="3283168"/>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7481349"/>
                    </a:ext>
                  </a:extLst>
                </a:gridCol>
                <a:gridCol w="2103120">
                  <a:extLst>
                    <a:ext uri="{9D8B030D-6E8A-4147-A177-3AD203B41FA5}">
                      <a16:colId xmlns:a16="http://schemas.microsoft.com/office/drawing/2014/main" val="3859357337"/>
                    </a:ext>
                  </a:extLst>
                </a:gridCol>
                <a:gridCol w="2103120">
                  <a:extLst>
                    <a:ext uri="{9D8B030D-6E8A-4147-A177-3AD203B41FA5}">
                      <a16:colId xmlns:a16="http://schemas.microsoft.com/office/drawing/2014/main" val="48593584"/>
                    </a:ext>
                  </a:extLst>
                </a:gridCol>
                <a:gridCol w="2103120">
                  <a:extLst>
                    <a:ext uri="{9D8B030D-6E8A-4147-A177-3AD203B41FA5}">
                      <a16:colId xmlns:a16="http://schemas.microsoft.com/office/drawing/2014/main" val="1647843584"/>
                    </a:ext>
                  </a:extLst>
                </a:gridCol>
                <a:gridCol w="2103120">
                  <a:extLst>
                    <a:ext uri="{9D8B030D-6E8A-4147-A177-3AD203B41FA5}">
                      <a16:colId xmlns:a16="http://schemas.microsoft.com/office/drawing/2014/main" val="1157887910"/>
                    </a:ext>
                  </a:extLst>
                </a:gridCol>
              </a:tblGrid>
              <a:tr h="820792">
                <a:tc>
                  <a:txBody>
                    <a:bodyPr/>
                    <a:lstStyle/>
                    <a:p>
                      <a:pPr algn="l">
                        <a:spcBef>
                          <a:spcPts val="600"/>
                        </a:spcBef>
                      </a:pPr>
                      <a:endParaRPr lang="sr-Latn-RS" dirty="0"/>
                    </a:p>
                  </a:txBody>
                  <a:tcPr/>
                </a:tc>
                <a:tc>
                  <a:txBody>
                    <a:bodyPr/>
                    <a:lstStyle/>
                    <a:p>
                      <a:pPr algn="ctr">
                        <a:spcBef>
                          <a:spcPts val="2000"/>
                        </a:spcBef>
                      </a:pPr>
                      <a:r>
                        <a:rPr lang="sr-Cyrl-RS" dirty="0"/>
                        <a:t>Колона 1</a:t>
                      </a:r>
                      <a:endParaRPr lang="sr-Latn-RS" dirty="0"/>
                    </a:p>
                  </a:txBody>
                  <a:tcPr/>
                </a:tc>
                <a:tc>
                  <a:txBody>
                    <a:bodyPr/>
                    <a:lstStyle/>
                    <a:p>
                      <a:pPr algn="ctr">
                        <a:spcBef>
                          <a:spcPts val="600"/>
                        </a:spcBef>
                      </a:pPr>
                      <a:r>
                        <a:rPr lang="sr-Cyrl-RS" dirty="0"/>
                        <a:t>Колона 2</a:t>
                      </a:r>
                      <a:endParaRPr lang="sr-Latn-RS" dirty="0"/>
                    </a:p>
                  </a:txBody>
                  <a:tcPr/>
                </a:tc>
                <a:tc>
                  <a:txBody>
                    <a:bodyPr/>
                    <a:lstStyle/>
                    <a:p>
                      <a:pPr algn="ctr">
                        <a:spcBef>
                          <a:spcPts val="600"/>
                        </a:spcBef>
                      </a:pPr>
                      <a:r>
                        <a:rPr lang="sr-Cyrl-RS" dirty="0"/>
                        <a:t>Колона 3</a:t>
                      </a:r>
                      <a:endParaRPr lang="sr-Latn-RS" dirty="0"/>
                    </a:p>
                  </a:txBody>
                  <a:tcPr/>
                </a:tc>
                <a:tc>
                  <a:txBody>
                    <a:bodyPr/>
                    <a:lstStyle/>
                    <a:p>
                      <a:pPr algn="ctr">
                        <a:spcBef>
                          <a:spcPts val="600"/>
                        </a:spcBef>
                      </a:pPr>
                      <a:r>
                        <a:rPr lang="sr-Cyrl-RS" dirty="0"/>
                        <a:t>Колона 4</a:t>
                      </a:r>
                      <a:endParaRPr lang="sr-Latn-RS" dirty="0"/>
                    </a:p>
                  </a:txBody>
                  <a:tcPr/>
                </a:tc>
                <a:extLst>
                  <a:ext uri="{0D108BD9-81ED-4DB2-BD59-A6C34878D82A}">
                    <a16:rowId xmlns:a16="http://schemas.microsoft.com/office/drawing/2014/main" val="2932590650"/>
                  </a:ext>
                </a:extLst>
              </a:tr>
              <a:tr h="820792">
                <a:tc>
                  <a:txBody>
                    <a:bodyPr/>
                    <a:lstStyle/>
                    <a:p>
                      <a:pPr algn="l">
                        <a:spcBef>
                          <a:spcPts val="600"/>
                        </a:spcBef>
                      </a:pPr>
                      <a:r>
                        <a:rPr lang="sr-Cyrl-RS" dirty="0"/>
                        <a:t>Ред 1</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tc>
                  <a:txBody>
                    <a:bodyPr/>
                    <a:lstStyle/>
                    <a:p>
                      <a:pPr algn="ctr">
                        <a:spcBef>
                          <a:spcPts val="600"/>
                        </a:spcBef>
                      </a:pPr>
                      <a:endParaRPr lang="sr-Latn-RS"/>
                    </a:p>
                  </a:txBody>
                  <a:tcPr/>
                </a:tc>
                <a:extLst>
                  <a:ext uri="{0D108BD9-81ED-4DB2-BD59-A6C34878D82A}">
                    <a16:rowId xmlns:a16="http://schemas.microsoft.com/office/drawing/2014/main" val="224381148"/>
                  </a:ext>
                </a:extLst>
              </a:tr>
              <a:tr h="820792">
                <a:tc>
                  <a:txBody>
                    <a:bodyPr/>
                    <a:lstStyle/>
                    <a:p>
                      <a:pPr algn="l">
                        <a:spcBef>
                          <a:spcPts val="600"/>
                        </a:spcBef>
                      </a:pPr>
                      <a:r>
                        <a:rPr lang="sr-Cyrl-RS" dirty="0"/>
                        <a:t>Ред 2</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tc>
                  <a:txBody>
                    <a:bodyPr/>
                    <a:lstStyle/>
                    <a:p>
                      <a:pPr algn="ctr">
                        <a:spcBef>
                          <a:spcPts val="600"/>
                        </a:spcBef>
                      </a:pPr>
                      <a:endParaRPr lang="sr-Latn-RS" dirty="0"/>
                    </a:p>
                  </a:txBody>
                  <a:tcPr/>
                </a:tc>
                <a:extLst>
                  <a:ext uri="{0D108BD9-81ED-4DB2-BD59-A6C34878D82A}">
                    <a16:rowId xmlns:a16="http://schemas.microsoft.com/office/drawing/2014/main" val="652485372"/>
                  </a:ext>
                </a:extLst>
              </a:tr>
              <a:tr h="820792">
                <a:tc>
                  <a:txBody>
                    <a:bodyPr/>
                    <a:lstStyle/>
                    <a:p>
                      <a:pPr algn="l">
                        <a:spcBef>
                          <a:spcPts val="600"/>
                        </a:spcBef>
                      </a:pPr>
                      <a:r>
                        <a:rPr lang="sr-Cyrl-RS" dirty="0"/>
                        <a:t>Ред 3</a:t>
                      </a:r>
                      <a:endParaRPr lang="sr-Latn-RS" dirty="0"/>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a:p>
                  </a:txBody>
                  <a:tcPr/>
                </a:tc>
                <a:tc>
                  <a:txBody>
                    <a:bodyPr/>
                    <a:lstStyle/>
                    <a:p>
                      <a:pPr algn="ctr">
                        <a:spcBef>
                          <a:spcPts val="600"/>
                        </a:spcBef>
                      </a:pPr>
                      <a:endParaRPr lang="sr-Latn-RS" dirty="0"/>
                    </a:p>
                  </a:txBody>
                  <a:tcPr/>
                </a:tc>
                <a:extLst>
                  <a:ext uri="{0D108BD9-81ED-4DB2-BD59-A6C34878D82A}">
                    <a16:rowId xmlns:a16="http://schemas.microsoft.com/office/drawing/2014/main" val="1611515901"/>
                  </a:ext>
                </a:extLst>
              </a:tr>
            </a:tbl>
          </a:graphicData>
        </a:graphic>
      </p:graphicFrame>
      <p:sp>
        <p:nvSpPr>
          <p:cNvPr id="12"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Табела</a:t>
            </a:r>
            <a:endParaRPr lang="sr-Latn-RS" dirty="0"/>
          </a:p>
        </p:txBody>
      </p:sp>
    </p:spTree>
    <p:extLst>
      <p:ext uri="{BB962C8B-B14F-4D97-AF65-F5344CB8AC3E}">
        <p14:creationId xmlns:p14="http://schemas.microsoft.com/office/powerpoint/2010/main" val="4225417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3" name="Date Placeholder 2"/>
          <p:cNvSpPr>
            <a:spLocks noGrp="1"/>
          </p:cNvSpPr>
          <p:nvPr>
            <p:ph type="dt" sz="half" idx="10"/>
          </p:nvPr>
        </p:nvSpPr>
        <p:spPr/>
        <p:txBody>
          <a:bodyPr/>
          <a:lstStyle>
            <a:lvl1pPr>
              <a:defRPr>
                <a:latin typeface="Tw Cen MT (Body)"/>
              </a:defRPr>
            </a:lvl1pPr>
          </a:lstStyle>
          <a:p>
            <a:fld id="{36DA588A-F02A-49FE-B4BB-62E9D891C6D0}" type="datetime1">
              <a:rPr lang="sr-Latn-RS" smtClean="0"/>
              <a:pPr/>
              <a:t>17.11.2025.</a:t>
            </a:fld>
            <a:endParaRPr lang="sr-Latn-RS" dirty="0"/>
          </a:p>
        </p:txBody>
      </p:sp>
      <p:sp>
        <p:nvSpPr>
          <p:cNvPr id="4" name="Footer Placeholder 3"/>
          <p:cNvSpPr>
            <a:spLocks noGrp="1"/>
          </p:cNvSpPr>
          <p:nvPr>
            <p:ph type="ftr" sz="quarter" idx="11"/>
          </p:nvPr>
        </p:nvSpPr>
        <p:spPr/>
        <p:txBody>
          <a:bodyPr/>
          <a:lstStyle>
            <a:lvl1pPr>
              <a:defRPr>
                <a:latin typeface="Tw Cen MT (Body)"/>
              </a:defRPr>
            </a:lvl1pPr>
          </a:lstStyle>
          <a:p>
            <a:endParaRPr lang="sr-Latn-RS" dirty="0"/>
          </a:p>
        </p:txBody>
      </p:sp>
      <p:sp>
        <p:nvSpPr>
          <p:cNvPr id="8" name="Rectangle 7"/>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sp>
        <p:nvSpPr>
          <p:cNvPr id="10"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graphicFrame>
        <p:nvGraphicFramePr>
          <p:cNvPr id="12" name="Content Placeholder 3">
            <a:extLst>
              <a:ext uri="{FF2B5EF4-FFF2-40B4-BE49-F238E27FC236}">
                <a16:creationId xmlns:a16="http://schemas.microsoft.com/office/drawing/2014/main" id="{C068A37D-29CE-3143-9685-3E757B766BAC}"/>
              </a:ext>
            </a:extLst>
          </p:cNvPr>
          <p:cNvGraphicFramePr>
            <a:graphicFrameLocks/>
          </p:cNvGraphicFramePr>
          <p:nvPr userDrawn="1">
            <p:extLst>
              <p:ext uri="{D42A27DB-BD31-4B8C-83A1-F6EECF244321}">
                <p14:modId xmlns:p14="http://schemas.microsoft.com/office/powerpoint/2010/main" val="2823881815"/>
              </p:ext>
            </p:extLst>
          </p:nvPr>
        </p:nvGraphicFramePr>
        <p:xfrm>
          <a:off x="838200" y="1734937"/>
          <a:ext cx="10515600" cy="3965575"/>
        </p:xfrm>
        <a:graphic>
          <a:graphicData uri="http://schemas.openxmlformats.org/drawingml/2006/chart">
            <c:chart xmlns:c="http://schemas.openxmlformats.org/drawingml/2006/chart" xmlns:r="http://schemas.openxmlformats.org/officeDocument/2006/relationships" r:id="rId4"/>
          </a:graphicData>
        </a:graphic>
      </p:graphicFrame>
      <p:sp>
        <p:nvSpPr>
          <p:cNvPr id="13" name="Title 1"/>
          <p:cNvSpPr>
            <a:spLocks noGrp="1"/>
          </p:cNvSpPr>
          <p:nvPr>
            <p:ph type="title" hasCustomPrompt="1"/>
          </p:nvPr>
        </p:nvSpPr>
        <p:spPr>
          <a:xfrm>
            <a:off x="838200" y="365125"/>
            <a:ext cx="10515600" cy="1325563"/>
          </a:xfrm>
        </p:spPr>
        <p:txBody>
          <a:bodyPr/>
          <a:lstStyle>
            <a:lvl1pPr>
              <a:defRPr>
                <a:solidFill>
                  <a:srgbClr val="1E578E"/>
                </a:solidFill>
              </a:defRPr>
            </a:lvl1pPr>
          </a:lstStyle>
          <a:p>
            <a:r>
              <a:rPr lang="sr-Cyrl-RS" dirty="0"/>
              <a:t>Графикон</a:t>
            </a:r>
            <a:endParaRPr lang="sr-Latn-RS" dirty="0"/>
          </a:p>
        </p:txBody>
      </p:sp>
    </p:spTree>
    <p:extLst>
      <p:ext uri="{BB962C8B-B14F-4D97-AF65-F5344CB8AC3E}">
        <p14:creationId xmlns:p14="http://schemas.microsoft.com/office/powerpoint/2010/main" val="80449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w Cen MT (Body)"/>
              </a:defRPr>
            </a:lvl1pPr>
          </a:lstStyle>
          <a:p>
            <a:fld id="{D9CD9DD0-17BE-4D06-B789-47356A50A0A7}" type="datetime1">
              <a:rPr lang="sr-Latn-RS" smtClean="0"/>
              <a:pPr/>
              <a:t>17.11.2025.</a:t>
            </a:fld>
            <a:endParaRPr lang="sr-Latn-RS" dirty="0"/>
          </a:p>
        </p:txBody>
      </p:sp>
      <p:sp>
        <p:nvSpPr>
          <p:cNvPr id="3" name="Footer Placeholder 2"/>
          <p:cNvSpPr>
            <a:spLocks noGrp="1"/>
          </p:cNvSpPr>
          <p:nvPr>
            <p:ph type="ftr" sz="quarter" idx="11"/>
          </p:nvPr>
        </p:nvSpPr>
        <p:spPr/>
        <p:txBody>
          <a:bodyPr/>
          <a:lstStyle>
            <a:lvl1pPr>
              <a:defRPr>
                <a:latin typeface="Tw Cen MT (Body)"/>
              </a:defRPr>
            </a:lvl1pPr>
          </a:lstStyle>
          <a:p>
            <a:endParaRPr lang="sr-Latn-RS" dirty="0"/>
          </a:p>
        </p:txBody>
      </p:sp>
      <p:sp>
        <p:nvSpPr>
          <p:cNvPr id="7" name="Rectangle 6"/>
          <p:cNvSpPr/>
          <p:nvPr userDrawn="1"/>
        </p:nvSpPr>
        <p:spPr>
          <a:xfrm>
            <a:off x="0" y="0"/>
            <a:ext cx="156519" cy="6858000"/>
          </a:xfrm>
          <a:prstGeom prst="rect">
            <a:avLst/>
          </a:prstGeom>
          <a:solidFill>
            <a:srgbClr val="1E57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b="0" cap="none" spc="0">
              <a:ln w="0"/>
              <a:solidFill>
                <a:schemeClr val="accent1"/>
              </a:solidFill>
              <a:effectLst>
                <a:outerShdw blurRad="38100" dist="25400" dir="5400000" algn="ctr" rotWithShape="0">
                  <a:srgbClr val="6E747A">
                    <a:alpha val="43000"/>
                  </a:srgbClr>
                </a:outerShdw>
              </a:effectLst>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74630" y="4543024"/>
            <a:ext cx="2917370" cy="2314976"/>
          </a:xfrm>
          <a:prstGeom prst="rect">
            <a:avLst/>
          </a:prstGeom>
        </p:spPr>
      </p:pic>
      <p:sp>
        <p:nvSpPr>
          <p:cNvPr id="9" name="Slide Number Placeholder 5"/>
          <p:cNvSpPr>
            <a:spLocks noGrp="1"/>
          </p:cNvSpPr>
          <p:nvPr>
            <p:ph type="sldNum" sz="quarter" idx="12"/>
          </p:nvPr>
        </p:nvSpPr>
        <p:spPr>
          <a:xfrm>
            <a:off x="11522549" y="6275819"/>
            <a:ext cx="469556" cy="365125"/>
          </a:xfrm>
        </p:spPr>
        <p:txBody>
          <a:bodyPr/>
          <a:lstStyle>
            <a:lvl1pPr algn="ctr">
              <a:defRPr sz="1400" b="1">
                <a:solidFill>
                  <a:srgbClr val="1E578E"/>
                </a:solidFill>
              </a:defRPr>
            </a:lvl1pPr>
          </a:lstStyle>
          <a:p>
            <a:fld id="{9E6A3A0C-5B1B-4859-8A9F-0D6B550C0C8D}" type="slidenum">
              <a:rPr lang="sr-Latn-RS" smtClean="0"/>
              <a:pPr/>
              <a:t>‹#›</a:t>
            </a:fld>
            <a:endParaRPr lang="sr-Latn-R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1351" y="60910"/>
            <a:ext cx="1927654" cy="338556"/>
          </a:xfrm>
          <a:prstGeom prst="rect">
            <a:avLst/>
          </a:prstGeom>
        </p:spPr>
      </p:pic>
    </p:spTree>
    <p:extLst>
      <p:ext uri="{BB962C8B-B14F-4D97-AF65-F5344CB8AC3E}">
        <p14:creationId xmlns:p14="http://schemas.microsoft.com/office/powerpoint/2010/main" val="57864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415B9-F7E1-4329-86C5-BFD9CA71CB2B}" type="datetime1">
              <a:rPr lang="sr-Latn-RS" smtClean="0"/>
              <a:pPr/>
              <a:t>17.11.2025.</a:t>
            </a:fld>
            <a:endParaRPr lang="sr-Latn-R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A3A0C-5B1B-4859-8A9F-0D6B550C0C8D}" type="slidenum">
              <a:rPr lang="sr-Latn-RS" smtClean="0"/>
              <a:pPr/>
              <a:t>‹#›</a:t>
            </a:fld>
            <a:endParaRPr lang="sr-Latn-RS"/>
          </a:p>
        </p:txBody>
      </p:sp>
    </p:spTree>
    <p:extLst>
      <p:ext uri="{BB962C8B-B14F-4D97-AF65-F5344CB8AC3E}">
        <p14:creationId xmlns:p14="http://schemas.microsoft.com/office/powerpoint/2010/main" val="1697356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0" r:id="rId8"/>
    <p:sldLayoutId id="2147483655" r:id="rId9"/>
    <p:sldLayoutId id="2147483656" r:id="rId10"/>
    <p:sldLayoutId id="2147483657" r:id="rId11"/>
    <p:sldLayoutId id="2147483658" r:id="rId12"/>
    <p:sldLayoutId id="2147483659" r:id="rId13"/>
    <p:sldLayoutId id="2147483662" r:id="rId14"/>
  </p:sldLayoutIdLst>
  <p:hf hdr="0" ftr="0" dt="0"/>
  <p:txStyles>
    <p:titleStyle>
      <a:lvl1pPr algn="l" defTabSz="914400" rtl="0" eaLnBrk="1" latinLnBrk="0" hangingPunct="1">
        <a:lnSpc>
          <a:spcPct val="90000"/>
        </a:lnSpc>
        <a:spcBef>
          <a:spcPct val="0"/>
        </a:spcBef>
        <a:buNone/>
        <a:defRPr sz="3600" b="1" kern="1200">
          <a:solidFill>
            <a:srgbClr val="1E578E"/>
          </a:solidFill>
          <a:latin typeface="Tw Cen MT (Body)Body)"/>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w Cen MT (Body)Body)"/>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w Cen MT (Body)Body)"/>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w Cen MT (Body)Body)"/>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415B9-F7E1-4329-86C5-BFD9CA71CB2B}" type="datetime1">
              <a:rPr lang="sr-Latn-RS" smtClean="0">
                <a:solidFill>
                  <a:prstClr val="black">
                    <a:tint val="75000"/>
                  </a:prstClr>
                </a:solidFill>
              </a:rPr>
              <a:pPr/>
              <a:t>17.11.2025.</a:t>
            </a:fld>
            <a:endParaRPr lang="sr-Latn-R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A3A0C-5B1B-4859-8A9F-0D6B550C0C8D}" type="slidenum">
              <a:rPr lang="sr-Latn-RS" smtClean="0">
                <a:solidFill>
                  <a:prstClr val="black">
                    <a:tint val="75000"/>
                  </a:prstClr>
                </a:solidFill>
              </a:rPr>
              <a:pPr/>
              <a:t>‹#›</a:t>
            </a:fld>
            <a:endParaRPr lang="sr-Latn-RS">
              <a:solidFill>
                <a:prstClr val="black">
                  <a:tint val="75000"/>
                </a:prstClr>
              </a:solidFill>
            </a:endParaRPr>
          </a:p>
        </p:txBody>
      </p:sp>
    </p:spTree>
    <p:extLst>
      <p:ext uri="{BB962C8B-B14F-4D97-AF65-F5344CB8AC3E}">
        <p14:creationId xmlns:p14="http://schemas.microsoft.com/office/powerpoint/2010/main" val="169735697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defTabSz="914400" rtl="0" eaLnBrk="1" latinLnBrk="0" hangingPunct="1">
        <a:lnSpc>
          <a:spcPct val="90000"/>
        </a:lnSpc>
        <a:spcBef>
          <a:spcPct val="0"/>
        </a:spcBef>
        <a:buNone/>
        <a:defRPr sz="3600" b="1" kern="1200">
          <a:solidFill>
            <a:srgbClr val="1E578E"/>
          </a:solidFill>
          <a:latin typeface="Tw Cen MT (Body)Body)"/>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w Cen MT (Body)Body)"/>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w Cen MT (Body)Body)"/>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w Cen MT (Body)Body)"/>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Body)Body)"/>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7245" y="3082835"/>
            <a:ext cx="9144000" cy="649195"/>
          </a:xfrm>
        </p:spPr>
        <p:txBody>
          <a:bodyPr>
            <a:normAutofit/>
          </a:bodyPr>
          <a:lstStyle/>
          <a:p>
            <a:r>
              <a:rPr lang="sr-Cyrl-RS" sz="4000" noProof="0" dirty="0" err="1">
                <a:latin typeface="Cambria" pitchFamily="18" charset="0"/>
                <a:ea typeface="Cambria" pitchFamily="18" charset="0"/>
              </a:rPr>
              <a:t>Инклузивни</a:t>
            </a:r>
            <a:r>
              <a:rPr lang="sr-Cyrl-RS" sz="4000" noProof="0" dirty="0">
                <a:latin typeface="Cambria" pitchFamily="18" charset="0"/>
                <a:ea typeface="Cambria" pitchFamily="18" charset="0"/>
              </a:rPr>
              <a:t> транспорт</a:t>
            </a:r>
          </a:p>
        </p:txBody>
      </p:sp>
      <p:sp>
        <p:nvSpPr>
          <p:cNvPr id="4" name="Text Placeholder 3"/>
          <p:cNvSpPr>
            <a:spLocks noGrp="1"/>
          </p:cNvSpPr>
          <p:nvPr>
            <p:ph type="body" idx="13"/>
          </p:nvPr>
        </p:nvSpPr>
        <p:spPr>
          <a:xfrm>
            <a:off x="1484812" y="6329848"/>
            <a:ext cx="9144000" cy="528152"/>
          </a:xfrm>
        </p:spPr>
        <p:txBody>
          <a:bodyPr>
            <a:normAutofit/>
          </a:bodyPr>
          <a:lstStyle/>
          <a:p>
            <a:r>
              <a:rPr lang="sr-Cyrl-RS" sz="2000" noProof="0" dirty="0">
                <a:latin typeface="Cambria" pitchFamily="18" charset="0"/>
                <a:ea typeface="Cambria" pitchFamily="18" charset="0"/>
              </a:rPr>
              <a:t>Београд</a:t>
            </a:r>
            <a:r>
              <a:rPr lang="sr-Cyrl-RS" sz="2000" noProof="0">
                <a:latin typeface="Cambria" pitchFamily="18" charset="0"/>
                <a:ea typeface="Cambria" pitchFamily="18" charset="0"/>
              </a:rPr>
              <a:t>, 2025. </a:t>
            </a:r>
            <a:endParaRPr lang="sr-Cyrl-RS" sz="2000" noProof="0" dirty="0">
              <a:latin typeface="Cambria" pitchFamily="18" charset="0"/>
              <a:ea typeface="Cambria" pitchFamily="18" charset="0"/>
            </a:endParaRPr>
          </a:p>
        </p:txBody>
      </p:sp>
      <p:sp>
        <p:nvSpPr>
          <p:cNvPr id="5" name="Subtitle 2"/>
          <p:cNvSpPr txBox="1">
            <a:spLocks/>
          </p:cNvSpPr>
          <p:nvPr/>
        </p:nvSpPr>
        <p:spPr>
          <a:xfrm>
            <a:off x="352698" y="4316140"/>
            <a:ext cx="4611189" cy="2058534"/>
          </a:xfrm>
          <a:prstGeom prst="rect">
            <a:avLst/>
          </a:prstGeom>
        </p:spPr>
        <p:txBody>
          <a:bodyPr vert="horz" lIns="91440" tIns="45720" rIns="91440" bIns="45720" rtlCol="0">
            <a:noAutofit/>
          </a:bodyPr>
          <a:lstStyle/>
          <a:p>
            <a:pPr marL="0" marR="0" lvl="0" indent="0" algn="just" defTabSz="914400" rtl="0" eaLnBrk="1" fontAlgn="auto" latinLnBrk="0" hangingPunct="1">
              <a:lnSpc>
                <a:spcPct val="90000"/>
              </a:lnSpc>
              <a:spcBef>
                <a:spcPts val="600"/>
              </a:spcBef>
              <a:spcAft>
                <a:spcPts val="600"/>
              </a:spcAft>
              <a:buClrTx/>
              <a:buSzTx/>
              <a:buFont typeface="Arial" panose="020B0604020202020204" pitchFamily="34" charset="0"/>
              <a:buNone/>
              <a:tabLst/>
              <a:defRPr/>
            </a:pPr>
            <a:br>
              <a:rPr lang="sr-Cyrl-RS" sz="2000" noProof="0" dirty="0">
                <a:solidFill>
                  <a:schemeClr val="bg1">
                    <a:lumMod val="50000"/>
                  </a:schemeClr>
                </a:solidFill>
                <a:latin typeface="Cambria" pitchFamily="18" charset="0"/>
                <a:ea typeface="Cambria" pitchFamily="18" charset="0"/>
              </a:rPr>
            </a:br>
            <a:r>
              <a:rPr lang="sr-Cyrl-RS" sz="2000" noProof="0" dirty="0">
                <a:solidFill>
                  <a:schemeClr val="bg1">
                    <a:lumMod val="50000"/>
                  </a:schemeClr>
                </a:solidFill>
                <a:latin typeface="Cambria" pitchFamily="18" charset="0"/>
                <a:ea typeface="Cambria" pitchFamily="18" charset="0"/>
              </a:rPr>
              <a:t>Предметни наставници:</a:t>
            </a:r>
          </a:p>
          <a:p>
            <a:pPr lvl="0" algn="just">
              <a:lnSpc>
                <a:spcPct val="90000"/>
              </a:lnSpc>
              <a:spcAft>
                <a:spcPts val="300"/>
              </a:spcAft>
            </a:pPr>
            <a:r>
              <a:rPr lang="sr-Cyrl-RS" sz="2000" noProof="0" dirty="0">
                <a:solidFill>
                  <a:schemeClr val="bg1">
                    <a:lumMod val="50000"/>
                  </a:schemeClr>
                </a:solidFill>
                <a:latin typeface="Cambria" pitchFamily="18" charset="0"/>
                <a:ea typeface="Cambria" pitchFamily="18" charset="0"/>
              </a:rPr>
              <a:t>Проф. др Радомир Мијаиловић</a:t>
            </a:r>
          </a:p>
          <a:p>
            <a:pPr lvl="0" algn="just">
              <a:lnSpc>
                <a:spcPct val="90000"/>
              </a:lnSpc>
              <a:spcAft>
                <a:spcPts val="300"/>
              </a:spcAft>
            </a:pPr>
            <a:r>
              <a:rPr lang="sr-Cyrl-RS" sz="2000" noProof="0" dirty="0">
                <a:solidFill>
                  <a:schemeClr val="bg1">
                    <a:lumMod val="50000"/>
                  </a:schemeClr>
                </a:solidFill>
                <a:latin typeface="Cambria" pitchFamily="18" charset="0"/>
                <a:ea typeface="Cambria" pitchFamily="18" charset="0"/>
              </a:rPr>
              <a:t>Проф. др Далибор Пешић</a:t>
            </a:r>
          </a:p>
          <a:p>
            <a:pPr lvl="0" algn="just">
              <a:lnSpc>
                <a:spcPct val="90000"/>
              </a:lnSpc>
              <a:spcAft>
                <a:spcPts val="300"/>
              </a:spcAft>
            </a:pPr>
            <a:r>
              <a:rPr lang="sr-Cyrl-RS" sz="2000" noProof="0" dirty="0" err="1">
                <a:solidFill>
                  <a:schemeClr val="bg1">
                    <a:lumMod val="50000"/>
                  </a:schemeClr>
                </a:solidFill>
                <a:latin typeface="Cambria" pitchFamily="18" charset="0"/>
                <a:ea typeface="Cambria" pitchFamily="18" charset="0"/>
              </a:rPr>
              <a:t>Доц</a:t>
            </a:r>
            <a:r>
              <a:rPr lang="sr-Cyrl-RS" sz="2000" noProof="0" dirty="0">
                <a:solidFill>
                  <a:schemeClr val="bg1">
                    <a:lumMod val="50000"/>
                  </a:schemeClr>
                </a:solidFill>
                <a:latin typeface="Cambria" pitchFamily="18" charset="0"/>
                <a:ea typeface="Cambria" pitchFamily="18" charset="0"/>
              </a:rPr>
              <a:t>. др Ђорђе Петровић</a:t>
            </a:r>
            <a:endParaRPr kumimoji="0" lang="sr-Cyrl-RS" sz="2000" b="0" i="0" u="none" strike="noStrike" kern="1200" cap="none" spc="0" normalizeH="0" baseline="0" noProof="0" dirty="0">
              <a:ln>
                <a:noFill/>
              </a:ln>
              <a:solidFill>
                <a:schemeClr val="bg1">
                  <a:lumMod val="50000"/>
                </a:schemeClr>
              </a:solidFill>
              <a:effectLst/>
              <a:uLnTx/>
              <a:uFillTx/>
              <a:latin typeface="Cambria" pitchFamily="18" charset="0"/>
              <a:ea typeface="Cambria" pitchFamily="18" charset="0"/>
            </a:endParaRPr>
          </a:p>
        </p:txBody>
      </p:sp>
      <p:sp>
        <p:nvSpPr>
          <p:cNvPr id="3" name="Rectangle 2">
            <a:extLst>
              <a:ext uri="{FF2B5EF4-FFF2-40B4-BE49-F238E27FC236}">
                <a16:creationId xmlns:a16="http://schemas.microsoft.com/office/drawing/2014/main" id="{C749BAD1-2DCB-47B6-8086-E2B55B212E55}"/>
              </a:ext>
            </a:extLst>
          </p:cNvPr>
          <p:cNvSpPr/>
          <p:nvPr/>
        </p:nvSpPr>
        <p:spPr>
          <a:xfrm>
            <a:off x="376646" y="2204498"/>
            <a:ext cx="11438708" cy="553998"/>
          </a:xfrm>
          <a:prstGeom prst="rect">
            <a:avLst/>
          </a:prstGeom>
        </p:spPr>
        <p:txBody>
          <a:bodyPr wrap="square">
            <a:spAutoFit/>
          </a:bodyPr>
          <a:lstStyle/>
          <a:p>
            <a:pPr algn="just"/>
            <a:r>
              <a:rPr lang="sr-Cyrl-RS" sz="3000" b="1" i="1" noProof="0" dirty="0">
                <a:solidFill>
                  <a:schemeClr val="tx2">
                    <a:lumMod val="50000"/>
                  </a:schemeClr>
                </a:solidFill>
                <a:latin typeface="Cambria" pitchFamily="18" charset="0"/>
                <a:ea typeface="Cambria" pitchFamily="18" charset="0"/>
              </a:rPr>
              <a:t>Предмет: Безбедност особа са инвалидитетом у саобраћају</a:t>
            </a:r>
            <a:endParaRPr lang="sr-Cyrl-RS" sz="3000" b="1" i="1" noProof="0" dirty="0">
              <a:solidFill>
                <a:schemeClr val="tx2">
                  <a:lumMod val="50000"/>
                </a:schemeClr>
              </a:solidFill>
            </a:endParaRPr>
          </a:p>
        </p:txBody>
      </p:sp>
    </p:spTree>
    <p:extLst>
      <p:ext uri="{BB962C8B-B14F-4D97-AF65-F5344CB8AC3E}">
        <p14:creationId xmlns:p14="http://schemas.microsoft.com/office/powerpoint/2010/main" val="2750434249"/>
      </p:ext>
    </p:extLst>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lide(fromBottom)">
                                      <p:cBhvr>
                                        <p:cTn id="10" dur="500"/>
                                        <p:tgtEl>
                                          <p:spTgt spid="5"/>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slide(fromBottom)">
                                      <p:cBhvr>
                                        <p:cTn id="13" dur="500"/>
                                        <p:tgtEl>
                                          <p:spTgt spid="4">
                                            <p:txEl>
                                              <p:pRg st="0" end="0"/>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slide(fromBottom)">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4874" y="339000"/>
            <a:ext cx="10515600" cy="732155"/>
          </a:xfrm>
        </p:spPr>
        <p:txBody>
          <a:bodyPr>
            <a:noAutofit/>
          </a:bodyPr>
          <a:lstStyle/>
          <a:p>
            <a:r>
              <a:rPr lang="sr-Cyrl-RS" sz="4000" noProof="0" dirty="0">
                <a:latin typeface="Cambria" pitchFamily="18" charset="0"/>
                <a:ea typeface="Cambria" pitchFamily="18" charset="0"/>
              </a:rPr>
              <a:t>2.3. Саобраћајна правичност</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2" name="Slide Number Placeholder 1"/>
          <p:cNvSpPr>
            <a:spLocks noGrp="1"/>
          </p:cNvSpPr>
          <p:nvPr>
            <p:ph type="sldNum" sz="quarter" idx="12"/>
          </p:nvPr>
        </p:nvSpPr>
        <p:spPr/>
        <p:txBody>
          <a:bodyPr/>
          <a:lstStyle/>
          <a:p>
            <a:fld id="{9E6A3A0C-5B1B-4859-8A9F-0D6B550C0C8D}" type="slidenum">
              <a:rPr lang="sr-Cyrl-RS" noProof="0" smtClean="0"/>
              <a:pPr/>
              <a:t>10</a:t>
            </a:fld>
            <a:endParaRPr lang="sr-Cyrl-RS" noProof="0" dirty="0"/>
          </a:p>
        </p:txBody>
      </p:sp>
      <p:sp>
        <p:nvSpPr>
          <p:cNvPr id="43009" name="Rectangle 1"/>
          <p:cNvSpPr>
            <a:spLocks noChangeArrowheads="1"/>
          </p:cNvSpPr>
          <p:nvPr/>
        </p:nvSpPr>
        <p:spPr bwMode="auto">
          <a:xfrm>
            <a:off x="311139" y="1162521"/>
            <a:ext cx="11569721"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1800"/>
              </a:spcBef>
              <a:spcAft>
                <a:spcPts val="1800"/>
              </a:spcAft>
              <a:buClrTx/>
              <a:buSzTx/>
              <a:buFontTx/>
              <a:buNone/>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Реализовање мера и активности у циљу унапређења инклузивног транспорта доприноси постизању већег нивоа </a:t>
            </a: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саобраћајне правичности</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p>
          <a:p>
            <a:pPr marL="0" marR="0" lvl="0" indent="0" algn="just" defTabSz="914400" rtl="0" eaLnBrk="1" fontAlgn="base" latinLnBrk="0" hangingPunct="1">
              <a:lnSpc>
                <a:spcPct val="100000"/>
              </a:lnSpc>
              <a:spcBef>
                <a:spcPts val="1800"/>
              </a:spcBef>
              <a:spcAft>
                <a:spcPts val="1800"/>
              </a:spcAft>
              <a:buClrTx/>
              <a:buSzTx/>
              <a:buFontTx/>
              <a:buNone/>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Појам саобраћајне правичности је у својој суштини шири од појма инклузивног транспорта и у свом оквиру подразумева и друге аспекте. Саобраћајна правичност се може дефинисати као концепт који подразумева: „</a:t>
            </a:r>
            <a:r>
              <a:rPr kumimoji="0" lang="sr-Cyrl-RS" sz="2000" b="0" i="1"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праведну расподелу користи и оптерећења саобраћајних улагања међу демографским категоријама и у простору</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1800"/>
              </a:spcBef>
              <a:spcAft>
                <a:spcPts val="1800"/>
              </a:spcAft>
              <a:buClrTx/>
              <a:buSzTx/>
              <a:buFontTx/>
              <a:buNone/>
              <a:tabLst/>
            </a:pPr>
            <a:r>
              <a:rPr kumimoji="0" lang="sr-Cyrl-RS" sz="2000" b="0" i="0" u="none" strike="noStrike" cap="none" normalizeH="0" baseline="0" noProof="0" dirty="0" err="1">
                <a:ln>
                  <a:noFill/>
                </a:ln>
                <a:solidFill>
                  <a:schemeClr val="tx1"/>
                </a:solidFill>
                <a:effectLst/>
                <a:latin typeface="Cambria" pitchFamily="18" charset="0"/>
                <a:ea typeface="Cambria" pitchFamily="18" charset="0"/>
                <a:cs typeface="Times New Roman" pitchFamily="18" charset="0"/>
              </a:rPr>
              <a:t>Литман</a:t>
            </a:r>
            <a:r>
              <a:rPr lang="sr-Cyrl-RS" sz="2000" noProof="0" dirty="0">
                <a:latin typeface="Cambria" pitchFamily="18" charset="0"/>
                <a:ea typeface="Cambria" pitchFamily="18" charset="0"/>
                <a:cs typeface="Times New Roman" pitchFamily="18" charset="0"/>
              </a:rPr>
              <a:t>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препознаје два типа саобраћајне правичности. </a:t>
            </a:r>
            <a:r>
              <a:rPr kumimoji="0" lang="sr-Cyrl-RS" sz="2000" b="0" i="0" u="sng" strike="noStrike" cap="none" normalizeH="0" baseline="0" noProof="0" dirty="0">
                <a:ln>
                  <a:noFill/>
                </a:ln>
                <a:solidFill>
                  <a:schemeClr val="tx1"/>
                </a:solidFill>
                <a:effectLst/>
                <a:latin typeface="Cambria" pitchFamily="18" charset="0"/>
                <a:ea typeface="Cambria" pitchFamily="18" charset="0"/>
                <a:cs typeface="Times New Roman" pitchFamily="18" charset="0"/>
              </a:rPr>
              <a:t>Хоризонтална правичност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подразумева сличну расподелу користи и ограничења између људи са сличним потребама и способностима, а </a:t>
            </a:r>
            <a:r>
              <a:rPr kumimoji="0" lang="sr-Cyrl-RS" sz="2000" b="0" i="0" u="sng" strike="noStrike" cap="none" normalizeH="0" baseline="0" noProof="0" dirty="0">
                <a:ln>
                  <a:noFill/>
                </a:ln>
                <a:solidFill>
                  <a:schemeClr val="tx1"/>
                </a:solidFill>
                <a:effectLst/>
                <a:latin typeface="Cambria" pitchFamily="18" charset="0"/>
                <a:ea typeface="Cambria" pitchFamily="18" charset="0"/>
                <a:cs typeface="Times New Roman" pitchFamily="18" charset="0"/>
              </a:rPr>
              <a:t>вертикална правичност</a:t>
            </a:r>
            <a:r>
              <a:rPr kumimoji="0" lang="sr-Cyrl-RS" sz="2000" b="0" i="0"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разматра њихову сличну прерасподелу међу групама људи са различитим потребама и нивоом способности. Управо се кроз вертикалну саобраћајну правичност посебан акценат ставља на потребе особа са инвалидитетом. </a:t>
            </a:r>
          </a:p>
          <a:p>
            <a:pPr marL="0" marR="0" lvl="0" indent="0" algn="just" defTabSz="914400" rtl="0" eaLnBrk="0" fontAlgn="base" latinLnBrk="0" hangingPunct="0">
              <a:lnSpc>
                <a:spcPct val="100000"/>
              </a:lnSpc>
              <a:spcBef>
                <a:spcPts val="1800"/>
              </a:spcBef>
              <a:spcAft>
                <a:spcPts val="1800"/>
              </a:spcAft>
              <a:buClrTx/>
              <a:buSzTx/>
              <a:buFontTx/>
              <a:buNone/>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Саобраћајна правичност се најчешће анализира кроз пет категорија, од чега две категорије разматрају хоризонталну, а три вертикалну правичност. </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43009"/>
                                        </p:tgtEl>
                                        <p:attrNameLst>
                                          <p:attrName>style.visibility</p:attrName>
                                        </p:attrNameLst>
                                      </p:cBhvr>
                                      <p:to>
                                        <p:strVal val="visible"/>
                                      </p:to>
                                    </p:set>
                                    <p:animEffect transition="in" filter="strips(downLeft)">
                                      <p:cBhvr>
                                        <p:cTn id="10" dur="500"/>
                                        <p:tgtEl>
                                          <p:spTgt spid="430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300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loud 10"/>
          <p:cNvSpPr/>
          <p:nvPr/>
        </p:nvSpPr>
        <p:spPr>
          <a:xfrm>
            <a:off x="6701246" y="2151016"/>
            <a:ext cx="4519748" cy="1149531"/>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Cyrl-RS" noProof="0" dirty="0"/>
          </a:p>
        </p:txBody>
      </p:sp>
      <p:sp>
        <p:nvSpPr>
          <p:cNvPr id="10" name="Cloud 9"/>
          <p:cNvSpPr/>
          <p:nvPr/>
        </p:nvSpPr>
        <p:spPr>
          <a:xfrm rot="10800000">
            <a:off x="261257" y="2037806"/>
            <a:ext cx="5394960" cy="1149531"/>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Cyrl-RS" noProof="0" dirty="0"/>
          </a:p>
        </p:txBody>
      </p:sp>
      <p:sp>
        <p:nvSpPr>
          <p:cNvPr id="2" name="Title 1"/>
          <p:cNvSpPr>
            <a:spLocks noGrp="1"/>
          </p:cNvSpPr>
          <p:nvPr>
            <p:ph type="title"/>
          </p:nvPr>
        </p:nvSpPr>
        <p:spPr>
          <a:xfrm>
            <a:off x="980660" y="505030"/>
            <a:ext cx="10019212" cy="1325563"/>
          </a:xfrm>
        </p:spPr>
        <p:txBody>
          <a:bodyPr>
            <a:normAutofit/>
          </a:bodyPr>
          <a:lstStyle/>
          <a:p>
            <a:pPr algn="just"/>
            <a:r>
              <a:rPr lang="sr-Cyrl-RS" sz="2400" noProof="0" dirty="0">
                <a:effectLst>
                  <a:glow rad="228600">
                    <a:schemeClr val="accent4">
                      <a:satMod val="175000"/>
                      <a:alpha val="40000"/>
                    </a:schemeClr>
                  </a:glow>
                </a:effectLst>
                <a:latin typeface="Cambria" pitchFamily="18" charset="0"/>
                <a:ea typeface="Cambria" pitchFamily="18" charset="0"/>
              </a:rPr>
              <a:t>Хоризонтална саобраћајна правичност се огледа кроз следећа два аспекта:</a:t>
            </a:r>
            <a:br>
              <a:rPr lang="sr-Cyrl-RS" sz="2400" noProof="0" dirty="0">
                <a:latin typeface="Cambria" pitchFamily="18" charset="0"/>
                <a:ea typeface="Cambria" pitchFamily="18" charset="0"/>
              </a:rPr>
            </a:br>
            <a:endParaRPr lang="sr-Cyrl-RS" sz="2400" noProof="0" dirty="0">
              <a:latin typeface="Cambria" pitchFamily="18" charset="0"/>
              <a:ea typeface="Cambria" pitchFamily="18" charset="0"/>
            </a:endParaRPr>
          </a:p>
        </p:txBody>
      </p:sp>
      <p:sp>
        <p:nvSpPr>
          <p:cNvPr id="3" name="Slide Number Placeholder 2"/>
          <p:cNvSpPr>
            <a:spLocks noGrp="1"/>
          </p:cNvSpPr>
          <p:nvPr>
            <p:ph type="sldNum" sz="quarter" idx="12"/>
          </p:nvPr>
        </p:nvSpPr>
        <p:spPr/>
        <p:txBody>
          <a:bodyPr/>
          <a:lstStyle/>
          <a:p>
            <a:fld id="{9E6A3A0C-5B1B-4859-8A9F-0D6B550C0C8D}" type="slidenum">
              <a:rPr lang="sr-Cyrl-RS" noProof="0" smtClean="0"/>
              <a:pPr/>
              <a:t>11</a:t>
            </a:fld>
            <a:endParaRPr lang="sr-Cyrl-RS" noProof="0" dirty="0"/>
          </a:p>
        </p:txBody>
      </p:sp>
      <p:sp>
        <p:nvSpPr>
          <p:cNvPr id="4" name="Rectangle 3"/>
          <p:cNvSpPr/>
          <p:nvPr/>
        </p:nvSpPr>
        <p:spPr>
          <a:xfrm>
            <a:off x="976174" y="2499752"/>
            <a:ext cx="3813223" cy="369332"/>
          </a:xfrm>
          <a:prstGeom prst="rect">
            <a:avLst/>
          </a:prstGeom>
        </p:spPr>
        <p:txBody>
          <a:bodyPr wrap="none">
            <a:spAutoFit/>
          </a:bodyPr>
          <a:lstStyle/>
          <a:p>
            <a:r>
              <a:rPr lang="sr-Cyrl-RS" b="1" noProof="0" dirty="0">
                <a:solidFill>
                  <a:schemeClr val="tx2">
                    <a:lumMod val="50000"/>
                  </a:schemeClr>
                </a:solidFill>
                <a:latin typeface="Cambria" pitchFamily="18" charset="0"/>
                <a:ea typeface="Cambria" pitchFamily="18" charset="0"/>
              </a:rPr>
              <a:t>ПРАВЕДНА РАСПОДЕЛА РЕСУРСА</a:t>
            </a:r>
            <a:r>
              <a:rPr lang="sr-Cyrl-RS" noProof="0" dirty="0">
                <a:solidFill>
                  <a:schemeClr val="tx2">
                    <a:lumMod val="50000"/>
                  </a:schemeClr>
                </a:solidFill>
                <a:latin typeface="Cambria" pitchFamily="18" charset="0"/>
                <a:ea typeface="Cambria" pitchFamily="18" charset="0"/>
              </a:rPr>
              <a:t> </a:t>
            </a:r>
          </a:p>
        </p:txBody>
      </p:sp>
      <p:sp>
        <p:nvSpPr>
          <p:cNvPr id="5" name="Rectangle 4"/>
          <p:cNvSpPr/>
          <p:nvPr/>
        </p:nvSpPr>
        <p:spPr>
          <a:xfrm>
            <a:off x="7606775" y="2389388"/>
            <a:ext cx="2708690" cy="646331"/>
          </a:xfrm>
          <a:prstGeom prst="rect">
            <a:avLst/>
          </a:prstGeom>
        </p:spPr>
        <p:txBody>
          <a:bodyPr wrap="none">
            <a:spAutoFit/>
          </a:bodyPr>
          <a:lstStyle/>
          <a:p>
            <a:r>
              <a:rPr lang="sr-Cyrl-RS" b="1" noProof="0" dirty="0">
                <a:solidFill>
                  <a:schemeClr val="tx2">
                    <a:lumMod val="50000"/>
                  </a:schemeClr>
                </a:solidFill>
                <a:latin typeface="Cambria" pitchFamily="18" charset="0"/>
                <a:ea typeface="Cambria" pitchFamily="18" charset="0"/>
              </a:rPr>
              <a:t>ПРОБЛЕМ ЕКСТЕРНИХ </a:t>
            </a:r>
          </a:p>
          <a:p>
            <a:pPr algn="ctr"/>
            <a:r>
              <a:rPr lang="sr-Cyrl-RS" b="1" noProof="0" dirty="0">
                <a:solidFill>
                  <a:schemeClr val="tx2">
                    <a:lumMod val="50000"/>
                  </a:schemeClr>
                </a:solidFill>
                <a:latin typeface="Cambria" pitchFamily="18" charset="0"/>
                <a:ea typeface="Cambria" pitchFamily="18" charset="0"/>
              </a:rPr>
              <a:t>ТРОШКОВА </a:t>
            </a:r>
            <a:endParaRPr lang="sr-Cyrl-RS" noProof="0" dirty="0">
              <a:solidFill>
                <a:schemeClr val="tx2">
                  <a:lumMod val="50000"/>
                </a:schemeClr>
              </a:solidFill>
              <a:latin typeface="Cambria" pitchFamily="18" charset="0"/>
              <a:ea typeface="Cambria" pitchFamily="18" charset="0"/>
            </a:endParaRPr>
          </a:p>
        </p:txBody>
      </p:sp>
      <p:pic>
        <p:nvPicPr>
          <p:cNvPr id="7" name="Google Shape;205;p31"/>
          <p:cNvPicPr preferRelativeResize="0"/>
          <p:nvPr/>
        </p:nvPicPr>
        <p:blipFill>
          <a:blip r:embed="rId2" cstate="print">
            <a:alphaModFix amt="80000"/>
          </a:blip>
          <a:stretch>
            <a:fillRect/>
          </a:stretch>
        </p:blipFill>
        <p:spPr>
          <a:xfrm rot="-8782544" flipH="1">
            <a:off x="6735978" y="1614238"/>
            <a:ext cx="1124399" cy="510031"/>
          </a:xfrm>
          <a:prstGeom prst="rect">
            <a:avLst/>
          </a:prstGeom>
          <a:noFill/>
          <a:ln>
            <a:noFill/>
          </a:ln>
        </p:spPr>
      </p:pic>
      <p:pic>
        <p:nvPicPr>
          <p:cNvPr id="8" name="Google Shape;205;p31"/>
          <p:cNvPicPr preferRelativeResize="0"/>
          <p:nvPr/>
        </p:nvPicPr>
        <p:blipFill>
          <a:blip r:embed="rId3" cstate="print">
            <a:alphaModFix amt="80000"/>
          </a:blip>
          <a:stretch>
            <a:fillRect/>
          </a:stretch>
        </p:blipFill>
        <p:spPr>
          <a:xfrm rot="19337874" flipH="1" flipV="1">
            <a:off x="4175231" y="1554889"/>
            <a:ext cx="1124399" cy="466572"/>
          </a:xfrm>
          <a:prstGeom prst="rect">
            <a:avLst/>
          </a:prstGeom>
          <a:noFill/>
          <a:ln>
            <a:noFill/>
          </a:ln>
        </p:spPr>
      </p:pic>
      <p:sp>
        <p:nvSpPr>
          <p:cNvPr id="12" name="Rectangle 11"/>
          <p:cNvSpPr/>
          <p:nvPr/>
        </p:nvSpPr>
        <p:spPr>
          <a:xfrm>
            <a:off x="370114" y="3735364"/>
            <a:ext cx="5455920" cy="2031325"/>
          </a:xfrm>
          <a:prstGeom prst="rect">
            <a:avLst/>
          </a:prstGeom>
        </p:spPr>
        <p:txBody>
          <a:bodyPr wrap="square">
            <a:spAutoFit/>
          </a:bodyPr>
          <a:lstStyle/>
          <a:p>
            <a:pPr algn="just"/>
            <a:r>
              <a:rPr lang="sr-Cyrl-RS" noProof="0" dirty="0">
                <a:latin typeface="Cambria" pitchFamily="18" charset="0"/>
                <a:ea typeface="Cambria" pitchFamily="18" charset="0"/>
              </a:rPr>
              <a:t>Хоризонтална правичност захтева да људи са сличним потребама и способностима добију сличан удео ресурса и сносе сличан удео трошкова. То имплицира да потрошачи треба да „добију оно што плаћају и плате за оно што добију“ осим ако субвенције нису посебно оправдане.</a:t>
            </a:r>
          </a:p>
        </p:txBody>
      </p:sp>
      <p:sp>
        <p:nvSpPr>
          <p:cNvPr id="13" name="Rectangle 12"/>
          <p:cNvSpPr/>
          <p:nvPr/>
        </p:nvSpPr>
        <p:spPr>
          <a:xfrm>
            <a:off x="6466114" y="3722301"/>
            <a:ext cx="5408023" cy="2052000"/>
          </a:xfrm>
          <a:prstGeom prst="rect">
            <a:avLst/>
          </a:prstGeom>
        </p:spPr>
        <p:txBody>
          <a:bodyPr wrap="square">
            <a:spAutoFit/>
          </a:bodyPr>
          <a:lstStyle/>
          <a:p>
            <a:pPr algn="just"/>
            <a:r>
              <a:rPr lang="sr-Cyrl-RS" noProof="0" dirty="0">
                <a:latin typeface="Cambria" pitchFamily="18" charset="0"/>
                <a:ea typeface="Cambria" pitchFamily="18" charset="0"/>
              </a:rPr>
              <a:t>Екстерни трошкови, као што су субвенције за инфраструктуру, кашњења услед загушења и саобраћајних незгода, трошкови загађења које једна особа намеће другима, хоризонтално су неправедни. Праведност захтева минимизирање или компензацију ових трошкова.</a:t>
            </a:r>
          </a:p>
        </p:txBody>
      </p:sp>
      <p:cxnSp>
        <p:nvCxnSpPr>
          <p:cNvPr id="15" name="Straight Connector 14"/>
          <p:cNvCxnSpPr/>
          <p:nvPr/>
        </p:nvCxnSpPr>
        <p:spPr>
          <a:xfrm>
            <a:off x="6106885" y="2095636"/>
            <a:ext cx="45721" cy="459254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par>
                                <p:cTn id="25" presetID="53"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500" fill="hold"/>
                                        <p:tgtEl>
                                          <p:spTgt spid="7"/>
                                        </p:tgtEl>
                                        <p:attrNameLst>
                                          <p:attrName>ppt_w</p:attrName>
                                        </p:attrNameLst>
                                      </p:cBhvr>
                                      <p:tavLst>
                                        <p:tav tm="0">
                                          <p:val>
                                            <p:fltVal val="0"/>
                                          </p:val>
                                        </p:tav>
                                        <p:tav tm="100000">
                                          <p:val>
                                            <p:strVal val="#ppt_w"/>
                                          </p:val>
                                        </p:tav>
                                      </p:tavLst>
                                    </p:anim>
                                    <p:anim calcmode="lin" valueType="num">
                                      <p:cBhvr>
                                        <p:cTn id="28" dur="500" fill="hold"/>
                                        <p:tgtEl>
                                          <p:spTgt spid="7"/>
                                        </p:tgtEl>
                                        <p:attrNameLst>
                                          <p:attrName>ppt_h</p:attrName>
                                        </p:attrNameLst>
                                      </p:cBhvr>
                                      <p:tavLst>
                                        <p:tav tm="0">
                                          <p:val>
                                            <p:fltVal val="0"/>
                                          </p:val>
                                        </p:tav>
                                        <p:tav tm="100000">
                                          <p:val>
                                            <p:strVal val="#ppt_h"/>
                                          </p:val>
                                        </p:tav>
                                      </p:tavLst>
                                    </p:anim>
                                    <p:animEffect transition="in" filter="fade">
                                      <p:cBhvr>
                                        <p:cTn id="29" dur="500"/>
                                        <p:tgtEl>
                                          <p:spTgt spid="7"/>
                                        </p:tgtEl>
                                      </p:cBhvr>
                                    </p:animEffect>
                                  </p:childTnLst>
                                </p:cTn>
                              </p:par>
                              <p:par>
                                <p:cTn id="30" presetID="53"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Effect transition="in" filter="fade">
                                      <p:cBhvr>
                                        <p:cTn id="34" dur="500"/>
                                        <p:tgtEl>
                                          <p:spTgt spid="11"/>
                                        </p:tgtEl>
                                      </p:cBhvr>
                                    </p:animEffect>
                                  </p:childTnLst>
                                </p:cTn>
                              </p:par>
                              <p:par>
                                <p:cTn id="35" presetID="53"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500" fill="hold"/>
                                        <p:tgtEl>
                                          <p:spTgt spid="5"/>
                                        </p:tgtEl>
                                        <p:attrNameLst>
                                          <p:attrName>ppt_w</p:attrName>
                                        </p:attrNameLst>
                                      </p:cBhvr>
                                      <p:tavLst>
                                        <p:tav tm="0">
                                          <p:val>
                                            <p:fltVal val="0"/>
                                          </p:val>
                                        </p:tav>
                                        <p:tav tm="100000">
                                          <p:val>
                                            <p:strVal val="#ppt_w"/>
                                          </p:val>
                                        </p:tav>
                                      </p:tavLst>
                                    </p:anim>
                                    <p:anim calcmode="lin" valueType="num">
                                      <p:cBhvr>
                                        <p:cTn id="38" dur="500" fill="hold"/>
                                        <p:tgtEl>
                                          <p:spTgt spid="5"/>
                                        </p:tgtEl>
                                        <p:attrNameLst>
                                          <p:attrName>ppt_h</p:attrName>
                                        </p:attrNameLst>
                                      </p:cBhvr>
                                      <p:tavLst>
                                        <p:tav tm="0">
                                          <p:val>
                                            <p:fltVal val="0"/>
                                          </p:val>
                                        </p:tav>
                                        <p:tav tm="100000">
                                          <p:val>
                                            <p:strVal val="#ppt_h"/>
                                          </p:val>
                                        </p:tav>
                                      </p:tavLst>
                                    </p:anim>
                                    <p:animEffect transition="in" filter="fade">
                                      <p:cBhvr>
                                        <p:cTn id="39" dur="500"/>
                                        <p:tgtEl>
                                          <p:spTgt spid="5"/>
                                        </p:tgtEl>
                                      </p:cBhvr>
                                    </p:animEffect>
                                  </p:childTnLst>
                                </p:cTn>
                              </p:par>
                              <p:par>
                                <p:cTn id="40" presetID="53" presetClass="entr" presetSubtype="0" fill="hold" nodeType="with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par>
                          <p:cTn id="45" fill="hold">
                            <p:stCondLst>
                              <p:cond delay="500"/>
                            </p:stCondLst>
                            <p:childTnLst>
                              <p:par>
                                <p:cTn id="46" presetID="7" presetClass="entr" presetSubtype="4" fill="hold" grpId="0" nodeType="afterEffect">
                                  <p:stCondLst>
                                    <p:cond delay="0"/>
                                  </p:stCondLst>
                                  <p:childTnLst>
                                    <p:set>
                                      <p:cBhvr>
                                        <p:cTn id="47" dur="1" fill="hold">
                                          <p:stCondLst>
                                            <p:cond delay="0"/>
                                          </p:stCondLst>
                                        </p:cTn>
                                        <p:tgtEl>
                                          <p:spTgt spid="12"/>
                                        </p:tgtEl>
                                        <p:attrNameLst>
                                          <p:attrName>style.visibility</p:attrName>
                                        </p:attrNameLst>
                                      </p:cBhvr>
                                      <p:to>
                                        <p:strVal val="visible"/>
                                      </p:to>
                                    </p:set>
                                    <p:anim calcmode="lin" valueType="num">
                                      <p:cBhvr additive="base">
                                        <p:cTn id="48" dur="500" fill="hold"/>
                                        <p:tgtEl>
                                          <p:spTgt spid="12"/>
                                        </p:tgtEl>
                                        <p:attrNameLst>
                                          <p:attrName>ppt_x</p:attrName>
                                        </p:attrNameLst>
                                      </p:cBhvr>
                                      <p:tavLst>
                                        <p:tav tm="0">
                                          <p:val>
                                            <p:strVal val="#ppt_x"/>
                                          </p:val>
                                        </p:tav>
                                        <p:tav tm="100000">
                                          <p:val>
                                            <p:strVal val="#ppt_x"/>
                                          </p:val>
                                        </p:tav>
                                      </p:tavLst>
                                    </p:anim>
                                    <p:anim calcmode="lin" valueType="num">
                                      <p:cBhvr additive="base">
                                        <p:cTn id="49" dur="500" fill="hold"/>
                                        <p:tgtEl>
                                          <p:spTgt spid="12"/>
                                        </p:tgtEl>
                                        <p:attrNameLst>
                                          <p:attrName>ppt_y</p:attrName>
                                        </p:attrNameLst>
                                      </p:cBhvr>
                                      <p:tavLst>
                                        <p:tav tm="0">
                                          <p:val>
                                            <p:strVal val="1+#ppt_h/2"/>
                                          </p:val>
                                        </p:tav>
                                        <p:tav tm="100000">
                                          <p:val>
                                            <p:strVal val="#ppt_y"/>
                                          </p:val>
                                        </p:tav>
                                      </p:tavLst>
                                    </p:anim>
                                  </p:childTnLst>
                                </p:cTn>
                              </p:par>
                            </p:childTnLst>
                          </p:cTn>
                        </p:par>
                        <p:par>
                          <p:cTn id="50" fill="hold">
                            <p:stCondLst>
                              <p:cond delay="1000"/>
                            </p:stCondLst>
                            <p:childTnLst>
                              <p:par>
                                <p:cTn id="51" presetID="7" presetClass="entr" presetSubtype="4" fill="hold" grpId="0" nodeType="after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additive="base">
                                        <p:cTn id="53" dur="500" fill="hold"/>
                                        <p:tgtEl>
                                          <p:spTgt spid="13"/>
                                        </p:tgtEl>
                                        <p:attrNameLst>
                                          <p:attrName>ppt_x</p:attrName>
                                        </p:attrNameLst>
                                      </p:cBhvr>
                                      <p:tavLst>
                                        <p:tav tm="0">
                                          <p:val>
                                            <p:strVal val="#ppt_x"/>
                                          </p:val>
                                        </p:tav>
                                        <p:tav tm="100000">
                                          <p:val>
                                            <p:strVal val="#ppt_x"/>
                                          </p:val>
                                        </p:tav>
                                      </p:tavLst>
                                    </p:anim>
                                    <p:anim calcmode="lin" valueType="num">
                                      <p:cBhvr additive="base">
                                        <p:cTn id="5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2" grpId="0"/>
      <p:bldP spid="4" grpId="0"/>
      <p:bldP spid="5"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loud 22"/>
          <p:cNvSpPr/>
          <p:nvPr/>
        </p:nvSpPr>
        <p:spPr>
          <a:xfrm>
            <a:off x="8721633" y="1706880"/>
            <a:ext cx="3100253" cy="1140823"/>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Cyrl-RS" noProof="0" dirty="0"/>
          </a:p>
        </p:txBody>
      </p:sp>
      <p:sp>
        <p:nvSpPr>
          <p:cNvPr id="22" name="Cloud 21"/>
          <p:cNvSpPr/>
          <p:nvPr/>
        </p:nvSpPr>
        <p:spPr>
          <a:xfrm>
            <a:off x="4920344" y="1537063"/>
            <a:ext cx="3348444" cy="1663337"/>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Cyrl-RS" noProof="0" dirty="0"/>
          </a:p>
        </p:txBody>
      </p:sp>
      <p:sp>
        <p:nvSpPr>
          <p:cNvPr id="21" name="Cloud 20"/>
          <p:cNvSpPr/>
          <p:nvPr/>
        </p:nvSpPr>
        <p:spPr>
          <a:xfrm>
            <a:off x="280851" y="1574279"/>
            <a:ext cx="4258490" cy="1449977"/>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Cyrl-RS" noProof="0" dirty="0"/>
          </a:p>
        </p:txBody>
      </p:sp>
      <p:sp>
        <p:nvSpPr>
          <p:cNvPr id="2" name="Title 1"/>
          <p:cNvSpPr>
            <a:spLocks noGrp="1"/>
          </p:cNvSpPr>
          <p:nvPr>
            <p:ph type="title"/>
          </p:nvPr>
        </p:nvSpPr>
        <p:spPr>
          <a:xfrm>
            <a:off x="901336" y="0"/>
            <a:ext cx="10019212" cy="1325563"/>
          </a:xfrm>
        </p:spPr>
        <p:txBody>
          <a:bodyPr>
            <a:normAutofit/>
          </a:bodyPr>
          <a:lstStyle/>
          <a:p>
            <a:pPr algn="ctr"/>
            <a:r>
              <a:rPr lang="sr-Cyrl-RS" sz="2400" noProof="0" dirty="0">
                <a:effectLst>
                  <a:glow rad="228600">
                    <a:schemeClr val="accent4">
                      <a:satMod val="175000"/>
                      <a:alpha val="40000"/>
                    </a:schemeClr>
                  </a:glow>
                </a:effectLst>
                <a:latin typeface="Cambria" pitchFamily="18" charset="0"/>
                <a:ea typeface="Cambria" pitchFamily="18" charset="0"/>
              </a:rPr>
              <a:t>Вертикална саобраћајна правичност се описује кроз следеће три категорије:</a:t>
            </a:r>
          </a:p>
        </p:txBody>
      </p:sp>
      <p:sp>
        <p:nvSpPr>
          <p:cNvPr id="3" name="Slide Number Placeholder 2"/>
          <p:cNvSpPr>
            <a:spLocks noGrp="1"/>
          </p:cNvSpPr>
          <p:nvPr>
            <p:ph type="sldNum" sz="quarter" idx="12"/>
          </p:nvPr>
        </p:nvSpPr>
        <p:spPr/>
        <p:txBody>
          <a:bodyPr/>
          <a:lstStyle/>
          <a:p>
            <a:fld id="{9E6A3A0C-5B1B-4859-8A9F-0D6B550C0C8D}" type="slidenum">
              <a:rPr lang="sr-Cyrl-RS" noProof="0" smtClean="0"/>
              <a:pPr/>
              <a:t>12</a:t>
            </a:fld>
            <a:endParaRPr lang="sr-Cyrl-RS" noProof="0" dirty="0"/>
          </a:p>
        </p:txBody>
      </p:sp>
      <p:pic>
        <p:nvPicPr>
          <p:cNvPr id="7" name="Google Shape;205;p31"/>
          <p:cNvPicPr preferRelativeResize="0"/>
          <p:nvPr/>
        </p:nvPicPr>
        <p:blipFill>
          <a:blip r:embed="rId2" cstate="print">
            <a:alphaModFix amt="80000"/>
          </a:blip>
          <a:stretch>
            <a:fillRect/>
          </a:stretch>
        </p:blipFill>
        <p:spPr>
          <a:xfrm rot="-8782544" flipH="1">
            <a:off x="8342710" y="882718"/>
            <a:ext cx="1124399" cy="510031"/>
          </a:xfrm>
          <a:prstGeom prst="rect">
            <a:avLst/>
          </a:prstGeom>
          <a:noFill/>
          <a:ln>
            <a:noFill/>
          </a:ln>
        </p:spPr>
      </p:pic>
      <p:pic>
        <p:nvPicPr>
          <p:cNvPr id="8" name="Google Shape;205;p31"/>
          <p:cNvPicPr preferRelativeResize="0"/>
          <p:nvPr/>
        </p:nvPicPr>
        <p:blipFill>
          <a:blip r:embed="rId3" cstate="print">
            <a:alphaModFix amt="80000"/>
          </a:blip>
          <a:stretch>
            <a:fillRect/>
          </a:stretch>
        </p:blipFill>
        <p:spPr>
          <a:xfrm rot="19337874" flipH="1" flipV="1">
            <a:off x="2882010" y="940936"/>
            <a:ext cx="1124399" cy="466572"/>
          </a:xfrm>
          <a:prstGeom prst="rect">
            <a:avLst/>
          </a:prstGeom>
          <a:noFill/>
          <a:ln>
            <a:noFill/>
          </a:ln>
        </p:spPr>
      </p:pic>
      <p:cxnSp>
        <p:nvCxnSpPr>
          <p:cNvPr id="15" name="Straight Connector 14"/>
          <p:cNvCxnSpPr/>
          <p:nvPr/>
        </p:nvCxnSpPr>
        <p:spPr>
          <a:xfrm>
            <a:off x="4839787" y="2030322"/>
            <a:ext cx="45721" cy="459254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349341" y="2012905"/>
            <a:ext cx="45721" cy="459254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50816" y="1815626"/>
            <a:ext cx="3718560" cy="923330"/>
          </a:xfrm>
          <a:prstGeom prst="rect">
            <a:avLst/>
          </a:prstGeom>
        </p:spPr>
        <p:txBody>
          <a:bodyPr wrap="square">
            <a:spAutoFit/>
          </a:bodyPr>
          <a:lstStyle/>
          <a:p>
            <a:pPr algn="ctr"/>
            <a:r>
              <a:rPr lang="sr-Cyrl-RS" b="1" noProof="0" dirty="0">
                <a:solidFill>
                  <a:schemeClr val="tx2">
                    <a:lumMod val="50000"/>
                  </a:schemeClr>
                </a:solidFill>
                <a:latin typeface="Cambria" pitchFamily="18" charset="0"/>
                <a:ea typeface="Cambria" pitchFamily="18" charset="0"/>
              </a:rPr>
              <a:t>ИНКЛУЗИВНОСТ</a:t>
            </a:r>
            <a:r>
              <a:rPr lang="sr-Cyrl-RS" noProof="0" dirty="0">
                <a:solidFill>
                  <a:schemeClr val="tx2">
                    <a:lumMod val="50000"/>
                  </a:schemeClr>
                </a:solidFill>
                <a:latin typeface="Cambria" pitchFamily="18" charset="0"/>
                <a:ea typeface="Cambria" pitchFamily="18" charset="0"/>
              </a:rPr>
              <a:t> </a:t>
            </a:r>
          </a:p>
          <a:p>
            <a:pPr algn="ctr"/>
            <a:r>
              <a:rPr lang="sr-Cyrl-RS" noProof="0" dirty="0">
                <a:solidFill>
                  <a:schemeClr val="tx2">
                    <a:lumMod val="50000"/>
                  </a:schemeClr>
                </a:solidFill>
                <a:latin typeface="Cambria" pitchFamily="18" charset="0"/>
                <a:ea typeface="Cambria" pitchFamily="18" charset="0"/>
              </a:rPr>
              <a:t>(са акцентом на потребе мобилности и способности) </a:t>
            </a:r>
          </a:p>
        </p:txBody>
      </p:sp>
      <p:sp>
        <p:nvSpPr>
          <p:cNvPr id="17" name="Rectangle 16"/>
          <p:cNvSpPr/>
          <p:nvPr/>
        </p:nvSpPr>
        <p:spPr>
          <a:xfrm>
            <a:off x="4797384" y="1951096"/>
            <a:ext cx="3456270" cy="646331"/>
          </a:xfrm>
          <a:prstGeom prst="rect">
            <a:avLst/>
          </a:prstGeom>
        </p:spPr>
        <p:txBody>
          <a:bodyPr wrap="square">
            <a:spAutoFit/>
          </a:bodyPr>
          <a:lstStyle/>
          <a:p>
            <a:pPr algn="ctr"/>
            <a:r>
              <a:rPr lang="sr-Cyrl-RS" b="1" noProof="0" dirty="0">
                <a:solidFill>
                  <a:schemeClr val="tx2">
                    <a:lumMod val="50000"/>
                  </a:schemeClr>
                </a:solidFill>
                <a:latin typeface="Cambria" pitchFamily="18" charset="0"/>
                <a:ea typeface="Cambria" pitchFamily="18" charset="0"/>
              </a:rPr>
              <a:t>ДОСТУПНОСТ </a:t>
            </a:r>
          </a:p>
          <a:p>
            <a:pPr algn="ctr"/>
            <a:r>
              <a:rPr lang="sr-Cyrl-RS" noProof="0" dirty="0">
                <a:solidFill>
                  <a:schemeClr val="tx2">
                    <a:lumMod val="50000"/>
                  </a:schemeClr>
                </a:solidFill>
                <a:latin typeface="Cambria" pitchFamily="18" charset="0"/>
                <a:ea typeface="Cambria" pitchFamily="18" charset="0"/>
              </a:rPr>
              <a:t>(са акцентом на примања)</a:t>
            </a:r>
          </a:p>
        </p:txBody>
      </p:sp>
      <p:sp>
        <p:nvSpPr>
          <p:cNvPr id="18" name="Rectangle 17"/>
          <p:cNvSpPr/>
          <p:nvPr/>
        </p:nvSpPr>
        <p:spPr>
          <a:xfrm>
            <a:off x="8982858" y="2094801"/>
            <a:ext cx="2509341" cy="369332"/>
          </a:xfrm>
          <a:prstGeom prst="rect">
            <a:avLst/>
          </a:prstGeom>
        </p:spPr>
        <p:txBody>
          <a:bodyPr wrap="none">
            <a:spAutoFit/>
          </a:bodyPr>
          <a:lstStyle/>
          <a:p>
            <a:pPr algn="ctr"/>
            <a:r>
              <a:rPr lang="sr-Cyrl-RS" b="1" noProof="0" dirty="0">
                <a:solidFill>
                  <a:schemeClr val="tx2">
                    <a:lumMod val="50000"/>
                  </a:schemeClr>
                </a:solidFill>
                <a:latin typeface="Cambria" pitchFamily="18" charset="0"/>
                <a:ea typeface="Cambria" pitchFamily="18" charset="0"/>
              </a:rPr>
              <a:t>СОЦИЈАЛНА ПРАВДА </a:t>
            </a:r>
            <a:endParaRPr lang="sr-Cyrl-RS" noProof="0" dirty="0">
              <a:solidFill>
                <a:schemeClr val="tx2">
                  <a:lumMod val="50000"/>
                </a:schemeClr>
              </a:solidFill>
              <a:latin typeface="Cambria" pitchFamily="18" charset="0"/>
              <a:ea typeface="Cambria" pitchFamily="18" charset="0"/>
            </a:endParaRPr>
          </a:p>
        </p:txBody>
      </p:sp>
      <p:pic>
        <p:nvPicPr>
          <p:cNvPr id="20" name="Google Shape;205;p31"/>
          <p:cNvPicPr preferRelativeResize="0"/>
          <p:nvPr/>
        </p:nvPicPr>
        <p:blipFill>
          <a:blip r:embed="rId4" cstate="print">
            <a:alphaModFix amt="80000"/>
          </a:blip>
          <a:stretch>
            <a:fillRect/>
          </a:stretch>
        </p:blipFill>
        <p:spPr>
          <a:xfrm rot="15777877" flipH="1">
            <a:off x="6483111" y="1128722"/>
            <a:ext cx="1034029" cy="519313"/>
          </a:xfrm>
          <a:prstGeom prst="rect">
            <a:avLst/>
          </a:prstGeom>
          <a:noFill/>
          <a:ln>
            <a:noFill/>
          </a:ln>
        </p:spPr>
      </p:pic>
      <p:sp>
        <p:nvSpPr>
          <p:cNvPr id="24" name="Rectangle 23"/>
          <p:cNvSpPr/>
          <p:nvPr/>
        </p:nvSpPr>
        <p:spPr>
          <a:xfrm>
            <a:off x="222068" y="3066480"/>
            <a:ext cx="4376057" cy="3139321"/>
          </a:xfrm>
          <a:prstGeom prst="rect">
            <a:avLst/>
          </a:prstGeom>
        </p:spPr>
        <p:txBody>
          <a:bodyPr wrap="square">
            <a:spAutoFit/>
          </a:bodyPr>
          <a:lstStyle/>
          <a:p>
            <a:pPr algn="just">
              <a:spcBef>
                <a:spcPts val="300"/>
              </a:spcBef>
              <a:spcAft>
                <a:spcPts val="300"/>
              </a:spcAft>
            </a:pPr>
            <a:r>
              <a:rPr lang="sr-Cyrl-RS" noProof="0" dirty="0">
                <a:solidFill>
                  <a:schemeClr val="tx2">
                    <a:lumMod val="50000"/>
                  </a:schemeClr>
                </a:solidFill>
                <a:latin typeface="Cambria" pitchFamily="18" charset="0"/>
                <a:ea typeface="Cambria" pitchFamily="18" charset="0"/>
              </a:rPr>
              <a:t>Вертикална правичност захтева да транспортни системи служе путницима који имају проблема са реализовањем кретања. Ово је могуће остварити кроз мултимодално планирање, за остваривање потреба особа које не могу или не би требало да возе, плус универзални дизајн који обезбеђује да транспортни објекти и услуге буду доступни за све кориснике, укључујући особе са инвалидитетом.</a:t>
            </a:r>
          </a:p>
        </p:txBody>
      </p:sp>
      <p:sp>
        <p:nvSpPr>
          <p:cNvPr id="25" name="Rectangle 24"/>
          <p:cNvSpPr/>
          <p:nvPr/>
        </p:nvSpPr>
        <p:spPr>
          <a:xfrm>
            <a:off x="5007428" y="3272972"/>
            <a:ext cx="3339737" cy="2031325"/>
          </a:xfrm>
          <a:prstGeom prst="rect">
            <a:avLst/>
          </a:prstGeom>
        </p:spPr>
        <p:txBody>
          <a:bodyPr wrap="square">
            <a:spAutoFit/>
          </a:bodyPr>
          <a:lstStyle/>
          <a:p>
            <a:pPr algn="just">
              <a:spcBef>
                <a:spcPts val="300"/>
              </a:spcBef>
              <a:spcAft>
                <a:spcPts val="300"/>
              </a:spcAft>
            </a:pPr>
            <a:r>
              <a:rPr lang="sr-Cyrl-RS" noProof="0" dirty="0">
                <a:solidFill>
                  <a:schemeClr val="tx2">
                    <a:lumMod val="50000"/>
                  </a:schemeClr>
                </a:solidFill>
                <a:latin typeface="Cambria" pitchFamily="18" charset="0"/>
                <a:ea typeface="Cambria" pitchFamily="18" charset="0"/>
              </a:rPr>
              <a:t>Вертикална једнакост претпоставља да јавне политике треба да фаворизују економски угрожене групе и да обезбеде да људи са нижим приходима могу да приуште основну мобилност.</a:t>
            </a:r>
          </a:p>
        </p:txBody>
      </p:sp>
      <p:sp>
        <p:nvSpPr>
          <p:cNvPr id="26" name="Rectangle 25"/>
          <p:cNvSpPr/>
          <p:nvPr/>
        </p:nvSpPr>
        <p:spPr>
          <a:xfrm>
            <a:off x="8456023" y="2990782"/>
            <a:ext cx="3418114" cy="2862322"/>
          </a:xfrm>
          <a:prstGeom prst="rect">
            <a:avLst/>
          </a:prstGeom>
        </p:spPr>
        <p:txBody>
          <a:bodyPr wrap="square">
            <a:spAutoFit/>
          </a:bodyPr>
          <a:lstStyle/>
          <a:p>
            <a:pPr algn="just">
              <a:spcBef>
                <a:spcPts val="300"/>
              </a:spcBef>
              <a:spcAft>
                <a:spcPts val="300"/>
              </a:spcAft>
            </a:pPr>
            <a:r>
              <a:rPr lang="sr-Cyrl-RS" noProof="0" dirty="0">
                <a:solidFill>
                  <a:schemeClr val="tx2">
                    <a:lumMod val="50000"/>
                  </a:schemeClr>
                </a:solidFill>
                <a:latin typeface="Cambria" pitchFamily="18" charset="0"/>
                <a:ea typeface="Cambria" pitchFamily="18" charset="0"/>
              </a:rPr>
              <a:t>Циљеви социјалне правде баве се решавањем структурних друштвених неједнакости као што су различити облици дискриминације. Обично се ови проблеми решавају кроз успостављање програма и циљева за афирмативне акције као и кроз обуку запослених.</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wipe(down)">
                                      <p:cBhvr>
                                        <p:cTn id="13" dur="500"/>
                                        <p:tgtEl>
                                          <p:spTgt spid="20"/>
                                        </p:tgtEl>
                                      </p:cBhvr>
                                    </p:animEffect>
                                  </p:childTnLst>
                                </p:cTn>
                              </p:par>
                              <p:par>
                                <p:cTn id="14" presetID="22" presetClass="entr" presetSubtype="4"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500"/>
                                        <p:tgtEl>
                                          <p:spTgt spid="21"/>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down)">
                                      <p:cBhvr>
                                        <p:cTn id="22" dur="500"/>
                                        <p:tgtEl>
                                          <p:spTgt spid="1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down)">
                                      <p:cBhvr>
                                        <p:cTn id="25" dur="500"/>
                                        <p:tgtEl>
                                          <p:spTgt spid="17"/>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wipe(down)">
                                      <p:cBhvr>
                                        <p:cTn id="28" dur="500"/>
                                        <p:tgtEl>
                                          <p:spTgt spid="22"/>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down)">
                                      <p:cBhvr>
                                        <p:cTn id="31" dur="500"/>
                                        <p:tgtEl>
                                          <p:spTgt spid="18"/>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wipe(down)">
                                      <p:cBhvr>
                                        <p:cTn id="34" dur="500"/>
                                        <p:tgtEl>
                                          <p:spTgt spid="23"/>
                                        </p:tgtEl>
                                      </p:cBhvr>
                                    </p:animEffect>
                                  </p:childTnLst>
                                </p:cTn>
                              </p:par>
                            </p:childTnLst>
                          </p:cTn>
                        </p:par>
                        <p:par>
                          <p:cTn id="35" fill="hold">
                            <p:stCondLst>
                              <p:cond delay="500"/>
                            </p:stCondLst>
                            <p:childTnLst>
                              <p:par>
                                <p:cTn id="36" presetID="12" presetClass="entr" presetSubtype="4" fill="hold" grpId="0" nodeType="after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slide(fromBottom)">
                                      <p:cBhvr>
                                        <p:cTn id="38" dur="500"/>
                                        <p:tgtEl>
                                          <p:spTgt spid="24"/>
                                        </p:tgtEl>
                                      </p:cBhvr>
                                    </p:animEffect>
                                  </p:childTnLst>
                                </p:cTn>
                              </p:par>
                            </p:childTnLst>
                          </p:cTn>
                        </p:par>
                        <p:par>
                          <p:cTn id="39" fill="hold">
                            <p:stCondLst>
                              <p:cond delay="1000"/>
                            </p:stCondLst>
                            <p:childTnLst>
                              <p:par>
                                <p:cTn id="40" presetID="12" presetClass="entr" presetSubtype="4"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slide(fromBottom)">
                                      <p:cBhvr>
                                        <p:cTn id="42" dur="500"/>
                                        <p:tgtEl>
                                          <p:spTgt spid="15"/>
                                        </p:tgtEl>
                                      </p:cBhvr>
                                    </p:animEffect>
                                  </p:childTnLst>
                                </p:cTn>
                              </p:par>
                            </p:childTnLst>
                          </p:cTn>
                        </p:par>
                        <p:par>
                          <p:cTn id="43" fill="hold">
                            <p:stCondLst>
                              <p:cond delay="1500"/>
                            </p:stCondLst>
                            <p:childTnLst>
                              <p:par>
                                <p:cTn id="44" presetID="12" presetClass="entr" presetSubtype="4" fill="hold" grpId="0" nodeType="after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slide(fromBottom)">
                                      <p:cBhvr>
                                        <p:cTn id="46" dur="500"/>
                                        <p:tgtEl>
                                          <p:spTgt spid="25"/>
                                        </p:tgtEl>
                                      </p:cBhvr>
                                    </p:animEffect>
                                  </p:childTnLst>
                                </p:cTn>
                              </p:par>
                            </p:childTnLst>
                          </p:cTn>
                        </p:par>
                        <p:par>
                          <p:cTn id="47" fill="hold">
                            <p:stCondLst>
                              <p:cond delay="2000"/>
                            </p:stCondLst>
                            <p:childTnLst>
                              <p:par>
                                <p:cTn id="48" presetID="12" presetClass="entr" presetSubtype="4" fill="hold" nodeType="after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slide(fromBottom)">
                                      <p:cBhvr>
                                        <p:cTn id="50" dur="500"/>
                                        <p:tgtEl>
                                          <p:spTgt spid="14"/>
                                        </p:tgtEl>
                                      </p:cBhvr>
                                    </p:animEffect>
                                  </p:childTnLst>
                                </p:cTn>
                              </p:par>
                            </p:childTnLst>
                          </p:cTn>
                        </p:par>
                        <p:par>
                          <p:cTn id="51" fill="hold">
                            <p:stCondLst>
                              <p:cond delay="2500"/>
                            </p:stCondLst>
                            <p:childTnLst>
                              <p:par>
                                <p:cTn id="52" presetID="12" presetClass="entr" presetSubtype="4" fill="hold" grpId="0" nodeType="after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slide(fromBottom)">
                                      <p:cBhvr>
                                        <p:cTn id="5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2" grpId="0" animBg="1"/>
      <p:bldP spid="21" grpId="0" animBg="1"/>
      <p:bldP spid="2" grpId="0"/>
      <p:bldP spid="16" grpId="0"/>
      <p:bldP spid="17" grpId="0"/>
      <p:bldP spid="18" grpId="0"/>
      <p:bldP spid="24" grpId="0"/>
      <p:bldP spid="25" grpId="0"/>
      <p:bldP spid="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1DE02-684F-CD75-A4DE-99826424CEC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FF9CE9F-B58D-20F3-3F6E-F56AAE766F05}"/>
              </a:ext>
            </a:extLst>
          </p:cNvPr>
          <p:cNvSpPr>
            <a:spLocks noGrp="1"/>
          </p:cNvSpPr>
          <p:nvPr>
            <p:ph type="title"/>
          </p:nvPr>
        </p:nvSpPr>
        <p:spPr>
          <a:xfrm>
            <a:off x="354874" y="339000"/>
            <a:ext cx="10515600" cy="732155"/>
          </a:xfrm>
        </p:spPr>
        <p:txBody>
          <a:bodyPr>
            <a:noAutofit/>
          </a:bodyPr>
          <a:lstStyle/>
          <a:p>
            <a:r>
              <a:rPr lang="sr-Cyrl-RS" sz="2400" noProof="0" dirty="0">
                <a:effectLst>
                  <a:glow rad="228600">
                    <a:schemeClr val="accent4">
                      <a:satMod val="175000"/>
                      <a:alpha val="40000"/>
                    </a:schemeClr>
                  </a:glow>
                </a:effectLst>
                <a:latin typeface="Cambria" pitchFamily="18" charset="0"/>
                <a:ea typeface="Cambria" pitchFamily="18" charset="0"/>
              </a:rPr>
              <a:t>Саобраћајна правичност и особе са инвалидитетом</a:t>
            </a:r>
          </a:p>
        </p:txBody>
      </p:sp>
      <p:sp>
        <p:nvSpPr>
          <p:cNvPr id="2" name="Slide Number Placeholder 1">
            <a:extLst>
              <a:ext uri="{FF2B5EF4-FFF2-40B4-BE49-F238E27FC236}">
                <a16:creationId xmlns:a16="http://schemas.microsoft.com/office/drawing/2014/main" id="{A2E8274B-5EFF-72A9-8615-734EC43CC71E}"/>
              </a:ext>
            </a:extLst>
          </p:cNvPr>
          <p:cNvSpPr>
            <a:spLocks noGrp="1"/>
          </p:cNvSpPr>
          <p:nvPr>
            <p:ph type="sldNum" sz="quarter" idx="12"/>
          </p:nvPr>
        </p:nvSpPr>
        <p:spPr/>
        <p:txBody>
          <a:bodyPr/>
          <a:lstStyle/>
          <a:p>
            <a:fld id="{9E6A3A0C-5B1B-4859-8A9F-0D6B550C0C8D}" type="slidenum">
              <a:rPr lang="sr-Cyrl-RS" noProof="0" smtClean="0"/>
              <a:pPr/>
              <a:t>13</a:t>
            </a:fld>
            <a:endParaRPr lang="sr-Cyrl-RS" noProof="0" dirty="0"/>
          </a:p>
        </p:txBody>
      </p:sp>
      <p:sp>
        <p:nvSpPr>
          <p:cNvPr id="43009" name="Rectangle 1">
            <a:extLst>
              <a:ext uri="{FF2B5EF4-FFF2-40B4-BE49-F238E27FC236}">
                <a16:creationId xmlns:a16="http://schemas.microsoft.com/office/drawing/2014/main" id="{37BC616B-0FE8-CD93-3214-75ADEF7DF89D}"/>
              </a:ext>
            </a:extLst>
          </p:cNvPr>
          <p:cNvSpPr>
            <a:spLocks noChangeArrowheads="1"/>
          </p:cNvSpPr>
          <p:nvPr/>
        </p:nvSpPr>
        <p:spPr bwMode="auto">
          <a:xfrm>
            <a:off x="311139" y="1470298"/>
            <a:ext cx="11569721"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ts val="600"/>
              </a:spcBef>
              <a:spcAft>
                <a:spcPts val="600"/>
              </a:spcAft>
            </a:pPr>
            <a:r>
              <a:rPr lang="sr-Cyrl-RS" sz="2000" noProof="0" dirty="0">
                <a:latin typeface="Cambria" pitchFamily="18" charset="0"/>
                <a:ea typeface="Cambria" pitchFamily="18" charset="0"/>
                <a:cs typeface="Times New Roman" pitchFamily="18" charset="0"/>
              </a:rPr>
              <a:t>Из угла особа са инвалидитетом обезбеђивање елемената вертикалне саобраћајне правичност игра значајнију улогу. Наиме, особе са инвалидитетом имају лошију почетну позицију у односу на особе које немају инвалидитет, а то се огледа кроз веће физичке, функционалне и организационе баријере</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p>
          <a:p>
            <a:pPr algn="just" fontAlgn="base">
              <a:spcBef>
                <a:spcPts val="600"/>
              </a:spcBef>
              <a:spcAft>
                <a:spcPts val="600"/>
              </a:spcAft>
            </a:pPr>
            <a:r>
              <a:rPr lang="sr-Cyrl-RS" sz="2000" noProof="0" dirty="0">
                <a:latin typeface="Cambria" pitchFamily="18" charset="0"/>
                <a:ea typeface="Cambria" pitchFamily="18" charset="0"/>
                <a:cs typeface="Times New Roman" pitchFamily="18" charset="0"/>
              </a:rPr>
              <a:t>Проблеми везани за вертикалну правичност могу се огледати на примеру особе са оштећењем вида која свакодневно путује на посао јавним превозом. </a:t>
            </a:r>
          </a:p>
          <a:p>
            <a:pPr algn="just" fontAlgn="base">
              <a:spcBef>
                <a:spcPts val="600"/>
              </a:spcBef>
              <a:spcAft>
                <a:spcPts val="600"/>
              </a:spcAft>
            </a:pPr>
            <a:r>
              <a:rPr lang="sr-Cyrl-RS" sz="2000" noProof="0" dirty="0">
                <a:latin typeface="Cambria" pitchFamily="18" charset="0"/>
                <a:ea typeface="Cambria" pitchFamily="18" charset="0"/>
                <a:cs typeface="Times New Roman" pitchFamily="18" charset="0"/>
              </a:rPr>
              <a:t>Први проблем са који се појављује може бити везан за неприступачност одређених елемената саобраћајне инфраструктуре (вертикална правичност: </a:t>
            </a:r>
            <a:r>
              <a:rPr lang="sr-Cyrl-RS" sz="2000" b="1" noProof="0" dirty="0">
                <a:latin typeface="Cambria" pitchFamily="18" charset="0"/>
                <a:ea typeface="Cambria" pitchFamily="18" charset="0"/>
                <a:cs typeface="Times New Roman" pitchFamily="18" charset="0"/>
              </a:rPr>
              <a:t>инклузивност</a:t>
            </a:r>
            <a:r>
              <a:rPr lang="sr-Cyrl-RS" sz="2000" noProof="0" dirty="0">
                <a:latin typeface="Cambria" pitchFamily="18" charset="0"/>
                <a:ea typeface="Cambria" pitchFamily="18" charset="0"/>
                <a:cs typeface="Times New Roman" pitchFamily="18" charset="0"/>
              </a:rPr>
              <a:t>). </a:t>
            </a:r>
          </a:p>
          <a:p>
            <a:pPr algn="just" fontAlgn="base">
              <a:spcBef>
                <a:spcPts val="600"/>
              </a:spcBef>
              <a:spcAft>
                <a:spcPts val="600"/>
              </a:spcAft>
            </a:pPr>
            <a:r>
              <a:rPr lang="sr-Cyrl-RS" sz="2000" noProof="0" dirty="0">
                <a:latin typeface="Cambria" pitchFamily="18" charset="0"/>
                <a:ea typeface="Cambria" pitchFamily="18" charset="0"/>
                <a:cs typeface="Times New Roman" pitchFamily="18" charset="0"/>
              </a:rPr>
              <a:t>Додатни проблеми који могу настати приликом самог коришћења јавног превоза везани су финансијски аспект (вертикална правичност: </a:t>
            </a:r>
            <a:r>
              <a:rPr lang="sr-Cyrl-RS" sz="2000" b="1" noProof="0" dirty="0">
                <a:latin typeface="Cambria" pitchFamily="18" charset="0"/>
                <a:ea typeface="Cambria" pitchFamily="18" charset="0"/>
                <a:cs typeface="Times New Roman" pitchFamily="18" charset="0"/>
              </a:rPr>
              <a:t>доступност</a:t>
            </a:r>
            <a:r>
              <a:rPr lang="sr-Cyrl-RS" sz="2000" noProof="0" dirty="0">
                <a:latin typeface="Cambria" pitchFamily="18" charset="0"/>
                <a:ea typeface="Cambria" pitchFamily="18" charset="0"/>
                <a:cs typeface="Times New Roman" pitchFamily="18" charset="0"/>
              </a:rPr>
              <a:t>) и понашање других корисника (вертикална правичност: </a:t>
            </a:r>
            <a:r>
              <a:rPr lang="sr-Cyrl-RS" sz="2000" b="1" noProof="0" dirty="0">
                <a:latin typeface="Cambria" pitchFamily="18" charset="0"/>
                <a:ea typeface="Cambria" pitchFamily="18" charset="0"/>
                <a:cs typeface="Times New Roman" pitchFamily="18" charset="0"/>
              </a:rPr>
              <a:t>социјална правда</a:t>
            </a:r>
            <a:r>
              <a:rPr lang="sr-Cyrl-RS" sz="2000" noProof="0" dirty="0">
                <a:latin typeface="Cambria" pitchFamily="18" charset="0"/>
                <a:ea typeface="Cambria" pitchFamily="18" charset="0"/>
                <a:cs typeface="Times New Roman" pitchFamily="18" charset="0"/>
              </a:rPr>
              <a:t>). Имајући у виду чињеницу да су особе са инвалидитетом чешће у категорији ниско плаћених радника оправдана је претпоставка да ће процентуално већи део зараде одвајати за путовање, под условом да не постоје одређене повластице. Проблем који може настати, а везан је за понашање других корисника, огледа се у потенцијалној дискриминацији других путника приликом превоза возилом.</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p:txBody>
      </p:sp>
    </p:spTree>
    <p:extLst>
      <p:ext uri="{BB962C8B-B14F-4D97-AF65-F5344CB8AC3E}">
        <p14:creationId xmlns:p14="http://schemas.microsoft.com/office/powerpoint/2010/main" val="2978061894"/>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43009"/>
                                        </p:tgtEl>
                                        <p:attrNameLst>
                                          <p:attrName>style.visibility</p:attrName>
                                        </p:attrNameLst>
                                      </p:cBhvr>
                                      <p:to>
                                        <p:strVal val="visible"/>
                                      </p:to>
                                    </p:set>
                                    <p:animEffect transition="in" filter="strips(downLeft)">
                                      <p:cBhvr>
                                        <p:cTn id="10" dur="500"/>
                                        <p:tgtEl>
                                          <p:spTgt spid="430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300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8748" y="352062"/>
            <a:ext cx="10226040" cy="1032601"/>
          </a:xfrm>
        </p:spPr>
        <p:txBody>
          <a:bodyPr>
            <a:noAutofit/>
          </a:bodyPr>
          <a:lstStyle/>
          <a:p>
            <a:r>
              <a:rPr lang="sr-Cyrl-RS" sz="4000" noProof="0" dirty="0">
                <a:latin typeface="Cambria" pitchFamily="18" charset="0"/>
                <a:ea typeface="Cambria" pitchFamily="18" charset="0"/>
              </a:rPr>
              <a:t>2.4. Дизајн за све и Универзални дизајн</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2" name="Slide Number Placeholder 1"/>
          <p:cNvSpPr>
            <a:spLocks noGrp="1"/>
          </p:cNvSpPr>
          <p:nvPr>
            <p:ph type="sldNum" sz="quarter" idx="12"/>
          </p:nvPr>
        </p:nvSpPr>
        <p:spPr/>
        <p:txBody>
          <a:bodyPr/>
          <a:lstStyle/>
          <a:p>
            <a:fld id="{9E6A3A0C-5B1B-4859-8A9F-0D6B550C0C8D}" type="slidenum">
              <a:rPr lang="sr-Cyrl-RS" noProof="0" smtClean="0"/>
              <a:pPr/>
              <a:t>14</a:t>
            </a:fld>
            <a:endParaRPr lang="sr-Cyrl-RS" noProof="0" dirty="0"/>
          </a:p>
        </p:txBody>
      </p:sp>
      <p:sp>
        <p:nvSpPr>
          <p:cNvPr id="4" name="Rectangle 3"/>
          <p:cNvSpPr/>
          <p:nvPr/>
        </p:nvSpPr>
        <p:spPr>
          <a:xfrm>
            <a:off x="261258" y="1101860"/>
            <a:ext cx="11743508" cy="1015663"/>
          </a:xfrm>
          <a:prstGeom prst="rect">
            <a:avLst/>
          </a:prstGeom>
        </p:spPr>
        <p:txBody>
          <a:bodyPr wrap="square">
            <a:spAutoFit/>
          </a:bodyPr>
          <a:lstStyle/>
          <a:p>
            <a:pPr algn="just"/>
            <a:r>
              <a:rPr lang="sr-Cyrl-RS" sz="2000" noProof="0" dirty="0">
                <a:latin typeface="Cambria" pitchFamily="18" charset="0"/>
                <a:ea typeface="Cambria" pitchFamily="18" charset="0"/>
              </a:rPr>
              <a:t>Појам </a:t>
            </a:r>
            <a:r>
              <a:rPr lang="sr-Cyrl-RS" sz="2000" b="1" noProof="0" dirty="0">
                <a:latin typeface="Cambria" pitchFamily="18" charset="0"/>
                <a:ea typeface="Cambria" pitchFamily="18" charset="0"/>
              </a:rPr>
              <a:t>Универзални дизајн</a:t>
            </a:r>
            <a:r>
              <a:rPr lang="sr-Cyrl-RS" sz="2000" noProof="0" dirty="0">
                <a:latin typeface="Cambria" pitchFamily="18" charset="0"/>
                <a:ea typeface="Cambria" pitchFamily="18" charset="0"/>
              </a:rPr>
              <a:t> први пут је дефинисан од стране америчког архитекте Роналда </a:t>
            </a:r>
            <a:r>
              <a:rPr lang="sr-Cyrl-RS" sz="2000" noProof="0" dirty="0" err="1">
                <a:latin typeface="Cambria" pitchFamily="18" charset="0"/>
                <a:ea typeface="Cambria" pitchFamily="18" charset="0"/>
              </a:rPr>
              <a:t>Мејса</a:t>
            </a:r>
            <a:r>
              <a:rPr lang="sr-Cyrl-RS" sz="2000" noProof="0" dirty="0">
                <a:latin typeface="Cambria" pitchFamily="18" charset="0"/>
                <a:ea typeface="Cambria" pitchFamily="18" charset="0"/>
              </a:rPr>
              <a:t> и подразумевао је „</a:t>
            </a:r>
            <a:r>
              <a:rPr lang="sr-Cyrl-RS" sz="2000" i="1" noProof="0" dirty="0">
                <a:latin typeface="Cambria" pitchFamily="18" charset="0"/>
                <a:ea typeface="Cambria" pitchFamily="18" charset="0"/>
              </a:rPr>
              <a:t>креирање производа и животног окружења тако да буду употребљиви од стране свих људи, у највећој могућој мери, без потребе за прилагођавањем или специјализованим дизајном“</a:t>
            </a:r>
            <a:r>
              <a:rPr lang="sr-Cyrl-RS" sz="2000" noProof="0" dirty="0">
                <a:latin typeface="Cambria" pitchFamily="18" charset="0"/>
                <a:ea typeface="Cambria" pitchFamily="18" charset="0"/>
              </a:rPr>
              <a:t> .</a:t>
            </a:r>
          </a:p>
        </p:txBody>
      </p:sp>
      <p:sp>
        <p:nvSpPr>
          <p:cNvPr id="1025" name="Rectangle 1"/>
          <p:cNvSpPr>
            <a:spLocks noChangeArrowheads="1"/>
          </p:cNvSpPr>
          <p:nvPr/>
        </p:nvSpPr>
        <p:spPr bwMode="auto">
          <a:xfrm>
            <a:off x="195943" y="2140379"/>
            <a:ext cx="11756571"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1200"/>
              </a:spcBef>
              <a:spcAft>
                <a:spcPts val="1200"/>
              </a:spcAft>
              <a:buClrTx/>
              <a:buSzTx/>
              <a:buFontTx/>
              <a:buNone/>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Слична дефиниција наводи се и у Конвенцији о правима особа са инвалидитетом Уједињених Нација проширена креирањем програма и услуга, поред производа и животног окружења. У оквиру поменуте Конвенције посебно се наглашава да Универзални дизајн не искључује коришћење помоћних уређаја за одређене групе особа са инвалидитетом, када је то потребно. </a:t>
            </a:r>
          </a:p>
          <a:p>
            <a:pPr marL="0" marR="0" lvl="0" indent="0" algn="just" defTabSz="914400" rtl="0" eaLnBrk="1" fontAlgn="base" latinLnBrk="0" hangingPunct="1">
              <a:lnSpc>
                <a:spcPct val="100000"/>
              </a:lnSpc>
              <a:spcBef>
                <a:spcPts val="1200"/>
              </a:spcBef>
              <a:spcAft>
                <a:spcPts val="1200"/>
              </a:spcAft>
              <a:buClrTx/>
              <a:buSzTx/>
              <a:buFontTx/>
              <a:buNone/>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У оквиру ових дефиниција посебан проблем представљало је разумевање појмова „</a:t>
            </a:r>
            <a:r>
              <a:rPr kumimoji="0" lang="sr-Cyrl-RS" sz="2000" b="0" i="1"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свих људи, у највећој могућој мери</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па су </a:t>
            </a:r>
            <a:r>
              <a:rPr kumimoji="0" lang="sr-Cyrl-RS" sz="2000" b="0" i="0" u="none" strike="noStrike" cap="none" normalizeH="0" baseline="0" noProof="0" dirty="0" err="1">
                <a:ln>
                  <a:noFill/>
                </a:ln>
                <a:solidFill>
                  <a:schemeClr val="tx1"/>
                </a:solidFill>
                <a:effectLst/>
                <a:latin typeface="Cambria" pitchFamily="18" charset="0"/>
                <a:ea typeface="Cambria" pitchFamily="18" charset="0"/>
                <a:cs typeface="Times New Roman" pitchFamily="18" charset="0"/>
              </a:rPr>
              <a:t>Штајнфелд</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и </a:t>
            </a:r>
            <a:r>
              <a:rPr kumimoji="0" lang="sr-Cyrl-RS" sz="2000" b="0" i="0" u="none" strike="noStrike" cap="none" normalizeH="0" baseline="0" noProof="0" dirty="0" err="1">
                <a:ln>
                  <a:noFill/>
                </a:ln>
                <a:solidFill>
                  <a:schemeClr val="tx1"/>
                </a:solidFill>
                <a:effectLst/>
                <a:latin typeface="Cambria" pitchFamily="18" charset="0"/>
                <a:ea typeface="Cambria" pitchFamily="18" charset="0"/>
                <a:cs typeface="Times New Roman" pitchFamily="18" charset="0"/>
              </a:rPr>
              <a:t>Мејсел</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предложили следећу дефиницију: </a:t>
            </a: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a:t>
            </a:r>
            <a:r>
              <a:rPr kumimoji="0" lang="sr-Cyrl-RS" sz="2000" b="1" i="1"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Универзални дизајн је процес који омогућава и оснажује различите групе људи кроз побољшање њихових перформанси, здравља, добробити и учешће у друштву</a:t>
            </a: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a:t>
            </a:r>
            <a:r>
              <a:rPr lang="sr-Cyrl-RS" sz="2000" noProof="0" dirty="0">
                <a:latin typeface="Cambria" pitchFamily="18" charset="0"/>
                <a:ea typeface="Cambria" pitchFamily="18" charset="0"/>
                <a:cs typeface="Times New Roman" pitchFamily="18" charset="0"/>
              </a:rPr>
              <a:t>.</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endParaRPr kumimoji="0" lang="sr-Cyrl-RS" sz="32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p:txBody>
      </p:sp>
      <p:sp>
        <p:nvSpPr>
          <p:cNvPr id="6" name="Rectangle 5"/>
          <p:cNvSpPr/>
          <p:nvPr/>
        </p:nvSpPr>
        <p:spPr>
          <a:xfrm>
            <a:off x="222068" y="5359905"/>
            <a:ext cx="11547566" cy="923330"/>
          </a:xfrm>
          <a:prstGeom prst="rect">
            <a:avLst/>
          </a:prstGeom>
        </p:spPr>
        <p:txBody>
          <a:bodyPr wrap="square">
            <a:spAutoFit/>
          </a:bodyPr>
          <a:lstStyle/>
          <a:p>
            <a:pPr algn="just"/>
            <a:r>
              <a:rPr lang="sr-Cyrl-RS" noProof="0" dirty="0">
                <a:latin typeface="Cambria" pitchFamily="18" charset="0"/>
                <a:ea typeface="Cambria" pitchFamily="18" charset="0"/>
              </a:rPr>
              <a:t>Важно је нагласити да су појмови Универзални дизајн и </a:t>
            </a:r>
            <a:r>
              <a:rPr lang="sr-Cyrl-RS" b="1" noProof="0" dirty="0">
                <a:latin typeface="Cambria" pitchFamily="18" charset="0"/>
                <a:ea typeface="Cambria" pitchFamily="18" charset="0"/>
              </a:rPr>
              <a:t>Дизајн за све</a:t>
            </a:r>
            <a:r>
              <a:rPr lang="sr-Cyrl-RS" noProof="0" dirty="0">
                <a:latin typeface="Cambria" pitchFamily="18" charset="0"/>
                <a:ea typeface="Cambria" pitchFamily="18" charset="0"/>
              </a:rPr>
              <a:t> практично синоними. Коришћење појма Универзални дизајн уобичајено је за подручје Сједињених Држава, Јапана и земаља Скандинавије, а Дизајн за све у пракси осталих земаља света .</a:t>
            </a:r>
          </a:p>
        </p:txBody>
      </p:sp>
    </p:spTree>
  </p:cSld>
  <p:clrMapOvr>
    <a:masterClrMapping/>
  </p:clrMapOvr>
  <p:transition>
    <p:diamon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E6A3A0C-5B1B-4859-8A9F-0D6B550C0C8D}" type="slidenum">
              <a:rPr lang="sr-Cyrl-RS" noProof="0" smtClean="0"/>
              <a:pPr/>
              <a:t>15</a:t>
            </a:fld>
            <a:endParaRPr lang="sr-Cyrl-RS" noProof="0" dirty="0"/>
          </a:p>
        </p:txBody>
      </p:sp>
      <p:sp>
        <p:nvSpPr>
          <p:cNvPr id="47105" name="Rectangle 1"/>
          <p:cNvSpPr>
            <a:spLocks noChangeArrowheads="1"/>
          </p:cNvSpPr>
          <p:nvPr/>
        </p:nvSpPr>
        <p:spPr bwMode="auto">
          <a:xfrm>
            <a:off x="315685" y="189651"/>
            <a:ext cx="11560629" cy="64786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buClrTx/>
              <a:buSzTx/>
              <a:buFontTx/>
              <a:buNone/>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Универзални дизајн представља концепт који у својој суштини обухвата </a:t>
            </a:r>
          </a:p>
          <a:p>
            <a:pPr marL="0" marR="0" lvl="0" indent="0" algn="just" defTabSz="914400" rtl="0" eaLnBrk="1" fontAlgn="base" latinLnBrk="0" hangingPunct="1">
              <a:lnSpc>
                <a:spcPct val="100000"/>
              </a:lnSpc>
              <a:buClrTx/>
              <a:buSzTx/>
              <a:buFontTx/>
              <a:buNone/>
              <a:tabLst/>
            </a:pP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пет различитих приступа</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Blip>
                <a:blip r:embed="rId2"/>
              </a:buBlip>
              <a:tabLst/>
            </a:pP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ДИЗАЈН БЕЗ БАРИЈЕРА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реконструкција зграда или објеката за смештај особа са инвалидитетом; дизајн који тежи да изграђено окружење учини слободним за све особе.</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Blip>
                <a:blip r:embed="rId2"/>
              </a:buBlip>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ПРИСТУПАЧАН ДИЗАЈН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дизајнирање за једнаке могућности приступа мобилности, објектима, уређајима и услугама за особе са инвалидитетом.</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Blip>
                <a:blip r:embed="rId2"/>
              </a:buBlip>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ПОМОЋНЕ ТЕХНОЛОГИЈЕ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рехабилитациони инжењеринг који омогућава особама са инвалидитетом да обављају раније неизводљиве задатке побољшањем физичких, </a:t>
            </a:r>
            <a:r>
              <a:rPr kumimoji="0" lang="sr-Cyrl-RS" sz="2000" b="0" i="0" u="none" strike="noStrike" cap="none" normalizeH="0" baseline="0" noProof="0" dirty="0" err="1">
                <a:ln>
                  <a:noFill/>
                </a:ln>
                <a:solidFill>
                  <a:schemeClr val="tx1"/>
                </a:solidFill>
                <a:effectLst/>
                <a:latin typeface="Cambria" pitchFamily="18" charset="0"/>
                <a:ea typeface="Cambria" pitchFamily="18" charset="0"/>
                <a:cs typeface="Times New Roman" pitchFamily="18" charset="0"/>
              </a:rPr>
              <a:t>сензорних</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и когнитивних способности</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Blip>
                <a:blip r:embed="rId2"/>
              </a:buBlip>
              <a:tabLst/>
            </a:pP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ИНКЛУЗИВНИ ДИЗАЈН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дизајнирање производа и услуга за потребе најшире могуће популације, без обзира на године или способности</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Blip>
                <a:blip r:embed="rId2"/>
              </a:buBlip>
              <a:tabLst/>
            </a:pPr>
            <a:r>
              <a:rPr kumimoji="0" lang="sr-Cyrl-RS" sz="2000"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ТРАНСГЕНЕРАЦИЈСКИ ДИЗАЈН </a:t>
            </a:r>
            <a:r>
              <a:rPr kumimoji="0" lang="sr-Cyrl-RS" sz="2000"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побољшање квалитета живота људи свих узраста и способности.</a:t>
            </a:r>
          </a:p>
          <a:p>
            <a:pPr lvl="0" algn="just" eaLnBrk="0" fontAlgn="base" hangingPunct="0">
              <a:spcBef>
                <a:spcPts val="600"/>
              </a:spcBef>
              <a:spcAft>
                <a:spcPts val="600"/>
              </a:spcAft>
            </a:pPr>
            <a:r>
              <a:rPr lang="sr-Cyrl-RS" sz="2000" noProof="0" dirty="0">
                <a:latin typeface="Cambria" pitchFamily="18" charset="0"/>
                <a:ea typeface="Cambria" pitchFamily="18" charset="0"/>
                <a:cs typeface="Arial" pitchFamily="34" charset="0"/>
              </a:rPr>
              <a:t>Генерално, универзални дизајн није дизајн који фокус ставља искључиво на особе са инвалидитетом, већ корист имају и старије особе, труднице, родитељи са дечијим колицима и деца. Овакав приступ елиминише потребу за посебним решењима па је самим тим економски исплативији и социјално праведнији. Коначно, универзални дизајн је практична реализација принципа приступачности и важан инструмент вертикалне саобраћајне правичности.</a:t>
            </a:r>
            <a:endParaRPr kumimoji="0" lang="sr-Cyrl-RS" sz="20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47105"/>
                                        </p:tgtEl>
                                        <p:attrNameLst>
                                          <p:attrName>style.visibility</p:attrName>
                                        </p:attrNameLst>
                                      </p:cBhvr>
                                      <p:to>
                                        <p:strVal val="visible"/>
                                      </p:to>
                                    </p:set>
                                    <p:anim calcmode="lin" valueType="num">
                                      <p:cBhvr additive="base">
                                        <p:cTn id="7" dur="500" fill="hold"/>
                                        <p:tgtEl>
                                          <p:spTgt spid="47105"/>
                                        </p:tgtEl>
                                        <p:attrNameLst>
                                          <p:attrName>ppt_x</p:attrName>
                                        </p:attrNameLst>
                                      </p:cBhvr>
                                      <p:tavLst>
                                        <p:tav tm="0">
                                          <p:val>
                                            <p:strVal val="#ppt_x"/>
                                          </p:val>
                                        </p:tav>
                                        <p:tav tm="100000">
                                          <p:val>
                                            <p:strVal val="#ppt_x"/>
                                          </p:val>
                                        </p:tav>
                                      </p:tavLst>
                                    </p:anim>
                                    <p:anim calcmode="lin" valueType="num">
                                      <p:cBhvr additive="base">
                                        <p:cTn id="8" dur="500" fill="hold"/>
                                        <p:tgtEl>
                                          <p:spTgt spid="471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3460"/>
      </p:ext>
    </p:extLst>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E6A3A0C-5B1B-4859-8A9F-0D6B550C0C8D}" type="slidenum">
              <a:rPr lang="sr-Cyrl-RS" noProof="0" smtClean="0"/>
              <a:pPr/>
              <a:t>2</a:t>
            </a:fld>
            <a:endParaRPr lang="sr-Cyrl-RS" noProof="0" dirty="0"/>
          </a:p>
        </p:txBody>
      </p:sp>
      <p:sp>
        <p:nvSpPr>
          <p:cNvPr id="3" name="Title 2"/>
          <p:cNvSpPr>
            <a:spLocks noGrp="1"/>
          </p:cNvSpPr>
          <p:nvPr>
            <p:ph type="title"/>
          </p:nvPr>
        </p:nvSpPr>
        <p:spPr/>
        <p:txBody>
          <a:bodyPr>
            <a:normAutofit/>
          </a:bodyPr>
          <a:lstStyle/>
          <a:p>
            <a:r>
              <a:rPr lang="sr-Cyrl-RS" sz="4000" noProof="0" dirty="0">
                <a:latin typeface="Cambria" pitchFamily="18" charset="0"/>
                <a:ea typeface="Cambria" pitchFamily="18" charset="0"/>
              </a:rPr>
              <a:t>Теме:</a:t>
            </a:r>
          </a:p>
        </p:txBody>
      </p:sp>
      <p:sp>
        <p:nvSpPr>
          <p:cNvPr id="4" name="Content Placeholder 3"/>
          <p:cNvSpPr>
            <a:spLocks noGrp="1"/>
          </p:cNvSpPr>
          <p:nvPr>
            <p:ph idx="1"/>
          </p:nvPr>
        </p:nvSpPr>
        <p:spPr>
          <a:xfrm>
            <a:off x="838200" y="1825625"/>
            <a:ext cx="11353800" cy="4351338"/>
          </a:xfrm>
        </p:spPr>
        <p:txBody>
          <a:bodyPr/>
          <a:lstStyle/>
          <a:p>
            <a:pPr marL="457200" algn="just">
              <a:lnSpc>
                <a:spcPct val="107000"/>
              </a:lnSpc>
              <a:spcBef>
                <a:spcPts val="600"/>
              </a:spcBef>
              <a:spcAft>
                <a:spcPts val="600"/>
              </a:spcAft>
              <a:buBlip>
                <a:blip r:embed="rId2"/>
              </a:buBlip>
            </a:pPr>
            <a:r>
              <a:rPr lang="sr-Cyrl-RS" sz="3500" noProof="0" dirty="0">
                <a:latin typeface="Cambria" pitchFamily="18" charset="0"/>
                <a:ea typeface="Cambria" pitchFamily="18" charset="0"/>
              </a:rPr>
              <a:t> </a:t>
            </a:r>
            <a:r>
              <a:rPr lang="sr-Cyrl-RS" sz="3600" kern="100" noProof="0" dirty="0">
                <a:latin typeface="Cambria"/>
                <a:ea typeface="Calibri"/>
                <a:cs typeface="Times New Roman"/>
              </a:rPr>
              <a:t>Појам инклузивног транспорта. </a:t>
            </a:r>
          </a:p>
          <a:p>
            <a:pPr marL="457200" algn="just">
              <a:lnSpc>
                <a:spcPct val="107000"/>
              </a:lnSpc>
              <a:spcBef>
                <a:spcPts val="600"/>
              </a:spcBef>
              <a:spcAft>
                <a:spcPts val="600"/>
              </a:spcAft>
              <a:buBlip>
                <a:blip r:embed="rId2"/>
              </a:buBlip>
            </a:pPr>
            <a:r>
              <a:rPr lang="sr-Cyrl-RS" sz="3600" kern="100" noProof="0" dirty="0">
                <a:latin typeface="Cambria"/>
                <a:ea typeface="Calibri"/>
                <a:cs typeface="Times New Roman"/>
              </a:rPr>
              <a:t> Појам саобраћајне приступачности.</a:t>
            </a:r>
          </a:p>
          <a:p>
            <a:pPr marL="457200" algn="just">
              <a:lnSpc>
                <a:spcPct val="107000"/>
              </a:lnSpc>
              <a:spcBef>
                <a:spcPts val="600"/>
              </a:spcBef>
              <a:spcAft>
                <a:spcPts val="600"/>
              </a:spcAft>
              <a:buBlip>
                <a:blip r:embed="rId2"/>
              </a:buBlip>
            </a:pPr>
            <a:r>
              <a:rPr lang="sr-Cyrl-RS" sz="3600" kern="100" noProof="0" dirty="0">
                <a:latin typeface="Cambria"/>
                <a:ea typeface="Calibri"/>
                <a:cs typeface="Times New Roman"/>
              </a:rPr>
              <a:t> Концепт саобраћајне правичности.</a:t>
            </a:r>
          </a:p>
          <a:p>
            <a:pPr marL="457200" algn="just">
              <a:lnSpc>
                <a:spcPct val="107000"/>
              </a:lnSpc>
              <a:spcBef>
                <a:spcPts val="600"/>
              </a:spcBef>
              <a:spcAft>
                <a:spcPts val="600"/>
              </a:spcAft>
              <a:buBlip>
                <a:blip r:embed="rId2"/>
              </a:buBlip>
            </a:pPr>
            <a:r>
              <a:rPr lang="sr-Cyrl-RS" sz="3600" kern="100" noProof="0" dirty="0">
                <a:latin typeface="Cambria"/>
                <a:ea typeface="Calibri"/>
                <a:cs typeface="Times New Roman"/>
              </a:rPr>
              <a:t> Концепт Дизајна за све и Универзалног дизајна.</a:t>
            </a:r>
          </a:p>
          <a:p>
            <a:endParaRPr lang="sr-Cyrl-RS" noProof="0" dirty="0"/>
          </a:p>
        </p:txBody>
      </p:sp>
    </p:spTree>
    <p:extLst>
      <p:ext uri="{BB962C8B-B14F-4D97-AF65-F5344CB8AC3E}">
        <p14:creationId xmlns:p14="http://schemas.microsoft.com/office/powerpoint/2010/main" val="31253225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wipe(down)">
                                      <p:cBhvr>
                                        <p:cTn id="10" dur="500"/>
                                        <p:tgtEl>
                                          <p:spTgt spid="4">
                                            <p:txEl>
                                              <p:pRg st="0" end="0"/>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wipe(down)">
                                      <p:cBhvr>
                                        <p:cTn id="13" dur="500"/>
                                        <p:tgtEl>
                                          <p:spTgt spid="4">
                                            <p:txEl>
                                              <p:pRg st="1" end="1"/>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down)">
                                      <p:cBhvr>
                                        <p:cTn id="16" dur="500"/>
                                        <p:tgtEl>
                                          <p:spTgt spid="4">
                                            <p:txEl>
                                              <p:pRg st="2" end="2"/>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wipe(down)">
                                      <p:cBhvr>
                                        <p:cTn id="1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D9A101E2-CD5F-458B-9975-170CEC7FBA2A}"/>
              </a:ext>
            </a:extLst>
          </p:cNvPr>
          <p:cNvSpPr/>
          <p:nvPr/>
        </p:nvSpPr>
        <p:spPr>
          <a:xfrm>
            <a:off x="0" y="6090305"/>
            <a:ext cx="12192000" cy="767695"/>
          </a:xfrm>
          <a:prstGeom prst="rect">
            <a:avLst/>
          </a:prstGeom>
          <a:solidFill>
            <a:srgbClr val="FFCCFF">
              <a:alpha val="69804"/>
            </a:srgbClr>
          </a:solidFill>
          <a:ln w="12700" cap="flat" cmpd="sng" algn="ctr">
            <a:noFill/>
            <a:prstDash val="solid"/>
            <a:miter lim="800000"/>
          </a:ln>
          <a:effectLst/>
        </p:spPr>
        <p:txBody>
          <a:bodyPr rtlCol="0" anchor="ctr"/>
          <a:lstStyle/>
          <a:p>
            <a:pPr algn="ctr">
              <a:defRPr/>
            </a:pPr>
            <a:endParaRPr lang="sr-Cyrl-RS" kern="0" noProof="0" dirty="0">
              <a:solidFill>
                <a:sysClr val="window" lastClr="FFFFFF"/>
              </a:solidFill>
              <a:ea typeface="Arial Unicode MS"/>
            </a:endParaRPr>
          </a:p>
        </p:txBody>
      </p:sp>
      <p:sp>
        <p:nvSpPr>
          <p:cNvPr id="19" name="Rectangle 18">
            <a:extLst>
              <a:ext uri="{FF2B5EF4-FFF2-40B4-BE49-F238E27FC236}">
                <a16:creationId xmlns:a16="http://schemas.microsoft.com/office/drawing/2014/main" id="{D9A101E2-CD5F-458B-9975-170CEC7FBA2A}"/>
              </a:ext>
            </a:extLst>
          </p:cNvPr>
          <p:cNvSpPr/>
          <p:nvPr/>
        </p:nvSpPr>
        <p:spPr>
          <a:xfrm>
            <a:off x="1" y="5110592"/>
            <a:ext cx="12191999" cy="991178"/>
          </a:xfrm>
          <a:prstGeom prst="rect">
            <a:avLst/>
          </a:prstGeom>
          <a:solidFill>
            <a:schemeClr val="accent6">
              <a:lumMod val="20000"/>
              <a:lumOff val="80000"/>
              <a:alpha val="70000"/>
            </a:schemeClr>
          </a:solidFill>
          <a:ln w="12700" cap="flat" cmpd="sng" algn="ctr">
            <a:noFill/>
            <a:prstDash val="solid"/>
            <a:miter lim="800000"/>
          </a:ln>
          <a:effectLst/>
        </p:spPr>
        <p:txBody>
          <a:bodyPr rtlCol="0" anchor="ctr"/>
          <a:lstStyle/>
          <a:p>
            <a:pPr algn="ctr">
              <a:defRPr/>
            </a:pPr>
            <a:endParaRPr lang="sr-Cyrl-RS" kern="0" noProof="0" dirty="0">
              <a:solidFill>
                <a:sysClr val="window" lastClr="FFFFFF"/>
              </a:solidFill>
              <a:ea typeface="Arial Unicode MS"/>
            </a:endParaRPr>
          </a:p>
        </p:txBody>
      </p:sp>
      <p:sp>
        <p:nvSpPr>
          <p:cNvPr id="18" name="Rectangle 17">
            <a:extLst>
              <a:ext uri="{FF2B5EF4-FFF2-40B4-BE49-F238E27FC236}">
                <a16:creationId xmlns:a16="http://schemas.microsoft.com/office/drawing/2014/main" id="{D9A101E2-CD5F-458B-9975-170CEC7FBA2A}"/>
              </a:ext>
            </a:extLst>
          </p:cNvPr>
          <p:cNvSpPr/>
          <p:nvPr/>
        </p:nvSpPr>
        <p:spPr>
          <a:xfrm>
            <a:off x="1" y="4183129"/>
            <a:ext cx="12192000" cy="991178"/>
          </a:xfrm>
          <a:prstGeom prst="rect">
            <a:avLst/>
          </a:prstGeom>
          <a:solidFill>
            <a:schemeClr val="accent4">
              <a:lumMod val="20000"/>
              <a:lumOff val="80000"/>
              <a:alpha val="70000"/>
            </a:schemeClr>
          </a:solidFill>
          <a:ln w="12700" cap="flat" cmpd="sng" algn="ctr">
            <a:noFill/>
            <a:prstDash val="solid"/>
            <a:miter lim="800000"/>
          </a:ln>
          <a:effectLst/>
        </p:spPr>
        <p:txBody>
          <a:bodyPr rtlCol="0" anchor="ctr"/>
          <a:lstStyle/>
          <a:p>
            <a:pPr algn="ctr">
              <a:defRPr/>
            </a:pPr>
            <a:endParaRPr lang="sr-Cyrl-RS" kern="0" noProof="0" dirty="0">
              <a:solidFill>
                <a:sysClr val="window" lastClr="FFFFFF"/>
              </a:solidFill>
              <a:ea typeface="Arial Unicode MS"/>
            </a:endParaRPr>
          </a:p>
        </p:txBody>
      </p:sp>
      <p:sp>
        <p:nvSpPr>
          <p:cNvPr id="17" name="Rectangle 16">
            <a:extLst>
              <a:ext uri="{FF2B5EF4-FFF2-40B4-BE49-F238E27FC236}">
                <a16:creationId xmlns:a16="http://schemas.microsoft.com/office/drawing/2014/main" id="{D9A101E2-CD5F-458B-9975-170CEC7FBA2A}"/>
              </a:ext>
            </a:extLst>
          </p:cNvPr>
          <p:cNvSpPr/>
          <p:nvPr/>
        </p:nvSpPr>
        <p:spPr>
          <a:xfrm>
            <a:off x="0" y="3203415"/>
            <a:ext cx="12192001" cy="991178"/>
          </a:xfrm>
          <a:prstGeom prst="rect">
            <a:avLst/>
          </a:prstGeom>
          <a:solidFill>
            <a:schemeClr val="accent5">
              <a:lumMod val="20000"/>
              <a:lumOff val="80000"/>
              <a:alpha val="70000"/>
            </a:schemeClr>
          </a:solidFill>
          <a:ln w="12700" cap="flat" cmpd="sng" algn="ctr">
            <a:noFill/>
            <a:prstDash val="solid"/>
            <a:miter lim="800000"/>
          </a:ln>
          <a:effectLst/>
        </p:spPr>
        <p:txBody>
          <a:bodyPr rtlCol="0" anchor="ctr"/>
          <a:lstStyle/>
          <a:p>
            <a:pPr algn="ctr">
              <a:defRPr/>
            </a:pPr>
            <a:endParaRPr lang="sr-Cyrl-RS" kern="0" noProof="0" dirty="0">
              <a:solidFill>
                <a:sysClr val="window" lastClr="FFFFFF"/>
              </a:solidFill>
              <a:ea typeface="Arial Unicode MS"/>
            </a:endParaRPr>
          </a:p>
        </p:txBody>
      </p:sp>
      <p:sp>
        <p:nvSpPr>
          <p:cNvPr id="2" name="Slide Number Placeholder 1"/>
          <p:cNvSpPr>
            <a:spLocks noGrp="1"/>
          </p:cNvSpPr>
          <p:nvPr>
            <p:ph type="sldNum" sz="quarter" idx="12"/>
          </p:nvPr>
        </p:nvSpPr>
        <p:spPr/>
        <p:txBody>
          <a:bodyPr/>
          <a:lstStyle/>
          <a:p>
            <a:fld id="{9E6A3A0C-5B1B-4859-8A9F-0D6B550C0C8D}" type="slidenum">
              <a:rPr lang="sr-Cyrl-RS" noProof="0" smtClean="0"/>
              <a:pPr/>
              <a:t>3</a:t>
            </a:fld>
            <a:endParaRPr lang="sr-Cyrl-RS" noProof="0" dirty="0"/>
          </a:p>
        </p:txBody>
      </p:sp>
      <p:sp>
        <p:nvSpPr>
          <p:cNvPr id="3" name="Title 2"/>
          <p:cNvSpPr>
            <a:spLocks noGrp="1"/>
          </p:cNvSpPr>
          <p:nvPr>
            <p:ph type="title"/>
          </p:nvPr>
        </p:nvSpPr>
        <p:spPr>
          <a:xfrm>
            <a:off x="851263" y="0"/>
            <a:ext cx="10515600" cy="1325563"/>
          </a:xfrm>
        </p:spPr>
        <p:txBody>
          <a:bodyPr>
            <a:normAutofit/>
          </a:bodyPr>
          <a:lstStyle/>
          <a:p>
            <a:r>
              <a:rPr lang="sr-Cyrl-RS" sz="4000" noProof="0" dirty="0">
                <a:latin typeface="Cambria" pitchFamily="18" charset="0"/>
                <a:ea typeface="Cambria" pitchFamily="18" charset="0"/>
              </a:rPr>
              <a:t>2.1. Појам инклузивног транспорта</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22529" name="Rectangle 1"/>
          <p:cNvSpPr>
            <a:spLocks noChangeArrowheads="1"/>
          </p:cNvSpPr>
          <p:nvPr/>
        </p:nvSpPr>
        <p:spPr bwMode="auto">
          <a:xfrm>
            <a:off x="274320" y="860692"/>
            <a:ext cx="11639005"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Експертска група за урбану мобилност Европске комисије</a:t>
            </a:r>
            <a:r>
              <a:rPr lang="sr-Cyrl-RS" noProof="0" dirty="0">
                <a:latin typeface="Cambria" pitchFamily="18" charset="0"/>
                <a:ea typeface="Calibri" pitchFamily="34" charset="0"/>
                <a:cs typeface="Times New Roman" pitchFamily="18" charset="0"/>
              </a:rPr>
              <a:t> </a:t>
            </a: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дефинише појам </a:t>
            </a:r>
            <a:r>
              <a:rPr kumimoji="0" lang="sr-Cyrl-RS" b="1"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инклузивног транспорта</a:t>
            </a: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 кроз креирање и обезбеђивање транспортних система и услуга који су приступачни, расположиви, доступни и прихватљиви свим члановима друштва, без обзира на различите потребе и карактеристике. </a:t>
            </a:r>
          </a:p>
          <a:p>
            <a:pPr marL="0" marR="0" lvl="0" indent="0" algn="just" defTabSz="914400" rtl="0" eaLnBrk="1" fontAlgn="base" latinLnBrk="0" hangingPunct="1">
              <a:lnSpc>
                <a:spcPct val="100000"/>
              </a:lnSpc>
              <a:spcBef>
                <a:spcPct val="0"/>
              </a:spcBef>
              <a:spcAft>
                <a:spcPct val="0"/>
              </a:spcAft>
              <a:buClrTx/>
              <a:buSzTx/>
              <a:buFontTx/>
              <a:buNone/>
              <a:tabLst/>
            </a:pPr>
            <a:endParaRPr lang="sr-Cyrl-RS" noProof="0" dirty="0">
              <a:latin typeface="Cambria"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У оквиру инклузивног транспорта помиње се више карактеристика које се чине веома сличне, али се суштински разликују. С обзиром на иста почетна слова у енглеском језику, ове карактеристике инклузивног транспорта се називају и </a:t>
            </a:r>
            <a:r>
              <a:rPr kumimoji="0" lang="sr-Cyrl-RS" b="1" i="1" u="sng" strike="noStrike" cap="none" normalizeH="0" baseline="0" noProof="0" dirty="0">
                <a:ln>
                  <a:noFill/>
                </a:ln>
                <a:solidFill>
                  <a:schemeClr val="tx1"/>
                </a:solidFill>
                <a:effectLst/>
                <a:latin typeface="Cambria" pitchFamily="18" charset="0"/>
                <a:ea typeface="Calibri" pitchFamily="34" charset="0"/>
                <a:cs typeface="Times New Roman" pitchFamily="18" charset="0"/>
              </a:rPr>
              <a:t>„4А димензије“</a:t>
            </a:r>
            <a:r>
              <a:rPr kumimoji="0" lang="sr-Cyrl-RS" b="1" i="0" u="sng" strike="noStrike" cap="none" normalizeH="0" baseline="0" noProof="0" dirty="0">
                <a:ln>
                  <a:noFill/>
                </a:ln>
                <a:solidFill>
                  <a:schemeClr val="tx1"/>
                </a:solidFill>
                <a:effectLst/>
                <a:latin typeface="Cambria" pitchFamily="18" charset="0"/>
                <a:ea typeface="Calibri" pitchFamily="34" charset="0"/>
                <a:cs typeface="Times New Roman" pitchFamily="18" charset="0"/>
              </a:rPr>
              <a:t> и дефинисане су на следећи начин:</a:t>
            </a:r>
            <a:endParaRPr kumimoji="0" lang="sr-Cyrl-RS" sz="2800" b="1" i="0" u="sng" strike="noStrike" cap="none" normalizeH="0" baseline="0" noProof="0" dirty="0">
              <a:ln>
                <a:noFill/>
              </a:ln>
              <a:solidFill>
                <a:schemeClr val="tx1"/>
              </a:solidFill>
              <a:effectLst/>
              <a:latin typeface="Arial" pitchFamily="34" charset="0"/>
              <a:cs typeface="Arial" pitchFamily="34" charset="0"/>
            </a:endParaRPr>
          </a:p>
        </p:txBody>
      </p:sp>
      <p:sp>
        <p:nvSpPr>
          <p:cNvPr id="8" name="Rectangle 7"/>
          <p:cNvSpPr/>
          <p:nvPr/>
        </p:nvSpPr>
        <p:spPr>
          <a:xfrm>
            <a:off x="4328350" y="6211669"/>
            <a:ext cx="7232468" cy="646331"/>
          </a:xfrm>
          <a:prstGeom prst="rect">
            <a:avLst/>
          </a:prstGeom>
        </p:spPr>
        <p:txBody>
          <a:bodyPr wrap="square">
            <a:spAutoFit/>
          </a:bodyPr>
          <a:lstStyle/>
          <a:p>
            <a:pPr algn="just"/>
            <a:r>
              <a:rPr lang="sr-Cyrl-RS" noProof="0" dirty="0">
                <a:latin typeface="Cambria" pitchFamily="18" charset="0"/>
                <a:ea typeface="Cambria" pitchFamily="18" charset="0"/>
              </a:rPr>
              <a:t>Односи се на креирање саобраћајног окружења које је безбедно, сигурно, комфорно и пуно поштовања према свим корисницима.</a:t>
            </a:r>
          </a:p>
        </p:txBody>
      </p:sp>
      <p:sp>
        <p:nvSpPr>
          <p:cNvPr id="9" name="Rectangle 8"/>
          <p:cNvSpPr/>
          <p:nvPr/>
        </p:nvSpPr>
        <p:spPr>
          <a:xfrm>
            <a:off x="4232366" y="3286037"/>
            <a:ext cx="7776754" cy="923330"/>
          </a:xfrm>
          <a:prstGeom prst="rect">
            <a:avLst/>
          </a:prstGeom>
        </p:spPr>
        <p:txBody>
          <a:bodyPr wrap="square">
            <a:spAutoFit/>
          </a:bodyPr>
          <a:lstStyle/>
          <a:p>
            <a:pPr algn="just"/>
            <a:r>
              <a:rPr lang="sr-Cyrl-RS" noProof="0" dirty="0">
                <a:latin typeface="Cambria" pitchFamily="18" charset="0"/>
                <a:ea typeface="Cambria" pitchFamily="18" charset="0"/>
              </a:rPr>
              <a:t>Фокусира се на креирање транспортних система који се могу једноставно користити од стране свих, укључујући и особе са физичким, </a:t>
            </a:r>
            <a:r>
              <a:rPr lang="sr-Cyrl-RS" noProof="0" dirty="0" err="1">
                <a:latin typeface="Cambria" pitchFamily="18" charset="0"/>
                <a:ea typeface="Cambria" pitchFamily="18" charset="0"/>
              </a:rPr>
              <a:t>сензорним</a:t>
            </a:r>
            <a:r>
              <a:rPr lang="sr-Cyrl-RS" noProof="0" dirty="0">
                <a:latin typeface="Cambria" pitchFamily="18" charset="0"/>
                <a:ea typeface="Cambria" pitchFamily="18" charset="0"/>
              </a:rPr>
              <a:t> или когнитивним инвалидитетом.</a:t>
            </a:r>
          </a:p>
        </p:txBody>
      </p:sp>
      <p:sp>
        <p:nvSpPr>
          <p:cNvPr id="10" name="Rectangle 9"/>
          <p:cNvSpPr/>
          <p:nvPr/>
        </p:nvSpPr>
        <p:spPr>
          <a:xfrm>
            <a:off x="248192" y="3344091"/>
            <a:ext cx="4010298" cy="67926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Cyrl-RS" sz="2000" b="1" noProof="0" dirty="0">
                <a:latin typeface="Cambria" pitchFamily="18" charset="0"/>
                <a:ea typeface="Cambria" pitchFamily="18" charset="0"/>
              </a:rPr>
              <a:t>Приступачност (</a:t>
            </a:r>
            <a:r>
              <a:rPr lang="sr-Cyrl-RS" sz="2000" b="1" i="1" noProof="0" dirty="0" err="1">
                <a:latin typeface="Cambria" pitchFamily="18" charset="0"/>
                <a:ea typeface="Cambria" pitchFamily="18" charset="0"/>
              </a:rPr>
              <a:t>Accessibility</a:t>
            </a:r>
            <a:r>
              <a:rPr lang="sr-Cyrl-RS" sz="2000" b="1" noProof="0" dirty="0">
                <a:latin typeface="Cambria" pitchFamily="18" charset="0"/>
                <a:ea typeface="Cambria" pitchFamily="18" charset="0"/>
              </a:rPr>
              <a:t>) </a:t>
            </a:r>
          </a:p>
        </p:txBody>
      </p:sp>
      <p:sp>
        <p:nvSpPr>
          <p:cNvPr id="11" name="Rectangle 10"/>
          <p:cNvSpPr/>
          <p:nvPr/>
        </p:nvSpPr>
        <p:spPr>
          <a:xfrm>
            <a:off x="235132" y="4349932"/>
            <a:ext cx="4049485" cy="49638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sr-Cyrl-RS" sz="2000" b="1" noProof="0" dirty="0">
                <a:latin typeface="Cambria" pitchFamily="18" charset="0"/>
                <a:ea typeface="Cambria" pitchFamily="18" charset="0"/>
              </a:rPr>
              <a:t>Расположивост (</a:t>
            </a:r>
            <a:r>
              <a:rPr lang="sr-Cyrl-RS" sz="2000" b="1" i="1" noProof="0" dirty="0" err="1">
                <a:latin typeface="Cambria" pitchFamily="18" charset="0"/>
                <a:ea typeface="Cambria" pitchFamily="18" charset="0"/>
              </a:rPr>
              <a:t>Availability</a:t>
            </a:r>
            <a:r>
              <a:rPr lang="sr-Cyrl-RS" sz="2000" b="1" noProof="0" dirty="0">
                <a:latin typeface="Cambria" pitchFamily="18" charset="0"/>
                <a:ea typeface="Cambria" pitchFamily="18" charset="0"/>
              </a:rPr>
              <a:t>)</a:t>
            </a:r>
          </a:p>
        </p:txBody>
      </p:sp>
      <p:sp>
        <p:nvSpPr>
          <p:cNvPr id="12" name="Rectangle 11"/>
          <p:cNvSpPr/>
          <p:nvPr/>
        </p:nvSpPr>
        <p:spPr>
          <a:xfrm>
            <a:off x="4262845" y="4325873"/>
            <a:ext cx="7746275" cy="646331"/>
          </a:xfrm>
          <a:prstGeom prst="rect">
            <a:avLst/>
          </a:prstGeom>
        </p:spPr>
        <p:txBody>
          <a:bodyPr wrap="square">
            <a:spAutoFit/>
          </a:bodyPr>
          <a:lstStyle/>
          <a:p>
            <a:pPr algn="just"/>
            <a:r>
              <a:rPr lang="sr-Cyrl-RS" noProof="0" dirty="0">
                <a:latin typeface="Cambria" pitchFamily="18" charset="0"/>
                <a:ea typeface="Cambria" pitchFamily="18" charset="0"/>
              </a:rPr>
              <a:t>Постојање одговарајућих и разноврсних могућности превоза како би се задовољиле потребе различитих појединаца и заједница.</a:t>
            </a:r>
          </a:p>
        </p:txBody>
      </p:sp>
      <p:sp>
        <p:nvSpPr>
          <p:cNvPr id="13" name="Rectangle 12"/>
          <p:cNvSpPr/>
          <p:nvPr/>
        </p:nvSpPr>
        <p:spPr>
          <a:xfrm>
            <a:off x="222069" y="5355772"/>
            <a:ext cx="4062548" cy="43107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sr-Cyrl-RS" sz="2000" b="1" noProof="0" dirty="0">
                <a:latin typeface="Cambria" pitchFamily="18" charset="0"/>
                <a:ea typeface="Cambria" pitchFamily="18" charset="0"/>
              </a:rPr>
              <a:t>Доступност (</a:t>
            </a:r>
            <a:r>
              <a:rPr lang="sr-Cyrl-RS" sz="2000" b="1" i="1" noProof="0" dirty="0" err="1">
                <a:latin typeface="Cambria" pitchFamily="18" charset="0"/>
                <a:ea typeface="Cambria" pitchFamily="18" charset="0"/>
              </a:rPr>
              <a:t>Affordability</a:t>
            </a:r>
            <a:r>
              <a:rPr lang="sr-Cyrl-RS" sz="2000" b="1" noProof="0" dirty="0">
                <a:latin typeface="Cambria" pitchFamily="18" charset="0"/>
                <a:ea typeface="Cambria" pitchFamily="18" charset="0"/>
              </a:rPr>
              <a:t>) </a:t>
            </a:r>
          </a:p>
        </p:txBody>
      </p:sp>
      <p:sp>
        <p:nvSpPr>
          <p:cNvPr id="14" name="Rectangle 13"/>
          <p:cNvSpPr/>
          <p:nvPr/>
        </p:nvSpPr>
        <p:spPr>
          <a:xfrm>
            <a:off x="4275908" y="5279459"/>
            <a:ext cx="7733212" cy="646331"/>
          </a:xfrm>
          <a:prstGeom prst="rect">
            <a:avLst/>
          </a:prstGeom>
        </p:spPr>
        <p:txBody>
          <a:bodyPr wrap="square">
            <a:spAutoFit/>
          </a:bodyPr>
          <a:lstStyle/>
          <a:p>
            <a:pPr algn="just"/>
            <a:r>
              <a:rPr lang="sr-Cyrl-RS" noProof="0" dirty="0">
                <a:latin typeface="Cambria" pitchFamily="18" charset="0"/>
                <a:ea typeface="Cambria" pitchFamily="18" charset="0"/>
              </a:rPr>
              <a:t>Подразумева стварања транспортних услуга које су финансијски доступне свим социоекономским категоријама друштва.</a:t>
            </a:r>
          </a:p>
        </p:txBody>
      </p:sp>
      <p:sp>
        <p:nvSpPr>
          <p:cNvPr id="15" name="Rectangle 14"/>
          <p:cNvSpPr/>
          <p:nvPr/>
        </p:nvSpPr>
        <p:spPr>
          <a:xfrm>
            <a:off x="248194" y="6217920"/>
            <a:ext cx="4088674" cy="444137"/>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sr-Cyrl-RS" sz="2000" b="1" noProof="0" dirty="0">
                <a:latin typeface="Cambria" pitchFamily="18" charset="0"/>
                <a:ea typeface="Cambria" pitchFamily="18" charset="0"/>
              </a:rPr>
              <a:t>Прихватљивост (</a:t>
            </a:r>
            <a:r>
              <a:rPr lang="sr-Cyrl-RS" sz="2000" b="1" i="1" noProof="0" dirty="0" err="1">
                <a:latin typeface="Cambria" pitchFamily="18" charset="0"/>
                <a:ea typeface="Cambria" pitchFamily="18" charset="0"/>
              </a:rPr>
              <a:t>Acceptability</a:t>
            </a:r>
            <a:r>
              <a:rPr lang="sr-Cyrl-RS" sz="2000" b="1" noProof="0" dirty="0">
                <a:latin typeface="Cambria" pitchFamily="18" charset="0"/>
                <a:ea typeface="Cambria" pitchFamily="18" charset="0"/>
              </a:rPr>
              <a:t>) </a:t>
            </a:r>
          </a:p>
        </p:txBody>
      </p:sp>
    </p:spTree>
    <p:extLst>
      <p:ext uri="{BB962C8B-B14F-4D97-AF65-F5344CB8AC3E}">
        <p14:creationId xmlns:p14="http://schemas.microsoft.com/office/powerpoint/2010/main" val="3125322534"/>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500"/>
                                        <p:tgtEl>
                                          <p:spTgt spid="17"/>
                                        </p:tgtEl>
                                      </p:cBhvr>
                                    </p:animEffect>
                                  </p:childTnLst>
                                </p:cTn>
                              </p:par>
                              <p:par>
                                <p:cTn id="8" presetID="18" presetClass="entr" presetSubtype="12" fill="hold" grpId="1"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strips(downLeft)">
                                      <p:cBhvr>
                                        <p:cTn id="10" dur="500"/>
                                        <p:tgtEl>
                                          <p:spTgt spid="17"/>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diamond(in)">
                                      <p:cBhvr>
                                        <p:cTn id="13" dur="500"/>
                                        <p:tgtEl>
                                          <p:spTgt spid="18"/>
                                        </p:tgtEl>
                                      </p:cBhvr>
                                    </p:animEffect>
                                  </p:childTnLst>
                                </p:cTn>
                              </p:par>
                              <p:par>
                                <p:cTn id="14" presetID="18" presetClass="entr" presetSubtype="12" fill="hold" grpId="1"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diamond(in)">
                                      <p:cBhvr>
                                        <p:cTn id="19" dur="500"/>
                                        <p:tgtEl>
                                          <p:spTgt spid="19"/>
                                        </p:tgtEl>
                                      </p:cBhvr>
                                    </p:animEffect>
                                  </p:childTnLst>
                                </p:cTn>
                              </p:par>
                              <p:par>
                                <p:cTn id="20" presetID="18" presetClass="entr" presetSubtype="12" fill="hold" grpId="1"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strips(downLeft)">
                                      <p:cBhvr>
                                        <p:cTn id="22" dur="500"/>
                                        <p:tgtEl>
                                          <p:spTgt spid="19"/>
                                        </p:tgtEl>
                                      </p:cBhvr>
                                    </p:animEffect>
                                  </p:childTnLst>
                                </p:cTn>
                              </p:par>
                              <p:par>
                                <p:cTn id="23" presetID="8" presetClass="entr" presetSubtype="16"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diamond(in)">
                                      <p:cBhvr>
                                        <p:cTn id="25" dur="500"/>
                                        <p:tgtEl>
                                          <p:spTgt spid="20"/>
                                        </p:tgtEl>
                                      </p:cBhvr>
                                    </p:animEffect>
                                  </p:childTnLst>
                                </p:cTn>
                              </p:par>
                              <p:par>
                                <p:cTn id="26" presetID="18" presetClass="entr" presetSubtype="12" fill="hold" grpId="1"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strips(downLeft)">
                                      <p:cBhvr>
                                        <p:cTn id="28" dur="500"/>
                                        <p:tgtEl>
                                          <p:spTgt spid="20"/>
                                        </p:tgtEl>
                                      </p:cBhvr>
                                    </p:animEffect>
                                  </p:childTnLst>
                                </p:cTn>
                              </p:par>
                              <p:par>
                                <p:cTn id="29" presetID="55"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p:cTn id="31" dur="500" fill="hold"/>
                                        <p:tgtEl>
                                          <p:spTgt spid="3"/>
                                        </p:tgtEl>
                                        <p:attrNameLst>
                                          <p:attrName>ppt_w</p:attrName>
                                        </p:attrNameLst>
                                      </p:cBhvr>
                                      <p:tavLst>
                                        <p:tav tm="0">
                                          <p:val>
                                            <p:strVal val="#ppt_w*0.70"/>
                                          </p:val>
                                        </p:tav>
                                        <p:tav tm="100000">
                                          <p:val>
                                            <p:strVal val="#ppt_w"/>
                                          </p:val>
                                        </p:tav>
                                      </p:tavLst>
                                    </p:anim>
                                    <p:anim calcmode="lin" valueType="num">
                                      <p:cBhvr>
                                        <p:cTn id="32" dur="500" fill="hold"/>
                                        <p:tgtEl>
                                          <p:spTgt spid="3"/>
                                        </p:tgtEl>
                                        <p:attrNameLst>
                                          <p:attrName>ppt_h</p:attrName>
                                        </p:attrNameLst>
                                      </p:cBhvr>
                                      <p:tavLst>
                                        <p:tav tm="0">
                                          <p:val>
                                            <p:strVal val="#ppt_h"/>
                                          </p:val>
                                        </p:tav>
                                        <p:tav tm="100000">
                                          <p:val>
                                            <p:strVal val="#ppt_h"/>
                                          </p:val>
                                        </p:tav>
                                      </p:tavLst>
                                    </p:anim>
                                    <p:animEffect transition="in" filter="fade">
                                      <p:cBhvr>
                                        <p:cTn id="33" dur="500"/>
                                        <p:tgtEl>
                                          <p:spTgt spid="3"/>
                                        </p:tgtEl>
                                      </p:cBhvr>
                                    </p:animEffect>
                                  </p:childTnLst>
                                </p:cTn>
                              </p:par>
                              <p:par>
                                <p:cTn id="34" presetID="55" presetClass="entr" presetSubtype="0" fill="hold" grpId="0" nodeType="withEffect">
                                  <p:stCondLst>
                                    <p:cond delay="0"/>
                                  </p:stCondLst>
                                  <p:childTnLst>
                                    <p:set>
                                      <p:cBhvr>
                                        <p:cTn id="35" dur="1" fill="hold">
                                          <p:stCondLst>
                                            <p:cond delay="0"/>
                                          </p:stCondLst>
                                        </p:cTn>
                                        <p:tgtEl>
                                          <p:spTgt spid="22529"/>
                                        </p:tgtEl>
                                        <p:attrNameLst>
                                          <p:attrName>style.visibility</p:attrName>
                                        </p:attrNameLst>
                                      </p:cBhvr>
                                      <p:to>
                                        <p:strVal val="visible"/>
                                      </p:to>
                                    </p:set>
                                    <p:anim calcmode="lin" valueType="num">
                                      <p:cBhvr>
                                        <p:cTn id="36" dur="500" fill="hold"/>
                                        <p:tgtEl>
                                          <p:spTgt spid="22529"/>
                                        </p:tgtEl>
                                        <p:attrNameLst>
                                          <p:attrName>ppt_w</p:attrName>
                                        </p:attrNameLst>
                                      </p:cBhvr>
                                      <p:tavLst>
                                        <p:tav tm="0">
                                          <p:val>
                                            <p:strVal val="#ppt_w*0.70"/>
                                          </p:val>
                                        </p:tav>
                                        <p:tav tm="100000">
                                          <p:val>
                                            <p:strVal val="#ppt_w"/>
                                          </p:val>
                                        </p:tav>
                                      </p:tavLst>
                                    </p:anim>
                                    <p:anim calcmode="lin" valueType="num">
                                      <p:cBhvr>
                                        <p:cTn id="37" dur="500" fill="hold"/>
                                        <p:tgtEl>
                                          <p:spTgt spid="22529"/>
                                        </p:tgtEl>
                                        <p:attrNameLst>
                                          <p:attrName>ppt_h</p:attrName>
                                        </p:attrNameLst>
                                      </p:cBhvr>
                                      <p:tavLst>
                                        <p:tav tm="0">
                                          <p:val>
                                            <p:strVal val="#ppt_h"/>
                                          </p:val>
                                        </p:tav>
                                        <p:tav tm="100000">
                                          <p:val>
                                            <p:strVal val="#ppt_h"/>
                                          </p:val>
                                        </p:tav>
                                      </p:tavLst>
                                    </p:anim>
                                    <p:animEffect transition="in" filter="fade">
                                      <p:cBhvr>
                                        <p:cTn id="38" dur="500"/>
                                        <p:tgtEl>
                                          <p:spTgt spid="22529"/>
                                        </p:tgtEl>
                                      </p:cBhvr>
                                    </p:animEffect>
                                  </p:childTnLst>
                                </p:cTn>
                              </p:par>
                              <p:par>
                                <p:cTn id="39" presetID="55" presetClass="entr" presetSubtype="0" fill="hold" grpId="2"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strVal val="#ppt_w*0.70"/>
                                          </p:val>
                                        </p:tav>
                                        <p:tav tm="100000">
                                          <p:val>
                                            <p:strVal val="#ppt_w"/>
                                          </p:val>
                                        </p:tav>
                                      </p:tavLst>
                                    </p:anim>
                                    <p:anim calcmode="lin" valueType="num">
                                      <p:cBhvr>
                                        <p:cTn id="42" dur="500" fill="hold"/>
                                        <p:tgtEl>
                                          <p:spTgt spid="17"/>
                                        </p:tgtEl>
                                        <p:attrNameLst>
                                          <p:attrName>ppt_h</p:attrName>
                                        </p:attrNameLst>
                                      </p:cBhvr>
                                      <p:tavLst>
                                        <p:tav tm="0">
                                          <p:val>
                                            <p:strVal val="#ppt_h"/>
                                          </p:val>
                                        </p:tav>
                                        <p:tav tm="100000">
                                          <p:val>
                                            <p:strVal val="#ppt_h"/>
                                          </p:val>
                                        </p:tav>
                                      </p:tavLst>
                                    </p:anim>
                                    <p:animEffect transition="in" filter="fade">
                                      <p:cBhvr>
                                        <p:cTn id="43" dur="500"/>
                                        <p:tgtEl>
                                          <p:spTgt spid="17"/>
                                        </p:tgtEl>
                                      </p:cBhvr>
                                    </p:animEffect>
                                  </p:childTnLst>
                                </p:cTn>
                              </p:par>
                              <p:par>
                                <p:cTn id="44" presetID="55" presetClass="entr" presetSubtype="0" fill="hold" grpId="0" nodeType="with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p:cTn id="46" dur="500" fill="hold"/>
                                        <p:tgtEl>
                                          <p:spTgt spid="10"/>
                                        </p:tgtEl>
                                        <p:attrNameLst>
                                          <p:attrName>ppt_w</p:attrName>
                                        </p:attrNameLst>
                                      </p:cBhvr>
                                      <p:tavLst>
                                        <p:tav tm="0">
                                          <p:val>
                                            <p:strVal val="#ppt_w*0.70"/>
                                          </p:val>
                                        </p:tav>
                                        <p:tav tm="100000">
                                          <p:val>
                                            <p:strVal val="#ppt_w"/>
                                          </p:val>
                                        </p:tav>
                                      </p:tavLst>
                                    </p:anim>
                                    <p:anim calcmode="lin" valueType="num">
                                      <p:cBhvr>
                                        <p:cTn id="47" dur="500" fill="hold"/>
                                        <p:tgtEl>
                                          <p:spTgt spid="10"/>
                                        </p:tgtEl>
                                        <p:attrNameLst>
                                          <p:attrName>ppt_h</p:attrName>
                                        </p:attrNameLst>
                                      </p:cBhvr>
                                      <p:tavLst>
                                        <p:tav tm="0">
                                          <p:val>
                                            <p:strVal val="#ppt_h"/>
                                          </p:val>
                                        </p:tav>
                                        <p:tav tm="100000">
                                          <p:val>
                                            <p:strVal val="#ppt_h"/>
                                          </p:val>
                                        </p:tav>
                                      </p:tavLst>
                                    </p:anim>
                                    <p:animEffect transition="in" filter="fade">
                                      <p:cBhvr>
                                        <p:cTn id="48" dur="500"/>
                                        <p:tgtEl>
                                          <p:spTgt spid="10"/>
                                        </p:tgtEl>
                                      </p:cBhvr>
                                    </p:animEffect>
                                  </p:childTnLst>
                                </p:cTn>
                              </p:par>
                              <p:par>
                                <p:cTn id="49" presetID="55" presetClass="entr" presetSubtype="0" fill="hold" grpId="0" nodeType="with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p:cTn id="51" dur="500" fill="hold"/>
                                        <p:tgtEl>
                                          <p:spTgt spid="9"/>
                                        </p:tgtEl>
                                        <p:attrNameLst>
                                          <p:attrName>ppt_w</p:attrName>
                                        </p:attrNameLst>
                                      </p:cBhvr>
                                      <p:tavLst>
                                        <p:tav tm="0">
                                          <p:val>
                                            <p:strVal val="#ppt_w*0.70"/>
                                          </p:val>
                                        </p:tav>
                                        <p:tav tm="100000">
                                          <p:val>
                                            <p:strVal val="#ppt_w"/>
                                          </p:val>
                                        </p:tav>
                                      </p:tavLst>
                                    </p:anim>
                                    <p:anim calcmode="lin" valueType="num">
                                      <p:cBhvr>
                                        <p:cTn id="52" dur="500" fill="hold"/>
                                        <p:tgtEl>
                                          <p:spTgt spid="9"/>
                                        </p:tgtEl>
                                        <p:attrNameLst>
                                          <p:attrName>ppt_h</p:attrName>
                                        </p:attrNameLst>
                                      </p:cBhvr>
                                      <p:tavLst>
                                        <p:tav tm="0">
                                          <p:val>
                                            <p:strVal val="#ppt_h"/>
                                          </p:val>
                                        </p:tav>
                                        <p:tav tm="100000">
                                          <p:val>
                                            <p:strVal val="#ppt_h"/>
                                          </p:val>
                                        </p:tav>
                                      </p:tavLst>
                                    </p:anim>
                                    <p:animEffect transition="in" filter="fade">
                                      <p:cBhvr>
                                        <p:cTn id="53" dur="500"/>
                                        <p:tgtEl>
                                          <p:spTgt spid="9"/>
                                        </p:tgtEl>
                                      </p:cBhvr>
                                    </p:animEffect>
                                  </p:childTnLst>
                                </p:cTn>
                              </p:par>
                              <p:par>
                                <p:cTn id="54" presetID="55" presetClass="entr" presetSubtype="0"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500" fill="hold"/>
                                        <p:tgtEl>
                                          <p:spTgt spid="12"/>
                                        </p:tgtEl>
                                        <p:attrNameLst>
                                          <p:attrName>ppt_w</p:attrName>
                                        </p:attrNameLst>
                                      </p:cBhvr>
                                      <p:tavLst>
                                        <p:tav tm="0">
                                          <p:val>
                                            <p:strVal val="#ppt_w*0.70"/>
                                          </p:val>
                                        </p:tav>
                                        <p:tav tm="100000">
                                          <p:val>
                                            <p:strVal val="#ppt_w"/>
                                          </p:val>
                                        </p:tav>
                                      </p:tavLst>
                                    </p:anim>
                                    <p:anim calcmode="lin" valueType="num">
                                      <p:cBhvr>
                                        <p:cTn id="57" dur="500" fill="hold"/>
                                        <p:tgtEl>
                                          <p:spTgt spid="12"/>
                                        </p:tgtEl>
                                        <p:attrNameLst>
                                          <p:attrName>ppt_h</p:attrName>
                                        </p:attrNameLst>
                                      </p:cBhvr>
                                      <p:tavLst>
                                        <p:tav tm="0">
                                          <p:val>
                                            <p:strVal val="#ppt_h"/>
                                          </p:val>
                                        </p:tav>
                                        <p:tav tm="100000">
                                          <p:val>
                                            <p:strVal val="#ppt_h"/>
                                          </p:val>
                                        </p:tav>
                                      </p:tavLst>
                                    </p:anim>
                                    <p:animEffect transition="in" filter="fade">
                                      <p:cBhvr>
                                        <p:cTn id="58" dur="500"/>
                                        <p:tgtEl>
                                          <p:spTgt spid="12"/>
                                        </p:tgtEl>
                                      </p:cBhvr>
                                    </p:animEffect>
                                  </p:childTnLst>
                                </p:cTn>
                              </p:par>
                              <p:par>
                                <p:cTn id="59" presetID="55" presetClass="entr" presetSubtype="0" fill="hold" grpId="0" nodeType="with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strVal val="#ppt_w*0.70"/>
                                          </p:val>
                                        </p:tav>
                                        <p:tav tm="100000">
                                          <p:val>
                                            <p:strVal val="#ppt_w"/>
                                          </p:val>
                                        </p:tav>
                                      </p:tavLst>
                                    </p:anim>
                                    <p:anim calcmode="lin" valueType="num">
                                      <p:cBhvr>
                                        <p:cTn id="62" dur="500" fill="hold"/>
                                        <p:tgtEl>
                                          <p:spTgt spid="11"/>
                                        </p:tgtEl>
                                        <p:attrNameLst>
                                          <p:attrName>ppt_h</p:attrName>
                                        </p:attrNameLst>
                                      </p:cBhvr>
                                      <p:tavLst>
                                        <p:tav tm="0">
                                          <p:val>
                                            <p:strVal val="#ppt_h"/>
                                          </p:val>
                                        </p:tav>
                                        <p:tav tm="100000">
                                          <p:val>
                                            <p:strVal val="#ppt_h"/>
                                          </p:val>
                                        </p:tav>
                                      </p:tavLst>
                                    </p:anim>
                                    <p:animEffect transition="in" filter="fade">
                                      <p:cBhvr>
                                        <p:cTn id="63" dur="500"/>
                                        <p:tgtEl>
                                          <p:spTgt spid="11"/>
                                        </p:tgtEl>
                                      </p:cBhvr>
                                    </p:animEffect>
                                  </p:childTnLst>
                                </p:cTn>
                              </p:par>
                              <p:par>
                                <p:cTn id="64" presetID="55" presetClass="entr" presetSubtype="0" fill="hold" grpId="2" nodeType="withEffect">
                                  <p:stCondLst>
                                    <p:cond delay="0"/>
                                  </p:stCondLst>
                                  <p:childTnLst>
                                    <p:set>
                                      <p:cBhvr>
                                        <p:cTn id="65" dur="1" fill="hold">
                                          <p:stCondLst>
                                            <p:cond delay="0"/>
                                          </p:stCondLst>
                                        </p:cTn>
                                        <p:tgtEl>
                                          <p:spTgt spid="18"/>
                                        </p:tgtEl>
                                        <p:attrNameLst>
                                          <p:attrName>style.visibility</p:attrName>
                                        </p:attrNameLst>
                                      </p:cBhvr>
                                      <p:to>
                                        <p:strVal val="visible"/>
                                      </p:to>
                                    </p:set>
                                    <p:anim calcmode="lin" valueType="num">
                                      <p:cBhvr>
                                        <p:cTn id="66" dur="500" fill="hold"/>
                                        <p:tgtEl>
                                          <p:spTgt spid="18"/>
                                        </p:tgtEl>
                                        <p:attrNameLst>
                                          <p:attrName>ppt_w</p:attrName>
                                        </p:attrNameLst>
                                      </p:cBhvr>
                                      <p:tavLst>
                                        <p:tav tm="0">
                                          <p:val>
                                            <p:strVal val="#ppt_w*0.70"/>
                                          </p:val>
                                        </p:tav>
                                        <p:tav tm="100000">
                                          <p:val>
                                            <p:strVal val="#ppt_w"/>
                                          </p:val>
                                        </p:tav>
                                      </p:tavLst>
                                    </p:anim>
                                    <p:anim calcmode="lin" valueType="num">
                                      <p:cBhvr>
                                        <p:cTn id="67" dur="500" fill="hold"/>
                                        <p:tgtEl>
                                          <p:spTgt spid="18"/>
                                        </p:tgtEl>
                                        <p:attrNameLst>
                                          <p:attrName>ppt_h</p:attrName>
                                        </p:attrNameLst>
                                      </p:cBhvr>
                                      <p:tavLst>
                                        <p:tav tm="0">
                                          <p:val>
                                            <p:strVal val="#ppt_h"/>
                                          </p:val>
                                        </p:tav>
                                        <p:tav tm="100000">
                                          <p:val>
                                            <p:strVal val="#ppt_h"/>
                                          </p:val>
                                        </p:tav>
                                      </p:tavLst>
                                    </p:anim>
                                    <p:animEffect transition="in" filter="fade">
                                      <p:cBhvr>
                                        <p:cTn id="68" dur="500"/>
                                        <p:tgtEl>
                                          <p:spTgt spid="18"/>
                                        </p:tgtEl>
                                      </p:cBhvr>
                                    </p:animEffect>
                                  </p:childTnLst>
                                </p:cTn>
                              </p:par>
                              <p:par>
                                <p:cTn id="69" presetID="55" presetClass="entr" presetSubtype="0" fill="hold" grpId="0" nodeType="with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p:cTn id="71" dur="500" fill="hold"/>
                                        <p:tgtEl>
                                          <p:spTgt spid="13"/>
                                        </p:tgtEl>
                                        <p:attrNameLst>
                                          <p:attrName>ppt_w</p:attrName>
                                        </p:attrNameLst>
                                      </p:cBhvr>
                                      <p:tavLst>
                                        <p:tav tm="0">
                                          <p:val>
                                            <p:strVal val="#ppt_w*0.70"/>
                                          </p:val>
                                        </p:tav>
                                        <p:tav tm="100000">
                                          <p:val>
                                            <p:strVal val="#ppt_w"/>
                                          </p:val>
                                        </p:tav>
                                      </p:tavLst>
                                    </p:anim>
                                    <p:anim calcmode="lin" valueType="num">
                                      <p:cBhvr>
                                        <p:cTn id="72" dur="500" fill="hold"/>
                                        <p:tgtEl>
                                          <p:spTgt spid="13"/>
                                        </p:tgtEl>
                                        <p:attrNameLst>
                                          <p:attrName>ppt_h</p:attrName>
                                        </p:attrNameLst>
                                      </p:cBhvr>
                                      <p:tavLst>
                                        <p:tav tm="0">
                                          <p:val>
                                            <p:strVal val="#ppt_h"/>
                                          </p:val>
                                        </p:tav>
                                        <p:tav tm="100000">
                                          <p:val>
                                            <p:strVal val="#ppt_h"/>
                                          </p:val>
                                        </p:tav>
                                      </p:tavLst>
                                    </p:anim>
                                    <p:animEffect transition="in" filter="fade">
                                      <p:cBhvr>
                                        <p:cTn id="73" dur="500"/>
                                        <p:tgtEl>
                                          <p:spTgt spid="13"/>
                                        </p:tgtEl>
                                      </p:cBhvr>
                                    </p:animEffect>
                                  </p:childTnLst>
                                </p:cTn>
                              </p:par>
                              <p:par>
                                <p:cTn id="74" presetID="55"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 calcmode="lin" valueType="num">
                                      <p:cBhvr>
                                        <p:cTn id="76" dur="500" fill="hold"/>
                                        <p:tgtEl>
                                          <p:spTgt spid="14"/>
                                        </p:tgtEl>
                                        <p:attrNameLst>
                                          <p:attrName>ppt_w</p:attrName>
                                        </p:attrNameLst>
                                      </p:cBhvr>
                                      <p:tavLst>
                                        <p:tav tm="0">
                                          <p:val>
                                            <p:strVal val="#ppt_w*0.70"/>
                                          </p:val>
                                        </p:tav>
                                        <p:tav tm="100000">
                                          <p:val>
                                            <p:strVal val="#ppt_w"/>
                                          </p:val>
                                        </p:tav>
                                      </p:tavLst>
                                    </p:anim>
                                    <p:anim calcmode="lin" valueType="num">
                                      <p:cBhvr>
                                        <p:cTn id="77" dur="500" fill="hold"/>
                                        <p:tgtEl>
                                          <p:spTgt spid="14"/>
                                        </p:tgtEl>
                                        <p:attrNameLst>
                                          <p:attrName>ppt_h</p:attrName>
                                        </p:attrNameLst>
                                      </p:cBhvr>
                                      <p:tavLst>
                                        <p:tav tm="0">
                                          <p:val>
                                            <p:strVal val="#ppt_h"/>
                                          </p:val>
                                        </p:tav>
                                        <p:tav tm="100000">
                                          <p:val>
                                            <p:strVal val="#ppt_h"/>
                                          </p:val>
                                        </p:tav>
                                      </p:tavLst>
                                    </p:anim>
                                    <p:animEffect transition="in" filter="fade">
                                      <p:cBhvr>
                                        <p:cTn id="78" dur="500"/>
                                        <p:tgtEl>
                                          <p:spTgt spid="14"/>
                                        </p:tgtEl>
                                      </p:cBhvr>
                                    </p:animEffect>
                                  </p:childTnLst>
                                </p:cTn>
                              </p:par>
                              <p:par>
                                <p:cTn id="79" presetID="55" presetClass="entr" presetSubtype="0" fill="hold" grpId="2" nodeType="withEffect">
                                  <p:stCondLst>
                                    <p:cond delay="0"/>
                                  </p:stCondLst>
                                  <p:childTnLst>
                                    <p:set>
                                      <p:cBhvr>
                                        <p:cTn id="80" dur="1" fill="hold">
                                          <p:stCondLst>
                                            <p:cond delay="0"/>
                                          </p:stCondLst>
                                        </p:cTn>
                                        <p:tgtEl>
                                          <p:spTgt spid="19"/>
                                        </p:tgtEl>
                                        <p:attrNameLst>
                                          <p:attrName>style.visibility</p:attrName>
                                        </p:attrNameLst>
                                      </p:cBhvr>
                                      <p:to>
                                        <p:strVal val="visible"/>
                                      </p:to>
                                    </p:set>
                                    <p:anim calcmode="lin" valueType="num">
                                      <p:cBhvr>
                                        <p:cTn id="81" dur="500" fill="hold"/>
                                        <p:tgtEl>
                                          <p:spTgt spid="19"/>
                                        </p:tgtEl>
                                        <p:attrNameLst>
                                          <p:attrName>ppt_w</p:attrName>
                                        </p:attrNameLst>
                                      </p:cBhvr>
                                      <p:tavLst>
                                        <p:tav tm="0">
                                          <p:val>
                                            <p:strVal val="#ppt_w*0.70"/>
                                          </p:val>
                                        </p:tav>
                                        <p:tav tm="100000">
                                          <p:val>
                                            <p:strVal val="#ppt_w"/>
                                          </p:val>
                                        </p:tav>
                                      </p:tavLst>
                                    </p:anim>
                                    <p:anim calcmode="lin" valueType="num">
                                      <p:cBhvr>
                                        <p:cTn id="82" dur="500" fill="hold"/>
                                        <p:tgtEl>
                                          <p:spTgt spid="19"/>
                                        </p:tgtEl>
                                        <p:attrNameLst>
                                          <p:attrName>ppt_h</p:attrName>
                                        </p:attrNameLst>
                                      </p:cBhvr>
                                      <p:tavLst>
                                        <p:tav tm="0">
                                          <p:val>
                                            <p:strVal val="#ppt_h"/>
                                          </p:val>
                                        </p:tav>
                                        <p:tav tm="100000">
                                          <p:val>
                                            <p:strVal val="#ppt_h"/>
                                          </p:val>
                                        </p:tav>
                                      </p:tavLst>
                                    </p:anim>
                                    <p:animEffect transition="in" filter="fade">
                                      <p:cBhvr>
                                        <p:cTn id="83" dur="500"/>
                                        <p:tgtEl>
                                          <p:spTgt spid="19"/>
                                        </p:tgtEl>
                                      </p:cBhvr>
                                    </p:animEffect>
                                  </p:childTnLst>
                                </p:cTn>
                              </p:par>
                              <p:par>
                                <p:cTn id="84" presetID="55" presetClass="entr" presetSubtype="0" fill="hold" grpId="0" nodeType="withEffect">
                                  <p:stCondLst>
                                    <p:cond delay="0"/>
                                  </p:stCondLst>
                                  <p:childTnLst>
                                    <p:set>
                                      <p:cBhvr>
                                        <p:cTn id="85" dur="1" fill="hold">
                                          <p:stCondLst>
                                            <p:cond delay="0"/>
                                          </p:stCondLst>
                                        </p:cTn>
                                        <p:tgtEl>
                                          <p:spTgt spid="8"/>
                                        </p:tgtEl>
                                        <p:attrNameLst>
                                          <p:attrName>style.visibility</p:attrName>
                                        </p:attrNameLst>
                                      </p:cBhvr>
                                      <p:to>
                                        <p:strVal val="visible"/>
                                      </p:to>
                                    </p:set>
                                    <p:anim calcmode="lin" valueType="num">
                                      <p:cBhvr>
                                        <p:cTn id="86" dur="500" fill="hold"/>
                                        <p:tgtEl>
                                          <p:spTgt spid="8"/>
                                        </p:tgtEl>
                                        <p:attrNameLst>
                                          <p:attrName>ppt_w</p:attrName>
                                        </p:attrNameLst>
                                      </p:cBhvr>
                                      <p:tavLst>
                                        <p:tav tm="0">
                                          <p:val>
                                            <p:strVal val="#ppt_w*0.70"/>
                                          </p:val>
                                        </p:tav>
                                        <p:tav tm="100000">
                                          <p:val>
                                            <p:strVal val="#ppt_w"/>
                                          </p:val>
                                        </p:tav>
                                      </p:tavLst>
                                    </p:anim>
                                    <p:anim calcmode="lin" valueType="num">
                                      <p:cBhvr>
                                        <p:cTn id="87" dur="500" fill="hold"/>
                                        <p:tgtEl>
                                          <p:spTgt spid="8"/>
                                        </p:tgtEl>
                                        <p:attrNameLst>
                                          <p:attrName>ppt_h</p:attrName>
                                        </p:attrNameLst>
                                      </p:cBhvr>
                                      <p:tavLst>
                                        <p:tav tm="0">
                                          <p:val>
                                            <p:strVal val="#ppt_h"/>
                                          </p:val>
                                        </p:tav>
                                        <p:tav tm="100000">
                                          <p:val>
                                            <p:strVal val="#ppt_h"/>
                                          </p:val>
                                        </p:tav>
                                      </p:tavLst>
                                    </p:anim>
                                    <p:animEffect transition="in" filter="fade">
                                      <p:cBhvr>
                                        <p:cTn id="88" dur="500"/>
                                        <p:tgtEl>
                                          <p:spTgt spid="8"/>
                                        </p:tgtEl>
                                      </p:cBhvr>
                                    </p:animEffect>
                                  </p:childTnLst>
                                </p:cTn>
                              </p:par>
                              <p:par>
                                <p:cTn id="89" presetID="55" presetClass="entr" presetSubtype="0" fill="hold" grpId="2" nodeType="with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p:cTn id="91" dur="500" fill="hold"/>
                                        <p:tgtEl>
                                          <p:spTgt spid="20"/>
                                        </p:tgtEl>
                                        <p:attrNameLst>
                                          <p:attrName>ppt_w</p:attrName>
                                        </p:attrNameLst>
                                      </p:cBhvr>
                                      <p:tavLst>
                                        <p:tav tm="0">
                                          <p:val>
                                            <p:strVal val="#ppt_w*0.70"/>
                                          </p:val>
                                        </p:tav>
                                        <p:tav tm="100000">
                                          <p:val>
                                            <p:strVal val="#ppt_w"/>
                                          </p:val>
                                        </p:tav>
                                      </p:tavLst>
                                    </p:anim>
                                    <p:anim calcmode="lin" valueType="num">
                                      <p:cBhvr>
                                        <p:cTn id="92" dur="500" fill="hold"/>
                                        <p:tgtEl>
                                          <p:spTgt spid="20"/>
                                        </p:tgtEl>
                                        <p:attrNameLst>
                                          <p:attrName>ppt_h</p:attrName>
                                        </p:attrNameLst>
                                      </p:cBhvr>
                                      <p:tavLst>
                                        <p:tav tm="0">
                                          <p:val>
                                            <p:strVal val="#ppt_h"/>
                                          </p:val>
                                        </p:tav>
                                        <p:tav tm="100000">
                                          <p:val>
                                            <p:strVal val="#ppt_h"/>
                                          </p:val>
                                        </p:tav>
                                      </p:tavLst>
                                    </p:anim>
                                    <p:animEffect transition="in" filter="fade">
                                      <p:cBhvr>
                                        <p:cTn id="93" dur="500"/>
                                        <p:tgtEl>
                                          <p:spTgt spid="20"/>
                                        </p:tgtEl>
                                      </p:cBhvr>
                                    </p:animEffect>
                                  </p:childTnLst>
                                </p:cTn>
                              </p:par>
                              <p:par>
                                <p:cTn id="94" presetID="55" presetClass="entr" presetSubtype="0" fill="hold" grpId="0" nodeType="withEffect">
                                  <p:stCondLst>
                                    <p:cond delay="0"/>
                                  </p:stCondLst>
                                  <p:childTnLst>
                                    <p:set>
                                      <p:cBhvr>
                                        <p:cTn id="95" dur="1" fill="hold">
                                          <p:stCondLst>
                                            <p:cond delay="0"/>
                                          </p:stCondLst>
                                        </p:cTn>
                                        <p:tgtEl>
                                          <p:spTgt spid="15"/>
                                        </p:tgtEl>
                                        <p:attrNameLst>
                                          <p:attrName>style.visibility</p:attrName>
                                        </p:attrNameLst>
                                      </p:cBhvr>
                                      <p:to>
                                        <p:strVal val="visible"/>
                                      </p:to>
                                    </p:set>
                                    <p:anim calcmode="lin" valueType="num">
                                      <p:cBhvr>
                                        <p:cTn id="96" dur="500" fill="hold"/>
                                        <p:tgtEl>
                                          <p:spTgt spid="15"/>
                                        </p:tgtEl>
                                        <p:attrNameLst>
                                          <p:attrName>ppt_w</p:attrName>
                                        </p:attrNameLst>
                                      </p:cBhvr>
                                      <p:tavLst>
                                        <p:tav tm="0">
                                          <p:val>
                                            <p:strVal val="#ppt_w*0.70"/>
                                          </p:val>
                                        </p:tav>
                                        <p:tav tm="100000">
                                          <p:val>
                                            <p:strVal val="#ppt_w"/>
                                          </p:val>
                                        </p:tav>
                                      </p:tavLst>
                                    </p:anim>
                                    <p:anim calcmode="lin" valueType="num">
                                      <p:cBhvr>
                                        <p:cTn id="97" dur="500" fill="hold"/>
                                        <p:tgtEl>
                                          <p:spTgt spid="15"/>
                                        </p:tgtEl>
                                        <p:attrNameLst>
                                          <p:attrName>ppt_h</p:attrName>
                                        </p:attrNameLst>
                                      </p:cBhvr>
                                      <p:tavLst>
                                        <p:tav tm="0">
                                          <p:val>
                                            <p:strVal val="#ppt_h"/>
                                          </p:val>
                                        </p:tav>
                                        <p:tav tm="100000">
                                          <p:val>
                                            <p:strVal val="#ppt_h"/>
                                          </p:val>
                                        </p:tav>
                                      </p:tavLst>
                                    </p:anim>
                                    <p:animEffect transition="in" filter="fade">
                                      <p:cBhvr>
                                        <p:cTn id="9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0" grpId="2" animBg="1"/>
      <p:bldP spid="19" grpId="0" animBg="1"/>
      <p:bldP spid="19" grpId="1" animBg="1"/>
      <p:bldP spid="19" grpId="2" animBg="1"/>
      <p:bldP spid="18" grpId="0" animBg="1"/>
      <p:bldP spid="18" grpId="1" animBg="1"/>
      <p:bldP spid="18" grpId="2" animBg="1"/>
      <p:bldP spid="17" grpId="0" animBg="1"/>
      <p:bldP spid="17" grpId="1" animBg="1"/>
      <p:bldP spid="17" grpId="2" animBg="1"/>
      <p:bldP spid="3" grpId="0"/>
      <p:bldP spid="22529" grpId="0"/>
      <p:bldP spid="8" grpId="0"/>
      <p:bldP spid="9" grpId="0"/>
      <p:bldP spid="10" grpId="0" animBg="1"/>
      <p:bldP spid="11" grpId="0" animBg="1"/>
      <p:bldP spid="12" grpId="0"/>
      <p:bldP spid="13" grpId="0" animBg="1"/>
      <p:bldP spid="14" grpId="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D3EF5-9507-CE90-64F6-99C5A5A863B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509D20-7700-F797-C49A-C7E5E1D8BD20}"/>
              </a:ext>
            </a:extLst>
          </p:cNvPr>
          <p:cNvSpPr>
            <a:spLocks noGrp="1"/>
          </p:cNvSpPr>
          <p:nvPr>
            <p:ph type="sldNum" sz="quarter" idx="12"/>
          </p:nvPr>
        </p:nvSpPr>
        <p:spPr/>
        <p:txBody>
          <a:bodyPr/>
          <a:lstStyle/>
          <a:p>
            <a:fld id="{9E6A3A0C-5B1B-4859-8A9F-0D6B550C0C8D}" type="slidenum">
              <a:rPr lang="sr-Cyrl-RS" noProof="0" smtClean="0"/>
              <a:pPr/>
              <a:t>4</a:t>
            </a:fld>
            <a:endParaRPr lang="sr-Cyrl-RS" noProof="0" dirty="0"/>
          </a:p>
        </p:txBody>
      </p:sp>
      <p:sp>
        <p:nvSpPr>
          <p:cNvPr id="3" name="Title 2">
            <a:extLst>
              <a:ext uri="{FF2B5EF4-FFF2-40B4-BE49-F238E27FC236}">
                <a16:creationId xmlns:a16="http://schemas.microsoft.com/office/drawing/2014/main" id="{CC628545-D722-865E-8F3F-C4D2F01EA6A1}"/>
              </a:ext>
            </a:extLst>
          </p:cNvPr>
          <p:cNvSpPr>
            <a:spLocks noGrp="1"/>
          </p:cNvSpPr>
          <p:nvPr>
            <p:ph type="title"/>
          </p:nvPr>
        </p:nvSpPr>
        <p:spPr>
          <a:xfrm>
            <a:off x="851263" y="0"/>
            <a:ext cx="10515600" cy="1325563"/>
          </a:xfrm>
        </p:spPr>
        <p:txBody>
          <a:bodyPr>
            <a:normAutofit/>
          </a:bodyPr>
          <a:lstStyle/>
          <a:p>
            <a:r>
              <a:rPr lang="sr-Cyrl-RS" sz="4000" noProof="0" dirty="0">
                <a:latin typeface="Cambria" pitchFamily="18" charset="0"/>
                <a:ea typeface="Cambria" pitchFamily="18" charset="0"/>
              </a:rPr>
              <a:t>2.1. Појам инклузивног транспорта</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22529" name="Rectangle 1">
            <a:extLst>
              <a:ext uri="{FF2B5EF4-FFF2-40B4-BE49-F238E27FC236}">
                <a16:creationId xmlns:a16="http://schemas.microsoft.com/office/drawing/2014/main" id="{C8725A72-9EF9-3372-A300-08F2961E397E}"/>
              </a:ext>
            </a:extLst>
          </p:cNvPr>
          <p:cNvSpPr>
            <a:spLocks noChangeArrowheads="1"/>
          </p:cNvSpPr>
          <p:nvPr/>
        </p:nvSpPr>
        <p:spPr bwMode="auto">
          <a:xfrm>
            <a:off x="289560" y="904757"/>
            <a:ext cx="1163900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Примери 4А</a:t>
            </a:r>
            <a:r>
              <a:rPr kumimoji="0" lang="sr-Cyrl-RS" b="0" i="0" u="none" strike="noStrike" cap="none" normalizeH="0" noProof="0" dirty="0">
                <a:ln>
                  <a:noFill/>
                </a:ln>
                <a:solidFill>
                  <a:schemeClr val="tx1"/>
                </a:solidFill>
                <a:effectLst/>
                <a:latin typeface="Cambria" pitchFamily="18" charset="0"/>
                <a:ea typeface="Calibri" pitchFamily="34" charset="0"/>
                <a:cs typeface="Times New Roman" pitchFamily="18" charset="0"/>
              </a:rPr>
              <a:t> димензија инклузивног транспорта биће показан кроз елементе везане за најчешће начине кретања особа са инвалидитетом:</a:t>
            </a:r>
            <a:endParaRPr kumimoji="0" lang="sr-Cyrl-RS" sz="2800" b="1" i="0" u="sng" strike="noStrike" cap="none" normalizeH="0" baseline="0" noProof="0" dirty="0">
              <a:ln>
                <a:noFill/>
              </a:ln>
              <a:solidFill>
                <a:schemeClr val="tx1"/>
              </a:solidFill>
              <a:effectLst/>
              <a:latin typeface="Arial" pitchFamily="34" charset="0"/>
              <a:cs typeface="Arial" pitchFamily="34" charset="0"/>
            </a:endParaRPr>
          </a:p>
        </p:txBody>
      </p:sp>
      <p:graphicFrame>
        <p:nvGraphicFramePr>
          <p:cNvPr id="4" name="Table 3">
            <a:extLst>
              <a:ext uri="{FF2B5EF4-FFF2-40B4-BE49-F238E27FC236}">
                <a16:creationId xmlns:a16="http://schemas.microsoft.com/office/drawing/2014/main" id="{0A16FD57-5277-517E-9542-0C2E2181BC60}"/>
              </a:ext>
            </a:extLst>
          </p:cNvPr>
          <p:cNvGraphicFramePr>
            <a:graphicFrameLocks noGrp="1"/>
          </p:cNvGraphicFramePr>
          <p:nvPr>
            <p:extLst>
              <p:ext uri="{D42A27DB-BD31-4B8C-83A1-F6EECF244321}">
                <p14:modId xmlns:p14="http://schemas.microsoft.com/office/powerpoint/2010/main" val="3459939898"/>
              </p:ext>
            </p:extLst>
          </p:nvPr>
        </p:nvGraphicFramePr>
        <p:xfrm>
          <a:off x="1033062" y="2312153"/>
          <a:ext cx="10152000" cy="4326760"/>
        </p:xfrm>
        <a:graphic>
          <a:graphicData uri="http://schemas.openxmlformats.org/drawingml/2006/table">
            <a:tbl>
              <a:tblPr firstRow="1" bandRow="1">
                <a:tableStyleId>{5DA37D80-6434-44D0-A028-1B22A696006F}</a:tableStyleId>
              </a:tblPr>
              <a:tblGrid>
                <a:gridCol w="5076000">
                  <a:extLst>
                    <a:ext uri="{9D8B030D-6E8A-4147-A177-3AD203B41FA5}">
                      <a16:colId xmlns:a16="http://schemas.microsoft.com/office/drawing/2014/main" val="2076817701"/>
                    </a:ext>
                  </a:extLst>
                </a:gridCol>
                <a:gridCol w="5076000">
                  <a:extLst>
                    <a:ext uri="{9D8B030D-6E8A-4147-A177-3AD203B41FA5}">
                      <a16:colId xmlns:a16="http://schemas.microsoft.com/office/drawing/2014/main" val="977823614"/>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Приступачност (</a:t>
                      </a:r>
                      <a:r>
                        <a:rPr kumimoji="0" lang="sr-Cyrl-RS" sz="2000" b="1" i="1" u="none" strike="noStrike" kern="1200" cap="none" spc="0" normalizeH="0" baseline="0" noProof="0" dirty="0" err="1">
                          <a:ln>
                            <a:noFill/>
                          </a:ln>
                          <a:solidFill>
                            <a:prstClr val="black"/>
                          </a:solidFill>
                          <a:effectLst/>
                          <a:uLnTx/>
                          <a:uFillTx/>
                          <a:latin typeface="Cambria" pitchFamily="18" charset="0"/>
                          <a:ea typeface="Cambria" pitchFamily="18" charset="0"/>
                          <a:cs typeface="+mn-cs"/>
                        </a:rPr>
                        <a:t>Accessibility</a:t>
                      </a: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B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Расположивост (</a:t>
                      </a:r>
                      <a:r>
                        <a:rPr kumimoji="0" lang="sr-Cyrl-RS" sz="2000" b="1" i="1" u="none" strike="noStrike" kern="1200" cap="none" spc="0" normalizeH="0" baseline="0" noProof="0" dirty="0" err="1">
                          <a:ln>
                            <a:noFill/>
                          </a:ln>
                          <a:solidFill>
                            <a:prstClr val="black"/>
                          </a:solidFill>
                          <a:effectLst/>
                          <a:uLnTx/>
                          <a:uFillTx/>
                          <a:latin typeface="Cambria" pitchFamily="18" charset="0"/>
                          <a:ea typeface="Cambria" pitchFamily="18" charset="0"/>
                          <a:cs typeface="+mn-cs"/>
                        </a:rPr>
                        <a:t>Availability</a:t>
                      </a: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6DB"/>
                    </a:solidFill>
                  </a:tcPr>
                </a:tc>
                <a:extLst>
                  <a:ext uri="{0D108BD9-81ED-4DB2-BD59-A6C34878D82A}">
                    <a16:rowId xmlns:a16="http://schemas.microsoft.com/office/drawing/2014/main" val="377239774"/>
                  </a:ext>
                </a:extLst>
              </a:tr>
              <a:tr h="1800000">
                <a:tc>
                  <a:txBody>
                    <a:bodyPr/>
                    <a:lstStyle/>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рампи и спуштених ивичњака,</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тактилних стаза и поља безбедности за особе са оштећењем вида,</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звучне сигнализације на семафорима,</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Адекватан квалитет пешачких површина (довољна ширина, квалитет подлоге).</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BF7"/>
                    </a:solidFill>
                  </a:tcPr>
                </a:tc>
                <a:tc>
                  <a:txBody>
                    <a:bodyPr/>
                    <a:lstStyle/>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пешачких површина уопште,</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пешачких површина у континуитету,</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алтернативних рута кретања.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6DB"/>
                    </a:solidFill>
                  </a:tcPr>
                </a:tc>
                <a:extLst>
                  <a:ext uri="{0D108BD9-81ED-4DB2-BD59-A6C34878D82A}">
                    <a16:rowId xmlns:a16="http://schemas.microsoft.com/office/drawing/2014/main" val="81579098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r-Cyrl-RS" sz="1800" b="1" noProof="0" dirty="0">
                          <a:latin typeface="Cambria" pitchFamily="18" charset="0"/>
                          <a:ea typeface="Cambria" pitchFamily="18" charset="0"/>
                        </a:rPr>
                        <a:t>Доступност (</a:t>
                      </a:r>
                      <a:r>
                        <a:rPr lang="sr-Cyrl-RS" sz="1800" b="1" i="1" noProof="0" dirty="0" err="1">
                          <a:latin typeface="Cambria" pitchFamily="18" charset="0"/>
                          <a:ea typeface="Cambria" pitchFamily="18" charset="0"/>
                        </a:rPr>
                        <a:t>Affordability</a:t>
                      </a:r>
                      <a:r>
                        <a:rPr lang="sr-Cyrl-RS" sz="1800" b="1" noProof="0" dirty="0">
                          <a:latin typeface="Cambria" pitchFamily="18" charset="0"/>
                          <a:ea typeface="Cambria"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4E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r-Cyrl-RS" sz="1800" b="1" noProof="0" dirty="0">
                          <a:latin typeface="Cambria" pitchFamily="18" charset="0"/>
                          <a:ea typeface="Cambria" pitchFamily="18" charset="0"/>
                        </a:rPr>
                        <a:t>Прихватљивост (</a:t>
                      </a:r>
                      <a:r>
                        <a:rPr lang="sr-Cyrl-RS" sz="1800" b="1" i="1" noProof="0" dirty="0" err="1">
                          <a:latin typeface="Cambria" pitchFamily="18" charset="0"/>
                          <a:ea typeface="Cambria" pitchFamily="18" charset="0"/>
                        </a:rPr>
                        <a:t>Acceptability</a:t>
                      </a:r>
                      <a:r>
                        <a:rPr lang="sr-Cyrl-RS" sz="1800" b="1" noProof="0" dirty="0">
                          <a:latin typeface="Cambria" pitchFamily="18" charset="0"/>
                          <a:ea typeface="Cambria" pitchFamily="18" charset="0"/>
                        </a:rPr>
                        <a:t>)</a:t>
                      </a:r>
                      <a:endParaRPr lang="sr-Cyrl-RS"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BFF"/>
                    </a:solidFill>
                  </a:tcPr>
                </a:tc>
                <a:extLst>
                  <a:ext uri="{0D108BD9-81ED-4DB2-BD59-A6C34878D82A}">
                    <a16:rowId xmlns:a16="http://schemas.microsoft.com/office/drawing/2014/main" val="740938775"/>
                  </a:ext>
                </a:extLst>
              </a:tr>
              <a:tr h="1548000">
                <a:tc>
                  <a:txBody>
                    <a:bodyPr/>
                    <a:lstStyle/>
                    <a:p>
                      <a:r>
                        <a:rPr lang="sr-Cyrl-RS" sz="1800" b="0" kern="1200" noProof="0" dirty="0">
                          <a:solidFill>
                            <a:schemeClr val="tx1"/>
                          </a:solidFill>
                          <a:latin typeface="Cambria" pitchFamily="18" charset="0"/>
                          <a:ea typeface="Cambria" pitchFamily="18" charset="0"/>
                          <a:cs typeface="+mn-cs"/>
                        </a:rPr>
                        <a:t>• Финансијске олакшице – набавка ортопедских помагала које олакшавају/омогућавају самостално кретање (нпр. инвалидска колица).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4E4"/>
                    </a:solidFill>
                  </a:tcPr>
                </a:tc>
                <a:tc>
                  <a:txBody>
                    <a:bodyPr/>
                    <a:lstStyle/>
                    <a:p>
                      <a:r>
                        <a:rPr lang="sr-Cyrl-RS" sz="1800" b="0" kern="1200" noProof="0" dirty="0">
                          <a:solidFill>
                            <a:schemeClr val="tx1"/>
                          </a:solidFill>
                          <a:latin typeface="Cambria" pitchFamily="18" charset="0"/>
                          <a:ea typeface="Cambria" pitchFamily="18" charset="0"/>
                          <a:cs typeface="+mn-cs"/>
                        </a:rPr>
                        <a:t>• Уређеност и осветљеност пешачких површина,</a:t>
                      </a:r>
                    </a:p>
                    <a:p>
                      <a:r>
                        <a:rPr lang="sr-Cyrl-RS" sz="1800" b="0" kern="1200" noProof="0" dirty="0">
                          <a:solidFill>
                            <a:schemeClr val="tx1"/>
                          </a:solidFill>
                          <a:latin typeface="Cambria" pitchFamily="18" charset="0"/>
                          <a:ea typeface="Cambria" pitchFamily="18" charset="0"/>
                          <a:cs typeface="+mn-cs"/>
                        </a:rPr>
                        <a:t>• Друштвено разумевање потреба особа са инвалидитетом (нпр. паркирање на тротоарима).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BFF"/>
                    </a:solidFill>
                  </a:tcPr>
                </a:tc>
                <a:extLst>
                  <a:ext uri="{0D108BD9-81ED-4DB2-BD59-A6C34878D82A}">
                    <a16:rowId xmlns:a16="http://schemas.microsoft.com/office/drawing/2014/main" val="1080229064"/>
                  </a:ext>
                </a:extLst>
              </a:tr>
            </a:tbl>
          </a:graphicData>
        </a:graphic>
      </p:graphicFrame>
      <p:pic>
        <p:nvPicPr>
          <p:cNvPr id="6" name="Graphic 5" descr="New Wheelchair">
            <a:extLst>
              <a:ext uri="{FF2B5EF4-FFF2-40B4-BE49-F238E27FC236}">
                <a16:creationId xmlns:a16="http://schemas.microsoft.com/office/drawing/2014/main" id="{AFC2CB58-95A1-75CA-79EA-D9049288B7E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638800" y="1325563"/>
            <a:ext cx="914400" cy="914400"/>
          </a:xfrm>
          <a:prstGeom prst="rect">
            <a:avLst/>
          </a:prstGeom>
        </p:spPr>
      </p:pic>
    </p:spTree>
    <p:extLst>
      <p:ext uri="{BB962C8B-B14F-4D97-AF65-F5344CB8AC3E}">
        <p14:creationId xmlns:p14="http://schemas.microsoft.com/office/powerpoint/2010/main" val="3578024735"/>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0.7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animEffect transition="in" filter="fade">
                                      <p:cBhvr>
                                        <p:cTn id="9" dur="500"/>
                                        <p:tgtEl>
                                          <p:spTgt spid="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2529"/>
                                        </p:tgtEl>
                                        <p:attrNameLst>
                                          <p:attrName>style.visibility</p:attrName>
                                        </p:attrNameLst>
                                      </p:cBhvr>
                                      <p:to>
                                        <p:strVal val="visible"/>
                                      </p:to>
                                    </p:set>
                                    <p:anim calcmode="lin" valueType="num">
                                      <p:cBhvr>
                                        <p:cTn id="12" dur="500" fill="hold"/>
                                        <p:tgtEl>
                                          <p:spTgt spid="22529"/>
                                        </p:tgtEl>
                                        <p:attrNameLst>
                                          <p:attrName>ppt_w</p:attrName>
                                        </p:attrNameLst>
                                      </p:cBhvr>
                                      <p:tavLst>
                                        <p:tav tm="0">
                                          <p:val>
                                            <p:strVal val="#ppt_w*0.70"/>
                                          </p:val>
                                        </p:tav>
                                        <p:tav tm="100000">
                                          <p:val>
                                            <p:strVal val="#ppt_w"/>
                                          </p:val>
                                        </p:tav>
                                      </p:tavLst>
                                    </p:anim>
                                    <p:anim calcmode="lin" valueType="num">
                                      <p:cBhvr>
                                        <p:cTn id="13" dur="500" fill="hold"/>
                                        <p:tgtEl>
                                          <p:spTgt spid="22529"/>
                                        </p:tgtEl>
                                        <p:attrNameLst>
                                          <p:attrName>ppt_h</p:attrName>
                                        </p:attrNameLst>
                                      </p:cBhvr>
                                      <p:tavLst>
                                        <p:tav tm="0">
                                          <p:val>
                                            <p:strVal val="#ppt_h"/>
                                          </p:val>
                                        </p:tav>
                                        <p:tav tm="100000">
                                          <p:val>
                                            <p:strVal val="#ppt_h"/>
                                          </p:val>
                                        </p:tav>
                                      </p:tavLst>
                                    </p:anim>
                                    <p:animEffect transition="in" filter="fade">
                                      <p:cBhvr>
                                        <p:cTn id="14" dur="500"/>
                                        <p:tgtEl>
                                          <p:spTgt spid="22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5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0CB2C-DBB6-DCD9-BA05-FDF41243B7D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6885C9F-B931-775C-5487-E76CD9AB1C0F}"/>
              </a:ext>
            </a:extLst>
          </p:cNvPr>
          <p:cNvSpPr>
            <a:spLocks noGrp="1"/>
          </p:cNvSpPr>
          <p:nvPr>
            <p:ph type="sldNum" sz="quarter" idx="12"/>
          </p:nvPr>
        </p:nvSpPr>
        <p:spPr/>
        <p:txBody>
          <a:bodyPr/>
          <a:lstStyle/>
          <a:p>
            <a:fld id="{9E6A3A0C-5B1B-4859-8A9F-0D6B550C0C8D}" type="slidenum">
              <a:rPr lang="sr-Cyrl-RS" noProof="0" smtClean="0"/>
              <a:pPr/>
              <a:t>5</a:t>
            </a:fld>
            <a:endParaRPr lang="sr-Cyrl-RS" noProof="0" dirty="0"/>
          </a:p>
        </p:txBody>
      </p:sp>
      <p:sp>
        <p:nvSpPr>
          <p:cNvPr id="3" name="Title 2">
            <a:extLst>
              <a:ext uri="{FF2B5EF4-FFF2-40B4-BE49-F238E27FC236}">
                <a16:creationId xmlns:a16="http://schemas.microsoft.com/office/drawing/2014/main" id="{3DDCC615-81EE-73D8-D601-B46E59903D4E}"/>
              </a:ext>
            </a:extLst>
          </p:cNvPr>
          <p:cNvSpPr>
            <a:spLocks noGrp="1"/>
          </p:cNvSpPr>
          <p:nvPr>
            <p:ph type="title"/>
          </p:nvPr>
        </p:nvSpPr>
        <p:spPr>
          <a:xfrm>
            <a:off x="851263" y="0"/>
            <a:ext cx="10515600" cy="1325563"/>
          </a:xfrm>
        </p:spPr>
        <p:txBody>
          <a:bodyPr>
            <a:normAutofit/>
          </a:bodyPr>
          <a:lstStyle/>
          <a:p>
            <a:r>
              <a:rPr lang="sr-Cyrl-RS" sz="4000" noProof="0" dirty="0">
                <a:latin typeface="Cambria" pitchFamily="18" charset="0"/>
                <a:ea typeface="Cambria" pitchFamily="18" charset="0"/>
              </a:rPr>
              <a:t>2.1. Појам инклузивног транспорта</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22529" name="Rectangle 1">
            <a:extLst>
              <a:ext uri="{FF2B5EF4-FFF2-40B4-BE49-F238E27FC236}">
                <a16:creationId xmlns:a16="http://schemas.microsoft.com/office/drawing/2014/main" id="{AAD0D75C-612C-DD01-F749-7F38025C9B8D}"/>
              </a:ext>
            </a:extLst>
          </p:cNvPr>
          <p:cNvSpPr>
            <a:spLocks noChangeArrowheads="1"/>
          </p:cNvSpPr>
          <p:nvPr/>
        </p:nvSpPr>
        <p:spPr bwMode="auto">
          <a:xfrm>
            <a:off x="289560" y="904757"/>
            <a:ext cx="1163900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Примери 4А</a:t>
            </a:r>
            <a:r>
              <a:rPr kumimoji="0" lang="sr-Cyrl-RS" b="0" i="0" u="none" strike="noStrike" cap="none" normalizeH="0" noProof="0" dirty="0">
                <a:ln>
                  <a:noFill/>
                </a:ln>
                <a:solidFill>
                  <a:schemeClr val="tx1"/>
                </a:solidFill>
                <a:effectLst/>
                <a:latin typeface="Cambria" pitchFamily="18" charset="0"/>
                <a:ea typeface="Calibri" pitchFamily="34" charset="0"/>
                <a:cs typeface="Times New Roman" pitchFamily="18" charset="0"/>
              </a:rPr>
              <a:t> димензија инклузивног транспорта биће показан кроз елементе везане за најчешће начине кретања особа са инвалидитетом:</a:t>
            </a:r>
            <a:endParaRPr kumimoji="0" lang="sr-Cyrl-RS" sz="2800" b="1" i="0" u="sng" strike="noStrike" cap="none" normalizeH="0" baseline="0" noProof="0" dirty="0">
              <a:ln>
                <a:noFill/>
              </a:ln>
              <a:solidFill>
                <a:schemeClr val="tx1"/>
              </a:solidFill>
              <a:effectLst/>
              <a:latin typeface="Arial" pitchFamily="34" charset="0"/>
              <a:cs typeface="Arial" pitchFamily="34" charset="0"/>
            </a:endParaRPr>
          </a:p>
        </p:txBody>
      </p:sp>
      <p:graphicFrame>
        <p:nvGraphicFramePr>
          <p:cNvPr id="4" name="Table 3">
            <a:extLst>
              <a:ext uri="{FF2B5EF4-FFF2-40B4-BE49-F238E27FC236}">
                <a16:creationId xmlns:a16="http://schemas.microsoft.com/office/drawing/2014/main" id="{BF6514E5-91BE-B3AF-A12E-F4B383B17A91}"/>
              </a:ext>
            </a:extLst>
          </p:cNvPr>
          <p:cNvGraphicFramePr>
            <a:graphicFrameLocks noGrp="1"/>
          </p:cNvGraphicFramePr>
          <p:nvPr>
            <p:extLst>
              <p:ext uri="{D42A27DB-BD31-4B8C-83A1-F6EECF244321}">
                <p14:modId xmlns:p14="http://schemas.microsoft.com/office/powerpoint/2010/main" val="2429944915"/>
              </p:ext>
            </p:extLst>
          </p:nvPr>
        </p:nvGraphicFramePr>
        <p:xfrm>
          <a:off x="1033062" y="2312153"/>
          <a:ext cx="10152000" cy="4074760"/>
        </p:xfrm>
        <a:graphic>
          <a:graphicData uri="http://schemas.openxmlformats.org/drawingml/2006/table">
            <a:tbl>
              <a:tblPr firstRow="1" bandRow="1">
                <a:tableStyleId>{5DA37D80-6434-44D0-A028-1B22A696006F}</a:tableStyleId>
              </a:tblPr>
              <a:tblGrid>
                <a:gridCol w="5076000">
                  <a:extLst>
                    <a:ext uri="{9D8B030D-6E8A-4147-A177-3AD203B41FA5}">
                      <a16:colId xmlns:a16="http://schemas.microsoft.com/office/drawing/2014/main" val="2076817701"/>
                    </a:ext>
                  </a:extLst>
                </a:gridCol>
                <a:gridCol w="5076000">
                  <a:extLst>
                    <a:ext uri="{9D8B030D-6E8A-4147-A177-3AD203B41FA5}">
                      <a16:colId xmlns:a16="http://schemas.microsoft.com/office/drawing/2014/main" val="977823614"/>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Приступачност (</a:t>
                      </a:r>
                      <a:r>
                        <a:rPr kumimoji="0" lang="sr-Cyrl-RS" sz="2000" b="1" i="1" u="none" strike="noStrike" kern="1200" cap="none" spc="0" normalizeH="0" baseline="0" noProof="0" dirty="0" err="1">
                          <a:ln>
                            <a:noFill/>
                          </a:ln>
                          <a:solidFill>
                            <a:prstClr val="black"/>
                          </a:solidFill>
                          <a:effectLst/>
                          <a:uLnTx/>
                          <a:uFillTx/>
                          <a:latin typeface="Cambria" pitchFamily="18" charset="0"/>
                          <a:ea typeface="Cambria" pitchFamily="18" charset="0"/>
                          <a:cs typeface="+mn-cs"/>
                        </a:rPr>
                        <a:t>Accessibility</a:t>
                      </a: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B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Расположивост (</a:t>
                      </a:r>
                      <a:r>
                        <a:rPr kumimoji="0" lang="sr-Cyrl-RS" sz="2000" b="1" i="1" u="none" strike="noStrike" kern="1200" cap="none" spc="0" normalizeH="0" baseline="0" noProof="0" dirty="0" err="1">
                          <a:ln>
                            <a:noFill/>
                          </a:ln>
                          <a:solidFill>
                            <a:prstClr val="black"/>
                          </a:solidFill>
                          <a:effectLst/>
                          <a:uLnTx/>
                          <a:uFillTx/>
                          <a:latin typeface="Cambria" pitchFamily="18" charset="0"/>
                          <a:ea typeface="Cambria" pitchFamily="18" charset="0"/>
                          <a:cs typeface="+mn-cs"/>
                        </a:rPr>
                        <a:t>Availability</a:t>
                      </a: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6DB"/>
                    </a:solidFill>
                  </a:tcPr>
                </a:tc>
                <a:extLst>
                  <a:ext uri="{0D108BD9-81ED-4DB2-BD59-A6C34878D82A}">
                    <a16:rowId xmlns:a16="http://schemas.microsoft.com/office/drawing/2014/main" val="377239774"/>
                  </a:ext>
                </a:extLst>
              </a:tr>
              <a:tr h="1800000">
                <a:tc>
                  <a:txBody>
                    <a:bodyPr/>
                    <a:lstStyle/>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Уградња система и уређаја који омогућавају/олакшавају управљање и/или путовање возилом (нпр. ручне команде, прилагођавање точка управљача),</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Прилагођавање возила за лакши улазак/излазак путника (шири отвор врата, рампе и лифтови).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BF7"/>
                    </a:solidFill>
                  </a:tcPr>
                </a:tc>
                <a:tc>
                  <a:txBody>
                    <a:bodyPr/>
                    <a:lstStyle/>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одређеног броја адаптираних возила на тржишту,</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сервисних центара који уграђују и одржавају прилагођену опрему,</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ауто-школа које могу реализовати обуку,</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адекватних паркинг места.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6DB"/>
                    </a:solidFill>
                  </a:tcPr>
                </a:tc>
                <a:extLst>
                  <a:ext uri="{0D108BD9-81ED-4DB2-BD59-A6C34878D82A}">
                    <a16:rowId xmlns:a16="http://schemas.microsoft.com/office/drawing/2014/main" val="81579098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r-Cyrl-RS" sz="1800" b="1" noProof="0" dirty="0">
                          <a:latin typeface="Cambria" pitchFamily="18" charset="0"/>
                          <a:ea typeface="Cambria" pitchFamily="18" charset="0"/>
                        </a:rPr>
                        <a:t>Доступност (</a:t>
                      </a:r>
                      <a:r>
                        <a:rPr lang="sr-Cyrl-RS" sz="1800" b="1" i="1" noProof="0" dirty="0" err="1">
                          <a:latin typeface="Cambria" pitchFamily="18" charset="0"/>
                          <a:ea typeface="Cambria" pitchFamily="18" charset="0"/>
                        </a:rPr>
                        <a:t>Affordability</a:t>
                      </a:r>
                      <a:r>
                        <a:rPr lang="sr-Cyrl-RS" sz="1800" b="1" noProof="0" dirty="0">
                          <a:latin typeface="Cambria" pitchFamily="18" charset="0"/>
                          <a:ea typeface="Cambria"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4E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r-Cyrl-RS" sz="1800" b="1" noProof="0" dirty="0">
                          <a:latin typeface="Cambria" pitchFamily="18" charset="0"/>
                          <a:ea typeface="Cambria" pitchFamily="18" charset="0"/>
                        </a:rPr>
                        <a:t>Прихватљивост (</a:t>
                      </a:r>
                      <a:r>
                        <a:rPr lang="sr-Cyrl-RS" sz="1800" b="1" i="1" noProof="0" dirty="0" err="1">
                          <a:latin typeface="Cambria" pitchFamily="18" charset="0"/>
                          <a:ea typeface="Cambria" pitchFamily="18" charset="0"/>
                        </a:rPr>
                        <a:t>Acceptability</a:t>
                      </a:r>
                      <a:r>
                        <a:rPr lang="sr-Cyrl-RS" sz="1800" b="1" noProof="0" dirty="0">
                          <a:latin typeface="Cambria" pitchFamily="18" charset="0"/>
                          <a:ea typeface="Cambria" pitchFamily="18" charset="0"/>
                        </a:rPr>
                        <a:t>)</a:t>
                      </a:r>
                      <a:endParaRPr lang="sr-Cyrl-RS"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BFF"/>
                    </a:solidFill>
                  </a:tcPr>
                </a:tc>
                <a:extLst>
                  <a:ext uri="{0D108BD9-81ED-4DB2-BD59-A6C34878D82A}">
                    <a16:rowId xmlns:a16="http://schemas.microsoft.com/office/drawing/2014/main" val="740938775"/>
                  </a:ext>
                </a:extLst>
              </a:tr>
              <a:tr h="1296000">
                <a:tc>
                  <a:txBody>
                    <a:bodyPr/>
                    <a:lstStyle/>
                    <a:p>
                      <a:r>
                        <a:rPr lang="sr-Cyrl-RS" sz="1800" b="0" kern="1200" noProof="0" dirty="0">
                          <a:solidFill>
                            <a:schemeClr val="tx1"/>
                          </a:solidFill>
                          <a:latin typeface="Cambria" pitchFamily="18" charset="0"/>
                          <a:ea typeface="Cambria" pitchFamily="18" charset="0"/>
                          <a:cs typeface="+mn-cs"/>
                        </a:rPr>
                        <a:t>• Финансијске олакшице – субвенције за адаптацију возила, ослобађање од пореза, смањен износ за регистрацију возила.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4E4"/>
                    </a:solidFill>
                  </a:tcPr>
                </a:tc>
                <a:tc>
                  <a:txBody>
                    <a:bodyPr/>
                    <a:lstStyle/>
                    <a:p>
                      <a:r>
                        <a:rPr lang="sr-Cyrl-RS" sz="1800" b="0" kern="1200" noProof="0" dirty="0">
                          <a:solidFill>
                            <a:schemeClr val="tx1"/>
                          </a:solidFill>
                          <a:latin typeface="Cambria" pitchFamily="18" charset="0"/>
                          <a:ea typeface="Cambria" pitchFamily="18" charset="0"/>
                          <a:cs typeface="+mn-cs"/>
                        </a:rPr>
                        <a:t>• Обезбеђивања комфора током вожње (ергономске команде, удобан положај).</a:t>
                      </a:r>
                    </a:p>
                    <a:p>
                      <a:r>
                        <a:rPr lang="sr-Cyrl-RS" sz="1800" b="0" kern="1200" noProof="0" dirty="0">
                          <a:solidFill>
                            <a:schemeClr val="tx1"/>
                          </a:solidFill>
                          <a:latin typeface="Cambria" pitchFamily="18" charset="0"/>
                          <a:ea typeface="Cambria" pitchFamily="18" charset="0"/>
                          <a:cs typeface="+mn-cs"/>
                        </a:rPr>
                        <a:t>• Друштвена прихватљивост особа са инвалидитетом као возача.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BFF"/>
                    </a:solidFill>
                  </a:tcPr>
                </a:tc>
                <a:extLst>
                  <a:ext uri="{0D108BD9-81ED-4DB2-BD59-A6C34878D82A}">
                    <a16:rowId xmlns:a16="http://schemas.microsoft.com/office/drawing/2014/main" val="1080229064"/>
                  </a:ext>
                </a:extLst>
              </a:tr>
            </a:tbl>
          </a:graphicData>
        </a:graphic>
      </p:graphicFrame>
      <p:pic>
        <p:nvPicPr>
          <p:cNvPr id="7" name="Graphic 6" descr="Car">
            <a:extLst>
              <a:ext uri="{FF2B5EF4-FFF2-40B4-BE49-F238E27FC236}">
                <a16:creationId xmlns:a16="http://schemas.microsoft.com/office/drawing/2014/main" id="{C99CEC7F-C77C-B830-2FE3-DB8B972280B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66000" y="1227922"/>
            <a:ext cx="1260000" cy="1260000"/>
          </a:xfrm>
          <a:prstGeom prst="rect">
            <a:avLst/>
          </a:prstGeom>
        </p:spPr>
      </p:pic>
    </p:spTree>
    <p:extLst>
      <p:ext uri="{BB962C8B-B14F-4D97-AF65-F5344CB8AC3E}">
        <p14:creationId xmlns:p14="http://schemas.microsoft.com/office/powerpoint/2010/main" val="1431247734"/>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0.7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animEffect transition="in" filter="fade">
                                      <p:cBhvr>
                                        <p:cTn id="9" dur="500"/>
                                        <p:tgtEl>
                                          <p:spTgt spid="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2529"/>
                                        </p:tgtEl>
                                        <p:attrNameLst>
                                          <p:attrName>style.visibility</p:attrName>
                                        </p:attrNameLst>
                                      </p:cBhvr>
                                      <p:to>
                                        <p:strVal val="visible"/>
                                      </p:to>
                                    </p:set>
                                    <p:anim calcmode="lin" valueType="num">
                                      <p:cBhvr>
                                        <p:cTn id="12" dur="500" fill="hold"/>
                                        <p:tgtEl>
                                          <p:spTgt spid="22529"/>
                                        </p:tgtEl>
                                        <p:attrNameLst>
                                          <p:attrName>ppt_w</p:attrName>
                                        </p:attrNameLst>
                                      </p:cBhvr>
                                      <p:tavLst>
                                        <p:tav tm="0">
                                          <p:val>
                                            <p:strVal val="#ppt_w*0.70"/>
                                          </p:val>
                                        </p:tav>
                                        <p:tav tm="100000">
                                          <p:val>
                                            <p:strVal val="#ppt_w"/>
                                          </p:val>
                                        </p:tav>
                                      </p:tavLst>
                                    </p:anim>
                                    <p:anim calcmode="lin" valueType="num">
                                      <p:cBhvr>
                                        <p:cTn id="13" dur="500" fill="hold"/>
                                        <p:tgtEl>
                                          <p:spTgt spid="22529"/>
                                        </p:tgtEl>
                                        <p:attrNameLst>
                                          <p:attrName>ppt_h</p:attrName>
                                        </p:attrNameLst>
                                      </p:cBhvr>
                                      <p:tavLst>
                                        <p:tav tm="0">
                                          <p:val>
                                            <p:strVal val="#ppt_h"/>
                                          </p:val>
                                        </p:tav>
                                        <p:tav tm="100000">
                                          <p:val>
                                            <p:strVal val="#ppt_h"/>
                                          </p:val>
                                        </p:tav>
                                      </p:tavLst>
                                    </p:anim>
                                    <p:animEffect transition="in" filter="fade">
                                      <p:cBhvr>
                                        <p:cTn id="14" dur="500"/>
                                        <p:tgtEl>
                                          <p:spTgt spid="22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5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7AF8B-2D57-859B-940F-4A58165EB4E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94BBF4-783D-B56E-70FC-A5E2EDB4AA3C}"/>
              </a:ext>
            </a:extLst>
          </p:cNvPr>
          <p:cNvSpPr>
            <a:spLocks noGrp="1"/>
          </p:cNvSpPr>
          <p:nvPr>
            <p:ph type="sldNum" sz="quarter" idx="12"/>
          </p:nvPr>
        </p:nvSpPr>
        <p:spPr/>
        <p:txBody>
          <a:bodyPr/>
          <a:lstStyle/>
          <a:p>
            <a:fld id="{9E6A3A0C-5B1B-4859-8A9F-0D6B550C0C8D}" type="slidenum">
              <a:rPr lang="sr-Cyrl-RS" noProof="0" smtClean="0"/>
              <a:pPr/>
              <a:t>6</a:t>
            </a:fld>
            <a:endParaRPr lang="sr-Cyrl-RS" noProof="0" dirty="0"/>
          </a:p>
        </p:txBody>
      </p:sp>
      <p:sp>
        <p:nvSpPr>
          <p:cNvPr id="3" name="Title 2">
            <a:extLst>
              <a:ext uri="{FF2B5EF4-FFF2-40B4-BE49-F238E27FC236}">
                <a16:creationId xmlns:a16="http://schemas.microsoft.com/office/drawing/2014/main" id="{66D8E236-6E1C-9857-5C6F-29AF2C8CE402}"/>
              </a:ext>
            </a:extLst>
          </p:cNvPr>
          <p:cNvSpPr>
            <a:spLocks noGrp="1"/>
          </p:cNvSpPr>
          <p:nvPr>
            <p:ph type="title"/>
          </p:nvPr>
        </p:nvSpPr>
        <p:spPr>
          <a:xfrm>
            <a:off x="851263" y="0"/>
            <a:ext cx="10515600" cy="1325563"/>
          </a:xfrm>
        </p:spPr>
        <p:txBody>
          <a:bodyPr>
            <a:normAutofit/>
          </a:bodyPr>
          <a:lstStyle/>
          <a:p>
            <a:r>
              <a:rPr lang="sr-Cyrl-RS" sz="4000" noProof="0" dirty="0">
                <a:latin typeface="Cambria" pitchFamily="18" charset="0"/>
                <a:ea typeface="Cambria" pitchFamily="18" charset="0"/>
              </a:rPr>
              <a:t>2.1. Појам инклузивног транспорта</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22529" name="Rectangle 1">
            <a:extLst>
              <a:ext uri="{FF2B5EF4-FFF2-40B4-BE49-F238E27FC236}">
                <a16:creationId xmlns:a16="http://schemas.microsoft.com/office/drawing/2014/main" id="{07B8C73B-FBA9-E30B-F9C5-E350AB407568}"/>
              </a:ext>
            </a:extLst>
          </p:cNvPr>
          <p:cNvSpPr>
            <a:spLocks noChangeArrowheads="1"/>
          </p:cNvSpPr>
          <p:nvPr/>
        </p:nvSpPr>
        <p:spPr bwMode="auto">
          <a:xfrm>
            <a:off x="289560" y="904757"/>
            <a:ext cx="1163900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libri" pitchFamily="34" charset="0"/>
                <a:cs typeface="Times New Roman" pitchFamily="18" charset="0"/>
              </a:rPr>
              <a:t>Примери 4А</a:t>
            </a:r>
            <a:r>
              <a:rPr kumimoji="0" lang="sr-Cyrl-RS" b="0" i="0" u="none" strike="noStrike" cap="none" normalizeH="0" noProof="0" dirty="0">
                <a:ln>
                  <a:noFill/>
                </a:ln>
                <a:solidFill>
                  <a:schemeClr val="tx1"/>
                </a:solidFill>
                <a:effectLst/>
                <a:latin typeface="Cambria" pitchFamily="18" charset="0"/>
                <a:ea typeface="Calibri" pitchFamily="34" charset="0"/>
                <a:cs typeface="Times New Roman" pitchFamily="18" charset="0"/>
              </a:rPr>
              <a:t> димензија инклузивног транспорта биће показан кроз елементе везане за најчешће начине кретања особа са инвалидитетом:</a:t>
            </a:r>
            <a:endParaRPr kumimoji="0" lang="sr-Cyrl-RS" sz="2800" b="1" i="0" u="sng" strike="noStrike" cap="none" normalizeH="0" baseline="0" noProof="0" dirty="0">
              <a:ln>
                <a:noFill/>
              </a:ln>
              <a:solidFill>
                <a:schemeClr val="tx1"/>
              </a:solidFill>
              <a:effectLst/>
              <a:latin typeface="Arial" pitchFamily="34" charset="0"/>
              <a:cs typeface="Arial" pitchFamily="34" charset="0"/>
            </a:endParaRPr>
          </a:p>
        </p:txBody>
      </p:sp>
      <p:graphicFrame>
        <p:nvGraphicFramePr>
          <p:cNvPr id="4" name="Table 3">
            <a:extLst>
              <a:ext uri="{FF2B5EF4-FFF2-40B4-BE49-F238E27FC236}">
                <a16:creationId xmlns:a16="http://schemas.microsoft.com/office/drawing/2014/main" id="{67F2DB33-5C01-BEC5-C2BD-5AE072578AA6}"/>
              </a:ext>
            </a:extLst>
          </p:cNvPr>
          <p:cNvGraphicFramePr>
            <a:graphicFrameLocks noGrp="1"/>
          </p:cNvGraphicFramePr>
          <p:nvPr>
            <p:extLst>
              <p:ext uri="{D42A27DB-BD31-4B8C-83A1-F6EECF244321}">
                <p14:modId xmlns:p14="http://schemas.microsoft.com/office/powerpoint/2010/main" val="1004599471"/>
              </p:ext>
            </p:extLst>
          </p:nvPr>
        </p:nvGraphicFramePr>
        <p:xfrm>
          <a:off x="1033062" y="2312153"/>
          <a:ext cx="10152000" cy="4529080"/>
        </p:xfrm>
        <a:graphic>
          <a:graphicData uri="http://schemas.openxmlformats.org/drawingml/2006/table">
            <a:tbl>
              <a:tblPr firstRow="1" bandRow="1">
                <a:tableStyleId>{5DA37D80-6434-44D0-A028-1B22A696006F}</a:tableStyleId>
              </a:tblPr>
              <a:tblGrid>
                <a:gridCol w="5076000">
                  <a:extLst>
                    <a:ext uri="{9D8B030D-6E8A-4147-A177-3AD203B41FA5}">
                      <a16:colId xmlns:a16="http://schemas.microsoft.com/office/drawing/2014/main" val="2076817701"/>
                    </a:ext>
                  </a:extLst>
                </a:gridCol>
                <a:gridCol w="5076000">
                  <a:extLst>
                    <a:ext uri="{9D8B030D-6E8A-4147-A177-3AD203B41FA5}">
                      <a16:colId xmlns:a16="http://schemas.microsoft.com/office/drawing/2014/main" val="977823614"/>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Приступачност (</a:t>
                      </a:r>
                      <a:r>
                        <a:rPr kumimoji="0" lang="sr-Cyrl-RS" sz="2000" b="1" i="1" u="none" strike="noStrike" kern="1200" cap="none" spc="0" normalizeH="0" baseline="0" noProof="0" dirty="0" err="1">
                          <a:ln>
                            <a:noFill/>
                          </a:ln>
                          <a:solidFill>
                            <a:prstClr val="black"/>
                          </a:solidFill>
                          <a:effectLst/>
                          <a:uLnTx/>
                          <a:uFillTx/>
                          <a:latin typeface="Cambria" pitchFamily="18" charset="0"/>
                          <a:ea typeface="Cambria" pitchFamily="18" charset="0"/>
                          <a:cs typeface="+mn-cs"/>
                        </a:rPr>
                        <a:t>Accessibility</a:t>
                      </a: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B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Расположивост (</a:t>
                      </a:r>
                      <a:r>
                        <a:rPr kumimoji="0" lang="sr-Cyrl-RS" sz="2000" b="1" i="1" u="none" strike="noStrike" kern="1200" cap="none" spc="0" normalizeH="0" baseline="0" noProof="0" dirty="0" err="1">
                          <a:ln>
                            <a:noFill/>
                          </a:ln>
                          <a:solidFill>
                            <a:prstClr val="black"/>
                          </a:solidFill>
                          <a:effectLst/>
                          <a:uLnTx/>
                          <a:uFillTx/>
                          <a:latin typeface="Cambria" pitchFamily="18" charset="0"/>
                          <a:ea typeface="Cambria" pitchFamily="18" charset="0"/>
                          <a:cs typeface="+mn-cs"/>
                        </a:rPr>
                        <a:t>Availability</a:t>
                      </a:r>
                      <a:r>
                        <a:rPr kumimoji="0" lang="sr-Cyrl-RS" sz="2000" b="1" i="0" u="none" strike="noStrike" kern="1200" cap="none" spc="0" normalizeH="0" baseline="0" noProof="0" dirty="0">
                          <a:ln>
                            <a:noFill/>
                          </a:ln>
                          <a:solidFill>
                            <a:prstClr val="black"/>
                          </a:solidFill>
                          <a:effectLst/>
                          <a:uLnTx/>
                          <a:uFillTx/>
                          <a:latin typeface="Cambria" pitchFamily="18" charset="0"/>
                          <a:ea typeface="Cambria" pitchFamily="18" charset="0"/>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6DB"/>
                    </a:solidFill>
                  </a:tcPr>
                </a:tc>
                <a:extLst>
                  <a:ext uri="{0D108BD9-81ED-4DB2-BD59-A6C34878D82A}">
                    <a16:rowId xmlns:a16="http://schemas.microsoft.com/office/drawing/2014/main" val="377239774"/>
                  </a:ext>
                </a:extLst>
              </a:tr>
              <a:tr h="1800000">
                <a:tc>
                  <a:txBody>
                    <a:bodyPr/>
                    <a:lstStyle/>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аутобуса који имају приступачан улаз,</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Прилагођеност унутрашњости возила (довољно простора за инвалидска колица, аудио најаве станица, визуелни дисплеји),</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Резервисана седишта у близини врата,</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адекватне инфраструктуре која води до/од стајалишта.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BF7"/>
                    </a:solidFill>
                  </a:tcPr>
                </a:tc>
                <a:tc>
                  <a:txBody>
                    <a:bodyPr/>
                    <a:lstStyle/>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линија које саобраћају викендом или увече,</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Постојање специјалног превоза на захтев,</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Фреквенција полазака која омогућава флексибилно коришћење јавног превоза,</a:t>
                      </a:r>
                    </a:p>
                    <a:p>
                      <a:pPr marL="0" algn="l" defTabSz="914400" rtl="0" eaLnBrk="1" latinLnBrk="0" hangingPunct="1"/>
                      <a:r>
                        <a:rPr lang="sr-Cyrl-RS" sz="1800" b="0" kern="1200" noProof="0" dirty="0">
                          <a:solidFill>
                            <a:schemeClr val="tx1"/>
                          </a:solidFill>
                          <a:latin typeface="Cambria" pitchFamily="18" charset="0"/>
                          <a:ea typeface="Cambria" pitchFamily="18" charset="0"/>
                          <a:cs typeface="+mn-cs"/>
                        </a:rPr>
                        <a:t>• Довољан број возача обучених за помоћ особама са инвалидитетом.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6DB"/>
                    </a:solidFill>
                  </a:tcPr>
                </a:tc>
                <a:extLst>
                  <a:ext uri="{0D108BD9-81ED-4DB2-BD59-A6C34878D82A}">
                    <a16:rowId xmlns:a16="http://schemas.microsoft.com/office/drawing/2014/main" val="81579098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r-Cyrl-RS" sz="1800" b="1" noProof="0" dirty="0">
                          <a:latin typeface="Cambria" pitchFamily="18" charset="0"/>
                          <a:ea typeface="Cambria" pitchFamily="18" charset="0"/>
                        </a:rPr>
                        <a:t>Доступност (</a:t>
                      </a:r>
                      <a:r>
                        <a:rPr lang="sr-Cyrl-RS" sz="1800" b="1" i="1" noProof="0" dirty="0" err="1">
                          <a:latin typeface="Cambria" pitchFamily="18" charset="0"/>
                          <a:ea typeface="Cambria" pitchFamily="18" charset="0"/>
                        </a:rPr>
                        <a:t>Affordability</a:t>
                      </a:r>
                      <a:r>
                        <a:rPr lang="sr-Cyrl-RS" sz="1800" b="1" noProof="0" dirty="0">
                          <a:latin typeface="Cambria" pitchFamily="18" charset="0"/>
                          <a:ea typeface="Cambria"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4E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r-Cyrl-RS" sz="1800" b="1" noProof="0" dirty="0">
                          <a:latin typeface="Cambria" pitchFamily="18" charset="0"/>
                          <a:ea typeface="Cambria" pitchFamily="18" charset="0"/>
                        </a:rPr>
                        <a:t>Прихватљивост (</a:t>
                      </a:r>
                      <a:r>
                        <a:rPr lang="sr-Cyrl-RS" sz="1800" b="1" i="1" noProof="0" dirty="0" err="1">
                          <a:latin typeface="Cambria" pitchFamily="18" charset="0"/>
                          <a:ea typeface="Cambria" pitchFamily="18" charset="0"/>
                        </a:rPr>
                        <a:t>Acceptability</a:t>
                      </a:r>
                      <a:r>
                        <a:rPr lang="sr-Cyrl-RS" sz="1800" b="1" noProof="0" dirty="0">
                          <a:latin typeface="Cambria" pitchFamily="18" charset="0"/>
                          <a:ea typeface="Cambria" pitchFamily="18" charset="0"/>
                        </a:rPr>
                        <a:t>)</a:t>
                      </a:r>
                      <a:endParaRPr lang="sr-Cyrl-RS"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BFF"/>
                    </a:solidFill>
                  </a:tcPr>
                </a:tc>
                <a:extLst>
                  <a:ext uri="{0D108BD9-81ED-4DB2-BD59-A6C34878D82A}">
                    <a16:rowId xmlns:a16="http://schemas.microsoft.com/office/drawing/2014/main" val="740938775"/>
                  </a:ext>
                </a:extLst>
              </a:tr>
              <a:tr h="1476000">
                <a:tc>
                  <a:txBody>
                    <a:bodyPr/>
                    <a:lstStyle/>
                    <a:p>
                      <a:r>
                        <a:rPr lang="sr-Cyrl-RS" sz="1800" b="0" kern="1200" noProof="0" dirty="0">
                          <a:solidFill>
                            <a:schemeClr val="tx1"/>
                          </a:solidFill>
                          <a:latin typeface="Cambria" pitchFamily="18" charset="0"/>
                          <a:ea typeface="Cambria" pitchFamily="18" charset="0"/>
                          <a:cs typeface="+mn-cs"/>
                        </a:rPr>
                        <a:t>• Финансијске олакшице – бесплатне карте или попуст,</a:t>
                      </a:r>
                    </a:p>
                    <a:p>
                      <a:r>
                        <a:rPr lang="sr-Cyrl-RS" sz="1800" b="0" kern="1200" noProof="0" dirty="0">
                          <a:solidFill>
                            <a:schemeClr val="tx1"/>
                          </a:solidFill>
                          <a:latin typeface="Cambria" pitchFamily="18" charset="0"/>
                          <a:ea typeface="Cambria" pitchFamily="18" charset="0"/>
                          <a:cs typeface="+mn-cs"/>
                        </a:rPr>
                        <a:t>• Повлашћен превоз за личне асистенте.</a:t>
                      </a:r>
                    </a:p>
                    <a:p>
                      <a:endParaRPr lang="sr-Cyrl-RS" sz="1800" b="0" kern="1200" noProof="0" dirty="0">
                        <a:solidFill>
                          <a:schemeClr val="tx1"/>
                        </a:solidFill>
                        <a:latin typeface="Cambria" pitchFamily="18" charset="0"/>
                        <a:ea typeface="Cambria" pitchFamily="18" charset="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4E4"/>
                    </a:solidFill>
                  </a:tcPr>
                </a:tc>
                <a:tc>
                  <a:txBody>
                    <a:bodyPr/>
                    <a:lstStyle/>
                    <a:p>
                      <a:r>
                        <a:rPr lang="sr-Cyrl-RS" sz="1800" b="0" kern="1200" noProof="0" dirty="0">
                          <a:solidFill>
                            <a:schemeClr val="tx1"/>
                          </a:solidFill>
                          <a:latin typeface="Cambria" pitchFamily="18" charset="0"/>
                          <a:ea typeface="Cambria" pitchFamily="18" charset="0"/>
                          <a:cs typeface="+mn-cs"/>
                        </a:rPr>
                        <a:t>• Обученост возача приликом уласка/изласка из возила,</a:t>
                      </a:r>
                    </a:p>
                    <a:p>
                      <a:r>
                        <a:rPr lang="sr-Cyrl-RS" sz="1800" b="0" kern="1200" noProof="0" dirty="0">
                          <a:solidFill>
                            <a:schemeClr val="tx1"/>
                          </a:solidFill>
                          <a:latin typeface="Cambria" pitchFamily="18" charset="0"/>
                          <a:ea typeface="Cambria" pitchFamily="18" charset="0"/>
                          <a:cs typeface="+mn-cs"/>
                        </a:rPr>
                        <a:t>• Уређеност и осветљеност стајалишта,</a:t>
                      </a:r>
                    </a:p>
                    <a:p>
                      <a:r>
                        <a:rPr lang="sr-Cyrl-RS" sz="1800" b="0" kern="1200" noProof="0" dirty="0">
                          <a:solidFill>
                            <a:schemeClr val="tx1"/>
                          </a:solidFill>
                          <a:latin typeface="Cambria" pitchFamily="18" charset="0"/>
                          <a:ea typeface="Cambria" pitchFamily="18" charset="0"/>
                          <a:cs typeface="+mn-cs"/>
                        </a:rPr>
                        <a:t>• Култура путника – слободан простор за путнике у инвалидским колицима.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BFF"/>
                    </a:solidFill>
                  </a:tcPr>
                </a:tc>
                <a:extLst>
                  <a:ext uri="{0D108BD9-81ED-4DB2-BD59-A6C34878D82A}">
                    <a16:rowId xmlns:a16="http://schemas.microsoft.com/office/drawing/2014/main" val="1080229064"/>
                  </a:ext>
                </a:extLst>
              </a:tr>
            </a:tbl>
          </a:graphicData>
        </a:graphic>
      </p:graphicFrame>
      <p:pic>
        <p:nvPicPr>
          <p:cNvPr id="6" name="Graphic 5" descr="Bus">
            <a:extLst>
              <a:ext uri="{FF2B5EF4-FFF2-40B4-BE49-F238E27FC236}">
                <a16:creationId xmlns:a16="http://schemas.microsoft.com/office/drawing/2014/main" id="{55138CC6-EB11-69F5-CC43-019F394B5B7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89062" y="1115369"/>
            <a:ext cx="1440000" cy="1440000"/>
          </a:xfrm>
          <a:prstGeom prst="rect">
            <a:avLst/>
          </a:prstGeom>
        </p:spPr>
      </p:pic>
    </p:spTree>
    <p:extLst>
      <p:ext uri="{BB962C8B-B14F-4D97-AF65-F5344CB8AC3E}">
        <p14:creationId xmlns:p14="http://schemas.microsoft.com/office/powerpoint/2010/main" val="1810721613"/>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0.7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animEffect transition="in" filter="fade">
                                      <p:cBhvr>
                                        <p:cTn id="9" dur="500"/>
                                        <p:tgtEl>
                                          <p:spTgt spid="3"/>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2529"/>
                                        </p:tgtEl>
                                        <p:attrNameLst>
                                          <p:attrName>style.visibility</p:attrName>
                                        </p:attrNameLst>
                                      </p:cBhvr>
                                      <p:to>
                                        <p:strVal val="visible"/>
                                      </p:to>
                                    </p:set>
                                    <p:anim calcmode="lin" valueType="num">
                                      <p:cBhvr>
                                        <p:cTn id="12" dur="500" fill="hold"/>
                                        <p:tgtEl>
                                          <p:spTgt spid="22529"/>
                                        </p:tgtEl>
                                        <p:attrNameLst>
                                          <p:attrName>ppt_w</p:attrName>
                                        </p:attrNameLst>
                                      </p:cBhvr>
                                      <p:tavLst>
                                        <p:tav tm="0">
                                          <p:val>
                                            <p:strVal val="#ppt_w*0.70"/>
                                          </p:val>
                                        </p:tav>
                                        <p:tav tm="100000">
                                          <p:val>
                                            <p:strVal val="#ppt_w"/>
                                          </p:val>
                                        </p:tav>
                                      </p:tavLst>
                                    </p:anim>
                                    <p:anim calcmode="lin" valueType="num">
                                      <p:cBhvr>
                                        <p:cTn id="13" dur="500" fill="hold"/>
                                        <p:tgtEl>
                                          <p:spTgt spid="22529"/>
                                        </p:tgtEl>
                                        <p:attrNameLst>
                                          <p:attrName>ppt_h</p:attrName>
                                        </p:attrNameLst>
                                      </p:cBhvr>
                                      <p:tavLst>
                                        <p:tav tm="0">
                                          <p:val>
                                            <p:strVal val="#ppt_h"/>
                                          </p:val>
                                        </p:tav>
                                        <p:tav tm="100000">
                                          <p:val>
                                            <p:strVal val="#ppt_h"/>
                                          </p:val>
                                        </p:tav>
                                      </p:tavLst>
                                    </p:anim>
                                    <p:animEffect transition="in" filter="fade">
                                      <p:cBhvr>
                                        <p:cTn id="14" dur="500"/>
                                        <p:tgtEl>
                                          <p:spTgt spid="22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5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183" y="365126"/>
            <a:ext cx="10515600" cy="679904"/>
          </a:xfrm>
        </p:spPr>
        <p:txBody>
          <a:bodyPr>
            <a:noAutofit/>
          </a:bodyPr>
          <a:lstStyle/>
          <a:p>
            <a:r>
              <a:rPr lang="sr-Cyrl-RS" sz="4000" noProof="0" dirty="0">
                <a:latin typeface="Cambria" pitchFamily="18" charset="0"/>
                <a:ea typeface="Cambria" pitchFamily="18" charset="0"/>
              </a:rPr>
              <a:t>2.2. Појам саобраћајне приступачности</a:t>
            </a:r>
            <a:br>
              <a:rPr lang="sr-Cyrl-RS" sz="4000" noProof="0" dirty="0">
                <a:latin typeface="Cambria" pitchFamily="18" charset="0"/>
                <a:ea typeface="Cambria" pitchFamily="18" charset="0"/>
              </a:rPr>
            </a:br>
            <a:endParaRPr lang="sr-Cyrl-RS" sz="4000" noProof="0" dirty="0">
              <a:latin typeface="Cambria" pitchFamily="18" charset="0"/>
              <a:ea typeface="Cambria" pitchFamily="18" charset="0"/>
            </a:endParaRPr>
          </a:p>
        </p:txBody>
      </p:sp>
      <p:sp>
        <p:nvSpPr>
          <p:cNvPr id="3" name="Slide Number Placeholder 2"/>
          <p:cNvSpPr>
            <a:spLocks noGrp="1"/>
          </p:cNvSpPr>
          <p:nvPr>
            <p:ph type="sldNum" sz="quarter" idx="12"/>
          </p:nvPr>
        </p:nvSpPr>
        <p:spPr/>
        <p:txBody>
          <a:bodyPr/>
          <a:lstStyle/>
          <a:p>
            <a:fld id="{9E6A3A0C-5B1B-4859-8A9F-0D6B550C0C8D}" type="slidenum">
              <a:rPr lang="sr-Cyrl-RS" noProof="0" smtClean="0"/>
              <a:pPr/>
              <a:t>7</a:t>
            </a:fld>
            <a:endParaRPr lang="sr-Cyrl-RS" noProof="0" dirty="0"/>
          </a:p>
        </p:txBody>
      </p:sp>
      <p:sp>
        <p:nvSpPr>
          <p:cNvPr id="39937" name="Rectangle 1"/>
          <p:cNvSpPr>
            <a:spLocks noChangeArrowheads="1"/>
          </p:cNvSpPr>
          <p:nvPr/>
        </p:nvSpPr>
        <p:spPr bwMode="auto">
          <a:xfrm>
            <a:off x="222069" y="934314"/>
            <a:ext cx="1176963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1800"/>
              </a:spcBef>
              <a:spcAft>
                <a:spcPts val="120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У глобалном извештају Уједињених Нација</a:t>
            </a:r>
            <a:r>
              <a:rPr kumimoji="0" lang="sr-Cyrl-RS" b="0" i="0" u="none" strike="noStrike" cap="none" normalizeH="0" baseline="0" noProof="0" dirty="0">
                <a:ln>
                  <a:noFill/>
                </a:ln>
                <a:solidFill>
                  <a:srgbClr val="000000"/>
                </a:solidFill>
                <a:effectLst/>
                <a:latin typeface="Cambria" pitchFamily="18" charset="0"/>
                <a:ea typeface="Cambria" pitchFamily="18" charset="0"/>
                <a:cs typeface="Times New Roman" pitchFamily="18" charset="0"/>
              </a:rPr>
              <a:t>,</a:t>
            </a: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којим се обухватају и проблеми особа са инвалидитетом, као веома важна тема препознаје се приступачност. </a:t>
            </a:r>
            <a:endParaRPr lang="sr-Cyrl-RS" noProof="0"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Према Конвенцији о правима особа са инвалидитетом Уједињених Нација, приступачност обухвата обезбеђивање једнаког приступа физичком окружењу, транспорту, информацијама и комуникацијама, укључујући и њихове технологије и системе, и осталим отвореним или јавно доступним садржајима и услугама, и у урбаној и у руралној средини. </a:t>
            </a:r>
            <a:endParaRPr lang="sr-Cyrl-RS" noProof="0"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Поједностављено, приступачност представља једноставност остваривања потреба за добрима, услугама, активностима и дестинацијама. </a:t>
            </a:r>
            <a:endParaRPr lang="sr-Cyrl-RS" noProof="0" dirty="0">
              <a:latin typeface="Cambria" pitchFamily="18" charset="0"/>
              <a:ea typeface="Cambria" pitchFamily="18" charset="0"/>
              <a:cs typeface="Times New Roman" pitchFamily="18" charset="0"/>
            </a:endParaRPr>
          </a:p>
          <a:p>
            <a:pPr marL="0" marR="0" lvl="0" indent="0" algn="just" defTabSz="914400" rtl="0" eaLnBrk="1" fontAlgn="base" latinLnBrk="0" hangingPunct="1">
              <a:lnSpc>
                <a:spcPct val="100000"/>
              </a:lnSpc>
              <a:spcBef>
                <a:spcPts val="1800"/>
              </a:spcBef>
              <a:spcAft>
                <a:spcPts val="120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Разматрајући приступачност са физичког и организационог аспекта, уочава се да је ово питање велики изазов у области саобраћаја, па је оправдано разматрати и појам </a:t>
            </a:r>
            <a:r>
              <a:rPr kumimoji="0" lang="sr-Cyrl-RS" b="1"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саобраћајне приступачности</a:t>
            </a: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 </a:t>
            </a:r>
          </a:p>
          <a:p>
            <a:pPr lvl="0" algn="just" fontAlgn="base">
              <a:spcBef>
                <a:spcPts val="1800"/>
              </a:spcBef>
              <a:spcAft>
                <a:spcPts val="1200"/>
              </a:spcAft>
            </a:pPr>
            <a:r>
              <a:rPr lang="sr-Cyrl-RS" noProof="0" dirty="0">
                <a:latin typeface="Cambria" pitchFamily="18" charset="0"/>
                <a:ea typeface="Cambria" pitchFamily="18" charset="0"/>
                <a:cs typeface="Times New Roman" pitchFamily="18" charset="0"/>
              </a:rPr>
              <a:t>Приликом анализе саобраћајне приступачности важно је анализирати комплетан ланац путовања, „од врата до врата“. На пример, возило јавног превоза може бити прилагођено тако да испуњава све захтеве приступачности, али ако до стајалишта води нераван тротоара без рампи и спуштених ивичњака није остварена приступачност у пракси. </a:t>
            </a: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7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Effect transition="in" filter="fade">
                                      <p:cBhvr>
                                        <p:cTn id="9" dur="5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9937"/>
                                        </p:tgtEl>
                                        <p:attrNameLst>
                                          <p:attrName>style.visibility</p:attrName>
                                        </p:attrNameLst>
                                      </p:cBhvr>
                                      <p:to>
                                        <p:strVal val="visible"/>
                                      </p:to>
                                    </p:set>
                                    <p:anim calcmode="lin" valueType="num">
                                      <p:cBhvr>
                                        <p:cTn id="12" dur="500" fill="hold"/>
                                        <p:tgtEl>
                                          <p:spTgt spid="39937"/>
                                        </p:tgtEl>
                                        <p:attrNameLst>
                                          <p:attrName>ppt_w</p:attrName>
                                        </p:attrNameLst>
                                      </p:cBhvr>
                                      <p:tavLst>
                                        <p:tav tm="0">
                                          <p:val>
                                            <p:strVal val="#ppt_w*0.70"/>
                                          </p:val>
                                        </p:tav>
                                        <p:tav tm="100000">
                                          <p:val>
                                            <p:strVal val="#ppt_w"/>
                                          </p:val>
                                        </p:tav>
                                      </p:tavLst>
                                    </p:anim>
                                    <p:anim calcmode="lin" valueType="num">
                                      <p:cBhvr>
                                        <p:cTn id="13" dur="500" fill="hold"/>
                                        <p:tgtEl>
                                          <p:spTgt spid="39937"/>
                                        </p:tgtEl>
                                        <p:attrNameLst>
                                          <p:attrName>ppt_h</p:attrName>
                                        </p:attrNameLst>
                                      </p:cBhvr>
                                      <p:tavLst>
                                        <p:tav tm="0">
                                          <p:val>
                                            <p:strVal val="#ppt_h"/>
                                          </p:val>
                                        </p:tav>
                                        <p:tav tm="100000">
                                          <p:val>
                                            <p:strVal val="#ppt_h"/>
                                          </p:val>
                                        </p:tav>
                                      </p:tavLst>
                                    </p:anim>
                                    <p:animEffect transition="in" filter="fade">
                                      <p:cBhvr>
                                        <p:cTn id="14" dur="500"/>
                                        <p:tgtEl>
                                          <p:spTgt spid="39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993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919385407"/>
              </p:ext>
            </p:extLst>
          </p:nvPr>
        </p:nvGraphicFramePr>
        <p:xfrm>
          <a:off x="574767" y="1724296"/>
          <a:ext cx="11129553" cy="4885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9E6A3A0C-5B1B-4859-8A9F-0D6B550C0C8D}" type="slidenum">
              <a:rPr lang="sr-Cyrl-RS" noProof="0" smtClean="0"/>
              <a:pPr/>
              <a:t>8</a:t>
            </a:fld>
            <a:endParaRPr lang="sr-Cyrl-RS" noProof="0" dirty="0"/>
          </a:p>
        </p:txBody>
      </p:sp>
      <p:sp>
        <p:nvSpPr>
          <p:cNvPr id="40961" name="Rectangle 1"/>
          <p:cNvSpPr>
            <a:spLocks noChangeArrowheads="1"/>
          </p:cNvSpPr>
          <p:nvPr/>
        </p:nvSpPr>
        <p:spPr bwMode="auto">
          <a:xfrm>
            <a:off x="209006" y="480102"/>
            <a:ext cx="11524129"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bg2">
                    <a:lumMod val="25000"/>
                  </a:schemeClr>
                </a:solidFill>
                <a:effectLst/>
                <a:latin typeface="Cambria" pitchFamily="18" charset="0"/>
                <a:ea typeface="Calibri" pitchFamily="34" charset="0"/>
                <a:cs typeface="Times New Roman" pitchFamily="18" charset="0"/>
              </a:rPr>
              <a:t>Имајући у виду значај саобраћајне приступачности, поставља се питање на који начин се она може измерити. Приликом мерења приступачности у литератури се препознаје велики број индикатора различитих типова. </a:t>
            </a:r>
          </a:p>
          <a:p>
            <a:pPr marL="0" marR="0" lvl="0" indent="0" algn="just" defTabSz="914400" rtl="0" eaLnBrk="1" fontAlgn="base" latinLnBrk="0" hangingPunct="1">
              <a:lnSpc>
                <a:spcPct val="100000"/>
              </a:lnSpc>
              <a:spcBef>
                <a:spcPts val="1200"/>
              </a:spcBef>
              <a:spcAft>
                <a:spcPct val="0"/>
              </a:spcAft>
              <a:buClrTx/>
              <a:buSzTx/>
              <a:buFontTx/>
              <a:buNone/>
              <a:tabLst/>
            </a:pPr>
            <a:r>
              <a:rPr kumimoji="0" lang="sr-Cyrl-RS" b="1" i="0" u="none" strike="noStrike" cap="none" normalizeH="0" baseline="0" noProof="0" dirty="0">
                <a:ln>
                  <a:noFill/>
                </a:ln>
                <a:solidFill>
                  <a:schemeClr val="bg2">
                    <a:lumMod val="25000"/>
                  </a:schemeClr>
                </a:solidFill>
                <a:effectLst/>
                <a:latin typeface="Cambria" pitchFamily="18" charset="0"/>
                <a:ea typeface="Calibri" pitchFamily="34" charset="0"/>
                <a:cs typeface="Times New Roman" pitchFamily="18" charset="0"/>
              </a:rPr>
              <a:t>Групе индикатора којима се најчешће описује приступачност су:</a:t>
            </a:r>
            <a:endParaRPr kumimoji="0" lang="sr-Cyrl-RS" sz="2800" b="1" i="0" u="none" strike="noStrike" cap="none" normalizeH="0" baseline="0" noProof="0" dirty="0">
              <a:ln>
                <a:noFill/>
              </a:ln>
              <a:solidFill>
                <a:schemeClr val="bg2">
                  <a:lumMod val="25000"/>
                </a:schemeClr>
              </a:solidFill>
              <a:effectLst/>
              <a:latin typeface="Arial" pitchFamily="34" charset="0"/>
              <a:cs typeface="Arial" pitchFamily="34" charset="0"/>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0961"/>
                                        </p:tgtEl>
                                        <p:attrNameLst>
                                          <p:attrName>style.visibility</p:attrName>
                                        </p:attrNameLst>
                                      </p:cBhvr>
                                      <p:to>
                                        <p:strVal val="visible"/>
                                      </p:to>
                                    </p:set>
                                    <p:animEffect transition="in" filter="wipe(down)">
                                      <p:cBhvr>
                                        <p:cTn id="7" dur="500"/>
                                        <p:tgtEl>
                                          <p:spTgt spid="4096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409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E6A3A0C-5B1B-4859-8A9F-0D6B550C0C8D}" type="slidenum">
              <a:rPr lang="sr-Cyrl-RS" noProof="0" smtClean="0"/>
              <a:pPr/>
              <a:t>9</a:t>
            </a:fld>
            <a:endParaRPr lang="sr-Cyrl-RS" noProof="0" dirty="0"/>
          </a:p>
        </p:txBody>
      </p:sp>
      <p:sp>
        <p:nvSpPr>
          <p:cNvPr id="41985" name="Rectangle 1"/>
          <p:cNvSpPr>
            <a:spLocks noChangeArrowheads="1"/>
          </p:cNvSpPr>
          <p:nvPr/>
        </p:nvSpPr>
        <p:spPr bwMode="auto">
          <a:xfrm>
            <a:off x="183776" y="383288"/>
            <a:ext cx="12008224"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С обзиром да су приказани индикатори у већој мери окренути ка мерењу мобилности кроз показатеље као што су брзина путовања, кашњења услед гужви, ниво услуге и слично, </a:t>
            </a:r>
            <a:r>
              <a:rPr kumimoji="0" lang="sr-Cyrl-RS" b="0" i="0" u="none" strike="noStrike" cap="none" normalizeH="0" baseline="0" noProof="0" dirty="0" err="1">
                <a:ln>
                  <a:noFill/>
                </a:ln>
                <a:solidFill>
                  <a:schemeClr val="tx1"/>
                </a:solidFill>
                <a:effectLst/>
                <a:latin typeface="Cambria" pitchFamily="18" charset="0"/>
                <a:ea typeface="Cambria" pitchFamily="18" charset="0"/>
                <a:cs typeface="Times New Roman" pitchFamily="18" charset="0"/>
              </a:rPr>
              <a:t>Литман</a:t>
            </a:r>
            <a:r>
              <a:rPr lang="sr-Cyrl-RS" noProof="0" dirty="0">
                <a:latin typeface="Cambria" pitchFamily="18" charset="0"/>
                <a:ea typeface="Cambria" pitchFamily="18" charset="0"/>
                <a:cs typeface="Times New Roman" pitchFamily="18" charset="0"/>
              </a:rPr>
              <a:t> </a:t>
            </a: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даје пет препорука за мерење приступачности. </a:t>
            </a:r>
          </a:p>
          <a:p>
            <a:pPr marL="0" marR="0" lvl="0" indent="0" algn="just" defTabSz="914400" rtl="0" eaLnBrk="1" fontAlgn="base" latinLnBrk="0" hangingPunct="1">
              <a:lnSpc>
                <a:spcPct val="100000"/>
              </a:lnSpc>
              <a:spcBef>
                <a:spcPts val="1200"/>
              </a:spcBef>
              <a:spcAft>
                <a:spcPct val="0"/>
              </a:spcAft>
              <a:buClrTx/>
              <a:buSzTx/>
              <a:buFontTx/>
              <a:buNone/>
              <a:tabLst/>
            </a:pPr>
            <a:r>
              <a:rPr kumimoji="0" lang="sr-Cyrl-RS" b="0" i="0" u="none" strike="noStrike" cap="none" normalizeH="0" baseline="0" noProof="0" dirty="0">
                <a:ln>
                  <a:noFill/>
                </a:ln>
                <a:solidFill>
                  <a:schemeClr val="tx1"/>
                </a:solidFill>
                <a:effectLst/>
                <a:latin typeface="Cambria" pitchFamily="18" charset="0"/>
                <a:ea typeface="Cambria" pitchFamily="18" charset="0"/>
                <a:cs typeface="Times New Roman" pitchFamily="18" charset="0"/>
              </a:rPr>
              <a:t>У оквиру ових препорука посебан акценат се ставља на анализирање потреба особа са инвалидитетом:</a:t>
            </a:r>
            <a:endParaRPr kumimoji="0" lang="sr-Cyrl-RS" sz="2800" b="0" i="0" u="none" strike="noStrike" cap="none" normalizeH="0" baseline="0" noProof="0" dirty="0">
              <a:ln>
                <a:noFill/>
              </a:ln>
              <a:solidFill>
                <a:schemeClr val="tx1"/>
              </a:solidFill>
              <a:effectLst/>
              <a:latin typeface="Cambria" pitchFamily="18" charset="0"/>
              <a:ea typeface="Cambria" pitchFamily="18" charset="0"/>
              <a:cs typeface="Arial" pitchFamily="34" charset="0"/>
            </a:endParaRPr>
          </a:p>
        </p:txBody>
      </p:sp>
      <p:sp>
        <p:nvSpPr>
          <p:cNvPr id="5" name="Half Frame 4">
            <a:extLst>
              <a:ext uri="{FF2B5EF4-FFF2-40B4-BE49-F238E27FC236}">
                <a16:creationId xmlns:a16="http://schemas.microsoft.com/office/drawing/2014/main" id="{54E9A03A-47C0-4EEF-80F0-4E5572A8795D}"/>
              </a:ext>
            </a:extLst>
          </p:cNvPr>
          <p:cNvSpPr/>
          <p:nvPr/>
        </p:nvSpPr>
        <p:spPr>
          <a:xfrm rot="8100000">
            <a:off x="273339" y="2782819"/>
            <a:ext cx="838642" cy="738709"/>
          </a:xfrm>
          <a:prstGeom prst="halfFrame">
            <a:avLst>
              <a:gd name="adj1" fmla="val 20434"/>
              <a:gd name="adj2" fmla="val 20083"/>
            </a:avLst>
          </a:prstGeom>
          <a:solidFill>
            <a:srgbClr val="92D05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r-Cyrl-R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30" name="Half Frame 29">
            <a:extLst>
              <a:ext uri="{FF2B5EF4-FFF2-40B4-BE49-F238E27FC236}">
                <a16:creationId xmlns:a16="http://schemas.microsoft.com/office/drawing/2014/main" id="{54E9A03A-47C0-4EEF-80F0-4E5572A8795D}"/>
              </a:ext>
            </a:extLst>
          </p:cNvPr>
          <p:cNvSpPr/>
          <p:nvPr/>
        </p:nvSpPr>
        <p:spPr>
          <a:xfrm rot="8100000">
            <a:off x="404697" y="2056048"/>
            <a:ext cx="637881" cy="637881"/>
          </a:xfrm>
          <a:prstGeom prst="halfFrame">
            <a:avLst>
              <a:gd name="adj1" fmla="val 20434"/>
              <a:gd name="adj2" fmla="val 20083"/>
            </a:avLst>
          </a:prstGeom>
          <a:solidFill>
            <a:schemeClr val="accent5">
              <a:lumMod val="7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r-Cyrl-R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31" name="Half Frame 30">
            <a:extLst>
              <a:ext uri="{FF2B5EF4-FFF2-40B4-BE49-F238E27FC236}">
                <a16:creationId xmlns:a16="http://schemas.microsoft.com/office/drawing/2014/main" id="{54E9A03A-47C0-4EEF-80F0-4E5572A8795D}"/>
              </a:ext>
            </a:extLst>
          </p:cNvPr>
          <p:cNvSpPr/>
          <p:nvPr/>
        </p:nvSpPr>
        <p:spPr>
          <a:xfrm rot="8100000">
            <a:off x="203733" y="3659808"/>
            <a:ext cx="912540" cy="904972"/>
          </a:xfrm>
          <a:prstGeom prst="halfFrame">
            <a:avLst>
              <a:gd name="adj1" fmla="val 20434"/>
              <a:gd name="adj2" fmla="val 20083"/>
            </a:avLst>
          </a:prstGeom>
          <a:solidFill>
            <a:schemeClr val="accent2">
              <a:lumMod val="7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r-Cyrl-R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32" name="Half Frame 31">
            <a:extLst>
              <a:ext uri="{FF2B5EF4-FFF2-40B4-BE49-F238E27FC236}">
                <a16:creationId xmlns:a16="http://schemas.microsoft.com/office/drawing/2014/main" id="{54E9A03A-47C0-4EEF-80F0-4E5572A8795D}"/>
              </a:ext>
            </a:extLst>
          </p:cNvPr>
          <p:cNvSpPr/>
          <p:nvPr/>
        </p:nvSpPr>
        <p:spPr>
          <a:xfrm rot="8100000">
            <a:off x="179786" y="4681419"/>
            <a:ext cx="912535" cy="886496"/>
          </a:xfrm>
          <a:prstGeom prst="halfFrame">
            <a:avLst>
              <a:gd name="adj1" fmla="val 20434"/>
              <a:gd name="adj2" fmla="val 20083"/>
            </a:avLst>
          </a:prstGeom>
          <a:solidFill>
            <a:srgbClr val="FFFF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r-Cyrl-R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
        <p:nvSpPr>
          <p:cNvPr id="34" name="Rectangle 33"/>
          <p:cNvSpPr/>
          <p:nvPr/>
        </p:nvSpPr>
        <p:spPr>
          <a:xfrm>
            <a:off x="1528355" y="1900875"/>
            <a:ext cx="10345782" cy="4616648"/>
          </a:xfrm>
          <a:prstGeom prst="rect">
            <a:avLst/>
          </a:prstGeom>
        </p:spPr>
        <p:txBody>
          <a:bodyPr wrap="square">
            <a:spAutoFit/>
          </a:bodyPr>
          <a:lstStyle/>
          <a:p>
            <a:pPr algn="just">
              <a:spcBef>
                <a:spcPts val="1800"/>
              </a:spcBef>
            </a:pPr>
            <a:r>
              <a:rPr lang="sr-Cyrl-RS" noProof="0" dirty="0">
                <a:solidFill>
                  <a:schemeClr val="accent1">
                    <a:lumMod val="50000"/>
                  </a:schemeClr>
                </a:solidFill>
                <a:latin typeface="Cambria" pitchFamily="18" charset="0"/>
                <a:ea typeface="Cambria" pitchFamily="18" charset="0"/>
              </a:rPr>
              <a:t>Приступачност треба разматрати из угла </a:t>
            </a:r>
            <a:r>
              <a:rPr lang="sr-Cyrl-RS" b="1" noProof="0" dirty="0">
                <a:solidFill>
                  <a:schemeClr val="accent1">
                    <a:lumMod val="50000"/>
                  </a:schemeClr>
                </a:solidFill>
                <a:latin typeface="Cambria" pitchFamily="18" charset="0"/>
                <a:ea typeface="Cambria" pitchFamily="18" charset="0"/>
              </a:rPr>
              <a:t>различитих корисника</a:t>
            </a:r>
            <a:r>
              <a:rPr lang="sr-Cyrl-RS" noProof="0" dirty="0">
                <a:solidFill>
                  <a:schemeClr val="accent1">
                    <a:lumMod val="50000"/>
                  </a:schemeClr>
                </a:solidFill>
                <a:latin typeface="Cambria" pitchFamily="18" charset="0"/>
                <a:ea typeface="Cambria" pitchFamily="18" charset="0"/>
              </a:rPr>
              <a:t> (возачи, </a:t>
            </a:r>
            <a:r>
              <a:rPr lang="sr-Cyrl-RS" noProof="0" dirty="0" err="1">
                <a:solidFill>
                  <a:schemeClr val="accent1">
                    <a:lumMod val="50000"/>
                  </a:schemeClr>
                </a:solidFill>
                <a:latin typeface="Cambria" pitchFamily="18" charset="0"/>
                <a:ea typeface="Cambria" pitchFamily="18" charset="0"/>
              </a:rPr>
              <a:t>невозачи</a:t>
            </a:r>
            <a:r>
              <a:rPr lang="sr-Cyrl-RS" noProof="0" dirty="0">
                <a:solidFill>
                  <a:schemeClr val="accent1">
                    <a:lumMod val="50000"/>
                  </a:schemeClr>
                </a:solidFill>
                <a:latin typeface="Cambria" pitchFamily="18" charset="0"/>
                <a:ea typeface="Cambria" pitchFamily="18" charset="0"/>
              </a:rPr>
              <a:t>, особе са инвалидитетом), </a:t>
            </a:r>
            <a:r>
              <a:rPr lang="sr-Cyrl-RS" b="1" noProof="0" dirty="0">
                <a:solidFill>
                  <a:schemeClr val="accent1">
                    <a:lumMod val="50000"/>
                  </a:schemeClr>
                </a:solidFill>
                <a:latin typeface="Cambria" pitchFamily="18" charset="0"/>
                <a:ea typeface="Cambria" pitchFamily="18" charset="0"/>
              </a:rPr>
              <a:t>начина путовања</a:t>
            </a:r>
            <a:r>
              <a:rPr lang="sr-Cyrl-RS" noProof="0" dirty="0">
                <a:solidFill>
                  <a:schemeClr val="accent1">
                    <a:lumMod val="50000"/>
                  </a:schemeClr>
                </a:solidFill>
                <a:latin typeface="Cambria" pitchFamily="18" charset="0"/>
                <a:ea typeface="Cambria" pitchFamily="18" charset="0"/>
              </a:rPr>
              <a:t> (немоторизована и моторизована путовања) и </a:t>
            </a:r>
            <a:r>
              <a:rPr lang="sr-Cyrl-RS" b="1" noProof="0" dirty="0">
                <a:solidFill>
                  <a:schemeClr val="accent1">
                    <a:lumMod val="50000"/>
                  </a:schemeClr>
                </a:solidFill>
                <a:latin typeface="Cambria" pitchFamily="18" charset="0"/>
                <a:ea typeface="Cambria" pitchFamily="18" charset="0"/>
              </a:rPr>
              <a:t>циљева</a:t>
            </a:r>
            <a:r>
              <a:rPr lang="sr-Cyrl-RS" noProof="0" dirty="0">
                <a:solidFill>
                  <a:schemeClr val="accent1">
                    <a:lumMod val="50000"/>
                  </a:schemeClr>
                </a:solidFill>
                <a:latin typeface="Cambria" pitchFamily="18" charset="0"/>
                <a:ea typeface="Cambria" pitchFamily="18" charset="0"/>
              </a:rPr>
              <a:t> (образовање, посао, куповина, здравствена заштита, рекреација, итд.).</a:t>
            </a:r>
          </a:p>
          <a:p>
            <a:pPr algn="just">
              <a:spcBef>
                <a:spcPts val="1800"/>
              </a:spcBef>
            </a:pPr>
            <a:r>
              <a:rPr lang="sr-Cyrl-RS" noProof="0" dirty="0">
                <a:solidFill>
                  <a:schemeClr val="accent6">
                    <a:lumMod val="75000"/>
                  </a:schemeClr>
                </a:solidFill>
                <a:latin typeface="Cambria" pitchFamily="18" charset="0"/>
                <a:ea typeface="Cambria" pitchFamily="18" charset="0"/>
              </a:rPr>
              <a:t>Треба препознати </a:t>
            </a:r>
            <a:r>
              <a:rPr lang="sr-Cyrl-RS" b="1" noProof="0" dirty="0">
                <a:solidFill>
                  <a:schemeClr val="accent6">
                    <a:lumMod val="75000"/>
                  </a:schemeClr>
                </a:solidFill>
                <a:latin typeface="Cambria" pitchFamily="18" charset="0"/>
                <a:ea typeface="Cambria" pitchFamily="18" charset="0"/>
              </a:rPr>
              <a:t>способности путника</a:t>
            </a:r>
            <a:r>
              <a:rPr lang="sr-Cyrl-RS" noProof="0" dirty="0">
                <a:solidFill>
                  <a:schemeClr val="accent6">
                    <a:lumMod val="75000"/>
                  </a:schemeClr>
                </a:solidFill>
                <a:latin typeface="Cambria" pitchFamily="18" charset="0"/>
                <a:ea typeface="Cambria" pitchFamily="18" charset="0"/>
              </a:rPr>
              <a:t> за реализовање путовања, са акцентом на особе са инвалидитетом, особе са ниским примањима и сл.</a:t>
            </a:r>
          </a:p>
          <a:p>
            <a:pPr algn="just">
              <a:spcBef>
                <a:spcPts val="1800"/>
              </a:spcBef>
            </a:pPr>
            <a:r>
              <a:rPr lang="sr-Cyrl-RS" noProof="0" dirty="0">
                <a:solidFill>
                  <a:schemeClr val="accent2">
                    <a:lumMod val="75000"/>
                  </a:schemeClr>
                </a:solidFill>
                <a:latin typeface="Cambria" pitchFamily="18" charset="0"/>
                <a:ea typeface="Cambria" pitchFamily="18" charset="0"/>
              </a:rPr>
              <a:t>Приступачност треба мерити </a:t>
            </a:r>
            <a:r>
              <a:rPr lang="sr-Cyrl-RS" b="1" noProof="0" dirty="0">
                <a:solidFill>
                  <a:schemeClr val="accent2">
                    <a:lumMod val="75000"/>
                  </a:schemeClr>
                </a:solidFill>
                <a:latin typeface="Cambria" pitchFamily="18" charset="0"/>
                <a:ea typeface="Cambria" pitchFamily="18" charset="0"/>
              </a:rPr>
              <a:t>не само кроз путовање неким превозним средством</a:t>
            </a:r>
            <a:r>
              <a:rPr lang="sr-Cyrl-RS" noProof="0" dirty="0">
                <a:solidFill>
                  <a:schemeClr val="accent2">
                    <a:lumMod val="75000"/>
                  </a:schemeClr>
                </a:solidFill>
                <a:latin typeface="Cambria" pitchFamily="18" charset="0"/>
                <a:ea typeface="Cambria" pitchFamily="18" charset="0"/>
              </a:rPr>
              <a:t> између две тачке, већ и кроз </a:t>
            </a:r>
            <a:r>
              <a:rPr lang="sr-Cyrl-RS" b="1" noProof="0" dirty="0">
                <a:solidFill>
                  <a:schemeClr val="accent2">
                    <a:lumMod val="75000"/>
                  </a:schemeClr>
                </a:solidFill>
                <a:latin typeface="Cambria" pitchFamily="18" charset="0"/>
                <a:ea typeface="Cambria" pitchFamily="18" charset="0"/>
              </a:rPr>
              <a:t>путовања до превозног средства</a:t>
            </a:r>
            <a:r>
              <a:rPr lang="sr-Cyrl-RS" noProof="0" dirty="0">
                <a:solidFill>
                  <a:schemeClr val="accent2">
                    <a:lumMod val="75000"/>
                  </a:schemeClr>
                </a:solidFill>
                <a:latin typeface="Cambria" pitchFamily="18" charset="0"/>
                <a:ea typeface="Cambria" pitchFamily="18" charset="0"/>
              </a:rPr>
              <a:t> од почетне локације и </a:t>
            </a:r>
            <a:r>
              <a:rPr lang="sr-Cyrl-RS" b="1" noProof="0" dirty="0">
                <a:solidFill>
                  <a:schemeClr val="accent2">
                    <a:lumMod val="75000"/>
                  </a:schemeClr>
                </a:solidFill>
                <a:latin typeface="Cambria" pitchFamily="18" charset="0"/>
                <a:ea typeface="Cambria" pitchFamily="18" charset="0"/>
              </a:rPr>
              <a:t>путовања од превозног средства</a:t>
            </a:r>
            <a:r>
              <a:rPr lang="sr-Cyrl-RS" noProof="0" dirty="0">
                <a:solidFill>
                  <a:schemeClr val="accent2">
                    <a:lumMod val="75000"/>
                  </a:schemeClr>
                </a:solidFill>
                <a:latin typeface="Cambria" pitchFamily="18" charset="0"/>
                <a:ea typeface="Cambria" pitchFamily="18" charset="0"/>
              </a:rPr>
              <a:t> до циљне локације.</a:t>
            </a:r>
          </a:p>
          <a:p>
            <a:pPr algn="just">
              <a:spcBef>
                <a:spcPts val="1800"/>
              </a:spcBef>
            </a:pPr>
            <a:r>
              <a:rPr lang="sr-Cyrl-RS" noProof="0" dirty="0">
                <a:solidFill>
                  <a:schemeClr val="accent4">
                    <a:lumMod val="50000"/>
                  </a:schemeClr>
                </a:solidFill>
                <a:latin typeface="Cambria" pitchFamily="18" charset="0"/>
                <a:ea typeface="Cambria" pitchFamily="18" charset="0"/>
              </a:rPr>
              <a:t>Приступачност треба анализирати и у </a:t>
            </a:r>
            <a:r>
              <a:rPr lang="sr-Cyrl-RS" b="1" noProof="0" dirty="0">
                <a:solidFill>
                  <a:schemeClr val="accent4">
                    <a:lumMod val="50000"/>
                  </a:schemeClr>
                </a:solidFill>
                <a:latin typeface="Cambria" pitchFamily="18" charset="0"/>
                <a:ea typeface="Cambria" pitchFamily="18" charset="0"/>
              </a:rPr>
              <a:t>функцији временских и финансијских трошкова</a:t>
            </a:r>
            <a:r>
              <a:rPr lang="sr-Cyrl-RS" noProof="0" dirty="0">
                <a:solidFill>
                  <a:schemeClr val="accent4">
                    <a:lumMod val="50000"/>
                  </a:schemeClr>
                </a:solidFill>
                <a:latin typeface="Cambria" pitchFamily="18" charset="0"/>
                <a:ea typeface="Cambria" pitchFamily="18" charset="0"/>
              </a:rPr>
              <a:t>. У овом делу треба мерити и индикаторе доступности, као што је проценат прихода који се троши на транспорт.</a:t>
            </a:r>
          </a:p>
          <a:p>
            <a:pPr algn="just">
              <a:spcBef>
                <a:spcPts val="1800"/>
              </a:spcBef>
            </a:pPr>
            <a:r>
              <a:rPr lang="sr-Cyrl-RS" noProof="0" dirty="0">
                <a:solidFill>
                  <a:srgbClr val="660066"/>
                </a:solidFill>
                <a:latin typeface="Cambria" pitchFamily="18" charset="0"/>
                <a:ea typeface="Cambria" pitchFamily="18" charset="0"/>
              </a:rPr>
              <a:t>Дужине путовања треба </a:t>
            </a:r>
            <a:r>
              <a:rPr lang="sr-Cyrl-RS" b="1" noProof="0" dirty="0">
                <a:solidFill>
                  <a:srgbClr val="660066"/>
                </a:solidFill>
                <a:latin typeface="Cambria" pitchFamily="18" charset="0"/>
                <a:ea typeface="Cambria" pitchFamily="18" charset="0"/>
              </a:rPr>
              <a:t>прилагодити актуелним условима саобраћаја</a:t>
            </a:r>
            <a:r>
              <a:rPr lang="sr-Cyrl-RS" noProof="0" dirty="0">
                <a:solidFill>
                  <a:srgbClr val="660066"/>
                </a:solidFill>
                <a:latin typeface="Cambria" pitchFamily="18" charset="0"/>
                <a:ea typeface="Cambria" pitchFamily="18" charset="0"/>
              </a:rPr>
              <a:t>, а </a:t>
            </a:r>
            <a:r>
              <a:rPr lang="sr-Cyrl-RS" b="1" noProof="0" dirty="0">
                <a:solidFill>
                  <a:srgbClr val="660066"/>
                </a:solidFill>
                <a:latin typeface="Cambria" pitchFamily="18" charset="0"/>
                <a:ea typeface="Cambria" pitchFamily="18" charset="0"/>
              </a:rPr>
              <a:t>трошкове путовања разматрати као променљиве</a:t>
            </a:r>
            <a:r>
              <a:rPr lang="sr-Cyrl-RS" noProof="0" dirty="0">
                <a:solidFill>
                  <a:srgbClr val="660066"/>
                </a:solidFill>
                <a:latin typeface="Cambria" pitchFamily="18" charset="0"/>
                <a:ea typeface="Cambria" pitchFamily="18" charset="0"/>
              </a:rPr>
              <a:t> у зависности од услова путовања.</a:t>
            </a:r>
          </a:p>
        </p:txBody>
      </p:sp>
      <p:sp>
        <p:nvSpPr>
          <p:cNvPr id="35" name="Half Frame 34">
            <a:extLst>
              <a:ext uri="{FF2B5EF4-FFF2-40B4-BE49-F238E27FC236}">
                <a16:creationId xmlns:a16="http://schemas.microsoft.com/office/drawing/2014/main" id="{54E9A03A-47C0-4EEF-80F0-4E5572A8795D}"/>
              </a:ext>
            </a:extLst>
          </p:cNvPr>
          <p:cNvSpPr/>
          <p:nvPr/>
        </p:nvSpPr>
        <p:spPr>
          <a:xfrm rot="8100000">
            <a:off x="179786" y="5778698"/>
            <a:ext cx="912535" cy="886496"/>
          </a:xfrm>
          <a:prstGeom prst="halfFrame">
            <a:avLst>
              <a:gd name="adj1" fmla="val 20434"/>
              <a:gd name="adj2" fmla="val 20083"/>
            </a:avLst>
          </a:prstGeom>
          <a:solidFill>
            <a:srgbClr val="FF669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r-Cyrl-RS" sz="1800" b="0" i="0" u="none" strike="noStrike" kern="0" cap="none" spc="0" normalizeH="0" baseline="0" noProof="0" dirty="0">
              <a:ln>
                <a:noFill/>
              </a:ln>
              <a:solidFill>
                <a:sysClr val="windowText" lastClr="000000"/>
              </a:solidFill>
              <a:effectLst/>
              <a:uLnTx/>
              <a:uFillTx/>
              <a:latin typeface="Arial"/>
              <a:ea typeface="Arial Unicode MS"/>
              <a:cs typeface="+mn-cs"/>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1985"/>
                                        </p:tgtEl>
                                        <p:attrNameLst>
                                          <p:attrName>style.visibility</p:attrName>
                                        </p:attrNameLst>
                                      </p:cBhvr>
                                      <p:to>
                                        <p:strVal val="visible"/>
                                      </p:to>
                                    </p:set>
                                    <p:animEffect transition="in" filter="checkerboard(across)">
                                      <p:cBhvr>
                                        <p:cTn id="7" dur="500"/>
                                        <p:tgtEl>
                                          <p:spTgt spid="4198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checkerboard(across)">
                                      <p:cBhvr>
                                        <p:cTn id="10" dur="500"/>
                                        <p:tgtEl>
                                          <p:spTgt spid="3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checkerboard(across)">
                                      <p:cBhvr>
                                        <p:cTn id="13" dur="500"/>
                                        <p:tgtEl>
                                          <p:spTgt spid="3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heckerboard(across)">
                                      <p:cBhvr>
                                        <p:cTn id="16" dur="500"/>
                                        <p:tgtEl>
                                          <p:spTgt spid="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checkerboard(across)">
                                      <p:cBhvr>
                                        <p:cTn id="19" dur="500"/>
                                        <p:tgtEl>
                                          <p:spTgt spid="31"/>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checkerboard(across)">
                                      <p:cBhvr>
                                        <p:cTn id="22" dur="500"/>
                                        <p:tgtEl>
                                          <p:spTgt spid="32"/>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checkerboard(across)">
                                      <p:cBhvr>
                                        <p:cTn id="2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P spid="5" grpId="0" animBg="1"/>
      <p:bldP spid="30" grpId="0" animBg="1"/>
      <p:bldP spid="31" grpId="0" animBg="1"/>
      <p:bldP spid="32" grpId="0" animBg="1"/>
      <p:bldP spid="34" grpId="0"/>
      <p:bldP spid="3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_ppt_template_cir" id="{813B8F39-54D3-4201-886D-9A46251399D4}" vid="{BFF285B5-F1C9-41A9-A7DA-F2E1A9F227F5}"/>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F_ppt_template_cir" id="{813B8F39-54D3-4201-886D-9A46251399D4}" vid="{BFF285B5-F1C9-41A9-A7DA-F2E1A9F227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SF_ppt_template_cir</Template>
  <TotalTime>901</TotalTime>
  <Words>2206</Words>
  <Application>Microsoft Office PowerPoint</Application>
  <PresentationFormat>Widescreen</PresentationFormat>
  <Paragraphs>147</Paragraphs>
  <Slides>16</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Arial</vt:lpstr>
      <vt:lpstr>Arial Unicode MS</vt:lpstr>
      <vt:lpstr>Calibri</vt:lpstr>
      <vt:lpstr>Cambria</vt:lpstr>
      <vt:lpstr>Tw Cen MT (Body)</vt:lpstr>
      <vt:lpstr>Tw Cen MT (Body)Body)</vt:lpstr>
      <vt:lpstr>Tw Cen MT (Body)dy)</vt:lpstr>
      <vt:lpstr>Office Theme</vt:lpstr>
      <vt:lpstr>1_Office Theme</vt:lpstr>
      <vt:lpstr>Инклузивни транспорт</vt:lpstr>
      <vt:lpstr>Теме:</vt:lpstr>
      <vt:lpstr>2.1. Појам инклузивног транспорта </vt:lpstr>
      <vt:lpstr>2.1. Појам инклузивног транспорта </vt:lpstr>
      <vt:lpstr>2.1. Појам инклузивног транспорта </vt:lpstr>
      <vt:lpstr>2.1. Појам инклузивног транспорта </vt:lpstr>
      <vt:lpstr>2.2. Појам саобраћајне приступачности </vt:lpstr>
      <vt:lpstr>PowerPoint Presentation</vt:lpstr>
      <vt:lpstr>PowerPoint Presentation</vt:lpstr>
      <vt:lpstr>2.3. Саобраћајна правичност </vt:lpstr>
      <vt:lpstr>Хоризонтална саобраћајна правичност се огледа кроз следећа два аспекта: </vt:lpstr>
      <vt:lpstr>Вертикална саобраћајна правичност се описује кроз следеће три категорије:</vt:lpstr>
      <vt:lpstr>Саобраћајна правичност и особе са инвалидитетом</vt:lpstr>
      <vt:lpstr>2.4. Дизајн за све и Универзални дизајн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Инклузивни транспорт</dc:title>
  <dc:creator>Đorđe Petrović</dc:creator>
  <cp:lastModifiedBy>Djordje Petrovic</cp:lastModifiedBy>
  <cp:revision>24</cp:revision>
  <dcterms:created xsi:type="dcterms:W3CDTF">2024-09-10T17:28:23Z</dcterms:created>
  <dcterms:modified xsi:type="dcterms:W3CDTF">2025-11-17T11:43:07Z</dcterms:modified>
</cp:coreProperties>
</file>