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orisnik\Desktop\slika%203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plotArea>
      <c:layout/>
      <c:lineChart>
        <c:grouping val="standard"/>
        <c:ser>
          <c:idx val="0"/>
          <c:order val="0"/>
          <c:tx>
            <c:strRef>
              <c:f>Sheet1!$C$15</c:f>
              <c:strCache>
                <c:ptCount val="1"/>
                <c:pt idx="0">
                  <c:v>1 трака/смер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Sheet1!$B$16:$B$21</c:f>
              <c:strCache>
                <c:ptCount val="6"/>
                <c:pt idx="0">
                  <c:v>без парк</c:v>
                </c:pt>
                <c:pt idx="1">
                  <c:v>0</c:v>
                </c:pt>
                <c:pt idx="2">
                  <c:v>10</c:v>
                </c:pt>
                <c:pt idx="3">
                  <c:v>20</c:v>
                </c:pt>
                <c:pt idx="4">
                  <c:v>30</c:v>
                </c:pt>
                <c:pt idx="5">
                  <c:v>40</c:v>
                </c:pt>
              </c:strCache>
            </c:strRef>
          </c:cat>
          <c:val>
            <c:numRef>
              <c:f>Sheet1!$C$16:$C$21</c:f>
              <c:numCache>
                <c:formatCode>General</c:formatCode>
                <c:ptCount val="6"/>
                <c:pt idx="0">
                  <c:v>1</c:v>
                </c:pt>
                <c:pt idx="1">
                  <c:v>0.9</c:v>
                </c:pt>
                <c:pt idx="2">
                  <c:v>0.85000000000000064</c:v>
                </c:pt>
                <c:pt idx="3">
                  <c:v>0.8</c:v>
                </c:pt>
                <c:pt idx="4">
                  <c:v>0.75000000000000999</c:v>
                </c:pt>
                <c:pt idx="5">
                  <c:v>0.70000000000000062</c:v>
                </c:pt>
              </c:numCache>
            </c:numRef>
          </c:val>
        </c:ser>
        <c:ser>
          <c:idx val="1"/>
          <c:order val="1"/>
          <c:tx>
            <c:strRef>
              <c:f>Sheet1!$D$15</c:f>
              <c:strCache>
                <c:ptCount val="1"/>
                <c:pt idx="0">
                  <c:v>2 траке/смер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Sheet1!$B$16:$B$21</c:f>
              <c:strCache>
                <c:ptCount val="6"/>
                <c:pt idx="0">
                  <c:v>без парк</c:v>
                </c:pt>
                <c:pt idx="1">
                  <c:v>0</c:v>
                </c:pt>
                <c:pt idx="2">
                  <c:v>10</c:v>
                </c:pt>
                <c:pt idx="3">
                  <c:v>20</c:v>
                </c:pt>
                <c:pt idx="4">
                  <c:v>30</c:v>
                </c:pt>
                <c:pt idx="5">
                  <c:v>40</c:v>
                </c:pt>
              </c:strCache>
            </c:strRef>
          </c:cat>
          <c:val>
            <c:numRef>
              <c:f>Sheet1!$D$16:$D$21</c:f>
              <c:numCache>
                <c:formatCode>General</c:formatCode>
                <c:ptCount val="6"/>
                <c:pt idx="0">
                  <c:v>1</c:v>
                </c:pt>
                <c:pt idx="1">
                  <c:v>0.95000000000000062</c:v>
                </c:pt>
                <c:pt idx="2">
                  <c:v>0.93</c:v>
                </c:pt>
                <c:pt idx="3">
                  <c:v>0.9</c:v>
                </c:pt>
                <c:pt idx="4">
                  <c:v>0.88000000000000633</c:v>
                </c:pt>
                <c:pt idx="5">
                  <c:v>0.85000000000000064</c:v>
                </c:pt>
              </c:numCache>
            </c:numRef>
          </c:val>
        </c:ser>
        <c:ser>
          <c:idx val="2"/>
          <c:order val="2"/>
          <c:tx>
            <c:strRef>
              <c:f>Sheet1!$E$15</c:f>
              <c:strCache>
                <c:ptCount val="1"/>
                <c:pt idx="0">
                  <c:v>3 траке/смер</c:v>
                </c:pt>
              </c:strCache>
            </c:strRef>
          </c:tx>
          <c:spPr>
            <a:ln w="38100"/>
          </c:spPr>
          <c:marker>
            <c:symbol val="none"/>
          </c:marker>
          <c:dPt>
            <c:idx val="5"/>
            <c:spPr>
              <a:ln w="44450"/>
            </c:spPr>
          </c:dPt>
          <c:cat>
            <c:strRef>
              <c:f>Sheet1!$B$16:$B$21</c:f>
              <c:strCache>
                <c:ptCount val="6"/>
                <c:pt idx="0">
                  <c:v>без парк</c:v>
                </c:pt>
                <c:pt idx="1">
                  <c:v>0</c:v>
                </c:pt>
                <c:pt idx="2">
                  <c:v>10</c:v>
                </c:pt>
                <c:pt idx="3">
                  <c:v>20</c:v>
                </c:pt>
                <c:pt idx="4">
                  <c:v>30</c:v>
                </c:pt>
                <c:pt idx="5">
                  <c:v>40</c:v>
                </c:pt>
              </c:strCache>
            </c:strRef>
          </c:cat>
          <c:val>
            <c:numRef>
              <c:f>Sheet1!$E$16:$E$21</c:f>
              <c:numCache>
                <c:formatCode>General</c:formatCode>
                <c:ptCount val="6"/>
                <c:pt idx="0">
                  <c:v>1</c:v>
                </c:pt>
                <c:pt idx="1">
                  <c:v>0.97000000000000064</c:v>
                </c:pt>
                <c:pt idx="2">
                  <c:v>0.95000000000000062</c:v>
                </c:pt>
                <c:pt idx="3">
                  <c:v>0.93</c:v>
                </c:pt>
                <c:pt idx="4">
                  <c:v>0.92</c:v>
                </c:pt>
                <c:pt idx="5">
                  <c:v>0.9</c:v>
                </c:pt>
              </c:numCache>
            </c:numRef>
          </c:val>
        </c:ser>
        <c:marker val="1"/>
        <c:axId val="308768128"/>
        <c:axId val="308770304"/>
      </c:lineChart>
      <c:catAx>
        <c:axId val="30876812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Nm</a:t>
                </a:r>
              </a:p>
            </c:rich>
          </c:tx>
          <c:layout/>
        </c:title>
        <c:tickLblPos val="nextTo"/>
        <c:crossAx val="308770304"/>
        <c:crosses val="autoZero"/>
        <c:auto val="1"/>
        <c:lblAlgn val="ctr"/>
        <c:lblOffset val="100"/>
      </c:catAx>
      <c:valAx>
        <c:axId val="308770304"/>
        <c:scaling>
          <c:orientation val="minMax"/>
          <c:max val="1"/>
          <c:min val="0.60000000000000064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fp</a:t>
                </a:r>
              </a:p>
            </c:rich>
          </c:tx>
          <c:layout/>
        </c:title>
        <c:numFmt formatCode="#,##0.0" sourceLinked="0"/>
        <c:tickLblPos val="nextTo"/>
        <c:crossAx val="308768128"/>
        <c:crosses val="autoZero"/>
        <c:crossBetween val="midCat"/>
        <c:majorUnit val="0.1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Obim</c:v>
                </c:pt>
              </c:strCache>
            </c:strRef>
          </c:tx>
          <c:spPr>
            <a:solidFill>
              <a:srgbClr val="376092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 prst="coolSlant"/>
            </a:sp3d>
          </c:spPr>
          <c:dLbls>
            <c:numFmt formatCode="#,##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Обим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41056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После мера</c:v>
                </c:pt>
              </c:strCache>
            </c:strRef>
          </c:tx>
          <c:spPr>
            <a:solidFill>
              <a:srgbClr val="C43C3C"/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 prst="coolSlant"/>
            </a:sp3d>
          </c:spPr>
          <c:dLbls>
            <c:numFmt formatCode="#,##0" sourceLinked="0"/>
            <c:spPr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Обим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50241</c:v>
                </c:pt>
              </c:numCache>
            </c:numRef>
          </c:val>
        </c:ser>
        <c:overlap val="-100"/>
        <c:axId val="312514048"/>
        <c:axId val="312525184"/>
      </c:barChart>
      <c:catAx>
        <c:axId val="3125140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312525184"/>
        <c:crosses val="autoZero"/>
        <c:auto val="1"/>
        <c:lblAlgn val="ctr"/>
        <c:lblOffset val="100"/>
      </c:catAx>
      <c:valAx>
        <c:axId val="31252518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#,##0" sourceLinked="0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12514048"/>
        <c:crosses val="autoZero"/>
        <c:crossBetween val="between"/>
        <c:majorUnit val="20000"/>
      </c:valAx>
    </c:plotArea>
    <c:plotVisOnly val="1"/>
    <c:dispBlanksAs val="gap"/>
  </c:chart>
  <c:txPr>
    <a:bodyPr/>
    <a:lstStyle/>
    <a:p>
      <a:pPr>
        <a:defRPr sz="14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Obim</c:v>
                </c:pt>
              </c:strCache>
            </c:strRef>
          </c:tx>
          <c:spPr>
            <a:solidFill>
              <a:srgbClr val="376092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/>
            </a:sp3d>
          </c:spPr>
          <c:dPt>
            <c:idx val="0"/>
            <c:spPr>
              <a:solidFill>
                <a:srgbClr val="376092"/>
              </a:solidFill>
              <a:ln>
                <a:solidFill>
                  <a:schemeClr val="accent1">
                    <a:lumMod val="50000"/>
                  </a:schemeClr>
                </a:solidFill>
              </a:ln>
              <a:scene3d>
                <a:camera prst="orthographicFront"/>
                <a:lightRig rig="glow" dir="t">
                  <a:rot lat="0" lon="0" rev="4800000"/>
                </a:lightRig>
              </a:scene3d>
              <a:sp3d prstMaterial="matte">
                <a:bevelT w="165100" prst="coolSlant"/>
              </a:sp3d>
            </c:spPr>
          </c:dPt>
          <c:dLbls>
            <c:numFmt formatCode="#,##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Мотив „рад”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9048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После мера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accent3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 prst="coolSlant"/>
            </a:sp3d>
          </c:spPr>
          <c:dPt>
            <c:idx val="0"/>
            <c:spPr>
              <a:solidFill>
                <a:srgbClr val="009A46"/>
              </a:solidFill>
              <a:ln>
                <a:solidFill>
                  <a:schemeClr val="accent3">
                    <a:lumMod val="50000"/>
                  </a:schemeClr>
                </a:solidFill>
              </a:ln>
              <a:scene3d>
                <a:camera prst="orthographicFront"/>
                <a:lightRig rig="glow" dir="t">
                  <a:rot lat="0" lon="0" rev="4800000"/>
                </a:lightRig>
              </a:scene3d>
              <a:sp3d prstMaterial="matte">
                <a:bevelT w="127000" h="63500" prst="coolSlant"/>
              </a:sp3d>
            </c:spPr>
          </c:dPt>
          <c:dLbls>
            <c:numFmt formatCode="#,##0" sourceLinked="0"/>
            <c:spPr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Мотив „рад”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6400</c:v>
                </c:pt>
              </c:numCache>
            </c:numRef>
          </c:val>
        </c:ser>
        <c:overlap val="-100"/>
        <c:axId val="312550912"/>
        <c:axId val="312552448"/>
      </c:barChart>
      <c:catAx>
        <c:axId val="3125509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312552448"/>
        <c:crosses val="autoZero"/>
        <c:auto val="1"/>
        <c:lblAlgn val="ctr"/>
        <c:lblOffset val="100"/>
      </c:catAx>
      <c:valAx>
        <c:axId val="312552448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#,##0" sourceLinked="0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1255091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Пре мера</c:v>
                </c:pt>
              </c:strCache>
            </c:strRef>
          </c:tx>
          <c:spPr>
            <a:solidFill>
              <a:srgbClr val="376092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 prst="coolSlant"/>
            </a:sp3d>
          </c:spPr>
          <c:dLbls>
            <c:numFmt formatCode="#,##0" sourceLinked="0"/>
            <c:txPr>
              <a:bodyPr/>
              <a:lstStyle/>
              <a:p>
                <a:pPr>
                  <a:defRPr sz="1399" b="1"/>
                </a:pPr>
                <a:endParaRPr lang="en-US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Amin</c:v>
                </c:pt>
                <c:pt idx="1">
                  <c:v>Amax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8216</c:v>
                </c:pt>
                <c:pt idx="1">
                  <c:v>13364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После мера</c:v>
                </c:pt>
              </c:strCache>
            </c:strRef>
          </c:tx>
          <c:spPr>
            <a:solidFill>
              <a:srgbClr val="009A46"/>
            </a:solidFill>
            <a:ln>
              <a:solidFill>
                <a:schemeClr val="accent3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 prst="coolSlant"/>
            </a:sp3d>
          </c:spPr>
          <c:dLbls>
            <c:numFmt formatCode="#,##0" sourceLinked="0"/>
            <c:txPr>
              <a:bodyPr/>
              <a:lstStyle/>
              <a:p>
                <a:pPr>
                  <a:defRPr sz="1399" b="1"/>
                </a:pPr>
                <a:endParaRPr lang="en-US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Amin</c:v>
                </c:pt>
                <c:pt idx="1">
                  <c:v>Amax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7252</c:v>
                </c:pt>
                <c:pt idx="1">
                  <c:v>10416</c:v>
                </c:pt>
              </c:numCache>
            </c:numRef>
          </c:val>
        </c:ser>
        <c:axId val="260406656"/>
        <c:axId val="260408448"/>
      </c:barChart>
      <c:catAx>
        <c:axId val="2604066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399"/>
            </a:pPr>
            <a:endParaRPr lang="en-US"/>
          </a:p>
        </c:txPr>
        <c:crossAx val="260408448"/>
        <c:crosses val="autoZero"/>
        <c:auto val="1"/>
        <c:lblAlgn val="ctr"/>
        <c:lblOffset val="100"/>
      </c:catAx>
      <c:valAx>
        <c:axId val="260408448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199"/>
            </a:pPr>
            <a:endParaRPr lang="en-US"/>
          </a:p>
        </c:txPr>
        <c:crossAx val="260406656"/>
        <c:crosses val="autoZero"/>
        <c:crossBetween val="between"/>
        <c:majorUnit val="4000"/>
      </c:valAx>
    </c:plotArea>
    <c:plotVisOnly val="1"/>
    <c:dispBlanksAs val="gap"/>
  </c:chart>
  <c:txPr>
    <a:bodyPr/>
    <a:lstStyle/>
    <a:p>
      <a:pPr>
        <a:defRPr sz="1798"/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76092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 prst="coolSlant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r>
                      <a:rPr lang="sr-Cyrl-CS" smtClean="0"/>
                      <a:t>%</a:t>
                    </a:r>
                    <a:endParaRPr lang="en-US"/>
                  </a:p>
                </c:rich>
              </c:tx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23</a:t>
                    </a:r>
                    <a:r>
                      <a:rPr lang="sr-Cyrl-CS" smtClean="0"/>
                      <a:t>%</a:t>
                    </a:r>
                    <a:endParaRPr lang="en-US"/>
                  </a:p>
                </c:rich>
              </c:tx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68</a:t>
                    </a:r>
                    <a:r>
                      <a:rPr lang="sr-Cyrl-CS" smtClean="0"/>
                      <a:t>%</a:t>
                    </a:r>
                    <a:endParaRPr lang="en-US"/>
                  </a:p>
                </c:rich>
              </c:tx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&lt; 5 мин</c:v>
                </c:pt>
                <c:pt idx="1">
                  <c:v>5-10 мин</c:v>
                </c:pt>
                <c:pt idx="2">
                  <c:v>&gt; 10 мин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9</c:v>
                </c:pt>
                <c:pt idx="1">
                  <c:v>23</c:v>
                </c:pt>
                <c:pt idx="2">
                  <c:v>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9A46"/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glow" dir="t">
                <a:rot lat="0" lon="0" rev="4800000"/>
              </a:lightRig>
            </a:scene3d>
            <a:sp3d prstMaterial="matte">
              <a:bevelT w="127000" h="63500" prst="coolSlant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19</a:t>
                    </a:r>
                    <a:r>
                      <a:rPr lang="sr-Cyrl-CS" smtClean="0"/>
                      <a:t>%</a:t>
                    </a:r>
                    <a:endParaRPr lang="en-US"/>
                  </a:p>
                </c:rich>
              </c:tx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27</a:t>
                    </a:r>
                    <a:r>
                      <a:rPr lang="sr-Cyrl-CS" smtClean="0"/>
                      <a:t>%</a:t>
                    </a:r>
                    <a:endParaRPr lang="en-US"/>
                  </a:p>
                </c:rich>
              </c:tx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55</a:t>
                    </a:r>
                    <a:r>
                      <a:rPr lang="sr-Cyrl-CS" smtClean="0"/>
                      <a:t>%</a:t>
                    </a:r>
                    <a:endParaRPr lang="en-US"/>
                  </a:p>
                </c:rich>
              </c:tx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&lt; 5 мин</c:v>
                </c:pt>
                <c:pt idx="1">
                  <c:v>5-10 мин</c:v>
                </c:pt>
                <c:pt idx="2">
                  <c:v>&gt; 10 мин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19</c:v>
                </c:pt>
                <c:pt idx="1">
                  <c:v>27</c:v>
                </c:pt>
                <c:pt idx="2">
                  <c:v>55</c:v>
                </c:pt>
              </c:numCache>
            </c:numRef>
          </c:val>
        </c:ser>
        <c:axId val="308828416"/>
        <c:axId val="313345536"/>
      </c:barChart>
      <c:catAx>
        <c:axId val="3088284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13345536"/>
        <c:crosses val="autoZero"/>
        <c:auto val="1"/>
        <c:lblAlgn val="ctr"/>
        <c:lblOffset val="100"/>
      </c:catAx>
      <c:valAx>
        <c:axId val="313345536"/>
        <c:scaling>
          <c:orientation val="minMax"/>
        </c:scaling>
        <c:axPos val="l"/>
        <c:majorGridlines>
          <c:spPr>
            <a:ln>
              <a:solidFill>
                <a:prstClr val="white"/>
              </a:solidFill>
            </a:ln>
          </c:spPr>
        </c:majorGridlines>
        <c:numFmt formatCode="0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08828416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0.66426</cdr:x>
      <cdr:y>0.44857</cdr:y>
    </cdr:from>
    <cdr:to>
      <cdr:x>0.75368</cdr:x>
      <cdr:y>0.74858</cdr:y>
    </cdr:to>
    <cdr:sp macro="" textlink="">
      <cdr:nvSpPr>
        <cdr:cNvPr id="2" name="Text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 rot="16200000">
          <a:off x="2327094" y="1256081"/>
          <a:ext cx="714378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9pPr>
        </a:lstStyle>
        <a:p xmlns:a="http://schemas.openxmlformats.org/drawingml/2006/main">
          <a:r>
            <a:rPr lang="sr-Cyrl-CS" sz="1600" dirty="0">
              <a:solidFill>
                <a:schemeClr val="bg1"/>
              </a:solidFill>
            </a:rPr>
            <a:t>Пре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0.77358</cdr:x>
      <cdr:y>0.36</cdr:y>
    </cdr:from>
    <cdr:to>
      <cdr:x>0.863</cdr:x>
      <cdr:y>0.75</cdr:y>
    </cdr:to>
    <cdr:sp macro="" textlink="">
      <cdr:nvSpPr>
        <cdr:cNvPr id="3" name="Text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 rot="16200000">
          <a:off x="2633864" y="1152326"/>
          <a:ext cx="928687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9pPr>
        </a:lstStyle>
        <a:p xmlns:a="http://schemas.openxmlformats.org/drawingml/2006/main">
          <a:r>
            <a:rPr lang="sr-Cyrl-CS" sz="1600" dirty="0">
              <a:solidFill>
                <a:schemeClr val="bg1"/>
              </a:solidFill>
            </a:rPr>
            <a:t>После</a:t>
          </a:r>
          <a:endParaRPr lang="en-US" sz="1600" dirty="0">
            <a:ln w="18415" cmpd="sng">
              <a:solidFill>
                <a:srgbClr val="FFFFFF"/>
              </a:solidFill>
              <a:prstDash val="solid"/>
            </a:ln>
            <a:solidFill>
              <a:schemeClr val="bg1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8D9D2-CD2C-4CE5-80D0-7653739888F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1168D-937A-49E3-98E5-F879E497E0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0A12C-B238-47D7-BF0D-BB963A0442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0A12C-B238-47D7-BF0D-BB963A04422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0A12C-B238-47D7-BF0D-BB963A04422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0A12C-B238-47D7-BF0D-BB963A04422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97B3E-3938-4445-8E25-F8C1A047A471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FB041-828A-41ED-A566-94F405A9A6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8.jpe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7.jpeg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hart" Target="../charts/chart1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6" descr="LOGO FAKULTETA - DOLE DESNO - ISECENI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4021124"/>
            <a:ext cx="2786050" cy="28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/>
          <p:nvPr/>
        </p:nvGrpSpPr>
        <p:grpSpPr>
          <a:xfrm>
            <a:off x="93271" y="71414"/>
            <a:ext cx="8863743" cy="1143008"/>
            <a:chOff x="93271" y="878925"/>
            <a:chExt cx="8863743" cy="1404000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pic>
          <p:nvPicPr>
            <p:cNvPr id="5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5" cstate="print"/>
            <a:srcRect t="66667"/>
            <a:stretch>
              <a:fillRect/>
            </a:stretch>
          </p:blipFill>
          <p:spPr bwMode="auto">
            <a:xfrm>
              <a:off x="93271" y="878925"/>
              <a:ext cx="7487950" cy="140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5" cstate="print"/>
            <a:srcRect r="74219" b="66667"/>
            <a:stretch>
              <a:fillRect/>
            </a:stretch>
          </p:blipFill>
          <p:spPr bwMode="auto">
            <a:xfrm>
              <a:off x="7509143" y="878925"/>
              <a:ext cx="1447871" cy="1404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Rectangle 8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rgbClr val="3366FF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14282" y="71414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sr-Cyrl-CS" sz="2800" b="1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Ниво услуге на семафорисаним раскрсницама</a:t>
            </a:r>
            <a:endParaRPr lang="en-US" sz="2800" b="1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01638" y="1400175"/>
            <a:ext cx="8229600" cy="1814513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sr-Latn-CS" sz="2000" i="1" dirty="0" smtClean="0"/>
              <a:t>Highway Capacity Manuel (HCM)</a:t>
            </a:r>
            <a:endParaRPr lang="sr-Cyrl-CS" sz="2000" i="1" dirty="0" smtClean="0"/>
          </a:p>
          <a:p>
            <a:pPr algn="just" eaLnBrk="1" hangingPunct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sr-Cyrl-CS" sz="2000" dirty="0" smtClean="0"/>
              <a:t>Поступак је базиран на утврђивању времена путовања, односно стварне брзине саобраћајног тока.</a:t>
            </a:r>
          </a:p>
          <a:p>
            <a:pPr algn="just" eaLnBrk="1" hangingPunct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sr-Cyrl-CS" sz="2000" dirty="0" smtClean="0"/>
              <a:t>Брзина зависи од ранга саобраћајнице и начина управљања саобраћајем помоћу светлосних сигнала:</a:t>
            </a: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2709863" y="3241698"/>
          <a:ext cx="3194050" cy="755650"/>
        </p:xfrm>
        <a:graphic>
          <a:graphicData uri="http://schemas.openxmlformats.org/presentationml/2006/ole">
            <p:oleObj spid="_x0000_s1026" name="Equation" r:id="rId6" imgW="1879560" imgH="444240" progId="Equation.3">
              <p:embed/>
            </p:oleObj>
          </a:graphicData>
        </a:graphic>
      </p:graphicFrame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755650" y="3925910"/>
            <a:ext cx="8031163" cy="18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ts val="900"/>
              </a:spcBef>
              <a:defRPr/>
            </a:pPr>
            <a:r>
              <a:rPr lang="sr-Cyrl-CS" sz="2000" dirty="0">
                <a:latin typeface="+mn-lt"/>
              </a:rPr>
              <a:t>где је:</a:t>
            </a:r>
          </a:p>
          <a:p>
            <a:pPr>
              <a:lnSpc>
                <a:spcPct val="85000"/>
              </a:lnSpc>
              <a:spcBef>
                <a:spcPts val="900"/>
              </a:spcBef>
              <a:defRPr/>
            </a:pPr>
            <a:r>
              <a:rPr lang="sr-Cyrl-CS" sz="2000" i="1" dirty="0">
                <a:latin typeface="+mn-lt"/>
              </a:rPr>
              <a:t>	</a:t>
            </a:r>
            <a:r>
              <a:rPr lang="en-US" sz="2000" i="1" dirty="0">
                <a:latin typeface="+mn-lt"/>
              </a:rPr>
              <a:t>v</a:t>
            </a:r>
            <a:r>
              <a:rPr lang="sr-Cyrl-CS" sz="2000" dirty="0">
                <a:latin typeface="+mn-lt"/>
              </a:rPr>
              <a:t> – просечна брзина у току на деоници дужине </a:t>
            </a:r>
            <a:r>
              <a:rPr lang="en-US" sz="2000" i="1" dirty="0">
                <a:latin typeface="+mn-lt"/>
              </a:rPr>
              <a:t>L</a:t>
            </a:r>
            <a:r>
              <a:rPr lang="en-US" sz="2000" dirty="0">
                <a:latin typeface="+mn-lt"/>
              </a:rPr>
              <a:t> [km/h]</a:t>
            </a:r>
            <a:r>
              <a:rPr lang="sr-Cyrl-CS" sz="2000" dirty="0">
                <a:latin typeface="+mn-lt"/>
              </a:rPr>
              <a:t>;</a:t>
            </a:r>
          </a:p>
          <a:p>
            <a:pPr>
              <a:lnSpc>
                <a:spcPct val="85000"/>
              </a:lnSpc>
              <a:spcBef>
                <a:spcPts val="900"/>
              </a:spcBef>
              <a:defRPr/>
            </a:pPr>
            <a:r>
              <a:rPr lang="sr-Cyrl-CS" sz="2000" i="1" dirty="0">
                <a:latin typeface="+mn-lt"/>
              </a:rPr>
              <a:t>	</a:t>
            </a:r>
            <a:r>
              <a:rPr lang="en-US" sz="2000" i="1" dirty="0">
                <a:latin typeface="+mn-lt"/>
              </a:rPr>
              <a:t>L</a:t>
            </a:r>
            <a:r>
              <a:rPr lang="sr-Cyrl-CS" sz="2000" dirty="0">
                <a:latin typeface="+mn-lt"/>
              </a:rPr>
              <a:t> – дужина деонице</a:t>
            </a:r>
            <a:r>
              <a:rPr lang="en-US" sz="2000" dirty="0">
                <a:latin typeface="+mn-lt"/>
              </a:rPr>
              <a:t> [km]</a:t>
            </a:r>
            <a:r>
              <a:rPr lang="sr-Cyrl-CS" sz="2000" dirty="0">
                <a:latin typeface="+mn-lt"/>
              </a:rPr>
              <a:t>;</a:t>
            </a:r>
          </a:p>
          <a:p>
            <a:pPr>
              <a:lnSpc>
                <a:spcPct val="85000"/>
              </a:lnSpc>
              <a:spcBef>
                <a:spcPts val="900"/>
              </a:spcBef>
              <a:defRPr/>
            </a:pPr>
            <a:r>
              <a:rPr lang="sr-Cyrl-CS" sz="2000" i="1" dirty="0">
                <a:latin typeface="+mn-lt"/>
              </a:rPr>
              <a:t>	Т(Ј)</a:t>
            </a:r>
            <a:r>
              <a:rPr lang="sr-Cyrl-CS" sz="2000" dirty="0">
                <a:latin typeface="+mn-lt"/>
              </a:rPr>
              <a:t> – чисто време путовања на деоници дужине </a:t>
            </a:r>
            <a:r>
              <a:rPr lang="en-US" sz="2000" i="1" dirty="0">
                <a:latin typeface="+mn-lt"/>
              </a:rPr>
              <a:t>L</a:t>
            </a:r>
            <a:r>
              <a:rPr lang="en-US" sz="2000" dirty="0">
                <a:latin typeface="+mn-lt"/>
              </a:rPr>
              <a:t> [s/</a:t>
            </a:r>
            <a:r>
              <a:rPr lang="sr-Cyrl-CS" sz="2000" dirty="0">
                <a:latin typeface="+mn-lt"/>
              </a:rPr>
              <a:t>воз</a:t>
            </a:r>
            <a:r>
              <a:rPr lang="en-US" sz="2000" dirty="0">
                <a:latin typeface="+mn-lt"/>
              </a:rPr>
              <a:t>]</a:t>
            </a:r>
            <a:r>
              <a:rPr lang="sr-Cyrl-CS" sz="2000" dirty="0">
                <a:latin typeface="+mn-lt"/>
              </a:rPr>
              <a:t>;</a:t>
            </a:r>
          </a:p>
          <a:p>
            <a:pPr>
              <a:lnSpc>
                <a:spcPct val="85000"/>
              </a:lnSpc>
              <a:spcBef>
                <a:spcPts val="900"/>
              </a:spcBef>
              <a:defRPr/>
            </a:pPr>
            <a:r>
              <a:rPr lang="sr-Cyrl-CS" sz="2000" i="1" dirty="0">
                <a:latin typeface="+mn-lt"/>
              </a:rPr>
              <a:t>	</a:t>
            </a:r>
            <a:r>
              <a:rPr lang="en-US" sz="2000" i="1" dirty="0">
                <a:latin typeface="+mn-lt"/>
              </a:rPr>
              <a:t>D</a:t>
            </a:r>
            <a:r>
              <a:rPr lang="sr-Cyrl-CS" sz="2000" dirty="0">
                <a:latin typeface="+mn-lt"/>
              </a:rPr>
              <a:t> – временски губици на деоници </a:t>
            </a:r>
            <a:r>
              <a:rPr lang="en-US" sz="2000" dirty="0">
                <a:latin typeface="+mn-lt"/>
              </a:rPr>
              <a:t>[s/</a:t>
            </a:r>
            <a:r>
              <a:rPr lang="sr-Cyrl-CS" sz="2000" dirty="0">
                <a:latin typeface="+mn-lt"/>
              </a:rPr>
              <a:t>воз</a:t>
            </a:r>
            <a:r>
              <a:rPr lang="en-US" sz="2000" dirty="0">
                <a:latin typeface="+mn-lt"/>
              </a:rPr>
              <a:t>]</a:t>
            </a:r>
            <a:r>
              <a:rPr lang="sr-Cyrl-CS" sz="2000" dirty="0">
                <a:latin typeface="+mn-lt"/>
              </a:rPr>
              <a:t>.</a:t>
            </a:r>
            <a:endParaRPr lang="en-US" sz="2000" dirty="0">
              <a:latin typeface="+mn-lt"/>
            </a:endParaRPr>
          </a:p>
        </p:txBody>
      </p:sp>
      <p:graphicFrame>
        <p:nvGraphicFramePr>
          <p:cNvPr id="30" name="Object 5"/>
          <p:cNvGraphicFramePr>
            <a:graphicFrameLocks noChangeAspect="1"/>
          </p:cNvGraphicFramePr>
          <p:nvPr/>
        </p:nvGraphicFramePr>
        <p:xfrm>
          <a:off x="1089025" y="4144985"/>
          <a:ext cx="2114550" cy="388938"/>
        </p:xfrm>
        <a:graphic>
          <a:graphicData uri="http://schemas.openxmlformats.org/presentationml/2006/ole">
            <p:oleObj spid="_x0000_s1027" name="Equation" r:id="rId7" imgW="1244520" imgH="228600" progId="Equation.3">
              <p:embed/>
            </p:oleObj>
          </a:graphicData>
        </a:graphic>
      </p:graphicFrame>
      <p:graphicFrame>
        <p:nvGraphicFramePr>
          <p:cNvPr id="31" name="Object 6"/>
          <p:cNvGraphicFramePr>
            <a:graphicFrameLocks noChangeAspect="1"/>
          </p:cNvGraphicFramePr>
          <p:nvPr/>
        </p:nvGraphicFramePr>
        <p:xfrm>
          <a:off x="5654675" y="3670323"/>
          <a:ext cx="2373313" cy="1358900"/>
        </p:xfrm>
        <a:graphic>
          <a:graphicData uri="http://schemas.openxmlformats.org/presentationml/2006/ole">
            <p:oleObj spid="_x0000_s1028" name="Equation" r:id="rId8" imgW="1396800" imgH="799920" progId="Equation.3">
              <p:embed/>
            </p:oleObj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/>
        </p:nvGraphicFramePr>
        <p:xfrm>
          <a:off x="1047750" y="5037160"/>
          <a:ext cx="4100513" cy="863600"/>
        </p:xfrm>
        <a:graphic>
          <a:graphicData uri="http://schemas.openxmlformats.org/presentationml/2006/ole">
            <p:oleObj spid="_x0000_s1029" name="Equation" r:id="rId9" imgW="2412720" imgH="507960" progId="Equation.3">
              <p:embed/>
            </p:oleObj>
          </a:graphicData>
        </a:graphic>
      </p:graphicFrame>
      <p:graphicFrame>
        <p:nvGraphicFramePr>
          <p:cNvPr id="33" name="Object 8"/>
          <p:cNvGraphicFramePr>
            <a:graphicFrameLocks noChangeAspect="1"/>
          </p:cNvGraphicFramePr>
          <p:nvPr/>
        </p:nvGraphicFramePr>
        <p:xfrm>
          <a:off x="5618163" y="5110185"/>
          <a:ext cx="2049462" cy="668338"/>
        </p:xfrm>
        <a:graphic>
          <a:graphicData uri="http://schemas.openxmlformats.org/presentationml/2006/ole">
            <p:oleObj spid="_x0000_s1030" name="Equation" r:id="rId10" imgW="1206360" imgH="393480" progId="Equation.3">
              <p:embed/>
            </p:oleObj>
          </a:graphicData>
        </a:graphic>
      </p:graphicFrame>
      <p:graphicFrame>
        <p:nvGraphicFramePr>
          <p:cNvPr id="34" name="Object 9"/>
          <p:cNvGraphicFramePr>
            <a:graphicFrameLocks noChangeAspect="1"/>
          </p:cNvGraphicFramePr>
          <p:nvPr/>
        </p:nvGraphicFramePr>
        <p:xfrm>
          <a:off x="4232275" y="5973785"/>
          <a:ext cx="1298575" cy="669925"/>
        </p:xfrm>
        <a:graphic>
          <a:graphicData uri="http://schemas.openxmlformats.org/presentationml/2006/ole">
            <p:oleObj spid="_x0000_s1031" name="Equation" r:id="rId11" imgW="761760" imgH="393480" progId="Equation.3">
              <p:embed/>
            </p:oleObj>
          </a:graphicData>
        </a:graphic>
      </p:graphicFrame>
      <p:sp>
        <p:nvSpPr>
          <p:cNvPr id="35" name="Oval 14"/>
          <p:cNvSpPr>
            <a:spLocks noChangeArrowheads="1"/>
          </p:cNvSpPr>
          <p:nvPr/>
        </p:nvSpPr>
        <p:spPr bwMode="auto">
          <a:xfrm>
            <a:off x="7118350" y="4460898"/>
            <a:ext cx="647700" cy="43180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36" name="Oval 15"/>
          <p:cNvSpPr>
            <a:spLocks noChangeArrowheads="1"/>
          </p:cNvSpPr>
          <p:nvPr/>
        </p:nvSpPr>
        <p:spPr bwMode="auto">
          <a:xfrm>
            <a:off x="4546600" y="5037160"/>
            <a:ext cx="647700" cy="43180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37" name="Oval 16"/>
          <p:cNvSpPr>
            <a:spLocks noChangeArrowheads="1"/>
          </p:cNvSpPr>
          <p:nvPr/>
        </p:nvSpPr>
        <p:spPr bwMode="auto">
          <a:xfrm>
            <a:off x="3238500" y="5219723"/>
            <a:ext cx="647700" cy="43180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38" name="Oval 17"/>
          <p:cNvSpPr>
            <a:spLocks noChangeArrowheads="1"/>
          </p:cNvSpPr>
          <p:nvPr/>
        </p:nvSpPr>
        <p:spPr bwMode="auto">
          <a:xfrm>
            <a:off x="2136775" y="5219723"/>
            <a:ext cx="647700" cy="43180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>
            <a:off x="4427538" y="5791223"/>
            <a:ext cx="288925" cy="0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40" name="Line 20"/>
          <p:cNvSpPr>
            <a:spLocks noChangeShapeType="1"/>
          </p:cNvSpPr>
          <p:nvPr/>
        </p:nvSpPr>
        <p:spPr bwMode="auto">
          <a:xfrm>
            <a:off x="6634163" y="5791223"/>
            <a:ext cx="288925" cy="0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5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3271" y="71414"/>
            <a:ext cx="8863743" cy="1143008"/>
            <a:chOff x="93271" y="878925"/>
            <a:chExt cx="8863743" cy="1404000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pic>
          <p:nvPicPr>
            <p:cNvPr id="5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3" cstate="print"/>
            <a:srcRect t="66667"/>
            <a:stretch>
              <a:fillRect/>
            </a:stretch>
          </p:blipFill>
          <p:spPr bwMode="auto">
            <a:xfrm>
              <a:off x="93271" y="878925"/>
              <a:ext cx="7487950" cy="140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3" cstate="print"/>
            <a:srcRect r="74219" b="66667"/>
            <a:stretch>
              <a:fillRect/>
            </a:stretch>
          </p:blipFill>
          <p:spPr bwMode="auto">
            <a:xfrm>
              <a:off x="7509143" y="878925"/>
              <a:ext cx="1447871" cy="1404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Rectangle 8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rgbClr val="3366FF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14282" y="71414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sr-Cyrl-CS" sz="2800" b="1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Утицај на капацитет</a:t>
            </a:r>
            <a:endParaRPr lang="en-US" sz="2800" b="1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10" name="Picture 6" descr="LOGO FAKULTETA - DOLE DESNO - ISECENI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4021149"/>
            <a:ext cx="2786050" cy="28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704850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sr-Cyrl-CS" sz="2000" dirty="0" smtClean="0"/>
              <a:t>Паркирање на УФ смањује капацитет саобраћајница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ru-RU" sz="2000" i="1" dirty="0" smtClean="0"/>
              <a:t>HCM</a:t>
            </a:r>
            <a:r>
              <a:rPr lang="ru-RU" sz="2000" dirty="0" smtClean="0"/>
              <a:t>: фактор паркираних возила (</a:t>
            </a:r>
            <a:r>
              <a:rPr lang="ru-RU" sz="2000" i="1" dirty="0" smtClean="0"/>
              <a:t>f</a:t>
            </a:r>
            <a:r>
              <a:rPr lang="ru-RU" sz="2000" i="1" baseline="-25000" dirty="0" smtClean="0"/>
              <a:t>p</a:t>
            </a:r>
            <a:r>
              <a:rPr lang="ru-RU" sz="2000" dirty="0" smtClean="0"/>
              <a:t>)</a:t>
            </a: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395288" y="5734049"/>
            <a:ext cx="82867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lvl="1" indent="-34290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sr-Cyrl-CS" sz="2000" i="1" dirty="0">
                <a:latin typeface="+mn-lt"/>
              </a:rPr>
              <a:t>Увођењем режима паркирања, повећава се обрт паркирања, па се капацитет </a:t>
            </a:r>
            <a:r>
              <a:rPr lang="sr-Cyrl-CS" sz="2000" i="1" dirty="0" smtClean="0">
                <a:latin typeface="+mn-lt"/>
              </a:rPr>
              <a:t>раскрсница смањује: </a:t>
            </a:r>
            <a:r>
              <a:rPr lang="sr-Cyrl-CS" altLang="ko-KR" sz="2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맑은 고딕"/>
              </a:rPr>
              <a:t>НУ ↓</a:t>
            </a:r>
            <a:endParaRPr lang="sr-Cyrl-CS" sz="2000" b="1" i="1" dirty="0">
              <a:ln w="9000" cmpd="sng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27088" y="4572008"/>
            <a:ext cx="78486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000" dirty="0" smtClean="0">
                <a:latin typeface="+mn-lt"/>
              </a:rPr>
              <a:t>„Ефекат трења“ на саобраћајни ток</a:t>
            </a:r>
          </a:p>
          <a:p>
            <a:pPr marL="342900" indent="-342900">
              <a:spcBef>
                <a:spcPts val="600"/>
              </a:spcBef>
              <a:buFontTx/>
              <a:buAutoNum type="arabicPeriod"/>
            </a:pPr>
            <a:r>
              <a:rPr lang="ru-RU" sz="2000" dirty="0" smtClean="0">
                <a:latin typeface="+mn-lt"/>
              </a:rPr>
              <a:t>Блокирање </a:t>
            </a:r>
            <a:r>
              <a:rPr lang="ru-RU" sz="2000" dirty="0">
                <a:latin typeface="+mn-lt"/>
              </a:rPr>
              <a:t>траке возилима која улазе или излазе са паркинг </a:t>
            </a:r>
            <a:r>
              <a:rPr lang="ru-RU" sz="2000" dirty="0" smtClean="0">
                <a:latin typeface="+mn-lt"/>
              </a:rPr>
              <a:t>места</a:t>
            </a:r>
            <a:r>
              <a:rPr lang="en-US" sz="2000" dirty="0" smtClean="0">
                <a:latin typeface="+mn-lt"/>
              </a:rPr>
              <a:t> </a:t>
            </a:r>
            <a:r>
              <a:rPr lang="sr-Cyrl-CS" sz="2000" dirty="0" smtClean="0">
                <a:latin typeface="+mn-lt"/>
              </a:rPr>
              <a:t>-</a:t>
            </a:r>
            <a:r>
              <a:rPr lang="en-US" sz="2000" dirty="0" smtClean="0">
                <a:latin typeface="+mn-lt"/>
              </a:rPr>
              <a:t> 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захтеви </a:t>
            </a: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за 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паркирање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15" name="Chart 14"/>
          <p:cNvGraphicFramePr/>
          <p:nvPr/>
        </p:nvGraphicFramePr>
        <p:xfrm>
          <a:off x="4000496" y="2143116"/>
          <a:ext cx="4378742" cy="2627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Oval 17"/>
          <p:cNvSpPr>
            <a:spLocks noChangeArrowheads="1"/>
          </p:cNvSpPr>
          <p:nvPr/>
        </p:nvSpPr>
        <p:spPr bwMode="auto">
          <a:xfrm>
            <a:off x="2082778" y="2925758"/>
            <a:ext cx="504825" cy="33655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2673682" y="2811458"/>
            <a:ext cx="504825" cy="33655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30306" y="2071678"/>
            <a:ext cx="1510477" cy="643809"/>
          </a:xfrm>
          <a:prstGeom prst="rect">
            <a:avLst/>
          </a:prstGeom>
          <a:noFill/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16658" y="2931999"/>
            <a:ext cx="1498095" cy="507619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1357290" y="3714753"/>
            <a:ext cx="3071834" cy="624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indent="-444500">
              <a:lnSpc>
                <a:spcPct val="85000"/>
              </a:lnSpc>
              <a:spcBef>
                <a:spcPts val="300"/>
              </a:spcBef>
              <a:defRPr/>
            </a:pPr>
            <a:r>
              <a:rPr lang="en-US" sz="1600" i="1" dirty="0" smtClean="0">
                <a:latin typeface="+mn-lt"/>
              </a:rPr>
              <a:t>N</a:t>
            </a:r>
            <a:r>
              <a:rPr lang="en-US" sz="1600" i="1" baseline="-25000" dirty="0" smtClean="0">
                <a:latin typeface="+mn-lt"/>
              </a:rPr>
              <a:t>m</a:t>
            </a:r>
            <a:r>
              <a:rPr lang="sr-Cyrl-CS" sz="1600" dirty="0" smtClean="0">
                <a:latin typeface="+mn-lt"/>
              </a:rPr>
              <a:t> – број парк. маневара на </a:t>
            </a:r>
            <a:r>
              <a:rPr lang="sr-Latn-CS" sz="1600" dirty="0" smtClean="0">
                <a:latin typeface="+mn-lt"/>
              </a:rPr>
              <a:t>h</a:t>
            </a:r>
            <a:endParaRPr lang="sr-Cyrl-CS" sz="1600" dirty="0" smtClean="0">
              <a:latin typeface="+mn-lt"/>
            </a:endParaRPr>
          </a:p>
          <a:p>
            <a:pPr marL="444500" indent="-444500">
              <a:spcBef>
                <a:spcPts val="600"/>
              </a:spcBef>
              <a:defRPr/>
            </a:pPr>
            <a:r>
              <a:rPr lang="sr-Latn-CS" sz="1600" i="1" dirty="0" smtClean="0">
                <a:latin typeface="+mn-lt"/>
              </a:rPr>
              <a:t>N</a:t>
            </a:r>
            <a:r>
              <a:rPr lang="sr-Cyrl-CS" sz="1600" dirty="0" smtClean="0">
                <a:latin typeface="+mn-lt"/>
              </a:rPr>
              <a:t> – број саобраћајних трака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28662" y="1987543"/>
            <a:ext cx="34290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10000"/>
              </a:spcBef>
            </a:pPr>
            <a:r>
              <a:rPr lang="sr-Cyrl-RS" i="1" dirty="0" smtClean="0"/>
              <a:t>Ефекат трења на саобраћајни ток</a:t>
            </a:r>
            <a:endParaRPr lang="ru-RU" i="1" dirty="0" smtClean="0"/>
          </a:p>
        </p:txBody>
      </p:sp>
      <p:pic>
        <p:nvPicPr>
          <p:cNvPr id="7" name="Picture 6" descr="02 - UTICAJ PARKIRANOG VOZILA NA TOK VOZILA.jpg"/>
          <p:cNvPicPr>
            <a:picLocks noChangeAspect="1"/>
          </p:cNvPicPr>
          <p:nvPr/>
        </p:nvPicPr>
        <p:blipFill>
          <a:blip r:embed="rId2" cstate="print"/>
          <a:srcRect r="16883"/>
          <a:stretch>
            <a:fillRect/>
          </a:stretch>
        </p:blipFill>
        <p:spPr>
          <a:xfrm>
            <a:off x="4818828" y="1508163"/>
            <a:ext cx="3896576" cy="1969134"/>
          </a:xfrm>
          <a:prstGeom prst="rect">
            <a:avLst/>
          </a:prstGeom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00628" y="4576753"/>
            <a:ext cx="41433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sr-Cyrl-RS" i="1" dirty="0" smtClean="0"/>
              <a:t>Возила која улазе/излазе са паркинг места</a:t>
            </a:r>
            <a:endParaRPr lang="en-US" i="1" dirty="0" smtClean="0"/>
          </a:p>
        </p:txBody>
      </p:sp>
      <p:pic>
        <p:nvPicPr>
          <p:cNvPr id="9" name="Picture 8" descr="01 - UTICAJ MANEVRISANJA NA TOK VOZILA.jpg"/>
          <p:cNvPicPr>
            <a:picLocks noChangeAspect="1"/>
          </p:cNvPicPr>
          <p:nvPr/>
        </p:nvPicPr>
        <p:blipFill>
          <a:blip r:embed="rId3" cstate="print">
            <a:lum/>
          </a:blip>
          <a:srcRect l="57" t="-1006" r="-1000" b="-2551"/>
          <a:stretch>
            <a:fillRect/>
          </a:stretch>
        </p:blipFill>
        <p:spPr>
          <a:xfrm>
            <a:off x="494253" y="3517437"/>
            <a:ext cx="4077747" cy="3126273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 bwMode="auto">
          <a:xfrm>
            <a:off x="214282" y="71414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sr-Cyrl-CS" sz="2800" b="1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Утицај на капацитет</a:t>
            </a:r>
            <a:endParaRPr lang="en-US" sz="2800" b="1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3271" y="71414"/>
            <a:ext cx="8863743" cy="1143008"/>
            <a:chOff x="93271" y="878925"/>
            <a:chExt cx="8863743" cy="1404000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pic>
          <p:nvPicPr>
            <p:cNvPr id="5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3" cstate="print"/>
            <a:srcRect t="66667"/>
            <a:stretch>
              <a:fillRect/>
            </a:stretch>
          </p:blipFill>
          <p:spPr bwMode="auto">
            <a:xfrm>
              <a:off x="93271" y="878925"/>
              <a:ext cx="7487950" cy="140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3" cstate="print"/>
            <a:srcRect r="74219" b="66667"/>
            <a:stretch>
              <a:fillRect/>
            </a:stretch>
          </p:blipFill>
          <p:spPr bwMode="auto">
            <a:xfrm>
              <a:off x="7509143" y="878925"/>
              <a:ext cx="1447871" cy="1404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Rectangle 8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rgbClr val="3366FF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14282" y="71414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sr-Cyrl-CS" sz="2800" b="1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1. Захтеви за паркирање</a:t>
            </a:r>
            <a:endParaRPr lang="en-US" sz="2800" b="1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1" name="TextBox 5"/>
          <p:cNvSpPr txBox="1">
            <a:spLocks noChangeArrowheads="1"/>
          </p:cNvSpPr>
          <p:nvPr/>
        </p:nvSpPr>
        <p:spPr bwMode="auto">
          <a:xfrm>
            <a:off x="216000" y="0"/>
            <a:ext cx="69277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Cyrl-CS" b="1" dirty="0" smtClean="0">
                <a:solidFill>
                  <a:schemeClr val="bg1"/>
                </a:solidFill>
                <a:latin typeface="+mn-lt"/>
              </a:rPr>
              <a:t>Утицај на саобраћајно оптерећење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3" name="Picture 6" descr="LOGO FAKULTETA - DOLE DESNO - ISECENI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4021124"/>
            <a:ext cx="2786050" cy="28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428625" y="1500174"/>
            <a:ext cx="8229600" cy="1500185"/>
          </a:xfrm>
        </p:spPr>
        <p:txBody>
          <a:bodyPr/>
          <a:lstStyle/>
          <a:p>
            <a:pPr eaLnBrk="1" hangingPunct="1">
              <a:spcBef>
                <a:spcPts val="5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sr-Cyrl-CS" sz="1800" dirty="0" smtClean="0"/>
              <a:t>Смањује се број захтева дуготрајног паркирања</a:t>
            </a:r>
          </a:p>
          <a:p>
            <a:pPr eaLnBrk="1" hangingPunct="1"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sr-Cyrl-CS" sz="1800" dirty="0" smtClean="0"/>
              <a:t>Повећава се број захтева краткотрајног паркирања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sr-Latn-CS" sz="1800" b="1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sr-Cyrl-CS" sz="1800" b="1" dirty="0" smtClean="0">
                <a:solidFill>
                  <a:schemeClr val="accent5">
                    <a:lumMod val="50000"/>
                  </a:schemeClr>
                </a:solidFill>
              </a:rPr>
              <a:t>Ефекти увођења режима паркирања у централној зони Београда</a:t>
            </a: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1006929" y="5286388"/>
            <a:ext cx="350046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defRPr/>
            </a:pPr>
            <a:r>
              <a:rPr lang="sr-Cyrl-CS" altLang="ko-KR" sz="1600" i="1" dirty="0">
                <a:latin typeface="+mn-lt"/>
                <a:cs typeface="맑은 고딕"/>
              </a:rPr>
              <a:t>Повећан обим </a:t>
            </a:r>
            <a:r>
              <a:rPr lang="sr-Cyrl-CS" altLang="ko-KR" sz="1600" i="1" dirty="0" smtClean="0">
                <a:latin typeface="+mn-lt"/>
                <a:cs typeface="맑은 고딕"/>
              </a:rPr>
              <a:t>паркирања</a:t>
            </a:r>
            <a:r>
              <a:rPr lang="sr-Latn-CS" altLang="ko-KR" sz="1600" i="1" dirty="0" smtClean="0">
                <a:latin typeface="+mn-lt"/>
                <a:cs typeface="맑은 고딕"/>
              </a:rPr>
              <a:t>, </a:t>
            </a:r>
            <a:r>
              <a:rPr lang="sr-Cyrl-CS" altLang="ko-KR" sz="1600" i="1" dirty="0" smtClean="0">
                <a:latin typeface="+mn-lt"/>
                <a:cs typeface="맑은 고딕"/>
              </a:rPr>
              <a:t>тиме </a:t>
            </a:r>
            <a:r>
              <a:rPr lang="sr-Cyrl-CS" altLang="ko-KR" sz="1600" i="1" dirty="0">
                <a:latin typeface="+mn-lt"/>
                <a:cs typeface="맑은 고딕"/>
              </a:rPr>
              <a:t>и броја </a:t>
            </a:r>
            <a:r>
              <a:rPr lang="sr-Cyrl-CS" altLang="ko-KR" sz="1600" i="1" dirty="0" smtClean="0">
                <a:latin typeface="+mn-lt"/>
                <a:cs typeface="맑은 고딕"/>
              </a:rPr>
              <a:t>путовања</a:t>
            </a:r>
            <a:r>
              <a:rPr lang="sr-Latn-CS" altLang="ko-KR" sz="1600" i="1" dirty="0" smtClean="0">
                <a:latin typeface="+mn-lt"/>
                <a:cs typeface="맑은 고딕"/>
              </a:rPr>
              <a:t>,</a:t>
            </a:r>
            <a:r>
              <a:rPr lang="sr-Cyrl-CS" altLang="ko-KR" sz="1600" i="1" dirty="0" smtClean="0">
                <a:latin typeface="+mn-lt"/>
                <a:cs typeface="맑은 고딕"/>
              </a:rPr>
              <a:t> </a:t>
            </a:r>
            <a:r>
              <a:rPr lang="sr-Cyrl-CS" altLang="ko-KR" sz="1600" i="1" dirty="0">
                <a:latin typeface="+mn-lt"/>
                <a:cs typeface="맑은 고딕"/>
              </a:rPr>
              <a:t>за око 9.200 на дан (22</a:t>
            </a:r>
            <a:r>
              <a:rPr lang="sr-Cyrl-CS" altLang="ko-KR" sz="1600" i="1" dirty="0" smtClean="0">
                <a:latin typeface="+mn-lt"/>
                <a:cs typeface="맑은 고딕"/>
              </a:rPr>
              <a:t>%): </a:t>
            </a:r>
            <a:r>
              <a:rPr lang="sr-Cyrl-CS" altLang="ko-KR" sz="2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맑은 고딕"/>
              </a:rPr>
              <a:t>НУ ↓</a:t>
            </a:r>
            <a:endParaRPr lang="sr-Cyrl-CS" altLang="ko-KR" sz="20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맑은 고딕"/>
            </a:endParaRPr>
          </a:p>
        </p:txBody>
      </p:sp>
      <p:graphicFrame>
        <p:nvGraphicFramePr>
          <p:cNvPr id="26" name="Chart 6"/>
          <p:cNvGraphicFramePr>
            <a:graphicFrameLocks/>
          </p:cNvGraphicFramePr>
          <p:nvPr/>
        </p:nvGraphicFramePr>
        <p:xfrm>
          <a:off x="4776346" y="4643445"/>
          <a:ext cx="3796182" cy="2214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7" name="TextBox 7"/>
          <p:cNvSpPr txBox="1">
            <a:spLocks noChangeArrowheads="1"/>
          </p:cNvSpPr>
          <p:nvPr/>
        </p:nvSpPr>
        <p:spPr bwMode="auto">
          <a:xfrm>
            <a:off x="5857884" y="5876528"/>
            <a:ext cx="928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Cyrl-CS" sz="1600" dirty="0">
                <a:solidFill>
                  <a:schemeClr val="bg1"/>
                </a:solidFill>
                <a:latin typeface="+mn-lt"/>
              </a:rPr>
              <a:t>Пре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" name="TextBox 8"/>
          <p:cNvSpPr txBox="1">
            <a:spLocks noChangeArrowheads="1"/>
          </p:cNvSpPr>
          <p:nvPr/>
        </p:nvSpPr>
        <p:spPr bwMode="auto">
          <a:xfrm>
            <a:off x="7143775" y="5886470"/>
            <a:ext cx="928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Cyrl-CS" sz="1600" dirty="0">
                <a:solidFill>
                  <a:schemeClr val="bg1"/>
                </a:solidFill>
                <a:latin typeface="+mn-lt"/>
              </a:rPr>
              <a:t>После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29" name="Chart 6"/>
          <p:cNvGraphicFramePr>
            <a:graphicFrameLocks/>
          </p:cNvGraphicFramePr>
          <p:nvPr/>
        </p:nvGraphicFramePr>
        <p:xfrm>
          <a:off x="711199" y="2857496"/>
          <a:ext cx="3796192" cy="2214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TextBox 7"/>
          <p:cNvSpPr txBox="1">
            <a:spLocks noChangeArrowheads="1"/>
          </p:cNvSpPr>
          <p:nvPr/>
        </p:nvSpPr>
        <p:spPr bwMode="auto">
          <a:xfrm>
            <a:off x="1772277" y="4071942"/>
            <a:ext cx="928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Cyrl-CS" sz="1600" dirty="0">
                <a:solidFill>
                  <a:schemeClr val="bg1"/>
                </a:solidFill>
                <a:latin typeface="+mn-lt"/>
              </a:rPr>
              <a:t>Пре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TextBox 8"/>
          <p:cNvSpPr txBox="1">
            <a:spLocks noChangeArrowheads="1"/>
          </p:cNvSpPr>
          <p:nvPr/>
        </p:nvSpPr>
        <p:spPr bwMode="auto">
          <a:xfrm>
            <a:off x="3085457" y="4097342"/>
            <a:ext cx="928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Cyrl-CS" sz="1600" dirty="0">
                <a:solidFill>
                  <a:schemeClr val="bg1"/>
                </a:solidFill>
                <a:latin typeface="+mn-lt"/>
              </a:rPr>
              <a:t>После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4776346" y="3384951"/>
            <a:ext cx="35818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sr-Cyrl-CS" altLang="ko-KR" sz="1600" i="1" dirty="0" smtClean="0">
                <a:latin typeface="+mn-lt"/>
                <a:cs typeface="맑은 고딕"/>
              </a:rPr>
              <a:t>Смањен број корисника са мотивом </a:t>
            </a:r>
            <a:r>
              <a:rPr lang="sr-Latn-CS" sz="1600" i="1" dirty="0" smtClean="0">
                <a:latin typeface="+mn-lt"/>
              </a:rPr>
              <a:t>„</a:t>
            </a:r>
            <a:r>
              <a:rPr lang="sr-Cyrl-CS" altLang="ko-KR" sz="1600" i="1" dirty="0" smtClean="0">
                <a:latin typeface="+mn-lt"/>
                <a:cs typeface="맑은 고딕"/>
              </a:rPr>
              <a:t>рад” за око 2.650: </a:t>
            </a:r>
            <a:r>
              <a:rPr lang="sr-Cyrl-CS" altLang="ko-KR" sz="2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맑은 고딕"/>
              </a:rPr>
              <a:t>НУ ↑</a:t>
            </a:r>
            <a:endParaRPr lang="sr-Cyrl-CS" altLang="ko-KR" sz="2000" b="1" i="1" cap="all" dirty="0">
              <a:ln w="9000" cmpd="sng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맑은 고딕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571736" y="3000372"/>
            <a:ext cx="714380" cy="357190"/>
          </a:xfrm>
          <a:prstGeom prst="straightConnector1">
            <a:avLst/>
          </a:prstGeom>
          <a:ln>
            <a:solidFill>
              <a:srgbClr val="009A46"/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6643702" y="4857760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Graphic spid="26" grpId="0">
        <p:bldAsOne/>
      </p:bldGraphic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93271" y="71414"/>
            <a:ext cx="8863743" cy="1143008"/>
            <a:chOff x="93271" y="878925"/>
            <a:chExt cx="8863743" cy="1404000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pic>
          <p:nvPicPr>
            <p:cNvPr id="5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3" cstate="print"/>
            <a:srcRect t="66667"/>
            <a:stretch>
              <a:fillRect/>
            </a:stretch>
          </p:blipFill>
          <p:spPr bwMode="auto">
            <a:xfrm>
              <a:off x="93271" y="878925"/>
              <a:ext cx="7487950" cy="140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2" descr="PowerPoint Template about transportation, travel, cities"/>
            <p:cNvPicPr>
              <a:picLocks noChangeAspect="1" noChangeArrowheads="1"/>
            </p:cNvPicPr>
            <p:nvPr/>
          </p:nvPicPr>
          <p:blipFill>
            <a:blip r:embed="rId3" cstate="print"/>
            <a:srcRect r="74219" b="66667"/>
            <a:stretch>
              <a:fillRect/>
            </a:stretch>
          </p:blipFill>
          <p:spPr bwMode="auto">
            <a:xfrm>
              <a:off x="7509143" y="878925"/>
              <a:ext cx="1447871" cy="1404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Rectangle 8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rgbClr val="3366FF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14282" y="71414"/>
            <a:ext cx="892971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sr-Cyrl-CS" sz="2800" b="1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2. </a:t>
            </a:r>
            <a:r>
              <a:rPr lang="sr-Cyrl-RS" sz="2800" b="1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Саобраћај настао због </a:t>
            </a:r>
            <a:r>
              <a:rPr lang="sr-Cyrl-CS" sz="2800" b="1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трагања за п. местом</a:t>
            </a:r>
            <a:endParaRPr lang="en-US" sz="2800" b="1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10" name="Picture 6" descr="LOGO FAKULTETA - DOLE DESNO - ISECENI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4021124"/>
            <a:ext cx="2786050" cy="28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28625" y="1214422"/>
            <a:ext cx="8229600" cy="1214437"/>
          </a:xfrm>
        </p:spPr>
        <p:txBody>
          <a:bodyPr/>
          <a:lstStyle/>
          <a:p>
            <a:pPr eaLnBrk="1" hangingPunct="1">
              <a:spcBef>
                <a:spcPct val="15000"/>
              </a:spcBef>
              <a:buClr>
                <a:schemeClr val="accent1">
                  <a:lumMod val="75000"/>
                </a:schemeClr>
              </a:buClr>
              <a:buSzPct val="120000"/>
            </a:pPr>
            <a:r>
              <a:rPr lang="sr-Cyrl-CS" sz="1800" dirty="0" smtClean="0"/>
              <a:t>Зависи од попуњености капацитета за паркирање, што је директна последица  примењених мера.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sr-Latn-CS" sz="1800" b="1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sr-Cyrl-CS" sz="1800" b="1" dirty="0" smtClean="0">
                <a:solidFill>
                  <a:schemeClr val="accent5">
                    <a:lumMod val="50000"/>
                  </a:schemeClr>
                </a:solidFill>
              </a:rPr>
              <a:t>Ефекти увођења режима паркирања у централној зони Београда</a:t>
            </a:r>
          </a:p>
        </p:txBody>
      </p:sp>
      <p:sp>
        <p:nvSpPr>
          <p:cNvPr id="13" name="Rectangle 48"/>
          <p:cNvSpPr txBox="1">
            <a:spLocks noChangeArrowheads="1"/>
          </p:cNvSpPr>
          <p:nvPr/>
        </p:nvSpPr>
        <p:spPr bwMode="auto">
          <a:xfrm>
            <a:off x="928662" y="5149878"/>
            <a:ext cx="3563938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175" algn="r" eaLnBrk="0" hangingPunct="0">
              <a:spcBef>
                <a:spcPct val="20000"/>
              </a:spcBef>
              <a:buSzPct val="75000"/>
              <a:buFont typeface="Arial" pitchFamily="34" charset="0"/>
              <a:buNone/>
            </a:pPr>
            <a:r>
              <a:rPr lang="sr-Cyrl-CS" sz="1600" i="1" dirty="0">
                <a:latin typeface="+mn-lt"/>
              </a:rPr>
              <a:t>Слободно место није тражило </a:t>
            </a:r>
            <a:r>
              <a:rPr lang="sr-Latn-CS" sz="1600" i="1" dirty="0">
                <a:latin typeface="+mn-lt"/>
              </a:rPr>
              <a:t>62% </a:t>
            </a:r>
            <a:r>
              <a:rPr lang="sr-Cyrl-CS" sz="1600" i="1" dirty="0">
                <a:latin typeface="+mn-lt"/>
              </a:rPr>
              <a:t>корисника -</a:t>
            </a:r>
            <a:r>
              <a:rPr lang="sr-Latn-CS" sz="1600" i="1" dirty="0">
                <a:latin typeface="+mn-lt"/>
              </a:rPr>
              <a:t> 20% </a:t>
            </a:r>
            <a:r>
              <a:rPr lang="sr-Cyrl-CS" sz="1600" i="1" dirty="0">
                <a:latin typeface="+mn-lt"/>
              </a:rPr>
              <a:t>корисника више него пре увођења мера. </a:t>
            </a:r>
          </a:p>
        </p:txBody>
      </p:sp>
      <p:sp>
        <p:nvSpPr>
          <p:cNvPr id="14" name="Rectangle 110"/>
          <p:cNvSpPr>
            <a:spLocks noChangeArrowheads="1"/>
          </p:cNvSpPr>
          <p:nvPr/>
        </p:nvSpPr>
        <p:spPr bwMode="auto">
          <a:xfrm>
            <a:off x="500092" y="6232548"/>
            <a:ext cx="82867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algn="just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sr-Cyrl-CS" sz="1600" i="1" dirty="0" smtClean="0">
                <a:latin typeface="+mn-lt"/>
              </a:rPr>
              <a:t>Укупно време тражења је смањено </a:t>
            </a:r>
            <a:r>
              <a:rPr lang="sr-Cyrl-CS" sz="1600" i="1" dirty="0">
                <a:latin typeface="+mn-lt"/>
              </a:rPr>
              <a:t>за </a:t>
            </a:r>
            <a:r>
              <a:rPr lang="sr-Cyrl-CS" sz="1600" i="1" dirty="0" smtClean="0">
                <a:latin typeface="+mn-lt"/>
              </a:rPr>
              <a:t>преко 1.000 час/дан: </a:t>
            </a:r>
            <a:r>
              <a:rPr lang="sr-Cyrl-CS" altLang="ko-KR" sz="2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맑은 고딕"/>
              </a:rPr>
              <a:t>НУ ↑</a:t>
            </a:r>
            <a:endParaRPr lang="sr-Cyrl-CS" sz="2000" b="1" i="1" dirty="0">
              <a:ln w="9000" cmpd="sng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4757767" y="2813052"/>
            <a:ext cx="3887816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SzPct val="75000"/>
              <a:buFont typeface="Arial" pitchFamily="34" charset="0"/>
              <a:buNone/>
            </a:pPr>
            <a:r>
              <a:rPr lang="sr-Cyrl-CS" sz="1600" i="1" dirty="0">
                <a:latin typeface="+mn-lt"/>
              </a:rPr>
              <a:t>Смањиле су се минимална и максимална акумулација паркирања (за 12% и 22%, респективно). </a:t>
            </a:r>
          </a:p>
        </p:txBody>
      </p:sp>
      <p:graphicFrame>
        <p:nvGraphicFramePr>
          <p:cNvPr id="16" name="Chart 11"/>
          <p:cNvGraphicFramePr>
            <a:graphicFrameLocks/>
          </p:cNvGraphicFramePr>
          <p:nvPr/>
        </p:nvGraphicFramePr>
        <p:xfrm>
          <a:off x="706412" y="2500306"/>
          <a:ext cx="3786188" cy="2381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Chart 13"/>
          <p:cNvGraphicFramePr>
            <a:graphicFrameLocks/>
          </p:cNvGraphicFramePr>
          <p:nvPr/>
        </p:nvGraphicFramePr>
        <p:xfrm>
          <a:off x="4757767" y="3863994"/>
          <a:ext cx="4029075" cy="235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TextBox 7"/>
          <p:cNvSpPr txBox="1">
            <a:spLocks noChangeArrowheads="1"/>
          </p:cNvSpPr>
          <p:nvPr/>
        </p:nvSpPr>
        <p:spPr bwMode="auto">
          <a:xfrm rot="16200000">
            <a:off x="1488469" y="3827822"/>
            <a:ext cx="7143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Cyrl-CS" sz="1600" dirty="0">
                <a:solidFill>
                  <a:schemeClr val="bg1"/>
                </a:solidFill>
                <a:latin typeface="+mn-lt"/>
              </a:rPr>
              <a:t>Пре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" name="TextBox 8"/>
          <p:cNvSpPr txBox="1">
            <a:spLocks noChangeArrowheads="1"/>
          </p:cNvSpPr>
          <p:nvPr/>
        </p:nvSpPr>
        <p:spPr bwMode="auto">
          <a:xfrm rot="16200000">
            <a:off x="1836183" y="3724067"/>
            <a:ext cx="928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Cyrl-CS" sz="1600" dirty="0">
                <a:solidFill>
                  <a:schemeClr val="bg1"/>
                </a:solidFill>
                <a:latin typeface="+mn-lt"/>
              </a:rPr>
              <a:t>После</a:t>
            </a:r>
            <a:endParaRPr lang="en-U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 rot="16200000">
            <a:off x="7527360" y="5113712"/>
            <a:ext cx="7143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Cyrl-CS" sz="1600" dirty="0">
                <a:solidFill>
                  <a:schemeClr val="bg1"/>
                </a:solidFill>
                <a:latin typeface="+mn-lt"/>
              </a:rPr>
              <a:t>Пре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1" name="TextBox 8"/>
          <p:cNvSpPr txBox="1">
            <a:spLocks noChangeArrowheads="1"/>
          </p:cNvSpPr>
          <p:nvPr/>
        </p:nvSpPr>
        <p:spPr bwMode="auto">
          <a:xfrm rot="16200000">
            <a:off x="7746061" y="5009957"/>
            <a:ext cx="928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Cyrl-CS" sz="1600" dirty="0">
                <a:solidFill>
                  <a:schemeClr val="bg1"/>
                </a:solidFill>
                <a:latin typeface="+mn-lt"/>
              </a:rPr>
              <a:t>После</a:t>
            </a:r>
            <a:endParaRPr lang="en-U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TextBox 5"/>
          <p:cNvSpPr txBox="1">
            <a:spLocks noChangeArrowheads="1"/>
          </p:cNvSpPr>
          <p:nvPr/>
        </p:nvSpPr>
        <p:spPr bwMode="auto">
          <a:xfrm>
            <a:off x="216000" y="0"/>
            <a:ext cx="892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Cyrl-CS" b="1" dirty="0" smtClean="0">
                <a:solidFill>
                  <a:schemeClr val="bg1"/>
                </a:solidFill>
                <a:latin typeface="+mn-lt"/>
              </a:rPr>
              <a:t>Утицај на саобраћајно оптерећење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785918" y="3000372"/>
            <a:ext cx="571504" cy="214314"/>
          </a:xfrm>
          <a:prstGeom prst="straightConnector1">
            <a:avLst/>
          </a:prstGeom>
          <a:ln>
            <a:solidFill>
              <a:srgbClr val="009A46"/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357554" y="2500306"/>
            <a:ext cx="571504" cy="285752"/>
          </a:xfrm>
          <a:prstGeom prst="straightConnector1">
            <a:avLst/>
          </a:prstGeom>
          <a:ln>
            <a:solidFill>
              <a:srgbClr val="009A46"/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279</Words>
  <Application>Microsoft Office PowerPoint</Application>
  <PresentationFormat>On-screen Show (4:3)</PresentationFormat>
  <Paragraphs>56</Paragraphs>
  <Slides>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Equation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Jelena</dc:creator>
  <cp:lastModifiedBy>Jelena</cp:lastModifiedBy>
  <cp:revision>1</cp:revision>
  <dcterms:created xsi:type="dcterms:W3CDTF">2024-11-26T11:37:42Z</dcterms:created>
  <dcterms:modified xsi:type="dcterms:W3CDTF">2024-11-26T11:56:18Z</dcterms:modified>
</cp:coreProperties>
</file>