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22" r:id="rId2"/>
  </p:sldMasterIdLst>
  <p:notesMasterIdLst>
    <p:notesMasterId r:id="rId37"/>
  </p:notesMasterIdLst>
  <p:handoutMasterIdLst>
    <p:handoutMasterId r:id="rId38"/>
  </p:handoutMasterIdLst>
  <p:sldIdLst>
    <p:sldId id="256" r:id="rId3"/>
    <p:sldId id="315" r:id="rId4"/>
    <p:sldId id="340" r:id="rId5"/>
    <p:sldId id="341" r:id="rId6"/>
    <p:sldId id="342" r:id="rId7"/>
    <p:sldId id="344" r:id="rId8"/>
    <p:sldId id="345" r:id="rId9"/>
    <p:sldId id="346" r:id="rId10"/>
    <p:sldId id="347" r:id="rId11"/>
    <p:sldId id="309" r:id="rId12"/>
    <p:sldId id="348" r:id="rId13"/>
    <p:sldId id="349" r:id="rId14"/>
    <p:sldId id="350" r:id="rId15"/>
    <p:sldId id="351" r:id="rId16"/>
    <p:sldId id="352" r:id="rId17"/>
    <p:sldId id="354" r:id="rId18"/>
    <p:sldId id="267" r:id="rId19"/>
    <p:sldId id="355" r:id="rId20"/>
    <p:sldId id="356" r:id="rId21"/>
    <p:sldId id="357" r:id="rId22"/>
    <p:sldId id="358" r:id="rId23"/>
    <p:sldId id="360" r:id="rId24"/>
    <p:sldId id="365" r:id="rId25"/>
    <p:sldId id="366" r:id="rId26"/>
    <p:sldId id="367" r:id="rId27"/>
    <p:sldId id="368" r:id="rId28"/>
    <p:sldId id="369" r:id="rId29"/>
    <p:sldId id="359" r:id="rId30"/>
    <p:sldId id="362" r:id="rId31"/>
    <p:sldId id="361" r:id="rId32"/>
    <p:sldId id="363" r:id="rId33"/>
    <p:sldId id="364" r:id="rId34"/>
    <p:sldId id="274" r:id="rId35"/>
    <p:sldId id="276" r:id="rId3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lnSpc>
        <a:spcPct val="120000"/>
      </a:lnSpc>
      <a:spcBef>
        <a:spcPct val="30000"/>
      </a:spcBef>
      <a:spcAft>
        <a:spcPct val="0"/>
      </a:spcAft>
      <a:buClr>
        <a:srgbClr val="FF0000"/>
      </a:buClr>
      <a:buSzPct val="100000"/>
      <a:buFont typeface="Wingdings" pitchFamily="2" charset="2"/>
      <a:defRPr sz="2000" kern="1200">
        <a:solidFill>
          <a:srgbClr val="000000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120000"/>
      </a:lnSpc>
      <a:spcBef>
        <a:spcPct val="30000"/>
      </a:spcBef>
      <a:spcAft>
        <a:spcPct val="0"/>
      </a:spcAft>
      <a:buClr>
        <a:srgbClr val="FF0000"/>
      </a:buClr>
      <a:buSzPct val="100000"/>
      <a:buFont typeface="Wingdings" pitchFamily="2" charset="2"/>
      <a:defRPr sz="2000" kern="1200">
        <a:solidFill>
          <a:srgbClr val="000000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120000"/>
      </a:lnSpc>
      <a:spcBef>
        <a:spcPct val="30000"/>
      </a:spcBef>
      <a:spcAft>
        <a:spcPct val="0"/>
      </a:spcAft>
      <a:buClr>
        <a:srgbClr val="FF0000"/>
      </a:buClr>
      <a:buSzPct val="100000"/>
      <a:buFont typeface="Wingdings" pitchFamily="2" charset="2"/>
      <a:defRPr sz="2000" kern="1200">
        <a:solidFill>
          <a:srgbClr val="000000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120000"/>
      </a:lnSpc>
      <a:spcBef>
        <a:spcPct val="30000"/>
      </a:spcBef>
      <a:spcAft>
        <a:spcPct val="0"/>
      </a:spcAft>
      <a:buClr>
        <a:srgbClr val="FF0000"/>
      </a:buClr>
      <a:buSzPct val="100000"/>
      <a:buFont typeface="Wingdings" pitchFamily="2" charset="2"/>
      <a:defRPr sz="2000" kern="1200">
        <a:solidFill>
          <a:srgbClr val="000000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120000"/>
      </a:lnSpc>
      <a:spcBef>
        <a:spcPct val="30000"/>
      </a:spcBef>
      <a:spcAft>
        <a:spcPct val="0"/>
      </a:spcAft>
      <a:buClr>
        <a:srgbClr val="FF0000"/>
      </a:buClr>
      <a:buSzPct val="100000"/>
      <a:buFont typeface="Wingdings" pitchFamily="2" charset="2"/>
      <a:defRPr sz="2000" kern="1200">
        <a:solidFill>
          <a:srgbClr val="00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00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00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00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000000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Đorđe" initials="Đ" lastIdx="1" clrIdx="0">
    <p:extLst>
      <p:ext uri="{19B8F6BF-5375-455C-9EA6-DF929625EA0E}">
        <p15:presenceInfo xmlns:p15="http://schemas.microsoft.com/office/powerpoint/2012/main" userId="eddac27b20c8deb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6FFFF"/>
    <a:srgbClr val="342A7A"/>
    <a:srgbClr val="FFCC00"/>
    <a:srgbClr val="99FF33"/>
    <a:srgbClr val="808080"/>
    <a:srgbClr val="3B3470"/>
    <a:srgbClr val="2950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96984" autoAdjust="0"/>
  </p:normalViewPr>
  <p:slideViewPr>
    <p:cSldViewPr>
      <p:cViewPr varScale="1">
        <p:scale>
          <a:sx n="85" d="100"/>
          <a:sy n="85" d="100"/>
        </p:scale>
        <p:origin x="1454" y="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3149" y="-8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ommentAuthors" Target="commentAuthor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04C5351-5073-4F99-AD25-E2B735938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1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A2B83D8-9B1B-4807-8BEB-AA64FD3012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5960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2B83D8-9B1B-4807-8BEB-AA64FD3012C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44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85800" y="1676400"/>
            <a:ext cx="7772400" cy="1828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05744DE7-B441-4086-B096-7AD8FBA871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31E49-C82C-4B7A-AC41-4D7DD35182B2}" type="datetimeFigureOut">
              <a:rPr lang="sr-Latn-RS" smtClean="0"/>
              <a:pPr/>
              <a:t>11.7.2025.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3CE27-E178-477A-ACA8-84F66A200313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96566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31E49-C82C-4B7A-AC41-4D7DD35182B2}" type="datetimeFigureOut">
              <a:rPr lang="sr-Latn-RS" smtClean="0"/>
              <a:pPr/>
              <a:t>11.7.2025.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3CE27-E178-477A-ACA8-84F66A200313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24553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31E49-C82C-4B7A-AC41-4D7DD35182B2}" type="datetimeFigureOut">
              <a:rPr lang="sr-Latn-RS" smtClean="0"/>
              <a:pPr/>
              <a:t>11.7.2025.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3CE27-E178-477A-ACA8-84F66A200313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54036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31E49-C82C-4B7A-AC41-4D7DD35182B2}" type="datetimeFigureOut">
              <a:rPr lang="sr-Latn-RS" smtClean="0"/>
              <a:pPr/>
              <a:t>11.7.2025.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3CE27-E178-477A-ACA8-84F66A200313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36519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31E49-C82C-4B7A-AC41-4D7DD35182B2}" type="datetimeFigureOut">
              <a:rPr lang="sr-Latn-RS" smtClean="0"/>
              <a:pPr/>
              <a:t>11.7.2025.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3CE27-E178-477A-ACA8-84F66A200313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15688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31E49-C82C-4B7A-AC41-4D7DD35182B2}" type="datetimeFigureOut">
              <a:rPr lang="sr-Latn-RS" smtClean="0"/>
              <a:pPr/>
              <a:t>11.7.2025.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3CE27-E178-477A-ACA8-84F66A200313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000417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31E49-C82C-4B7A-AC41-4D7DD35182B2}" type="datetimeFigureOut">
              <a:rPr lang="sr-Latn-RS" smtClean="0"/>
              <a:pPr/>
              <a:t>11.7.2025.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3CE27-E178-477A-ACA8-84F66A200313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93726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31E49-C82C-4B7A-AC41-4D7DD35182B2}" type="datetimeFigureOut">
              <a:rPr lang="sr-Latn-RS" smtClean="0"/>
              <a:pPr/>
              <a:t>11.7.2025.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3CE27-E178-477A-ACA8-84F66A200313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294853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31E49-C82C-4B7A-AC41-4D7DD35182B2}" type="datetimeFigureOut">
              <a:rPr lang="sr-Latn-RS" smtClean="0"/>
              <a:pPr/>
              <a:t>11.7.2025.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3CE27-E178-477A-ACA8-84F66A200313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4807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31E49-C82C-4B7A-AC41-4D7DD35182B2}" type="datetimeFigureOut">
              <a:rPr lang="sr-Latn-RS" smtClean="0"/>
              <a:pPr/>
              <a:t>11.7.2025.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3CE27-E178-477A-ACA8-84F66A200313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118419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31E49-C82C-4B7A-AC41-4D7DD35182B2}" type="datetimeFigureOut">
              <a:rPr lang="sr-Latn-RS" smtClean="0"/>
              <a:pPr/>
              <a:t>11.7.2025.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3CE27-E178-477A-ACA8-84F66A200313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92531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90923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duotone>
              <a:schemeClr val="bg1"/>
              <a:srgbClr val="FFFFFF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Text Box 8"/>
          <p:cNvSpPr txBox="1">
            <a:spLocks noChangeArrowheads="1"/>
          </p:cNvSpPr>
          <p:nvPr userDrawn="1"/>
        </p:nvSpPr>
        <p:spPr bwMode="auto">
          <a:xfrm>
            <a:off x="6557920" y="6350238"/>
            <a:ext cx="243368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sr-Latn-RS" sz="1500" i="1">
                <a:solidFill>
                  <a:srgbClr val="3B3470"/>
                </a:solidFill>
                <a:latin typeface="Arial" pitchFamily="34" charset="0"/>
                <a:cs typeface="Arial" pitchFamily="34" charset="0"/>
              </a:rPr>
              <a:t>Prof. </a:t>
            </a:r>
            <a:r>
              <a:rPr lang="en-US" sz="1500" i="1">
                <a:solidFill>
                  <a:srgbClr val="3B3470"/>
                </a:solidFill>
                <a:latin typeface="Arial" pitchFamily="34" charset="0"/>
                <a:cs typeface="Arial" pitchFamily="34" charset="0"/>
              </a:rPr>
              <a:t>dr Radomir Mijailovi</a:t>
            </a:r>
            <a:r>
              <a:rPr lang="sr-Latn-CS" sz="1500" i="1">
                <a:solidFill>
                  <a:srgbClr val="3B3470"/>
                </a:solidFill>
                <a:latin typeface="Arial" pitchFamily="34" charset="0"/>
                <a:cs typeface="Arial" pitchFamily="34" charset="0"/>
              </a:rPr>
              <a:t>ć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sz="1500" i="1">
                <a:solidFill>
                  <a:srgbClr val="3B3470"/>
                </a:solidFill>
                <a:latin typeface="Arial" pitchFamily="34" charset="0"/>
                <a:cs typeface="Arial" pitchFamily="34" charset="0"/>
              </a:rPr>
              <a:t>Doc. dr </a:t>
            </a:r>
            <a:r>
              <a:rPr lang="sr-Latn-CS" sz="1500" i="1">
                <a:solidFill>
                  <a:srgbClr val="3B3470"/>
                </a:solidFill>
                <a:latin typeface="Arial" pitchFamily="34" charset="0"/>
                <a:cs typeface="Arial" pitchFamily="34" charset="0"/>
              </a:rPr>
              <a:t>Đorđe Petrović</a:t>
            </a:r>
            <a:endParaRPr lang="en-US" sz="1500" i="1">
              <a:solidFill>
                <a:srgbClr val="3B34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 userDrawn="1"/>
        </p:nvSpPr>
        <p:spPr bwMode="auto">
          <a:xfrm>
            <a:off x="3429000" y="161925"/>
            <a:ext cx="22860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sr-Latn-CS" sz="1500" dirty="0">
                <a:solidFill>
                  <a:srgbClr val="3B3470"/>
                </a:solidFill>
              </a:rPr>
              <a:t>Tehnička termodinamika</a:t>
            </a:r>
            <a:endParaRPr lang="en-US" sz="1500" dirty="0">
              <a:solidFill>
                <a:srgbClr val="3B3470"/>
              </a:solidFill>
            </a:endParaRPr>
          </a:p>
        </p:txBody>
      </p:sp>
      <p:sp>
        <p:nvSpPr>
          <p:cNvPr id="16394" name="Line 10"/>
          <p:cNvSpPr>
            <a:spLocks noChangeShapeType="1"/>
          </p:cNvSpPr>
          <p:nvPr userDrawn="1"/>
        </p:nvSpPr>
        <p:spPr bwMode="auto">
          <a:xfrm>
            <a:off x="228600" y="6400800"/>
            <a:ext cx="86836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395" name="Text Box 11"/>
          <p:cNvSpPr txBox="1">
            <a:spLocks noChangeArrowheads="1"/>
          </p:cNvSpPr>
          <p:nvPr userDrawn="1"/>
        </p:nvSpPr>
        <p:spPr bwMode="auto">
          <a:xfrm>
            <a:off x="133350" y="6437313"/>
            <a:ext cx="250983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tabLst>
                <a:tab pos="409575" algn="l"/>
              </a:tabLst>
              <a:defRPr/>
            </a:pPr>
            <a:r>
              <a:rPr lang="sr-Latn-CS" sz="1400">
                <a:solidFill>
                  <a:srgbClr val="3B3470"/>
                </a:solidFill>
              </a:rPr>
              <a:t>Saobraćajni fakultet, Beograd</a:t>
            </a:r>
            <a:endParaRPr lang="en-US">
              <a:solidFill>
                <a:srgbClr val="3B3470"/>
              </a:solidFill>
            </a:endParaRPr>
          </a:p>
        </p:txBody>
      </p:sp>
      <p:sp>
        <p:nvSpPr>
          <p:cNvPr id="16399" name="Line 15"/>
          <p:cNvSpPr>
            <a:spLocks noChangeShapeType="1"/>
          </p:cNvSpPr>
          <p:nvPr userDrawn="1"/>
        </p:nvSpPr>
        <p:spPr bwMode="auto">
          <a:xfrm>
            <a:off x="228600" y="533400"/>
            <a:ext cx="8683625" cy="0"/>
          </a:xfrm>
          <a:prstGeom prst="line">
            <a:avLst/>
          </a:prstGeom>
          <a:noFill/>
          <a:ln w="57150" cmpd="thickThin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Text Box 11"/>
          <p:cNvSpPr txBox="1">
            <a:spLocks noChangeArrowheads="1"/>
          </p:cNvSpPr>
          <p:nvPr userDrawn="1"/>
        </p:nvSpPr>
        <p:spPr bwMode="auto">
          <a:xfrm>
            <a:off x="4170302" y="6430935"/>
            <a:ext cx="800219" cy="327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tabLst>
                <a:tab pos="409575" algn="l"/>
              </a:tabLst>
              <a:defRPr/>
            </a:pPr>
            <a:r>
              <a:rPr lang="en-US" sz="1400">
                <a:solidFill>
                  <a:srgbClr val="3B3470"/>
                </a:solidFill>
              </a:rPr>
              <a:t>- 20</a:t>
            </a:r>
            <a:r>
              <a:rPr lang="sr-Latn-RS" sz="1400">
                <a:solidFill>
                  <a:srgbClr val="3B3470"/>
                </a:solidFill>
              </a:rPr>
              <a:t>2</a:t>
            </a:r>
            <a:r>
              <a:rPr lang="en-GB" sz="1400">
                <a:solidFill>
                  <a:srgbClr val="3B3470"/>
                </a:solidFill>
              </a:rPr>
              <a:t>5</a:t>
            </a:r>
            <a:r>
              <a:rPr lang="en-US" sz="1400">
                <a:solidFill>
                  <a:srgbClr val="3B3470"/>
                </a:solidFill>
              </a:rPr>
              <a:t> </a:t>
            </a:r>
            <a:r>
              <a:rPr lang="en-US" sz="1400" dirty="0">
                <a:solidFill>
                  <a:srgbClr val="3B3470"/>
                </a:solidFill>
              </a:rPr>
              <a:t>-</a:t>
            </a:r>
            <a:endParaRPr lang="en-US" dirty="0">
              <a:solidFill>
                <a:srgbClr val="3B3470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0" r:id="rId1"/>
    <p:sldLayoutId id="2147483710" r:id="rId2"/>
    <p:sldLayoutId id="2147483721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31E49-C82C-4B7A-AC41-4D7DD35182B2}" type="datetimeFigureOut">
              <a:rPr lang="sr-Latn-RS" smtClean="0"/>
              <a:pPr/>
              <a:t>11.7.2025.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3CE27-E178-477A-ACA8-84F66A200313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4795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51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63.png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0.png"/><Relationship Id="rId7" Type="http://schemas.openxmlformats.org/officeDocument/2006/relationships/image" Target="../media/image66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0.png"/><Relationship Id="rId9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79.png"/><Relationship Id="rId3" Type="http://schemas.openxmlformats.org/officeDocument/2006/relationships/image" Target="../media/image71.png"/><Relationship Id="rId7" Type="http://schemas.openxmlformats.org/officeDocument/2006/relationships/image" Target="../media/image74.png"/><Relationship Id="rId12" Type="http://schemas.openxmlformats.org/officeDocument/2006/relationships/image" Target="../media/image7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11" Type="http://schemas.openxmlformats.org/officeDocument/2006/relationships/image" Target="../media/image77.png"/><Relationship Id="rId5" Type="http://schemas.openxmlformats.org/officeDocument/2006/relationships/image" Target="../media/image73.png"/><Relationship Id="rId10" Type="http://schemas.openxmlformats.org/officeDocument/2006/relationships/image" Target="../media/image76.png"/><Relationship Id="rId4" Type="http://schemas.openxmlformats.org/officeDocument/2006/relationships/image" Target="../media/image72.png"/><Relationship Id="rId9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3" Type="http://schemas.openxmlformats.org/officeDocument/2006/relationships/image" Target="../media/image790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1.png"/><Relationship Id="rId7" Type="http://schemas.openxmlformats.org/officeDocument/2006/relationships/image" Target="../media/image94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42.png"/><Relationship Id="rId9" Type="http://schemas.openxmlformats.org/officeDocument/2006/relationships/image" Target="../media/image7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10" Type="http://schemas.openxmlformats.org/officeDocument/2006/relationships/image" Target="../media/image99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107.png"/><Relationship Id="rId7" Type="http://schemas.openxmlformats.org/officeDocument/2006/relationships/image" Target="../media/image1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1.png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7" Type="http://schemas.openxmlformats.org/officeDocument/2006/relationships/image" Target="../media/image121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15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8.png"/><Relationship Id="rId7" Type="http://schemas.openxmlformats.org/officeDocument/2006/relationships/image" Target="../media/image3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9240" y="1981200"/>
            <a:ext cx="8205521" cy="252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4400" b="1" dirty="0">
                <a:solidFill>
                  <a:schemeClr val="bg1"/>
                </a:solidFill>
              </a:rPr>
              <a:t>Vežbe 4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sr-Latn-RS" sz="4400" b="1" dirty="0">
                <a:solidFill>
                  <a:schemeClr val="bg1"/>
                </a:solidFill>
              </a:rPr>
              <a:t>– Ciklusi klipnih motora sa unutrašnjim sagorevanjem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668244"/>
            <a:ext cx="8534400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R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Zadatak 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Latn-R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Latn-RS" sz="2400" dirty="0">
                <a:latin typeface="Times New Roman" pitchFamily="18" charset="0"/>
                <a:cs typeface="Times New Roman" pitchFamily="18" charset="0"/>
              </a:rPr>
              <a:t>Oto ciklus ima kao radno telo smešu gasova za koju su poznate sledeće karakteristike R = 228 J/kgK; c</a:t>
            </a:r>
            <a:r>
              <a:rPr lang="sr-Latn-RS" sz="2400" baseline="-250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sr-Latn-RS" sz="2400" dirty="0">
                <a:latin typeface="Times New Roman" pitchFamily="18" charset="0"/>
                <a:cs typeface="Times New Roman" pitchFamily="18" charset="0"/>
              </a:rPr>
              <a:t> = 812 J/kgK; c</a:t>
            </a:r>
            <a:r>
              <a:rPr lang="sr-Latn-RS" sz="2400" baseline="-250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sr-Latn-RS" sz="2400" dirty="0">
                <a:latin typeface="Times New Roman" pitchFamily="18" charset="0"/>
                <a:cs typeface="Times New Roman" pitchFamily="18" charset="0"/>
              </a:rPr>
              <a:t> = 583 J/kgK; 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κ</a:t>
            </a:r>
            <a:r>
              <a:rPr lang="sr-Latn-RS" sz="2400" dirty="0">
                <a:latin typeface="Times New Roman" pitchFamily="18" charset="0"/>
                <a:cs typeface="Times New Roman" pitchFamily="18" charset="0"/>
              </a:rPr>
              <a:t> = 1,4; 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sr-Latn-RS" sz="2400" baseline="-250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sr-Latn-RS" sz="2400" dirty="0">
                <a:latin typeface="Times New Roman" pitchFamily="18" charset="0"/>
                <a:cs typeface="Times New Roman" pitchFamily="18" charset="0"/>
              </a:rPr>
              <a:t> = 0,50. Specifična zapremina i temperatura na početku procesa dovođenja toplote imaju sledeće vrednosti: 0,1 m</a:t>
            </a:r>
            <a:r>
              <a:rPr lang="sr-Latn-RS" sz="24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sr-Latn-RS" sz="2400" dirty="0">
                <a:latin typeface="Times New Roman" pitchFamily="18" charset="0"/>
                <a:cs typeface="Times New Roman" pitchFamily="18" charset="0"/>
              </a:rPr>
              <a:t>/kg i 650 K. Dovedena količina toplote iznosi 300 kJ/kg. Odrediti</a:t>
            </a:r>
          </a:p>
          <a:p>
            <a:pPr>
              <a:buFont typeface="Arial" pitchFamily="34" charset="0"/>
              <a:buChar char="•"/>
            </a:pPr>
            <a:r>
              <a:rPr lang="sr-Latn-R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2400" dirty="0">
                <a:latin typeface="Times New Roman" pitchFamily="18" charset="0"/>
                <a:cs typeface="Times New Roman" pitchFamily="18" charset="0"/>
              </a:rPr>
              <a:t>Stepen kompresije;</a:t>
            </a:r>
          </a:p>
          <a:p>
            <a:pPr>
              <a:buFont typeface="Arial" pitchFamily="34" charset="0"/>
              <a:buChar char="•"/>
            </a:pPr>
            <a:r>
              <a:rPr lang="sr-Latn-RS" sz="2400" dirty="0">
                <a:latin typeface="Times New Roman" pitchFamily="18" charset="0"/>
                <a:cs typeface="Times New Roman" pitchFamily="18" charset="0"/>
              </a:rPr>
              <a:t> Veličine stanja u karakterističnim tačkama ciklusa;</a:t>
            </a:r>
          </a:p>
          <a:p>
            <a:pPr>
              <a:buFont typeface="Arial" pitchFamily="34" charset="0"/>
              <a:buChar char="•"/>
            </a:pPr>
            <a:r>
              <a:rPr lang="sr-Latn-RS" sz="2400" dirty="0">
                <a:latin typeface="Times New Roman" pitchFamily="18" charset="0"/>
                <a:cs typeface="Times New Roman" pitchFamily="18" charset="0"/>
              </a:rPr>
              <a:t> Razmenjene toplote i koristan rad u ciklusu.</a:t>
            </a:r>
          </a:p>
        </p:txBody>
      </p:sp>
    </p:spTree>
    <p:extLst>
      <p:ext uri="{BB962C8B-B14F-4D97-AF65-F5344CB8AC3E}">
        <p14:creationId xmlns:p14="http://schemas.microsoft.com/office/powerpoint/2010/main" val="1614432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 bwMode="auto">
          <a:xfrm>
            <a:off x="492434" y="6104235"/>
            <a:ext cx="6477000" cy="0"/>
          </a:xfrm>
          <a:prstGeom prst="straightConnector1">
            <a:avLst/>
          </a:prstGeom>
          <a:ln w="38100">
            <a:solidFill>
              <a:srgbClr val="00000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 bwMode="auto">
          <a:xfrm flipV="1">
            <a:off x="492434" y="1227435"/>
            <a:ext cx="0" cy="4876800"/>
          </a:xfrm>
          <a:prstGeom prst="straightConnector1">
            <a:avLst/>
          </a:prstGeom>
          <a:ln w="38100">
            <a:solidFill>
              <a:srgbClr val="00000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Flowchart: Connector 3"/>
          <p:cNvSpPr/>
          <p:nvPr/>
        </p:nvSpPr>
        <p:spPr bwMode="auto">
          <a:xfrm flipH="1">
            <a:off x="4053284" y="5440808"/>
            <a:ext cx="182881" cy="182881"/>
          </a:xfrm>
          <a:prstGeom prst="flowChartConnector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4815284" y="5577969"/>
            <a:ext cx="91440" cy="9144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815284" y="4389249"/>
            <a:ext cx="91440" cy="9144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969169" y="2796818"/>
            <a:ext cx="91440" cy="9144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cxnSp>
        <p:nvCxnSpPr>
          <p:cNvPr id="8" name="Curved Connector 16"/>
          <p:cNvCxnSpPr>
            <a:endCxn id="5" idx="4"/>
          </p:cNvCxnSpPr>
          <p:nvPr/>
        </p:nvCxnSpPr>
        <p:spPr bwMode="auto">
          <a:xfrm>
            <a:off x="1782524" y="3291969"/>
            <a:ext cx="3078480" cy="2377440"/>
          </a:xfrm>
          <a:prstGeom prst="curvedConnector4">
            <a:avLst>
              <a:gd name="adj1" fmla="val 49257"/>
              <a:gd name="adj2" fmla="val 109615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flipH="1" flipV="1">
            <a:off x="4861004" y="4434969"/>
            <a:ext cx="11430" cy="1188720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6591300" y="6091535"/>
            <a:ext cx="312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v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 bwMode="auto">
          <a:xfrm>
            <a:off x="589352" y="4489950"/>
            <a:ext cx="2324100" cy="347329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r>
              <a:rPr lang="sr-Latn-RS" sz="1200" b="1" dirty="0"/>
              <a:t>1-2 – </a:t>
            </a:r>
            <a:r>
              <a:rPr lang="en-US" sz="1200" b="1" dirty="0" err="1"/>
              <a:t>Adijabatska</a:t>
            </a:r>
            <a:r>
              <a:rPr lang="en-US" sz="1200" b="1" dirty="0"/>
              <a:t> </a:t>
            </a:r>
            <a:r>
              <a:rPr lang="sr-Latn-RS" sz="1200" b="1" dirty="0"/>
              <a:t>kompresija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2970569" y="2205496"/>
            <a:ext cx="1519641" cy="592503"/>
          </a:xfrm>
          <a:prstGeom prst="roundRect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r>
              <a:rPr lang="sr-Latn-RS" sz="1200" b="1" dirty="0"/>
              <a:t>3-4 – </a:t>
            </a:r>
            <a:r>
              <a:rPr lang="sr-Latn-RS" sz="1200" b="1" dirty="0" err="1"/>
              <a:t>Adijabatska</a:t>
            </a:r>
            <a:r>
              <a:rPr lang="sr-Latn-RS" sz="1200" b="1" dirty="0"/>
              <a:t> ekspanzija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5003851" y="4834359"/>
            <a:ext cx="1589634" cy="592503"/>
          </a:xfrm>
          <a:prstGeom prst="roundRect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r>
              <a:rPr lang="sr-Latn-RS" sz="1200" b="1" dirty="0"/>
              <a:t>4-1 – </a:t>
            </a:r>
            <a:r>
              <a:rPr lang="sr-Latn-RS" sz="1200" b="1" dirty="0" err="1"/>
              <a:t>Izohorsko</a:t>
            </a:r>
            <a:r>
              <a:rPr lang="sr-Latn-RS" sz="1200" b="1" dirty="0"/>
              <a:t> odvođenje toplote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93147" y="5507335"/>
            <a:ext cx="327334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/>
              <a:t>1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687555" y="2857143"/>
            <a:ext cx="327334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/>
              <a:t>2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720197" y="3939156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/>
              <a:t>4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30534" y="649288"/>
            <a:ext cx="3841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/>
              <a:t>1. Korak – crtanje Oto ciklusa</a:t>
            </a:r>
            <a:endParaRPr lang="en-US" b="1" dirty="0"/>
          </a:p>
        </p:txBody>
      </p:sp>
      <p:sp>
        <p:nvSpPr>
          <p:cNvPr id="18" name="TextBox 1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16244" y="2805079"/>
            <a:ext cx="1423402" cy="369332"/>
          </a:xfrm>
          <a:prstGeom prst="rect">
            <a:avLst/>
          </a:prstGeom>
          <a:blipFill rotWithShape="0">
            <a:blip r:embed="rId2" cstate="print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22935" y="649287"/>
            <a:ext cx="3275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/>
              <a:t>2. Korak – poznati podaci</a:t>
            </a:r>
            <a:endParaRPr lang="en-US" b="1" dirty="0"/>
          </a:p>
        </p:txBody>
      </p:sp>
      <p:sp>
        <p:nvSpPr>
          <p:cNvPr id="26" name="TextBox 2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32023" y="4837868"/>
            <a:ext cx="1423402" cy="369332"/>
          </a:xfrm>
          <a:prstGeom prst="rect">
            <a:avLst/>
          </a:prstGeom>
          <a:blipFill rotWithShape="0">
            <a:blip r:embed="rId3" cstate="print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27" name="Freeform 26"/>
          <p:cNvSpPr/>
          <p:nvPr/>
        </p:nvSpPr>
        <p:spPr bwMode="auto">
          <a:xfrm>
            <a:off x="2009775" y="2838450"/>
            <a:ext cx="2857500" cy="2790825"/>
          </a:xfrm>
          <a:custGeom>
            <a:avLst/>
            <a:gdLst>
              <a:gd name="connsiteX0" fmla="*/ 0 w 2857500"/>
              <a:gd name="connsiteY0" fmla="*/ 0 h 2790825"/>
              <a:gd name="connsiteX1" fmla="*/ 1019175 w 2857500"/>
              <a:gd name="connsiteY1" fmla="*/ 1676400 h 2790825"/>
              <a:gd name="connsiteX2" fmla="*/ 2857500 w 2857500"/>
              <a:gd name="connsiteY2" fmla="*/ 2790825 h 279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7500" h="2790825">
                <a:moveTo>
                  <a:pt x="0" y="0"/>
                </a:moveTo>
                <a:cubicBezTo>
                  <a:pt x="271462" y="605631"/>
                  <a:pt x="542925" y="1211263"/>
                  <a:pt x="1019175" y="1676400"/>
                </a:cubicBezTo>
                <a:cubicBezTo>
                  <a:pt x="1495425" y="2141537"/>
                  <a:pt x="2176462" y="2466181"/>
                  <a:pt x="2857500" y="2790825"/>
                </a:cubicBez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1957344" y="1615623"/>
            <a:ext cx="91440" cy="9144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 flipH="1" flipV="1">
            <a:off x="2003064" y="1661343"/>
            <a:ext cx="11430" cy="1188720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1862257" y="1165530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/>
              <a:t>3</a:t>
            </a:r>
            <a:endParaRPr lang="en-US" b="1" dirty="0"/>
          </a:p>
        </p:txBody>
      </p:sp>
      <p:sp>
        <p:nvSpPr>
          <p:cNvPr id="31" name="Freeform 30"/>
          <p:cNvSpPr/>
          <p:nvPr/>
        </p:nvSpPr>
        <p:spPr bwMode="auto">
          <a:xfrm>
            <a:off x="2014934" y="1645641"/>
            <a:ext cx="2857500" cy="2790825"/>
          </a:xfrm>
          <a:custGeom>
            <a:avLst/>
            <a:gdLst>
              <a:gd name="connsiteX0" fmla="*/ 0 w 2857500"/>
              <a:gd name="connsiteY0" fmla="*/ 0 h 2790825"/>
              <a:gd name="connsiteX1" fmla="*/ 1019175 w 2857500"/>
              <a:gd name="connsiteY1" fmla="*/ 1676400 h 2790825"/>
              <a:gd name="connsiteX2" fmla="*/ 2857500 w 2857500"/>
              <a:gd name="connsiteY2" fmla="*/ 2790825 h 279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7500" h="2790825">
                <a:moveTo>
                  <a:pt x="0" y="0"/>
                </a:moveTo>
                <a:cubicBezTo>
                  <a:pt x="271462" y="605631"/>
                  <a:pt x="542925" y="1211263"/>
                  <a:pt x="1019175" y="1676400"/>
                </a:cubicBezTo>
                <a:cubicBezTo>
                  <a:pt x="1495425" y="2141537"/>
                  <a:pt x="2176462" y="2466181"/>
                  <a:pt x="2857500" y="2790825"/>
                </a:cubicBez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420956" y="2013342"/>
            <a:ext cx="1572291" cy="592503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r>
              <a:rPr lang="sr-Latn-RS" sz="1200" b="1" dirty="0"/>
              <a:t>2-3 – </a:t>
            </a:r>
            <a:r>
              <a:rPr lang="sr-Latn-RS" sz="1200" b="1" dirty="0" err="1"/>
              <a:t>Izohorsko</a:t>
            </a:r>
            <a:r>
              <a:rPr lang="sr-Latn-RS" sz="1200" b="1" dirty="0"/>
              <a:t> dovođenje toplote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34000" y="1295400"/>
            <a:ext cx="1539204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800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sr-Latn-RS" sz="1800" dirty="0">
                <a:latin typeface="Times New Roman" pitchFamily="18" charset="0"/>
                <a:cs typeface="Times New Roman" pitchFamily="18" charset="0"/>
              </a:rPr>
              <a:t> = 228 J/kgK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162800" y="1295400"/>
            <a:ext cx="1564852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8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sr-Latn-RS" sz="1800" i="1" baseline="-250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sr-Latn-RS" sz="1800" dirty="0">
                <a:latin typeface="Times New Roman" pitchFamily="18" charset="0"/>
                <a:cs typeface="Times New Roman" pitchFamily="18" charset="0"/>
              </a:rPr>
              <a:t> = 812 J/kgK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334000" y="1828800"/>
            <a:ext cx="1564852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8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sr-Latn-RS" sz="1800" i="1" baseline="-250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sr-Latn-R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1800" dirty="0">
                <a:latin typeface="Times New Roman" pitchFamily="18" charset="0"/>
                <a:cs typeface="Times New Roman" pitchFamily="18" charset="0"/>
              </a:rPr>
              <a:t>= 583 J/kgK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198148" y="1785068"/>
            <a:ext cx="835485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800" i="1" dirty="0">
                <a:latin typeface="Times New Roman" pitchFamily="18" charset="0"/>
                <a:cs typeface="Times New Roman" pitchFamily="18" charset="0"/>
              </a:rPr>
              <a:t>κ</a:t>
            </a:r>
            <a:r>
              <a:rPr lang="sr-Latn-RS" sz="1800" dirty="0">
                <a:latin typeface="Times New Roman" pitchFamily="18" charset="0"/>
                <a:cs typeface="Times New Roman" pitchFamily="18" charset="0"/>
              </a:rPr>
              <a:t> = 1,4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334000" y="2394668"/>
            <a:ext cx="997389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800" i="1" dirty="0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sr-Latn-RS" sz="1800" i="1" baseline="-250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sr-Latn-R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1800" dirty="0">
                <a:latin typeface="Times New Roman" pitchFamily="18" charset="0"/>
                <a:cs typeface="Times New Roman" pitchFamily="18" charset="0"/>
              </a:rPr>
              <a:t>= 0,50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198148" y="2362200"/>
            <a:ext cx="1507144" cy="395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800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sr-Latn-RS" sz="1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Latn-RS" sz="1800" dirty="0">
                <a:latin typeface="Times New Roman" pitchFamily="18" charset="0"/>
                <a:cs typeface="Times New Roman" pitchFamily="18" charset="0"/>
              </a:rPr>
              <a:t> = 0,1 m</a:t>
            </a:r>
            <a:r>
              <a:rPr lang="sr-Latn-RS" sz="18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sr-Latn-RS" sz="1800" dirty="0">
                <a:latin typeface="Times New Roman" pitchFamily="18" charset="0"/>
                <a:cs typeface="Times New Roman" pitchFamily="18" charset="0"/>
              </a:rPr>
              <a:t>/kg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350856" y="2971800"/>
            <a:ext cx="1205779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8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sr-Latn-RS" sz="1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Latn-RS" sz="1800" dirty="0">
                <a:latin typeface="Times New Roman" pitchFamily="18" charset="0"/>
                <a:cs typeface="Times New Roman" pitchFamily="18" charset="0"/>
              </a:rPr>
              <a:t> = 650 K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354006" y="3505200"/>
            <a:ext cx="2494594" cy="395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800" i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sr-Latn-RS" sz="1800" i="1" baseline="-25000" dirty="0">
                <a:latin typeface="Times New Roman" pitchFamily="18" charset="0"/>
                <a:cs typeface="Times New Roman" pitchFamily="18" charset="0"/>
              </a:rPr>
              <a:t>dov</a:t>
            </a:r>
            <a:r>
              <a:rPr lang="sr-Latn-R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18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sr-Latn-RS" sz="1800" i="1" dirty="0">
                <a:latin typeface="Times New Roman" pitchFamily="18" charset="0"/>
                <a:cs typeface="Times New Roman" pitchFamily="18" charset="0"/>
              </a:rPr>
              <a:t> q</a:t>
            </a:r>
            <a:r>
              <a:rPr lang="sr-Latn-RS" sz="1800" i="1" baseline="-25000" dirty="0"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sr-Latn-RS" sz="1800" dirty="0">
                <a:latin typeface="Times New Roman" pitchFamily="18" charset="0"/>
                <a:cs typeface="Times New Roman" pitchFamily="18" charset="0"/>
              </a:rPr>
              <a:t> = 300*10</a:t>
            </a:r>
            <a:r>
              <a:rPr lang="sr-Latn-RS" sz="18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sr-Latn-RS" sz="1800" dirty="0">
                <a:latin typeface="Times New Roman" pitchFamily="18" charset="0"/>
                <a:cs typeface="Times New Roman" pitchFamily="18" charset="0"/>
              </a:rPr>
              <a:t> J/kg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8" grpId="0" animBg="1"/>
      <p:bldP spid="19" grpId="0"/>
      <p:bldP spid="26" grpId="0" animBg="1"/>
      <p:bldP spid="27" grpId="0" animBg="1"/>
      <p:bldP spid="28" grpId="0" animBg="1"/>
      <p:bldP spid="30" grpId="0"/>
      <p:bldP spid="31" grpId="0" animBg="1"/>
      <p:bldP spid="32" grpId="0" animBg="1"/>
      <p:bldP spid="35" grpId="0"/>
      <p:bldP spid="36" grpId="0"/>
      <p:bldP spid="37" grpId="0"/>
      <p:bldP spid="38" grpId="0"/>
      <p:bldP spid="39" grpId="0"/>
      <p:bldP spid="40" grpId="0"/>
      <p:bldP spid="41" grpId="0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85800"/>
            <a:ext cx="2654894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Stepen</a:t>
            </a:r>
            <a:r>
              <a:rPr lang="en-US" dirty="0"/>
              <a:t> </a:t>
            </a:r>
            <a:r>
              <a:rPr lang="sr-Latn-RS" dirty="0"/>
              <a:t>kompresije</a:t>
            </a:r>
            <a:endParaRPr lang="en-US" dirty="0"/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1219200"/>
            <a:ext cx="3571875" cy="847725"/>
          </a:xfrm>
          <a:prstGeom prst="rect">
            <a:avLst/>
          </a:prstGeom>
          <a:noFill/>
        </p:spPr>
      </p:pic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2133600"/>
            <a:ext cx="5857875" cy="704850"/>
          </a:xfrm>
          <a:prstGeom prst="rect">
            <a:avLst/>
          </a:prstGeom>
          <a:noFill/>
        </p:spPr>
      </p:pic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0" y="1238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971800"/>
            <a:ext cx="6132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</a:t>
            </a:r>
            <a:r>
              <a:rPr lang="sl-SI" dirty="0"/>
              <a:t>eličine stanja u karakterističnim tačkama ciklusa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699937"/>
              </p:ext>
            </p:extLst>
          </p:nvPr>
        </p:nvGraphicFramePr>
        <p:xfrm>
          <a:off x="5638800" y="3429000"/>
          <a:ext cx="3200400" cy="18542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8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Stanje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p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T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04800" y="3581400"/>
            <a:ext cx="1946367" cy="4968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sr-Latn-RS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Latn-RS" sz="2400" dirty="0">
                <a:latin typeface="Times New Roman" pitchFamily="18" charset="0"/>
                <a:cs typeface="Times New Roman" pitchFamily="18" charset="0"/>
              </a:rPr>
              <a:t> = 0,1 m</a:t>
            </a:r>
            <a:r>
              <a:rPr lang="sr-Latn-RS" sz="24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sr-Latn-RS" sz="2400" dirty="0">
                <a:latin typeface="Times New Roman" pitchFamily="18" charset="0"/>
                <a:cs typeface="Times New Roman" pitchFamily="18" charset="0"/>
              </a:rPr>
              <a:t>/kg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1000" y="4191000"/>
            <a:ext cx="1547218" cy="4968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sr-Latn-RS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Latn-RS" sz="2400" dirty="0">
                <a:latin typeface="Times New Roman" pitchFamily="18" charset="0"/>
                <a:cs typeface="Times New Roman" pitchFamily="18" charset="0"/>
              </a:rPr>
              <a:t> = 650 K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038600"/>
            <a:ext cx="576301" cy="43990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4055892"/>
            <a:ext cx="576301" cy="43990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81000" y="4800600"/>
            <a:ext cx="2550698" cy="4968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sr-Latn-RS" sz="24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Latn-R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sr-Latn-R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sr-Latn-RS" sz="24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sr-Latn-R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0,1 m</a:t>
            </a:r>
            <a:r>
              <a:rPr lang="sr-Latn-RS" sz="24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sr-Latn-R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/kg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419600"/>
            <a:ext cx="576301" cy="4399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038600"/>
            <a:ext cx="576301" cy="439908"/>
          </a:xfrm>
          <a:prstGeom prst="rect">
            <a:avLst/>
          </a:prstGeom>
        </p:spPr>
      </p:pic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5453742"/>
            <a:ext cx="3429000" cy="8708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0" y="1447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489A56-151F-7E00-E877-B3FB8FA437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4042" y="785459"/>
            <a:ext cx="2446534" cy="1983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4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21" grpId="0"/>
      <p:bldP spid="22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85800"/>
            <a:ext cx="6132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</a:t>
            </a:r>
            <a:r>
              <a:rPr lang="sl-SI" dirty="0"/>
              <a:t>eličine stanja u karakterističnim tačkama ciklusa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699937"/>
              </p:ext>
            </p:extLst>
          </p:nvPr>
        </p:nvGraphicFramePr>
        <p:xfrm>
          <a:off x="5638800" y="1193800"/>
          <a:ext cx="3200400" cy="18542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8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Stanje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p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T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803400"/>
            <a:ext cx="576301" cy="4399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820692"/>
            <a:ext cx="576301" cy="4399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2184400"/>
            <a:ext cx="576301" cy="4399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803400"/>
            <a:ext cx="576301" cy="4399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295400"/>
            <a:ext cx="3897221" cy="4968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i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sr-Latn-RS" sz="2400" i="1" baseline="-25000" dirty="0"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sr-Latn-RS" sz="24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sr-Latn-RS" sz="24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sr-Latn-RS" sz="2400" i="1" baseline="-250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sr-Latn-RS" sz="2400" i="1" dirty="0">
                <a:latin typeface="Times New Roman" pitchFamily="18" charset="0"/>
                <a:cs typeface="Times New Roman" pitchFamily="18" charset="0"/>
              </a:rPr>
              <a:t>(T</a:t>
            </a:r>
            <a:r>
              <a:rPr lang="sr-Latn-RS" sz="2400" i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sr-Latn-RS" sz="2400" i="1" dirty="0">
                <a:latin typeface="Times New Roman" pitchFamily="18" charset="0"/>
                <a:cs typeface="Times New Roman" pitchFamily="18" charset="0"/>
              </a:rPr>
              <a:t>-T</a:t>
            </a:r>
            <a:r>
              <a:rPr lang="sr-Latn-RS" sz="2400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Latn-RS" sz="2400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sr-Latn-RS" sz="2400" dirty="0">
                <a:latin typeface="Times New Roman" pitchFamily="18" charset="0"/>
                <a:cs typeface="Times New Roman" pitchFamily="18" charset="0"/>
              </a:rPr>
              <a:t>= 300*10</a:t>
            </a:r>
            <a:r>
              <a:rPr lang="sr-Latn-RS" sz="24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sr-Latn-RS" sz="2400" dirty="0">
                <a:latin typeface="Times New Roman" pitchFamily="18" charset="0"/>
                <a:cs typeface="Times New Roman" pitchFamily="18" charset="0"/>
              </a:rPr>
              <a:t> J/kg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2133600"/>
            <a:ext cx="3606885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sr-Latn-RS" sz="2400" i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sr-Latn-RS" sz="24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sr-Latn-RS" sz="24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sr-Latn-RS" sz="2400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Latn-RS" sz="2400" i="1" dirty="0">
                <a:latin typeface="Times New Roman" pitchFamily="18" charset="0"/>
                <a:cs typeface="Times New Roman" pitchFamily="18" charset="0"/>
              </a:rPr>
              <a:t>+(q</a:t>
            </a:r>
            <a:r>
              <a:rPr lang="sr-Latn-RS" sz="2400" i="1" baseline="-25000" dirty="0"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sr-Latn-RS" sz="2400" i="1" dirty="0">
                <a:latin typeface="Times New Roman" pitchFamily="18" charset="0"/>
                <a:cs typeface="Times New Roman" pitchFamily="18" charset="0"/>
              </a:rPr>
              <a:t>/c</a:t>
            </a:r>
            <a:r>
              <a:rPr lang="sr-Latn-RS" sz="2400" i="1" baseline="-250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sr-Latn-RS" sz="2400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sr-Latn-RS" sz="2400" dirty="0">
                <a:latin typeface="Times New Roman" pitchFamily="18" charset="0"/>
                <a:cs typeface="Times New Roman" pitchFamily="18" charset="0"/>
              </a:rPr>
              <a:t> = 1164,6 K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209800"/>
            <a:ext cx="576301" cy="439908"/>
          </a:xfrm>
          <a:prstGeom prst="rect">
            <a:avLst/>
          </a:prstGeom>
        </p:spPr>
      </p:pic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2971800"/>
            <a:ext cx="3600450" cy="914400"/>
          </a:xfrm>
          <a:prstGeom prst="rect">
            <a:avLst/>
          </a:prstGeom>
          <a:noFill/>
        </p:spPr>
      </p:pic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0" y="1447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209800"/>
            <a:ext cx="576301" cy="439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81000" y="4114800"/>
            <a:ext cx="3143809" cy="4968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sr-Latn-RS" sz="2400" b="1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R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l-G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sr-Latn-R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sr-Latn-R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sr-Latn-RS" sz="2400" b="1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Latn-R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0,566 m</a:t>
            </a:r>
            <a:r>
              <a:rPr lang="sr-Latn-RS" sz="24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sr-Latn-R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/kg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447800"/>
            <a:ext cx="576301" cy="43990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57200" y="4953000"/>
            <a:ext cx="2858475" cy="4968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sr-Latn-RS" sz="2400" b="1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sr-Latn-R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sr-Latn-R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sr-Latn-RS" sz="2400" b="1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R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0,566 m</a:t>
            </a:r>
            <a:r>
              <a:rPr lang="sr-Latn-RS" sz="24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sr-Latn-R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/kg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2590800"/>
            <a:ext cx="576301" cy="4399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BEDA335-F903-EF63-0E25-C1E6BDB8F0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8133" y="4029635"/>
            <a:ext cx="2446534" cy="1983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5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685800"/>
            <a:ext cx="6132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</a:t>
            </a:r>
            <a:r>
              <a:rPr lang="sl-SI" dirty="0"/>
              <a:t>eličine stanja u karakterističnim tačkama ciklusa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699937"/>
              </p:ext>
            </p:extLst>
          </p:nvPr>
        </p:nvGraphicFramePr>
        <p:xfrm>
          <a:off x="5638800" y="1193800"/>
          <a:ext cx="3200400" cy="18542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8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Stanje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p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T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803400"/>
            <a:ext cx="576301" cy="4399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820692"/>
            <a:ext cx="576301" cy="4399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2184400"/>
            <a:ext cx="576301" cy="4399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803400"/>
            <a:ext cx="576301" cy="4399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209800"/>
            <a:ext cx="576301" cy="4399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209800"/>
            <a:ext cx="576301" cy="4399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447800"/>
            <a:ext cx="576301" cy="4399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2590800"/>
            <a:ext cx="576301" cy="439908"/>
          </a:xfrm>
          <a:prstGeom prst="rect">
            <a:avLst/>
          </a:prstGeom>
        </p:spPr>
      </p:pic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246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1295400"/>
            <a:ext cx="1790700" cy="495300"/>
          </a:xfrm>
          <a:prstGeom prst="rect">
            <a:avLst/>
          </a:prstGeom>
          <a:noFill/>
        </p:spPr>
      </p:pic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0" y="1438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447800"/>
            <a:ext cx="576301" cy="439908"/>
          </a:xfrm>
          <a:prstGeom prst="rect">
            <a:avLst/>
          </a:prstGeom>
        </p:spPr>
      </p:pic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2471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3038475"/>
            <a:ext cx="2657475" cy="781050"/>
          </a:xfrm>
          <a:prstGeom prst="rect">
            <a:avLst/>
          </a:prstGeom>
          <a:noFill/>
        </p:spPr>
      </p:pic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0" y="1314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447800"/>
            <a:ext cx="576301" cy="439908"/>
          </a:xfrm>
          <a:prstGeom prst="rect">
            <a:avLst/>
          </a:prstGeom>
        </p:spPr>
      </p:pic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2474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1981200"/>
            <a:ext cx="4248150" cy="9048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0" y="1438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47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2477" name="Picture 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3886200"/>
            <a:ext cx="1790700" cy="495300"/>
          </a:xfrm>
          <a:prstGeom prst="rect">
            <a:avLst/>
          </a:prstGeom>
          <a:noFill/>
        </p:spPr>
      </p:pic>
      <p:sp>
        <p:nvSpPr>
          <p:cNvPr id="62479" name="Rectangle 15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48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2480" name="Picture 1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4429125"/>
            <a:ext cx="4257675" cy="904875"/>
          </a:xfrm>
          <a:prstGeom prst="rect">
            <a:avLst/>
          </a:prstGeom>
          <a:noFill/>
        </p:spPr>
      </p:pic>
      <p:sp>
        <p:nvSpPr>
          <p:cNvPr id="62482" name="Rectangle 18"/>
          <p:cNvSpPr>
            <a:spLocks noChangeArrowheads="1"/>
          </p:cNvSpPr>
          <p:nvPr/>
        </p:nvSpPr>
        <p:spPr bwMode="auto">
          <a:xfrm>
            <a:off x="0" y="1438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590800"/>
            <a:ext cx="576301" cy="439908"/>
          </a:xfrm>
          <a:prstGeom prst="rect">
            <a:avLst/>
          </a:prstGeom>
        </p:spPr>
      </p:pic>
      <p:sp>
        <p:nvSpPr>
          <p:cNvPr id="62484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2483" name="Picture 1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5410200"/>
            <a:ext cx="2657475" cy="781050"/>
          </a:xfrm>
          <a:prstGeom prst="rect">
            <a:avLst/>
          </a:prstGeom>
          <a:noFill/>
        </p:spPr>
      </p:pic>
      <p:sp>
        <p:nvSpPr>
          <p:cNvPr id="62485" name="Rectangle 21"/>
          <p:cNvSpPr>
            <a:spLocks noChangeArrowheads="1"/>
          </p:cNvSpPr>
          <p:nvPr/>
        </p:nvSpPr>
        <p:spPr bwMode="auto">
          <a:xfrm>
            <a:off x="0" y="1314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590800"/>
            <a:ext cx="576301" cy="43990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C93AB6F-B33A-1C12-E9B3-69CC365915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99656" y="4188710"/>
            <a:ext cx="2446534" cy="1983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2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62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62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9" y="685800"/>
            <a:ext cx="4349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</a:t>
            </a:r>
            <a:r>
              <a:rPr lang="sl-SI" dirty="0"/>
              <a:t>azmenjene toplote i koristan rad</a:t>
            </a:r>
            <a:endParaRPr lang="en-US" dirty="0"/>
          </a:p>
        </p:txBody>
      </p:sp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1143000"/>
            <a:ext cx="2943225" cy="495300"/>
          </a:xfrm>
          <a:prstGeom prst="rect">
            <a:avLst/>
          </a:prstGeom>
          <a:noFill/>
        </p:spPr>
      </p:pic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1828800"/>
            <a:ext cx="3048000" cy="495300"/>
          </a:xfrm>
          <a:prstGeom prst="rect">
            <a:avLst/>
          </a:prstGeom>
          <a:noFill/>
        </p:spPr>
      </p:pic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3495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2514600"/>
            <a:ext cx="5591175" cy="495300"/>
          </a:xfrm>
          <a:prstGeom prst="rect">
            <a:avLst/>
          </a:prstGeom>
          <a:noFill/>
        </p:spPr>
      </p:pic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3498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3276600"/>
            <a:ext cx="5114925" cy="495300"/>
          </a:xfrm>
          <a:prstGeom prst="rect">
            <a:avLst/>
          </a:prstGeom>
          <a:noFill/>
        </p:spPr>
      </p:pic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669A0B-8885-7A7F-A3EE-BD3F3CCA46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8400" y="4191000"/>
            <a:ext cx="2446534" cy="1983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3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0"/>
            <a:ext cx="8657184" cy="4690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l-SI" sz="2400" b="1" dirty="0">
                <a:solidFill>
                  <a:schemeClr val="bg1"/>
                </a:solidFill>
              </a:rPr>
              <a:t>Zadatak 3.</a:t>
            </a:r>
            <a:endParaRPr lang="sl-SI" b="1" dirty="0">
              <a:solidFill>
                <a:schemeClr val="bg1"/>
              </a:solidFill>
            </a:endParaRPr>
          </a:p>
          <a:p>
            <a:pPr lvl="0"/>
            <a:r>
              <a:rPr lang="sl-SI" dirty="0"/>
              <a:t>Dizel ciklus ima poznate sledeće veličine: na početku kompresije pritisak</a:t>
            </a:r>
            <a:endParaRPr lang="en-US" dirty="0"/>
          </a:p>
          <a:p>
            <a:pPr lvl="0"/>
            <a:r>
              <a:rPr lang="sl-SI" dirty="0"/>
              <a:t>i temperatura su p</a:t>
            </a:r>
            <a:r>
              <a:rPr lang="sl-SI" baseline="-25000" dirty="0"/>
              <a:t>1</a:t>
            </a:r>
            <a:r>
              <a:rPr lang="sl-SI" dirty="0"/>
              <a:t>=150 kPa i T</a:t>
            </a:r>
            <a:r>
              <a:rPr lang="sl-SI" baseline="-25000" dirty="0"/>
              <a:t>1</a:t>
            </a:r>
            <a:r>
              <a:rPr lang="sl-SI" dirty="0"/>
              <a:t>=290 K, a maksimalna vrednost pritiska</a:t>
            </a:r>
            <a:endParaRPr lang="en-US" dirty="0"/>
          </a:p>
          <a:p>
            <a:pPr lvl="0"/>
            <a:r>
              <a:rPr lang="sl-SI" dirty="0"/>
              <a:t>u ciklusu je p</a:t>
            </a:r>
            <a:r>
              <a:rPr lang="sl-SI" baseline="-25000" dirty="0"/>
              <a:t>max</a:t>
            </a:r>
            <a:r>
              <a:rPr lang="sl-SI" dirty="0"/>
              <a:t>=2,5 MPa i odvedena toplota u ciklusu 450 kJ/kg. </a:t>
            </a:r>
            <a:endParaRPr lang="en-US" dirty="0"/>
          </a:p>
          <a:p>
            <a:pPr lvl="0"/>
            <a:r>
              <a:rPr lang="sl-SI" dirty="0"/>
              <a:t>Radno telo je vazduh. Potrebno je odrediti</a:t>
            </a:r>
            <a:r>
              <a:rPr lang="en-US" dirty="0"/>
              <a:t>i: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l-SI" dirty="0"/>
              <a:t>veličine stanja u karakterističnim tačkama ciklusa </a:t>
            </a:r>
            <a:endParaRPr lang="en-US" sz="18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l-SI" dirty="0"/>
              <a:t>stepen predeskpanzije,</a:t>
            </a:r>
            <a:endParaRPr lang="en-US" sz="18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l-SI" dirty="0"/>
              <a:t>razmenjene toplote, </a:t>
            </a:r>
            <a:endParaRPr lang="en-US" sz="18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l-SI" dirty="0"/>
              <a:t>koristan rad i </a:t>
            </a:r>
            <a:endParaRPr lang="en-US" sz="18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l-SI" dirty="0"/>
              <a:t>termodinamički stepen iskorišćenja ciklusa.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669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13402" y="838200"/>
            <a:ext cx="7317196" cy="9014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4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NAGRADNO PITANJE !!!</a:t>
            </a:r>
            <a:endParaRPr lang="en-US" sz="48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2133600"/>
            <a:ext cx="8382000" cy="1081322"/>
          </a:xfrm>
          <a:prstGeom prst="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sr-Latn-R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Kojim procesima se modelira dovođenje i odvođenje toplote kod dizel ciklusa?</a:t>
            </a:r>
            <a:endParaRPr lang="en-US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razmisljanje30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328.125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760656" y="5041899"/>
            <a:ext cx="609600" cy="609600"/>
          </a:xfrm>
          <a:prstGeom prst="rect">
            <a:avLst/>
          </a:prstGeom>
        </p:spPr>
      </p:pic>
      <p:sp>
        <p:nvSpPr>
          <p:cNvPr id="14" name="10"/>
          <p:cNvSpPr>
            <a:spLocks noChangeArrowheads="1"/>
          </p:cNvSpPr>
          <p:nvPr/>
        </p:nvSpPr>
        <p:spPr bwMode="auto">
          <a:xfrm>
            <a:off x="7151688" y="4540250"/>
            <a:ext cx="1584325" cy="1584325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accent1">
                <a:lumMod val="9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sr-Cyrl-RS" sz="10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GB" sz="10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9"/>
          <p:cNvSpPr>
            <a:spLocks noChangeArrowheads="1"/>
          </p:cNvSpPr>
          <p:nvPr/>
        </p:nvSpPr>
        <p:spPr bwMode="auto">
          <a:xfrm>
            <a:off x="7151688" y="4554537"/>
            <a:ext cx="1584325" cy="1584325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accent1">
                <a:lumMod val="9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sr-Cyrl-RS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en-GB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8"/>
          <p:cNvSpPr>
            <a:spLocks noChangeArrowheads="1"/>
          </p:cNvSpPr>
          <p:nvPr/>
        </p:nvSpPr>
        <p:spPr bwMode="auto">
          <a:xfrm>
            <a:off x="7142163" y="4554537"/>
            <a:ext cx="1582737" cy="1584325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1">
                <a:lumMod val="9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sr-Cyrl-RS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en-GB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7"/>
          <p:cNvSpPr>
            <a:spLocks noChangeArrowheads="1"/>
          </p:cNvSpPr>
          <p:nvPr/>
        </p:nvSpPr>
        <p:spPr bwMode="auto">
          <a:xfrm>
            <a:off x="7154863" y="4554537"/>
            <a:ext cx="1584325" cy="1584325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1">
                <a:lumMod val="9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sr-Cyrl-RS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n-GB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6"/>
          <p:cNvSpPr>
            <a:spLocks noChangeArrowheads="1"/>
          </p:cNvSpPr>
          <p:nvPr/>
        </p:nvSpPr>
        <p:spPr bwMode="auto">
          <a:xfrm>
            <a:off x="7145338" y="4554537"/>
            <a:ext cx="1584325" cy="1584325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1">
                <a:lumMod val="9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sr-Cyrl-RS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GB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5"/>
          <p:cNvSpPr>
            <a:spLocks noChangeArrowheads="1"/>
          </p:cNvSpPr>
          <p:nvPr/>
        </p:nvSpPr>
        <p:spPr bwMode="auto">
          <a:xfrm>
            <a:off x="7145338" y="4554537"/>
            <a:ext cx="1584325" cy="1584325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accent1">
                <a:lumMod val="9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GB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20" name="4"/>
          <p:cNvSpPr>
            <a:spLocks noChangeArrowheads="1"/>
          </p:cNvSpPr>
          <p:nvPr/>
        </p:nvSpPr>
        <p:spPr bwMode="auto">
          <a:xfrm>
            <a:off x="7145338" y="4554537"/>
            <a:ext cx="1584325" cy="1584325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accent1">
                <a:lumMod val="9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GB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21" name="3"/>
          <p:cNvSpPr>
            <a:spLocks noChangeArrowheads="1"/>
          </p:cNvSpPr>
          <p:nvPr/>
        </p:nvSpPr>
        <p:spPr bwMode="auto">
          <a:xfrm>
            <a:off x="7145338" y="4554537"/>
            <a:ext cx="1584325" cy="1584325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accent1">
                <a:lumMod val="9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GB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22" name="2"/>
          <p:cNvSpPr>
            <a:spLocks noChangeArrowheads="1"/>
          </p:cNvSpPr>
          <p:nvPr/>
        </p:nvSpPr>
        <p:spPr bwMode="auto">
          <a:xfrm>
            <a:off x="7145338" y="4554537"/>
            <a:ext cx="1584325" cy="1584325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accent1">
                <a:lumMod val="9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GB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23" name="1"/>
          <p:cNvSpPr>
            <a:spLocks noChangeArrowheads="1"/>
          </p:cNvSpPr>
          <p:nvPr/>
        </p:nvSpPr>
        <p:spPr bwMode="auto">
          <a:xfrm>
            <a:off x="7148513" y="4540250"/>
            <a:ext cx="1584325" cy="1584325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accent1">
                <a:lumMod val="9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GB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24" name="Oval 8"/>
          <p:cNvSpPr>
            <a:spLocks noChangeArrowheads="1"/>
          </p:cNvSpPr>
          <p:nvPr/>
        </p:nvSpPr>
        <p:spPr bwMode="auto">
          <a:xfrm>
            <a:off x="7145338" y="4554537"/>
            <a:ext cx="1584325" cy="1584325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accent1">
                <a:lumMod val="9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sr-Cyrl-R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КРАЈ</a:t>
            </a:r>
            <a:endParaRPr lang="en-GB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Donut 24"/>
          <p:cNvSpPr/>
          <p:nvPr/>
        </p:nvSpPr>
        <p:spPr>
          <a:xfrm>
            <a:off x="6858000" y="4267200"/>
            <a:ext cx="2159000" cy="2160587"/>
          </a:xfrm>
          <a:prstGeom prst="donut">
            <a:avLst>
              <a:gd name="adj" fmla="val 12091"/>
            </a:avLst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r-Latn-R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 bwMode="auto">
          <a:xfrm>
            <a:off x="492434" y="6104235"/>
            <a:ext cx="6477000" cy="0"/>
          </a:xfrm>
          <a:prstGeom prst="straightConnector1">
            <a:avLst/>
          </a:prstGeom>
          <a:ln w="38100">
            <a:solidFill>
              <a:srgbClr val="00000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 bwMode="auto">
          <a:xfrm flipV="1">
            <a:off x="492434" y="1227435"/>
            <a:ext cx="0" cy="4876800"/>
          </a:xfrm>
          <a:prstGeom prst="straightConnector1">
            <a:avLst/>
          </a:prstGeom>
          <a:ln w="38100">
            <a:solidFill>
              <a:srgbClr val="00000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lowchart: Connector 10"/>
          <p:cNvSpPr/>
          <p:nvPr/>
        </p:nvSpPr>
        <p:spPr bwMode="auto">
          <a:xfrm flipH="1">
            <a:off x="4226234" y="5311754"/>
            <a:ext cx="182881" cy="182881"/>
          </a:xfrm>
          <a:prstGeom prst="flowChartConnector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988234" y="5448915"/>
            <a:ext cx="91440" cy="9144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988234" y="4260195"/>
            <a:ext cx="91440" cy="9144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787834" y="2141835"/>
            <a:ext cx="91440" cy="9144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3007034" y="2141835"/>
            <a:ext cx="91440" cy="9144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cxnSp>
        <p:nvCxnSpPr>
          <p:cNvPr id="17" name="Curved Connector 16"/>
          <p:cNvCxnSpPr>
            <a:endCxn id="12" idx="4"/>
          </p:cNvCxnSpPr>
          <p:nvPr/>
        </p:nvCxnSpPr>
        <p:spPr bwMode="auto">
          <a:xfrm>
            <a:off x="1955474" y="3162915"/>
            <a:ext cx="3078480" cy="2377440"/>
          </a:xfrm>
          <a:prstGeom prst="curvedConnector4">
            <a:avLst>
              <a:gd name="adj1" fmla="val 49257"/>
              <a:gd name="adj2" fmla="val 109615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Freeform 31"/>
          <p:cNvSpPr/>
          <p:nvPr/>
        </p:nvSpPr>
        <p:spPr bwMode="auto">
          <a:xfrm>
            <a:off x="1835459" y="2189460"/>
            <a:ext cx="3209925" cy="3305175"/>
          </a:xfrm>
          <a:custGeom>
            <a:avLst/>
            <a:gdLst>
              <a:gd name="connsiteX0" fmla="*/ 0 w 3209925"/>
              <a:gd name="connsiteY0" fmla="*/ 0 h 3305175"/>
              <a:gd name="connsiteX1" fmla="*/ 857250 w 3209925"/>
              <a:gd name="connsiteY1" fmla="*/ 2219325 h 3305175"/>
              <a:gd name="connsiteX2" fmla="*/ 3209925 w 3209925"/>
              <a:gd name="connsiteY2" fmla="*/ 3305175 h 330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09925" h="3305175">
                <a:moveTo>
                  <a:pt x="0" y="0"/>
                </a:moveTo>
                <a:cubicBezTo>
                  <a:pt x="161131" y="834231"/>
                  <a:pt x="322263" y="1668463"/>
                  <a:pt x="857250" y="2219325"/>
                </a:cubicBezTo>
                <a:cubicBezTo>
                  <a:pt x="1392237" y="2770187"/>
                  <a:pt x="2301081" y="3037681"/>
                  <a:pt x="3209925" y="3305175"/>
                </a:cubicBez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cxnSp>
        <p:nvCxnSpPr>
          <p:cNvPr id="34" name="Straight Connector 33"/>
          <p:cNvCxnSpPr>
            <a:stCxn id="32" idx="2"/>
            <a:endCxn id="41" idx="2"/>
          </p:cNvCxnSpPr>
          <p:nvPr/>
        </p:nvCxnSpPr>
        <p:spPr bwMode="auto">
          <a:xfrm flipH="1" flipV="1">
            <a:off x="5033954" y="4305915"/>
            <a:ext cx="11430" cy="1188720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>
            <a:stCxn id="32" idx="0"/>
            <a:endCxn id="41" idx="0"/>
          </p:cNvCxnSpPr>
          <p:nvPr/>
        </p:nvCxnSpPr>
        <p:spPr bwMode="auto">
          <a:xfrm flipV="1">
            <a:off x="1835459" y="2187555"/>
            <a:ext cx="1217295" cy="1905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Freeform 40"/>
          <p:cNvSpPr/>
          <p:nvPr/>
        </p:nvSpPr>
        <p:spPr bwMode="auto">
          <a:xfrm>
            <a:off x="3052754" y="2187555"/>
            <a:ext cx="1981200" cy="2118360"/>
          </a:xfrm>
          <a:custGeom>
            <a:avLst/>
            <a:gdLst>
              <a:gd name="connsiteX0" fmla="*/ 0 w 1981200"/>
              <a:gd name="connsiteY0" fmla="*/ 0 h 2118360"/>
              <a:gd name="connsiteX1" fmla="*/ 563880 w 1981200"/>
              <a:gd name="connsiteY1" fmla="*/ 1493520 h 2118360"/>
              <a:gd name="connsiteX2" fmla="*/ 1981200 w 1981200"/>
              <a:gd name="connsiteY2" fmla="*/ 2118360 h 2118360"/>
              <a:gd name="connsiteX3" fmla="*/ 1981200 w 1981200"/>
              <a:gd name="connsiteY3" fmla="*/ 2118360 h 2118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1200" h="2118360">
                <a:moveTo>
                  <a:pt x="0" y="0"/>
                </a:moveTo>
                <a:cubicBezTo>
                  <a:pt x="116840" y="570230"/>
                  <a:pt x="233680" y="1140460"/>
                  <a:pt x="563880" y="1493520"/>
                </a:cubicBezTo>
                <a:cubicBezTo>
                  <a:pt x="894080" y="1846580"/>
                  <a:pt x="1981200" y="2118360"/>
                  <a:pt x="1981200" y="2118360"/>
                </a:cubicBezTo>
                <a:lnTo>
                  <a:pt x="1981200" y="211836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591300" y="6091535"/>
            <a:ext cx="312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v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52400" y="1227435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p</a:t>
            </a:r>
            <a:endParaRPr lang="en-US" dirty="0"/>
          </a:p>
        </p:txBody>
      </p:sp>
      <p:sp>
        <p:nvSpPr>
          <p:cNvPr id="46" name="Rounded Rectangle 45"/>
          <p:cNvSpPr/>
          <p:nvPr/>
        </p:nvSpPr>
        <p:spPr bwMode="auto">
          <a:xfrm>
            <a:off x="530534" y="4613906"/>
            <a:ext cx="2324100" cy="347329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r>
              <a:rPr lang="sr-Latn-RS" sz="1200" b="1" dirty="0"/>
              <a:t>1-2 – </a:t>
            </a:r>
            <a:r>
              <a:rPr lang="en-US" sz="1200" b="1" dirty="0" err="1"/>
              <a:t>Adijabatska</a:t>
            </a:r>
            <a:r>
              <a:rPr lang="en-US" sz="1200" b="1" dirty="0"/>
              <a:t> </a:t>
            </a:r>
            <a:r>
              <a:rPr lang="sr-Latn-RS" sz="1200" b="1" dirty="0"/>
              <a:t>kompresija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47" name="Rounded Rectangle 46"/>
          <p:cNvSpPr/>
          <p:nvPr/>
        </p:nvSpPr>
        <p:spPr bwMode="auto">
          <a:xfrm>
            <a:off x="1254434" y="1648534"/>
            <a:ext cx="2743200" cy="347329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r>
              <a:rPr lang="sr-Latn-RS" sz="1200" b="1" dirty="0"/>
              <a:t>2-3 – </a:t>
            </a:r>
            <a:r>
              <a:rPr lang="sr-Latn-RS" sz="1200" b="1" dirty="0" err="1"/>
              <a:t>Izobarsko</a:t>
            </a:r>
            <a:r>
              <a:rPr lang="sr-Latn-RS" sz="1200" b="1" dirty="0"/>
              <a:t> dovođenje toplote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48" name="Rounded Rectangle 47"/>
          <p:cNvSpPr/>
          <p:nvPr/>
        </p:nvSpPr>
        <p:spPr bwMode="auto">
          <a:xfrm>
            <a:off x="3494713" y="2423783"/>
            <a:ext cx="1519641" cy="592503"/>
          </a:xfrm>
          <a:prstGeom prst="roundRect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r>
              <a:rPr lang="sr-Latn-RS" sz="1200" b="1" dirty="0"/>
              <a:t>3-4 – </a:t>
            </a:r>
            <a:r>
              <a:rPr lang="sr-Latn-RS" sz="1200" b="1" dirty="0" err="1"/>
              <a:t>Adijabatska</a:t>
            </a:r>
            <a:r>
              <a:rPr lang="sr-Latn-RS" sz="1200" b="1" dirty="0"/>
              <a:t> ekspanzija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5153969" y="4883669"/>
            <a:ext cx="1589634" cy="592503"/>
          </a:xfrm>
          <a:prstGeom prst="roundRect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r>
              <a:rPr lang="sr-Latn-RS" sz="1200" b="1" dirty="0"/>
              <a:t>4-1 – </a:t>
            </a:r>
            <a:r>
              <a:rPr lang="sr-Latn-RS" sz="1200" b="1" dirty="0" err="1"/>
              <a:t>Izohorsko</a:t>
            </a:r>
            <a:r>
              <a:rPr lang="sr-Latn-RS" sz="1200" b="1" dirty="0"/>
              <a:t> odvođenje toplote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893147" y="5507335"/>
            <a:ext cx="327334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/>
              <a:t>1</a:t>
            </a:r>
            <a:endParaRPr lang="en-US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1506220" y="2202160"/>
            <a:ext cx="327334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/>
              <a:t>2</a:t>
            </a:r>
            <a:endParaRPr lang="en-US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3113087" y="2202160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/>
              <a:t>3</a:t>
            </a:r>
            <a:endParaRPr lang="en-US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4893147" y="3810102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/>
              <a:t>4</a:t>
            </a:r>
            <a:endParaRPr lang="en-US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530534" y="649288"/>
            <a:ext cx="3927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/>
              <a:t>1. Korak – crtanje </a:t>
            </a:r>
            <a:r>
              <a:rPr lang="en-US" b="1" dirty="0" err="1"/>
              <a:t>Dizel</a:t>
            </a:r>
            <a:r>
              <a:rPr lang="en-US" b="1" dirty="0"/>
              <a:t> </a:t>
            </a:r>
            <a:r>
              <a:rPr lang="sr-Latn-RS" b="1" dirty="0"/>
              <a:t>ciklusa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440421" y="3032214"/>
                <a:ext cx="14234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𝑝</m:t>
                      </m:r>
                      <m:sSup>
                        <m:sSupPr>
                          <m:ctrlPr>
                            <a:rPr lang="sr-Latn-R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sr-Latn-R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</m:sup>
                      </m:sSup>
                      <m:r>
                        <a:rPr lang="sr-Latn-R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sr-Latn-RS" b="0" i="0" smtClean="0">
                          <a:latin typeface="Cambria Math" panose="02040503050406030204" pitchFamily="18" charset="0"/>
                        </a:rPr>
                        <m:t>const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421" y="3032214"/>
                <a:ext cx="1423402" cy="369332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/>
          <p:cNvSpPr txBox="1"/>
          <p:nvPr/>
        </p:nvSpPr>
        <p:spPr>
          <a:xfrm>
            <a:off x="5623520" y="1079820"/>
            <a:ext cx="3275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/>
              <a:t>2. Korak – poznati podaci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5654563" y="1498907"/>
                <a:ext cx="1271310" cy="6051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sr-Latn-RS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287</m:t>
                      </m:r>
                      <m:r>
                        <a:rPr lang="sr-Latn-RS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sr-Latn-R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sz="16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sr-Latn-RS" sz="1600" b="0" i="1" smtClean="0">
                              <a:latin typeface="Cambria Math" panose="02040503050406030204" pitchFamily="18" charset="0"/>
                            </a:rPr>
                            <m:t>𝑘𝑔𝐾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4563" y="1498907"/>
                <a:ext cx="1271310" cy="605102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7181371" y="1525584"/>
                <a:ext cx="1397242" cy="6051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sr-Latn-R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sr-Latn-RS" sz="1600" b="0" i="0" smtClean="0">
                          <a:latin typeface="Cambria Math" panose="02040503050406030204" pitchFamily="18" charset="0"/>
                        </a:rPr>
                        <m:t>=10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10</m:t>
                      </m:r>
                      <m:f>
                        <m:fPr>
                          <m:ctrlPr>
                            <a:rPr lang="sr-Latn-R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sz="16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sr-Latn-RS" sz="1600" b="0" i="1" smtClean="0">
                              <a:latin typeface="Cambria Math" panose="02040503050406030204" pitchFamily="18" charset="0"/>
                            </a:rPr>
                            <m:t>𝑘𝑔𝐾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1371" y="1525584"/>
                <a:ext cx="1397242" cy="605102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5638800" y="2104999"/>
                <a:ext cx="1320682" cy="6051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sr-Latn-RS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sr-Latn-RS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724 </m:t>
                      </m:r>
                      <m:f>
                        <m:fPr>
                          <m:ctrlPr>
                            <a:rPr lang="sr-Latn-R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sz="16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sr-Latn-RS" sz="1600" b="0" i="1" smtClean="0">
                              <a:latin typeface="Cambria Math" panose="02040503050406030204" pitchFamily="18" charset="0"/>
                            </a:rPr>
                            <m:t>𝑘𝑔𝐾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2104999"/>
                <a:ext cx="1320682" cy="605102"/>
              </a:xfrm>
              <a:prstGeom prst="rect">
                <a:avLst/>
              </a:prstGeom>
              <a:blipFill rotWithShape="0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7177685" y="2307840"/>
                <a:ext cx="702307" cy="295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κ</m:t>
                      </m:r>
                      <m:r>
                        <a:rPr lang="sr-Latn-RS" sz="1600" b="0" i="0" smtClean="0">
                          <a:latin typeface="Cambria Math" panose="02040503050406030204" pitchFamily="18" charset="0"/>
                        </a:rPr>
                        <m:t>=1,4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7685" y="2307840"/>
                <a:ext cx="702307" cy="295466"/>
              </a:xfrm>
              <a:prstGeom prst="rect">
                <a:avLst/>
              </a:prstGeom>
              <a:blipFill rotWithShape="0">
                <a:blip r:embed="rId6" cstate="print"/>
                <a:stretch>
                  <a:fillRect l="-2586" r="-5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622935" y="4292742"/>
                <a:ext cx="2794355" cy="295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𝑜𝑑𝑣</m:t>
                          </m:r>
                        </m:sub>
                      </m:sSub>
                      <m:r>
                        <a:rPr lang="sr-Latn-RS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=− 450∗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2935" y="4292742"/>
                <a:ext cx="2794355" cy="295466"/>
              </a:xfrm>
              <a:prstGeom prst="rect">
                <a:avLst/>
              </a:prstGeom>
              <a:blipFill rotWithShape="0">
                <a:blip r:embed="rId7" cstate="print"/>
                <a:stretch>
                  <a:fillRect l="-1089" r="-1525" b="-20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622935" y="2829646"/>
                <a:ext cx="1754839" cy="295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RS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0,15 ∗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2935" y="2829646"/>
                <a:ext cx="1754839" cy="295466"/>
              </a:xfrm>
              <a:prstGeom prst="rect">
                <a:avLst/>
              </a:prstGeom>
              <a:blipFill rotWithShape="0">
                <a:blip r:embed="rId8" cstate="print"/>
                <a:stretch>
                  <a:fillRect l="-2083" r="-1389" b="-12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622935" y="3322361"/>
                <a:ext cx="1031886" cy="295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RS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290 </m:t>
                      </m:r>
                      <m:r>
                        <m:rPr>
                          <m:sty m:val="p"/>
                        </m:rPr>
                        <a:rPr lang="sr-Latn-RS" sz="1600" b="0" i="0" smtClean="0">
                          <a:latin typeface="Cambria Math" panose="02040503050406030204" pitchFamily="18" charset="0"/>
                        </a:rPr>
                        <m:t>K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2935" y="3322361"/>
                <a:ext cx="1031886" cy="295466"/>
              </a:xfrm>
              <a:prstGeom prst="rect">
                <a:avLst/>
              </a:prstGeom>
              <a:blipFill rotWithShape="0">
                <a:blip r:embed="rId9" cstate="print"/>
                <a:stretch>
                  <a:fillRect l="-2941" r="-3529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622935" y="3800086"/>
                <a:ext cx="2778005" cy="295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sr-Latn-RS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sr-Latn-R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sr-Latn-R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sr-Latn-RS" sz="1600" b="0" i="1" smtClean="0">
                          <a:latin typeface="Cambria Math" panose="02040503050406030204" pitchFamily="18" charset="0"/>
                        </a:rPr>
                        <m:t>,5∗</m:t>
                      </m:r>
                      <m:sSup>
                        <m:sSupPr>
                          <m:ctrlPr>
                            <a:rPr lang="sr-Latn-R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RS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2935" y="3800086"/>
                <a:ext cx="2778005" cy="295466"/>
              </a:xfrm>
              <a:prstGeom prst="rect">
                <a:avLst/>
              </a:prstGeom>
              <a:blipFill rotWithShape="0">
                <a:blip r:embed="rId10" cstate="print"/>
                <a:stretch>
                  <a:fillRect l="-1096" r="-658" b="-12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794519" y="5291506"/>
                <a:ext cx="14234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𝑝</m:t>
                      </m:r>
                      <m:sSup>
                        <m:sSupPr>
                          <m:ctrlPr>
                            <a:rPr lang="sr-Latn-R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sr-Latn-R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</m:sup>
                      </m:sSup>
                      <m:r>
                        <a:rPr lang="sr-Latn-R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sr-Latn-RS" b="0" i="0" smtClean="0">
                          <a:latin typeface="Cambria Math" panose="02040503050406030204" pitchFamily="18" charset="0"/>
                        </a:rPr>
                        <m:t>const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519" y="5291506"/>
                <a:ext cx="1423402" cy="369332"/>
              </a:xfrm>
              <a:prstGeom prst="rect">
                <a:avLst/>
              </a:prstGeom>
              <a:blipFill rotWithShape="0">
                <a:blip r:embed="rId11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00106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32" grpId="0" animBg="1"/>
      <p:bldP spid="41" grpId="0" animBg="1"/>
      <p:bldP spid="46" grpId="0" animBg="1"/>
      <p:bldP spid="47" grpId="0" animBg="1"/>
      <p:bldP spid="48" grpId="0" animBg="1"/>
      <p:bldP spid="49" grpId="0" animBg="1"/>
      <p:bldP spid="50" grpId="0"/>
      <p:bldP spid="51" grpId="0"/>
      <p:bldP spid="52" grpId="0"/>
      <p:bldP spid="53" grpId="0"/>
      <p:bldP spid="57" grpId="0" animBg="1"/>
      <p:bldP spid="58" grpId="0"/>
      <p:bldP spid="59" grpId="0" animBg="1"/>
      <p:bldP spid="60" grpId="0" animBg="1"/>
      <p:bldP spid="61" grpId="0" animBg="1"/>
      <p:bldP spid="62" grpId="0" animBg="1"/>
      <p:bldP spid="36" grpId="0" animBg="1"/>
      <p:bldP spid="37" grpId="0" animBg="1"/>
      <p:bldP spid="38" grpId="0" animBg="1"/>
      <p:bldP spid="40" grpId="0" animBg="1"/>
      <p:bldP spid="4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85800"/>
            <a:ext cx="6132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</a:t>
            </a:r>
            <a:r>
              <a:rPr lang="sl-SI" dirty="0"/>
              <a:t>eličine stanja u karakterističnim tačkama ciklusa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 bwMode="auto">
          <a:xfrm>
            <a:off x="228601" y="1219200"/>
            <a:ext cx="1828800" cy="429054"/>
          </a:xfrm>
          <a:prstGeom prst="roundRect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r>
              <a:rPr kumimoji="0" lang="sr-Latn-R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Poznate veličine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699937"/>
              </p:ext>
            </p:extLst>
          </p:nvPr>
        </p:nvGraphicFramePr>
        <p:xfrm>
          <a:off x="5638800" y="1219200"/>
          <a:ext cx="3200400" cy="18542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8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Stanje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p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T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8" name="Picture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4" y="1476616"/>
            <a:ext cx="576301" cy="4399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28600" y="1905000"/>
                <a:ext cx="1754839" cy="295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RS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0,15 ∗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905000"/>
                <a:ext cx="1754839" cy="295466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2091" r="-1394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28600" y="2397715"/>
                <a:ext cx="1031886" cy="295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RS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290 </m:t>
                      </m:r>
                      <m:r>
                        <m:rPr>
                          <m:sty m:val="p"/>
                        </m:rPr>
                        <a:rPr lang="sr-Latn-RS" sz="1600" b="0" i="0" smtClean="0">
                          <a:latin typeface="Cambria Math" panose="02040503050406030204" pitchFamily="18" charset="0"/>
                        </a:rPr>
                        <m:t>K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397715"/>
                <a:ext cx="1031886" cy="295466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l="-3550" r="-3550"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28600" y="2875440"/>
                <a:ext cx="2778005" cy="295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sr-Latn-RS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sr-Latn-R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sr-Latn-R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sr-Latn-RS" sz="1600" b="0" i="1" smtClean="0">
                          <a:latin typeface="Cambria Math" panose="02040503050406030204" pitchFamily="18" charset="0"/>
                        </a:rPr>
                        <m:t>,5∗</m:t>
                      </m:r>
                      <m:sSup>
                        <m:sSupPr>
                          <m:ctrlPr>
                            <a:rPr lang="sr-Latn-R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RS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875440"/>
                <a:ext cx="2778005" cy="295466"/>
              </a:xfrm>
              <a:prstGeom prst="rect">
                <a:avLst/>
              </a:prstGeom>
              <a:blipFill rotWithShape="0">
                <a:blip r:embed="rId5" cstate="print"/>
                <a:stretch>
                  <a:fillRect l="-1099" r="-659" b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499" y="1846092"/>
            <a:ext cx="576301" cy="43990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499" y="2227092"/>
            <a:ext cx="576301" cy="43990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029" y="1477792"/>
            <a:ext cx="576301" cy="4399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28600" y="3196425"/>
                <a:ext cx="1302857" cy="7536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196425"/>
                <a:ext cx="1302857" cy="753668"/>
              </a:xfrm>
              <a:prstGeom prst="rect">
                <a:avLst/>
              </a:prstGeom>
              <a:blipFill rotWithShape="0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2057401" y="3300346"/>
                <a:ext cx="2899448" cy="5455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sr-Latn-R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R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sr-Latn-R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𝟓𝟓𝟓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sr-Latn-R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R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sr-Latn-R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𝒌𝒈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1" y="3300346"/>
                <a:ext cx="2899448" cy="545534"/>
              </a:xfrm>
              <a:prstGeom prst="rect">
                <a:avLst/>
              </a:prstGeom>
              <a:blipFill rotWithShape="0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806" y="1476616"/>
            <a:ext cx="576301" cy="4399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25778" y="4051824"/>
                <a:ext cx="9016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sr-Latn-R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78" y="4051824"/>
                <a:ext cx="901657" cy="369332"/>
              </a:xfrm>
              <a:prstGeom prst="rect">
                <a:avLst/>
              </a:prstGeom>
              <a:blipFill rotWithShape="0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ounded Rectangle 40"/>
          <p:cNvSpPr/>
          <p:nvPr/>
        </p:nvSpPr>
        <p:spPr bwMode="auto">
          <a:xfrm>
            <a:off x="1531457" y="4056098"/>
            <a:ext cx="1988880" cy="429054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r>
              <a:rPr kumimoji="0" lang="sr-Latn-RS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Izohorski</a:t>
            </a:r>
            <a:r>
              <a:rPr kumimoji="0" lang="sr-Latn-RS" sz="1600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 proces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225778" y="4551217"/>
                <a:ext cx="2899448" cy="5455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sr-Latn-R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sr-Latn-R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R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sr-Latn-R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𝟓𝟓𝟓</m:t>
                      </m:r>
                      <m:r>
                        <a:rPr lang="sr-Latn-R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sr-Latn-R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R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sr-Latn-R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𝒌𝒈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78" y="4551217"/>
                <a:ext cx="2899448" cy="545534"/>
              </a:xfrm>
              <a:prstGeom prst="rect">
                <a:avLst/>
              </a:prstGeom>
              <a:blipFill rotWithShape="0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Picture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499" y="2590800"/>
            <a:ext cx="576301" cy="4399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072013" y="4511241"/>
                <a:ext cx="1984069" cy="3788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∗</m:t>
                      </m:r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sr-Latn-R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</m:sup>
                      </m:sSubSup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∗</m:t>
                      </m:r>
                      <m:sSubSup>
                        <m:sSubSupPr>
                          <m:ctrlPr>
                            <a:rPr lang="sr-Latn-R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sr-Latn-R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2013" y="4511241"/>
                <a:ext cx="1984069" cy="378886"/>
              </a:xfrm>
              <a:prstGeom prst="rect">
                <a:avLst/>
              </a:prstGeom>
              <a:blipFill rotWithShape="0"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ounded Rectangle 46"/>
          <p:cNvSpPr/>
          <p:nvPr/>
        </p:nvSpPr>
        <p:spPr bwMode="auto">
          <a:xfrm>
            <a:off x="4072013" y="3949920"/>
            <a:ext cx="3352799" cy="429054"/>
          </a:xfrm>
          <a:prstGeom prst="roundRect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r>
              <a:rPr kumimoji="0" lang="sr-Latn-R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Jednačina 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adijabatskog </a:t>
            </a:r>
            <a:r>
              <a:rPr kumimoji="0" lang="sr-Latn-R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procesa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072230" y="4981780"/>
                <a:ext cx="1897058" cy="10336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sr-Latn-R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sr-Latn-R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sr-Latn-R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sr-Latn-R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sr-Latn-R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𝜅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2230" y="4981780"/>
                <a:ext cx="1897058" cy="1033681"/>
              </a:xfrm>
              <a:prstGeom prst="rect">
                <a:avLst/>
              </a:prstGeom>
              <a:blipFill rotWithShape="0">
                <a:blip r:embed="rId11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6172417" y="5340384"/>
                <a:ext cx="2971583" cy="5455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sr-Latn-R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𝟎𝟕𝟒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sr-Latn-R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R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sr-Latn-R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𝒌𝒈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417" y="5340384"/>
                <a:ext cx="2971583" cy="545534"/>
              </a:xfrm>
              <a:prstGeom prst="rect">
                <a:avLst/>
              </a:prstGeom>
              <a:blipFill rotWithShape="0">
                <a:blip r:embed="rId1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Picture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499" y="1846092"/>
            <a:ext cx="576301" cy="4399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E08F32-DF71-987F-273F-5D732667F11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95696" y="1413788"/>
            <a:ext cx="2156429" cy="157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24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9" grpId="0" animBg="1"/>
      <p:bldP spid="30" grpId="0" animBg="1"/>
      <p:bldP spid="31" grpId="0" animBg="1"/>
      <p:bldP spid="35" grpId="0" animBg="1"/>
      <p:bldP spid="36" grpId="0" animBg="1"/>
      <p:bldP spid="38" grpId="0" animBg="1"/>
      <p:bldP spid="41" grpId="0" animBg="1"/>
      <p:bldP spid="42" grpId="0" animBg="1"/>
      <p:bldP spid="46" grpId="0" animBg="1"/>
      <p:bldP spid="47" grpId="0" animBg="1"/>
      <p:bldP spid="49" grpId="0" animBg="1"/>
      <p:bldP spid="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Connector 52"/>
          <p:cNvCxnSpPr/>
          <p:nvPr/>
        </p:nvCxnSpPr>
        <p:spPr bwMode="auto">
          <a:xfrm flipV="1">
            <a:off x="4370932" y="4191000"/>
            <a:ext cx="2948" cy="1463040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Freeform 55"/>
          <p:cNvSpPr>
            <a:spLocks/>
          </p:cNvSpPr>
          <p:nvPr/>
        </p:nvSpPr>
        <p:spPr bwMode="auto">
          <a:xfrm>
            <a:off x="2489990" y="2209800"/>
            <a:ext cx="1908000" cy="1978046"/>
          </a:xfrm>
          <a:custGeom>
            <a:avLst/>
            <a:gdLst>
              <a:gd name="connsiteX0" fmla="*/ 0 w 1981200"/>
              <a:gd name="connsiteY0" fmla="*/ 0 h 2118360"/>
              <a:gd name="connsiteX1" fmla="*/ 563880 w 1981200"/>
              <a:gd name="connsiteY1" fmla="*/ 1493520 h 2118360"/>
              <a:gd name="connsiteX2" fmla="*/ 1981200 w 1981200"/>
              <a:gd name="connsiteY2" fmla="*/ 2118360 h 2118360"/>
              <a:gd name="connsiteX3" fmla="*/ 1981200 w 1981200"/>
              <a:gd name="connsiteY3" fmla="*/ 2118360 h 2118360"/>
              <a:gd name="connsiteX0" fmla="*/ 0 w 1981200"/>
              <a:gd name="connsiteY0" fmla="*/ 0 h 2118360"/>
              <a:gd name="connsiteX1" fmla="*/ 597783 w 1981200"/>
              <a:gd name="connsiteY1" fmla="*/ 1435486 h 2118360"/>
              <a:gd name="connsiteX2" fmla="*/ 1981200 w 1981200"/>
              <a:gd name="connsiteY2" fmla="*/ 2118360 h 2118360"/>
              <a:gd name="connsiteX3" fmla="*/ 1981200 w 1981200"/>
              <a:gd name="connsiteY3" fmla="*/ 2118360 h 2118360"/>
              <a:gd name="connsiteX0" fmla="*/ 0 w 1981200"/>
              <a:gd name="connsiteY0" fmla="*/ 0 h 2118360"/>
              <a:gd name="connsiteX1" fmla="*/ 663823 w 1981200"/>
              <a:gd name="connsiteY1" fmla="*/ 1356223 h 2118360"/>
              <a:gd name="connsiteX2" fmla="*/ 1981200 w 1981200"/>
              <a:gd name="connsiteY2" fmla="*/ 2118360 h 2118360"/>
              <a:gd name="connsiteX3" fmla="*/ 1981200 w 1981200"/>
              <a:gd name="connsiteY3" fmla="*/ 2118360 h 2118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1200" h="2118360">
                <a:moveTo>
                  <a:pt x="0" y="0"/>
                </a:moveTo>
                <a:cubicBezTo>
                  <a:pt x="116840" y="570230"/>
                  <a:pt x="333623" y="1003163"/>
                  <a:pt x="663823" y="1356223"/>
                </a:cubicBezTo>
                <a:cubicBezTo>
                  <a:pt x="994023" y="1709283"/>
                  <a:pt x="1981200" y="2118360"/>
                  <a:pt x="1981200" y="2118360"/>
                </a:cubicBezTo>
                <a:lnTo>
                  <a:pt x="1981200" y="211836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609600"/>
            <a:ext cx="2929007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Uvod – Oto ciklus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0" y="1266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0" y="1381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0" y="1447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0" y="1381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1535879" y="4903258"/>
            <a:ext cx="1519641" cy="592503"/>
          </a:xfrm>
          <a:prstGeom prst="roundRect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r>
              <a:rPr lang="sr-Latn-RS" sz="1200" b="1" dirty="0"/>
              <a:t>1-2 – </a:t>
            </a:r>
            <a:r>
              <a:rPr lang="sr-Latn-RS" sz="1200" b="1" dirty="0" err="1"/>
              <a:t>Adijabatsko</a:t>
            </a:r>
            <a:r>
              <a:rPr lang="sr-Latn-RS" sz="1200" b="1" dirty="0"/>
              <a:t> komprimovanje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46546" y="5611291"/>
            <a:ext cx="327334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/>
              <a:t>1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038080" y="3439635"/>
            <a:ext cx="327334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/>
              <a:t>2</a:t>
            </a:r>
            <a:endParaRPr lang="en-US" b="1" dirty="0"/>
          </a:p>
        </p:txBody>
      </p:sp>
      <p:sp>
        <p:nvSpPr>
          <p:cNvPr id="34" name="Freeform 33"/>
          <p:cNvSpPr/>
          <p:nvPr/>
        </p:nvSpPr>
        <p:spPr bwMode="auto">
          <a:xfrm>
            <a:off x="2459367" y="3699228"/>
            <a:ext cx="1929610" cy="1978046"/>
          </a:xfrm>
          <a:custGeom>
            <a:avLst/>
            <a:gdLst>
              <a:gd name="connsiteX0" fmla="*/ 0 w 1981200"/>
              <a:gd name="connsiteY0" fmla="*/ 0 h 2118360"/>
              <a:gd name="connsiteX1" fmla="*/ 563880 w 1981200"/>
              <a:gd name="connsiteY1" fmla="*/ 1493520 h 2118360"/>
              <a:gd name="connsiteX2" fmla="*/ 1981200 w 1981200"/>
              <a:gd name="connsiteY2" fmla="*/ 2118360 h 2118360"/>
              <a:gd name="connsiteX3" fmla="*/ 1981200 w 1981200"/>
              <a:gd name="connsiteY3" fmla="*/ 2118360 h 2118360"/>
              <a:gd name="connsiteX0" fmla="*/ 0 w 1981200"/>
              <a:gd name="connsiteY0" fmla="*/ 0 h 2118360"/>
              <a:gd name="connsiteX1" fmla="*/ 597783 w 1981200"/>
              <a:gd name="connsiteY1" fmla="*/ 1435486 h 2118360"/>
              <a:gd name="connsiteX2" fmla="*/ 1981200 w 1981200"/>
              <a:gd name="connsiteY2" fmla="*/ 2118360 h 2118360"/>
              <a:gd name="connsiteX3" fmla="*/ 1981200 w 1981200"/>
              <a:gd name="connsiteY3" fmla="*/ 2118360 h 2118360"/>
              <a:gd name="connsiteX0" fmla="*/ 0 w 1981200"/>
              <a:gd name="connsiteY0" fmla="*/ 0 h 2118360"/>
              <a:gd name="connsiteX1" fmla="*/ 663823 w 1981200"/>
              <a:gd name="connsiteY1" fmla="*/ 1356223 h 2118360"/>
              <a:gd name="connsiteX2" fmla="*/ 1981200 w 1981200"/>
              <a:gd name="connsiteY2" fmla="*/ 2118360 h 2118360"/>
              <a:gd name="connsiteX3" fmla="*/ 1981200 w 1981200"/>
              <a:gd name="connsiteY3" fmla="*/ 2118360 h 2118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1200" h="2118360">
                <a:moveTo>
                  <a:pt x="0" y="0"/>
                </a:moveTo>
                <a:cubicBezTo>
                  <a:pt x="116840" y="570230"/>
                  <a:pt x="333623" y="1003163"/>
                  <a:pt x="663823" y="1356223"/>
                </a:cubicBezTo>
                <a:cubicBezTo>
                  <a:pt x="994023" y="1709283"/>
                  <a:pt x="1981200" y="2118360"/>
                  <a:pt x="1981200" y="2118360"/>
                </a:cubicBezTo>
                <a:lnTo>
                  <a:pt x="1981200" y="211836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cxnSp>
        <p:nvCxnSpPr>
          <p:cNvPr id="36" name="Straight Connector 35"/>
          <p:cNvCxnSpPr/>
          <p:nvPr/>
        </p:nvCxnSpPr>
        <p:spPr bwMode="auto">
          <a:xfrm flipV="1">
            <a:off x="2469862" y="2209800"/>
            <a:ext cx="2948" cy="1463040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Oval 36"/>
          <p:cNvSpPr/>
          <p:nvPr/>
        </p:nvSpPr>
        <p:spPr bwMode="auto">
          <a:xfrm>
            <a:off x="2427090" y="3634458"/>
            <a:ext cx="91440" cy="9144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2427090" y="2172810"/>
            <a:ext cx="91440" cy="9144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4328160" y="5626227"/>
            <a:ext cx="91440" cy="9144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46" name="Rounded Rectangle 45"/>
          <p:cNvSpPr/>
          <p:nvPr/>
        </p:nvSpPr>
        <p:spPr bwMode="auto">
          <a:xfrm>
            <a:off x="762000" y="2590800"/>
            <a:ext cx="1589634" cy="592503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r>
              <a:rPr lang="sr-Latn-RS" sz="1200" b="1" dirty="0"/>
              <a:t>2-3 – </a:t>
            </a:r>
            <a:r>
              <a:rPr lang="sr-Latn-RS" sz="1200" b="1" dirty="0" err="1"/>
              <a:t>Izohorsko</a:t>
            </a:r>
            <a:r>
              <a:rPr lang="sr-Latn-RS" sz="1200" b="1" dirty="0"/>
              <a:t> dovođenje toplote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113276" y="1981200"/>
            <a:ext cx="327334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/>
              <a:t>3</a:t>
            </a:r>
            <a:endParaRPr lang="en-US" b="1" dirty="0"/>
          </a:p>
        </p:txBody>
      </p:sp>
      <p:cxnSp>
        <p:nvCxnSpPr>
          <p:cNvPr id="49" name="Straight Arrow Connector 48"/>
          <p:cNvCxnSpPr/>
          <p:nvPr/>
        </p:nvCxnSpPr>
        <p:spPr bwMode="auto">
          <a:xfrm>
            <a:off x="685800" y="6324600"/>
            <a:ext cx="6477000" cy="0"/>
          </a:xfrm>
          <a:prstGeom prst="straightConnector1">
            <a:avLst/>
          </a:prstGeom>
          <a:ln w="38100">
            <a:solidFill>
              <a:srgbClr val="00000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 bwMode="auto">
          <a:xfrm flipV="1">
            <a:off x="685800" y="1447800"/>
            <a:ext cx="0" cy="4876800"/>
          </a:xfrm>
          <a:prstGeom prst="straightConnector1">
            <a:avLst/>
          </a:prstGeom>
          <a:ln w="38100">
            <a:solidFill>
              <a:srgbClr val="00000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04800" y="1524000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p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553200" y="5791200"/>
            <a:ext cx="312906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v</a:t>
            </a:r>
            <a:endParaRPr lang="en-US" dirty="0"/>
          </a:p>
        </p:txBody>
      </p:sp>
      <p:sp>
        <p:nvSpPr>
          <p:cNvPr id="54" name="Oval 53"/>
          <p:cNvSpPr/>
          <p:nvPr/>
        </p:nvSpPr>
        <p:spPr bwMode="auto">
          <a:xfrm>
            <a:off x="4328160" y="4154010"/>
            <a:ext cx="91440" cy="9144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408333" y="3733800"/>
            <a:ext cx="327334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/>
              <a:t>4</a:t>
            </a:r>
            <a:endParaRPr lang="en-US" b="1" dirty="0"/>
          </a:p>
        </p:txBody>
      </p:sp>
      <p:sp>
        <p:nvSpPr>
          <p:cNvPr id="57" name="Rounded Rectangle 56"/>
          <p:cNvSpPr/>
          <p:nvPr/>
        </p:nvSpPr>
        <p:spPr bwMode="auto">
          <a:xfrm>
            <a:off x="2971800" y="2590800"/>
            <a:ext cx="1519641" cy="592503"/>
          </a:xfrm>
          <a:prstGeom prst="roundRect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r>
              <a:rPr lang="sr-Latn-RS" sz="1200" b="1" dirty="0"/>
              <a:t>3-4 – Adijabatska ekspanzija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58" name="Rounded Rectangle 57"/>
          <p:cNvSpPr/>
          <p:nvPr/>
        </p:nvSpPr>
        <p:spPr bwMode="auto">
          <a:xfrm>
            <a:off x="4419600" y="4724400"/>
            <a:ext cx="1589634" cy="592503"/>
          </a:xfrm>
          <a:prstGeom prst="roundRect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r>
              <a:rPr lang="sr-Latn-RS" sz="1200" b="1" dirty="0"/>
              <a:t>4-1 – Izohorsko odvođenje toplote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1371600"/>
            <a:ext cx="1276350" cy="857250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1390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029200" y="914400"/>
            <a:ext cx="2464136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>
                <a:solidFill>
                  <a:srgbClr val="FF0000"/>
                </a:solidFill>
              </a:rPr>
              <a:t>Stepen kompresije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1381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105400" y="243840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rgbClr val="FF0000"/>
                </a:solidFill>
              </a:rPr>
              <a:t>Termodinamički stepen iskorišćenja ciklusa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3352800"/>
            <a:ext cx="3571875" cy="847725"/>
          </a:xfrm>
          <a:prstGeom prst="rect">
            <a:avLst/>
          </a:prstGeom>
          <a:noFill/>
        </p:spPr>
      </p:pic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1381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64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6" grpId="0" animBg="1"/>
      <p:bldP spid="57" grpId="0" animBg="1"/>
      <p:bldP spid="58" grpId="0" animBg="1"/>
      <p:bldP spid="59" grpId="0"/>
      <p:bldP spid="6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85800"/>
            <a:ext cx="6132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</a:t>
            </a:r>
            <a:r>
              <a:rPr lang="sl-SI" dirty="0"/>
              <a:t>eličine stanja u karakterističnim tačkama ciklusa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699937"/>
              </p:ext>
            </p:extLst>
          </p:nvPr>
        </p:nvGraphicFramePr>
        <p:xfrm>
          <a:off x="5638800" y="1219200"/>
          <a:ext cx="3200400" cy="18542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8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Stanje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p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T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8" name="Picture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4" y="1476616"/>
            <a:ext cx="576301" cy="43990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499" y="1846092"/>
            <a:ext cx="576301" cy="43990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499" y="2227092"/>
            <a:ext cx="576301" cy="43990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029" y="1477792"/>
            <a:ext cx="576301" cy="43990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806" y="1476616"/>
            <a:ext cx="576301" cy="43990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499" y="2590800"/>
            <a:ext cx="576301" cy="439908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499" y="1846092"/>
            <a:ext cx="576301" cy="4399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28600" y="1206500"/>
                <a:ext cx="1397947" cy="6306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206500"/>
                <a:ext cx="1397947" cy="630685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286000" y="1254076"/>
                <a:ext cx="2163734" cy="5355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sr-Latn-R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𝟔𝟒𝟒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𝑲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1254076"/>
                <a:ext cx="2163734" cy="535531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846092"/>
            <a:ext cx="576301" cy="4399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39327" y="1956496"/>
                <a:ext cx="1548501" cy="692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sr-Latn-R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27" y="1956496"/>
                <a:ext cx="1548501" cy="692882"/>
              </a:xfrm>
              <a:prstGeom prst="rect">
                <a:avLst/>
              </a:prstGeom>
              <a:blipFill rotWithShape="0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ounded Rectangle 27"/>
          <p:cNvSpPr/>
          <p:nvPr/>
        </p:nvSpPr>
        <p:spPr bwMode="auto">
          <a:xfrm>
            <a:off x="2319629" y="1962126"/>
            <a:ext cx="3120111" cy="1409748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r>
              <a:rPr kumimoji="0" lang="sr-Latn-R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Obrazac za izračunavanje </a:t>
            </a:r>
            <a:r>
              <a:rPr kumimoji="0" lang="sr-Latn-RS" sz="1600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temperature pri poznatoj </a:t>
            </a:r>
            <a:r>
              <a:rPr kumimoji="0" lang="en-US" sz="1600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o</a:t>
            </a:r>
            <a:r>
              <a:rPr kumimoji="0" lang="sr-Latn-RS" sz="1600" b="1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dvedenoj</a:t>
            </a:r>
            <a:r>
              <a:rPr kumimoji="0" lang="sr-Latn-RS" sz="1600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 količini toplote kod </a:t>
            </a:r>
            <a:r>
              <a:rPr kumimoji="0" lang="en-US" sz="1600" b="1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izohorskog</a:t>
            </a:r>
            <a:r>
              <a:rPr kumimoji="0" lang="en-US" sz="1600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 </a:t>
            </a:r>
            <a:r>
              <a:rPr kumimoji="0" lang="sr-Latn-RS" sz="1600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procesa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1401523" y="2407920"/>
            <a:ext cx="365760" cy="36576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40" name="Rounded Rectangle 39"/>
          <p:cNvSpPr/>
          <p:nvPr/>
        </p:nvSpPr>
        <p:spPr bwMode="auto">
          <a:xfrm>
            <a:off x="214874" y="2945765"/>
            <a:ext cx="1946078" cy="429054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r>
              <a:rPr kumimoji="0" lang="sr-Latn-RS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Izo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hor</a:t>
            </a:r>
            <a:r>
              <a:rPr kumimoji="0" lang="sr-Latn-RS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ski</a:t>
            </a:r>
            <a:r>
              <a:rPr kumimoji="0" lang="sr-Latn-RS" sz="1600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 proces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cxnSp>
        <p:nvCxnSpPr>
          <p:cNvPr id="44" name="Straight Connector 43"/>
          <p:cNvCxnSpPr>
            <a:stCxn id="39" idx="3"/>
          </p:cNvCxnSpPr>
          <p:nvPr/>
        </p:nvCxnSpPr>
        <p:spPr bwMode="auto">
          <a:xfrm flipH="1">
            <a:off x="794245" y="2720116"/>
            <a:ext cx="660842" cy="223898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155895" y="3543959"/>
                <a:ext cx="2163734" cy="5355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sr-Latn-R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𝟗𝟏𝟏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𝑲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895" y="3543959"/>
                <a:ext cx="2163734" cy="535531"/>
              </a:xfrm>
              <a:prstGeom prst="rect">
                <a:avLst/>
              </a:prstGeom>
              <a:blipFill rotWithShape="0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Picture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029" y="2573635"/>
            <a:ext cx="576301" cy="4399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14874" y="4079490"/>
                <a:ext cx="1302984" cy="753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74" y="4079490"/>
                <a:ext cx="1302984" cy="753732"/>
              </a:xfrm>
              <a:prstGeom prst="rect">
                <a:avLst/>
              </a:prstGeom>
              <a:blipFill rotWithShape="0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43463" y="4811963"/>
                <a:ext cx="2881879" cy="5355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sr-Latn-R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𝟒𝟕𝟏𝟑𝟓𝟐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𝑷𝒂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63" y="4811963"/>
                <a:ext cx="2881879" cy="535531"/>
              </a:xfrm>
              <a:prstGeom prst="rect">
                <a:avLst/>
              </a:prstGeom>
              <a:blipFill rotWithShape="0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4" name="Picture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499" y="2590800"/>
            <a:ext cx="576301" cy="4399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810001" y="4099668"/>
                <a:ext cx="1988172" cy="3788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∗</m:t>
                      </m:r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sr-Latn-R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</m:sup>
                      </m:sSubSup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∗</m:t>
                      </m:r>
                      <m:sSubSup>
                        <m:sSubSupPr>
                          <m:ctrlPr>
                            <a:rPr lang="sr-Latn-R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sr-Latn-R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1" y="4099668"/>
                <a:ext cx="1988172" cy="378886"/>
              </a:xfrm>
              <a:prstGeom prst="rect">
                <a:avLst/>
              </a:prstGeom>
              <a:blipFill rotWithShape="0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ounded Rectangle 55"/>
          <p:cNvSpPr/>
          <p:nvPr/>
        </p:nvSpPr>
        <p:spPr bwMode="auto">
          <a:xfrm>
            <a:off x="3124201" y="3538347"/>
            <a:ext cx="3352799" cy="429054"/>
          </a:xfrm>
          <a:prstGeom prst="roundRect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r>
              <a:rPr kumimoji="0" lang="sr-Latn-R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Jednačina 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adijabatskog </a:t>
            </a:r>
            <a:r>
              <a:rPr kumimoji="0" lang="sr-Latn-R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procesa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810218" y="4570207"/>
                <a:ext cx="1821396" cy="10336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sr-Latn-R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sr-Latn-R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sr-Latn-R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sr-Latn-R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sr-Latn-R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𝜅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218" y="4570207"/>
                <a:ext cx="1821396" cy="1033681"/>
              </a:xfrm>
              <a:prstGeom prst="rect">
                <a:avLst/>
              </a:prstGeom>
              <a:blipFill rotWithShape="0"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5910405" y="4928811"/>
                <a:ext cx="2971583" cy="5455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sr-Latn-R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𝟏𝟔𝟕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sr-Latn-R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R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sr-Latn-R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𝒌𝒈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405" y="4928811"/>
                <a:ext cx="2971583" cy="545534"/>
              </a:xfrm>
              <a:prstGeom prst="rect">
                <a:avLst/>
              </a:prstGeom>
              <a:blipFill rotWithShape="0">
                <a:blip r:embed="rId11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0" name="Picture 5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806" y="2209470"/>
            <a:ext cx="576301" cy="4399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3810001" y="5599451"/>
                <a:ext cx="1397947" cy="6306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1" y="5599451"/>
                <a:ext cx="1397947" cy="630685"/>
              </a:xfrm>
              <a:prstGeom prst="rect">
                <a:avLst/>
              </a:prstGeom>
              <a:blipFill rotWithShape="0">
                <a:blip r:embed="rId1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5911553" y="5647027"/>
                <a:ext cx="2348079" cy="5355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sr-Latn-R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𝟏𝟒𝟓𝟒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𝑲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1553" y="5647027"/>
                <a:ext cx="2348079" cy="535531"/>
              </a:xfrm>
              <a:prstGeom prst="rect">
                <a:avLst/>
              </a:prstGeom>
              <a:blipFill rotWithShape="0">
                <a:blip r:embed="rId1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3" name="Picture 6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209800"/>
            <a:ext cx="576301" cy="43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08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7" grpId="0" animBg="1"/>
      <p:bldP spid="28" grpId="0" animBg="1"/>
      <p:bldP spid="39" grpId="0" animBg="1"/>
      <p:bldP spid="40" grpId="0" animBg="1"/>
      <p:bldP spid="45" grpId="0" animBg="1"/>
      <p:bldP spid="52" grpId="0" animBg="1"/>
      <p:bldP spid="53" grpId="0" animBg="1"/>
      <p:bldP spid="55" grpId="0" animBg="1"/>
      <p:bldP spid="56" grpId="0" animBg="1"/>
      <p:bldP spid="57" grpId="0" animBg="1"/>
      <p:bldP spid="59" grpId="0" animBg="1"/>
      <p:bldP spid="61" grpId="0" animBg="1"/>
      <p:bldP spid="6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85800"/>
            <a:ext cx="3140603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Stepen</a:t>
            </a:r>
            <a:r>
              <a:rPr lang="en-US" dirty="0"/>
              <a:t> </a:t>
            </a:r>
            <a:r>
              <a:rPr lang="en-US" dirty="0" err="1"/>
              <a:t>predeskpanzije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54000" y="1219200"/>
                <a:ext cx="809388" cy="6935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00" y="1219200"/>
                <a:ext cx="809388" cy="693523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676400" y="1344362"/>
                <a:ext cx="1342740" cy="4431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𝝆</m:t>
                      </m:r>
                      <m:r>
                        <a:rPr lang="sr-Latn-R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𝟐𝟔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1344362"/>
                <a:ext cx="1342740" cy="443198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228599" y="2018376"/>
            <a:ext cx="2811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</a:t>
            </a:r>
            <a:r>
              <a:rPr lang="sl-SI" dirty="0"/>
              <a:t>azmenjene toplote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228599" y="2551775"/>
                <a:ext cx="23710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sr-Latn-R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99" y="2551775"/>
                <a:ext cx="2371034" cy="461665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ounded Rectangle 41"/>
          <p:cNvSpPr/>
          <p:nvPr/>
        </p:nvSpPr>
        <p:spPr bwMode="auto">
          <a:xfrm>
            <a:off x="5562600" y="2584386"/>
            <a:ext cx="2057400" cy="429054"/>
          </a:xfrm>
          <a:prstGeom prst="roundRect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Adijabatski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proces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228599" y="3120119"/>
                <a:ext cx="35182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𝑜𝑑𝑣</m:t>
                          </m:r>
                        </m:sub>
                      </m:sSub>
                      <m:r>
                        <a:rPr lang="sr-Latn-R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− 4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50000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99" y="3120119"/>
                <a:ext cx="3518271" cy="461665"/>
              </a:xfrm>
              <a:prstGeom prst="rect">
                <a:avLst/>
              </a:prstGeom>
              <a:blipFill rotWithShape="0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228599" y="3687437"/>
                <a:ext cx="5037853" cy="4900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r>
                        <a:rPr lang="sr-Latn-R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𝑑𝑜𝑣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sr-Latn-R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818210 </m:t>
                      </m:r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99" y="3687437"/>
                <a:ext cx="5037853" cy="490071"/>
              </a:xfrm>
              <a:prstGeom prst="rect">
                <a:avLst/>
              </a:prstGeom>
              <a:blipFill rotWithShape="0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ounded Rectangle 48"/>
          <p:cNvSpPr/>
          <p:nvPr/>
        </p:nvSpPr>
        <p:spPr bwMode="auto">
          <a:xfrm>
            <a:off x="5562600" y="3687437"/>
            <a:ext cx="1828800" cy="429054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Izobarski</a:t>
            </a:r>
            <a:r>
              <a:rPr kumimoji="0" lang="en-US" sz="1600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proces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70406" y="4283161"/>
            <a:ext cx="1912703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Koristan</a:t>
            </a:r>
            <a:r>
              <a:rPr lang="en-US" dirty="0"/>
              <a:t> rad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Rectangle 63"/>
              <p:cNvSpPr/>
              <p:nvPr/>
            </p:nvSpPr>
            <p:spPr>
              <a:xfrm>
                <a:off x="295806" y="4813405"/>
                <a:ext cx="401751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sr-Latn-R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𝑑𝑜𝑣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sr-Latn-R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R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sr-Latn-RS" i="1">
                                  <a:latin typeface="Cambria Math" panose="02040503050406030204" pitchFamily="18" charset="0"/>
                                </a:rPr>
                                <m:t>𝑜𝑑𝑣</m:t>
                              </m:r>
                            </m:sub>
                          </m:sSub>
                        </m:e>
                      </m:d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368210 </m:t>
                      </m:r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806" y="4813405"/>
                <a:ext cx="401751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ounded Rectangle 64"/>
          <p:cNvSpPr/>
          <p:nvPr/>
        </p:nvSpPr>
        <p:spPr bwMode="auto">
          <a:xfrm>
            <a:off x="5782206" y="4829710"/>
            <a:ext cx="2438400" cy="429054"/>
          </a:xfrm>
          <a:prstGeom prst="roundRect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r>
              <a:rPr kumimoji="0" lang="sr-Latn-R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Koristan rad u ciklusu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3633" y="5346804"/>
            <a:ext cx="54685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sl-SI" dirty="0"/>
              <a:t>ermodinamički stepen iskorišćenja ciklusa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6139908" y="5550957"/>
                <a:ext cx="1938031" cy="7636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𝑑𝑜𝑣</m:t>
                              </m:r>
                            </m:sub>
                          </m:sSub>
                        </m:den>
                      </m:f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9908" y="5550957"/>
                <a:ext cx="1938031" cy="763607"/>
              </a:xfrm>
              <a:prstGeom prst="rect">
                <a:avLst/>
              </a:prstGeom>
              <a:blipFill rotWithShape="0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5F6AA1D2-C847-F166-1AAC-D23DC7B837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13185" y="672666"/>
            <a:ext cx="2156429" cy="157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54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5" grpId="0" animBg="1"/>
      <p:bldP spid="36" grpId="0" animBg="1"/>
      <p:bldP spid="41" grpId="0" animBg="1"/>
      <p:bldP spid="42" grpId="0" animBg="1"/>
      <p:bldP spid="46" grpId="0" animBg="1"/>
      <p:bldP spid="47" grpId="0" animBg="1"/>
      <p:bldP spid="49" grpId="0" animBg="1"/>
      <p:bldP spid="64" grpId="0" animBg="1"/>
      <p:bldP spid="65" grpId="0" animBg="1"/>
      <p:bldP spid="4" grpId="0"/>
      <p:bldP spid="6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0"/>
            <a:ext cx="86571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l-SI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Zadatak 4.</a:t>
            </a:r>
            <a:endParaRPr lang="sl-SI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sl-SI" sz="2400" dirty="0">
                <a:latin typeface="Times New Roman" pitchFamily="18" charset="0"/>
                <a:cs typeface="Times New Roman" pitchFamily="18" charset="0"/>
              </a:rPr>
              <a:t>Kombinovani ciklus ima poznate sledeće veličine. Pritisak na početku kompresije 100 kPa; temperatura na početku kompresije 290 K; maksimalni pritisak 2,7 MPa, koeficijent predekspanzije – 1,5, odvedena toplota 300 kJ/kg i poznato radno telo – vazduh. Potrebno je odrediti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l-SI" sz="2400" dirty="0">
                <a:latin typeface="Times New Roman" pitchFamily="18" charset="0"/>
                <a:cs typeface="Times New Roman" pitchFamily="18" charset="0"/>
              </a:rPr>
              <a:t>veličine stanja u karakterističnim tačkama ciklusa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l-SI" sz="2400" dirty="0">
                <a:latin typeface="Times New Roman" pitchFamily="18" charset="0"/>
                <a:cs typeface="Times New Roman" pitchFamily="18" charset="0"/>
              </a:rPr>
              <a:t>stepen porasta pritiska,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l-SI" sz="2400" dirty="0">
                <a:latin typeface="Times New Roman" pitchFamily="18" charset="0"/>
                <a:cs typeface="Times New Roman" pitchFamily="18" charset="0"/>
              </a:rPr>
              <a:t>termodinamički stepen iskorišćenja ciklusa.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669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 bwMode="auto">
          <a:xfrm>
            <a:off x="3397250" y="2333624"/>
            <a:ext cx="1479550" cy="2124000"/>
          </a:xfrm>
          <a:custGeom>
            <a:avLst/>
            <a:gdLst>
              <a:gd name="connsiteX0" fmla="*/ 0 w 2298700"/>
              <a:gd name="connsiteY0" fmla="*/ 0 h 2362200"/>
              <a:gd name="connsiteX1" fmla="*/ 654050 w 2298700"/>
              <a:gd name="connsiteY1" fmla="*/ 1460500 h 2362200"/>
              <a:gd name="connsiteX2" fmla="*/ 2298700 w 2298700"/>
              <a:gd name="connsiteY2" fmla="*/ 236220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98700" h="2362200">
                <a:moveTo>
                  <a:pt x="0" y="0"/>
                </a:moveTo>
                <a:cubicBezTo>
                  <a:pt x="135466" y="533400"/>
                  <a:pt x="270933" y="1066800"/>
                  <a:pt x="654050" y="1460500"/>
                </a:cubicBezTo>
                <a:cubicBezTo>
                  <a:pt x="1037167" y="1854200"/>
                  <a:pt x="1667933" y="2108200"/>
                  <a:pt x="2298700" y="2362200"/>
                </a:cubicBez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2613277" y="2316480"/>
            <a:ext cx="767646" cy="481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Freeform 3"/>
          <p:cNvSpPr/>
          <p:nvPr/>
        </p:nvSpPr>
        <p:spPr bwMode="auto">
          <a:xfrm>
            <a:off x="2584450" y="3232150"/>
            <a:ext cx="2298700" cy="2362200"/>
          </a:xfrm>
          <a:custGeom>
            <a:avLst/>
            <a:gdLst>
              <a:gd name="connsiteX0" fmla="*/ 0 w 2298700"/>
              <a:gd name="connsiteY0" fmla="*/ 0 h 2362200"/>
              <a:gd name="connsiteX1" fmla="*/ 654050 w 2298700"/>
              <a:gd name="connsiteY1" fmla="*/ 1460500 h 2362200"/>
              <a:gd name="connsiteX2" fmla="*/ 2298700 w 2298700"/>
              <a:gd name="connsiteY2" fmla="*/ 236220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98700" h="2362200">
                <a:moveTo>
                  <a:pt x="0" y="0"/>
                </a:moveTo>
                <a:cubicBezTo>
                  <a:pt x="135466" y="533400"/>
                  <a:pt x="270933" y="1066800"/>
                  <a:pt x="654050" y="1460500"/>
                </a:cubicBezTo>
                <a:cubicBezTo>
                  <a:pt x="1037167" y="1854200"/>
                  <a:pt x="1667933" y="2108200"/>
                  <a:pt x="2298700" y="2362200"/>
                </a:cubicBez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685800" y="6324600"/>
            <a:ext cx="6477000" cy="0"/>
          </a:xfrm>
          <a:prstGeom prst="straightConnector1">
            <a:avLst/>
          </a:prstGeom>
          <a:ln w="38100">
            <a:solidFill>
              <a:srgbClr val="00000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 bwMode="auto">
          <a:xfrm flipV="1">
            <a:off x="685800" y="1447800"/>
            <a:ext cx="0" cy="4876800"/>
          </a:xfrm>
          <a:prstGeom prst="straightConnector1">
            <a:avLst/>
          </a:prstGeom>
          <a:ln w="38100">
            <a:solidFill>
              <a:srgbClr val="00000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4800" y="1524000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53200" y="5791200"/>
            <a:ext cx="312906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v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 bwMode="auto">
          <a:xfrm>
            <a:off x="1905000" y="4876800"/>
            <a:ext cx="1519641" cy="592503"/>
          </a:xfrm>
          <a:prstGeom prst="roundRect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r>
              <a:rPr lang="sr-Latn-RS" sz="1200" b="1" dirty="0"/>
              <a:t>1-2 – </a:t>
            </a:r>
            <a:r>
              <a:rPr lang="sr-Latn-RS" sz="1200" b="1" dirty="0" err="1"/>
              <a:t>Adijabatsko</a:t>
            </a:r>
            <a:r>
              <a:rPr lang="sr-Latn-RS" sz="1200" b="1" dirty="0"/>
              <a:t> komprimovanje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6800" y="5638800"/>
            <a:ext cx="327334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/>
              <a:t>1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133600" y="3276600"/>
            <a:ext cx="327334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/>
              <a:t>2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 bwMode="auto">
          <a:xfrm>
            <a:off x="762000" y="2590800"/>
            <a:ext cx="1589634" cy="592503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r>
              <a:rPr lang="sr-Latn-RS" sz="1200" b="1" dirty="0"/>
              <a:t>2-3 – Izohorsko dovođenje toplote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53000" y="4038600"/>
            <a:ext cx="327334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/>
              <a:t>4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 bwMode="auto">
          <a:xfrm>
            <a:off x="3812179" y="2971800"/>
            <a:ext cx="1519641" cy="592503"/>
          </a:xfrm>
          <a:prstGeom prst="roundRect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r>
              <a:rPr lang="sr-Latn-RS" sz="1200" b="1" dirty="0"/>
              <a:t>3-4 – Adijabatska ekspanzija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5029200" y="4876800"/>
            <a:ext cx="1589634" cy="592503"/>
          </a:xfrm>
          <a:prstGeom prst="roundRect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r>
              <a:rPr lang="sr-Latn-RS" sz="1200" b="1" dirty="0"/>
              <a:t>4-1 – Izohorsko odvođenje toplote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 flipV="1">
            <a:off x="4876800" y="4495800"/>
            <a:ext cx="0" cy="1082040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Oval 16"/>
          <p:cNvSpPr/>
          <p:nvPr/>
        </p:nvSpPr>
        <p:spPr bwMode="auto">
          <a:xfrm>
            <a:off x="4834028" y="5550027"/>
            <a:ext cx="91440" cy="9144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4834028" y="4419600"/>
            <a:ext cx="91440" cy="9144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 flipV="1">
            <a:off x="2590800" y="2362200"/>
            <a:ext cx="0" cy="853440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Oval 19"/>
          <p:cNvSpPr/>
          <p:nvPr/>
        </p:nvSpPr>
        <p:spPr bwMode="auto">
          <a:xfrm>
            <a:off x="2548028" y="3187827"/>
            <a:ext cx="91440" cy="9144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3352800" y="2270760"/>
            <a:ext cx="91440" cy="9144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548028" y="2270760"/>
            <a:ext cx="91440" cy="9144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cxnSp>
        <p:nvCxnSpPr>
          <p:cNvPr id="23" name="Straight Connector 22"/>
          <p:cNvCxnSpPr>
            <a:stCxn id="20" idx="4"/>
          </p:cNvCxnSpPr>
          <p:nvPr/>
        </p:nvCxnSpPr>
        <p:spPr bwMode="auto">
          <a:xfrm>
            <a:off x="2590800" y="3276600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2133600" y="1981200"/>
            <a:ext cx="327334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/>
              <a:t>3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429000" y="1905000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/>
              <a:t>3</a:t>
            </a:r>
            <a:r>
              <a:rPr lang="en-US" b="1" dirty="0"/>
              <a:t>’</a:t>
            </a:r>
          </a:p>
        </p:txBody>
      </p:sp>
      <p:sp>
        <p:nvSpPr>
          <p:cNvPr id="26" name="Rounded Rectangle 25"/>
          <p:cNvSpPr/>
          <p:nvPr/>
        </p:nvSpPr>
        <p:spPr bwMode="auto">
          <a:xfrm>
            <a:off x="2133600" y="1371600"/>
            <a:ext cx="1589634" cy="592503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r>
              <a:rPr lang="en-US" sz="1200" b="1" dirty="0"/>
              <a:t>3</a:t>
            </a:r>
            <a:r>
              <a:rPr lang="sr-Latn-RS" sz="1200" b="1" dirty="0"/>
              <a:t>-3</a:t>
            </a:r>
            <a:r>
              <a:rPr lang="en-US" sz="1200" b="1" dirty="0"/>
              <a:t>’</a:t>
            </a:r>
            <a:r>
              <a:rPr lang="sr-Latn-RS" sz="1200" b="1" dirty="0"/>
              <a:t> – </a:t>
            </a:r>
            <a:r>
              <a:rPr lang="en-US" sz="1200" b="1" dirty="0" err="1"/>
              <a:t>Izobarsko</a:t>
            </a:r>
            <a:r>
              <a:rPr lang="en-US" sz="1200" b="1" dirty="0"/>
              <a:t> </a:t>
            </a:r>
            <a:r>
              <a:rPr lang="sr-Latn-RS" sz="1200" b="1" dirty="0"/>
              <a:t>dovođenje toplote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0534" y="649288"/>
            <a:ext cx="5155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/>
              <a:t>1. Korak – crtanje kombinovanog ciklusa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623520" y="1079820"/>
            <a:ext cx="3275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/>
              <a:t>2. Korak – poznati podaci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5334000" y="1524000"/>
            <a:ext cx="1526380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800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sr-Latn-RS" sz="1800" dirty="0">
                <a:latin typeface="Times New Roman" pitchFamily="18" charset="0"/>
                <a:cs typeface="Times New Roman" pitchFamily="18" charset="0"/>
              </a:rPr>
              <a:t> = 287 J/kgK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62800" y="1524000"/>
            <a:ext cx="1680268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8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sr-Latn-RS" sz="1800" i="1" baseline="-250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sr-Latn-RS" sz="1800" dirty="0">
                <a:latin typeface="Times New Roman" pitchFamily="18" charset="0"/>
                <a:cs typeface="Times New Roman" pitchFamily="18" charset="0"/>
              </a:rPr>
              <a:t> = 1010 J/kgK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34000" y="2057400"/>
            <a:ext cx="155683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8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sr-Latn-RS" sz="1800" i="1" baseline="-250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sr-Latn-R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1800" dirty="0">
                <a:latin typeface="Times New Roman" pitchFamily="18" charset="0"/>
                <a:cs typeface="Times New Roman" pitchFamily="18" charset="0"/>
              </a:rPr>
              <a:t>= 724 J/kgK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62800" y="2057400"/>
            <a:ext cx="835485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800" i="1" dirty="0">
                <a:latin typeface="Times New Roman" pitchFamily="18" charset="0"/>
                <a:cs typeface="Times New Roman" pitchFamily="18" charset="0"/>
              </a:rPr>
              <a:t>κ</a:t>
            </a:r>
            <a:r>
              <a:rPr lang="sr-Latn-RS" sz="1800" dirty="0">
                <a:latin typeface="Times New Roman" pitchFamily="18" charset="0"/>
                <a:cs typeface="Times New Roman" pitchFamily="18" charset="0"/>
              </a:rPr>
              <a:t> = 1,4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34000" y="2623268"/>
            <a:ext cx="1205779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8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sr-Latn-RS" sz="1800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R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18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sr-Latn-RS" sz="1800" i="1" dirty="0">
                <a:latin typeface="Times New Roman" pitchFamily="18" charset="0"/>
                <a:cs typeface="Times New Roman" pitchFamily="18" charset="0"/>
              </a:rPr>
              <a:t> 290</a:t>
            </a:r>
            <a:r>
              <a:rPr lang="sr-Latn-RS" sz="1800" dirty="0">
                <a:latin typeface="Times New Roman" pitchFamily="18" charset="0"/>
                <a:cs typeface="Times New Roman" pitchFamily="18" charset="0"/>
              </a:rPr>
              <a:t> K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198148" y="2590800"/>
            <a:ext cx="829073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800" i="1" dirty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sr-Latn-RS" sz="1800" dirty="0">
                <a:latin typeface="Times New Roman" pitchFamily="18" charset="0"/>
                <a:cs typeface="Times New Roman" pitchFamily="18" charset="0"/>
              </a:rPr>
              <a:t> = 1,5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34000" y="3657600"/>
            <a:ext cx="2111540" cy="395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8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sr-Latn-RS" sz="1800" i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sr-Latn-R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18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sr-Latn-RS" sz="1800" i="1" dirty="0"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sr-Latn-RS" sz="1800" i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sr-Latn-RS" sz="1800" i="1" dirty="0"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sr-Latn-RS" sz="18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sr-Latn-R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1800" dirty="0">
                <a:latin typeface="Times New Roman" pitchFamily="18" charset="0"/>
                <a:cs typeface="Times New Roman" pitchFamily="18" charset="0"/>
              </a:rPr>
              <a:t>2,7*10</a:t>
            </a:r>
            <a:r>
              <a:rPr lang="sr-Latn-RS" sz="1800" baseline="30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sr-Latn-RS" sz="1800" dirty="0">
                <a:latin typeface="Times New Roman" pitchFamily="18" charset="0"/>
                <a:cs typeface="Times New Roman" pitchFamily="18" charset="0"/>
              </a:rPr>
              <a:t> Pa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34000" y="3124200"/>
            <a:ext cx="1218603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8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sr-Latn-RS" sz="1800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R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18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sr-Latn-R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1800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sr-Latn-RS" sz="1800" baseline="30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sr-Latn-RS" sz="1800" dirty="0">
                <a:latin typeface="Times New Roman" pitchFamily="18" charset="0"/>
                <a:cs typeface="Times New Roman" pitchFamily="18" charset="0"/>
              </a:rPr>
              <a:t> Pa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410200" y="4191000"/>
            <a:ext cx="2302233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800" i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sr-Latn-RS" sz="1800" i="1" baseline="-25000" dirty="0">
                <a:latin typeface="Times New Roman" pitchFamily="18" charset="0"/>
                <a:cs typeface="Times New Roman" pitchFamily="18" charset="0"/>
              </a:rPr>
              <a:t>odv</a:t>
            </a:r>
            <a:r>
              <a:rPr lang="sr-Latn-R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18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sr-Latn-RS" sz="1800" i="1" dirty="0">
                <a:latin typeface="Times New Roman" pitchFamily="18" charset="0"/>
                <a:cs typeface="Times New Roman" pitchFamily="18" charset="0"/>
              </a:rPr>
              <a:t> q</a:t>
            </a:r>
            <a:r>
              <a:rPr lang="sr-Latn-RS" sz="1800" i="1" baseline="-25000" dirty="0">
                <a:latin typeface="Times New Roman" pitchFamily="18" charset="0"/>
                <a:cs typeface="Times New Roman" pitchFamily="18" charset="0"/>
              </a:rPr>
              <a:t>41</a:t>
            </a:r>
            <a:r>
              <a:rPr lang="sr-Latn-R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18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sr-Latn-R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1800" dirty="0">
                <a:latin typeface="Times New Roman" pitchFamily="18" charset="0"/>
                <a:cs typeface="Times New Roman" pitchFamily="18" charset="0"/>
              </a:rPr>
              <a:t>- 3*10</a:t>
            </a:r>
            <a:r>
              <a:rPr lang="sr-Latn-RS" sz="1800" baseline="30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sr-Latn-RS" sz="1800" dirty="0">
                <a:latin typeface="Times New Roman" pitchFamily="18" charset="0"/>
                <a:cs typeface="Times New Roman" pitchFamily="18" charset="0"/>
              </a:rPr>
              <a:t> Pa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9" grpId="0" animBg="1"/>
      <p:bldP spid="10" grpId="0"/>
      <p:bldP spid="11" grpId="0"/>
      <p:bldP spid="12" grpId="0" animBg="1"/>
      <p:bldP spid="13" grpId="0"/>
      <p:bldP spid="14" grpId="0" animBg="1"/>
      <p:bldP spid="15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4" grpId="0"/>
      <p:bldP spid="25" grpId="0"/>
      <p:bldP spid="26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8" grpId="0"/>
      <p:bldP spid="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699937"/>
              </p:ext>
            </p:extLst>
          </p:nvPr>
        </p:nvGraphicFramePr>
        <p:xfrm>
          <a:off x="5638800" y="1219200"/>
          <a:ext cx="3200400" cy="22250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8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Stanje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p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T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3’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8600" y="685800"/>
            <a:ext cx="6132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</a:t>
            </a:r>
            <a:r>
              <a:rPr lang="sl-SI" dirty="0"/>
              <a:t>eličine stanja u karakterističnim tačkama ciklusa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219200"/>
            <a:ext cx="1319592" cy="429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sr-Latn-RS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R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sr-Latn-RS" i="1" dirty="0">
                <a:latin typeface="Times New Roman" pitchFamily="18" charset="0"/>
                <a:cs typeface="Times New Roman" pitchFamily="18" charset="0"/>
              </a:rPr>
              <a:t> 290</a:t>
            </a:r>
            <a:r>
              <a:rPr lang="sr-Latn-RS" dirty="0">
                <a:latin typeface="Times New Roman" pitchFamily="18" charset="0"/>
                <a:cs typeface="Times New Roman" pitchFamily="18" charset="0"/>
              </a:rPr>
              <a:t> K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253532"/>
            <a:ext cx="2323521" cy="429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sr-Latn-RS" i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sr-Latn-R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sr-Latn-RS" i="1" dirty="0"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sr-Latn-RS" i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sr-Latn-RS" i="1" dirty="0"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sr-Latn-RS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sr-Latn-R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dirty="0">
                <a:latin typeface="Times New Roman" pitchFamily="18" charset="0"/>
                <a:cs typeface="Times New Roman" pitchFamily="18" charset="0"/>
              </a:rPr>
              <a:t>2,7*10</a:t>
            </a:r>
            <a:r>
              <a:rPr lang="sr-Latn-RS" baseline="30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sr-Latn-RS" dirty="0">
                <a:latin typeface="Times New Roman" pitchFamily="18" charset="0"/>
                <a:cs typeface="Times New Roman" pitchFamily="18" charset="0"/>
              </a:rPr>
              <a:t> Pa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720132"/>
            <a:ext cx="1332416" cy="429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sr-Latn-RS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R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sr-Latn-R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sr-Latn-RS" baseline="30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sr-Latn-RS" dirty="0">
                <a:latin typeface="Times New Roman" pitchFamily="18" charset="0"/>
                <a:cs typeface="Times New Roman" pitchFamily="18" charset="0"/>
              </a:rPr>
              <a:t> Pa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209800"/>
            <a:ext cx="576301" cy="4399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590800"/>
            <a:ext cx="576301" cy="4399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447800"/>
            <a:ext cx="576301" cy="4399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470660"/>
            <a:ext cx="576301" cy="439908"/>
          </a:xfrm>
          <a:prstGeom prst="rect">
            <a:avLst/>
          </a:prstGeom>
        </p:spPr>
      </p:pic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577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2819400"/>
            <a:ext cx="3562350" cy="914400"/>
          </a:xfrm>
          <a:prstGeom prst="rect">
            <a:avLst/>
          </a:prstGeom>
          <a:noFill/>
        </p:spPr>
      </p:pic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0" y="1447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463040"/>
            <a:ext cx="576301" cy="43990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81000" y="3810000"/>
            <a:ext cx="1024639" cy="4964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400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sr-Latn-RS" sz="2400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R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24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sr-Latn-RS" sz="2400" i="1" dirty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sr-Latn-RS" sz="2400" i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24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2958612"/>
            <a:ext cx="576301" cy="439908"/>
          </a:xfrm>
          <a:prstGeom prst="rect">
            <a:avLst/>
          </a:prstGeom>
        </p:spPr>
      </p:pic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4572000"/>
            <a:ext cx="3429000" cy="847725"/>
          </a:xfrm>
          <a:prstGeom prst="rect">
            <a:avLst/>
          </a:prstGeom>
          <a:noFill/>
        </p:spPr>
      </p:pic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0" y="1381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2973852"/>
            <a:ext cx="576301" cy="439908"/>
          </a:xfrm>
          <a:prstGeom prst="rect">
            <a:avLst/>
          </a:prstGeom>
        </p:spPr>
      </p:pic>
      <p:sp>
        <p:nvSpPr>
          <p:cNvPr id="7578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5783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4495800"/>
            <a:ext cx="3609975" cy="914400"/>
          </a:xfrm>
          <a:prstGeom prst="rect">
            <a:avLst/>
          </a:prstGeom>
          <a:noFill/>
        </p:spPr>
      </p:pic>
      <p:sp>
        <p:nvSpPr>
          <p:cNvPr id="75785" name="Rectangle 9"/>
          <p:cNvSpPr>
            <a:spLocks noChangeArrowheads="1"/>
          </p:cNvSpPr>
          <p:nvPr/>
        </p:nvSpPr>
        <p:spPr bwMode="auto">
          <a:xfrm>
            <a:off x="0" y="1447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989092"/>
            <a:ext cx="576301" cy="4399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0D3F2FF-226F-486E-CBA1-6389F16207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9176" y="1177394"/>
            <a:ext cx="2114824" cy="1781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5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85800"/>
            <a:ext cx="6132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</a:t>
            </a:r>
            <a:r>
              <a:rPr lang="sl-SI" dirty="0"/>
              <a:t>eličine stanja u karakterističnim tačkama ciklusa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699937"/>
              </p:ext>
            </p:extLst>
          </p:nvPr>
        </p:nvGraphicFramePr>
        <p:xfrm>
          <a:off x="5638800" y="1219200"/>
          <a:ext cx="3200400" cy="22250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8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Stanje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p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T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3’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209800"/>
            <a:ext cx="576301" cy="4399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590800"/>
            <a:ext cx="576301" cy="4399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447800"/>
            <a:ext cx="576301" cy="4399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470660"/>
            <a:ext cx="576301" cy="4399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463040"/>
            <a:ext cx="576301" cy="4399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2958612"/>
            <a:ext cx="576301" cy="4399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2973852"/>
            <a:ext cx="576301" cy="4399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989092"/>
            <a:ext cx="576301" cy="439908"/>
          </a:xfrm>
          <a:prstGeom prst="rect">
            <a:avLst/>
          </a:prstGeom>
        </p:spPr>
      </p:pic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1676400"/>
            <a:ext cx="4638675" cy="1076325"/>
          </a:xfrm>
          <a:prstGeom prst="rect">
            <a:avLst/>
          </a:prstGeom>
          <a:noFill/>
        </p:spPr>
      </p:pic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0" y="1609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8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7831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1143000"/>
            <a:ext cx="1876425" cy="495300"/>
          </a:xfrm>
          <a:prstGeom prst="rect">
            <a:avLst/>
          </a:prstGeom>
          <a:noFill/>
        </p:spPr>
      </p:pic>
      <p:sp>
        <p:nvSpPr>
          <p:cNvPr id="77833" name="Rectangle 9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2590800"/>
            <a:ext cx="576301" cy="439908"/>
          </a:xfrm>
          <a:prstGeom prst="rect">
            <a:avLst/>
          </a:prstGeom>
        </p:spPr>
      </p:pic>
      <p:sp>
        <p:nvSpPr>
          <p:cNvPr id="7783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7834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2895600"/>
            <a:ext cx="2867025" cy="876300"/>
          </a:xfrm>
          <a:prstGeom prst="rect">
            <a:avLst/>
          </a:prstGeom>
          <a:noFill/>
        </p:spPr>
      </p:pic>
      <p:sp>
        <p:nvSpPr>
          <p:cNvPr id="77836" name="Rectangle 12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2590800"/>
            <a:ext cx="576301" cy="43990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04800" y="3886200"/>
            <a:ext cx="3166251" cy="4277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342900" indent="-342900"/>
            <a:r>
              <a:rPr lang="sr-Latn-RS" dirty="0"/>
              <a:t>Koeficijent predekspanzije</a:t>
            </a:r>
            <a:endParaRPr lang="en-US" dirty="0"/>
          </a:p>
        </p:txBody>
      </p:sp>
      <p:sp>
        <p:nvSpPr>
          <p:cNvPr id="778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7837" name="Picture 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4419600"/>
            <a:ext cx="1809750" cy="942975"/>
          </a:xfrm>
          <a:prstGeom prst="rect">
            <a:avLst/>
          </a:prstGeom>
          <a:noFill/>
        </p:spPr>
      </p:pic>
      <p:sp>
        <p:nvSpPr>
          <p:cNvPr id="77839" name="Rectangle 15"/>
          <p:cNvSpPr>
            <a:spLocks noChangeArrowheads="1"/>
          </p:cNvSpPr>
          <p:nvPr/>
        </p:nvSpPr>
        <p:spPr bwMode="auto">
          <a:xfrm>
            <a:off x="0" y="147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84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7840" name="Picture 1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5334000"/>
            <a:ext cx="3371850" cy="942975"/>
          </a:xfrm>
          <a:prstGeom prst="rect">
            <a:avLst/>
          </a:prstGeom>
          <a:noFill/>
        </p:spPr>
      </p:pic>
      <p:sp>
        <p:nvSpPr>
          <p:cNvPr id="77842" name="Rectangle 18"/>
          <p:cNvSpPr>
            <a:spLocks noChangeArrowheads="1"/>
          </p:cNvSpPr>
          <p:nvPr/>
        </p:nvSpPr>
        <p:spPr bwMode="auto">
          <a:xfrm>
            <a:off x="0" y="147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2227092"/>
            <a:ext cx="576301" cy="439908"/>
          </a:xfrm>
          <a:prstGeom prst="rect">
            <a:avLst/>
          </a:prstGeom>
        </p:spPr>
      </p:pic>
      <p:sp>
        <p:nvSpPr>
          <p:cNvPr id="77844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7843" name="Picture 1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0" y="3733800"/>
            <a:ext cx="3371850" cy="495300"/>
          </a:xfrm>
          <a:prstGeom prst="rect">
            <a:avLst/>
          </a:prstGeom>
          <a:noFill/>
        </p:spPr>
      </p:pic>
      <p:sp>
        <p:nvSpPr>
          <p:cNvPr id="77845" name="Rectangle 21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851660"/>
            <a:ext cx="576301" cy="439908"/>
          </a:xfrm>
          <a:prstGeom prst="rect">
            <a:avLst/>
          </a:prstGeom>
        </p:spPr>
      </p:pic>
      <p:sp>
        <p:nvSpPr>
          <p:cNvPr id="77847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7846" name="Picture 2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0" y="4724400"/>
            <a:ext cx="2686050" cy="781050"/>
          </a:xfrm>
          <a:prstGeom prst="rect">
            <a:avLst/>
          </a:prstGeom>
          <a:noFill/>
        </p:spPr>
      </p:pic>
      <p:sp>
        <p:nvSpPr>
          <p:cNvPr id="77848" name="Rectangle 24"/>
          <p:cNvSpPr>
            <a:spLocks noChangeArrowheads="1"/>
          </p:cNvSpPr>
          <p:nvPr/>
        </p:nvSpPr>
        <p:spPr bwMode="auto">
          <a:xfrm>
            <a:off x="0" y="1314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2209800"/>
            <a:ext cx="576301" cy="4399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E9111B-FA73-2FDD-F139-73F5941F978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14456" y="4394835"/>
            <a:ext cx="2114824" cy="1781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7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7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7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77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85800"/>
            <a:ext cx="6132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</a:t>
            </a:r>
            <a:r>
              <a:rPr lang="sl-SI" dirty="0"/>
              <a:t>eličine stanja u karakterističnim tačkama ciklusa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699937"/>
              </p:ext>
            </p:extLst>
          </p:nvPr>
        </p:nvGraphicFramePr>
        <p:xfrm>
          <a:off x="5638800" y="1219200"/>
          <a:ext cx="3200400" cy="22250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8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Stanje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p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T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3’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209800"/>
            <a:ext cx="576301" cy="4399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590800"/>
            <a:ext cx="576301" cy="4399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447800"/>
            <a:ext cx="576301" cy="4399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470660"/>
            <a:ext cx="576301" cy="4399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463040"/>
            <a:ext cx="576301" cy="4399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2958612"/>
            <a:ext cx="576301" cy="4399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2973852"/>
            <a:ext cx="576301" cy="4399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989092"/>
            <a:ext cx="576301" cy="4399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2590800"/>
            <a:ext cx="576301" cy="4399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2590800"/>
            <a:ext cx="576301" cy="4399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2227092"/>
            <a:ext cx="576301" cy="4399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851660"/>
            <a:ext cx="576301" cy="4399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2209800"/>
            <a:ext cx="576301" cy="439908"/>
          </a:xfrm>
          <a:prstGeom prst="rect">
            <a:avLst/>
          </a:prstGeom>
        </p:spPr>
      </p:pic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1295400"/>
            <a:ext cx="1790700" cy="495300"/>
          </a:xfrm>
          <a:prstGeom prst="rect">
            <a:avLst/>
          </a:prstGeom>
          <a:noFill/>
        </p:spPr>
      </p:pic>
      <p:pic>
        <p:nvPicPr>
          <p:cNvPr id="79873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1905000"/>
            <a:ext cx="4524375" cy="904875"/>
          </a:xfrm>
          <a:prstGeom prst="rect">
            <a:avLst/>
          </a:prstGeom>
          <a:noFill/>
        </p:spPr>
      </p:pic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0" y="1933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851660"/>
            <a:ext cx="576301" cy="439908"/>
          </a:xfrm>
          <a:prstGeom prst="rect">
            <a:avLst/>
          </a:prstGeom>
        </p:spPr>
      </p:pic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9878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2895600"/>
            <a:ext cx="2686050" cy="781050"/>
          </a:xfrm>
          <a:prstGeom prst="rect">
            <a:avLst/>
          </a:prstGeom>
          <a:noFill/>
        </p:spPr>
      </p:pic>
      <p:sp>
        <p:nvSpPr>
          <p:cNvPr id="79880" name="Rectangle 8"/>
          <p:cNvSpPr>
            <a:spLocks noChangeArrowheads="1"/>
          </p:cNvSpPr>
          <p:nvPr/>
        </p:nvSpPr>
        <p:spPr bwMode="auto">
          <a:xfrm>
            <a:off x="0" y="1314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260" y="1851660"/>
            <a:ext cx="576301" cy="43990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28600" y="3810000"/>
            <a:ext cx="3151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dirty="0"/>
              <a:t>Stepen porasta pritiska</a:t>
            </a:r>
            <a:endParaRPr lang="en-US" dirty="0"/>
          </a:p>
        </p:txBody>
      </p:sp>
      <p:pic>
        <p:nvPicPr>
          <p:cNvPr id="28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4419600"/>
            <a:ext cx="923925" cy="847725"/>
          </a:xfrm>
          <a:prstGeom prst="rect">
            <a:avLst/>
          </a:prstGeom>
          <a:noFill/>
        </p:spPr>
      </p:pic>
      <p:sp>
        <p:nvSpPr>
          <p:cNvPr id="7988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9881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5486400"/>
            <a:ext cx="1219200" cy="495300"/>
          </a:xfrm>
          <a:prstGeom prst="rect">
            <a:avLst/>
          </a:prstGeom>
          <a:noFill/>
        </p:spPr>
      </p:pic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BB90482-2EAC-0165-1BFF-0F43C438EF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4776" y="4271665"/>
            <a:ext cx="2114824" cy="1781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9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9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85800"/>
            <a:ext cx="2811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</a:t>
            </a:r>
            <a:r>
              <a:rPr lang="sl-SI" dirty="0"/>
              <a:t>azmenjene toplote</a:t>
            </a:r>
            <a:endParaRPr lang="en-US" dirty="0"/>
          </a:p>
        </p:txBody>
      </p:sp>
      <p:pic>
        <p:nvPicPr>
          <p:cNvPr id="78853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1143000"/>
            <a:ext cx="2057400" cy="495300"/>
          </a:xfrm>
          <a:prstGeom prst="rect">
            <a:avLst/>
          </a:prstGeom>
          <a:noFill/>
        </p:spPr>
      </p:pic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1638300"/>
            <a:ext cx="5362575" cy="495300"/>
          </a:xfrm>
          <a:prstGeom prst="rect">
            <a:avLst/>
          </a:prstGeom>
          <a:noFill/>
        </p:spPr>
      </p:pic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2133600"/>
            <a:ext cx="5610225" cy="533400"/>
          </a:xfrm>
          <a:prstGeom prst="rect">
            <a:avLst/>
          </a:prstGeom>
          <a:noFill/>
        </p:spPr>
      </p:pic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2667000"/>
            <a:ext cx="2162175" cy="504825"/>
          </a:xfrm>
          <a:prstGeom prst="rect">
            <a:avLst/>
          </a:prstGeom>
          <a:noFill/>
        </p:spPr>
      </p:pic>
      <p:pic>
        <p:nvPicPr>
          <p:cNvPr id="78849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3171825"/>
            <a:ext cx="3286125" cy="495300"/>
          </a:xfrm>
          <a:prstGeom prst="rect">
            <a:avLst/>
          </a:prstGeom>
          <a:noFill/>
        </p:spPr>
      </p:pic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856" name="Rectangle 8"/>
          <p:cNvSpPr>
            <a:spLocks noChangeArrowheads="1"/>
          </p:cNvSpPr>
          <p:nvPr/>
        </p:nvSpPr>
        <p:spPr bwMode="auto">
          <a:xfrm>
            <a:off x="0" y="1524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857" name="Rectangle 9"/>
          <p:cNvSpPr>
            <a:spLocks noChangeArrowheads="1"/>
          </p:cNvSpPr>
          <p:nvPr/>
        </p:nvSpPr>
        <p:spPr bwMode="auto">
          <a:xfrm>
            <a:off x="0" y="2057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858" name="Rectangle 10"/>
          <p:cNvSpPr>
            <a:spLocks noChangeArrowheads="1"/>
          </p:cNvSpPr>
          <p:nvPr/>
        </p:nvSpPr>
        <p:spPr bwMode="auto">
          <a:xfrm>
            <a:off x="0" y="2562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859" name="Rectangle 11"/>
          <p:cNvSpPr>
            <a:spLocks noChangeArrowheads="1"/>
          </p:cNvSpPr>
          <p:nvPr/>
        </p:nvSpPr>
        <p:spPr bwMode="auto">
          <a:xfrm>
            <a:off x="0" y="3057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" y="3886200"/>
            <a:ext cx="54685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sl-SI" dirty="0"/>
              <a:t>ermodinamički stepen iskorišćenja ciklusa</a:t>
            </a:r>
            <a:endParaRPr lang="en-US" dirty="0"/>
          </a:p>
        </p:txBody>
      </p:sp>
      <p:sp>
        <p:nvSpPr>
          <p:cNvPr id="7886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8860" name="Picture 1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4572000"/>
            <a:ext cx="4238625" cy="942975"/>
          </a:xfrm>
          <a:prstGeom prst="rect">
            <a:avLst/>
          </a:prstGeom>
          <a:noFill/>
        </p:spPr>
      </p:pic>
      <p:sp>
        <p:nvSpPr>
          <p:cNvPr id="78862" name="Rectangle 14"/>
          <p:cNvSpPr>
            <a:spLocks noChangeArrowheads="1"/>
          </p:cNvSpPr>
          <p:nvPr/>
        </p:nvSpPr>
        <p:spPr bwMode="auto">
          <a:xfrm>
            <a:off x="0" y="147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67A73A-2630-B461-A4CF-B228EA946B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3202" y="930087"/>
            <a:ext cx="2114824" cy="1781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8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8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0"/>
            <a:ext cx="8657184" cy="4413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l-SI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Zadatak 5.</a:t>
            </a:r>
            <a:endParaRPr lang="sl-SI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sl-SI" sz="2400" dirty="0">
                <a:latin typeface="Times New Roman" pitchFamily="18" charset="0"/>
                <a:cs typeface="Times New Roman" pitchFamily="18" charset="0"/>
              </a:rPr>
              <a:t>Ciklus se sastoji od 2 izoterme i 2 izohore. Radno telo je smeša gasova za koje su poznate sledeće veličine</a:t>
            </a:r>
            <a:r>
              <a:rPr lang="sr-Latn-RS" sz="2400" dirty="0">
                <a:latin typeface="Times New Roman" pitchFamily="18" charset="0"/>
                <a:cs typeface="Times New Roman" pitchFamily="18" charset="0"/>
              </a:rPr>
              <a:t> R = 228 J/kgK; c</a:t>
            </a:r>
            <a:r>
              <a:rPr lang="sr-Latn-RS" sz="2400" baseline="-250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sr-Latn-RS" sz="2400" dirty="0">
                <a:latin typeface="Times New Roman" pitchFamily="18" charset="0"/>
                <a:cs typeface="Times New Roman" pitchFamily="18" charset="0"/>
              </a:rPr>
              <a:t> = 812 J/kgK; c</a:t>
            </a:r>
            <a:r>
              <a:rPr lang="sr-Latn-RS" sz="2400" baseline="-250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sr-Latn-RS" sz="2400" dirty="0">
                <a:latin typeface="Times New Roman" pitchFamily="18" charset="0"/>
                <a:cs typeface="Times New Roman" pitchFamily="18" charset="0"/>
              </a:rPr>
              <a:t> = 583 J/kgK; 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κ</a:t>
            </a:r>
            <a:r>
              <a:rPr lang="sr-Latn-RS" sz="2400" dirty="0">
                <a:latin typeface="Times New Roman" pitchFamily="18" charset="0"/>
                <a:cs typeface="Times New Roman" pitchFamily="18" charset="0"/>
              </a:rPr>
              <a:t> = 1,4. Poznate veličine stanja na početku kompresije su T</a:t>
            </a:r>
            <a:r>
              <a:rPr lang="sr-Latn-RS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RS" sz="2400" dirty="0">
                <a:latin typeface="Times New Roman" pitchFamily="18" charset="0"/>
                <a:cs typeface="Times New Roman" pitchFamily="18" charset="0"/>
              </a:rPr>
              <a:t> = 300 K, p</a:t>
            </a:r>
            <a:r>
              <a:rPr lang="sr-Latn-RS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RS" sz="2400" dirty="0">
                <a:latin typeface="Times New Roman" pitchFamily="18" charset="0"/>
                <a:cs typeface="Times New Roman" pitchFamily="18" charset="0"/>
              </a:rPr>
              <a:t> = 1,1 bar. Maksimalna temperatura radnog tela je 1.200 K, a stepen kompresije ciklusa iznosi 9.</a:t>
            </a:r>
            <a:r>
              <a:rPr lang="sl-SI" sz="2400" dirty="0">
                <a:latin typeface="Times New Roman" pitchFamily="18" charset="0"/>
                <a:cs typeface="Times New Roman" pitchFamily="18" charset="0"/>
              </a:rPr>
              <a:t> Potrebno je odrediti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l-SI" sz="2400" dirty="0">
                <a:latin typeface="Times New Roman" pitchFamily="18" charset="0"/>
                <a:cs typeface="Times New Roman" pitchFamily="18" charset="0"/>
              </a:rPr>
              <a:t>veličine stanja u karakterističnim tačkama ciklusa,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l-SI" sz="2400" dirty="0">
                <a:latin typeface="Times New Roman" pitchFamily="18" charset="0"/>
                <a:cs typeface="Times New Roman" pitchFamily="18" charset="0"/>
              </a:rPr>
              <a:t>termodinamički stepen iskorišćenja ciklusa.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 41"/>
          <p:cNvSpPr/>
          <p:nvPr/>
        </p:nvSpPr>
        <p:spPr bwMode="auto">
          <a:xfrm>
            <a:off x="2000252" y="2333630"/>
            <a:ext cx="2857500" cy="2088000"/>
          </a:xfrm>
          <a:custGeom>
            <a:avLst/>
            <a:gdLst>
              <a:gd name="connsiteX0" fmla="*/ 0 w 2857500"/>
              <a:gd name="connsiteY0" fmla="*/ 0 h 2790825"/>
              <a:gd name="connsiteX1" fmla="*/ 1019175 w 2857500"/>
              <a:gd name="connsiteY1" fmla="*/ 1676400 h 2790825"/>
              <a:gd name="connsiteX2" fmla="*/ 2857500 w 2857500"/>
              <a:gd name="connsiteY2" fmla="*/ 2790825 h 279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7500" h="2790825">
                <a:moveTo>
                  <a:pt x="0" y="0"/>
                </a:moveTo>
                <a:cubicBezTo>
                  <a:pt x="271462" y="605631"/>
                  <a:pt x="542925" y="1211263"/>
                  <a:pt x="1019175" y="1676400"/>
                </a:cubicBezTo>
                <a:cubicBezTo>
                  <a:pt x="1495425" y="2141537"/>
                  <a:pt x="2176462" y="2466181"/>
                  <a:pt x="2857500" y="2790825"/>
                </a:cubicBez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flipH="1" flipV="1">
            <a:off x="4861004" y="4434969"/>
            <a:ext cx="11430" cy="1188720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Freeform 26"/>
          <p:cNvSpPr/>
          <p:nvPr/>
        </p:nvSpPr>
        <p:spPr bwMode="auto">
          <a:xfrm>
            <a:off x="2009775" y="3546037"/>
            <a:ext cx="2857500" cy="2088000"/>
          </a:xfrm>
          <a:custGeom>
            <a:avLst/>
            <a:gdLst>
              <a:gd name="connsiteX0" fmla="*/ 0 w 2857500"/>
              <a:gd name="connsiteY0" fmla="*/ 0 h 2790825"/>
              <a:gd name="connsiteX1" fmla="*/ 1019175 w 2857500"/>
              <a:gd name="connsiteY1" fmla="*/ 1676400 h 2790825"/>
              <a:gd name="connsiteX2" fmla="*/ 2857500 w 2857500"/>
              <a:gd name="connsiteY2" fmla="*/ 2790825 h 279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7500" h="2790825">
                <a:moveTo>
                  <a:pt x="0" y="0"/>
                </a:moveTo>
                <a:cubicBezTo>
                  <a:pt x="271462" y="605631"/>
                  <a:pt x="542925" y="1211263"/>
                  <a:pt x="1019175" y="1676400"/>
                </a:cubicBezTo>
                <a:cubicBezTo>
                  <a:pt x="1495425" y="2141537"/>
                  <a:pt x="2176462" y="2466181"/>
                  <a:pt x="2857500" y="2790825"/>
                </a:cubicBez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 flipH="1" flipV="1">
            <a:off x="2003064" y="2343625"/>
            <a:ext cx="11430" cy="1188720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" name="Straight Arrow Connector 1"/>
          <p:cNvCxnSpPr/>
          <p:nvPr/>
        </p:nvCxnSpPr>
        <p:spPr bwMode="auto">
          <a:xfrm>
            <a:off x="492434" y="6104235"/>
            <a:ext cx="6477000" cy="0"/>
          </a:xfrm>
          <a:prstGeom prst="straightConnector1">
            <a:avLst/>
          </a:prstGeom>
          <a:ln w="38100">
            <a:solidFill>
              <a:srgbClr val="00000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 bwMode="auto">
          <a:xfrm flipV="1">
            <a:off x="492434" y="1227435"/>
            <a:ext cx="0" cy="4876800"/>
          </a:xfrm>
          <a:prstGeom prst="straightConnector1">
            <a:avLst/>
          </a:prstGeom>
          <a:ln w="38100">
            <a:solidFill>
              <a:srgbClr val="00000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Flowchart: Connector 3"/>
          <p:cNvSpPr/>
          <p:nvPr/>
        </p:nvSpPr>
        <p:spPr bwMode="auto">
          <a:xfrm flipH="1">
            <a:off x="4053284" y="5440808"/>
            <a:ext cx="182881" cy="182881"/>
          </a:xfrm>
          <a:prstGeom prst="flowChartConnector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4815284" y="5577969"/>
            <a:ext cx="91440" cy="9144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815284" y="4389249"/>
            <a:ext cx="91440" cy="9144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969169" y="3479100"/>
            <a:ext cx="91440" cy="9144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cxnSp>
        <p:nvCxnSpPr>
          <p:cNvPr id="8" name="Curved Connector 16"/>
          <p:cNvCxnSpPr>
            <a:endCxn id="5" idx="4"/>
          </p:cNvCxnSpPr>
          <p:nvPr/>
        </p:nvCxnSpPr>
        <p:spPr bwMode="auto">
          <a:xfrm>
            <a:off x="1782524" y="3291969"/>
            <a:ext cx="3078480" cy="2377440"/>
          </a:xfrm>
          <a:prstGeom prst="curvedConnector4">
            <a:avLst>
              <a:gd name="adj1" fmla="val 49257"/>
              <a:gd name="adj2" fmla="val 109615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6591300" y="6091535"/>
            <a:ext cx="312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v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 bwMode="auto">
          <a:xfrm>
            <a:off x="1371600" y="4800600"/>
            <a:ext cx="1544248" cy="592503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r>
              <a:rPr lang="sr-Latn-RS" sz="1200" b="1" dirty="0"/>
              <a:t>1-2 – Izotermska kompresija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3052359" y="2971800"/>
            <a:ext cx="1519641" cy="592503"/>
          </a:xfrm>
          <a:prstGeom prst="roundRect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r>
              <a:rPr lang="sr-Latn-RS" sz="1200" b="1" dirty="0"/>
              <a:t>3-4 – Izotermska ekspanzija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5003851" y="4834359"/>
            <a:ext cx="1589634" cy="592503"/>
          </a:xfrm>
          <a:prstGeom prst="roundRect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r>
              <a:rPr lang="sr-Latn-RS" sz="1200" b="1" dirty="0"/>
              <a:t>4-1 – </a:t>
            </a:r>
            <a:r>
              <a:rPr lang="sr-Latn-RS" sz="1200" b="1" dirty="0" err="1"/>
              <a:t>Izohorsko</a:t>
            </a:r>
            <a:r>
              <a:rPr lang="sr-Latn-RS" sz="1200" b="1" dirty="0"/>
              <a:t> odvođenje toplote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93147" y="5507335"/>
            <a:ext cx="327334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/>
              <a:t>1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687555" y="3539425"/>
            <a:ext cx="327334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/>
              <a:t>2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720197" y="3939156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/>
              <a:t>4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30534" y="649288"/>
            <a:ext cx="3259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/>
              <a:t>1. Korak – crtanje ciklusa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622935" y="649287"/>
            <a:ext cx="3275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/>
              <a:t>2. Korak – poznati podaci</a:t>
            </a:r>
            <a:endParaRPr lang="en-US" b="1" dirty="0"/>
          </a:p>
        </p:txBody>
      </p:sp>
      <p:sp>
        <p:nvSpPr>
          <p:cNvPr id="28" name="Oval 27"/>
          <p:cNvSpPr/>
          <p:nvPr/>
        </p:nvSpPr>
        <p:spPr bwMode="auto">
          <a:xfrm>
            <a:off x="1957344" y="2297905"/>
            <a:ext cx="91440" cy="9144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62257" y="1847812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/>
              <a:t>3</a:t>
            </a:r>
            <a:endParaRPr lang="en-US" b="1" dirty="0"/>
          </a:p>
        </p:txBody>
      </p:sp>
      <p:sp>
        <p:nvSpPr>
          <p:cNvPr id="32" name="Rounded Rectangle 31"/>
          <p:cNvSpPr/>
          <p:nvPr/>
        </p:nvSpPr>
        <p:spPr bwMode="auto">
          <a:xfrm>
            <a:off x="533400" y="2514600"/>
            <a:ext cx="1447800" cy="837676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r>
              <a:rPr lang="sr-Latn-RS" sz="1200" b="1" dirty="0"/>
              <a:t>2-3 – </a:t>
            </a:r>
            <a:r>
              <a:rPr lang="sr-Latn-RS" sz="1200" b="1" dirty="0" err="1"/>
              <a:t>Izohorsko</a:t>
            </a:r>
            <a:r>
              <a:rPr lang="sr-Latn-RS" sz="1200" b="1" dirty="0"/>
              <a:t> dovođenje toplote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34000" y="1295400"/>
            <a:ext cx="1539204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800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sr-Latn-RS" sz="1800" dirty="0">
                <a:latin typeface="Times New Roman" pitchFamily="18" charset="0"/>
                <a:cs typeface="Times New Roman" pitchFamily="18" charset="0"/>
              </a:rPr>
              <a:t> = 228 J/kgK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162800" y="1295400"/>
            <a:ext cx="1564852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8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sr-Latn-RS" sz="1800" i="1" baseline="-250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sr-Latn-RS" sz="1800" dirty="0">
                <a:latin typeface="Times New Roman" pitchFamily="18" charset="0"/>
                <a:cs typeface="Times New Roman" pitchFamily="18" charset="0"/>
              </a:rPr>
              <a:t> = 812 J/kgK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334000" y="1828800"/>
            <a:ext cx="1564852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8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sr-Latn-RS" sz="1800" i="1" baseline="-250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sr-Latn-R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1800" dirty="0">
                <a:latin typeface="Times New Roman" pitchFamily="18" charset="0"/>
                <a:cs typeface="Times New Roman" pitchFamily="18" charset="0"/>
              </a:rPr>
              <a:t>= 583 J/kgK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162800" y="1828800"/>
            <a:ext cx="835485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800" i="1" dirty="0">
                <a:latin typeface="Times New Roman" pitchFamily="18" charset="0"/>
                <a:cs typeface="Times New Roman" pitchFamily="18" charset="0"/>
              </a:rPr>
              <a:t>κ</a:t>
            </a:r>
            <a:r>
              <a:rPr lang="sr-Latn-RS" sz="1800" dirty="0">
                <a:latin typeface="Times New Roman" pitchFamily="18" charset="0"/>
                <a:cs typeface="Times New Roman" pitchFamily="18" charset="0"/>
              </a:rPr>
              <a:t> = 1,4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334000" y="2394668"/>
            <a:ext cx="1656223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8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sr-Latn-RS" sz="1800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R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18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sr-Latn-RS" sz="1800" i="1" dirty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sr-Latn-RS" sz="1800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Latn-R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1800" dirty="0">
                <a:latin typeface="Times New Roman" pitchFamily="18" charset="0"/>
                <a:cs typeface="Times New Roman" pitchFamily="18" charset="0"/>
              </a:rPr>
              <a:t>= 300 K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198148" y="2362200"/>
            <a:ext cx="636713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800" i="1" dirty="0"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sr-Latn-RS" sz="1800" dirty="0">
                <a:latin typeface="Times New Roman" pitchFamily="18" charset="0"/>
                <a:cs typeface="Times New Roman" pitchFamily="18" charset="0"/>
              </a:rPr>
              <a:t> = 9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354006" y="3505200"/>
            <a:ext cx="1622560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8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sr-Latn-RS" sz="1800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R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18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sr-Latn-R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1800" dirty="0">
                <a:latin typeface="Times New Roman" pitchFamily="18" charset="0"/>
                <a:cs typeface="Times New Roman" pitchFamily="18" charset="0"/>
              </a:rPr>
              <a:t>1,1*10</a:t>
            </a:r>
            <a:r>
              <a:rPr lang="sr-Latn-RS" sz="1800" baseline="30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sr-Latn-RS" sz="1800" dirty="0">
                <a:latin typeface="Times New Roman" pitchFamily="18" charset="0"/>
                <a:cs typeface="Times New Roman" pitchFamily="18" charset="0"/>
              </a:rPr>
              <a:t> Pa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354177" y="2971800"/>
            <a:ext cx="1771639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8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sr-Latn-RS" sz="1800" i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sr-Latn-R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18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sr-Latn-RS" sz="1800" i="1" dirty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sr-Latn-RS" sz="1800" i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sr-Latn-R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1800" dirty="0">
                <a:latin typeface="Times New Roman" pitchFamily="18" charset="0"/>
                <a:cs typeface="Times New Roman" pitchFamily="18" charset="0"/>
              </a:rPr>
              <a:t>= 1200 K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C208FA-F19F-46CE-6C2F-CC6C4E96A71F}"/>
              </a:ext>
            </a:extLst>
          </p:cNvPr>
          <p:cNvSpPr txBox="1"/>
          <p:nvPr/>
        </p:nvSpPr>
        <p:spPr>
          <a:xfrm>
            <a:off x="103442" y="1253985"/>
            <a:ext cx="327334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27" grpId="0" animBg="1"/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9" grpId="0"/>
      <p:bldP spid="28" grpId="0" animBg="1"/>
      <p:bldP spid="30" grpId="0"/>
      <p:bldP spid="32" grpId="0" animBg="1"/>
      <p:bldP spid="35" grpId="0"/>
      <p:bldP spid="36" grpId="0"/>
      <p:bldP spid="37" grpId="0"/>
      <p:bldP spid="38" grpId="0"/>
      <p:bldP spid="39" grpId="0"/>
      <p:bldP spid="40" grpId="0"/>
      <p:bldP spid="43" grpId="0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>
            <a:stCxn id="41" idx="2"/>
            <a:endCxn id="46" idx="2"/>
          </p:cNvCxnSpPr>
          <p:nvPr/>
        </p:nvCxnSpPr>
        <p:spPr bwMode="auto">
          <a:xfrm flipH="1" flipV="1">
            <a:off x="5227320" y="4526280"/>
            <a:ext cx="11430" cy="1188720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Freeform 45"/>
          <p:cNvSpPr/>
          <p:nvPr/>
        </p:nvSpPr>
        <p:spPr bwMode="auto">
          <a:xfrm>
            <a:off x="3246120" y="2407920"/>
            <a:ext cx="1981200" cy="2118360"/>
          </a:xfrm>
          <a:custGeom>
            <a:avLst/>
            <a:gdLst>
              <a:gd name="connsiteX0" fmla="*/ 0 w 1981200"/>
              <a:gd name="connsiteY0" fmla="*/ 0 h 2118360"/>
              <a:gd name="connsiteX1" fmla="*/ 563880 w 1981200"/>
              <a:gd name="connsiteY1" fmla="*/ 1493520 h 2118360"/>
              <a:gd name="connsiteX2" fmla="*/ 1981200 w 1981200"/>
              <a:gd name="connsiteY2" fmla="*/ 2118360 h 2118360"/>
              <a:gd name="connsiteX3" fmla="*/ 1981200 w 1981200"/>
              <a:gd name="connsiteY3" fmla="*/ 2118360 h 2118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1200" h="2118360">
                <a:moveTo>
                  <a:pt x="0" y="0"/>
                </a:moveTo>
                <a:cubicBezTo>
                  <a:pt x="116840" y="570230"/>
                  <a:pt x="233680" y="1140460"/>
                  <a:pt x="563880" y="1493520"/>
                </a:cubicBezTo>
                <a:cubicBezTo>
                  <a:pt x="894080" y="1846580"/>
                  <a:pt x="1981200" y="2118360"/>
                  <a:pt x="1981200" y="2118360"/>
                </a:cubicBezTo>
                <a:lnTo>
                  <a:pt x="1981200" y="211836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41" name="Freeform 40"/>
          <p:cNvSpPr/>
          <p:nvPr/>
        </p:nvSpPr>
        <p:spPr bwMode="auto">
          <a:xfrm>
            <a:off x="2028825" y="2409825"/>
            <a:ext cx="3209925" cy="3305175"/>
          </a:xfrm>
          <a:custGeom>
            <a:avLst/>
            <a:gdLst>
              <a:gd name="connsiteX0" fmla="*/ 0 w 3209925"/>
              <a:gd name="connsiteY0" fmla="*/ 0 h 3305175"/>
              <a:gd name="connsiteX1" fmla="*/ 857250 w 3209925"/>
              <a:gd name="connsiteY1" fmla="*/ 2219325 h 3305175"/>
              <a:gd name="connsiteX2" fmla="*/ 3209925 w 3209925"/>
              <a:gd name="connsiteY2" fmla="*/ 3305175 h 330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09925" h="3305175">
                <a:moveTo>
                  <a:pt x="0" y="0"/>
                </a:moveTo>
                <a:cubicBezTo>
                  <a:pt x="161131" y="834231"/>
                  <a:pt x="322263" y="1668463"/>
                  <a:pt x="857250" y="2219325"/>
                </a:cubicBezTo>
                <a:cubicBezTo>
                  <a:pt x="1392237" y="2770187"/>
                  <a:pt x="2301081" y="3037681"/>
                  <a:pt x="3209925" y="3305175"/>
                </a:cubicBez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cxnSp>
        <p:nvCxnSpPr>
          <p:cNvPr id="45" name="Straight Connector 44"/>
          <p:cNvCxnSpPr>
            <a:stCxn id="41" idx="0"/>
            <a:endCxn id="46" idx="0"/>
          </p:cNvCxnSpPr>
          <p:nvPr/>
        </p:nvCxnSpPr>
        <p:spPr bwMode="auto">
          <a:xfrm flipV="1">
            <a:off x="2028825" y="2407920"/>
            <a:ext cx="1217295" cy="1905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228600" y="609600"/>
            <a:ext cx="3126177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Uvod – Dizel ciklus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0" y="1266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0" y="1381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0" y="1447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0" y="1381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685800" y="6324600"/>
            <a:ext cx="6477000" cy="0"/>
          </a:xfrm>
          <a:prstGeom prst="straightConnector1">
            <a:avLst/>
          </a:prstGeom>
          <a:ln w="38100">
            <a:solidFill>
              <a:srgbClr val="00000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 bwMode="auto">
          <a:xfrm flipV="1">
            <a:off x="685800" y="1447800"/>
            <a:ext cx="0" cy="4876800"/>
          </a:xfrm>
          <a:prstGeom prst="straightConnector1">
            <a:avLst/>
          </a:prstGeom>
          <a:ln w="38100">
            <a:solidFill>
              <a:srgbClr val="00000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Flowchart: Connector 29"/>
          <p:cNvSpPr/>
          <p:nvPr/>
        </p:nvSpPr>
        <p:spPr bwMode="auto">
          <a:xfrm flipH="1">
            <a:off x="4419600" y="5532119"/>
            <a:ext cx="182881" cy="182881"/>
          </a:xfrm>
          <a:prstGeom prst="flowChartConnector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5181600" y="5669280"/>
            <a:ext cx="91440" cy="9144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5181600" y="4480560"/>
            <a:ext cx="91440" cy="9144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1981200" y="2362200"/>
            <a:ext cx="91440" cy="9144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3200400" y="2362200"/>
            <a:ext cx="91440" cy="9144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cxnSp>
        <p:nvCxnSpPr>
          <p:cNvPr id="37" name="Curved Connector 16"/>
          <p:cNvCxnSpPr>
            <a:endCxn id="31" idx="4"/>
          </p:cNvCxnSpPr>
          <p:nvPr/>
        </p:nvCxnSpPr>
        <p:spPr bwMode="auto">
          <a:xfrm>
            <a:off x="2148840" y="3383280"/>
            <a:ext cx="3078480" cy="2377440"/>
          </a:xfrm>
          <a:prstGeom prst="curvedConnector4">
            <a:avLst>
              <a:gd name="adj1" fmla="val 49257"/>
              <a:gd name="adj2" fmla="val 109615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304800" y="1524000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p</a:t>
            </a:r>
            <a:endParaRPr lang="en-US" dirty="0"/>
          </a:p>
        </p:txBody>
      </p:sp>
      <p:sp>
        <p:nvSpPr>
          <p:cNvPr id="48" name="Rounded Rectangle 47"/>
          <p:cNvSpPr/>
          <p:nvPr/>
        </p:nvSpPr>
        <p:spPr bwMode="auto">
          <a:xfrm>
            <a:off x="1447800" y="4834271"/>
            <a:ext cx="1600200" cy="592503"/>
          </a:xfrm>
          <a:prstGeom prst="roundRect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r>
              <a:rPr lang="sr-Latn-RS" sz="1200" b="1" dirty="0"/>
              <a:t>1-2 – Adijabatska kompresija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1447800" y="1868899"/>
            <a:ext cx="2743200" cy="347329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r>
              <a:rPr lang="sr-Latn-RS" sz="1200" b="1" dirty="0"/>
              <a:t>2-3 – </a:t>
            </a:r>
            <a:r>
              <a:rPr lang="sr-Latn-RS" sz="1200" b="1" dirty="0" err="1"/>
              <a:t>Izobarsko</a:t>
            </a:r>
            <a:r>
              <a:rPr lang="sr-Latn-RS" sz="1200" b="1" dirty="0"/>
              <a:t> dovođenje toplote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50" name="Rounded Rectangle 49"/>
          <p:cNvSpPr/>
          <p:nvPr/>
        </p:nvSpPr>
        <p:spPr bwMode="auto">
          <a:xfrm>
            <a:off x="3688079" y="2644148"/>
            <a:ext cx="1519641" cy="592503"/>
          </a:xfrm>
          <a:prstGeom prst="roundRect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r>
              <a:rPr lang="sr-Latn-RS" sz="1200" b="1" dirty="0"/>
              <a:t>3-4 – </a:t>
            </a:r>
            <a:r>
              <a:rPr lang="sr-Latn-RS" sz="1200" b="1" dirty="0" err="1"/>
              <a:t>Adijabatska</a:t>
            </a:r>
            <a:r>
              <a:rPr lang="sr-Latn-RS" sz="1200" b="1" dirty="0"/>
              <a:t> ekspanzija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51" name="Rounded Rectangle 50"/>
          <p:cNvSpPr/>
          <p:nvPr/>
        </p:nvSpPr>
        <p:spPr bwMode="auto">
          <a:xfrm>
            <a:off x="5347335" y="5104034"/>
            <a:ext cx="1589634" cy="592503"/>
          </a:xfrm>
          <a:prstGeom prst="roundRect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r>
              <a:rPr lang="sr-Latn-RS" sz="1200" b="1" dirty="0"/>
              <a:t>4-1 – </a:t>
            </a:r>
            <a:r>
              <a:rPr lang="sr-Latn-RS" sz="1200" b="1" dirty="0" err="1"/>
              <a:t>Izohorsko</a:t>
            </a:r>
            <a:r>
              <a:rPr lang="sr-Latn-RS" sz="1200" b="1" dirty="0"/>
              <a:t> odvođenje toplote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086513" y="5727700"/>
            <a:ext cx="327334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/>
              <a:t>1</a:t>
            </a:r>
            <a:endParaRPr lang="en-US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1699586" y="2422525"/>
            <a:ext cx="327334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/>
              <a:t>2</a:t>
            </a:r>
            <a:endParaRPr lang="en-US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3306453" y="2422525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/>
              <a:t>3</a:t>
            </a:r>
            <a:endParaRPr lang="en-US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5086513" y="4030467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/>
              <a:t>4</a:t>
            </a:r>
            <a:endParaRPr lang="en-US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6553200" y="5791200"/>
            <a:ext cx="312906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v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5486400" y="914400"/>
            <a:ext cx="2964273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>
                <a:solidFill>
                  <a:srgbClr val="FF0000"/>
                </a:solidFill>
              </a:rPr>
              <a:t>Stepen predekspanzije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1381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8400" y="1371600"/>
            <a:ext cx="942975" cy="847725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1381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486400" y="236220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rgbClr val="FF0000"/>
                </a:solidFill>
              </a:rPr>
              <a:t>Termodinamički stepen iskorišćenja ciklusa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7800" y="3200400"/>
            <a:ext cx="3667125" cy="933450"/>
          </a:xfrm>
          <a:prstGeom prst="rect">
            <a:avLst/>
          </a:prstGeom>
          <a:noFill/>
        </p:spPr>
      </p:pic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1466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64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64" grpId="0"/>
      <p:bldP spid="6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85800"/>
            <a:ext cx="6132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</a:t>
            </a:r>
            <a:r>
              <a:rPr lang="sl-SI" dirty="0"/>
              <a:t>eličine stanja u karakterističnim tačkama ciklusa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699937"/>
              </p:ext>
            </p:extLst>
          </p:nvPr>
        </p:nvGraphicFramePr>
        <p:xfrm>
          <a:off x="5638800" y="1193800"/>
          <a:ext cx="3200400" cy="18542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8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Stanje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p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T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04800" y="1295400"/>
            <a:ext cx="1819729" cy="429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sr-Latn-RS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R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sr-Latn-RS" i="1" dirty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sr-Latn-RS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Latn-R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dirty="0">
                <a:latin typeface="Times New Roman" pitchFamily="18" charset="0"/>
                <a:cs typeface="Times New Roman" pitchFamily="18" charset="0"/>
              </a:rPr>
              <a:t>= 300 K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4806" y="2405932"/>
            <a:ext cx="1781257" cy="429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sr-Latn-RS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R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sr-Latn-R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dirty="0">
                <a:latin typeface="Times New Roman" pitchFamily="18" charset="0"/>
                <a:cs typeface="Times New Roman" pitchFamily="18" charset="0"/>
              </a:rPr>
              <a:t>1,1*10</a:t>
            </a:r>
            <a:r>
              <a:rPr lang="sr-Latn-RS" baseline="30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sr-Latn-RS" dirty="0">
                <a:latin typeface="Times New Roman" pitchFamily="18" charset="0"/>
                <a:cs typeface="Times New Roman" pitchFamily="18" charset="0"/>
              </a:rPr>
              <a:t> Pa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4977" y="1872532"/>
            <a:ext cx="1947969" cy="429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sr-Latn-RS" i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sr-Latn-R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sr-Latn-RS" i="1" dirty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sr-Latn-RS" i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sr-Latn-R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dirty="0">
                <a:latin typeface="Times New Roman" pitchFamily="18" charset="0"/>
                <a:cs typeface="Times New Roman" pitchFamily="18" charset="0"/>
              </a:rPr>
              <a:t>= 1200 K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476616"/>
            <a:ext cx="576301" cy="4399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699" y="1465092"/>
            <a:ext cx="576301" cy="4399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828800"/>
            <a:ext cx="576301" cy="4399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209800"/>
            <a:ext cx="576301" cy="43990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590800"/>
            <a:ext cx="576301" cy="439908"/>
          </a:xfrm>
          <a:prstGeom prst="rect">
            <a:avLst/>
          </a:prstGeom>
        </p:spPr>
      </p:pic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553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2971800"/>
            <a:ext cx="3562350" cy="914400"/>
          </a:xfrm>
          <a:prstGeom prst="rect">
            <a:avLst/>
          </a:prstGeom>
          <a:noFill/>
        </p:spPr>
      </p:pic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0" y="1447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447800"/>
            <a:ext cx="576301" cy="439908"/>
          </a:xfrm>
          <a:prstGeom prst="rect">
            <a:avLst/>
          </a:prstGeom>
        </p:spPr>
      </p:pic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4724400"/>
            <a:ext cx="3362325" cy="790575"/>
          </a:xfrm>
          <a:prstGeom prst="rect">
            <a:avLst/>
          </a:prstGeom>
          <a:noFill/>
        </p:spPr>
      </p:pic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0" y="1323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5543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4000500"/>
            <a:ext cx="3343275" cy="495300"/>
          </a:xfrm>
          <a:prstGeom prst="rect">
            <a:avLst/>
          </a:prstGeom>
          <a:noFill/>
        </p:spPr>
      </p:pic>
      <p:sp>
        <p:nvSpPr>
          <p:cNvPr id="65545" name="Rectangle 9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2531892"/>
            <a:ext cx="576301" cy="439908"/>
          </a:xfrm>
          <a:prstGeom prst="rect">
            <a:avLst/>
          </a:prstGeom>
        </p:spPr>
      </p:pic>
      <p:sp>
        <p:nvSpPr>
          <p:cNvPr id="6554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5546" name="Picture 1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5638800"/>
            <a:ext cx="3371850" cy="495300"/>
          </a:xfrm>
          <a:prstGeom prst="rect">
            <a:avLst/>
          </a:prstGeom>
          <a:noFill/>
        </p:spPr>
      </p:pic>
      <p:sp>
        <p:nvSpPr>
          <p:cNvPr id="65548" name="Rectangle 12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828800"/>
            <a:ext cx="576301" cy="43990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2150892"/>
            <a:ext cx="576301" cy="4399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50A310-FC1C-26B9-592D-DE3A559E5D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3200" y="4092143"/>
            <a:ext cx="2172043" cy="20550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5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5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85800"/>
            <a:ext cx="6132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</a:t>
            </a:r>
            <a:r>
              <a:rPr lang="sl-SI" dirty="0"/>
              <a:t>eličine stanja u karakterističnim tačkama ciklusa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699937"/>
              </p:ext>
            </p:extLst>
          </p:nvPr>
        </p:nvGraphicFramePr>
        <p:xfrm>
          <a:off x="5638800" y="1193800"/>
          <a:ext cx="3200400" cy="18542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8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Stanje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p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T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476616"/>
            <a:ext cx="576301" cy="4399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699" y="1465092"/>
            <a:ext cx="576301" cy="4399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828800"/>
            <a:ext cx="576301" cy="4399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209800"/>
            <a:ext cx="576301" cy="4399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590800"/>
            <a:ext cx="576301" cy="4399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447800"/>
            <a:ext cx="576301" cy="4399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2531892"/>
            <a:ext cx="576301" cy="4399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828800"/>
            <a:ext cx="576301" cy="4399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2150892"/>
            <a:ext cx="576301" cy="439908"/>
          </a:xfrm>
          <a:prstGeom prst="rect">
            <a:avLst/>
          </a:prstGeom>
        </p:spPr>
      </p:pic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372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295400"/>
            <a:ext cx="3619500" cy="914400"/>
          </a:xfrm>
          <a:prstGeom prst="rect">
            <a:avLst/>
          </a:prstGeom>
          <a:noFill/>
        </p:spPr>
      </p:pic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0" y="1447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828800"/>
            <a:ext cx="576301" cy="439908"/>
          </a:xfrm>
          <a:prstGeom prst="rect">
            <a:avLst/>
          </a:prstGeom>
        </p:spPr>
      </p:pic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2286000"/>
            <a:ext cx="3619500" cy="914400"/>
          </a:xfrm>
          <a:prstGeom prst="rect">
            <a:avLst/>
          </a:prstGeom>
          <a:noFill/>
        </p:spPr>
      </p:pic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0" y="1447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209800"/>
            <a:ext cx="576301" cy="439908"/>
          </a:xfrm>
          <a:prstGeom prst="rect">
            <a:avLst/>
          </a:prstGeom>
        </p:spPr>
      </p:pic>
      <p:sp>
        <p:nvSpPr>
          <p:cNvPr id="7373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3735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276600"/>
            <a:ext cx="3609975" cy="914400"/>
          </a:xfrm>
          <a:prstGeom prst="rect">
            <a:avLst/>
          </a:prstGeom>
          <a:noFill/>
        </p:spPr>
      </p:pic>
      <p:sp>
        <p:nvSpPr>
          <p:cNvPr id="73737" name="Rectangle 9"/>
          <p:cNvSpPr>
            <a:spLocks noChangeArrowheads="1"/>
          </p:cNvSpPr>
          <p:nvPr/>
        </p:nvSpPr>
        <p:spPr bwMode="auto">
          <a:xfrm>
            <a:off x="0" y="1447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531892"/>
            <a:ext cx="576301" cy="4399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C2BCE69-9FC5-DFF2-7C20-77977778AD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6306" y="4038600"/>
            <a:ext cx="2172043" cy="20550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85800"/>
            <a:ext cx="2811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</a:t>
            </a:r>
            <a:r>
              <a:rPr lang="sl-SI" dirty="0"/>
              <a:t>azmenjene toplote</a:t>
            </a:r>
            <a:endParaRPr lang="en-US" dirty="0"/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1019175"/>
            <a:ext cx="5505450" cy="847725"/>
          </a:xfrm>
          <a:prstGeom prst="rect">
            <a:avLst/>
          </a:prstGeom>
          <a:noFill/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1866900"/>
            <a:ext cx="5362575" cy="495300"/>
          </a:xfrm>
          <a:prstGeom prst="rect">
            <a:avLst/>
          </a:prstGeom>
          <a:noFill/>
        </p:spPr>
      </p:pic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2362200"/>
            <a:ext cx="5267325" cy="857250"/>
          </a:xfrm>
          <a:prstGeom prst="rect">
            <a:avLst/>
          </a:prstGeom>
          <a:noFill/>
        </p:spPr>
      </p:pic>
      <p:pic>
        <p:nvPicPr>
          <p:cNvPr id="74753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3219450"/>
            <a:ext cx="5591175" cy="495300"/>
          </a:xfrm>
          <a:prstGeom prst="rect">
            <a:avLst/>
          </a:prstGeom>
          <a:noFill/>
        </p:spPr>
      </p:pic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0" y="1381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0" y="1876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0" y="2733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0" y="3228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3886200"/>
            <a:ext cx="54685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sl-SI" dirty="0"/>
              <a:t>ermodinamički stepen iskorišćenja ciklusa</a:t>
            </a:r>
            <a:endParaRPr lang="en-US" dirty="0"/>
          </a:p>
        </p:txBody>
      </p:sp>
      <p:sp>
        <p:nvSpPr>
          <p:cNvPr id="7476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4762" name="Picture 1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4495800"/>
            <a:ext cx="5162550" cy="942975"/>
          </a:xfrm>
          <a:prstGeom prst="rect">
            <a:avLst/>
          </a:prstGeom>
          <a:noFill/>
        </p:spPr>
      </p:pic>
      <p:sp>
        <p:nvSpPr>
          <p:cNvPr id="74764" name="Rectangle 12"/>
          <p:cNvSpPr>
            <a:spLocks noChangeArrowheads="1"/>
          </p:cNvSpPr>
          <p:nvPr/>
        </p:nvSpPr>
        <p:spPr bwMode="auto">
          <a:xfrm>
            <a:off x="0" y="147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AD43DF-D097-A108-0C21-29A649F623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5098" y="4117032"/>
            <a:ext cx="2172043" cy="20550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4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973898"/>
            <a:ext cx="3429000" cy="1455102"/>
          </a:xfrm>
          <a:prstGeom prst="rect">
            <a:avLst/>
          </a:prstGeom>
          <a:noFill/>
        </p:spPr>
        <p:txBody>
          <a:bodyPr wrap="none">
            <a:prstTxWarp prst="textChevronInverted">
              <a:avLst/>
            </a:prstTxWarp>
            <a:spAutoFit/>
            <a:scene3d>
              <a:camera prst="orthographicFront">
                <a:rot lat="0" lon="21299999" rev="0"/>
              </a:camera>
              <a:lightRig rig="threePt" dir="t"/>
            </a:scene3d>
          </a:bodyPr>
          <a:lstStyle/>
          <a:p>
            <a:pPr algn="ctr">
              <a:defRPr/>
            </a:pPr>
            <a:r>
              <a:rPr lang="sr-Latn-RS" sz="5400" b="1">
                <a:ln w="12700">
                  <a:solidFill>
                    <a:schemeClr val="bg2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Pitanja?</a:t>
            </a:r>
            <a:endParaRPr lang="en-US" sz="5400" b="1">
              <a:ln w="12700">
                <a:solidFill>
                  <a:schemeClr val="bg2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800" y="3810000"/>
            <a:ext cx="3657600" cy="1452265"/>
          </a:xfrm>
          <a:prstGeom prst="rect">
            <a:avLst/>
          </a:prstGeom>
          <a:noFill/>
        </p:spPr>
        <p:txBody>
          <a:bodyPr wrap="none">
            <a:prstTxWarp prst="textCascadeDown">
              <a:avLst/>
            </a:prstTxWarp>
            <a:spAutoFit/>
          </a:bodyPr>
          <a:lstStyle/>
          <a:p>
            <a:pPr>
              <a:defRPr/>
            </a:pPr>
            <a:r>
              <a:rPr lang="sr-Latn-R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Hvala na pažnji!</a:t>
            </a:r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536174"/>
            <a:ext cx="7924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i="1"/>
              <a:t>S</a:t>
            </a:r>
            <a:r>
              <a:rPr lang="en-US" i="1"/>
              <a:t>va autorska prava autora prezenatacije i video snimaka </a:t>
            </a:r>
            <a:r>
              <a:rPr lang="sr-Latn-RS" i="1"/>
              <a:t>su </a:t>
            </a:r>
            <a:r>
              <a:rPr lang="en-US" i="1"/>
              <a:t>zaštićena</a:t>
            </a:r>
            <a:r>
              <a:rPr lang="sr-Latn-RS" i="1"/>
              <a:t>. Prezentacija i video </a:t>
            </a:r>
            <a:r>
              <a:rPr lang="en-US" i="1"/>
              <a:t>snimak mogu</a:t>
            </a:r>
            <a:r>
              <a:rPr lang="sr-Latn-RS" i="1"/>
              <a:t> se</a:t>
            </a:r>
            <a:r>
              <a:rPr lang="en-US" i="1"/>
              <a:t> koristiti samo za nastavu na daljini studenta Saobraćajnog fakulteta Univerziteta u Beogradu u školskoj 2024/25 i ne mogu </a:t>
            </a:r>
            <a:r>
              <a:rPr lang="sr-Latn-RS" i="1"/>
              <a:t>se </a:t>
            </a:r>
            <a:r>
              <a:rPr lang="en-US" i="1"/>
              <a:t>koristiti za druge svrhe bez pismene saglasnosti autora materijala</a:t>
            </a:r>
            <a:r>
              <a:rPr lang="sr-Latn-RS" i="1"/>
              <a:t>.</a:t>
            </a:r>
            <a:endParaRPr lang="en-US" i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Freeform 122"/>
          <p:cNvSpPr/>
          <p:nvPr/>
        </p:nvSpPr>
        <p:spPr bwMode="auto">
          <a:xfrm>
            <a:off x="3397250" y="2333624"/>
            <a:ext cx="1479550" cy="2124000"/>
          </a:xfrm>
          <a:custGeom>
            <a:avLst/>
            <a:gdLst>
              <a:gd name="connsiteX0" fmla="*/ 0 w 2298700"/>
              <a:gd name="connsiteY0" fmla="*/ 0 h 2362200"/>
              <a:gd name="connsiteX1" fmla="*/ 654050 w 2298700"/>
              <a:gd name="connsiteY1" fmla="*/ 1460500 h 2362200"/>
              <a:gd name="connsiteX2" fmla="*/ 2298700 w 2298700"/>
              <a:gd name="connsiteY2" fmla="*/ 236220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98700" h="2362200">
                <a:moveTo>
                  <a:pt x="0" y="0"/>
                </a:moveTo>
                <a:cubicBezTo>
                  <a:pt x="135466" y="533400"/>
                  <a:pt x="270933" y="1066800"/>
                  <a:pt x="654050" y="1460500"/>
                </a:cubicBezTo>
                <a:cubicBezTo>
                  <a:pt x="1037167" y="1854200"/>
                  <a:pt x="1667933" y="2108200"/>
                  <a:pt x="2298700" y="2362200"/>
                </a:cubicBez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cxnSp>
        <p:nvCxnSpPr>
          <p:cNvPr id="120" name="Straight Connector 119"/>
          <p:cNvCxnSpPr/>
          <p:nvPr/>
        </p:nvCxnSpPr>
        <p:spPr bwMode="auto">
          <a:xfrm>
            <a:off x="2613277" y="2316480"/>
            <a:ext cx="767646" cy="481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7" name="Freeform 116"/>
          <p:cNvSpPr/>
          <p:nvPr/>
        </p:nvSpPr>
        <p:spPr bwMode="auto">
          <a:xfrm>
            <a:off x="2584450" y="3232150"/>
            <a:ext cx="2298700" cy="2362200"/>
          </a:xfrm>
          <a:custGeom>
            <a:avLst/>
            <a:gdLst>
              <a:gd name="connsiteX0" fmla="*/ 0 w 2298700"/>
              <a:gd name="connsiteY0" fmla="*/ 0 h 2362200"/>
              <a:gd name="connsiteX1" fmla="*/ 654050 w 2298700"/>
              <a:gd name="connsiteY1" fmla="*/ 1460500 h 2362200"/>
              <a:gd name="connsiteX2" fmla="*/ 2298700 w 2298700"/>
              <a:gd name="connsiteY2" fmla="*/ 236220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98700" h="2362200">
                <a:moveTo>
                  <a:pt x="0" y="0"/>
                </a:moveTo>
                <a:cubicBezTo>
                  <a:pt x="135466" y="533400"/>
                  <a:pt x="270933" y="1066800"/>
                  <a:pt x="654050" y="1460500"/>
                </a:cubicBezTo>
                <a:cubicBezTo>
                  <a:pt x="1037167" y="1854200"/>
                  <a:pt x="1667933" y="2108200"/>
                  <a:pt x="2298700" y="2362200"/>
                </a:cubicBez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609600"/>
            <a:ext cx="4447051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Uvod – Kombinovani ciklus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0" y="1266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0" y="1381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0" y="1447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0" y="1381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685800" y="6324600"/>
            <a:ext cx="6477000" cy="0"/>
          </a:xfrm>
          <a:prstGeom prst="straightConnector1">
            <a:avLst/>
          </a:prstGeom>
          <a:ln w="38100">
            <a:solidFill>
              <a:srgbClr val="00000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 bwMode="auto">
          <a:xfrm flipV="1">
            <a:off x="685800" y="1447800"/>
            <a:ext cx="0" cy="4876800"/>
          </a:xfrm>
          <a:prstGeom prst="straightConnector1">
            <a:avLst/>
          </a:prstGeom>
          <a:ln w="38100">
            <a:solidFill>
              <a:srgbClr val="00000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04800" y="1524000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p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6553200" y="5791200"/>
            <a:ext cx="312906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v</a:t>
            </a:r>
            <a:endParaRPr lang="en-US" dirty="0"/>
          </a:p>
        </p:txBody>
      </p:sp>
      <p:sp>
        <p:nvSpPr>
          <p:cNvPr id="78" name="Rounded Rectangle 77"/>
          <p:cNvSpPr/>
          <p:nvPr/>
        </p:nvSpPr>
        <p:spPr bwMode="auto">
          <a:xfrm>
            <a:off x="1905000" y="4876800"/>
            <a:ext cx="1519641" cy="592503"/>
          </a:xfrm>
          <a:prstGeom prst="roundRect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r>
              <a:rPr lang="sr-Latn-RS" sz="1200" b="1" dirty="0"/>
              <a:t>1-2 – </a:t>
            </a:r>
            <a:r>
              <a:rPr lang="sr-Latn-RS" sz="1200" b="1" dirty="0" err="1"/>
              <a:t>Adijabatsko</a:t>
            </a:r>
            <a:r>
              <a:rPr lang="sr-Latn-RS" sz="1200" b="1" dirty="0"/>
              <a:t> komprimovanje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876800" y="5638800"/>
            <a:ext cx="327334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/>
              <a:t>1</a:t>
            </a:r>
            <a:endParaRPr lang="en-US" b="1" dirty="0"/>
          </a:p>
        </p:txBody>
      </p:sp>
      <p:sp>
        <p:nvSpPr>
          <p:cNvPr id="80" name="TextBox 79"/>
          <p:cNvSpPr txBox="1"/>
          <p:nvPr/>
        </p:nvSpPr>
        <p:spPr>
          <a:xfrm>
            <a:off x="2133600" y="3276600"/>
            <a:ext cx="327334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/>
              <a:t>2</a:t>
            </a:r>
            <a:endParaRPr lang="en-US" b="1" dirty="0"/>
          </a:p>
        </p:txBody>
      </p:sp>
      <p:sp>
        <p:nvSpPr>
          <p:cNvPr id="86" name="Rounded Rectangle 85"/>
          <p:cNvSpPr/>
          <p:nvPr/>
        </p:nvSpPr>
        <p:spPr bwMode="auto">
          <a:xfrm>
            <a:off x="762000" y="2590800"/>
            <a:ext cx="1589634" cy="592503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r>
              <a:rPr lang="sr-Latn-RS" sz="1200" b="1" dirty="0"/>
              <a:t>2-3 – Izohorsko dovođenje toplote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953000" y="4038600"/>
            <a:ext cx="327334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/>
              <a:t>4</a:t>
            </a:r>
            <a:endParaRPr lang="en-US" b="1" dirty="0"/>
          </a:p>
        </p:txBody>
      </p:sp>
      <p:sp>
        <p:nvSpPr>
          <p:cNvPr id="89" name="Rounded Rectangle 88"/>
          <p:cNvSpPr/>
          <p:nvPr/>
        </p:nvSpPr>
        <p:spPr bwMode="auto">
          <a:xfrm>
            <a:off x="3812179" y="2971800"/>
            <a:ext cx="1519641" cy="592503"/>
          </a:xfrm>
          <a:prstGeom prst="roundRect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r>
              <a:rPr lang="sr-Latn-RS" sz="1200" b="1" dirty="0"/>
              <a:t>3-4 – Adijabatska ekspanzija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90" name="Rounded Rectangle 89"/>
          <p:cNvSpPr/>
          <p:nvPr/>
        </p:nvSpPr>
        <p:spPr bwMode="auto">
          <a:xfrm>
            <a:off x="5029200" y="4876800"/>
            <a:ext cx="1589634" cy="592503"/>
          </a:xfrm>
          <a:prstGeom prst="roundRect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r>
              <a:rPr lang="sr-Latn-RS" sz="1200" b="1" dirty="0"/>
              <a:t>4-1 – Izohorsko odvođenje toplote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cxnSp>
        <p:nvCxnSpPr>
          <p:cNvPr id="92" name="Straight Connector 91"/>
          <p:cNvCxnSpPr/>
          <p:nvPr/>
        </p:nvCxnSpPr>
        <p:spPr bwMode="auto">
          <a:xfrm flipV="1">
            <a:off x="4876800" y="4495800"/>
            <a:ext cx="0" cy="1082040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3" name="Oval 92"/>
          <p:cNvSpPr/>
          <p:nvPr/>
        </p:nvSpPr>
        <p:spPr bwMode="auto">
          <a:xfrm>
            <a:off x="4834028" y="5550027"/>
            <a:ext cx="91440" cy="9144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94" name="Oval 93"/>
          <p:cNvSpPr/>
          <p:nvPr/>
        </p:nvSpPr>
        <p:spPr bwMode="auto">
          <a:xfrm>
            <a:off x="4834028" y="4419600"/>
            <a:ext cx="91440" cy="9144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cxnSp>
        <p:nvCxnSpPr>
          <p:cNvPr id="98" name="Straight Connector 97"/>
          <p:cNvCxnSpPr/>
          <p:nvPr/>
        </p:nvCxnSpPr>
        <p:spPr bwMode="auto">
          <a:xfrm flipV="1">
            <a:off x="2590800" y="2362200"/>
            <a:ext cx="0" cy="853440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9" name="Oval 98"/>
          <p:cNvSpPr/>
          <p:nvPr/>
        </p:nvSpPr>
        <p:spPr bwMode="auto">
          <a:xfrm>
            <a:off x="2548028" y="3187827"/>
            <a:ext cx="91440" cy="9144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03" name="Oval 102"/>
          <p:cNvSpPr/>
          <p:nvPr/>
        </p:nvSpPr>
        <p:spPr bwMode="auto">
          <a:xfrm>
            <a:off x="3352800" y="2270760"/>
            <a:ext cx="91440" cy="9144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00" name="Oval 99"/>
          <p:cNvSpPr/>
          <p:nvPr/>
        </p:nvSpPr>
        <p:spPr bwMode="auto">
          <a:xfrm>
            <a:off x="2548028" y="2270760"/>
            <a:ext cx="91440" cy="9144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cxnSp>
        <p:nvCxnSpPr>
          <p:cNvPr id="115" name="Straight Connector 114"/>
          <p:cNvCxnSpPr>
            <a:stCxn id="99" idx="4"/>
          </p:cNvCxnSpPr>
          <p:nvPr/>
        </p:nvCxnSpPr>
        <p:spPr bwMode="auto">
          <a:xfrm>
            <a:off x="2590800" y="3276600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4" name="TextBox 123"/>
          <p:cNvSpPr txBox="1"/>
          <p:nvPr/>
        </p:nvSpPr>
        <p:spPr>
          <a:xfrm>
            <a:off x="2133600" y="1981200"/>
            <a:ext cx="327334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/>
              <a:t>3</a:t>
            </a:r>
            <a:endParaRPr lang="en-US" b="1" dirty="0"/>
          </a:p>
        </p:txBody>
      </p:sp>
      <p:sp>
        <p:nvSpPr>
          <p:cNvPr id="125" name="TextBox 124"/>
          <p:cNvSpPr txBox="1"/>
          <p:nvPr/>
        </p:nvSpPr>
        <p:spPr>
          <a:xfrm>
            <a:off x="3429000" y="1905000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/>
              <a:t>3</a:t>
            </a:r>
            <a:r>
              <a:rPr lang="en-US" b="1" dirty="0"/>
              <a:t>’</a:t>
            </a:r>
          </a:p>
        </p:txBody>
      </p:sp>
      <p:sp>
        <p:nvSpPr>
          <p:cNvPr id="126" name="Rounded Rectangle 125"/>
          <p:cNvSpPr/>
          <p:nvPr/>
        </p:nvSpPr>
        <p:spPr bwMode="auto">
          <a:xfrm>
            <a:off x="2133600" y="1371600"/>
            <a:ext cx="1589634" cy="592503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r>
              <a:rPr lang="en-US" sz="1200" b="1" dirty="0"/>
              <a:t>3</a:t>
            </a:r>
            <a:r>
              <a:rPr lang="sr-Latn-RS" sz="1200" b="1" dirty="0"/>
              <a:t>-3</a:t>
            </a:r>
            <a:r>
              <a:rPr lang="en-US" sz="1200" b="1" dirty="0"/>
              <a:t>’</a:t>
            </a:r>
            <a:r>
              <a:rPr lang="sr-Latn-RS" sz="1200" b="1" dirty="0"/>
              <a:t> – </a:t>
            </a:r>
            <a:r>
              <a:rPr lang="en-US" sz="1200" b="1" dirty="0" err="1"/>
              <a:t>Izobarsko</a:t>
            </a:r>
            <a:r>
              <a:rPr lang="en-US" sz="1200" b="1" dirty="0"/>
              <a:t> </a:t>
            </a:r>
            <a:r>
              <a:rPr lang="sr-Latn-RS" sz="1200" b="1" dirty="0"/>
              <a:t>dovođenje toplote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1371600"/>
            <a:ext cx="923925" cy="847725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381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5486400" y="914400"/>
            <a:ext cx="3018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>
                <a:solidFill>
                  <a:srgbClr val="FF0000"/>
                </a:solidFill>
              </a:rPr>
              <a:t>Stepen </a:t>
            </a:r>
            <a:r>
              <a:rPr lang="en-US" b="1" dirty="0" err="1">
                <a:solidFill>
                  <a:srgbClr val="FF0000"/>
                </a:solidFill>
              </a:rPr>
              <a:t>porasta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pritiska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5486400" y="236220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rgbClr val="FF0000"/>
                </a:solidFill>
              </a:rPr>
              <a:t>Termodinamički stepen iskorišćenja ciklusa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3276600"/>
            <a:ext cx="3204000" cy="625480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466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64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17" grpId="0" animBg="1"/>
      <p:bldP spid="78" grpId="0" animBg="1"/>
      <p:bldP spid="79" grpId="0"/>
      <p:bldP spid="80" grpId="0"/>
      <p:bldP spid="86" grpId="0" animBg="1"/>
      <p:bldP spid="88" grpId="0"/>
      <p:bldP spid="89" grpId="0" animBg="1"/>
      <p:bldP spid="90" grpId="0" animBg="1"/>
      <p:bldP spid="93" grpId="0" animBg="1"/>
      <p:bldP spid="94" grpId="0" animBg="1"/>
      <p:bldP spid="99" grpId="0" animBg="1"/>
      <p:bldP spid="103" grpId="0" animBg="1"/>
      <p:bldP spid="100" grpId="0" animBg="1"/>
      <p:bldP spid="124" grpId="0"/>
      <p:bldP spid="125" grpId="0"/>
      <p:bldP spid="126" grpId="0" animBg="1"/>
      <p:bldP spid="127" grpId="0"/>
      <p:bldP spid="1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263" y="762000"/>
            <a:ext cx="8943474" cy="47643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Zadatak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sr-Latn-R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sr-Latn-RS" dirty="0"/>
              <a:t>Desnokretni Oto ciklus ima vazduh kao radno telo. Poznati su pritisak i </a:t>
            </a:r>
          </a:p>
          <a:p>
            <a:pPr lvl="0"/>
            <a:r>
              <a:rPr lang="sr-Latn-RS" dirty="0"/>
              <a:t>Temperatura na početku </a:t>
            </a:r>
            <a:r>
              <a:rPr lang="sr-Latn-RS" dirty="0" err="1"/>
              <a:t>adijabatske</a:t>
            </a:r>
            <a:r>
              <a:rPr lang="sr-Latn-RS" dirty="0"/>
              <a:t> kompresije (p</a:t>
            </a:r>
            <a:r>
              <a:rPr lang="sr-Latn-RS" baseline="-25000" dirty="0"/>
              <a:t>1</a:t>
            </a:r>
            <a:r>
              <a:rPr lang="sr-Latn-RS" dirty="0"/>
              <a:t> = 100 </a:t>
            </a:r>
            <a:r>
              <a:rPr lang="sr-Latn-RS" dirty="0" err="1"/>
              <a:t>kPa</a:t>
            </a:r>
            <a:r>
              <a:rPr lang="sr-Latn-RS" dirty="0"/>
              <a:t>, T</a:t>
            </a:r>
            <a:r>
              <a:rPr lang="sr-Latn-RS" baseline="-25000" dirty="0"/>
              <a:t>1</a:t>
            </a:r>
            <a:r>
              <a:rPr lang="sr-Latn-RS" dirty="0"/>
              <a:t> = 300K)</a:t>
            </a:r>
          </a:p>
          <a:p>
            <a:r>
              <a:rPr lang="sr-Latn-RS" dirty="0"/>
              <a:t>Maksimalne vrednosti pritiska i temperature u ciklusu iznose (</a:t>
            </a:r>
            <a:r>
              <a:rPr lang="sr-Latn-RS" dirty="0" err="1"/>
              <a:t>p</a:t>
            </a:r>
            <a:r>
              <a:rPr lang="sr-Latn-RS" baseline="-25000" dirty="0" err="1"/>
              <a:t>max</a:t>
            </a:r>
            <a:r>
              <a:rPr lang="sr-Latn-RS" dirty="0"/>
              <a:t> = 3,2 </a:t>
            </a:r>
            <a:r>
              <a:rPr lang="sr-Latn-RS" dirty="0" err="1"/>
              <a:t>MPa</a:t>
            </a:r>
            <a:r>
              <a:rPr lang="sr-Latn-RS" dirty="0"/>
              <a:t>,</a:t>
            </a:r>
          </a:p>
          <a:p>
            <a:r>
              <a:rPr lang="sr-Latn-RS" dirty="0" err="1"/>
              <a:t>T</a:t>
            </a:r>
            <a:r>
              <a:rPr lang="sr-Latn-RS" baseline="-25000" dirty="0" err="1"/>
              <a:t>max</a:t>
            </a:r>
            <a:r>
              <a:rPr lang="sr-Latn-RS" dirty="0"/>
              <a:t> = 1200K). </a:t>
            </a:r>
            <a:r>
              <a:rPr lang="sl-SI" dirty="0"/>
              <a:t>Potrebno je odrediti</a:t>
            </a:r>
            <a:r>
              <a:rPr lang="en-US" dirty="0"/>
              <a:t>i: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l-SI" dirty="0"/>
              <a:t>veličine stanja u karakterističnim tačkama ciklusa</a:t>
            </a:r>
            <a:r>
              <a:rPr lang="en-US" dirty="0"/>
              <a:t>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err="1"/>
              <a:t>stepen</a:t>
            </a:r>
            <a:r>
              <a:rPr lang="en-US" dirty="0"/>
              <a:t> </a:t>
            </a:r>
            <a:r>
              <a:rPr lang="en-US" dirty="0" err="1"/>
              <a:t>kompresije</a:t>
            </a:r>
            <a:r>
              <a:rPr lang="en-US" dirty="0"/>
              <a:t>,</a:t>
            </a:r>
            <a:r>
              <a:rPr lang="sl-SI" dirty="0"/>
              <a:t> </a:t>
            </a:r>
            <a:endParaRPr lang="en-US" sz="18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l-SI" dirty="0"/>
              <a:t>razmenjene toplote, </a:t>
            </a:r>
            <a:endParaRPr lang="en-US" sz="18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l-SI" dirty="0"/>
              <a:t>koristan rad i </a:t>
            </a:r>
            <a:endParaRPr lang="en-US" sz="18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l-SI" dirty="0"/>
              <a:t>termodinamički stepen iskorišćenja ciklusa.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 bwMode="auto">
          <a:xfrm>
            <a:off x="492434" y="6104235"/>
            <a:ext cx="6477000" cy="0"/>
          </a:xfrm>
          <a:prstGeom prst="straightConnector1">
            <a:avLst/>
          </a:prstGeom>
          <a:ln w="38100">
            <a:solidFill>
              <a:srgbClr val="00000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 bwMode="auto">
          <a:xfrm flipV="1">
            <a:off x="492434" y="1227435"/>
            <a:ext cx="0" cy="4876800"/>
          </a:xfrm>
          <a:prstGeom prst="straightConnector1">
            <a:avLst/>
          </a:prstGeom>
          <a:ln w="38100">
            <a:solidFill>
              <a:srgbClr val="00000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lowchart: Connector 10"/>
          <p:cNvSpPr/>
          <p:nvPr/>
        </p:nvSpPr>
        <p:spPr bwMode="auto">
          <a:xfrm flipH="1">
            <a:off x="4053284" y="5440808"/>
            <a:ext cx="182881" cy="182881"/>
          </a:xfrm>
          <a:prstGeom prst="flowChartConnector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815284" y="5577969"/>
            <a:ext cx="91440" cy="9144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815284" y="4389249"/>
            <a:ext cx="91440" cy="9144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969169" y="2796818"/>
            <a:ext cx="91440" cy="9144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cxnSp>
        <p:nvCxnSpPr>
          <p:cNvPr id="17" name="Curved Connector 16"/>
          <p:cNvCxnSpPr>
            <a:endCxn id="12" idx="4"/>
          </p:cNvCxnSpPr>
          <p:nvPr/>
        </p:nvCxnSpPr>
        <p:spPr bwMode="auto">
          <a:xfrm>
            <a:off x="1782524" y="3291969"/>
            <a:ext cx="3078480" cy="2377440"/>
          </a:xfrm>
          <a:prstGeom prst="curvedConnector4">
            <a:avLst>
              <a:gd name="adj1" fmla="val 49257"/>
              <a:gd name="adj2" fmla="val 109615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flipH="1" flipV="1">
            <a:off x="4861004" y="4434969"/>
            <a:ext cx="11430" cy="1188720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6591300" y="6091535"/>
            <a:ext cx="312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v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52400" y="1227435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p</a:t>
            </a:r>
            <a:endParaRPr lang="en-US" dirty="0"/>
          </a:p>
        </p:txBody>
      </p:sp>
      <p:sp>
        <p:nvSpPr>
          <p:cNvPr id="46" name="Rounded Rectangle 45"/>
          <p:cNvSpPr/>
          <p:nvPr/>
        </p:nvSpPr>
        <p:spPr bwMode="auto">
          <a:xfrm>
            <a:off x="589352" y="4489950"/>
            <a:ext cx="2324100" cy="347329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r>
              <a:rPr lang="sr-Latn-RS" sz="1200" b="1" dirty="0"/>
              <a:t>1-2 – </a:t>
            </a:r>
            <a:r>
              <a:rPr lang="en-US" sz="1200" b="1" dirty="0" err="1"/>
              <a:t>Adijabatska</a:t>
            </a:r>
            <a:r>
              <a:rPr lang="en-US" sz="1200" b="1" dirty="0"/>
              <a:t> </a:t>
            </a:r>
            <a:r>
              <a:rPr lang="sr-Latn-RS" sz="1200" b="1" dirty="0"/>
              <a:t>kompresija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48" name="Rounded Rectangle 47"/>
          <p:cNvSpPr/>
          <p:nvPr/>
        </p:nvSpPr>
        <p:spPr bwMode="auto">
          <a:xfrm>
            <a:off x="2970569" y="2205496"/>
            <a:ext cx="1519641" cy="592503"/>
          </a:xfrm>
          <a:prstGeom prst="roundRect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r>
              <a:rPr lang="sr-Latn-RS" sz="1200" b="1" dirty="0"/>
              <a:t>3-4 – </a:t>
            </a:r>
            <a:r>
              <a:rPr lang="sr-Latn-RS" sz="1200" b="1" dirty="0" err="1"/>
              <a:t>Adijabatska</a:t>
            </a:r>
            <a:r>
              <a:rPr lang="sr-Latn-RS" sz="1200" b="1" dirty="0"/>
              <a:t> ekspanzija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5003851" y="4834359"/>
            <a:ext cx="1589634" cy="592503"/>
          </a:xfrm>
          <a:prstGeom prst="roundRect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r>
              <a:rPr lang="sr-Latn-RS" sz="1200" b="1" dirty="0"/>
              <a:t>4-1 – </a:t>
            </a:r>
            <a:r>
              <a:rPr lang="sr-Latn-RS" sz="1200" b="1" dirty="0" err="1"/>
              <a:t>Izohorsko</a:t>
            </a:r>
            <a:r>
              <a:rPr lang="sr-Latn-RS" sz="1200" b="1" dirty="0"/>
              <a:t> odvođenje toplote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893147" y="5507335"/>
            <a:ext cx="327334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/>
              <a:t>1</a:t>
            </a:r>
            <a:endParaRPr lang="en-US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1687555" y="2857143"/>
            <a:ext cx="327334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/>
              <a:t>2</a:t>
            </a:r>
            <a:endParaRPr lang="en-US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4720197" y="3939156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/>
              <a:t>4</a:t>
            </a:r>
            <a:endParaRPr lang="en-US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530534" y="649288"/>
            <a:ext cx="3841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/>
              <a:t>1. Korak – crtanje Oto ciklusa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016244" y="2805079"/>
                <a:ext cx="14234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𝑝</m:t>
                      </m:r>
                      <m:sSup>
                        <m:sSupPr>
                          <m:ctrlPr>
                            <a:rPr lang="sr-Latn-R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sr-Latn-R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</m:sup>
                      </m:sSup>
                      <m:r>
                        <a:rPr lang="sr-Latn-R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sr-Latn-RS" b="0" i="0" smtClean="0">
                          <a:latin typeface="Cambria Math" panose="02040503050406030204" pitchFamily="18" charset="0"/>
                        </a:rPr>
                        <m:t>const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244" y="2805079"/>
                <a:ext cx="1423402" cy="369332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/>
          <p:cNvSpPr txBox="1"/>
          <p:nvPr/>
        </p:nvSpPr>
        <p:spPr>
          <a:xfrm>
            <a:off x="5622935" y="649287"/>
            <a:ext cx="3275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/>
              <a:t>2. Korak – poznati podaci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5654563" y="1330299"/>
                <a:ext cx="1271310" cy="6051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sr-Latn-RS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287</m:t>
                      </m:r>
                      <m:r>
                        <a:rPr lang="sr-Latn-RS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sr-Latn-R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sz="16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sr-Latn-RS" sz="1600" b="0" i="1" smtClean="0">
                              <a:latin typeface="Cambria Math" panose="02040503050406030204" pitchFamily="18" charset="0"/>
                            </a:rPr>
                            <m:t>𝑘𝑔𝐾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4563" y="1330299"/>
                <a:ext cx="1271310" cy="605102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7181371" y="1356976"/>
                <a:ext cx="1397242" cy="6051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sr-Latn-R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sr-Latn-RS" sz="1600" b="0" i="0" smtClean="0">
                          <a:latin typeface="Cambria Math" panose="02040503050406030204" pitchFamily="18" charset="0"/>
                        </a:rPr>
                        <m:t>=10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10</m:t>
                      </m:r>
                      <m:f>
                        <m:fPr>
                          <m:ctrlPr>
                            <a:rPr lang="sr-Latn-R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sz="16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sr-Latn-RS" sz="1600" b="0" i="1" smtClean="0">
                              <a:latin typeface="Cambria Math" panose="02040503050406030204" pitchFamily="18" charset="0"/>
                            </a:rPr>
                            <m:t>𝑘𝑔𝐾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1371" y="1356976"/>
                <a:ext cx="1397242" cy="605102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5638800" y="1936391"/>
                <a:ext cx="1320682" cy="6051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sr-Latn-RS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sr-Latn-RS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724 </m:t>
                      </m:r>
                      <m:f>
                        <m:fPr>
                          <m:ctrlPr>
                            <a:rPr lang="sr-Latn-R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sz="16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sr-Latn-RS" sz="1600" b="0" i="1" smtClean="0">
                              <a:latin typeface="Cambria Math" panose="02040503050406030204" pitchFamily="18" charset="0"/>
                            </a:rPr>
                            <m:t>𝑘𝑔𝐾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1936391"/>
                <a:ext cx="1320682" cy="605102"/>
              </a:xfrm>
              <a:prstGeom prst="rect">
                <a:avLst/>
              </a:prstGeom>
              <a:blipFill rotWithShape="0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7177685" y="2139232"/>
                <a:ext cx="702307" cy="295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κ</m:t>
                      </m:r>
                      <m:r>
                        <a:rPr lang="sr-Latn-RS" sz="1600" b="0" i="0" smtClean="0">
                          <a:latin typeface="Cambria Math" panose="02040503050406030204" pitchFamily="18" charset="0"/>
                        </a:rPr>
                        <m:t>=1,4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7685" y="2139232"/>
                <a:ext cx="702307" cy="295466"/>
              </a:xfrm>
              <a:prstGeom prst="rect">
                <a:avLst/>
              </a:prstGeom>
              <a:blipFill rotWithShape="0">
                <a:blip r:embed="rId6" cstate="print"/>
                <a:stretch>
                  <a:fillRect l="-2586" r="-5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622935" y="2661038"/>
                <a:ext cx="1136272" cy="2988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RS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sr-Latn-RS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2935" y="2661038"/>
                <a:ext cx="1136272" cy="298864"/>
              </a:xfrm>
              <a:prstGeom prst="rect">
                <a:avLst/>
              </a:prstGeom>
              <a:blipFill rotWithShape="0">
                <a:blip r:embed="rId7" cstate="print"/>
                <a:stretch>
                  <a:fillRect l="-3743" r="-2139" b="-12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638800" y="3186029"/>
                <a:ext cx="2307748" cy="295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sr-Latn-RS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RS" sz="1600" b="0" i="1" smtClean="0">
                          <a:latin typeface="Cambria Math" panose="02040503050406030204" pitchFamily="18" charset="0"/>
                        </a:rPr>
                        <m:t>3,2∗</m:t>
                      </m:r>
                      <m:sSup>
                        <m:sSupPr>
                          <m:ctrlPr>
                            <a:rPr lang="sr-Latn-R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RS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3186029"/>
                <a:ext cx="2307748" cy="295466"/>
              </a:xfrm>
              <a:prstGeom prst="rect">
                <a:avLst/>
              </a:prstGeom>
              <a:blipFill rotWithShape="0">
                <a:blip r:embed="rId8" cstate="print"/>
                <a:stretch>
                  <a:fillRect l="-1583" r="-528" b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032023" y="4837868"/>
                <a:ext cx="14234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𝑝</m:t>
                      </m:r>
                      <m:sSup>
                        <m:sSupPr>
                          <m:ctrlPr>
                            <a:rPr lang="sr-Latn-R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sr-Latn-R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</m:sup>
                      </m:sSup>
                      <m:r>
                        <a:rPr lang="sr-Latn-R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sr-Latn-RS" b="0" i="0" smtClean="0">
                          <a:latin typeface="Cambria Math" panose="02040503050406030204" pitchFamily="18" charset="0"/>
                        </a:rPr>
                        <m:t>const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023" y="4837868"/>
                <a:ext cx="1423402" cy="369332"/>
              </a:xfrm>
              <a:prstGeom prst="rect">
                <a:avLst/>
              </a:prstGeom>
              <a:blipFill rotWithShape="0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 3"/>
          <p:cNvSpPr/>
          <p:nvPr/>
        </p:nvSpPr>
        <p:spPr bwMode="auto">
          <a:xfrm>
            <a:off x="2009775" y="2838450"/>
            <a:ext cx="2857500" cy="2790825"/>
          </a:xfrm>
          <a:custGeom>
            <a:avLst/>
            <a:gdLst>
              <a:gd name="connsiteX0" fmla="*/ 0 w 2857500"/>
              <a:gd name="connsiteY0" fmla="*/ 0 h 2790825"/>
              <a:gd name="connsiteX1" fmla="*/ 1019175 w 2857500"/>
              <a:gd name="connsiteY1" fmla="*/ 1676400 h 2790825"/>
              <a:gd name="connsiteX2" fmla="*/ 2857500 w 2857500"/>
              <a:gd name="connsiteY2" fmla="*/ 2790825 h 279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7500" h="2790825">
                <a:moveTo>
                  <a:pt x="0" y="0"/>
                </a:moveTo>
                <a:cubicBezTo>
                  <a:pt x="271462" y="605631"/>
                  <a:pt x="542925" y="1211263"/>
                  <a:pt x="1019175" y="1676400"/>
                </a:cubicBezTo>
                <a:cubicBezTo>
                  <a:pt x="1495425" y="2141537"/>
                  <a:pt x="2176462" y="2466181"/>
                  <a:pt x="2857500" y="2790825"/>
                </a:cubicBez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1957344" y="1615623"/>
            <a:ext cx="91440" cy="9144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cxnSp>
        <p:nvCxnSpPr>
          <p:cNvPr id="43" name="Straight Connector 42"/>
          <p:cNvCxnSpPr/>
          <p:nvPr/>
        </p:nvCxnSpPr>
        <p:spPr bwMode="auto">
          <a:xfrm flipH="1" flipV="1">
            <a:off x="2003064" y="1661343"/>
            <a:ext cx="11430" cy="1188720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TextBox 54"/>
          <p:cNvSpPr txBox="1"/>
          <p:nvPr/>
        </p:nvSpPr>
        <p:spPr>
          <a:xfrm>
            <a:off x="1862257" y="1165530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/>
              <a:t>3</a:t>
            </a:r>
            <a:endParaRPr lang="en-US" b="1" dirty="0"/>
          </a:p>
        </p:txBody>
      </p:sp>
      <p:sp>
        <p:nvSpPr>
          <p:cNvPr id="56" name="Freeform 55"/>
          <p:cNvSpPr/>
          <p:nvPr/>
        </p:nvSpPr>
        <p:spPr bwMode="auto">
          <a:xfrm>
            <a:off x="2014934" y="1645641"/>
            <a:ext cx="2857500" cy="2790825"/>
          </a:xfrm>
          <a:custGeom>
            <a:avLst/>
            <a:gdLst>
              <a:gd name="connsiteX0" fmla="*/ 0 w 2857500"/>
              <a:gd name="connsiteY0" fmla="*/ 0 h 2790825"/>
              <a:gd name="connsiteX1" fmla="*/ 1019175 w 2857500"/>
              <a:gd name="connsiteY1" fmla="*/ 1676400 h 2790825"/>
              <a:gd name="connsiteX2" fmla="*/ 2857500 w 2857500"/>
              <a:gd name="connsiteY2" fmla="*/ 2790825 h 279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7500" h="2790825">
                <a:moveTo>
                  <a:pt x="0" y="0"/>
                </a:moveTo>
                <a:cubicBezTo>
                  <a:pt x="271462" y="605631"/>
                  <a:pt x="542925" y="1211263"/>
                  <a:pt x="1019175" y="1676400"/>
                </a:cubicBezTo>
                <a:cubicBezTo>
                  <a:pt x="1495425" y="2141537"/>
                  <a:pt x="2176462" y="2466181"/>
                  <a:pt x="2857500" y="2790825"/>
                </a:cubicBez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63" name="Rounded Rectangle 62"/>
          <p:cNvSpPr/>
          <p:nvPr/>
        </p:nvSpPr>
        <p:spPr bwMode="auto">
          <a:xfrm>
            <a:off x="420956" y="2013342"/>
            <a:ext cx="1572291" cy="592503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r>
              <a:rPr lang="sr-Latn-RS" sz="1200" b="1" dirty="0"/>
              <a:t>2-3 – </a:t>
            </a:r>
            <a:r>
              <a:rPr lang="sr-Latn-RS" sz="1200" b="1" dirty="0" err="1"/>
              <a:t>Izohorsko</a:t>
            </a:r>
            <a:r>
              <a:rPr lang="sr-Latn-RS" sz="1200" b="1" dirty="0"/>
              <a:t> dovođenje toplote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7177685" y="2665577"/>
                <a:ext cx="1031886" cy="295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RS" sz="1600" b="0" i="0" smtClean="0">
                          <a:latin typeface="Cambria Math" panose="02040503050406030204" pitchFamily="18" charset="0"/>
                        </a:rPr>
                        <m:t>=300 </m:t>
                      </m:r>
                      <m:r>
                        <m:rPr>
                          <m:sty m:val="p"/>
                        </m:rPr>
                        <a:rPr lang="sr-Latn-RS" sz="1600" b="0" i="0" smtClean="0">
                          <a:latin typeface="Cambria Math" panose="02040503050406030204" pitchFamily="18" charset="0"/>
                        </a:rPr>
                        <m:t>K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7685" y="2665577"/>
                <a:ext cx="1031886" cy="295466"/>
              </a:xfrm>
              <a:prstGeom prst="rect">
                <a:avLst/>
              </a:prstGeom>
              <a:blipFill rotWithShape="0">
                <a:blip r:embed="rId10" cstate="print"/>
                <a:stretch>
                  <a:fillRect l="-2941" r="-3529"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5639797" y="3710448"/>
                <a:ext cx="1864357" cy="295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sr-Latn-RS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RS" sz="1600" b="0" i="1" smtClean="0">
                          <a:latin typeface="Cambria Math" panose="02040503050406030204" pitchFamily="18" charset="0"/>
                        </a:rPr>
                        <m:t>1200 </m:t>
                      </m:r>
                      <m:r>
                        <a:rPr lang="sr-Latn-RS" sz="1600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9797" y="3710448"/>
                <a:ext cx="1864357" cy="295466"/>
              </a:xfrm>
              <a:prstGeom prst="rect">
                <a:avLst/>
              </a:prstGeom>
              <a:blipFill rotWithShape="0">
                <a:blip r:embed="rId11" cstate="print"/>
                <a:stretch>
                  <a:fillRect l="-1634" r="-1307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15488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46" grpId="0" animBg="1"/>
      <p:bldP spid="48" grpId="0" animBg="1"/>
      <p:bldP spid="49" grpId="0" animBg="1"/>
      <p:bldP spid="50" grpId="0"/>
      <p:bldP spid="51" grpId="0"/>
      <p:bldP spid="53" grpId="0"/>
      <p:bldP spid="57" grpId="0" animBg="1"/>
      <p:bldP spid="58" grpId="0"/>
      <p:bldP spid="59" grpId="0" animBg="1"/>
      <p:bldP spid="60" grpId="0" animBg="1"/>
      <p:bldP spid="61" grpId="0" animBg="1"/>
      <p:bldP spid="62" grpId="0" animBg="1"/>
      <p:bldP spid="37" grpId="0" animBg="1"/>
      <p:bldP spid="40" grpId="0" animBg="1"/>
      <p:bldP spid="35" grpId="0" animBg="1"/>
      <p:bldP spid="4" grpId="0" animBg="1"/>
      <p:bldP spid="42" grpId="0" animBg="1"/>
      <p:bldP spid="55" grpId="0"/>
      <p:bldP spid="56" grpId="0" animBg="1"/>
      <p:bldP spid="63" grpId="0" animBg="1"/>
      <p:bldP spid="64" grpId="0" animBg="1"/>
      <p:bldP spid="6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85800"/>
            <a:ext cx="6132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</a:t>
            </a:r>
            <a:r>
              <a:rPr lang="sl-SI" dirty="0"/>
              <a:t>eličine stanja u karakterističnim tačkama ciklusa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 bwMode="auto">
          <a:xfrm>
            <a:off x="228601" y="1219200"/>
            <a:ext cx="1828800" cy="429054"/>
          </a:xfrm>
          <a:prstGeom prst="roundRect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r>
              <a:rPr kumimoji="0" lang="sr-Latn-R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Poznate veličine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699937"/>
              </p:ext>
            </p:extLst>
          </p:nvPr>
        </p:nvGraphicFramePr>
        <p:xfrm>
          <a:off x="5638800" y="1219200"/>
          <a:ext cx="3200400" cy="18542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8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Stanje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p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T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8" name="Picture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4" y="1476616"/>
            <a:ext cx="576301" cy="43990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499" y="2227092"/>
            <a:ext cx="576301" cy="43990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029" y="1477792"/>
            <a:ext cx="576301" cy="4399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28600" y="3196425"/>
                <a:ext cx="1302857" cy="7536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196425"/>
                <a:ext cx="1302857" cy="753668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2057401" y="3300346"/>
                <a:ext cx="2899447" cy="5455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sr-Latn-R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R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sr-Latn-R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Latn-R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𝟖𝟔𝟏</m:t>
                      </m:r>
                      <m:r>
                        <a:rPr lang="sr-Latn-R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sr-Latn-R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R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sr-Latn-R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𝒌𝒈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1" y="3300346"/>
                <a:ext cx="2899447" cy="545534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25778" y="4051824"/>
                <a:ext cx="9016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sr-Latn-R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78" y="4051824"/>
                <a:ext cx="901657" cy="369332"/>
              </a:xfrm>
              <a:prstGeom prst="rect">
                <a:avLst/>
              </a:prstGeom>
              <a:blipFill rotWithShape="0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ounded Rectangle 40"/>
          <p:cNvSpPr/>
          <p:nvPr/>
        </p:nvSpPr>
        <p:spPr bwMode="auto">
          <a:xfrm>
            <a:off x="1531457" y="4056098"/>
            <a:ext cx="1988880" cy="429054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r>
              <a:rPr kumimoji="0" lang="sr-Latn-RS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Izohorski</a:t>
            </a:r>
            <a:r>
              <a:rPr kumimoji="0" lang="sr-Latn-RS" sz="1600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 proces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213078" y="4573417"/>
                <a:ext cx="2899447" cy="5455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sr-Latn-R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sr-Latn-R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R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sr-Latn-R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Latn-R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𝟖𝟔𝟏</m:t>
                      </m:r>
                      <m:r>
                        <a:rPr lang="sr-Latn-R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sr-Latn-R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R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sr-Latn-R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𝒌𝒈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78" y="4573417"/>
                <a:ext cx="2899447" cy="545534"/>
              </a:xfrm>
              <a:prstGeom prst="rect">
                <a:avLst/>
              </a:prstGeom>
              <a:blipFill rotWithShape="0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Picture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029" y="2201692"/>
            <a:ext cx="576301" cy="4399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25778" y="1801862"/>
                <a:ext cx="1136272" cy="2988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RS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sr-Latn-RS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78" y="1801862"/>
                <a:ext cx="1136272" cy="298864"/>
              </a:xfrm>
              <a:prstGeom prst="rect">
                <a:avLst/>
              </a:prstGeom>
              <a:blipFill rotWithShape="0">
                <a:blip r:embed="rId7" cstate="print"/>
                <a:stretch>
                  <a:fillRect l="-3763" r="-2688" b="-12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41643" y="2326853"/>
                <a:ext cx="2307748" cy="295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sr-Latn-RS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RS" sz="1600" b="0" i="1" smtClean="0">
                          <a:latin typeface="Cambria Math" panose="02040503050406030204" pitchFamily="18" charset="0"/>
                        </a:rPr>
                        <m:t>3,2∗</m:t>
                      </m:r>
                      <m:sSup>
                        <m:sSupPr>
                          <m:ctrlPr>
                            <a:rPr lang="sr-Latn-R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RS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643" y="2326853"/>
                <a:ext cx="2307748" cy="295466"/>
              </a:xfrm>
              <a:prstGeom prst="rect">
                <a:avLst/>
              </a:prstGeom>
              <a:blipFill rotWithShape="0">
                <a:blip r:embed="rId8" cstate="print"/>
                <a:stretch>
                  <a:fillRect l="-1587" r="-794" b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780528" y="1806401"/>
                <a:ext cx="1031886" cy="295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RS" sz="1600" b="0" i="0" smtClean="0">
                          <a:latin typeface="Cambria Math" panose="02040503050406030204" pitchFamily="18" charset="0"/>
                        </a:rPr>
                        <m:t>=300 </m:t>
                      </m:r>
                      <m:r>
                        <m:rPr>
                          <m:sty m:val="p"/>
                        </m:rPr>
                        <a:rPr lang="sr-Latn-RS" sz="1600" b="0" i="0" smtClean="0">
                          <a:latin typeface="Cambria Math" panose="02040503050406030204" pitchFamily="18" charset="0"/>
                        </a:rPr>
                        <m:t>K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0528" y="1806401"/>
                <a:ext cx="1031886" cy="295466"/>
              </a:xfrm>
              <a:prstGeom prst="rect">
                <a:avLst/>
              </a:prstGeom>
              <a:blipFill rotWithShape="0">
                <a:blip r:embed="rId9" cstate="print"/>
                <a:stretch>
                  <a:fillRect l="-2959" r="-4142"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42640" y="2851272"/>
                <a:ext cx="1864357" cy="295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sr-Latn-RS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RS" sz="1600" b="0" i="1" smtClean="0">
                          <a:latin typeface="Cambria Math" panose="02040503050406030204" pitchFamily="18" charset="0"/>
                        </a:rPr>
                        <m:t>1200 </m:t>
                      </m:r>
                      <m:r>
                        <a:rPr lang="sr-Latn-RS" sz="1600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640" y="2851272"/>
                <a:ext cx="1864357" cy="295466"/>
              </a:xfrm>
              <a:prstGeom prst="rect">
                <a:avLst/>
              </a:prstGeom>
              <a:blipFill rotWithShape="0">
                <a:blip r:embed="rId10" cstate="print"/>
                <a:stretch>
                  <a:fillRect l="-1961" r="-980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958" y="1476616"/>
            <a:ext cx="576301" cy="43990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764" y="2608092"/>
            <a:ext cx="576301" cy="4399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432805" y="3130076"/>
                <a:ext cx="1314782" cy="7536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805" y="3130076"/>
                <a:ext cx="1314782" cy="753668"/>
              </a:xfrm>
              <a:prstGeom prst="rect">
                <a:avLst/>
              </a:prstGeom>
              <a:blipFill rotWithShape="0">
                <a:blip r:embed="rId11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5285938" y="3916758"/>
                <a:ext cx="2899447" cy="5455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sr-Latn-R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sr-Latn-R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R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sr-Latn-R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Latn-R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𝟏𝟎𝟖</m:t>
                      </m:r>
                      <m:r>
                        <a:rPr lang="sr-Latn-R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sr-Latn-R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R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sr-Latn-R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𝒌𝒈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5938" y="3916758"/>
                <a:ext cx="2899447" cy="545534"/>
              </a:xfrm>
              <a:prstGeom prst="rect">
                <a:avLst/>
              </a:prstGeom>
              <a:blipFill rotWithShape="0">
                <a:blip r:embed="rId1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441908" y="4569143"/>
                <a:ext cx="91858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sr-Latn-R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908" y="4569143"/>
                <a:ext cx="918585" cy="369332"/>
              </a:xfrm>
              <a:prstGeom prst="rect">
                <a:avLst/>
              </a:prstGeom>
              <a:blipFill rotWithShape="0">
                <a:blip r:embed="rId1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ounded Rectangle 47"/>
          <p:cNvSpPr/>
          <p:nvPr/>
        </p:nvSpPr>
        <p:spPr bwMode="auto">
          <a:xfrm>
            <a:off x="6747587" y="4573417"/>
            <a:ext cx="1988880" cy="429054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r>
              <a:rPr kumimoji="0" lang="sr-Latn-RS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Izohorski</a:t>
            </a:r>
            <a:r>
              <a:rPr kumimoji="0" lang="sr-Latn-RS" sz="1600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 proces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5297863" y="5121792"/>
                <a:ext cx="2971583" cy="5455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sr-Latn-R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sr-Latn-R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R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sr-Latn-R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Latn-R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𝟏𝟎𝟖</m:t>
                      </m:r>
                      <m:r>
                        <a:rPr lang="sr-Latn-R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sr-Latn-R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R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sr-Latn-R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𝒌𝒈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7863" y="5121792"/>
                <a:ext cx="2971583" cy="545534"/>
              </a:xfrm>
              <a:prstGeom prst="rect">
                <a:avLst/>
              </a:prstGeom>
              <a:blipFill rotWithShape="0">
                <a:blip r:embed="rId1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3" name="Picture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570" y="1846092"/>
            <a:ext cx="576301" cy="439908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499" y="2227092"/>
            <a:ext cx="576301" cy="43990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E0CA216B-47C7-BB19-CBA3-8A79CBEF13F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12525" y="1138472"/>
            <a:ext cx="2446534" cy="198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11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5" grpId="0" animBg="1"/>
      <p:bldP spid="36" grpId="0" animBg="1"/>
      <p:bldP spid="38" grpId="0" animBg="1"/>
      <p:bldP spid="41" grpId="0" animBg="1"/>
      <p:bldP spid="42" grpId="0" animBg="1"/>
      <p:bldP spid="24" grpId="0" animBg="1"/>
      <p:bldP spid="25" grpId="0" animBg="1"/>
      <p:bldP spid="26" grpId="0" animBg="1"/>
      <p:bldP spid="27" grpId="0" animBg="1"/>
      <p:bldP spid="40" grpId="0" animBg="1"/>
      <p:bldP spid="44" grpId="0" animBg="1"/>
      <p:bldP spid="45" grpId="0" animBg="1"/>
      <p:bldP spid="48" grpId="0" animBg="1"/>
      <p:bldP spid="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85800"/>
            <a:ext cx="6132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</a:t>
            </a:r>
            <a:r>
              <a:rPr lang="sl-SI" dirty="0"/>
              <a:t>eličine stanja u karakterističnim tačkama ciklusa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699937"/>
              </p:ext>
            </p:extLst>
          </p:nvPr>
        </p:nvGraphicFramePr>
        <p:xfrm>
          <a:off x="5638800" y="1219200"/>
          <a:ext cx="3200400" cy="18542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8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Stanje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p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T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8" name="Picture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4" y="1476616"/>
            <a:ext cx="576301" cy="43990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499" y="2227092"/>
            <a:ext cx="576301" cy="43990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029" y="1477792"/>
            <a:ext cx="576301" cy="439908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029" y="2201692"/>
            <a:ext cx="576301" cy="43990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958" y="1476616"/>
            <a:ext cx="576301" cy="43990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764" y="2608092"/>
            <a:ext cx="576301" cy="43990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570" y="1846092"/>
            <a:ext cx="576301" cy="439908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499" y="2227092"/>
            <a:ext cx="576301" cy="4399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66481" y="2133476"/>
                <a:ext cx="1888979" cy="872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sr-Latn-R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sr-Latn-R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sr-Latn-R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sr-Latn-R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RS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sr-Latn-R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sr-Latn-R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RS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sr-Latn-R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sr-Latn-R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81" y="2133476"/>
                <a:ext cx="1888979" cy="872803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2250550" y="2373834"/>
                <a:ext cx="3066224" cy="5355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sr-Latn-R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sr-Latn-R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R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𝟏𝟖𝟐𝟖𝟗𝟏𝟕</m:t>
                      </m:r>
                      <m:r>
                        <a:rPr lang="sr-Latn-R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Latn-R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𝑷𝒂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550" y="2373834"/>
                <a:ext cx="3066224" cy="535531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66481" y="1754590"/>
                <a:ext cx="1984069" cy="3788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∗</m:t>
                      </m:r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sr-Latn-R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</m:sup>
                      </m:sSubSup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∗</m:t>
                      </m:r>
                      <m:sSubSup>
                        <m:sSubSupPr>
                          <m:ctrlPr>
                            <a:rPr lang="sr-Latn-R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sr-Latn-R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81" y="1754590"/>
                <a:ext cx="1984069" cy="378886"/>
              </a:xfrm>
              <a:prstGeom prst="rect">
                <a:avLst/>
              </a:prstGeom>
              <a:blipFill rotWithShape="0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ounded Rectangle 31"/>
          <p:cNvSpPr/>
          <p:nvPr/>
        </p:nvSpPr>
        <p:spPr bwMode="auto">
          <a:xfrm>
            <a:off x="266481" y="1193269"/>
            <a:ext cx="3352799" cy="429054"/>
          </a:xfrm>
          <a:prstGeom prst="roundRect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r>
              <a:rPr kumimoji="0" lang="sr-Latn-R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Jednačina 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adijabatskog </a:t>
            </a:r>
            <a:r>
              <a:rPr kumimoji="0" lang="sr-Latn-R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procesa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66481" y="3098800"/>
                <a:ext cx="1888979" cy="872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sr-Latn-R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sr-Latn-R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sr-Latn-R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sr-Latn-R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RS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sr-Latn-R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sr-Latn-R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RS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sr-Latn-RS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sr-Latn-R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81" y="3098800"/>
                <a:ext cx="1888979" cy="872803"/>
              </a:xfrm>
              <a:prstGeom prst="rect">
                <a:avLst/>
              </a:prstGeom>
              <a:blipFill rotWithShape="0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Picture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234" y="1846092"/>
            <a:ext cx="576301" cy="43990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499" y="2590800"/>
            <a:ext cx="576301" cy="4399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2250550" y="3347145"/>
                <a:ext cx="2881879" cy="5355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sr-Latn-R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sr-Latn-R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R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𝟏𝟖𝟒𝟗𝟔𝟔</m:t>
                      </m:r>
                      <m:r>
                        <a:rPr lang="sr-Latn-R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Latn-R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𝑷𝒂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550" y="3347145"/>
                <a:ext cx="2881879" cy="535531"/>
              </a:xfrm>
              <a:prstGeom prst="rect">
                <a:avLst/>
              </a:prstGeom>
              <a:blipFill rotWithShape="0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04581" y="4320456"/>
                <a:ext cx="1397947" cy="6306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581" y="4320456"/>
                <a:ext cx="1397947" cy="630685"/>
              </a:xfrm>
              <a:prstGeom prst="rect">
                <a:avLst/>
              </a:prstGeom>
              <a:blipFill rotWithShape="0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2250550" y="4368032"/>
                <a:ext cx="2163733" cy="5355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sr-Latn-R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sr-Latn-R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R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𝟔𝟖𝟖</m:t>
                      </m:r>
                      <m:r>
                        <a:rPr lang="sr-Latn-R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Latn-R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𝑲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550" y="4368032"/>
                <a:ext cx="2163733" cy="535531"/>
              </a:xfrm>
              <a:prstGeom prst="rect">
                <a:avLst/>
              </a:prstGeom>
              <a:blipFill rotWithShape="0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04581" y="5299994"/>
                <a:ext cx="1377620" cy="6306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581" y="5299994"/>
                <a:ext cx="1377620" cy="630685"/>
              </a:xfrm>
              <a:prstGeom prst="rect">
                <a:avLst/>
              </a:prstGeom>
              <a:blipFill rotWithShape="0"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2250550" y="5347570"/>
                <a:ext cx="2163733" cy="5355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sr-Latn-R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sr-Latn-R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R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𝟓𝟓𝟒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Latn-R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𝑲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550" y="5347570"/>
                <a:ext cx="2163733" cy="535531"/>
              </a:xfrm>
              <a:prstGeom prst="rect">
                <a:avLst/>
              </a:prstGeom>
              <a:blipFill rotWithShape="0">
                <a:blip r:embed="rId11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7" name="Picture 5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488" y="1846092"/>
            <a:ext cx="576301" cy="439908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294" y="2590812"/>
            <a:ext cx="576301" cy="43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75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7" grpId="0" animBg="1"/>
      <p:bldP spid="47" grpId="0" animBg="1"/>
      <p:bldP spid="49" grpId="0" animBg="1"/>
      <p:bldP spid="50" grpId="0" animBg="1"/>
      <p:bldP spid="55" grpId="0" animBg="1"/>
      <p:bldP spid="5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85800"/>
            <a:ext cx="2654894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Stepen</a:t>
            </a:r>
            <a:r>
              <a:rPr lang="en-US" dirty="0"/>
              <a:t> </a:t>
            </a:r>
            <a:r>
              <a:rPr lang="sr-Latn-RS" dirty="0"/>
              <a:t>kompresije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54000" y="1219200"/>
                <a:ext cx="787139" cy="6935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00" y="1219200"/>
                <a:ext cx="787139" cy="693523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676400" y="1344362"/>
                <a:ext cx="1495025" cy="4431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𝜺</m:t>
                      </m:r>
                      <m:r>
                        <a:rPr lang="sr-Latn-R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R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sr-Latn-R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Latn-R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𝟗𝟕𝟐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1344362"/>
                <a:ext cx="1495025" cy="443198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228599" y="2018376"/>
            <a:ext cx="2811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</a:t>
            </a:r>
            <a:r>
              <a:rPr lang="sl-SI" dirty="0"/>
              <a:t>azmenjene toplote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228599" y="2551775"/>
                <a:ext cx="23710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sr-Latn-R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99" y="2551775"/>
                <a:ext cx="2371034" cy="461665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ounded Rectangle 41"/>
          <p:cNvSpPr/>
          <p:nvPr/>
        </p:nvSpPr>
        <p:spPr bwMode="auto">
          <a:xfrm>
            <a:off x="5562600" y="2584386"/>
            <a:ext cx="2057400" cy="429054"/>
          </a:xfrm>
          <a:prstGeom prst="roundRect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Adijabatski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proces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228599" y="3120119"/>
                <a:ext cx="520636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𝑜𝑑𝑣</m:t>
                          </m:r>
                        </m:sub>
                      </m:sSub>
                      <m:r>
                        <a:rPr lang="sr-Latn-R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R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sr-Latn-R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sr-Latn-RS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61928 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99" y="3120119"/>
                <a:ext cx="5206362" cy="461665"/>
              </a:xfrm>
              <a:prstGeom prst="rect">
                <a:avLst/>
              </a:prstGeom>
              <a:blipFill rotWithShape="0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angle 46"/>
              <p:cNvSpPr/>
              <p:nvPr/>
            </p:nvSpPr>
            <p:spPr>
              <a:xfrm>
                <a:off x="228599" y="3687437"/>
                <a:ext cx="52902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r>
                        <a:rPr lang="sr-Latn-R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𝑑𝑜𝑣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sr-Latn-R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=368471,5 </m:t>
                      </m:r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99" y="3687437"/>
                <a:ext cx="5290294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/>
          <p:cNvSpPr txBox="1"/>
          <p:nvPr/>
        </p:nvSpPr>
        <p:spPr>
          <a:xfrm>
            <a:off x="270406" y="4283161"/>
            <a:ext cx="1912703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Koristan</a:t>
            </a:r>
            <a:r>
              <a:rPr lang="en-US" dirty="0"/>
              <a:t> rad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Rectangle 63"/>
              <p:cNvSpPr/>
              <p:nvPr/>
            </p:nvSpPr>
            <p:spPr>
              <a:xfrm>
                <a:off x="295806" y="4813405"/>
                <a:ext cx="401751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sr-Latn-R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𝑑𝑜𝑣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sr-Latn-R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R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sr-Latn-RS" i="1">
                                  <a:latin typeface="Cambria Math" panose="02040503050406030204" pitchFamily="18" charset="0"/>
                                </a:rPr>
                                <m:t>𝑜𝑑𝑣</m:t>
                              </m:r>
                            </m:sub>
                          </m:sSub>
                        </m:e>
                      </m:d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=206543 </m:t>
                      </m:r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806" y="4813405"/>
                <a:ext cx="401751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ounded Rectangle 64"/>
          <p:cNvSpPr/>
          <p:nvPr/>
        </p:nvSpPr>
        <p:spPr bwMode="auto">
          <a:xfrm>
            <a:off x="5782206" y="4829710"/>
            <a:ext cx="2438400" cy="429054"/>
          </a:xfrm>
          <a:prstGeom prst="roundRect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r>
              <a:rPr kumimoji="0" lang="sr-Latn-R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Koristan rad u ciklusu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3633" y="5346804"/>
            <a:ext cx="54685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sl-SI" dirty="0"/>
              <a:t>ermodinamički stepen iskorišćenja ciklusa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6139908" y="5550957"/>
                <a:ext cx="1938031" cy="7636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𝑑𝑜𝑣</m:t>
                              </m:r>
                            </m:sub>
                          </m:sSub>
                        </m:den>
                      </m:f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=0,56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9908" y="5550957"/>
                <a:ext cx="1938031" cy="763607"/>
              </a:xfrm>
              <a:prstGeom prst="rect">
                <a:avLst/>
              </a:prstGeom>
              <a:blipFill rotWithShape="0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le 15"/>
          <p:cNvSpPr/>
          <p:nvPr/>
        </p:nvSpPr>
        <p:spPr bwMode="auto">
          <a:xfrm>
            <a:off x="5562600" y="3410401"/>
            <a:ext cx="2057400" cy="429054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Izo</a:t>
            </a:r>
            <a:r>
              <a:rPr kumimoji="0" lang="sr-Latn-R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hors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ki</a:t>
            </a:r>
            <a:r>
              <a:rPr kumimoji="0" lang="en-US" sz="1600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proces</a:t>
            </a:r>
            <a:r>
              <a:rPr kumimoji="0" lang="sr-Latn-R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i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A5545C-D9E2-A4C2-F89A-FDBF19A219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33571" y="607491"/>
            <a:ext cx="2309695" cy="187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4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5" grpId="0" animBg="1"/>
      <p:bldP spid="36" grpId="0" animBg="1"/>
      <p:bldP spid="41" grpId="0" animBg="1"/>
      <p:bldP spid="42" grpId="0" animBg="1"/>
      <p:bldP spid="46" grpId="0" animBg="1"/>
      <p:bldP spid="47" grpId="0" animBg="1"/>
      <p:bldP spid="64" grpId="0" animBg="1"/>
      <p:bldP spid="65" grpId="0" animBg="1"/>
      <p:bldP spid="4" grpId="0"/>
      <p:bldP spid="66" grpId="0" animBg="1"/>
      <p:bldP spid="16" grpId="0" animBg="1"/>
    </p:bldLst>
  </p:timing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20000"/>
          </a:lnSpc>
          <a:spcBef>
            <a:spcPct val="30000"/>
          </a:spcBef>
          <a:spcAft>
            <a:spcPct val="0"/>
          </a:spcAft>
          <a:buClr>
            <a:srgbClr val="FF0000"/>
          </a:buClr>
          <a:buSzPct val="100000"/>
          <a:buFont typeface="Wingdings" pitchFamily="2" charset="2"/>
          <a:buNone/>
          <a:tabLst>
            <a:tab pos="409575" algn="l"/>
          </a:tabLst>
          <a:defRPr kumimoji="0" lang="en-US" sz="2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20000"/>
          </a:lnSpc>
          <a:spcBef>
            <a:spcPct val="30000"/>
          </a:spcBef>
          <a:spcAft>
            <a:spcPct val="0"/>
          </a:spcAft>
          <a:buClr>
            <a:srgbClr val="FF0000"/>
          </a:buClr>
          <a:buSzPct val="100000"/>
          <a:buFont typeface="Wingdings" pitchFamily="2" charset="2"/>
          <a:buNone/>
          <a:tabLst>
            <a:tab pos="409575" algn="l"/>
          </a:tabLst>
          <a:defRPr kumimoji="0" lang="en-US" sz="2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Fading Grid</Template>
  <TotalTime>4969</TotalTime>
  <Words>1768</Words>
  <Application>Microsoft Office PowerPoint</Application>
  <PresentationFormat>On-screen Show (4:3)</PresentationFormat>
  <Paragraphs>414</Paragraphs>
  <Slides>34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Tahoma</vt:lpstr>
      <vt:lpstr>Times New Roman</vt:lpstr>
      <vt:lpstr>Wingdings</vt:lpstr>
      <vt:lpstr>Textured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saobracajni fakultet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nastavnik</dc:creator>
  <cp:lastModifiedBy>MRB</cp:lastModifiedBy>
  <cp:revision>348</cp:revision>
  <cp:lastPrinted>2017-02-18T19:14:43Z</cp:lastPrinted>
  <dcterms:created xsi:type="dcterms:W3CDTF">2006-01-31T15:10:17Z</dcterms:created>
  <dcterms:modified xsi:type="dcterms:W3CDTF">2025-07-11T09:08:38Z</dcterms:modified>
</cp:coreProperties>
</file>